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6"/>
  </p:notesMasterIdLst>
  <p:sldIdLst>
    <p:sldId id="265" r:id="rId2"/>
    <p:sldId id="399" r:id="rId3"/>
    <p:sldId id="301" r:id="rId4"/>
    <p:sldId id="297" r:id="rId5"/>
    <p:sldId id="314" r:id="rId6"/>
    <p:sldId id="298" r:id="rId7"/>
    <p:sldId id="299" r:id="rId8"/>
    <p:sldId id="300" r:id="rId9"/>
    <p:sldId id="306" r:id="rId10"/>
    <p:sldId id="308" r:id="rId11"/>
    <p:sldId id="267" r:id="rId12"/>
    <p:sldId id="321" r:id="rId13"/>
    <p:sldId id="309" r:id="rId14"/>
    <p:sldId id="310" r:id="rId15"/>
    <p:sldId id="393" r:id="rId16"/>
    <p:sldId id="392" r:id="rId17"/>
    <p:sldId id="311" r:id="rId18"/>
    <p:sldId id="312" r:id="rId19"/>
    <p:sldId id="325" r:id="rId20"/>
    <p:sldId id="326" r:id="rId21"/>
    <p:sldId id="327" r:id="rId22"/>
    <p:sldId id="324" r:id="rId23"/>
    <p:sldId id="329" r:id="rId24"/>
    <p:sldId id="330" r:id="rId25"/>
    <p:sldId id="331" r:id="rId26"/>
    <p:sldId id="332" r:id="rId27"/>
    <p:sldId id="333" r:id="rId28"/>
    <p:sldId id="334"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347" r:id="rId42"/>
    <p:sldId id="348" r:id="rId43"/>
    <p:sldId id="349" r:id="rId44"/>
    <p:sldId id="350" r:id="rId45"/>
    <p:sldId id="351" r:id="rId46"/>
    <p:sldId id="352" r:id="rId47"/>
    <p:sldId id="353" r:id="rId48"/>
    <p:sldId id="354" r:id="rId49"/>
    <p:sldId id="355" r:id="rId50"/>
    <p:sldId id="356" r:id="rId51"/>
    <p:sldId id="357" r:id="rId52"/>
    <p:sldId id="398" r:id="rId53"/>
    <p:sldId id="359" r:id="rId54"/>
    <p:sldId id="328" r:id="rId55"/>
    <p:sldId id="397" r:id="rId56"/>
    <p:sldId id="370" r:id="rId57"/>
    <p:sldId id="371" r:id="rId58"/>
    <p:sldId id="373" r:id="rId59"/>
    <p:sldId id="375" r:id="rId60"/>
    <p:sldId id="374" r:id="rId61"/>
    <p:sldId id="378" r:id="rId62"/>
    <p:sldId id="292" r:id="rId63"/>
    <p:sldId id="285" r:id="rId64"/>
    <p:sldId id="389" r:id="rId65"/>
    <p:sldId id="289" r:id="rId66"/>
    <p:sldId id="294" r:id="rId67"/>
    <p:sldId id="379" r:id="rId68"/>
    <p:sldId id="380" r:id="rId69"/>
    <p:sldId id="381" r:id="rId70"/>
    <p:sldId id="382" r:id="rId71"/>
    <p:sldId id="383" r:id="rId72"/>
    <p:sldId id="385" r:id="rId73"/>
    <p:sldId id="386" r:id="rId74"/>
    <p:sldId id="388" r:id="rId75"/>
    <p:sldId id="291" r:id="rId76"/>
    <p:sldId id="293" r:id="rId77"/>
    <p:sldId id="303" r:id="rId78"/>
    <p:sldId id="304" r:id="rId79"/>
    <p:sldId id="376" r:id="rId80"/>
    <p:sldId id="377" r:id="rId81"/>
    <p:sldId id="279" r:id="rId82"/>
    <p:sldId id="390" r:id="rId83"/>
    <p:sldId id="391" r:id="rId84"/>
    <p:sldId id="395" r:id="rId85"/>
    <p:sldId id="396" r:id="rId86"/>
    <p:sldId id="316" r:id="rId87"/>
    <p:sldId id="317" r:id="rId88"/>
    <p:sldId id="318" r:id="rId89"/>
    <p:sldId id="319" r:id="rId90"/>
    <p:sldId id="320" r:id="rId91"/>
    <p:sldId id="394" r:id="rId92"/>
    <p:sldId id="256" r:id="rId93"/>
    <p:sldId id="315" r:id="rId94"/>
    <p:sldId id="302"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58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0BAB5B-C6D3-41E5-A812-1896A2773109}" type="datetimeFigureOut">
              <a:rPr lang="en-US" smtClean="0"/>
              <a:t>1/20/2019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E77E90-15A4-4065-9976-D12AF1C6FC41}" type="slidenum">
              <a:rPr lang="en-US" smtClean="0"/>
              <a:t>‹#›</a:t>
            </a:fld>
            <a:endParaRPr lang="en-US"/>
          </a:p>
        </p:txBody>
      </p:sp>
    </p:spTree>
    <p:extLst>
      <p:ext uri="{BB962C8B-B14F-4D97-AF65-F5344CB8AC3E}">
        <p14:creationId xmlns:p14="http://schemas.microsoft.com/office/powerpoint/2010/main" val="2099224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9A50B-2864-445F-8ACA-6FB854DDA4EB}" type="slidenum">
              <a:rPr lang="en-US" smtClean="0"/>
              <a:t>28</a:t>
            </a:fld>
            <a:endParaRPr lang="en-US"/>
          </a:p>
        </p:txBody>
      </p:sp>
    </p:spTree>
    <p:extLst>
      <p:ext uri="{BB962C8B-B14F-4D97-AF65-F5344CB8AC3E}">
        <p14:creationId xmlns:p14="http://schemas.microsoft.com/office/powerpoint/2010/main" val="809773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9A50B-2864-445F-8ACA-6FB854DDA4EB}" type="slidenum">
              <a:rPr lang="en-US" smtClean="0"/>
              <a:t>29</a:t>
            </a:fld>
            <a:endParaRPr lang="en-US"/>
          </a:p>
        </p:txBody>
      </p:sp>
    </p:spTree>
    <p:extLst>
      <p:ext uri="{BB962C8B-B14F-4D97-AF65-F5344CB8AC3E}">
        <p14:creationId xmlns:p14="http://schemas.microsoft.com/office/powerpoint/2010/main" val="809773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9A50B-2864-445F-8ACA-6FB854DDA4EB}" type="slidenum">
              <a:rPr lang="en-US" smtClean="0"/>
              <a:t>30</a:t>
            </a:fld>
            <a:endParaRPr lang="en-US"/>
          </a:p>
        </p:txBody>
      </p:sp>
    </p:spTree>
    <p:extLst>
      <p:ext uri="{BB962C8B-B14F-4D97-AF65-F5344CB8AC3E}">
        <p14:creationId xmlns:p14="http://schemas.microsoft.com/office/powerpoint/2010/main" val="80977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A9A50B-2864-445F-8ACA-6FB854DDA4EB}" type="slidenum">
              <a:rPr lang="en-US" smtClean="0"/>
              <a:t>31</a:t>
            </a:fld>
            <a:endParaRPr lang="en-US"/>
          </a:p>
        </p:txBody>
      </p:sp>
    </p:spTree>
    <p:extLst>
      <p:ext uri="{BB962C8B-B14F-4D97-AF65-F5344CB8AC3E}">
        <p14:creationId xmlns:p14="http://schemas.microsoft.com/office/powerpoint/2010/main" val="809773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947241-EE3D-4E7C-B1EA-9E2027C96E41}"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3231110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47241-EE3D-4E7C-B1EA-9E2027C96E41}"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715652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47241-EE3D-4E7C-B1EA-9E2027C96E41}"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3818861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947241-EE3D-4E7C-B1EA-9E2027C96E41}"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45031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947241-EE3D-4E7C-B1EA-9E2027C96E41}" type="datetimeFigureOut">
              <a:rPr lang="en-US" smtClean="0"/>
              <a:t>1/20/2019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1138503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947241-EE3D-4E7C-B1EA-9E2027C96E41}"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3483677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947241-EE3D-4E7C-B1EA-9E2027C96E41}" type="datetimeFigureOut">
              <a:rPr lang="en-US" smtClean="0"/>
              <a:t>1/20/2019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601847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947241-EE3D-4E7C-B1EA-9E2027C96E41}" type="datetimeFigureOut">
              <a:rPr lang="en-US" smtClean="0"/>
              <a:t>1/20/2019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2178268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947241-EE3D-4E7C-B1EA-9E2027C96E41}" type="datetimeFigureOut">
              <a:rPr lang="en-US" smtClean="0"/>
              <a:t>1/20/2019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3263771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47241-EE3D-4E7C-B1EA-9E2027C96E41}"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305901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947241-EE3D-4E7C-B1EA-9E2027C96E41}" type="datetimeFigureOut">
              <a:rPr lang="en-US" smtClean="0"/>
              <a:t>1/20/2019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817FBA-37F9-4EFE-9ECD-5078DA84A89C}" type="slidenum">
              <a:rPr lang="en-US" smtClean="0"/>
              <a:t>‹#›</a:t>
            </a:fld>
            <a:endParaRPr lang="en-US"/>
          </a:p>
        </p:txBody>
      </p:sp>
    </p:spTree>
    <p:extLst>
      <p:ext uri="{BB962C8B-B14F-4D97-AF65-F5344CB8AC3E}">
        <p14:creationId xmlns:p14="http://schemas.microsoft.com/office/powerpoint/2010/main" val="2830051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47241-EE3D-4E7C-B1EA-9E2027C96E41}" type="datetimeFigureOut">
              <a:rPr lang="en-US" smtClean="0"/>
              <a:t>1/20/2019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17FBA-37F9-4EFE-9ECD-5078DA84A89C}" type="slidenum">
              <a:rPr lang="en-US" smtClean="0"/>
              <a:t>‹#›</a:t>
            </a:fld>
            <a:endParaRPr lang="en-US"/>
          </a:p>
        </p:txBody>
      </p:sp>
    </p:spTree>
    <p:extLst>
      <p:ext uri="{BB962C8B-B14F-4D97-AF65-F5344CB8AC3E}">
        <p14:creationId xmlns:p14="http://schemas.microsoft.com/office/powerpoint/2010/main" val="555477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Existence_of_God" TargetMode="External"/><Relationship Id="rId2" Type="http://schemas.openxmlformats.org/officeDocument/2006/relationships/hyperlink" Target="https://en.wikipedia.org/wiki/Pseudoscience" TargetMode="External"/><Relationship Id="rId1" Type="http://schemas.openxmlformats.org/officeDocument/2006/relationships/slideLayout" Target="../slideLayouts/slideLayout1.xml"/><Relationship Id="rId4" Type="http://schemas.openxmlformats.org/officeDocument/2006/relationships/hyperlink" Target="https://en.wikipedia.org/wiki/Scientific_theory"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Evolution" TargetMode="External"/><Relationship Id="rId3" Type="http://schemas.openxmlformats.org/officeDocument/2006/relationships/hyperlink" Target="https://en.wikipedia.org/wiki/Existence_of_God" TargetMode="External"/><Relationship Id="rId7" Type="http://schemas.openxmlformats.org/officeDocument/2006/relationships/hyperlink" Target="https://en.wikipedia.org/wiki/Evolutionary_biologist" TargetMode="External"/><Relationship Id="rId2" Type="http://schemas.openxmlformats.org/officeDocument/2006/relationships/hyperlink" Target="https://en.wikipedia.org/wiki/Pseudoscience" TargetMode="External"/><Relationship Id="rId1" Type="http://schemas.openxmlformats.org/officeDocument/2006/relationships/slideLayout" Target="../slideLayouts/slideLayout1.xml"/><Relationship Id="rId6" Type="http://schemas.openxmlformats.org/officeDocument/2006/relationships/hyperlink" Target="https://en.wikipedia.org/wiki/English_people" TargetMode="External"/><Relationship Id="rId5" Type="http://schemas.openxmlformats.org/officeDocument/2006/relationships/image" Target="../media/image2.jpeg"/><Relationship Id="rId4" Type="http://schemas.openxmlformats.org/officeDocument/2006/relationships/hyperlink" Target="https://en.wikipedia.org/wiki/Scientific_theory"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journal/00191035/19/3" TargetMode="External"/><Relationship Id="rId2" Type="http://schemas.openxmlformats.org/officeDocument/2006/relationships/hyperlink" Target="https://www.sciencedirect.com/science/journal/00191035" TargetMode="External"/><Relationship Id="rId1" Type="http://schemas.openxmlformats.org/officeDocument/2006/relationships/slideLayout" Target="../slideLayouts/slideLayout1.xml"/><Relationship Id="rId4" Type="http://schemas.openxmlformats.org/officeDocument/2006/relationships/hyperlink" Target="https://blogs.scientificamerican.com/guest-blog/the-origins-of-directed-panspermia/"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blogs.scientificamerican.com/guest-blog/the-origins-of-directed-panspermia/" TargetMode="External"/><Relationship Id="rId2" Type="http://schemas.openxmlformats.org/officeDocument/2006/relationships/hyperlink" Target="https://www.scientificamerican.com/author/christian-orlic/"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gif"/><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hyperlink" Target="http://content.time.com/time/magazine/article/0,9171,137690,00.html"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y-uuk4Pr2i8"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www.youtube.com/watch?v=X_tYrnv_o6A" TargetMode="Externa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6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s>
</file>

<file path=ppt/slides/_rels/slide6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 Id="rId14" Type="http://schemas.openxmlformats.org/officeDocument/2006/relationships/image" Target="../media/image40.png"/></Relationships>
</file>

<file path=ppt/slides/_rels/slide6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29.png"/><Relationship Id="rId9" Type="http://schemas.openxmlformats.org/officeDocument/2006/relationships/image" Target="../media/image35.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s://www.sciencenews.org/article/second-repeating-fast-radio-burst-tracked-distant-galaxy" TargetMode="Externa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8" Type="http://schemas.openxmlformats.org/officeDocument/2006/relationships/hyperlink" Target="https://www.scientificamerican.com/author/christian-orlic/" TargetMode="External"/><Relationship Id="rId3" Type="http://schemas.openxmlformats.org/officeDocument/2006/relationships/hyperlink" Target="http://en.wikipedia.org/wiki/Armenian_Soviet_Socialist_Republic" TargetMode="External"/><Relationship Id="rId7" Type="http://schemas.openxmlformats.org/officeDocument/2006/relationships/hyperlink" Target="https://blogs.scientificamerican.com/guest-blog/the-origins-of-directed-panspermia/" TargetMode="External"/><Relationship Id="rId2" Type="http://schemas.openxmlformats.org/officeDocument/2006/relationships/hyperlink" Target="http://www.carlsagan.com/" TargetMode="External"/><Relationship Id="rId1" Type="http://schemas.openxmlformats.org/officeDocument/2006/relationships/slideLayout" Target="../slideLayouts/slideLayout2.xml"/><Relationship Id="rId6" Type="http://schemas.openxmlformats.org/officeDocument/2006/relationships/hyperlink" Target="http://www.nytimes.com/2004/07/30/us/francis-crick-co-discoverer-of-dna-dies-at-88.html?pagewanted=all&amp;src=pm" TargetMode="External"/><Relationship Id="rId5" Type="http://schemas.openxmlformats.org/officeDocument/2006/relationships/hyperlink" Target="http://www.nytimes.com/1981/11/29/books/is-there-life-elsewhere-and-did-it-come-here.html" TargetMode="External"/><Relationship Id="rId4" Type="http://schemas.openxmlformats.org/officeDocument/2006/relationships/hyperlink" Target="http://www.amazon.com/Francis-Crick-Hunter-Lifes-Secrets/dp/0879697989/ref=sr_1_1?ie=UTF8&amp;qid=1357698068&amp;sr=8-1&amp;keywords=olby"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www.aaas.org/circulatory-system-galen-harvey"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hyperlink" Target="http://www.sciencedirect.com/science/article/pii/0019103573901103" TargetMode="External"/><Relationship Id="rId2" Type="http://schemas.openxmlformats.org/officeDocument/2006/relationships/hyperlink" Target="https://blogs.scientificamerican.com/guest-blog/the-origins-of-directed-panspermia/" TargetMode="External"/><Relationship Id="rId1" Type="http://schemas.openxmlformats.org/officeDocument/2006/relationships/slideLayout" Target="../slideLayouts/slideLayout2.xml"/><Relationship Id="rId6" Type="http://schemas.openxmlformats.org/officeDocument/2006/relationships/hyperlink" Target="https://www.sciencedirect.com/science/article/abs/pii/0019103573901103#!" TargetMode="External"/><Relationship Id="rId5" Type="http://schemas.openxmlformats.org/officeDocument/2006/relationships/hyperlink" Target="https://www.sciencedirect.com/science/journal/00191035/19/3" TargetMode="External"/><Relationship Id="rId4" Type="http://schemas.openxmlformats.org/officeDocument/2006/relationships/hyperlink" Target="https://www.sciencedirect.com/science/journal/0019103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56504" y="1488085"/>
            <a:ext cx="4572000" cy="1384995"/>
          </a:xfrm>
          <a:prstGeom prst="rect">
            <a:avLst/>
          </a:prstGeom>
        </p:spPr>
        <p:txBody>
          <a:bodyPr>
            <a:spAutoFit/>
          </a:bodyPr>
          <a:lstStyle/>
          <a:p>
            <a:r>
              <a:rPr lang="en-US" sz="2800" b="1" dirty="0"/>
              <a:t>Intelligent Design...</a:t>
            </a:r>
            <a:endParaRPr lang="en-US" sz="2800" dirty="0"/>
          </a:p>
          <a:p>
            <a:r>
              <a:rPr lang="en-US" sz="2800" dirty="0"/>
              <a:t>(1) Science, Faith, or Logic?</a:t>
            </a:r>
          </a:p>
          <a:p>
            <a:r>
              <a:rPr lang="en-US" sz="2800" dirty="0"/>
              <a:t>(2) A Fact of Life</a:t>
            </a:r>
          </a:p>
        </p:txBody>
      </p:sp>
    </p:spTree>
    <p:extLst>
      <p:ext uri="{BB962C8B-B14F-4D97-AF65-F5344CB8AC3E}">
        <p14:creationId xmlns:p14="http://schemas.microsoft.com/office/powerpoint/2010/main" val="139505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2" name="TextBox 1"/>
          <p:cNvSpPr txBox="1"/>
          <p:nvPr/>
        </p:nvSpPr>
        <p:spPr>
          <a:xfrm>
            <a:off x="762000" y="3200400"/>
            <a:ext cx="8229600" cy="954107"/>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2800" dirty="0"/>
              <a:t>But For Many, It is Answered Without the Bible</a:t>
            </a:r>
          </a:p>
        </p:txBody>
      </p:sp>
      <p:sp>
        <p:nvSpPr>
          <p:cNvPr id="6" name="Rectangle 5"/>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Rectangle 6"/>
          <p:cNvSpPr/>
          <p:nvPr/>
        </p:nvSpPr>
        <p:spPr>
          <a:xfrm>
            <a:off x="890374" y="4114800"/>
            <a:ext cx="7363252" cy="1938992"/>
          </a:xfrm>
          <a:prstGeom prst="rect">
            <a:avLst/>
          </a:prstGeom>
          <a:gradFill>
            <a:gsLst>
              <a:gs pos="0">
                <a:srgbClr val="FFEFD1"/>
              </a:gs>
              <a:gs pos="64999">
                <a:srgbClr val="F0EBD5"/>
              </a:gs>
              <a:gs pos="100000">
                <a:srgbClr val="D1C39F"/>
              </a:gs>
            </a:gsLst>
            <a:lin ang="5400000" scaled="0"/>
          </a:gradFill>
          <a:effectLst>
            <a:outerShdw blurRad="50800" dist="88900" dir="13500000" algn="br" rotWithShape="0">
              <a:prstClr val="black">
                <a:alpha val="40000"/>
              </a:prstClr>
            </a:outerShdw>
          </a:effectLst>
        </p:spPr>
        <p:txBody>
          <a:bodyPr>
            <a:spAutoFit/>
          </a:bodyPr>
          <a:lstStyle/>
          <a:p>
            <a:r>
              <a:rPr lang="en-US" sz="2400" b="1" dirty="0"/>
              <a:t>Romans 1</a:t>
            </a:r>
            <a:r>
              <a:rPr lang="en-US" sz="2400" dirty="0"/>
              <a:t> </a:t>
            </a:r>
            <a:r>
              <a:rPr lang="en-US" sz="2400" b="1" baseline="30000" dirty="0"/>
              <a:t>19-20 </a:t>
            </a:r>
            <a:r>
              <a:rPr lang="en-US" sz="2400" dirty="0"/>
              <a:t>For what can be known about God is plain to them, because God has shown it to them. For his invisible attributes, namely, his eternal power and divine nature, have been clearly perceived, ever since the creation of the world,</a:t>
            </a:r>
            <a:r>
              <a:rPr lang="en-US" sz="2400" baseline="30000" dirty="0"/>
              <a:t> </a:t>
            </a:r>
            <a:r>
              <a:rPr lang="en-US" sz="2400" dirty="0"/>
              <a:t>in the things that have been made.</a:t>
            </a:r>
          </a:p>
        </p:txBody>
      </p:sp>
      <p:sp>
        <p:nvSpPr>
          <p:cNvPr id="8" name="Rectangle 7"/>
          <p:cNvSpPr/>
          <p:nvPr/>
        </p:nvSpPr>
        <p:spPr>
          <a:xfrm>
            <a:off x="914400" y="5276671"/>
            <a:ext cx="7239000" cy="1200329"/>
          </a:xfrm>
          <a:prstGeom prst="rect">
            <a:avLst/>
          </a:prstGeom>
        </p:spPr>
        <p:txBody>
          <a:bodyPr wrap="square">
            <a:spAutoFit/>
          </a:bodyPr>
          <a:lstStyle/>
          <a:p>
            <a:endParaRPr lang="en-US" sz="2400" b="1" i="1" dirty="0">
              <a:latin typeface="Palatino Linotype" panose="02040502050505030304" pitchFamily="18" charset="0"/>
            </a:endParaRPr>
          </a:p>
          <a:p>
            <a:endParaRPr lang="en-US" sz="2400" b="1" i="1" dirty="0">
              <a:latin typeface="Palatino Linotype" panose="02040502050505030304" pitchFamily="18" charset="0"/>
            </a:endParaRPr>
          </a:p>
          <a:p>
            <a:r>
              <a:rPr lang="en-US" sz="2400" b="1" dirty="0"/>
              <a:t>just…</a:t>
            </a:r>
            <a:r>
              <a:rPr lang="en-US" sz="2400" b="1" i="1" dirty="0">
                <a:latin typeface="Palatino Linotype" panose="02040502050505030304" pitchFamily="18" charset="0"/>
              </a:rPr>
              <a:t> Is Intelligence Responsible For What We See?</a:t>
            </a:r>
            <a:endParaRPr lang="en-US" sz="2400" dirty="0"/>
          </a:p>
        </p:txBody>
      </p:sp>
      <p:sp>
        <p:nvSpPr>
          <p:cNvPr id="5" name="Rounded Rectangle 4"/>
          <p:cNvSpPr/>
          <p:nvPr/>
        </p:nvSpPr>
        <p:spPr>
          <a:xfrm>
            <a:off x="3200400" y="4203347"/>
            <a:ext cx="3915696" cy="291356"/>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what can be known about God</a:t>
            </a:r>
          </a:p>
        </p:txBody>
      </p:sp>
      <p:sp>
        <p:nvSpPr>
          <p:cNvPr id="10" name="Rounded Rectangle 9"/>
          <p:cNvSpPr/>
          <p:nvPr/>
        </p:nvSpPr>
        <p:spPr>
          <a:xfrm>
            <a:off x="4812459" y="4890511"/>
            <a:ext cx="937386" cy="35254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eternal</a:t>
            </a:r>
          </a:p>
        </p:txBody>
      </p:sp>
      <p:sp>
        <p:nvSpPr>
          <p:cNvPr id="11" name="Rounded Rectangle 10"/>
          <p:cNvSpPr/>
          <p:nvPr/>
        </p:nvSpPr>
        <p:spPr>
          <a:xfrm>
            <a:off x="7150513" y="4923779"/>
            <a:ext cx="833280" cy="290128"/>
          </a:xfrm>
          <a:prstGeom prst="roundRect">
            <a:avLst>
              <a:gd name="adj" fmla="val 19446"/>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400" dirty="0">
                <a:solidFill>
                  <a:schemeClr val="tx1"/>
                </a:solidFill>
              </a:rPr>
              <a:t>divine</a:t>
            </a:r>
          </a:p>
        </p:txBody>
      </p:sp>
      <p:pic>
        <p:nvPicPr>
          <p:cNvPr id="103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629150" y="2764321"/>
            <a:ext cx="1390650" cy="1628775"/>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4629150" y="4349025"/>
            <a:ext cx="1390650" cy="830997"/>
          </a:xfrm>
          <a:prstGeom prst="rect">
            <a:avLst/>
          </a:prstGeom>
          <a:solidFill>
            <a:schemeClr val="tx1"/>
          </a:solidFill>
          <a:effectLst>
            <a:outerShdw blurRad="50800" dist="139700" dir="13500000" algn="br" rotWithShape="0">
              <a:prstClr val="black">
                <a:alpha val="40000"/>
              </a:prstClr>
            </a:outerShdw>
          </a:effectLst>
        </p:spPr>
        <p:txBody>
          <a:bodyPr wrap="square" rtlCol="0">
            <a:spAutoFit/>
          </a:bodyPr>
          <a:lstStyle/>
          <a:p>
            <a:pPr algn="ctr"/>
            <a:r>
              <a:rPr lang="en-US" sz="2400" b="1" dirty="0"/>
              <a:t>Richard</a:t>
            </a:r>
          </a:p>
          <a:p>
            <a:pPr algn="ctr"/>
            <a:r>
              <a:rPr lang="en-US" sz="2400" b="1" dirty="0"/>
              <a:t>Dawkins</a:t>
            </a:r>
          </a:p>
        </p:txBody>
      </p:sp>
      <p:sp>
        <p:nvSpPr>
          <p:cNvPr id="9" name="Rounded Rectangle 8"/>
          <p:cNvSpPr/>
          <p:nvPr/>
        </p:nvSpPr>
        <p:spPr>
          <a:xfrm>
            <a:off x="2590800" y="1462548"/>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20" name="Oval 19"/>
          <p:cNvSpPr/>
          <p:nvPr/>
        </p:nvSpPr>
        <p:spPr>
          <a:xfrm>
            <a:off x="4629150" y="2743200"/>
            <a:ext cx="1390650" cy="158108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181600" y="1808947"/>
            <a:ext cx="3920195" cy="1315253"/>
            <a:chOff x="5181600" y="1808947"/>
            <a:chExt cx="3920195" cy="1315253"/>
          </a:xfrm>
        </p:grpSpPr>
        <p:sp>
          <p:nvSpPr>
            <p:cNvPr id="3" name="Oval Callout 2"/>
            <p:cNvSpPr/>
            <p:nvPr/>
          </p:nvSpPr>
          <p:spPr>
            <a:xfrm>
              <a:off x="5181600" y="1808947"/>
              <a:ext cx="3920195" cy="1315253"/>
            </a:xfrm>
            <a:prstGeom prst="wedgeEllipseCallout">
              <a:avLst>
                <a:gd name="adj1" fmla="val -29294"/>
                <a:gd name="adj2" fmla="val 10179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algn="ctr"/>
              <a:endParaRPr lang="en-US" dirty="0"/>
            </a:p>
          </p:txBody>
        </p:sp>
        <p:sp>
          <p:nvSpPr>
            <p:cNvPr id="14" name="Rectangle 13"/>
            <p:cNvSpPr/>
            <p:nvPr/>
          </p:nvSpPr>
          <p:spPr>
            <a:xfrm>
              <a:off x="5236697" y="2024295"/>
              <a:ext cx="3810000" cy="923330"/>
            </a:xfrm>
            <a:prstGeom prst="rect">
              <a:avLst/>
            </a:prstGeom>
          </p:spPr>
          <p:txBody>
            <a:bodyPr wrap="square">
              <a:spAutoFit/>
            </a:bodyPr>
            <a:lstStyle/>
            <a:p>
              <a:pPr algn="ctr"/>
              <a:r>
                <a:rPr lang="en-US" dirty="0">
                  <a:latin typeface="Palatino Linotype" panose="02040502050505030304" pitchFamily="18" charset="0"/>
                </a:rPr>
                <a:t>“somewhere in the universe” “higher intelligence” “a very, very high level of technology”</a:t>
              </a:r>
              <a:endParaRPr lang="en-US" dirty="0"/>
            </a:p>
          </p:txBody>
        </p:sp>
      </p:grpSp>
    </p:spTree>
    <p:extLst>
      <p:ext uri="{BB962C8B-B14F-4D97-AF65-F5344CB8AC3E}">
        <p14:creationId xmlns:p14="http://schemas.microsoft.com/office/powerpoint/2010/main" val="379735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bg/>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3" presetClass="emph" presetSubtype="2" fill="hold" nodeType="clickEffect">
                                  <p:stCondLst>
                                    <p:cond delay="0"/>
                                  </p:stCondLst>
                                  <p:childTnLst>
                                    <p:animClr clrSpc="rgb" dir="cw">
                                      <p:cBhvr override="childStyle">
                                        <p:cTn id="36" dur="2000" fill="hold"/>
                                        <p:tgtEl>
                                          <p:spTgt spid="18">
                                            <p:txEl>
                                              <p:pRg st="0" end="0"/>
                                            </p:txEl>
                                          </p:spTgt>
                                        </p:tgtEl>
                                        <p:attrNameLst>
                                          <p:attrName>style.color</p:attrName>
                                        </p:attrNameLst>
                                      </p:cBhvr>
                                      <p:to>
                                        <a:schemeClr val="bg1"/>
                                      </p:to>
                                    </p:animClr>
                                  </p:childTnLst>
                                </p:cTn>
                              </p:par>
                              <p:par>
                                <p:cTn id="37" presetID="3" presetClass="emph" presetSubtype="2" fill="hold" nodeType="withEffect">
                                  <p:stCondLst>
                                    <p:cond delay="0"/>
                                  </p:stCondLst>
                                  <p:childTnLst>
                                    <p:animClr clrSpc="rgb" dir="cw">
                                      <p:cBhvr override="childStyle">
                                        <p:cTn id="38" dur="2000" fill="hold"/>
                                        <p:tgtEl>
                                          <p:spTgt spid="18">
                                            <p:txEl>
                                              <p:pRg st="1" end="1"/>
                                            </p:txEl>
                                          </p:spTgt>
                                        </p:tgtEl>
                                        <p:attrNameLst>
                                          <p:attrName>style.color</p:attrName>
                                        </p:attrNameLst>
                                      </p:cBhvr>
                                      <p:to>
                                        <a:schemeClr val="bg1"/>
                                      </p:to>
                                    </p:animClr>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0" grpId="0" animBg="1"/>
      <p:bldP spid="11" grpId="0" animBg="1"/>
      <p:bldP spid="18" grpId="0" build="allAtOnce" animBg="1"/>
      <p:bldP spid="20" grpId="0" animBg="1"/>
      <p:bldP spid="2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6" name="Rectangle 5"/>
          <p:cNvSpPr/>
          <p:nvPr/>
        </p:nvSpPr>
        <p:spPr>
          <a:xfrm>
            <a:off x="471602" y="1371600"/>
            <a:ext cx="8215198" cy="1384995"/>
          </a:xfrm>
          <a:prstGeom prst="rect">
            <a:avLst/>
          </a:prstGeom>
        </p:spPr>
        <p:txBody>
          <a:bodyPr wrap="square">
            <a:spAutoFit/>
          </a:bodyPr>
          <a:lstStyle/>
          <a:p>
            <a:r>
              <a:rPr lang="en-US" sz="2800" b="1" dirty="0"/>
              <a:t>Wikipedia</a:t>
            </a:r>
          </a:p>
          <a:p>
            <a:endParaRPr lang="en-US" sz="2800" b="1" dirty="0"/>
          </a:p>
          <a:p>
            <a:r>
              <a:rPr lang="en-US" sz="2800" b="1" dirty="0"/>
              <a:t>Intelligent design</a:t>
            </a:r>
            <a:r>
              <a:rPr lang="en-US" sz="2800" dirty="0"/>
              <a:t> (</a:t>
            </a:r>
            <a:r>
              <a:rPr lang="en-US" sz="2800" b="1" dirty="0"/>
              <a:t>ID</a:t>
            </a:r>
            <a:r>
              <a:rPr lang="en-US" sz="2800" dirty="0"/>
              <a:t>)</a:t>
            </a:r>
            <a:endParaRPr lang="en-US" sz="2800" baseline="30000" dirty="0"/>
          </a:p>
        </p:txBody>
      </p:sp>
      <p:sp>
        <p:nvSpPr>
          <p:cNvPr id="11" name="Rectangle 10"/>
          <p:cNvSpPr/>
          <p:nvPr/>
        </p:nvSpPr>
        <p:spPr>
          <a:xfrm>
            <a:off x="76200" y="793956"/>
            <a:ext cx="4572000" cy="523220"/>
          </a:xfrm>
          <a:prstGeom prst="rect">
            <a:avLst/>
          </a:prstGeom>
        </p:spPr>
        <p:txBody>
          <a:bodyPr>
            <a:spAutoFit/>
          </a:bodyPr>
          <a:lstStyle/>
          <a:p>
            <a:r>
              <a:rPr lang="en-US" sz="2800" dirty="0"/>
              <a:t>(1) Science, Faith, or Logic?</a:t>
            </a:r>
          </a:p>
        </p:txBody>
      </p:sp>
    </p:spTree>
    <p:extLst>
      <p:ext uri="{BB962C8B-B14F-4D97-AF65-F5344CB8AC3E}">
        <p14:creationId xmlns:p14="http://schemas.microsoft.com/office/powerpoint/2010/main" val="4215681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6" name="Rectangle 5"/>
          <p:cNvSpPr/>
          <p:nvPr/>
        </p:nvSpPr>
        <p:spPr>
          <a:xfrm>
            <a:off x="471602" y="1371600"/>
            <a:ext cx="8215198" cy="2677656"/>
          </a:xfrm>
          <a:prstGeom prst="rect">
            <a:avLst/>
          </a:prstGeom>
        </p:spPr>
        <p:txBody>
          <a:bodyPr wrap="square">
            <a:spAutoFit/>
          </a:bodyPr>
          <a:lstStyle/>
          <a:p>
            <a:r>
              <a:rPr lang="en-US" sz="2800" b="1" dirty="0"/>
              <a:t>Wikipedia</a:t>
            </a:r>
          </a:p>
          <a:p>
            <a:endParaRPr lang="en-US" sz="2800" b="1" dirty="0"/>
          </a:p>
          <a:p>
            <a:r>
              <a:rPr lang="en-US" sz="2800" b="1" dirty="0"/>
              <a:t>Intelligent design</a:t>
            </a:r>
            <a:r>
              <a:rPr lang="en-US" sz="2800" dirty="0"/>
              <a:t> (</a:t>
            </a:r>
            <a:r>
              <a:rPr lang="en-US" sz="2800" b="1" dirty="0"/>
              <a:t>ID</a:t>
            </a:r>
            <a:r>
              <a:rPr lang="en-US" sz="2800" dirty="0"/>
              <a:t>) is a </a:t>
            </a:r>
            <a:r>
              <a:rPr lang="en-US" sz="2800" dirty="0">
                <a:hlinkClick r:id="rId2" tooltip="Pseudoscience"/>
              </a:rPr>
              <a:t>pseudoscientific</a:t>
            </a:r>
            <a:r>
              <a:rPr lang="en-US" sz="2800" dirty="0"/>
              <a:t> argument for the </a:t>
            </a:r>
            <a:r>
              <a:rPr lang="en-US" sz="2800" dirty="0">
                <a:hlinkClick r:id="rId3" tooltip="Existence of God"/>
              </a:rPr>
              <a:t>existence of God</a:t>
            </a:r>
            <a:r>
              <a:rPr lang="en-US" sz="2800" dirty="0"/>
              <a:t>, presented by its proponents as "an evidence-based </a:t>
            </a:r>
            <a:r>
              <a:rPr lang="en-US" sz="2800" dirty="0">
                <a:hlinkClick r:id="rId4" tooltip="Scientific theory"/>
              </a:rPr>
              <a:t>scientific theory</a:t>
            </a:r>
            <a:r>
              <a:rPr lang="en-US" sz="2800" dirty="0"/>
              <a:t> about life's origins".</a:t>
            </a:r>
            <a:endParaRPr lang="en-US" sz="2800" baseline="30000" dirty="0"/>
          </a:p>
        </p:txBody>
      </p:sp>
      <p:sp>
        <p:nvSpPr>
          <p:cNvPr id="18" name="Isosceles Triangle 17"/>
          <p:cNvSpPr/>
          <p:nvPr/>
        </p:nvSpPr>
        <p:spPr>
          <a:xfrm rot="5400000">
            <a:off x="3535339" y="-883433"/>
            <a:ext cx="1868952" cy="7996426"/>
          </a:xfrm>
          <a:prstGeom prst="triangle">
            <a:avLst>
              <a:gd name="adj" fmla="val 0"/>
            </a:avLst>
          </a:prstGeom>
          <a:gradFill flip="none" rotWithShape="1">
            <a:gsLst>
              <a:gs pos="0">
                <a:schemeClr val="bg1">
                  <a:lumMod val="95000"/>
                  <a:alpha val="65000"/>
                </a:schemeClr>
              </a:gs>
              <a:gs pos="49000">
                <a:schemeClr val="bg1">
                  <a:lumMod val="85000"/>
                  <a:alpha val="65000"/>
                </a:schemeClr>
              </a:gs>
              <a:gs pos="22000">
                <a:schemeClr val="bg1">
                  <a:lumMod val="75000"/>
                  <a:alpha val="65000"/>
                </a:schemeClr>
              </a:gs>
              <a:gs pos="74000">
                <a:schemeClr val="bg1">
                  <a:lumMod val="65000"/>
                  <a:alpha val="65000"/>
                </a:schemeClr>
              </a:gs>
              <a:gs pos="100000">
                <a:schemeClr val="bg1">
                  <a:lumMod val="95000"/>
                  <a:alpha val="6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18984497">
            <a:off x="494803" y="2394466"/>
            <a:ext cx="1354858" cy="923330"/>
          </a:xfrm>
          <a:prstGeom prst="rect">
            <a:avLst/>
          </a:prstGeom>
          <a:noFill/>
        </p:spPr>
        <p:txBody>
          <a:bodyPr wrap="none" lIns="91440" tIns="45720" rIns="91440" bIns="45720">
            <a:spAutoFit/>
          </a:bodyPr>
          <a:lstStyle/>
          <a:p>
            <a:pPr algn="ctr"/>
            <a:r>
              <a:rPr lang="en-US" sz="5400" b="1" spc="0" dirty="0">
                <a:ln w="9000" cmpd="sng">
                  <a:solidFill>
                    <a:schemeClr val="accent4">
                      <a:shade val="50000"/>
                      <a:satMod val="120000"/>
                    </a:schemeClr>
                  </a:solidFill>
                  <a:prstDash val="solid"/>
                </a:ln>
                <a:gradFill>
                  <a:gsLst>
                    <a:gs pos="0">
                      <a:schemeClr val="accent4">
                        <a:shade val="20000"/>
                        <a:satMod val="245000"/>
                        <a:alpha val="30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Old English Text MT" panose="03040902040508030806" pitchFamily="66" charset="0"/>
              </a:rPr>
              <a:t>God</a:t>
            </a: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cap="none" spc="0" dirty="0">
                <a:ln w="17780" cmpd="sng">
                  <a:solidFill>
                    <a:srgbClr val="FFFFFF"/>
                  </a:solidFill>
                  <a:prstDash val="solid"/>
                  <a:miter lim="800000"/>
                </a:ln>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200" y="793956"/>
            <a:ext cx="4572000" cy="523220"/>
          </a:xfrm>
          <a:prstGeom prst="rect">
            <a:avLst/>
          </a:prstGeom>
        </p:spPr>
        <p:txBody>
          <a:bodyPr>
            <a:spAutoFit/>
          </a:bodyPr>
          <a:lstStyle/>
          <a:p>
            <a:r>
              <a:rPr lang="en-US" sz="2800" dirty="0"/>
              <a:t>(1) Science, Faith, or Logic?</a:t>
            </a:r>
          </a:p>
        </p:txBody>
      </p:sp>
      <p:sp>
        <p:nvSpPr>
          <p:cNvPr id="22" name="Rectangle 21"/>
          <p:cNvSpPr/>
          <p:nvPr/>
        </p:nvSpPr>
        <p:spPr>
          <a:xfrm>
            <a:off x="4235244" y="2219980"/>
            <a:ext cx="2593723" cy="523220"/>
          </a:xfrm>
          <a:prstGeom prst="rect">
            <a:avLst/>
          </a:prstGeom>
          <a:solidFill>
            <a:schemeClr val="bg1">
              <a:alpha val="34000"/>
            </a:schemeClr>
          </a:solidFill>
          <a:effectLst>
            <a:softEdge rad="63500"/>
          </a:effectLst>
        </p:spPr>
        <p:txBody>
          <a:bodyPr wrap="none">
            <a:spAutoFit/>
          </a:bodyPr>
          <a:lstStyle/>
          <a:p>
            <a:r>
              <a:rPr lang="en-US" sz="2800" dirty="0">
                <a:solidFill>
                  <a:srgbClr val="0070C0"/>
                </a:solidFill>
              </a:rPr>
              <a:t>pseudoscientific</a:t>
            </a:r>
          </a:p>
        </p:txBody>
      </p:sp>
    </p:spTree>
    <p:extLst>
      <p:ext uri="{BB962C8B-B14F-4D97-AF65-F5344CB8AC3E}">
        <p14:creationId xmlns:p14="http://schemas.microsoft.com/office/powerpoint/2010/main" val="13536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0" nodeType="afterEffect">
                                  <p:stCondLst>
                                    <p:cond delay="0"/>
                                  </p:stCondLst>
                                  <p:iterate type="lt">
                                    <p:tmPct val="10000"/>
                                  </p:iterate>
                                  <p:childTnLst>
                                    <p:animMotion origin="layout" path="M 0.0 0.0 L 0.0 -0.07213" pathEditMode="relative" ptsTypes="">
                                      <p:cBhvr>
                                        <p:cTn id="9" dur="1000" accel="50000" decel="50000" autoRev="1" fill="hold">
                                          <p:stCondLst>
                                            <p:cond delay="0"/>
                                          </p:stCondLst>
                                        </p:cTn>
                                        <p:tgtEl>
                                          <p:spTgt spid="2"/>
                                        </p:tgtEl>
                                        <p:attrNameLst>
                                          <p:attrName>ppt_x</p:attrName>
                                          <p:attrName>ppt_y</p:attrName>
                                        </p:attrNameLst>
                                      </p:cBhvr>
                                    </p:animMotion>
                                    <p:animRot by="1500000">
                                      <p:cBhvr>
                                        <p:cTn id="10" dur="500" fill="hold">
                                          <p:stCondLst>
                                            <p:cond delay="0"/>
                                          </p:stCondLst>
                                        </p:cTn>
                                        <p:tgtEl>
                                          <p:spTgt spid="2"/>
                                        </p:tgtEl>
                                        <p:attrNameLst>
                                          <p:attrName>r</p:attrName>
                                        </p:attrNameLst>
                                      </p:cBhvr>
                                    </p:animRot>
                                    <p:animRot by="-1500000">
                                      <p:cBhvr>
                                        <p:cTn id="11" dur="500" fill="hold">
                                          <p:stCondLst>
                                            <p:cond delay="500"/>
                                          </p:stCondLst>
                                        </p:cTn>
                                        <p:tgtEl>
                                          <p:spTgt spid="2"/>
                                        </p:tgtEl>
                                        <p:attrNameLst>
                                          <p:attrName>r</p:attrName>
                                        </p:attrNameLst>
                                      </p:cBhvr>
                                    </p:animRot>
                                    <p:animRot by="-1500000">
                                      <p:cBhvr>
                                        <p:cTn id="12" dur="500" fill="hold">
                                          <p:stCondLst>
                                            <p:cond delay="1000"/>
                                          </p:stCondLst>
                                        </p:cTn>
                                        <p:tgtEl>
                                          <p:spTgt spid="2"/>
                                        </p:tgtEl>
                                        <p:attrNameLst>
                                          <p:attrName>r</p:attrName>
                                        </p:attrNameLst>
                                      </p:cBhvr>
                                    </p:animRot>
                                    <p:animRot by="1500000">
                                      <p:cBhvr>
                                        <p:cTn id="13" dur="500" fill="hold">
                                          <p:stCondLst>
                                            <p:cond delay="1500"/>
                                          </p:stCondLst>
                                        </p:cTn>
                                        <p:tgtEl>
                                          <p:spTgt spid="2"/>
                                        </p:tgtEl>
                                        <p:attrNameLst>
                                          <p:attrName>r</p:attrName>
                                        </p:attrNameLst>
                                      </p:cBhvr>
                                    </p:animRot>
                                  </p:childTnLst>
                                </p:cTn>
                              </p:par>
                              <p:par>
                                <p:cTn id="14" presetID="9" presetClass="emph" presetSubtype="0" grpId="1" nodeType="withEffect">
                                  <p:stCondLst>
                                    <p:cond delay="0"/>
                                  </p:stCondLst>
                                  <p:iterate type="lt">
                                    <p:tmAbs val="0"/>
                                  </p:iterate>
                                  <p:childTnLst>
                                    <p:set>
                                      <p:cBhvr rctx="PPT">
                                        <p:cTn id="15" dur="2000"/>
                                        <p:tgtEl>
                                          <p:spTgt spid="2"/>
                                        </p:tgtEl>
                                        <p:attrNameLst>
                                          <p:attrName>style.opacity</p:attrName>
                                        </p:attrNameLst>
                                      </p:cBhvr>
                                      <p:to>
                                        <p:strVal val="0.5"/>
                                      </p:to>
                                    </p:set>
                                    <p:animEffect filter="image" prLst="opacity: 0.5">
                                      <p:cBhvr rctx="IE">
                                        <p:cTn id="16" dur="2000"/>
                                        <p:tgtEl>
                                          <p:spTgt spid="2"/>
                                        </p:tgtEl>
                                      </p:cBhvr>
                                    </p:animEffec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righ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2" grpId="1"/>
      <p:bldP spid="2" grpId="2"/>
      <p:bldP spid="3" grpId="0"/>
      <p:bldP spid="19"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1602" y="1371600"/>
            <a:ext cx="8215198" cy="2677656"/>
          </a:xfrm>
          <a:prstGeom prst="rect">
            <a:avLst/>
          </a:prstGeom>
        </p:spPr>
        <p:txBody>
          <a:bodyPr wrap="square">
            <a:spAutoFit/>
          </a:bodyPr>
          <a:lstStyle/>
          <a:p>
            <a:r>
              <a:rPr lang="en-US" sz="2800" b="1" dirty="0">
                <a:solidFill>
                  <a:prstClr val="black"/>
                </a:solidFill>
              </a:rPr>
              <a:t>Wikipedia</a:t>
            </a:r>
          </a:p>
          <a:p>
            <a:endParaRPr lang="en-US" sz="2800" b="1" dirty="0">
              <a:solidFill>
                <a:prstClr val="black"/>
              </a:solidFill>
            </a:endParaRPr>
          </a:p>
          <a:p>
            <a:r>
              <a:rPr lang="en-US" sz="2800" b="1" dirty="0">
                <a:solidFill>
                  <a:prstClr val="black"/>
                </a:solidFill>
              </a:rPr>
              <a:t>Intelligent design</a:t>
            </a:r>
            <a:r>
              <a:rPr lang="en-US" sz="2800" dirty="0">
                <a:solidFill>
                  <a:prstClr val="black"/>
                </a:solidFill>
              </a:rPr>
              <a:t> (</a:t>
            </a:r>
            <a:r>
              <a:rPr lang="en-US" sz="2800" b="1" dirty="0">
                <a:solidFill>
                  <a:prstClr val="black"/>
                </a:solidFill>
              </a:rPr>
              <a:t>ID</a:t>
            </a:r>
            <a:r>
              <a:rPr lang="en-US" sz="2800" dirty="0">
                <a:solidFill>
                  <a:prstClr val="black"/>
                </a:solidFill>
              </a:rPr>
              <a:t>) is a </a:t>
            </a:r>
            <a:r>
              <a:rPr lang="en-US" sz="2800" dirty="0">
                <a:solidFill>
                  <a:prstClr val="black"/>
                </a:solidFill>
                <a:hlinkClick r:id="rId2" tooltip="Pseudoscience"/>
              </a:rPr>
              <a:t>pseudoscientific</a:t>
            </a:r>
            <a:r>
              <a:rPr lang="en-US" sz="2800" dirty="0">
                <a:solidFill>
                  <a:prstClr val="black"/>
                </a:solidFill>
              </a:rPr>
              <a:t> argument for the </a:t>
            </a:r>
            <a:r>
              <a:rPr lang="en-US" sz="2800" dirty="0">
                <a:solidFill>
                  <a:prstClr val="black"/>
                </a:solidFill>
                <a:hlinkClick r:id="rId3" tooltip="Existence of God"/>
              </a:rPr>
              <a:t>existence of God</a:t>
            </a:r>
            <a:r>
              <a:rPr lang="en-US" sz="2800" dirty="0">
                <a:solidFill>
                  <a:prstClr val="black"/>
                </a:solidFill>
              </a:rPr>
              <a:t>, presented by its proponents as "an evidence-based </a:t>
            </a:r>
            <a:r>
              <a:rPr lang="en-US" sz="2800" dirty="0">
                <a:solidFill>
                  <a:prstClr val="black"/>
                </a:solidFill>
                <a:hlinkClick r:id="rId4" tooltip="Scientific theory"/>
              </a:rPr>
              <a:t>scientific theory</a:t>
            </a:r>
            <a:r>
              <a:rPr lang="en-US" sz="2800" dirty="0">
                <a:solidFill>
                  <a:prstClr val="black"/>
                </a:solidFill>
              </a:rPr>
              <a:t> about life's origins".</a:t>
            </a:r>
            <a:endParaRPr lang="en-US" sz="2800" baseline="30000" dirty="0">
              <a:solidFill>
                <a:prstClr val="black"/>
              </a:solidFill>
            </a:endParaRPr>
          </a:p>
        </p:txBody>
      </p:sp>
      <p:sp>
        <p:nvSpPr>
          <p:cNvPr id="18" name="Isosceles Triangle 17"/>
          <p:cNvSpPr/>
          <p:nvPr/>
        </p:nvSpPr>
        <p:spPr>
          <a:xfrm rot="5400000">
            <a:off x="3535339" y="-883433"/>
            <a:ext cx="1868952" cy="7996426"/>
          </a:xfrm>
          <a:prstGeom prst="triangle">
            <a:avLst>
              <a:gd name="adj" fmla="val 0"/>
            </a:avLst>
          </a:prstGeom>
          <a:gradFill flip="none" rotWithShape="1">
            <a:gsLst>
              <a:gs pos="0">
                <a:schemeClr val="bg1">
                  <a:lumMod val="95000"/>
                  <a:alpha val="65000"/>
                </a:schemeClr>
              </a:gs>
              <a:gs pos="49000">
                <a:schemeClr val="bg1">
                  <a:lumMod val="85000"/>
                  <a:alpha val="65000"/>
                </a:schemeClr>
              </a:gs>
              <a:gs pos="22000">
                <a:schemeClr val="bg1">
                  <a:lumMod val="75000"/>
                  <a:alpha val="65000"/>
                </a:schemeClr>
              </a:gs>
              <a:gs pos="74000">
                <a:schemeClr val="bg1">
                  <a:lumMod val="65000"/>
                  <a:alpha val="65000"/>
                </a:schemeClr>
              </a:gs>
              <a:gs pos="100000">
                <a:schemeClr val="bg1">
                  <a:lumMod val="95000"/>
                  <a:alpha val="6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rot="18984497">
            <a:off x="494803" y="2394466"/>
            <a:ext cx="1354858" cy="923330"/>
          </a:xfrm>
          <a:prstGeom prst="rect">
            <a:avLst/>
          </a:prstGeom>
          <a:noFill/>
        </p:spPr>
        <p:txBody>
          <a:bodyPr wrap="none" lIns="91440" tIns="45720" rIns="91440" bIns="45720">
            <a:spAutoFit/>
          </a:bodyPr>
          <a:lstStyle/>
          <a:p>
            <a:pPr algn="ctr"/>
            <a:r>
              <a:rPr lang="en-US" sz="54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God</a:t>
            </a: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solidFill>
                  <a:prstClr val="black"/>
                </a:solidFill>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4235244" y="2219980"/>
            <a:ext cx="2593723" cy="523220"/>
          </a:xfrm>
          <a:prstGeom prst="rect">
            <a:avLst/>
          </a:prstGeom>
          <a:solidFill>
            <a:schemeClr val="bg1">
              <a:alpha val="34000"/>
            </a:schemeClr>
          </a:solidFill>
          <a:effectLst>
            <a:softEdge rad="63500"/>
          </a:effectLst>
        </p:spPr>
        <p:txBody>
          <a:bodyPr wrap="none">
            <a:spAutoFit/>
          </a:bodyPr>
          <a:lstStyle/>
          <a:p>
            <a:r>
              <a:rPr lang="en-US" sz="2800" dirty="0">
                <a:solidFill>
                  <a:srgbClr val="0070C0"/>
                </a:solidFill>
              </a:rPr>
              <a:t>pseudoscientific</a:t>
            </a:r>
          </a:p>
        </p:txBody>
      </p:sp>
      <p:pic>
        <p:nvPicPr>
          <p:cNvPr id="2051" name="Picture 3" descr="https://encrypted-tbn0.gstatic.com/images?q=tbn:ANd9GcQR9mJNYIilW18LQKkB3_SdNgVQAF1_wG__CNMuO_tRiqRIMQ_8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4219574"/>
            <a:ext cx="1895475" cy="24098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248400" y="4191000"/>
            <a:ext cx="2851356" cy="2462213"/>
          </a:xfrm>
          <a:prstGeom prst="rect">
            <a:avLst/>
          </a:prstGeom>
        </p:spPr>
        <p:txBody>
          <a:bodyPr wrap="square" lIns="0" rIns="0">
            <a:spAutoFit/>
          </a:bodyPr>
          <a:lstStyle/>
          <a:p>
            <a:r>
              <a:rPr lang="en-US" sz="2200" b="1" dirty="0">
                <a:solidFill>
                  <a:prstClr val="black"/>
                </a:solidFill>
              </a:rPr>
              <a:t>Wikipedia</a:t>
            </a:r>
          </a:p>
          <a:p>
            <a:r>
              <a:rPr lang="en-US" sz="2200" b="1" dirty="0">
                <a:solidFill>
                  <a:prstClr val="black"/>
                </a:solidFill>
              </a:rPr>
              <a:t>W. D. Hamilton </a:t>
            </a:r>
            <a:r>
              <a:rPr lang="en-US" sz="2200" dirty="0">
                <a:solidFill>
                  <a:prstClr val="black"/>
                </a:solidFill>
              </a:rPr>
              <a:t>“</a:t>
            </a:r>
            <a:r>
              <a:rPr lang="en-US" sz="2200" dirty="0">
                <a:solidFill>
                  <a:prstClr val="black"/>
                </a:solidFill>
                <a:hlinkClick r:id="rId6" tooltip="English people"/>
              </a:rPr>
              <a:t>English</a:t>
            </a:r>
            <a:r>
              <a:rPr lang="en-US" sz="2200" dirty="0">
                <a:solidFill>
                  <a:prstClr val="black"/>
                </a:solidFill>
              </a:rPr>
              <a:t> </a:t>
            </a:r>
            <a:r>
              <a:rPr lang="en-US" sz="2200" dirty="0">
                <a:solidFill>
                  <a:prstClr val="black"/>
                </a:solidFill>
                <a:hlinkClick r:id="rId7" tooltip="Evolutionary biologist"/>
              </a:rPr>
              <a:t>evolutionary biologist</a:t>
            </a:r>
            <a:r>
              <a:rPr lang="en-US" sz="2200" dirty="0">
                <a:solidFill>
                  <a:prstClr val="black"/>
                </a:solidFill>
              </a:rPr>
              <a:t>,</a:t>
            </a:r>
          </a:p>
          <a:p>
            <a:r>
              <a:rPr lang="en-US" sz="2200" dirty="0">
                <a:solidFill>
                  <a:prstClr val="black"/>
                </a:solidFill>
              </a:rPr>
              <a:t>widely </a:t>
            </a:r>
            <a:r>
              <a:rPr lang="en-US" sz="2200" dirty="0" err="1">
                <a:solidFill>
                  <a:prstClr val="black"/>
                </a:solidFill>
              </a:rPr>
              <a:t>recognised</a:t>
            </a:r>
            <a:r>
              <a:rPr lang="en-US" sz="2200" dirty="0">
                <a:solidFill>
                  <a:prstClr val="black"/>
                </a:solidFill>
              </a:rPr>
              <a:t> as one</a:t>
            </a:r>
          </a:p>
          <a:p>
            <a:r>
              <a:rPr lang="en-US" sz="2200" dirty="0">
                <a:solidFill>
                  <a:prstClr val="black"/>
                </a:solidFill>
              </a:rPr>
              <a:t>of the most significant </a:t>
            </a:r>
            <a:r>
              <a:rPr lang="en-US" sz="2200" dirty="0">
                <a:solidFill>
                  <a:prstClr val="black"/>
                </a:solidFill>
                <a:hlinkClick r:id="rId8" tooltip="Evolution"/>
              </a:rPr>
              <a:t>evolutionary</a:t>
            </a:r>
            <a:r>
              <a:rPr lang="en-US" sz="2200" dirty="0">
                <a:solidFill>
                  <a:prstClr val="black"/>
                </a:solidFill>
              </a:rPr>
              <a:t> theorists of</a:t>
            </a:r>
          </a:p>
          <a:p>
            <a:r>
              <a:rPr lang="en-US" sz="2200" dirty="0">
                <a:solidFill>
                  <a:prstClr val="black"/>
                </a:solidFill>
              </a:rPr>
              <a:t>the 20th century.”</a:t>
            </a:r>
          </a:p>
        </p:txBody>
      </p:sp>
      <p:sp>
        <p:nvSpPr>
          <p:cNvPr id="9" name="Rectangle 8"/>
          <p:cNvSpPr/>
          <p:nvPr/>
        </p:nvSpPr>
        <p:spPr>
          <a:xfrm>
            <a:off x="4235244" y="4192083"/>
            <a:ext cx="4908756" cy="246113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rot="19713484">
            <a:off x="240887" y="1995422"/>
            <a:ext cx="3836623" cy="1200329"/>
          </a:xfrm>
          <a:prstGeom prst="rect">
            <a:avLst/>
          </a:prstGeom>
          <a:noFill/>
        </p:spPr>
        <p:txBody>
          <a:bodyPr wrap="square" lIns="91440" tIns="45720" rIns="91440" bIns="45720">
            <a:spAutoFit/>
          </a:bodyPr>
          <a:lstStyle/>
          <a:p>
            <a:pPr algn="ctr"/>
            <a:r>
              <a:rPr lang="en-US" sz="3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extraterrestrial manipulators</a:t>
            </a:r>
          </a:p>
        </p:txBody>
      </p:sp>
      <p:sp>
        <p:nvSpPr>
          <p:cNvPr id="16" name="Rectangle 15"/>
          <p:cNvSpPr/>
          <p:nvPr/>
        </p:nvSpPr>
        <p:spPr>
          <a:xfrm>
            <a:off x="76200" y="793956"/>
            <a:ext cx="4572000" cy="523220"/>
          </a:xfrm>
          <a:prstGeom prst="rect">
            <a:avLst/>
          </a:prstGeom>
        </p:spPr>
        <p:txBody>
          <a:bodyPr>
            <a:spAutoFit/>
          </a:bodyPr>
          <a:lstStyle/>
          <a:p>
            <a:r>
              <a:rPr lang="en-US" sz="2800" dirty="0"/>
              <a:t>(1) Science, Faith, or Logic?</a:t>
            </a:r>
          </a:p>
        </p:txBody>
      </p:sp>
      <p:sp>
        <p:nvSpPr>
          <p:cNvPr id="5" name="Rectangle 4"/>
          <p:cNvSpPr/>
          <p:nvPr/>
        </p:nvSpPr>
        <p:spPr>
          <a:xfrm>
            <a:off x="260087" y="5893713"/>
            <a:ext cx="3778513" cy="430887"/>
          </a:xfrm>
          <a:prstGeom prst="rect">
            <a:avLst/>
          </a:prstGeom>
        </p:spPr>
        <p:txBody>
          <a:bodyPr>
            <a:spAutoFit/>
          </a:bodyPr>
          <a:lstStyle/>
          <a:p>
            <a:r>
              <a:rPr lang="en-US" sz="1100" dirty="0"/>
              <a:t>https://www.youtube.com/watch?time_continue=4&amp;v=IjnvNT5ARTk</a:t>
            </a:r>
          </a:p>
        </p:txBody>
      </p:sp>
      <p:sp>
        <p:nvSpPr>
          <p:cNvPr id="17" name="Rectangle 16"/>
          <p:cNvSpPr/>
          <p:nvPr/>
        </p:nvSpPr>
        <p:spPr>
          <a:xfrm>
            <a:off x="0" y="717743"/>
            <a:ext cx="4800600" cy="10125849"/>
          </a:xfrm>
          <a:prstGeom prst="rect">
            <a:avLst/>
          </a:prstGeom>
          <a:solidFill>
            <a:schemeClr val="bg1"/>
          </a:solidFill>
          <a:effectLst>
            <a:softEdge rad="127000"/>
          </a:effectLst>
        </p:spPr>
        <p:txBody>
          <a:bodyPr wrap="square">
            <a:spAutoFit/>
          </a:bodyPr>
          <a:lstStyle/>
          <a:p>
            <a:pPr fontAlgn="base"/>
            <a:r>
              <a:rPr lang="en-US" sz="2000" dirty="0">
                <a:solidFill>
                  <a:prstClr val="black"/>
                </a:solidFill>
              </a:rPr>
              <a:t>“I’m also quite open to the view that there is some kind of ultimate good which is of a religious nature — that we just have to look beyond what the evolutionary theory tells us and accept promptings of what ultimate good is, coming from some other source.”</a:t>
            </a:r>
          </a:p>
          <a:p>
            <a:pPr fontAlgn="base"/>
            <a:endParaRPr lang="en-US" sz="2000" dirty="0">
              <a:solidFill>
                <a:prstClr val="black"/>
              </a:solidFill>
            </a:endParaRPr>
          </a:p>
          <a:p>
            <a:pPr fontAlgn="base"/>
            <a:r>
              <a:rPr lang="en-US" sz="2000" dirty="0">
                <a:solidFill>
                  <a:prstClr val="black"/>
                </a:solidFill>
              </a:rPr>
              <a:t> “I could enlarge on that in terms of the possible existence of </a:t>
            </a:r>
            <a:r>
              <a:rPr lang="en-US" sz="2000" u="sng" dirty="0">
                <a:solidFill>
                  <a:prstClr val="black"/>
                </a:solidFill>
              </a:rPr>
              <a:t>extraterrestrial manipulators</a:t>
            </a:r>
            <a:r>
              <a:rPr lang="en-US" sz="2000" dirty="0">
                <a:solidFill>
                  <a:prstClr val="black"/>
                </a:solidFill>
              </a:rPr>
              <a:t> who interfere, and so on, but I think this would be getting too far from the general topic of discussion.” </a:t>
            </a:r>
          </a:p>
          <a:p>
            <a:pPr fontAlgn="base"/>
            <a:endParaRPr lang="en-US" sz="2000" dirty="0">
              <a:solidFill>
                <a:prstClr val="black"/>
              </a:solidFill>
            </a:endParaRPr>
          </a:p>
          <a:p>
            <a:pPr fontAlgn="base"/>
            <a:r>
              <a:rPr lang="en-US" dirty="0">
                <a:solidFill>
                  <a:prstClr val="black"/>
                </a:solidFill>
                <a:latin typeface="Times New Roman" panose="02020603050405020304" pitchFamily="18" charset="0"/>
                <a:cs typeface="Times New Roman" panose="02020603050405020304" pitchFamily="18" charset="0"/>
              </a:rPr>
              <a:t>BUT, the interviewer was intrigued, and “asked him if he meant that there was some kind of ‘transcendental purpose’ that we humans are generally oblivious to. He answered:</a:t>
            </a:r>
          </a:p>
          <a:p>
            <a:pPr fontAlgn="base"/>
            <a:endParaRPr lang="en-US" sz="2000" dirty="0">
              <a:solidFill>
                <a:prstClr val="black"/>
              </a:solidFill>
            </a:endParaRPr>
          </a:p>
          <a:p>
            <a:pPr fontAlgn="base"/>
            <a:r>
              <a:rPr lang="en-US" sz="2000" dirty="0">
                <a:solidFill>
                  <a:prstClr val="black"/>
                </a:solidFill>
              </a:rPr>
              <a:t>“Yes, yes. There’s one theory of the universe that I rather like — I accept it in an almost joking spirit — and that is that Planet Earth in our solar system is a kind of zoo for extraterrestrial beings who dwell out there somewhere….every now and then they see something which doesn’t look quite right…[they]</a:t>
            </a:r>
            <a:r>
              <a:rPr lang="en-US" sz="1600" dirty="0">
                <a:solidFill>
                  <a:prstClr val="black"/>
                </a:solidFill>
              </a:rPr>
              <a:t> </a:t>
            </a:r>
            <a:r>
              <a:rPr lang="en-US" sz="2000" dirty="0">
                <a:solidFill>
                  <a:prstClr val="black"/>
                </a:solidFill>
              </a:rPr>
              <a:t>insert a finger and just change some little thing. And maybe those are the miracles which the religious people like to so emphasize.” </a:t>
            </a:r>
          </a:p>
          <a:p>
            <a:pPr fontAlgn="base"/>
            <a:endParaRPr lang="en-US" sz="2000" dirty="0">
              <a:solidFill>
                <a:prstClr val="black"/>
              </a:solidFill>
            </a:endParaRPr>
          </a:p>
          <a:p>
            <a:pPr fontAlgn="base"/>
            <a:r>
              <a:rPr lang="en-US" sz="2000" dirty="0">
                <a:solidFill>
                  <a:prstClr val="black"/>
                </a:solidFill>
              </a:rPr>
              <a:t>“I put it forward in an almost joking spirit. But I think it’s a kind of hypothesis that’s very, very hard to dismiss.”</a:t>
            </a:r>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5350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fill="hold" grpId="0" nodeType="clickEffect">
                                  <p:stCondLst>
                                    <p:cond delay="0"/>
                                  </p:stCondLst>
                                  <p:childTnLst>
                                    <p:animMotion origin="layout" path="M 0 -4.40333E-6 L 0.00417 -0.57562 " pathEditMode="relative" rAng="0" ptsTypes="AA">
                                      <p:cBhvr>
                                        <p:cTn id="11" dur="2000" fill="hold"/>
                                        <p:tgtEl>
                                          <p:spTgt spid="17"/>
                                        </p:tgtEl>
                                        <p:attrNameLst>
                                          <p:attrName>ppt_x</p:attrName>
                                          <p:attrName>ppt_y</p:attrName>
                                        </p:attrNameLst>
                                      </p:cBhvr>
                                      <p:rCtr x="208" y="-28793"/>
                                    </p:animMotion>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2"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 presetClass="exit"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2" grpId="0"/>
      <p:bldP spid="22" grpId="0" animBg="1"/>
      <p:bldP spid="15" grpId="0"/>
      <p:bldP spid="17" grpId="0" animBg="1"/>
      <p:bldP spid="17" grpId="1" animBg="1"/>
      <p:bldP spid="1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solidFill>
                  <a:prstClr val="black"/>
                </a:solidFill>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rot="19713484">
            <a:off x="240887" y="1995422"/>
            <a:ext cx="3836623" cy="1200329"/>
          </a:xfrm>
          <a:prstGeom prst="rect">
            <a:avLst/>
          </a:prstGeom>
          <a:noFill/>
        </p:spPr>
        <p:txBody>
          <a:bodyPr wrap="square" lIns="91440" tIns="45720" rIns="91440" bIns="45720">
            <a:spAutoFit/>
          </a:bodyPr>
          <a:lstStyle/>
          <a:p>
            <a:pPr algn="ctr"/>
            <a:r>
              <a:rPr lang="en-US" sz="3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extraterrestrial manipulators</a:t>
            </a:r>
          </a:p>
        </p:txBody>
      </p:sp>
      <p:sp>
        <p:nvSpPr>
          <p:cNvPr id="16" name="Rectangle 15"/>
          <p:cNvSpPr/>
          <p:nvPr/>
        </p:nvSpPr>
        <p:spPr>
          <a:xfrm>
            <a:off x="76200" y="793956"/>
            <a:ext cx="4572000" cy="523220"/>
          </a:xfrm>
          <a:prstGeom prst="rect">
            <a:avLst/>
          </a:prstGeom>
        </p:spPr>
        <p:txBody>
          <a:bodyPr>
            <a:spAutoFit/>
          </a:bodyPr>
          <a:lstStyle/>
          <a:p>
            <a:r>
              <a:rPr lang="en-US" sz="2800" dirty="0"/>
              <a:t>(1) Science, Faith, or Logic?</a:t>
            </a:r>
          </a:p>
        </p:txBody>
      </p:sp>
      <p:sp>
        <p:nvSpPr>
          <p:cNvPr id="2" name="Rectangle 1"/>
          <p:cNvSpPr/>
          <p:nvPr/>
        </p:nvSpPr>
        <p:spPr>
          <a:xfrm>
            <a:off x="838200" y="4184224"/>
            <a:ext cx="7363252" cy="2677656"/>
          </a:xfrm>
          <a:prstGeom prst="rect">
            <a:avLst/>
          </a:prstGeom>
        </p:spPr>
        <p:txBody>
          <a:bodyPr>
            <a:spAutoFit/>
          </a:bodyPr>
          <a:lstStyle/>
          <a:p>
            <a:r>
              <a:rPr lang="en-US" sz="2400" b="1" dirty="0"/>
              <a:t>Francis Crick of Watson &amp; Crick suggested life was "seeded on earth."  </a:t>
            </a:r>
          </a:p>
          <a:p>
            <a:r>
              <a:rPr lang="en-US" sz="2000" i="1" dirty="0"/>
              <a:t>"life on Earth was the result of a deliberate infection, designed by aliens who had purposely fled mother nature’s seed to a new home in the sun."  </a:t>
            </a:r>
          </a:p>
          <a:p>
            <a:pPr fontAlgn="ctr"/>
            <a:r>
              <a:rPr lang="en-US" dirty="0">
                <a:hlinkClick r:id="rId2" tooltip="Go&#10;          to Icarus on ScienceDirect"/>
              </a:rPr>
              <a:t>Icarus</a:t>
            </a:r>
            <a:endParaRPr lang="en-US" dirty="0"/>
          </a:p>
          <a:p>
            <a:pPr fontAlgn="ctr"/>
            <a:r>
              <a:rPr lang="en-US" dirty="0">
                <a:hlinkClick r:id="rId3" tooltip="Go to table of contents for this volume/issue"/>
              </a:rPr>
              <a:t>Volume 19, Issue 3</a:t>
            </a:r>
            <a:r>
              <a:rPr lang="en-US" dirty="0"/>
              <a:t>, July 1973, Pages 341-346</a:t>
            </a:r>
          </a:p>
          <a:p>
            <a:pPr fontAlgn="ctr"/>
            <a:endParaRPr lang="en-US" sz="1200" dirty="0"/>
          </a:p>
          <a:p>
            <a:pPr fontAlgn="ctr"/>
            <a:r>
              <a:rPr lang="en-US" sz="1200" dirty="0">
                <a:hlinkClick r:id="rId4"/>
              </a:rPr>
              <a:t>https://blogs.scientificamerican.com/guest-blog/the-origins-of-directed-panspermia/</a:t>
            </a:r>
            <a:r>
              <a:rPr lang="en-US" sz="1200" dirty="0"/>
              <a:t> </a:t>
            </a:r>
          </a:p>
        </p:txBody>
      </p:sp>
    </p:spTree>
    <p:extLst>
      <p:ext uri="{BB962C8B-B14F-4D97-AF65-F5344CB8AC3E}">
        <p14:creationId xmlns:p14="http://schemas.microsoft.com/office/powerpoint/2010/main" val="322295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solidFill>
                  <a:prstClr val="black"/>
                </a:solidFill>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rot="19713484">
            <a:off x="240887" y="1995422"/>
            <a:ext cx="3836623" cy="1200329"/>
          </a:xfrm>
          <a:prstGeom prst="rect">
            <a:avLst/>
          </a:prstGeom>
          <a:noFill/>
        </p:spPr>
        <p:txBody>
          <a:bodyPr wrap="square" lIns="91440" tIns="45720" rIns="91440" bIns="45720">
            <a:spAutoFit/>
          </a:bodyPr>
          <a:lstStyle/>
          <a:p>
            <a:pPr algn="ctr"/>
            <a:r>
              <a:rPr lang="en-US" sz="3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extraterrestrial manipulators</a:t>
            </a:r>
          </a:p>
        </p:txBody>
      </p:sp>
      <p:sp>
        <p:nvSpPr>
          <p:cNvPr id="16" name="Rectangle 15"/>
          <p:cNvSpPr/>
          <p:nvPr/>
        </p:nvSpPr>
        <p:spPr>
          <a:xfrm>
            <a:off x="76200" y="793956"/>
            <a:ext cx="4572000" cy="523220"/>
          </a:xfrm>
          <a:prstGeom prst="rect">
            <a:avLst/>
          </a:prstGeom>
        </p:spPr>
        <p:txBody>
          <a:bodyPr>
            <a:spAutoFit/>
          </a:bodyPr>
          <a:lstStyle/>
          <a:p>
            <a:r>
              <a:rPr lang="en-US" sz="2800" dirty="0"/>
              <a:t>(1) Science, Faith, or Logic?</a:t>
            </a:r>
          </a:p>
        </p:txBody>
      </p:sp>
      <p:sp>
        <p:nvSpPr>
          <p:cNvPr id="2" name="Rectangle 1"/>
          <p:cNvSpPr/>
          <p:nvPr/>
        </p:nvSpPr>
        <p:spPr>
          <a:xfrm>
            <a:off x="234465" y="4184224"/>
            <a:ext cx="8909535" cy="2723823"/>
          </a:xfrm>
          <a:prstGeom prst="rect">
            <a:avLst/>
          </a:prstGeom>
        </p:spPr>
        <p:txBody>
          <a:bodyPr>
            <a:spAutoFit/>
          </a:bodyPr>
          <a:lstStyle/>
          <a:p>
            <a:pPr fontAlgn="base"/>
            <a:r>
              <a:rPr lang="en-US" sz="1900" dirty="0"/>
              <a:t>“Crick and </a:t>
            </a:r>
            <a:r>
              <a:rPr lang="en-US" sz="1900" dirty="0" err="1"/>
              <a:t>Orgel</a:t>
            </a:r>
            <a:r>
              <a:rPr lang="en-US" sz="1900" dirty="0"/>
              <a:t> proposed their Directed Panspermia theory at a conference on Communication with Extraterrestrial Intelligence, organized by Carl Sagan and held at the </a:t>
            </a:r>
            <a:r>
              <a:rPr lang="en-US" sz="1900" dirty="0" err="1"/>
              <a:t>Byuraka</a:t>
            </a:r>
            <a:r>
              <a:rPr lang="en-US" sz="1900" dirty="0"/>
              <a:t> Observatory in Soviet Armenia in 1971. This theory which they described as an ’highly unorthodox proposal’ and ’bold speculation’ was presented as a </a:t>
            </a:r>
            <a:r>
              <a:rPr lang="en-US" sz="1900" b="1" dirty="0"/>
              <a:t>plausible </a:t>
            </a:r>
            <a:r>
              <a:rPr lang="en-US" sz="1900" b="1" u="sng" dirty="0"/>
              <a:t>scientific</a:t>
            </a:r>
            <a:r>
              <a:rPr lang="en-US" sz="1900" b="1" dirty="0"/>
              <a:t> hypothesis</a:t>
            </a:r>
            <a:r>
              <a:rPr lang="en-US" sz="1900" dirty="0"/>
              <a:t>.” (</a:t>
            </a:r>
            <a:r>
              <a:rPr lang="en-US" sz="1900" dirty="0" err="1"/>
              <a:t>emph</a:t>
            </a:r>
            <a:r>
              <a:rPr lang="en-US" sz="1900" dirty="0"/>
              <a:t>. mine, JS)</a:t>
            </a:r>
          </a:p>
          <a:p>
            <a:pPr fontAlgn="base"/>
            <a:endParaRPr lang="en-US" sz="2000" dirty="0"/>
          </a:p>
          <a:p>
            <a:pPr fontAlgn="base"/>
            <a:r>
              <a:rPr lang="en-US" sz="2000" dirty="0"/>
              <a:t>The Origins of Directed Panspermia</a:t>
            </a:r>
          </a:p>
          <a:p>
            <a:pPr fontAlgn="base"/>
            <a:r>
              <a:rPr lang="en-US" sz="2000" dirty="0"/>
              <a:t>By </a:t>
            </a:r>
            <a:r>
              <a:rPr lang="en-US" sz="2000" dirty="0">
                <a:hlinkClick r:id="rId2"/>
              </a:rPr>
              <a:t>Christian </a:t>
            </a:r>
            <a:r>
              <a:rPr lang="en-US" sz="2000" dirty="0" err="1">
                <a:hlinkClick r:id="rId2"/>
              </a:rPr>
              <a:t>Orlic</a:t>
            </a:r>
            <a:r>
              <a:rPr lang="en-US" sz="2000" dirty="0"/>
              <a:t> on January 9, 2013</a:t>
            </a:r>
          </a:p>
          <a:p>
            <a:pPr fontAlgn="base"/>
            <a:r>
              <a:rPr lang="en-US" sz="1600" dirty="0">
                <a:hlinkClick r:id="rId3"/>
              </a:rPr>
              <a:t>https://blogs.scientificamerican.com/guest-blog/the-origins-of-directed-panspermia/</a:t>
            </a:r>
            <a:endParaRPr lang="en-US" sz="2000" dirty="0"/>
          </a:p>
        </p:txBody>
      </p:sp>
    </p:spTree>
    <p:extLst>
      <p:ext uri="{BB962C8B-B14F-4D97-AF65-F5344CB8AC3E}">
        <p14:creationId xmlns:p14="http://schemas.microsoft.com/office/powerpoint/2010/main" val="2128926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solidFill>
                  <a:prstClr val="black"/>
                </a:solidFill>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0" y="4038600"/>
            <a:ext cx="4267200" cy="2862322"/>
          </a:xfrm>
          <a:prstGeom prst="rect">
            <a:avLst/>
          </a:prstGeom>
        </p:spPr>
        <p:txBody>
          <a:bodyPr wrap="square">
            <a:spAutoFit/>
          </a:bodyPr>
          <a:lstStyle/>
          <a:p>
            <a:pPr fontAlgn="base"/>
            <a:r>
              <a:rPr lang="en-US" sz="2000" b="1" dirty="0">
                <a:solidFill>
                  <a:prstClr val="black"/>
                </a:solidFill>
              </a:rPr>
              <a:t>BUT WE HAVEN’T FOUND THEM!</a:t>
            </a:r>
          </a:p>
          <a:p>
            <a:pPr marL="285750" indent="-285750" fontAlgn="base">
              <a:buFont typeface="Arial" panose="020B0604020202020204" pitchFamily="34" charset="0"/>
              <a:buChar char="•"/>
            </a:pPr>
            <a:r>
              <a:rPr lang="en-US" sz="2000" dirty="0">
                <a:solidFill>
                  <a:prstClr val="black"/>
                </a:solidFill>
              </a:rPr>
              <a:t>just speculation based on the fact that we exist, but have no good explanation for how we came to exist </a:t>
            </a:r>
          </a:p>
          <a:p>
            <a:pPr marL="285750" indent="-285750" fontAlgn="base">
              <a:buFont typeface="Arial" panose="020B0604020202020204" pitchFamily="34" charset="0"/>
              <a:buChar char="•"/>
            </a:pPr>
            <a:r>
              <a:rPr lang="en-US" sz="2000" dirty="0">
                <a:solidFill>
                  <a:prstClr val="black"/>
                </a:solidFill>
              </a:rPr>
              <a:t>Scientific fact (we exist) points to a cause. </a:t>
            </a:r>
            <a:r>
              <a:rPr lang="en-US" sz="2000" b="1" dirty="0">
                <a:solidFill>
                  <a:prstClr val="black"/>
                </a:solidFill>
              </a:rPr>
              <a:t>THAT’S LOGIC</a:t>
            </a:r>
            <a:endParaRPr lang="en-US" sz="2000" dirty="0">
              <a:solidFill>
                <a:prstClr val="black"/>
              </a:solidFill>
            </a:endParaRPr>
          </a:p>
          <a:p>
            <a:pPr marL="285750" indent="-285750" fontAlgn="base">
              <a:buFont typeface="Arial" panose="020B0604020202020204" pitchFamily="34" charset="0"/>
              <a:buChar char="•"/>
            </a:pPr>
            <a:r>
              <a:rPr lang="en-US" sz="2000" i="1" dirty="0">
                <a:solidFill>
                  <a:prstClr val="black"/>
                </a:solidFill>
              </a:rPr>
              <a:t>(But how would we find out if they existed?)</a:t>
            </a:r>
          </a:p>
        </p:txBody>
      </p:sp>
      <p:sp>
        <p:nvSpPr>
          <p:cNvPr id="15" name="Rectangle 14"/>
          <p:cNvSpPr/>
          <p:nvPr/>
        </p:nvSpPr>
        <p:spPr>
          <a:xfrm rot="19713484">
            <a:off x="240887" y="1995422"/>
            <a:ext cx="3836623" cy="1200329"/>
          </a:xfrm>
          <a:prstGeom prst="rect">
            <a:avLst/>
          </a:prstGeom>
          <a:noFill/>
        </p:spPr>
        <p:txBody>
          <a:bodyPr wrap="square" lIns="91440" tIns="45720" rIns="91440" bIns="45720">
            <a:spAutoFit/>
          </a:bodyPr>
          <a:lstStyle/>
          <a:p>
            <a:pPr algn="ctr"/>
            <a:r>
              <a:rPr lang="en-US" sz="3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extraterrestrial manipulators</a:t>
            </a:r>
          </a:p>
        </p:txBody>
      </p:sp>
      <p:sp>
        <p:nvSpPr>
          <p:cNvPr id="16" name="Rectangle 15"/>
          <p:cNvSpPr/>
          <p:nvPr/>
        </p:nvSpPr>
        <p:spPr>
          <a:xfrm>
            <a:off x="76200" y="793956"/>
            <a:ext cx="4572000" cy="523220"/>
          </a:xfrm>
          <a:prstGeom prst="rect">
            <a:avLst/>
          </a:prstGeom>
        </p:spPr>
        <p:txBody>
          <a:bodyPr>
            <a:spAutoFit/>
          </a:bodyPr>
          <a:lstStyle/>
          <a:p>
            <a:r>
              <a:rPr lang="en-US" sz="2800" dirty="0"/>
              <a:t>(1) Science, Faith, or Logic?</a:t>
            </a:r>
          </a:p>
        </p:txBody>
      </p:sp>
    </p:spTree>
    <p:extLst>
      <p:ext uri="{BB962C8B-B14F-4D97-AF65-F5344CB8AC3E}">
        <p14:creationId xmlns:p14="http://schemas.microsoft.com/office/powerpoint/2010/main" val="143459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48200" y="0"/>
            <a:ext cx="4495800" cy="821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effectLst>
                  <a:outerShdw blurRad="38100" dist="38100" dir="2700000" algn="tl">
                    <a:srgbClr val="000000">
                      <a:alpha val="43137"/>
                    </a:srgbClr>
                  </a:outerShdw>
                </a:effectLst>
              </a:rPr>
              <a:t>Darwin did not believe Science eliminated God</a:t>
            </a:r>
          </a:p>
        </p:txBody>
      </p:sp>
      <p:grpSp>
        <p:nvGrpSpPr>
          <p:cNvPr id="3" name="Group 2"/>
          <p:cNvGrpSpPr/>
          <p:nvPr/>
        </p:nvGrpSpPr>
        <p:grpSpPr>
          <a:xfrm>
            <a:off x="457200" y="468868"/>
            <a:ext cx="7484166" cy="2337280"/>
            <a:chOff x="457200" y="468868"/>
            <a:chExt cx="7484166" cy="233728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148" t="39719" r="9259" b="34013"/>
            <a:stretch/>
          </p:blipFill>
          <p:spPr bwMode="auto">
            <a:xfrm>
              <a:off x="838200" y="821635"/>
              <a:ext cx="7103166" cy="1921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468868"/>
              <a:ext cx="5867400" cy="369332"/>
            </a:xfrm>
            <a:prstGeom prst="rect">
              <a:avLst/>
            </a:prstGeom>
            <a:noFill/>
          </p:spPr>
          <p:txBody>
            <a:bodyPr wrap="square" rtlCol="0">
              <a:spAutoFit/>
            </a:bodyPr>
            <a:lstStyle/>
            <a:p>
              <a:r>
                <a:rPr lang="en-US" dirty="0"/>
                <a:t>Origin of Species, Charles Darwin, p. 193</a:t>
              </a:r>
            </a:p>
          </p:txBody>
        </p:sp>
        <p:sp>
          <p:nvSpPr>
            <p:cNvPr id="2" name="Rectangle 1"/>
            <p:cNvSpPr/>
            <p:nvPr/>
          </p:nvSpPr>
          <p:spPr>
            <a:xfrm>
              <a:off x="7010400" y="2425148"/>
              <a:ext cx="930966"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57200" y="3099424"/>
            <a:ext cx="7484166" cy="2844176"/>
            <a:chOff x="457200" y="3099424"/>
            <a:chExt cx="7484166" cy="2844176"/>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64" t="27355" r="40542" b="38768"/>
            <a:stretch/>
          </p:blipFill>
          <p:spPr bwMode="auto">
            <a:xfrm>
              <a:off x="838200" y="3465443"/>
              <a:ext cx="7103166" cy="24781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7200" y="3099424"/>
              <a:ext cx="5867400" cy="369332"/>
            </a:xfrm>
            <a:prstGeom prst="rect">
              <a:avLst/>
            </a:prstGeom>
            <a:noFill/>
          </p:spPr>
          <p:txBody>
            <a:bodyPr wrap="square" rtlCol="0">
              <a:spAutoFit/>
            </a:bodyPr>
            <a:lstStyle/>
            <a:p>
              <a:r>
                <a:rPr lang="en-US" dirty="0"/>
                <a:t>Origin of Species, Charles Darwin, p. 194</a:t>
              </a:r>
            </a:p>
          </p:txBody>
        </p:sp>
        <p:sp>
          <p:nvSpPr>
            <p:cNvPr id="9" name="Rectangle 8"/>
            <p:cNvSpPr/>
            <p:nvPr/>
          </p:nvSpPr>
          <p:spPr>
            <a:xfrm>
              <a:off x="712304" y="3447549"/>
              <a:ext cx="5176097" cy="286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a:off x="2985518" y="2438400"/>
            <a:ext cx="479226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83162" y="2743200"/>
            <a:ext cx="579863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99220" y="5105400"/>
            <a:ext cx="32731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292088" y="5383696"/>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05340" y="5638800"/>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096872" y="5867400"/>
            <a:ext cx="5351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532821" y="6096000"/>
            <a:ext cx="4059559" cy="461665"/>
          </a:xfrm>
          <a:prstGeom prst="rect">
            <a:avLst/>
          </a:prstGeom>
          <a:noFill/>
        </p:spPr>
        <p:txBody>
          <a:bodyPr wrap="square" rtlCol="0">
            <a:spAutoFit/>
          </a:bodyPr>
          <a:lstStyle/>
          <a:p>
            <a:r>
              <a:rPr lang="en-US" sz="2400" i="1" dirty="0"/>
              <a:t>WHY WOULD HE SAY THAT??</a:t>
            </a:r>
          </a:p>
        </p:txBody>
      </p:sp>
    </p:spTree>
    <p:extLst>
      <p:ext uri="{BB962C8B-B14F-4D97-AF65-F5344CB8AC3E}">
        <p14:creationId xmlns:p14="http://schemas.microsoft.com/office/powerpoint/2010/main" val="362649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39" t="27899" r="51823" b="51268"/>
          <a:stretch/>
        </p:blipFill>
        <p:spPr bwMode="auto">
          <a:xfrm>
            <a:off x="1017104" y="76200"/>
            <a:ext cx="791154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871" t="19747" r="11083" b="54528"/>
          <a:stretch/>
        </p:blipFill>
        <p:spPr bwMode="auto">
          <a:xfrm>
            <a:off x="1047554" y="3983711"/>
            <a:ext cx="7941049" cy="279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52484" y="2133600"/>
            <a:ext cx="67894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71800" y="6477000"/>
            <a:ext cx="6172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39" t="56069" r="51823" b="32337"/>
          <a:stretch/>
        </p:blipFill>
        <p:spPr bwMode="auto">
          <a:xfrm>
            <a:off x="1063803" y="2514600"/>
            <a:ext cx="7911548" cy="12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49" y="7203"/>
            <a:ext cx="1811251" cy="923330"/>
          </a:xfrm>
          <a:prstGeom prst="rect">
            <a:avLst/>
          </a:prstGeom>
          <a:solidFill>
            <a:schemeClr val="bg1"/>
          </a:solidFill>
          <a:ln>
            <a:solidFill>
              <a:schemeClr val="tx1"/>
            </a:solidFill>
          </a:ln>
        </p:spPr>
        <p:txBody>
          <a:bodyPr wrap="square" rtlCol="0">
            <a:spAutoFit/>
          </a:bodyPr>
          <a:lstStyle/>
          <a:p>
            <a:r>
              <a:rPr lang="en-US" dirty="0"/>
              <a:t>Origin of Species,</a:t>
            </a:r>
          </a:p>
          <a:p>
            <a:r>
              <a:rPr lang="en-US" dirty="0"/>
              <a:t>Charles Darwin, </a:t>
            </a:r>
            <a:r>
              <a:rPr lang="en-US" dirty="0" err="1"/>
              <a:t>Chp</a:t>
            </a:r>
            <a:r>
              <a:rPr lang="en-US" dirty="0"/>
              <a:t> VI, p. 190</a:t>
            </a:r>
            <a:r>
              <a:rPr lang="en-US" i="1" dirty="0"/>
              <a:t>f</a:t>
            </a:r>
          </a:p>
        </p:txBody>
      </p:sp>
      <p:cxnSp>
        <p:nvCxnSpPr>
          <p:cNvPr id="15" name="Straight Connector 14"/>
          <p:cNvCxnSpPr/>
          <p:nvPr/>
        </p:nvCxnSpPr>
        <p:spPr>
          <a:xfrm>
            <a:off x="5219693" y="6198704"/>
            <a:ext cx="270510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96602" y="6500192"/>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461052" y="6781800"/>
            <a:ext cx="152696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84698" y="533400"/>
            <a:ext cx="8387602" cy="4953000"/>
            <a:chOff x="184698" y="533400"/>
            <a:chExt cx="8387602" cy="4953000"/>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838200"/>
              <a:ext cx="8267501"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Rectangle 22"/>
            <p:cNvSpPr/>
            <p:nvPr/>
          </p:nvSpPr>
          <p:spPr>
            <a:xfrm>
              <a:off x="184698" y="533400"/>
              <a:ext cx="2677208" cy="523220"/>
            </a:xfrm>
            <a:prstGeom prst="rect">
              <a:avLst/>
            </a:prstGeom>
            <a:solidFill>
              <a:schemeClr val="tx1"/>
            </a:solidFill>
            <a:effectLst>
              <a:outerShdw blurRad="50800" dist="88900" dir="13500000" algn="br" rotWithShape="0">
                <a:prstClr val="black">
                  <a:alpha val="40000"/>
                </a:prstClr>
              </a:outerShdw>
            </a:effectLst>
          </p:spPr>
          <p:txBody>
            <a:bodyPr wrap="none">
              <a:spAutoFit/>
            </a:bodyPr>
            <a:lstStyle/>
            <a:p>
              <a:r>
                <a:rPr lang="en-US" sz="2800" b="1" dirty="0">
                  <a:solidFill>
                    <a:schemeClr val="bg1"/>
                  </a:solidFill>
                  <a:cs typeface="Times New Roman" panose="02020603050405020304" pitchFamily="18" charset="0"/>
                </a:rPr>
                <a:t>What is Science?</a:t>
              </a:r>
            </a:p>
          </p:txBody>
        </p:sp>
      </p:grpSp>
      <p:sp>
        <p:nvSpPr>
          <p:cNvPr id="11" name="TextBox 10"/>
          <p:cNvSpPr txBox="1"/>
          <p:nvPr/>
        </p:nvSpPr>
        <p:spPr>
          <a:xfrm>
            <a:off x="5029200" y="5955268"/>
            <a:ext cx="3882578" cy="369332"/>
          </a:xfrm>
          <a:prstGeom prst="rect">
            <a:avLst/>
          </a:prstGeom>
          <a:solidFill>
            <a:schemeClr val="bg1"/>
          </a:solidFill>
          <a:ln>
            <a:solidFill>
              <a:schemeClr val="tx1"/>
            </a:solidFill>
          </a:ln>
          <a:effectLst>
            <a:outerShdw blurRad="50800" dist="88900" dir="13500000" algn="br" rotWithShape="0">
              <a:prstClr val="black">
                <a:alpha val="40000"/>
              </a:prstClr>
            </a:outerShdw>
          </a:effectLst>
        </p:spPr>
        <p:txBody>
          <a:bodyPr wrap="square" lIns="0" rIns="0" rtlCol="0">
            <a:spAutoFit/>
          </a:bodyPr>
          <a:lstStyle/>
          <a:p>
            <a:pPr algn="ctr"/>
            <a:r>
              <a:rPr lang="en-US" dirty="0"/>
              <a:t>That may be Reason, but it’s not Science</a:t>
            </a:r>
            <a:endParaRPr lang="en-US" i="1" dirty="0"/>
          </a:p>
        </p:txBody>
      </p:sp>
      <p:sp>
        <p:nvSpPr>
          <p:cNvPr id="22" name="Rectangle 21"/>
          <p:cNvSpPr/>
          <p:nvPr/>
        </p:nvSpPr>
        <p:spPr>
          <a:xfrm>
            <a:off x="762000" y="3157478"/>
            <a:ext cx="7581700" cy="2862322"/>
          </a:xfrm>
          <a:prstGeom prst="rect">
            <a:avLst/>
          </a:prstGeom>
          <a:solidFill>
            <a:schemeClr val="bg1"/>
          </a:solidFill>
          <a:ln>
            <a:solidFill>
              <a:schemeClr val="tx1"/>
            </a:solidFill>
          </a:ln>
          <a:effectLst>
            <a:outerShdw blurRad="50800" dist="88900" dir="13500000" algn="br" rotWithShape="0">
              <a:prstClr val="black">
                <a:alpha val="40000"/>
              </a:prstClr>
            </a:outerShdw>
          </a:effectLst>
        </p:spPr>
        <p:txBody>
          <a:bodyPr wrap="square" rtlCol="0">
            <a:spAutoFit/>
          </a:bodyPr>
          <a:lstStyle/>
          <a:p>
            <a:r>
              <a:rPr lang="en-US" sz="2000" dirty="0">
                <a:latin typeface="Georgia" panose="02040502050405020303" pitchFamily="18" charset="0"/>
              </a:rPr>
              <a:t>…the validity of any scientific model comes only as a result of rational hypothesis testing, sound experimentation, and findings that can be replicated by others.</a:t>
            </a:r>
          </a:p>
          <a:p>
            <a:endParaRPr lang="en-US" sz="2000" dirty="0">
              <a:latin typeface="Georgia" panose="02040502050405020303" pitchFamily="18" charset="0"/>
            </a:endParaRPr>
          </a:p>
          <a:p>
            <a:r>
              <a:rPr lang="en-US" sz="2000" dirty="0">
                <a:latin typeface="Georgia" panose="02040502050405020303" pitchFamily="18" charset="0"/>
              </a:rPr>
              <a:t>The department faculty, then, are unequivocal in their support of evolutionary theory, which has its roots in the seminal work of Charles Darwin….It is our collective position that intelligent design has no basis in science, has not been tested experimentally, and should not be regarded as scientific.</a:t>
            </a:r>
          </a:p>
        </p:txBody>
      </p:sp>
      <p:sp>
        <p:nvSpPr>
          <p:cNvPr id="17" name="Oval 16"/>
          <p:cNvSpPr/>
          <p:nvPr/>
        </p:nvSpPr>
        <p:spPr>
          <a:xfrm>
            <a:off x="1357192" y="2213047"/>
            <a:ext cx="2376608" cy="911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712362" y="1219200"/>
            <a:ext cx="5199416" cy="2923877"/>
          </a:xfrm>
          <a:prstGeom prst="rect">
            <a:avLst/>
          </a:prstGeom>
          <a:solidFill>
            <a:schemeClr val="accent3">
              <a:lumMod val="20000"/>
              <a:lumOff val="80000"/>
            </a:schemeClr>
          </a:solidFill>
          <a:ln>
            <a:solidFill>
              <a:schemeClr val="tx1"/>
            </a:solidFill>
          </a:ln>
          <a:effectLst>
            <a:outerShdw blurRad="50800" dist="139700" dir="13500000" algn="br" rotWithShape="0">
              <a:prstClr val="black">
                <a:alpha val="40000"/>
              </a:prstClr>
            </a:outerShdw>
          </a:effectLst>
        </p:spPr>
        <p:txBody>
          <a:bodyPr wrap="square">
            <a:spAutoFit/>
          </a:bodyPr>
          <a:lstStyle/>
          <a:p>
            <a:r>
              <a:rPr lang="en-US" sz="2000" b="1" dirty="0"/>
              <a:t>SCIENTIFIC AMERICAN</a:t>
            </a:r>
            <a:r>
              <a:rPr lang="en-US" sz="2000" dirty="0"/>
              <a:t>:</a:t>
            </a:r>
          </a:p>
          <a:p>
            <a:r>
              <a:rPr lang="en-US" sz="2000" dirty="0">
                <a:latin typeface="Georgia" panose="02040502050405020303" pitchFamily="18" charset="0"/>
              </a:rPr>
              <a:t>“science avoids design explanations for natural phenomena out of logical necessity.</a:t>
            </a:r>
          </a:p>
          <a:p>
            <a:r>
              <a:rPr lang="en-US" sz="2000" dirty="0">
                <a:latin typeface="Georgia" panose="02040502050405020303" pitchFamily="18" charset="0"/>
              </a:rPr>
              <a:t>The scientific method involves rigorously observing and experimenting on the material world. It accepts as evidence only what can be measured or otherwise empirically validated”</a:t>
            </a:r>
          </a:p>
          <a:p>
            <a:r>
              <a:rPr lang="en-US" sz="1200" dirty="0"/>
              <a:t>https://www.scientificamerican.com/article/six-things-ben-stein-doesnt-want-you-to-know/</a:t>
            </a:r>
          </a:p>
        </p:txBody>
      </p:sp>
    </p:spTree>
    <p:extLst>
      <p:ext uri="{BB962C8B-B14F-4D97-AF65-F5344CB8AC3E}">
        <p14:creationId xmlns:p14="http://schemas.microsoft.com/office/powerpoint/2010/main" val="12376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par>
                          <p:cTn id="9" fill="hold">
                            <p:stCondLst>
                              <p:cond delay="0"/>
                            </p:stCondLst>
                            <p:childTnLst>
                              <p:par>
                                <p:cTn id="10" presetID="2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2000"/>
                                        <p:tgtEl>
                                          <p:spTgt spid="15"/>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000"/>
                                        <p:tgtEl>
                                          <p:spTgt spid="18"/>
                                        </p:tgtEl>
                                      </p:cBhvr>
                                    </p:animEffect>
                                  </p:childTnLst>
                                </p:cTn>
                              </p:par>
                            </p:childTnLst>
                          </p:cTn>
                        </p:par>
                        <p:par>
                          <p:cTn id="17" fill="hold">
                            <p:stCondLst>
                              <p:cond delay="4000"/>
                            </p:stCondLst>
                            <p:childTnLst>
                              <p:par>
                                <p:cTn id="18" presetID="22" presetClass="entr" presetSubtype="8"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20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
                                            <p:bg/>
                                          </p:spTgt>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0"/>
                                          </p:stCondLst>
                                        </p:cTn>
                                        <p:tgtEl>
                                          <p:spTgt spid="16"/>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22"/>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2">
                                            <p:txEl>
                                              <p:pRg st="0" end="0"/>
                                            </p:txEl>
                                          </p:spTgt>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2">
                                            <p:txEl>
                                              <p:pRg st="1" end="1"/>
                                            </p:txEl>
                                          </p:spTgt>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
                                            <p:txEl>
                                              <p:pRg st="2" end="2"/>
                                            </p:txEl>
                                          </p:spTgt>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
                                            <p:txEl>
                                              <p:pRg st="3" end="3"/>
                                            </p:txEl>
                                          </p:spTgt>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2">
                                            <p:bg/>
                                          </p:spTgt>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2" grpId="0" animBg="1"/>
      <p:bldP spid="22" grpId="1" animBg="1"/>
      <p:bldP spid="17" grpId="0" animBg="1"/>
      <p:bldP spid="2" grpId="0" uiExpand="1" build="p" animBg="1"/>
      <p:bldP spid="2" grpId="1"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39" t="27899" r="51823" b="51268"/>
          <a:stretch/>
        </p:blipFill>
        <p:spPr bwMode="auto">
          <a:xfrm>
            <a:off x="1017104" y="76200"/>
            <a:ext cx="7911548"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871" t="19747" r="11083" b="54528"/>
          <a:stretch/>
        </p:blipFill>
        <p:spPr bwMode="auto">
          <a:xfrm>
            <a:off x="1047554" y="3983711"/>
            <a:ext cx="7941049" cy="2798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52484" y="2133600"/>
            <a:ext cx="67894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2971800" y="6477000"/>
            <a:ext cx="6172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 https://www.pbs.org/thinktank/transcript410.html</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39" t="56069" r="51823" b="32337"/>
          <a:stretch/>
        </p:blipFill>
        <p:spPr bwMode="auto">
          <a:xfrm>
            <a:off x="1063803" y="2514600"/>
            <a:ext cx="7911548" cy="12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7549" y="7203"/>
            <a:ext cx="1811251" cy="923330"/>
          </a:xfrm>
          <a:prstGeom prst="rect">
            <a:avLst/>
          </a:prstGeom>
          <a:solidFill>
            <a:schemeClr val="bg1"/>
          </a:solidFill>
          <a:ln>
            <a:solidFill>
              <a:schemeClr val="tx1"/>
            </a:solidFill>
          </a:ln>
        </p:spPr>
        <p:txBody>
          <a:bodyPr wrap="square" rtlCol="0">
            <a:spAutoFit/>
          </a:bodyPr>
          <a:lstStyle/>
          <a:p>
            <a:r>
              <a:rPr lang="en-US" dirty="0">
                <a:solidFill>
                  <a:prstClr val="black"/>
                </a:solidFill>
              </a:rPr>
              <a:t>Origin of Species,</a:t>
            </a:r>
          </a:p>
          <a:p>
            <a:r>
              <a:rPr lang="en-US" dirty="0">
                <a:solidFill>
                  <a:prstClr val="black"/>
                </a:solidFill>
              </a:rPr>
              <a:t>Charles Darwin, </a:t>
            </a:r>
            <a:r>
              <a:rPr lang="en-US" dirty="0" err="1">
                <a:solidFill>
                  <a:prstClr val="black"/>
                </a:solidFill>
              </a:rPr>
              <a:t>Chp</a:t>
            </a:r>
            <a:r>
              <a:rPr lang="en-US" dirty="0">
                <a:solidFill>
                  <a:prstClr val="black"/>
                </a:solidFill>
              </a:rPr>
              <a:t> VI, p. 190</a:t>
            </a:r>
            <a:r>
              <a:rPr lang="en-US" i="1" dirty="0">
                <a:solidFill>
                  <a:prstClr val="black"/>
                </a:solidFill>
              </a:rPr>
              <a:t>f</a:t>
            </a:r>
          </a:p>
        </p:txBody>
      </p:sp>
      <p:cxnSp>
        <p:nvCxnSpPr>
          <p:cNvPr id="20" name="Straight Connector 19"/>
          <p:cNvCxnSpPr/>
          <p:nvPr/>
        </p:nvCxnSpPr>
        <p:spPr>
          <a:xfrm>
            <a:off x="1761266" y="2756452"/>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752600" y="3048000"/>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13666" y="3316356"/>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3666" y="3581400"/>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524000" y="4903304"/>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87556" y="5168348"/>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07436" y="5446644"/>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537252" y="5715000"/>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33046" y="5970104"/>
            <a:ext cx="637850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527420" y="6248400"/>
            <a:ext cx="327318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52400" y="2403174"/>
            <a:ext cx="1390650" cy="1628775"/>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52400" y="3987878"/>
            <a:ext cx="1390650" cy="830997"/>
          </a:xfrm>
          <a:prstGeom prst="rect">
            <a:avLst/>
          </a:prstGeom>
          <a:solidFill>
            <a:schemeClr val="tx1"/>
          </a:solidFill>
          <a:effectLst>
            <a:outerShdw blurRad="50800" dist="139700" dir="13500000" algn="br" rotWithShape="0">
              <a:prstClr val="black">
                <a:alpha val="40000"/>
              </a:prstClr>
            </a:outerShdw>
          </a:effectLst>
        </p:spPr>
        <p:txBody>
          <a:bodyPr wrap="square" rtlCol="0">
            <a:spAutoFit/>
          </a:bodyPr>
          <a:lstStyle/>
          <a:p>
            <a:pPr algn="ctr"/>
            <a:r>
              <a:rPr lang="en-US" sz="2400" b="1" dirty="0">
                <a:solidFill>
                  <a:schemeClr val="bg1"/>
                </a:solidFill>
              </a:rPr>
              <a:t>Richard</a:t>
            </a:r>
          </a:p>
          <a:p>
            <a:pPr algn="ctr"/>
            <a:r>
              <a:rPr lang="en-US" sz="2400" b="1" dirty="0">
                <a:solidFill>
                  <a:schemeClr val="bg1"/>
                </a:solidFill>
              </a:rPr>
              <a:t>Dawkins</a:t>
            </a:r>
          </a:p>
        </p:txBody>
      </p:sp>
      <p:grpSp>
        <p:nvGrpSpPr>
          <p:cNvPr id="3" name="Group 2"/>
          <p:cNvGrpSpPr/>
          <p:nvPr/>
        </p:nvGrpSpPr>
        <p:grpSpPr>
          <a:xfrm>
            <a:off x="704850" y="923758"/>
            <a:ext cx="7161208" cy="1716738"/>
            <a:chOff x="704850" y="923758"/>
            <a:chExt cx="7161208" cy="1716738"/>
          </a:xfrm>
        </p:grpSpPr>
        <p:sp>
          <p:nvSpPr>
            <p:cNvPr id="36" name="Oval Callout 35"/>
            <p:cNvSpPr/>
            <p:nvPr/>
          </p:nvSpPr>
          <p:spPr>
            <a:xfrm>
              <a:off x="704850" y="923758"/>
              <a:ext cx="7161208" cy="1716738"/>
            </a:xfrm>
            <a:prstGeom prst="wedgeEllipseCallout">
              <a:avLst>
                <a:gd name="adj1" fmla="val -39287"/>
                <a:gd name="adj2" fmla="val 10565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algn="ctr"/>
              <a:endParaRPr lang="en-US" dirty="0"/>
            </a:p>
          </p:txBody>
        </p:sp>
        <p:sp>
          <p:nvSpPr>
            <p:cNvPr id="37" name="Rectangle 36"/>
            <p:cNvSpPr/>
            <p:nvPr/>
          </p:nvSpPr>
          <p:spPr>
            <a:xfrm>
              <a:off x="1373124" y="1161871"/>
              <a:ext cx="5791200" cy="1477328"/>
            </a:xfrm>
            <a:prstGeom prst="rect">
              <a:avLst/>
            </a:prstGeom>
          </p:spPr>
          <p:txBody>
            <a:bodyPr wrap="square">
              <a:spAutoFit/>
            </a:bodyPr>
            <a:lstStyle/>
            <a:p>
              <a:pPr algn="ctr"/>
              <a:r>
                <a:rPr lang="en-US" dirty="0"/>
                <a:t>Maybe what [Darwin] should have said is, </a:t>
              </a:r>
              <a:r>
                <a:rPr lang="en-US" i="1" dirty="0"/>
                <a:t>“Well, maybe you can’t think of --maybe you’re too thick to think of a reason why the eye could have come about by gradual steps, but perhaps you should go away and think a bit harder.”</a:t>
              </a:r>
              <a:r>
                <a:rPr lang="en-US" dirty="0"/>
                <a:t>  Now, I’ve done it for the eye.*</a:t>
              </a:r>
            </a:p>
          </p:txBody>
        </p:sp>
      </p:grpSp>
    </p:spTree>
    <p:extLst>
      <p:ext uri="{BB962C8B-B14F-4D97-AF65-F5344CB8AC3E}">
        <p14:creationId xmlns:p14="http://schemas.microsoft.com/office/powerpoint/2010/main" val="230759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par>
                          <p:cTn id="19" fill="hold">
                            <p:stCondLst>
                              <p:cond delay="0"/>
                            </p:stCondLst>
                            <p:childTnLst>
                              <p:par>
                                <p:cTn id="20" presetID="53" presetClass="entr" presetSubtype="16"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1" presetClass="entr" presetSubtype="0" fill="hold"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uiExpand="1" build="allAtOnce"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56504" y="1488085"/>
            <a:ext cx="4572000" cy="1384995"/>
          </a:xfrm>
          <a:prstGeom prst="rect">
            <a:avLst/>
          </a:prstGeom>
        </p:spPr>
        <p:txBody>
          <a:bodyPr>
            <a:spAutoFit/>
          </a:bodyPr>
          <a:lstStyle/>
          <a:p>
            <a:pPr algn="ctr"/>
            <a:r>
              <a:rPr lang="en-US" sz="2800" b="1" dirty="0"/>
              <a:t>Exton</a:t>
            </a:r>
          </a:p>
          <a:p>
            <a:pPr algn="ctr"/>
            <a:r>
              <a:rPr lang="en-US" sz="2800" b="1" dirty="0"/>
              <a:t>January 20, 2019</a:t>
            </a:r>
          </a:p>
          <a:p>
            <a:pPr algn="ctr"/>
            <a:r>
              <a:rPr lang="en-US" sz="2800" b="1" dirty="0"/>
              <a:t>Sunday, 11 am</a:t>
            </a:r>
          </a:p>
        </p:txBody>
      </p:sp>
    </p:spTree>
    <p:extLst>
      <p:ext uri="{BB962C8B-B14F-4D97-AF65-F5344CB8AC3E}">
        <p14:creationId xmlns:p14="http://schemas.microsoft.com/office/powerpoint/2010/main" val="3492128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2484" y="2133600"/>
            <a:ext cx="67894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2400" y="2403174"/>
            <a:ext cx="1390650" cy="1628775"/>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52400" y="3987878"/>
            <a:ext cx="1390650" cy="830997"/>
          </a:xfrm>
          <a:prstGeom prst="rect">
            <a:avLst/>
          </a:prstGeom>
          <a:solidFill>
            <a:schemeClr val="tx1"/>
          </a:solidFill>
          <a:effectLst>
            <a:outerShdw blurRad="50800" dist="139700" dir="13500000" algn="br" rotWithShape="0">
              <a:prstClr val="black">
                <a:alpha val="40000"/>
              </a:prstClr>
            </a:outerShdw>
          </a:effectLst>
        </p:spPr>
        <p:txBody>
          <a:bodyPr wrap="square" rtlCol="0">
            <a:spAutoFit/>
          </a:bodyPr>
          <a:lstStyle/>
          <a:p>
            <a:pPr algn="ctr"/>
            <a:r>
              <a:rPr lang="en-US" sz="2400" b="1" dirty="0">
                <a:solidFill>
                  <a:schemeClr val="bg1"/>
                </a:solidFill>
              </a:rPr>
              <a:t>Richard</a:t>
            </a:r>
          </a:p>
          <a:p>
            <a:pPr algn="ctr"/>
            <a:r>
              <a:rPr lang="en-US" sz="2400" b="1" dirty="0">
                <a:solidFill>
                  <a:schemeClr val="bg1"/>
                </a:solidFill>
              </a:rPr>
              <a:t>Dawkins</a:t>
            </a:r>
          </a:p>
        </p:txBody>
      </p:sp>
      <p:sp>
        <p:nvSpPr>
          <p:cNvPr id="2" name="Rectangle 1"/>
          <p:cNvSpPr/>
          <p:nvPr/>
        </p:nvSpPr>
        <p:spPr>
          <a:xfrm>
            <a:off x="1582041" y="429220"/>
            <a:ext cx="7363252" cy="5940088"/>
          </a:xfrm>
          <a:prstGeom prst="rect">
            <a:avLst/>
          </a:prstGeom>
        </p:spPr>
        <p:txBody>
          <a:bodyPr>
            <a:spAutoFit/>
          </a:bodyPr>
          <a:lstStyle/>
          <a:p>
            <a:r>
              <a:rPr lang="en-US" sz="2000" dirty="0"/>
              <a:t>Suppose we start with an ancestor who didn’t really have an eye at all, just  a single, simple sheet of light sensitive cells… This animal with hardly any eye at all would at least be able to tell the difference between light and dark….</a:t>
            </a:r>
          </a:p>
          <a:p>
            <a:endParaRPr lang="en-US" sz="2000" dirty="0"/>
          </a:p>
          <a:p>
            <a:r>
              <a:rPr lang="en-US" sz="2000" dirty="0"/>
              <a:t>The next stage in evolution would be to have a shallow cup. This animal would be able to tell the direction that light is coming from because a shadow would appear…Then you can tell the direction that a predator is coming from…It would probably be an indentation. And it would be a gradual indentation….It’s easy to see that that shadow effect…would work progressively and gradually as the cup gets bigger…</a:t>
            </a:r>
          </a:p>
          <a:p>
            <a:endParaRPr lang="en-US" sz="2000" dirty="0"/>
          </a:p>
          <a:p>
            <a:r>
              <a:rPr lang="en-US" sz="2000" dirty="0"/>
              <a:t>…gradually bigger again, so big that it becomes just a little hole in the end. Now, this animal has a very good idea of exactly where the light is and, by the same token, exactly where, for example, the predator is. And I think with this eye, we might even get a little image…so  an animal with an eye like this would be able to see perhaps just a little bit what kind of predator it was.</a:t>
            </a:r>
            <a:endParaRPr lang="en-US" sz="1400" dirty="0"/>
          </a:p>
        </p:txBody>
      </p:sp>
    </p:spTree>
    <p:extLst>
      <p:ext uri="{BB962C8B-B14F-4D97-AF65-F5344CB8AC3E}">
        <p14:creationId xmlns:p14="http://schemas.microsoft.com/office/powerpoint/2010/main" val="4729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52484" y="2133600"/>
            <a:ext cx="678942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52400" y="2403174"/>
            <a:ext cx="1390650" cy="1628775"/>
          </a:xfrm>
          <a:prstGeom prst="rect">
            <a:avLst/>
          </a:prstGeom>
          <a:noFill/>
          <a:ln>
            <a:no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152400" y="3987878"/>
            <a:ext cx="1390650" cy="830997"/>
          </a:xfrm>
          <a:prstGeom prst="rect">
            <a:avLst/>
          </a:prstGeom>
          <a:solidFill>
            <a:schemeClr val="tx1"/>
          </a:solidFill>
          <a:effectLst>
            <a:outerShdw blurRad="50800" dist="139700" dir="13500000" algn="br" rotWithShape="0">
              <a:prstClr val="black">
                <a:alpha val="40000"/>
              </a:prstClr>
            </a:outerShdw>
          </a:effectLst>
        </p:spPr>
        <p:txBody>
          <a:bodyPr wrap="square" rtlCol="0">
            <a:spAutoFit/>
          </a:bodyPr>
          <a:lstStyle/>
          <a:p>
            <a:pPr algn="ctr"/>
            <a:r>
              <a:rPr lang="en-US" sz="2400" b="1" dirty="0">
                <a:solidFill>
                  <a:schemeClr val="bg1"/>
                </a:solidFill>
              </a:rPr>
              <a:t>Richard</a:t>
            </a:r>
          </a:p>
          <a:p>
            <a:pPr algn="ctr"/>
            <a:r>
              <a:rPr lang="en-US" sz="2400" b="1" dirty="0">
                <a:solidFill>
                  <a:schemeClr val="bg1"/>
                </a:solidFill>
              </a:rPr>
              <a:t>Dawkins</a:t>
            </a:r>
          </a:p>
        </p:txBody>
      </p:sp>
      <p:sp>
        <p:nvSpPr>
          <p:cNvPr id="2" name="Rectangle 1"/>
          <p:cNvSpPr/>
          <p:nvPr/>
        </p:nvSpPr>
        <p:spPr>
          <a:xfrm>
            <a:off x="1582041" y="429220"/>
            <a:ext cx="7363252" cy="4924425"/>
          </a:xfrm>
          <a:prstGeom prst="rect">
            <a:avLst/>
          </a:prstGeom>
        </p:spPr>
        <p:txBody>
          <a:bodyPr>
            <a:spAutoFit/>
          </a:bodyPr>
          <a:lstStyle/>
          <a:p>
            <a:r>
              <a:rPr lang="en-US" sz="2000" dirty="0"/>
              <a:t>Let’s go to the logical conclusion which would be a pinhole. Remember, it is all gradual, gradual change in evolution…If I were this animal I could see my predator in some detail.</a:t>
            </a:r>
          </a:p>
          <a:p>
            <a:endParaRPr lang="en-US" sz="2000" dirty="0"/>
          </a:p>
          <a:p>
            <a:r>
              <a:rPr lang="en-US" sz="2000" dirty="0"/>
              <a:t>There is an animal that has a pinhole camera for an eye. It’s a mollusk called nautilus.</a:t>
            </a:r>
          </a:p>
          <a:p>
            <a:endParaRPr lang="en-US" sz="2000" dirty="0"/>
          </a:p>
          <a:p>
            <a:r>
              <a:rPr lang="en-US" sz="2000" dirty="0"/>
              <a:t>Now a pinhole camera is not a very good way of seeing. It does produce a sharp image, but because it’s so narrow, you hardly get any light in. The answer to this problem is that ingenious device, the lens. </a:t>
            </a:r>
          </a:p>
          <a:p>
            <a:endParaRPr lang="en-US" sz="2000" dirty="0"/>
          </a:p>
          <a:p>
            <a:r>
              <a:rPr lang="en-US" sz="2000" dirty="0"/>
              <a:t>How might the lens have evolved? Let’s imagine that it started with just a single transparent sheet of some transparent material…. All that it’s doing is protecting the eye. …This animal now has some protection. </a:t>
            </a:r>
          </a:p>
          <a:p>
            <a:r>
              <a:rPr lang="en-US" sz="1400" dirty="0"/>
              <a:t>https://www.youtube.com/watch?v=Nwew5gHoh3E</a:t>
            </a:r>
          </a:p>
        </p:txBody>
      </p:sp>
      <p:sp>
        <p:nvSpPr>
          <p:cNvPr id="3" name="Rectangle 2"/>
          <p:cNvSpPr/>
          <p:nvPr/>
        </p:nvSpPr>
        <p:spPr>
          <a:xfrm>
            <a:off x="2286000" y="2691348"/>
            <a:ext cx="6553200" cy="3785652"/>
          </a:xfrm>
          <a:prstGeom prst="rect">
            <a:avLst/>
          </a:prstGeom>
          <a:solidFill>
            <a:schemeClr val="accent2">
              <a:lumMod val="75000"/>
            </a:schemeClr>
          </a:solidFill>
        </p:spPr>
        <p:txBody>
          <a:bodyPr wrap="square">
            <a:spAutoFit/>
          </a:bodyPr>
          <a:lstStyle/>
          <a:p>
            <a:pPr algn="r"/>
            <a:r>
              <a:rPr lang="en-US" sz="2000" b="1" dirty="0">
                <a:solidFill>
                  <a:schemeClr val="bg1"/>
                </a:solidFill>
              </a:rPr>
              <a:t>He doesn’t KNOW this is what happened.</a:t>
            </a:r>
          </a:p>
          <a:p>
            <a:endParaRPr lang="en-US" sz="2000" b="1" dirty="0">
              <a:solidFill>
                <a:schemeClr val="bg1"/>
              </a:solidFill>
            </a:endParaRPr>
          </a:p>
          <a:p>
            <a:r>
              <a:rPr lang="en-US" sz="2000" b="1" dirty="0">
                <a:solidFill>
                  <a:schemeClr val="bg1"/>
                </a:solidFill>
              </a:rPr>
              <a:t>But because the eye exists, he’s inferring what neither he nor anyone else has ever demonstrated scientifically.</a:t>
            </a:r>
          </a:p>
          <a:p>
            <a:r>
              <a:rPr lang="en-US" sz="2000" b="1" dirty="0">
                <a:solidFill>
                  <a:schemeClr val="bg1"/>
                </a:solidFill>
              </a:rPr>
              <a:t> </a:t>
            </a:r>
          </a:p>
          <a:p>
            <a:r>
              <a:rPr lang="en-US" sz="2000" b="1" dirty="0">
                <a:solidFill>
                  <a:schemeClr val="bg1"/>
                </a:solidFill>
              </a:rPr>
              <a:t>He’s looking at what he sees, and inferring what he hasn’t seen and can’t see.</a:t>
            </a:r>
          </a:p>
          <a:p>
            <a:endParaRPr lang="en-US" sz="2000" b="1" dirty="0">
              <a:solidFill>
                <a:schemeClr val="bg1"/>
              </a:solidFill>
            </a:endParaRPr>
          </a:p>
          <a:p>
            <a:r>
              <a:rPr lang="en-US" sz="2000" b="1" dirty="0">
                <a:solidFill>
                  <a:schemeClr val="bg1"/>
                </a:solidFill>
              </a:rPr>
              <a:t>What's the difference between this and what I'm doing?</a:t>
            </a:r>
          </a:p>
          <a:p>
            <a:endParaRPr lang="en-US" sz="2000" b="1" dirty="0">
              <a:solidFill>
                <a:schemeClr val="bg1"/>
              </a:solidFill>
            </a:endParaRPr>
          </a:p>
          <a:p>
            <a:r>
              <a:rPr lang="en-US" sz="2000" b="1" dirty="0">
                <a:solidFill>
                  <a:schemeClr val="bg1"/>
                </a:solidFill>
              </a:rPr>
              <a:t>He is </a:t>
            </a:r>
            <a:r>
              <a:rPr lang="en-US" sz="2000" b="1" u="sng" dirty="0">
                <a:solidFill>
                  <a:schemeClr val="bg1"/>
                </a:solidFill>
              </a:rPr>
              <a:t>ASSUMING</a:t>
            </a:r>
            <a:r>
              <a:rPr lang="en-US" sz="2000" b="1" dirty="0">
                <a:solidFill>
                  <a:schemeClr val="bg1"/>
                </a:solidFill>
              </a:rPr>
              <a:t> the explanation cannot be by design. I am assuming the explanation could be by design.</a:t>
            </a:r>
          </a:p>
        </p:txBody>
      </p:sp>
      <p:sp>
        <p:nvSpPr>
          <p:cNvPr id="7" name="Oval Callout 6"/>
          <p:cNvSpPr/>
          <p:nvPr/>
        </p:nvSpPr>
        <p:spPr>
          <a:xfrm>
            <a:off x="704850" y="923758"/>
            <a:ext cx="7161208" cy="1716738"/>
          </a:xfrm>
          <a:prstGeom prst="wedgeEllipseCallout">
            <a:avLst>
              <a:gd name="adj1" fmla="val -39287"/>
              <a:gd name="adj2" fmla="val 10565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182880" bIns="0" rtlCol="0" anchor="ctr"/>
          <a:lstStyle/>
          <a:p>
            <a:pPr algn="ctr"/>
            <a:endParaRPr lang="en-US" dirty="0"/>
          </a:p>
        </p:txBody>
      </p:sp>
      <p:sp>
        <p:nvSpPr>
          <p:cNvPr id="8" name="Rectangle 7"/>
          <p:cNvSpPr/>
          <p:nvPr/>
        </p:nvSpPr>
        <p:spPr>
          <a:xfrm>
            <a:off x="1373124" y="1161871"/>
            <a:ext cx="5791200" cy="1477328"/>
          </a:xfrm>
          <a:prstGeom prst="rect">
            <a:avLst/>
          </a:prstGeom>
        </p:spPr>
        <p:txBody>
          <a:bodyPr wrap="square">
            <a:spAutoFit/>
          </a:bodyPr>
          <a:lstStyle/>
          <a:p>
            <a:pPr algn="ctr"/>
            <a:r>
              <a:rPr lang="en-US" dirty="0"/>
              <a:t>Maybe what [Darwin] should have said is, </a:t>
            </a:r>
            <a:r>
              <a:rPr lang="en-US" i="1" dirty="0"/>
              <a:t>“Well, maybe you can’t think of --</a:t>
            </a:r>
            <a:r>
              <a:rPr lang="en-US" i="1" u="sng" dirty="0"/>
              <a:t>maybe you’re too thick to think of a reason</a:t>
            </a:r>
            <a:r>
              <a:rPr lang="en-US" i="1" dirty="0"/>
              <a:t> </a:t>
            </a:r>
            <a:r>
              <a:rPr lang="en-US" i="1" u="sng" dirty="0"/>
              <a:t>why the eye could have come about by gradual steps</a:t>
            </a:r>
            <a:r>
              <a:rPr lang="en-US" i="1" dirty="0"/>
              <a:t>, but perhaps you should go away and think a bit harder.”</a:t>
            </a:r>
            <a:r>
              <a:rPr lang="en-US" dirty="0"/>
              <a:t>  Now, </a:t>
            </a:r>
            <a:r>
              <a:rPr lang="en-US" u="sng" dirty="0"/>
              <a:t>I’ve done it for the eye</a:t>
            </a:r>
            <a:r>
              <a:rPr lang="en-US" dirty="0"/>
              <a:t>.*</a:t>
            </a:r>
          </a:p>
        </p:txBody>
      </p:sp>
      <p:sp>
        <p:nvSpPr>
          <p:cNvPr id="5" name="Rectangle 4"/>
          <p:cNvSpPr/>
          <p:nvPr/>
        </p:nvSpPr>
        <p:spPr>
          <a:xfrm>
            <a:off x="1577007" y="3770244"/>
            <a:ext cx="7364897" cy="707886"/>
          </a:xfrm>
          <a:prstGeom prst="rect">
            <a:avLst/>
          </a:prstGeom>
          <a:solidFill>
            <a:schemeClr val="bg1"/>
          </a:solidFill>
          <a:ln>
            <a:noFill/>
          </a:ln>
        </p:spPr>
        <p:txBody>
          <a:bodyPr wrap="square">
            <a:spAutoFit/>
          </a:bodyPr>
          <a:lstStyle/>
          <a:p>
            <a:r>
              <a:rPr lang="en-US" sz="2000" dirty="0"/>
              <a:t>How might the lens have evolved? </a:t>
            </a:r>
            <a:r>
              <a:rPr lang="en-US" sz="2000" u="sng" dirty="0"/>
              <a:t>Let’s imagine</a:t>
            </a:r>
            <a:r>
              <a:rPr lang="en-US" sz="2000" dirty="0"/>
              <a:t> that it started with just a single transparent sheet of some transparent material….</a:t>
            </a:r>
            <a:endParaRPr lang="en-US" sz="1400" dirty="0"/>
          </a:p>
        </p:txBody>
      </p:sp>
    </p:spTree>
    <p:extLst>
      <p:ext uri="{BB962C8B-B14F-4D97-AF65-F5344CB8AC3E}">
        <p14:creationId xmlns:p14="http://schemas.microsoft.com/office/powerpoint/2010/main" val="186401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7" grpId="0" animBg="1"/>
      <p:bldP spid="8" grpId="0"/>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pic>
        <p:nvPicPr>
          <p:cNvPr id="1026" name="Picture 2" descr="https://images-na.ssl-images-amazon.com/images/I/41n2VTdH67L._SX325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571624"/>
            <a:ext cx="3114675" cy="47529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91000" y="1371600"/>
            <a:ext cx="4724400" cy="2492990"/>
          </a:xfrm>
          <a:prstGeom prst="rect">
            <a:avLst/>
          </a:prstGeom>
          <a:noFill/>
        </p:spPr>
        <p:txBody>
          <a:bodyPr wrap="square" rtlCol="0">
            <a:spAutoFit/>
          </a:bodyPr>
          <a:lstStyle/>
          <a:p>
            <a:r>
              <a:rPr lang="en-US" sz="2400" b="1" u="sng" dirty="0">
                <a:effectLst>
                  <a:outerShdw blurRad="38100" dist="38100" dir="2700000" algn="tl">
                    <a:srgbClr val="000000">
                      <a:alpha val="43137"/>
                    </a:srgbClr>
                  </a:outerShdw>
                </a:effectLst>
              </a:rPr>
              <a:t>Two Ideas</a:t>
            </a:r>
          </a:p>
          <a:p>
            <a:endParaRPr lang="en-US" sz="2400" b="1" dirty="0">
              <a:effectLst>
                <a:outerShdw blurRad="38100" dist="38100" dir="2700000" algn="tl">
                  <a:srgbClr val="000000">
                    <a:alpha val="43137"/>
                  </a:srgbClr>
                </a:outerShdw>
              </a:effectLst>
            </a:endParaRPr>
          </a:p>
          <a:p>
            <a:pPr marL="514350" indent="-514350">
              <a:buFont typeface="+mj-lt"/>
              <a:buAutoNum type="arabicPeriod"/>
            </a:pPr>
            <a:r>
              <a:rPr lang="en-US" sz="2400" b="1" dirty="0">
                <a:effectLst>
                  <a:outerShdw blurRad="38100" dist="38100" dir="2700000" algn="tl">
                    <a:srgbClr val="000000">
                      <a:alpha val="43137"/>
                    </a:srgbClr>
                  </a:outerShdw>
                </a:effectLst>
              </a:rPr>
              <a:t>Black Box</a:t>
            </a:r>
          </a:p>
          <a:p>
            <a:pPr lvl="1"/>
            <a:r>
              <a:rPr lang="en-US" sz="2000" dirty="0"/>
              <a:t>What’s inside a computer?</a:t>
            </a:r>
          </a:p>
          <a:p>
            <a:pPr lvl="1"/>
            <a:r>
              <a:rPr lang="en-US" sz="2000" dirty="0"/>
              <a:t>What’s inside a cell?</a:t>
            </a:r>
          </a:p>
          <a:p>
            <a:pPr lvl="1"/>
            <a:endParaRPr lang="en-US" sz="2000" dirty="0"/>
          </a:p>
          <a:p>
            <a:pPr marL="514350" indent="-514350">
              <a:buFont typeface="+mj-lt"/>
              <a:buAutoNum type="arabicPeriod"/>
            </a:pPr>
            <a:r>
              <a:rPr lang="en-US" sz="2400" b="1" dirty="0">
                <a:effectLst>
                  <a:outerShdw blurRad="38100" dist="38100" dir="2700000" algn="tl">
                    <a:srgbClr val="000000">
                      <a:alpha val="43137"/>
                    </a:srgbClr>
                  </a:outerShdw>
                </a:effectLst>
              </a:rPr>
              <a:t>Irreducibly Complex Systems</a:t>
            </a:r>
          </a:p>
        </p:txBody>
      </p:sp>
      <p:pic>
        <p:nvPicPr>
          <p:cNvPr id="7" name="Picture 2" descr="Michael Behe, Ph.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937814"/>
            <a:ext cx="3343275"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8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t>https://webvision.med.utah.edu/book/part-i-foundations/simple-anatomy-of-the-retina/</a:t>
            </a:r>
          </a:p>
        </p:txBody>
      </p:sp>
      <p:sp>
        <p:nvSpPr>
          <p:cNvPr id="5" name="TextBox 4"/>
          <p:cNvSpPr txBox="1"/>
          <p:nvPr/>
        </p:nvSpPr>
        <p:spPr>
          <a:xfrm>
            <a:off x="234465" y="6096000"/>
            <a:ext cx="5785335" cy="369332"/>
          </a:xfrm>
          <a:prstGeom prst="rect">
            <a:avLst/>
          </a:prstGeom>
          <a:noFill/>
        </p:spPr>
        <p:txBody>
          <a:bodyPr wrap="square" rtlCol="0">
            <a:spAutoFit/>
          </a:bodyPr>
          <a:lstStyle/>
          <a:p>
            <a:r>
              <a:rPr lang="en-US" dirty="0"/>
              <a:t>CREDIT   http://webvision.med.utah.edu</a:t>
            </a:r>
          </a:p>
        </p:txBody>
      </p:sp>
      <p:pic>
        <p:nvPicPr>
          <p:cNvPr id="1028" name="Picture 4" descr="http://webvision.med.utah.edu/wp-content/uploads/2018/05/sags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59189"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rapezoid 5"/>
          <p:cNvSpPr/>
          <p:nvPr/>
        </p:nvSpPr>
        <p:spPr>
          <a:xfrm rot="16200000">
            <a:off x="4952564" y="533836"/>
            <a:ext cx="4115673" cy="3352799"/>
          </a:xfrm>
          <a:prstGeom prst="trapezoid">
            <a:avLst>
              <a:gd name="adj" fmla="val 374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p:cNvSpPr/>
          <p:nvPr/>
        </p:nvSpPr>
        <p:spPr>
          <a:xfrm rot="14365853">
            <a:off x="4668827" y="1944612"/>
            <a:ext cx="242796" cy="176269"/>
          </a:xfrm>
          <a:prstGeom prst="trapezoid">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638800" y="152400"/>
            <a:ext cx="3235368" cy="523220"/>
          </a:xfrm>
          <a:prstGeom prst="rect">
            <a:avLst/>
          </a:prstGeom>
          <a:noFill/>
        </p:spPr>
        <p:txBody>
          <a:bodyPr wrap="square" rtlCol="0">
            <a:spAutoFit/>
          </a:bodyPr>
          <a:lstStyle/>
          <a:p>
            <a:r>
              <a:rPr lang="en-US" sz="2800" b="1" dirty="0"/>
              <a:t>Let’s Look at the Eye</a:t>
            </a:r>
          </a:p>
        </p:txBody>
      </p:sp>
    </p:spTree>
    <p:extLst>
      <p:ext uri="{BB962C8B-B14F-4D97-AF65-F5344CB8AC3E}">
        <p14:creationId xmlns:p14="http://schemas.microsoft.com/office/powerpoint/2010/main" val="10279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7"/>
                                        </p:tgtEl>
                                        <p:attrNameLst>
                                          <p:attrName>style.color</p:attrName>
                                        </p:attrNameLst>
                                      </p:cBhvr>
                                      <p:to>
                                        <a:schemeClr val="bg1"/>
                                      </p:to>
                                    </p:animClr>
                                    <p:animClr clrSpc="rgb" dir="cw">
                                      <p:cBhvr>
                                        <p:cTn id="7" dur="250" autoRev="1" fill="remove"/>
                                        <p:tgtEl>
                                          <p:spTgt spid="7"/>
                                        </p:tgtEl>
                                        <p:attrNameLst>
                                          <p:attrName>fillcolor</p:attrName>
                                        </p:attrNameLst>
                                      </p:cBhvr>
                                      <p:to>
                                        <a:schemeClr val="bg1"/>
                                      </p:to>
                                    </p:animClr>
                                    <p:set>
                                      <p:cBhvr>
                                        <p:cTn id="8" dur="250" autoRev="1" fill="remove"/>
                                        <p:tgtEl>
                                          <p:spTgt spid="7"/>
                                        </p:tgtEl>
                                        <p:attrNameLst>
                                          <p:attrName>fill.type</p:attrName>
                                        </p:attrNameLst>
                                      </p:cBhvr>
                                      <p:to>
                                        <p:strVal val="solid"/>
                                      </p:to>
                                    </p:set>
                                    <p:set>
                                      <p:cBhvr>
                                        <p:cTn id="9" dur="250" autoRev="1" fill="remove"/>
                                        <p:tgtEl>
                                          <p:spTgt spid="7"/>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t>https://webvision.med.utah.edu/book/part-i-foundations/simple-anatomy-of-the-retina/</a:t>
            </a:r>
          </a:p>
        </p:txBody>
      </p:sp>
      <p:sp>
        <p:nvSpPr>
          <p:cNvPr id="5" name="TextBox 4"/>
          <p:cNvSpPr txBox="1"/>
          <p:nvPr/>
        </p:nvSpPr>
        <p:spPr>
          <a:xfrm>
            <a:off x="234465" y="6096000"/>
            <a:ext cx="5785335" cy="369332"/>
          </a:xfrm>
          <a:prstGeom prst="rect">
            <a:avLst/>
          </a:prstGeom>
          <a:noFill/>
        </p:spPr>
        <p:txBody>
          <a:bodyPr wrap="square" rtlCol="0">
            <a:spAutoFit/>
          </a:bodyPr>
          <a:lstStyle/>
          <a:p>
            <a:r>
              <a:rPr lang="en-US" dirty="0"/>
              <a:t>CREDIT   http://webvision.med.utah.edu</a:t>
            </a:r>
          </a:p>
        </p:txBody>
      </p:sp>
      <p:pic>
        <p:nvPicPr>
          <p:cNvPr id="1028" name="Picture 4" descr="http://webvision.med.utah.edu/wp-content/uploads/2018/05/sags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59189" cy="5791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ebvision.med.utah.edu/wp-content/uploads/2018/05/sagschem.jpg"/>
          <p:cNvPicPr>
            <a:picLocks noChangeAspect="1" noChangeArrowheads="1"/>
          </p:cNvPicPr>
          <p:nvPr/>
        </p:nvPicPr>
        <p:blipFill rotWithShape="1">
          <a:blip r:embed="rId2">
            <a:extLst>
              <a:ext uri="{28A0092B-C50C-407E-A947-70E740481C1C}">
                <a14:useLocalDpi xmlns:a14="http://schemas.microsoft.com/office/drawing/2010/main" val="0"/>
              </a:ext>
            </a:extLst>
          </a:blip>
          <a:srcRect l="68848" b="29825"/>
          <a:stretch/>
        </p:blipFill>
        <p:spPr bwMode="auto">
          <a:xfrm>
            <a:off x="6179460" y="304800"/>
            <a:ext cx="2728686"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09105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8" presetClass="emph" presetSubtype="0" fill="hold" nodeType="withEffect">
                                  <p:stCondLst>
                                    <p:cond delay="0"/>
                                  </p:stCondLst>
                                  <p:childTnLst>
                                    <p:animRot by="-5400000">
                                      <p:cBhvr>
                                        <p:cTn id="11" dur="1000" fill="hold"/>
                                        <p:tgtEl>
                                          <p:spTgt spid="8"/>
                                        </p:tgtEl>
                                        <p:attrNameLst>
                                          <p:attrName>r</p:attrName>
                                        </p:attrNameLst>
                                      </p:cBhvr>
                                    </p:animRot>
                                  </p:childTnLst>
                                </p:cTn>
                              </p:par>
                            </p:childTnLst>
                          </p:cTn>
                        </p:par>
                        <p:par>
                          <p:cTn id="12" fill="hold">
                            <p:stCondLst>
                              <p:cond delay="1000"/>
                            </p:stCondLst>
                            <p:childTnLst>
                              <p:par>
                                <p:cTn id="13" presetID="6" presetClass="emph" presetSubtype="0" fill="hold" nodeType="afterEffect">
                                  <p:stCondLst>
                                    <p:cond delay="0"/>
                                  </p:stCondLst>
                                  <p:childTnLst>
                                    <p:animScale>
                                      <p:cBhvr>
                                        <p:cTn id="14" dur="2000" fill="hold"/>
                                        <p:tgtEl>
                                          <p:spTgt spid="8"/>
                                        </p:tgtEl>
                                      </p:cBhvr>
                                      <p:by x="200000" y="200000"/>
                                    </p:animScale>
                                  </p:childTnLst>
                                </p:cTn>
                              </p:par>
                              <p:par>
                                <p:cTn id="15" presetID="35" presetClass="path" presetSubtype="0" accel="50000" decel="50000" fill="hold" nodeType="withEffect">
                                  <p:stCondLst>
                                    <p:cond delay="0"/>
                                  </p:stCondLst>
                                  <p:childTnLst>
                                    <p:animMotion origin="layout" path="M 0 3.17919E-6 L -0.3 0.0037 " pathEditMode="relative" rAng="0" ptsTypes="AA">
                                      <p:cBhvr>
                                        <p:cTn id="16" dur="2000" fill="hold"/>
                                        <p:tgtEl>
                                          <p:spTgt spid="8"/>
                                        </p:tgtEl>
                                        <p:attrNameLst>
                                          <p:attrName>ppt_x</p:attrName>
                                          <p:attrName>ppt_y</p:attrName>
                                        </p:attrNameLst>
                                      </p:cBhvr>
                                      <p:rCtr x="-1500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t>http://www.appstate.edu/~steelekm/classes/psy3215/EyePhysio/simple_retina.htm</a:t>
            </a:r>
          </a:p>
        </p:txBody>
      </p:sp>
      <p:pic>
        <p:nvPicPr>
          <p:cNvPr id="2" name="Picture 2" descr="http://www.appstate.edu/~steelekm/classes/psy3215/EyePhysio/simple_ret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770" y="58056"/>
            <a:ext cx="6798957" cy="5105400"/>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a:xfrm>
            <a:off x="1066800" y="1295400"/>
            <a:ext cx="1295400" cy="381000"/>
          </a:xfrm>
          <a:prstGeom prst="righ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ROD</a:t>
            </a:r>
          </a:p>
        </p:txBody>
      </p:sp>
      <p:sp>
        <p:nvSpPr>
          <p:cNvPr id="9" name="Right Arrow 8"/>
          <p:cNvSpPr/>
          <p:nvPr/>
        </p:nvSpPr>
        <p:spPr>
          <a:xfrm>
            <a:off x="1295400" y="1066800"/>
            <a:ext cx="1295400" cy="381000"/>
          </a:xfrm>
          <a:prstGeom prst="righ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ROD</a:t>
            </a:r>
          </a:p>
        </p:txBody>
      </p:sp>
      <p:sp>
        <p:nvSpPr>
          <p:cNvPr id="10" name="Right Arrow 9"/>
          <p:cNvSpPr/>
          <p:nvPr/>
        </p:nvSpPr>
        <p:spPr>
          <a:xfrm>
            <a:off x="1524000" y="838200"/>
            <a:ext cx="1295400" cy="381000"/>
          </a:xfrm>
          <a:prstGeom prst="righ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ROD</a:t>
            </a:r>
          </a:p>
        </p:txBody>
      </p:sp>
      <p:sp>
        <p:nvSpPr>
          <p:cNvPr id="11" name="Right Arrow 10"/>
          <p:cNvSpPr/>
          <p:nvPr/>
        </p:nvSpPr>
        <p:spPr>
          <a:xfrm>
            <a:off x="1828800" y="990600"/>
            <a:ext cx="1295400" cy="381000"/>
          </a:xfrm>
          <a:prstGeom prst="righ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CONE</a:t>
            </a:r>
          </a:p>
        </p:txBody>
      </p:sp>
      <p:sp>
        <p:nvSpPr>
          <p:cNvPr id="12" name="Right Arrow 11"/>
          <p:cNvSpPr/>
          <p:nvPr/>
        </p:nvSpPr>
        <p:spPr>
          <a:xfrm>
            <a:off x="2514600" y="838200"/>
            <a:ext cx="1295400" cy="381000"/>
          </a:xfrm>
          <a:prstGeom prst="rightArrow">
            <a:avLst/>
          </a:prstGeom>
          <a:solidFill>
            <a:srgbClr val="0070C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CONE</a:t>
            </a:r>
          </a:p>
        </p:txBody>
      </p:sp>
      <p:sp>
        <p:nvSpPr>
          <p:cNvPr id="6" name="Oval 5"/>
          <p:cNvSpPr/>
          <p:nvPr/>
        </p:nvSpPr>
        <p:spPr>
          <a:xfrm rot="1736791">
            <a:off x="7368640" y="997528"/>
            <a:ext cx="415636" cy="166254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891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animBg="1"/>
      <p:bldP spid="12"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t>http://www.appstate.edu/~steelekm/classes/psy3215/EyePhysio/simple_retina.htm</a:t>
            </a:r>
          </a:p>
        </p:txBody>
      </p:sp>
      <p:pic>
        <p:nvPicPr>
          <p:cNvPr id="2" name="Picture 2" descr="http://www.appstate.edu/~steelekm/classes/psy3215/EyePhysio/simple_retina.jpg"/>
          <p:cNvPicPr>
            <a:picLocks noChangeAspect="1" noChangeArrowheads="1"/>
          </p:cNvPicPr>
          <p:nvPr/>
        </p:nvPicPr>
        <p:blipFill rotWithShape="1">
          <a:blip r:embed="rId2">
            <a:extLst>
              <a:ext uri="{28A0092B-C50C-407E-A947-70E740481C1C}">
                <a14:useLocalDpi xmlns:a14="http://schemas.microsoft.com/office/drawing/2010/main" val="0"/>
              </a:ext>
            </a:extLst>
          </a:blip>
          <a:srcRect l="84384" t="21606" b="51101"/>
          <a:stretch/>
        </p:blipFill>
        <p:spPr bwMode="auto">
          <a:xfrm>
            <a:off x="7141029" y="1161143"/>
            <a:ext cx="1061698" cy="13933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98459">
            <a:off x="6837405" y="838964"/>
            <a:ext cx="685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781774"/>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7321">
            <a:off x="7086600" y="1019175"/>
            <a:ext cx="4572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79245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10242"/>
                                        </p:tgtEl>
                                      </p:cBhvr>
                                      <p:by x="430000" y="430000"/>
                                    </p:animScale>
                                  </p:childTnLst>
                                </p:cTn>
                              </p:par>
                              <p:par>
                                <p:cTn id="7" presetID="42" presetClass="path" presetSubtype="0" fill="hold" nodeType="withEffect">
                                  <p:stCondLst>
                                    <p:cond delay="0"/>
                                  </p:stCondLst>
                                  <p:childTnLst>
                                    <p:animMotion origin="layout" path="M 0 0 L 0 0.25 E" pathEditMode="relative" ptsTypes="">
                                      <p:cBhvr>
                                        <p:cTn id="8" dur="1000" fill="hold"/>
                                        <p:tgtEl>
                                          <p:spTgt spid="102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351093" y="3505200"/>
            <a:ext cx="684217" cy="2768509"/>
          </a:xfrm>
          <a:custGeom>
            <a:avLst/>
            <a:gdLst>
              <a:gd name="connsiteX0" fmla="*/ 185351 w 827903"/>
              <a:gd name="connsiteY0" fmla="*/ 210660 h 2768509"/>
              <a:gd name="connsiteX1" fmla="*/ 185351 w 827903"/>
              <a:gd name="connsiteY1" fmla="*/ 210660 h 2768509"/>
              <a:gd name="connsiteX2" fmla="*/ 197708 w 827903"/>
              <a:gd name="connsiteY2" fmla="*/ 445439 h 2768509"/>
              <a:gd name="connsiteX3" fmla="*/ 210065 w 827903"/>
              <a:gd name="connsiteY3" fmla="*/ 531936 h 2768509"/>
              <a:gd name="connsiteX4" fmla="*/ 222422 w 827903"/>
              <a:gd name="connsiteY4" fmla="*/ 667860 h 2768509"/>
              <a:gd name="connsiteX5" fmla="*/ 210065 w 827903"/>
              <a:gd name="connsiteY5" fmla="*/ 1075633 h 2768509"/>
              <a:gd name="connsiteX6" fmla="*/ 185351 w 827903"/>
              <a:gd name="connsiteY6" fmla="*/ 1149774 h 2768509"/>
              <a:gd name="connsiteX7" fmla="*/ 135924 w 827903"/>
              <a:gd name="connsiteY7" fmla="*/ 1223914 h 2768509"/>
              <a:gd name="connsiteX8" fmla="*/ 74141 w 827903"/>
              <a:gd name="connsiteY8" fmla="*/ 1335125 h 2768509"/>
              <a:gd name="connsiteX9" fmla="*/ 49427 w 827903"/>
              <a:gd name="connsiteY9" fmla="*/ 1372195 h 2768509"/>
              <a:gd name="connsiteX10" fmla="*/ 24714 w 827903"/>
              <a:gd name="connsiteY10" fmla="*/ 1446336 h 2768509"/>
              <a:gd name="connsiteX11" fmla="*/ 12357 w 827903"/>
              <a:gd name="connsiteY11" fmla="*/ 1483406 h 2768509"/>
              <a:gd name="connsiteX12" fmla="*/ 0 w 827903"/>
              <a:gd name="connsiteY12" fmla="*/ 1532833 h 2768509"/>
              <a:gd name="connsiteX13" fmla="*/ 37070 w 827903"/>
              <a:gd name="connsiteY13" fmla="*/ 1792325 h 2768509"/>
              <a:gd name="connsiteX14" fmla="*/ 86497 w 827903"/>
              <a:gd name="connsiteY14" fmla="*/ 1866466 h 2768509"/>
              <a:gd name="connsiteX15" fmla="*/ 98854 w 827903"/>
              <a:gd name="connsiteY15" fmla="*/ 1903536 h 2768509"/>
              <a:gd name="connsiteX16" fmla="*/ 185351 w 827903"/>
              <a:gd name="connsiteY16" fmla="*/ 2014747 h 2768509"/>
              <a:gd name="connsiteX17" fmla="*/ 197708 w 827903"/>
              <a:gd name="connsiteY17" fmla="*/ 2051817 h 2768509"/>
              <a:gd name="connsiteX18" fmla="*/ 222422 w 827903"/>
              <a:gd name="connsiteY18" fmla="*/ 2138314 h 2768509"/>
              <a:gd name="connsiteX19" fmla="*/ 234778 w 827903"/>
              <a:gd name="connsiteY19" fmla="*/ 2373093 h 2768509"/>
              <a:gd name="connsiteX20" fmla="*/ 259492 w 827903"/>
              <a:gd name="connsiteY20" fmla="*/ 2521374 h 2768509"/>
              <a:gd name="connsiteX21" fmla="*/ 271849 w 827903"/>
              <a:gd name="connsiteY21" fmla="*/ 2694368 h 2768509"/>
              <a:gd name="connsiteX22" fmla="*/ 284205 w 827903"/>
              <a:gd name="connsiteY22" fmla="*/ 2731439 h 2768509"/>
              <a:gd name="connsiteX23" fmla="*/ 358346 w 827903"/>
              <a:gd name="connsiteY23" fmla="*/ 2768509 h 2768509"/>
              <a:gd name="connsiteX24" fmla="*/ 481914 w 827903"/>
              <a:gd name="connsiteY24" fmla="*/ 2756152 h 2768509"/>
              <a:gd name="connsiteX25" fmla="*/ 580768 w 827903"/>
              <a:gd name="connsiteY25" fmla="*/ 2632585 h 2768509"/>
              <a:gd name="connsiteX26" fmla="*/ 617838 w 827903"/>
              <a:gd name="connsiteY26" fmla="*/ 2595514 h 2768509"/>
              <a:gd name="connsiteX27" fmla="*/ 654908 w 827903"/>
              <a:gd name="connsiteY27" fmla="*/ 2509017 h 2768509"/>
              <a:gd name="connsiteX28" fmla="*/ 679622 w 827903"/>
              <a:gd name="connsiteY28" fmla="*/ 2422520 h 2768509"/>
              <a:gd name="connsiteX29" fmla="*/ 691978 w 827903"/>
              <a:gd name="connsiteY29" fmla="*/ 2385449 h 2768509"/>
              <a:gd name="connsiteX30" fmla="*/ 679622 w 827903"/>
              <a:gd name="connsiteY30" fmla="*/ 2237168 h 2768509"/>
              <a:gd name="connsiteX31" fmla="*/ 654908 w 827903"/>
              <a:gd name="connsiteY31" fmla="*/ 2150671 h 2768509"/>
              <a:gd name="connsiteX32" fmla="*/ 679622 w 827903"/>
              <a:gd name="connsiteY32" fmla="*/ 1940606 h 2768509"/>
              <a:gd name="connsiteX33" fmla="*/ 704335 w 827903"/>
              <a:gd name="connsiteY33" fmla="*/ 1866466 h 2768509"/>
              <a:gd name="connsiteX34" fmla="*/ 741405 w 827903"/>
              <a:gd name="connsiteY34" fmla="*/ 1792325 h 2768509"/>
              <a:gd name="connsiteX35" fmla="*/ 778476 w 827903"/>
              <a:gd name="connsiteY35" fmla="*/ 1767612 h 2768509"/>
              <a:gd name="connsiteX36" fmla="*/ 790832 w 827903"/>
              <a:gd name="connsiteY36" fmla="*/ 1730541 h 2768509"/>
              <a:gd name="connsiteX37" fmla="*/ 827903 w 827903"/>
              <a:gd name="connsiteY37" fmla="*/ 1656401 h 2768509"/>
              <a:gd name="connsiteX38" fmla="*/ 815546 w 827903"/>
              <a:gd name="connsiteY38" fmla="*/ 1384552 h 2768509"/>
              <a:gd name="connsiteX39" fmla="*/ 790832 w 827903"/>
              <a:gd name="connsiteY39" fmla="*/ 1310412 h 2768509"/>
              <a:gd name="connsiteX40" fmla="*/ 766119 w 827903"/>
              <a:gd name="connsiteY40" fmla="*/ 1236271 h 2768509"/>
              <a:gd name="connsiteX41" fmla="*/ 753762 w 827903"/>
              <a:gd name="connsiteY41" fmla="*/ 1199201 h 2768509"/>
              <a:gd name="connsiteX42" fmla="*/ 741405 w 827903"/>
              <a:gd name="connsiteY42" fmla="*/ 1149774 h 2768509"/>
              <a:gd name="connsiteX43" fmla="*/ 704335 w 827903"/>
              <a:gd name="connsiteY43" fmla="*/ 1038563 h 2768509"/>
              <a:gd name="connsiteX44" fmla="*/ 679622 w 827903"/>
              <a:gd name="connsiteY44" fmla="*/ 964422 h 2768509"/>
              <a:gd name="connsiteX45" fmla="*/ 667265 w 827903"/>
              <a:gd name="connsiteY45" fmla="*/ 927352 h 2768509"/>
              <a:gd name="connsiteX46" fmla="*/ 642551 w 827903"/>
              <a:gd name="connsiteY46" fmla="*/ 890282 h 2768509"/>
              <a:gd name="connsiteX47" fmla="*/ 630195 w 827903"/>
              <a:gd name="connsiteY47" fmla="*/ 717287 h 2768509"/>
              <a:gd name="connsiteX48" fmla="*/ 605481 w 827903"/>
              <a:gd name="connsiteY48" fmla="*/ 494866 h 2768509"/>
              <a:gd name="connsiteX49" fmla="*/ 580768 w 827903"/>
              <a:gd name="connsiteY49" fmla="*/ 396012 h 2768509"/>
              <a:gd name="connsiteX50" fmla="*/ 568411 w 827903"/>
              <a:gd name="connsiteY50" fmla="*/ 334228 h 2768509"/>
              <a:gd name="connsiteX51" fmla="*/ 543697 w 827903"/>
              <a:gd name="connsiteY51" fmla="*/ 247731 h 2768509"/>
              <a:gd name="connsiteX52" fmla="*/ 518984 w 827903"/>
              <a:gd name="connsiteY52" fmla="*/ 124163 h 2768509"/>
              <a:gd name="connsiteX53" fmla="*/ 469557 w 827903"/>
              <a:gd name="connsiteY53" fmla="*/ 50022 h 2768509"/>
              <a:gd name="connsiteX54" fmla="*/ 432487 w 827903"/>
              <a:gd name="connsiteY54" fmla="*/ 37666 h 2768509"/>
              <a:gd name="connsiteX55" fmla="*/ 358346 w 827903"/>
              <a:gd name="connsiteY55" fmla="*/ 595 h 2768509"/>
              <a:gd name="connsiteX56" fmla="*/ 284205 w 827903"/>
              <a:gd name="connsiteY56" fmla="*/ 50022 h 2768509"/>
              <a:gd name="connsiteX57" fmla="*/ 210065 w 827903"/>
              <a:gd name="connsiteY57" fmla="*/ 198303 h 2768509"/>
              <a:gd name="connsiteX58" fmla="*/ 185351 w 827903"/>
              <a:gd name="connsiteY58" fmla="*/ 210660 h 27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7903" h="2768509">
                <a:moveTo>
                  <a:pt x="185351" y="210660"/>
                </a:moveTo>
                <a:lnTo>
                  <a:pt x="185351" y="210660"/>
                </a:lnTo>
                <a:cubicBezTo>
                  <a:pt x="189470" y="288920"/>
                  <a:pt x="191697" y="367302"/>
                  <a:pt x="197708" y="445439"/>
                </a:cubicBezTo>
                <a:cubicBezTo>
                  <a:pt x="199942" y="474478"/>
                  <a:pt x="206849" y="502989"/>
                  <a:pt x="210065" y="531936"/>
                </a:cubicBezTo>
                <a:cubicBezTo>
                  <a:pt x="215089" y="577153"/>
                  <a:pt x="218303" y="622552"/>
                  <a:pt x="222422" y="667860"/>
                </a:cubicBezTo>
                <a:cubicBezTo>
                  <a:pt x="218303" y="803784"/>
                  <a:pt x="220495" y="940047"/>
                  <a:pt x="210065" y="1075633"/>
                </a:cubicBezTo>
                <a:cubicBezTo>
                  <a:pt x="208067" y="1101607"/>
                  <a:pt x="199801" y="1128099"/>
                  <a:pt x="185351" y="1149774"/>
                </a:cubicBezTo>
                <a:lnTo>
                  <a:pt x="135924" y="1223914"/>
                </a:lnTo>
                <a:cubicBezTo>
                  <a:pt x="114176" y="1289162"/>
                  <a:pt x="130793" y="1250148"/>
                  <a:pt x="74141" y="1335125"/>
                </a:cubicBezTo>
                <a:lnTo>
                  <a:pt x="49427" y="1372195"/>
                </a:lnTo>
                <a:lnTo>
                  <a:pt x="24714" y="1446336"/>
                </a:lnTo>
                <a:cubicBezTo>
                  <a:pt x="20595" y="1458693"/>
                  <a:pt x="15516" y="1470770"/>
                  <a:pt x="12357" y="1483406"/>
                </a:cubicBezTo>
                <a:lnTo>
                  <a:pt x="0" y="1532833"/>
                </a:lnTo>
                <a:cubicBezTo>
                  <a:pt x="2391" y="1568695"/>
                  <a:pt x="-2302" y="1733266"/>
                  <a:pt x="37070" y="1792325"/>
                </a:cubicBezTo>
                <a:cubicBezTo>
                  <a:pt x="53546" y="1817039"/>
                  <a:pt x="77104" y="1838288"/>
                  <a:pt x="86497" y="1866466"/>
                </a:cubicBezTo>
                <a:cubicBezTo>
                  <a:pt x="90616" y="1878823"/>
                  <a:pt x="91629" y="1892698"/>
                  <a:pt x="98854" y="1903536"/>
                </a:cubicBezTo>
                <a:cubicBezTo>
                  <a:pt x="141502" y="1967508"/>
                  <a:pt x="152447" y="1916039"/>
                  <a:pt x="185351" y="2014747"/>
                </a:cubicBezTo>
                <a:cubicBezTo>
                  <a:pt x="189470" y="2027104"/>
                  <a:pt x="194130" y="2039293"/>
                  <a:pt x="197708" y="2051817"/>
                </a:cubicBezTo>
                <a:cubicBezTo>
                  <a:pt x="228740" y="2160427"/>
                  <a:pt x="192794" y="2049433"/>
                  <a:pt x="222422" y="2138314"/>
                </a:cubicBezTo>
                <a:cubicBezTo>
                  <a:pt x="226541" y="2216574"/>
                  <a:pt x="229195" y="2294924"/>
                  <a:pt x="234778" y="2373093"/>
                </a:cubicBezTo>
                <a:cubicBezTo>
                  <a:pt x="242302" y="2478435"/>
                  <a:pt x="237530" y="2455489"/>
                  <a:pt x="259492" y="2521374"/>
                </a:cubicBezTo>
                <a:cubicBezTo>
                  <a:pt x="263611" y="2579039"/>
                  <a:pt x="265094" y="2636952"/>
                  <a:pt x="271849" y="2694368"/>
                </a:cubicBezTo>
                <a:cubicBezTo>
                  <a:pt x="273371" y="2707304"/>
                  <a:pt x="276068" y="2721268"/>
                  <a:pt x="284205" y="2731439"/>
                </a:cubicBezTo>
                <a:cubicBezTo>
                  <a:pt x="301625" y="2753214"/>
                  <a:pt x="333927" y="2760369"/>
                  <a:pt x="358346" y="2768509"/>
                </a:cubicBezTo>
                <a:cubicBezTo>
                  <a:pt x="399535" y="2764390"/>
                  <a:pt x="443990" y="2772744"/>
                  <a:pt x="481914" y="2756152"/>
                </a:cubicBezTo>
                <a:cubicBezTo>
                  <a:pt x="565852" y="2719429"/>
                  <a:pt x="542124" y="2686686"/>
                  <a:pt x="580768" y="2632585"/>
                </a:cubicBezTo>
                <a:cubicBezTo>
                  <a:pt x="590925" y="2618365"/>
                  <a:pt x="605481" y="2607871"/>
                  <a:pt x="617838" y="2595514"/>
                </a:cubicBezTo>
                <a:cubicBezTo>
                  <a:pt x="643555" y="2492647"/>
                  <a:pt x="612241" y="2594350"/>
                  <a:pt x="654908" y="2509017"/>
                </a:cubicBezTo>
                <a:cubicBezTo>
                  <a:pt x="664784" y="2489265"/>
                  <a:pt x="674343" y="2440997"/>
                  <a:pt x="679622" y="2422520"/>
                </a:cubicBezTo>
                <a:cubicBezTo>
                  <a:pt x="683200" y="2409996"/>
                  <a:pt x="687859" y="2397806"/>
                  <a:pt x="691978" y="2385449"/>
                </a:cubicBezTo>
                <a:cubicBezTo>
                  <a:pt x="687859" y="2336022"/>
                  <a:pt x="685774" y="2286383"/>
                  <a:pt x="679622" y="2237168"/>
                </a:cubicBezTo>
                <a:cubicBezTo>
                  <a:pt x="676519" y="2212343"/>
                  <a:pt x="663115" y="2175292"/>
                  <a:pt x="654908" y="2150671"/>
                </a:cubicBezTo>
                <a:cubicBezTo>
                  <a:pt x="660665" y="2081587"/>
                  <a:pt x="661071" y="2008626"/>
                  <a:pt x="679622" y="1940606"/>
                </a:cubicBezTo>
                <a:cubicBezTo>
                  <a:pt x="686476" y="1915474"/>
                  <a:pt x="696097" y="1891179"/>
                  <a:pt x="704335" y="1866466"/>
                </a:cubicBezTo>
                <a:cubicBezTo>
                  <a:pt x="714385" y="1836317"/>
                  <a:pt x="717452" y="1816278"/>
                  <a:pt x="741405" y="1792325"/>
                </a:cubicBezTo>
                <a:cubicBezTo>
                  <a:pt x="751906" y="1781824"/>
                  <a:pt x="766119" y="1775850"/>
                  <a:pt x="778476" y="1767612"/>
                </a:cubicBezTo>
                <a:cubicBezTo>
                  <a:pt x="782595" y="1755255"/>
                  <a:pt x="785007" y="1742191"/>
                  <a:pt x="790832" y="1730541"/>
                </a:cubicBezTo>
                <a:cubicBezTo>
                  <a:pt x="838745" y="1634714"/>
                  <a:pt x="796840" y="1749587"/>
                  <a:pt x="827903" y="1656401"/>
                </a:cubicBezTo>
                <a:cubicBezTo>
                  <a:pt x="823784" y="1565785"/>
                  <a:pt x="825210" y="1474746"/>
                  <a:pt x="815546" y="1384552"/>
                </a:cubicBezTo>
                <a:cubicBezTo>
                  <a:pt x="812771" y="1358650"/>
                  <a:pt x="799070" y="1335125"/>
                  <a:pt x="790832" y="1310412"/>
                </a:cubicBezTo>
                <a:lnTo>
                  <a:pt x="766119" y="1236271"/>
                </a:lnTo>
                <a:cubicBezTo>
                  <a:pt x="762000" y="1223914"/>
                  <a:pt x="756921" y="1211837"/>
                  <a:pt x="753762" y="1199201"/>
                </a:cubicBezTo>
                <a:cubicBezTo>
                  <a:pt x="749643" y="1182725"/>
                  <a:pt x="746285" y="1166041"/>
                  <a:pt x="741405" y="1149774"/>
                </a:cubicBezTo>
                <a:cubicBezTo>
                  <a:pt x="741391" y="1149727"/>
                  <a:pt x="710521" y="1057121"/>
                  <a:pt x="704335" y="1038563"/>
                </a:cubicBezTo>
                <a:lnTo>
                  <a:pt x="679622" y="964422"/>
                </a:lnTo>
                <a:cubicBezTo>
                  <a:pt x="675503" y="952065"/>
                  <a:pt x="674490" y="938189"/>
                  <a:pt x="667265" y="927352"/>
                </a:cubicBezTo>
                <a:lnTo>
                  <a:pt x="642551" y="890282"/>
                </a:lnTo>
                <a:cubicBezTo>
                  <a:pt x="638432" y="832617"/>
                  <a:pt x="634629" y="774929"/>
                  <a:pt x="630195" y="717287"/>
                </a:cubicBezTo>
                <a:cubicBezTo>
                  <a:pt x="623986" y="636573"/>
                  <a:pt x="621835" y="571186"/>
                  <a:pt x="605481" y="494866"/>
                </a:cubicBezTo>
                <a:cubicBezTo>
                  <a:pt x="598364" y="461655"/>
                  <a:pt x="587429" y="429318"/>
                  <a:pt x="580768" y="396012"/>
                </a:cubicBezTo>
                <a:cubicBezTo>
                  <a:pt x="576649" y="375417"/>
                  <a:pt x="573505" y="354603"/>
                  <a:pt x="568411" y="334228"/>
                </a:cubicBezTo>
                <a:cubicBezTo>
                  <a:pt x="550767" y="263654"/>
                  <a:pt x="559104" y="332472"/>
                  <a:pt x="543697" y="247731"/>
                </a:cubicBezTo>
                <a:cubicBezTo>
                  <a:pt x="539382" y="223996"/>
                  <a:pt x="536132" y="155029"/>
                  <a:pt x="518984" y="124163"/>
                </a:cubicBezTo>
                <a:cubicBezTo>
                  <a:pt x="504559" y="98199"/>
                  <a:pt x="497735" y="59414"/>
                  <a:pt x="469557" y="50022"/>
                </a:cubicBezTo>
                <a:lnTo>
                  <a:pt x="432487" y="37666"/>
                </a:lnTo>
                <a:cubicBezTo>
                  <a:pt x="423467" y="31653"/>
                  <a:pt x="375399" y="-5089"/>
                  <a:pt x="358346" y="595"/>
                </a:cubicBezTo>
                <a:cubicBezTo>
                  <a:pt x="330168" y="9988"/>
                  <a:pt x="284205" y="50022"/>
                  <a:pt x="284205" y="50022"/>
                </a:cubicBezTo>
                <a:cubicBezTo>
                  <a:pt x="259215" y="87508"/>
                  <a:pt x="210065" y="147144"/>
                  <a:pt x="210065" y="198303"/>
                </a:cubicBezTo>
                <a:lnTo>
                  <a:pt x="185351" y="210660"/>
                </a:lnTo>
                <a:close/>
              </a:path>
            </a:pathLst>
          </a:cu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09973" y="304800"/>
            <a:ext cx="1514054" cy="4030414"/>
          </a:xfrm>
          <a:prstGeom prst="roundRect">
            <a:avLst/>
          </a:prstGeom>
          <a:solidFill>
            <a:schemeClr val="accent1"/>
          </a:solidFill>
          <a:ln w="38100">
            <a:no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09973" y="304800"/>
            <a:ext cx="1514054" cy="4030414"/>
          </a:xfrm>
          <a:prstGeom prst="roundRect">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191475" y="5715000"/>
            <a:ext cx="1113895" cy="1137828"/>
            <a:chOff x="5765669" y="3890928"/>
            <a:chExt cx="2387731" cy="1514449"/>
          </a:xfrm>
        </p:grpSpPr>
        <p:grpSp>
          <p:nvGrpSpPr>
            <p:cNvPr id="26" name="Group 25"/>
            <p:cNvGrpSpPr/>
            <p:nvPr/>
          </p:nvGrpSpPr>
          <p:grpSpPr>
            <a:xfrm rot="675080">
              <a:off x="5765669" y="3904999"/>
              <a:ext cx="1112676" cy="1410063"/>
              <a:chOff x="5578004" y="1779373"/>
              <a:chExt cx="1112676" cy="1410063"/>
            </a:xfrm>
          </p:grpSpPr>
          <p:sp>
            <p:nvSpPr>
              <p:cNvPr id="11" name="Freeform 10"/>
              <p:cNvSpPr/>
              <p:nvPr/>
            </p:nvSpPr>
            <p:spPr>
              <a:xfrm>
                <a:off x="5578004" y="18411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931243" y="1779373"/>
                <a:ext cx="759437" cy="1410063"/>
                <a:chOff x="5931243" y="1779373"/>
                <a:chExt cx="759437" cy="1410063"/>
              </a:xfrm>
            </p:grpSpPr>
            <p:sp>
              <p:nvSpPr>
                <p:cNvPr id="17" name="Freeform 16"/>
                <p:cNvSpPr/>
                <p:nvPr/>
              </p:nvSpPr>
              <p:spPr>
                <a:xfrm>
                  <a:off x="5931243" y="17793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314303" y="17917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rot="20946870" flipH="1">
              <a:off x="6862470" y="3890928"/>
              <a:ext cx="1290930" cy="1410063"/>
              <a:chOff x="7269324" y="1931773"/>
              <a:chExt cx="1112676" cy="1410063"/>
            </a:xfrm>
          </p:grpSpPr>
          <p:sp>
            <p:nvSpPr>
              <p:cNvPr id="21" name="Freeform 20"/>
              <p:cNvSpPr/>
              <p:nvPr/>
            </p:nvSpPr>
            <p:spPr>
              <a:xfrm>
                <a:off x="7269324" y="19935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622563" y="19317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005623" y="19441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6678591" y="4016415"/>
              <a:ext cx="393541" cy="1388962"/>
            </a:xfrm>
            <a:custGeom>
              <a:avLst/>
              <a:gdLst>
                <a:gd name="connsiteX0" fmla="*/ 173622 w 393541"/>
                <a:gd name="connsiteY0" fmla="*/ 0 h 1388962"/>
                <a:gd name="connsiteX1" fmla="*/ 173622 w 393541"/>
                <a:gd name="connsiteY1" fmla="*/ 0 h 1388962"/>
                <a:gd name="connsiteX2" fmla="*/ 150472 w 393541"/>
                <a:gd name="connsiteY2" fmla="*/ 104172 h 1388962"/>
                <a:gd name="connsiteX3" fmla="*/ 138898 w 393541"/>
                <a:gd name="connsiteY3" fmla="*/ 138896 h 1388962"/>
                <a:gd name="connsiteX4" fmla="*/ 115748 w 393541"/>
                <a:gd name="connsiteY4" fmla="*/ 173620 h 1388962"/>
                <a:gd name="connsiteX5" fmla="*/ 81024 w 393541"/>
                <a:gd name="connsiteY5" fmla="*/ 520861 h 1388962"/>
                <a:gd name="connsiteX6" fmla="*/ 57875 w 393541"/>
                <a:gd name="connsiteY6" fmla="*/ 682907 h 1388962"/>
                <a:gd name="connsiteX7" fmla="*/ 46300 w 393541"/>
                <a:gd name="connsiteY7" fmla="*/ 752355 h 1388962"/>
                <a:gd name="connsiteX8" fmla="*/ 34725 w 393541"/>
                <a:gd name="connsiteY8" fmla="*/ 833377 h 1388962"/>
                <a:gd name="connsiteX9" fmla="*/ 11576 w 393541"/>
                <a:gd name="connsiteY9" fmla="*/ 949124 h 1388962"/>
                <a:gd name="connsiteX10" fmla="*/ 1 w 393541"/>
                <a:gd name="connsiteY10" fmla="*/ 1215342 h 1388962"/>
                <a:gd name="connsiteX11" fmla="*/ 11576 w 393541"/>
                <a:gd name="connsiteY11" fmla="*/ 1319514 h 1388962"/>
                <a:gd name="connsiteX12" fmla="*/ 46300 w 393541"/>
                <a:gd name="connsiteY12" fmla="*/ 1342663 h 1388962"/>
                <a:gd name="connsiteX13" fmla="*/ 69450 w 393541"/>
                <a:gd name="connsiteY13" fmla="*/ 1365813 h 1388962"/>
                <a:gd name="connsiteX14" fmla="*/ 138898 w 393541"/>
                <a:gd name="connsiteY14" fmla="*/ 1388962 h 1388962"/>
                <a:gd name="connsiteX15" fmla="*/ 243070 w 393541"/>
                <a:gd name="connsiteY15" fmla="*/ 1377388 h 1388962"/>
                <a:gd name="connsiteX16" fmla="*/ 266219 w 393541"/>
                <a:gd name="connsiteY16" fmla="*/ 1354238 h 1388962"/>
                <a:gd name="connsiteX17" fmla="*/ 300943 w 393541"/>
                <a:gd name="connsiteY17" fmla="*/ 1342663 h 1388962"/>
                <a:gd name="connsiteX18" fmla="*/ 335667 w 393541"/>
                <a:gd name="connsiteY18" fmla="*/ 1273215 h 1388962"/>
                <a:gd name="connsiteX19" fmla="*/ 358817 w 393541"/>
                <a:gd name="connsiteY19" fmla="*/ 1250066 h 1388962"/>
                <a:gd name="connsiteX20" fmla="*/ 358817 w 393541"/>
                <a:gd name="connsiteY20" fmla="*/ 1157469 h 1388962"/>
                <a:gd name="connsiteX21" fmla="*/ 335667 w 393541"/>
                <a:gd name="connsiteY21" fmla="*/ 1088020 h 1388962"/>
                <a:gd name="connsiteX22" fmla="*/ 370391 w 393541"/>
                <a:gd name="connsiteY22" fmla="*/ 925975 h 1388962"/>
                <a:gd name="connsiteX23" fmla="*/ 381966 w 393541"/>
                <a:gd name="connsiteY23" fmla="*/ 891251 h 1388962"/>
                <a:gd name="connsiteX24" fmla="*/ 393541 w 393541"/>
                <a:gd name="connsiteY24" fmla="*/ 856527 h 1388962"/>
                <a:gd name="connsiteX25" fmla="*/ 381966 w 393541"/>
                <a:gd name="connsiteY25" fmla="*/ 787079 h 1388962"/>
                <a:gd name="connsiteX26" fmla="*/ 358817 w 393541"/>
                <a:gd name="connsiteY26" fmla="*/ 717631 h 1388962"/>
                <a:gd name="connsiteX27" fmla="*/ 347242 w 393541"/>
                <a:gd name="connsiteY27" fmla="*/ 682907 h 1388962"/>
                <a:gd name="connsiteX28" fmla="*/ 335667 w 393541"/>
                <a:gd name="connsiteY28" fmla="*/ 636608 h 1388962"/>
                <a:gd name="connsiteX29" fmla="*/ 324093 w 393541"/>
                <a:gd name="connsiteY29" fmla="*/ 578734 h 1388962"/>
                <a:gd name="connsiteX30" fmla="*/ 312518 w 393541"/>
                <a:gd name="connsiteY30" fmla="*/ 544010 h 1388962"/>
                <a:gd name="connsiteX31" fmla="*/ 277794 w 393541"/>
                <a:gd name="connsiteY31" fmla="*/ 416689 h 1388962"/>
                <a:gd name="connsiteX32" fmla="*/ 266219 w 393541"/>
                <a:gd name="connsiteY32" fmla="*/ 381965 h 1388962"/>
                <a:gd name="connsiteX33" fmla="*/ 289368 w 393541"/>
                <a:gd name="connsiteY33" fmla="*/ 312517 h 1388962"/>
                <a:gd name="connsiteX34" fmla="*/ 266219 w 393541"/>
                <a:gd name="connsiteY34" fmla="*/ 150471 h 1388962"/>
                <a:gd name="connsiteX35" fmla="*/ 243070 w 393541"/>
                <a:gd name="connsiteY35" fmla="*/ 115747 h 1388962"/>
                <a:gd name="connsiteX36" fmla="*/ 185196 w 393541"/>
                <a:gd name="connsiteY36" fmla="*/ 23150 h 1388962"/>
                <a:gd name="connsiteX37" fmla="*/ 173622 w 393541"/>
                <a:gd name="connsiteY37" fmla="*/ 0 h 13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3541" h="1388962">
                  <a:moveTo>
                    <a:pt x="173622" y="0"/>
                  </a:moveTo>
                  <a:lnTo>
                    <a:pt x="173622" y="0"/>
                  </a:lnTo>
                  <a:cubicBezTo>
                    <a:pt x="165905" y="34724"/>
                    <a:pt x="159099" y="69663"/>
                    <a:pt x="150472" y="104172"/>
                  </a:cubicBezTo>
                  <a:cubicBezTo>
                    <a:pt x="147513" y="116008"/>
                    <a:pt x="144354" y="127983"/>
                    <a:pt x="138898" y="138896"/>
                  </a:cubicBezTo>
                  <a:cubicBezTo>
                    <a:pt x="132677" y="151339"/>
                    <a:pt x="123465" y="162045"/>
                    <a:pt x="115748" y="173620"/>
                  </a:cubicBezTo>
                  <a:cubicBezTo>
                    <a:pt x="61451" y="336516"/>
                    <a:pt x="100609" y="197706"/>
                    <a:pt x="81024" y="520861"/>
                  </a:cubicBezTo>
                  <a:cubicBezTo>
                    <a:pt x="75162" y="617582"/>
                    <a:pt x="71862" y="605980"/>
                    <a:pt x="57875" y="682907"/>
                  </a:cubicBezTo>
                  <a:cubicBezTo>
                    <a:pt x="53677" y="705997"/>
                    <a:pt x="49869" y="729159"/>
                    <a:pt x="46300" y="752355"/>
                  </a:cubicBezTo>
                  <a:cubicBezTo>
                    <a:pt x="42152" y="779319"/>
                    <a:pt x="39466" y="806511"/>
                    <a:pt x="34725" y="833377"/>
                  </a:cubicBezTo>
                  <a:cubicBezTo>
                    <a:pt x="27887" y="872125"/>
                    <a:pt x="11576" y="949124"/>
                    <a:pt x="11576" y="949124"/>
                  </a:cubicBezTo>
                  <a:cubicBezTo>
                    <a:pt x="7718" y="1037863"/>
                    <a:pt x="1" y="1126519"/>
                    <a:pt x="1" y="1215342"/>
                  </a:cubicBezTo>
                  <a:cubicBezTo>
                    <a:pt x="1" y="1250280"/>
                    <a:pt x="-364" y="1286680"/>
                    <a:pt x="11576" y="1319514"/>
                  </a:cubicBezTo>
                  <a:cubicBezTo>
                    <a:pt x="16330" y="1332587"/>
                    <a:pt x="35437" y="1333973"/>
                    <a:pt x="46300" y="1342663"/>
                  </a:cubicBezTo>
                  <a:cubicBezTo>
                    <a:pt x="54822" y="1349480"/>
                    <a:pt x="59689" y="1360933"/>
                    <a:pt x="69450" y="1365813"/>
                  </a:cubicBezTo>
                  <a:cubicBezTo>
                    <a:pt x="91275" y="1376726"/>
                    <a:pt x="138898" y="1388962"/>
                    <a:pt x="138898" y="1388962"/>
                  </a:cubicBezTo>
                  <a:cubicBezTo>
                    <a:pt x="173622" y="1385104"/>
                    <a:pt x="209363" y="1386581"/>
                    <a:pt x="243070" y="1377388"/>
                  </a:cubicBezTo>
                  <a:cubicBezTo>
                    <a:pt x="253598" y="1374517"/>
                    <a:pt x="256861" y="1359853"/>
                    <a:pt x="266219" y="1354238"/>
                  </a:cubicBezTo>
                  <a:cubicBezTo>
                    <a:pt x="276681" y="1347961"/>
                    <a:pt x="289368" y="1346521"/>
                    <a:pt x="300943" y="1342663"/>
                  </a:cubicBezTo>
                  <a:cubicBezTo>
                    <a:pt x="354854" y="1288754"/>
                    <a:pt x="293003" y="1358543"/>
                    <a:pt x="335667" y="1273215"/>
                  </a:cubicBezTo>
                  <a:cubicBezTo>
                    <a:pt x="340547" y="1263454"/>
                    <a:pt x="351100" y="1257782"/>
                    <a:pt x="358817" y="1250066"/>
                  </a:cubicBezTo>
                  <a:cubicBezTo>
                    <a:pt x="374879" y="1201877"/>
                    <a:pt x="375577" y="1218924"/>
                    <a:pt x="358817" y="1157469"/>
                  </a:cubicBezTo>
                  <a:cubicBezTo>
                    <a:pt x="352396" y="1133927"/>
                    <a:pt x="335667" y="1088020"/>
                    <a:pt x="335667" y="1088020"/>
                  </a:cubicBezTo>
                  <a:cubicBezTo>
                    <a:pt x="350268" y="971213"/>
                    <a:pt x="337406" y="1024930"/>
                    <a:pt x="370391" y="925975"/>
                  </a:cubicBezTo>
                  <a:lnTo>
                    <a:pt x="381966" y="891251"/>
                  </a:lnTo>
                  <a:lnTo>
                    <a:pt x="393541" y="856527"/>
                  </a:lnTo>
                  <a:cubicBezTo>
                    <a:pt x="389683" y="833378"/>
                    <a:pt x="387658" y="809847"/>
                    <a:pt x="381966" y="787079"/>
                  </a:cubicBezTo>
                  <a:cubicBezTo>
                    <a:pt x="376048" y="763406"/>
                    <a:pt x="366533" y="740780"/>
                    <a:pt x="358817" y="717631"/>
                  </a:cubicBezTo>
                  <a:cubicBezTo>
                    <a:pt x="354959" y="706056"/>
                    <a:pt x="350201" y="694744"/>
                    <a:pt x="347242" y="682907"/>
                  </a:cubicBezTo>
                  <a:cubicBezTo>
                    <a:pt x="343384" y="667474"/>
                    <a:pt x="339118" y="652137"/>
                    <a:pt x="335667" y="636608"/>
                  </a:cubicBezTo>
                  <a:cubicBezTo>
                    <a:pt x="331399" y="617403"/>
                    <a:pt x="328864" y="597820"/>
                    <a:pt x="324093" y="578734"/>
                  </a:cubicBezTo>
                  <a:cubicBezTo>
                    <a:pt x="321134" y="566897"/>
                    <a:pt x="315477" y="555846"/>
                    <a:pt x="312518" y="544010"/>
                  </a:cubicBezTo>
                  <a:cubicBezTo>
                    <a:pt x="279796" y="413127"/>
                    <a:pt x="327458" y="565680"/>
                    <a:pt x="277794" y="416689"/>
                  </a:cubicBezTo>
                  <a:lnTo>
                    <a:pt x="266219" y="381965"/>
                  </a:lnTo>
                  <a:cubicBezTo>
                    <a:pt x="273935" y="358816"/>
                    <a:pt x="291577" y="336818"/>
                    <a:pt x="289368" y="312517"/>
                  </a:cubicBezTo>
                  <a:cubicBezTo>
                    <a:pt x="286410" y="279980"/>
                    <a:pt x="288488" y="195008"/>
                    <a:pt x="266219" y="150471"/>
                  </a:cubicBezTo>
                  <a:cubicBezTo>
                    <a:pt x="259998" y="138029"/>
                    <a:pt x="248720" y="128459"/>
                    <a:pt x="243070" y="115747"/>
                  </a:cubicBezTo>
                  <a:cubicBezTo>
                    <a:pt x="212908" y="47882"/>
                    <a:pt x="241713" y="51409"/>
                    <a:pt x="185196" y="23150"/>
                  </a:cubicBezTo>
                  <a:cubicBezTo>
                    <a:pt x="181745" y="21425"/>
                    <a:pt x="175551" y="3858"/>
                    <a:pt x="17362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an 28"/>
          <p:cNvSpPr/>
          <p:nvPr/>
        </p:nvSpPr>
        <p:spPr>
          <a:xfrm>
            <a:off x="2043546" y="4968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057400" y="7620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2057400" y="10601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2057400" y="13649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2057400" y="16532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2057400" y="192152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p:cNvSpPr/>
          <p:nvPr/>
        </p:nvSpPr>
        <p:spPr>
          <a:xfrm>
            <a:off x="2057400" y="22147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057400" y="25128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a:off x="2071254" y="277792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2071254" y="30761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071254" y="33809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071254" y="36691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2071254" y="39374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http://www.doctorc.net/EYE/3DR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6493" y="-42"/>
            <a:ext cx="4677506" cy="66803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36574" y="6502957"/>
            <a:ext cx="3882025" cy="369332"/>
          </a:xfrm>
          <a:prstGeom prst="rect">
            <a:avLst/>
          </a:prstGeom>
        </p:spPr>
        <p:txBody>
          <a:bodyPr wrap="none">
            <a:spAutoFit/>
          </a:bodyPr>
          <a:lstStyle/>
          <a:p>
            <a:r>
              <a:rPr lang="en-US" dirty="0"/>
              <a:t>http://www.doctorc.net/EYE/ROD.HTM</a:t>
            </a:r>
          </a:p>
        </p:txBody>
      </p:sp>
    </p:spTree>
    <p:extLst>
      <p:ext uri="{BB962C8B-B14F-4D97-AF65-F5344CB8AC3E}">
        <p14:creationId xmlns:p14="http://schemas.microsoft.com/office/powerpoint/2010/main" val="38988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animBg="1"/>
      <p:bldP spid="4"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351093" y="3505200"/>
            <a:ext cx="684217" cy="2768509"/>
          </a:xfrm>
          <a:custGeom>
            <a:avLst/>
            <a:gdLst>
              <a:gd name="connsiteX0" fmla="*/ 185351 w 827903"/>
              <a:gd name="connsiteY0" fmla="*/ 210660 h 2768509"/>
              <a:gd name="connsiteX1" fmla="*/ 185351 w 827903"/>
              <a:gd name="connsiteY1" fmla="*/ 210660 h 2768509"/>
              <a:gd name="connsiteX2" fmla="*/ 197708 w 827903"/>
              <a:gd name="connsiteY2" fmla="*/ 445439 h 2768509"/>
              <a:gd name="connsiteX3" fmla="*/ 210065 w 827903"/>
              <a:gd name="connsiteY3" fmla="*/ 531936 h 2768509"/>
              <a:gd name="connsiteX4" fmla="*/ 222422 w 827903"/>
              <a:gd name="connsiteY4" fmla="*/ 667860 h 2768509"/>
              <a:gd name="connsiteX5" fmla="*/ 210065 w 827903"/>
              <a:gd name="connsiteY5" fmla="*/ 1075633 h 2768509"/>
              <a:gd name="connsiteX6" fmla="*/ 185351 w 827903"/>
              <a:gd name="connsiteY6" fmla="*/ 1149774 h 2768509"/>
              <a:gd name="connsiteX7" fmla="*/ 135924 w 827903"/>
              <a:gd name="connsiteY7" fmla="*/ 1223914 h 2768509"/>
              <a:gd name="connsiteX8" fmla="*/ 74141 w 827903"/>
              <a:gd name="connsiteY8" fmla="*/ 1335125 h 2768509"/>
              <a:gd name="connsiteX9" fmla="*/ 49427 w 827903"/>
              <a:gd name="connsiteY9" fmla="*/ 1372195 h 2768509"/>
              <a:gd name="connsiteX10" fmla="*/ 24714 w 827903"/>
              <a:gd name="connsiteY10" fmla="*/ 1446336 h 2768509"/>
              <a:gd name="connsiteX11" fmla="*/ 12357 w 827903"/>
              <a:gd name="connsiteY11" fmla="*/ 1483406 h 2768509"/>
              <a:gd name="connsiteX12" fmla="*/ 0 w 827903"/>
              <a:gd name="connsiteY12" fmla="*/ 1532833 h 2768509"/>
              <a:gd name="connsiteX13" fmla="*/ 37070 w 827903"/>
              <a:gd name="connsiteY13" fmla="*/ 1792325 h 2768509"/>
              <a:gd name="connsiteX14" fmla="*/ 86497 w 827903"/>
              <a:gd name="connsiteY14" fmla="*/ 1866466 h 2768509"/>
              <a:gd name="connsiteX15" fmla="*/ 98854 w 827903"/>
              <a:gd name="connsiteY15" fmla="*/ 1903536 h 2768509"/>
              <a:gd name="connsiteX16" fmla="*/ 185351 w 827903"/>
              <a:gd name="connsiteY16" fmla="*/ 2014747 h 2768509"/>
              <a:gd name="connsiteX17" fmla="*/ 197708 w 827903"/>
              <a:gd name="connsiteY17" fmla="*/ 2051817 h 2768509"/>
              <a:gd name="connsiteX18" fmla="*/ 222422 w 827903"/>
              <a:gd name="connsiteY18" fmla="*/ 2138314 h 2768509"/>
              <a:gd name="connsiteX19" fmla="*/ 234778 w 827903"/>
              <a:gd name="connsiteY19" fmla="*/ 2373093 h 2768509"/>
              <a:gd name="connsiteX20" fmla="*/ 259492 w 827903"/>
              <a:gd name="connsiteY20" fmla="*/ 2521374 h 2768509"/>
              <a:gd name="connsiteX21" fmla="*/ 271849 w 827903"/>
              <a:gd name="connsiteY21" fmla="*/ 2694368 h 2768509"/>
              <a:gd name="connsiteX22" fmla="*/ 284205 w 827903"/>
              <a:gd name="connsiteY22" fmla="*/ 2731439 h 2768509"/>
              <a:gd name="connsiteX23" fmla="*/ 358346 w 827903"/>
              <a:gd name="connsiteY23" fmla="*/ 2768509 h 2768509"/>
              <a:gd name="connsiteX24" fmla="*/ 481914 w 827903"/>
              <a:gd name="connsiteY24" fmla="*/ 2756152 h 2768509"/>
              <a:gd name="connsiteX25" fmla="*/ 580768 w 827903"/>
              <a:gd name="connsiteY25" fmla="*/ 2632585 h 2768509"/>
              <a:gd name="connsiteX26" fmla="*/ 617838 w 827903"/>
              <a:gd name="connsiteY26" fmla="*/ 2595514 h 2768509"/>
              <a:gd name="connsiteX27" fmla="*/ 654908 w 827903"/>
              <a:gd name="connsiteY27" fmla="*/ 2509017 h 2768509"/>
              <a:gd name="connsiteX28" fmla="*/ 679622 w 827903"/>
              <a:gd name="connsiteY28" fmla="*/ 2422520 h 2768509"/>
              <a:gd name="connsiteX29" fmla="*/ 691978 w 827903"/>
              <a:gd name="connsiteY29" fmla="*/ 2385449 h 2768509"/>
              <a:gd name="connsiteX30" fmla="*/ 679622 w 827903"/>
              <a:gd name="connsiteY30" fmla="*/ 2237168 h 2768509"/>
              <a:gd name="connsiteX31" fmla="*/ 654908 w 827903"/>
              <a:gd name="connsiteY31" fmla="*/ 2150671 h 2768509"/>
              <a:gd name="connsiteX32" fmla="*/ 679622 w 827903"/>
              <a:gd name="connsiteY32" fmla="*/ 1940606 h 2768509"/>
              <a:gd name="connsiteX33" fmla="*/ 704335 w 827903"/>
              <a:gd name="connsiteY33" fmla="*/ 1866466 h 2768509"/>
              <a:gd name="connsiteX34" fmla="*/ 741405 w 827903"/>
              <a:gd name="connsiteY34" fmla="*/ 1792325 h 2768509"/>
              <a:gd name="connsiteX35" fmla="*/ 778476 w 827903"/>
              <a:gd name="connsiteY35" fmla="*/ 1767612 h 2768509"/>
              <a:gd name="connsiteX36" fmla="*/ 790832 w 827903"/>
              <a:gd name="connsiteY36" fmla="*/ 1730541 h 2768509"/>
              <a:gd name="connsiteX37" fmla="*/ 827903 w 827903"/>
              <a:gd name="connsiteY37" fmla="*/ 1656401 h 2768509"/>
              <a:gd name="connsiteX38" fmla="*/ 815546 w 827903"/>
              <a:gd name="connsiteY38" fmla="*/ 1384552 h 2768509"/>
              <a:gd name="connsiteX39" fmla="*/ 790832 w 827903"/>
              <a:gd name="connsiteY39" fmla="*/ 1310412 h 2768509"/>
              <a:gd name="connsiteX40" fmla="*/ 766119 w 827903"/>
              <a:gd name="connsiteY40" fmla="*/ 1236271 h 2768509"/>
              <a:gd name="connsiteX41" fmla="*/ 753762 w 827903"/>
              <a:gd name="connsiteY41" fmla="*/ 1199201 h 2768509"/>
              <a:gd name="connsiteX42" fmla="*/ 741405 w 827903"/>
              <a:gd name="connsiteY42" fmla="*/ 1149774 h 2768509"/>
              <a:gd name="connsiteX43" fmla="*/ 704335 w 827903"/>
              <a:gd name="connsiteY43" fmla="*/ 1038563 h 2768509"/>
              <a:gd name="connsiteX44" fmla="*/ 679622 w 827903"/>
              <a:gd name="connsiteY44" fmla="*/ 964422 h 2768509"/>
              <a:gd name="connsiteX45" fmla="*/ 667265 w 827903"/>
              <a:gd name="connsiteY45" fmla="*/ 927352 h 2768509"/>
              <a:gd name="connsiteX46" fmla="*/ 642551 w 827903"/>
              <a:gd name="connsiteY46" fmla="*/ 890282 h 2768509"/>
              <a:gd name="connsiteX47" fmla="*/ 630195 w 827903"/>
              <a:gd name="connsiteY47" fmla="*/ 717287 h 2768509"/>
              <a:gd name="connsiteX48" fmla="*/ 605481 w 827903"/>
              <a:gd name="connsiteY48" fmla="*/ 494866 h 2768509"/>
              <a:gd name="connsiteX49" fmla="*/ 580768 w 827903"/>
              <a:gd name="connsiteY49" fmla="*/ 396012 h 2768509"/>
              <a:gd name="connsiteX50" fmla="*/ 568411 w 827903"/>
              <a:gd name="connsiteY50" fmla="*/ 334228 h 2768509"/>
              <a:gd name="connsiteX51" fmla="*/ 543697 w 827903"/>
              <a:gd name="connsiteY51" fmla="*/ 247731 h 2768509"/>
              <a:gd name="connsiteX52" fmla="*/ 518984 w 827903"/>
              <a:gd name="connsiteY52" fmla="*/ 124163 h 2768509"/>
              <a:gd name="connsiteX53" fmla="*/ 469557 w 827903"/>
              <a:gd name="connsiteY53" fmla="*/ 50022 h 2768509"/>
              <a:gd name="connsiteX54" fmla="*/ 432487 w 827903"/>
              <a:gd name="connsiteY54" fmla="*/ 37666 h 2768509"/>
              <a:gd name="connsiteX55" fmla="*/ 358346 w 827903"/>
              <a:gd name="connsiteY55" fmla="*/ 595 h 2768509"/>
              <a:gd name="connsiteX56" fmla="*/ 284205 w 827903"/>
              <a:gd name="connsiteY56" fmla="*/ 50022 h 2768509"/>
              <a:gd name="connsiteX57" fmla="*/ 210065 w 827903"/>
              <a:gd name="connsiteY57" fmla="*/ 198303 h 2768509"/>
              <a:gd name="connsiteX58" fmla="*/ 185351 w 827903"/>
              <a:gd name="connsiteY58" fmla="*/ 210660 h 27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7903" h="2768509">
                <a:moveTo>
                  <a:pt x="185351" y="210660"/>
                </a:moveTo>
                <a:lnTo>
                  <a:pt x="185351" y="210660"/>
                </a:lnTo>
                <a:cubicBezTo>
                  <a:pt x="189470" y="288920"/>
                  <a:pt x="191697" y="367302"/>
                  <a:pt x="197708" y="445439"/>
                </a:cubicBezTo>
                <a:cubicBezTo>
                  <a:pt x="199942" y="474478"/>
                  <a:pt x="206849" y="502989"/>
                  <a:pt x="210065" y="531936"/>
                </a:cubicBezTo>
                <a:cubicBezTo>
                  <a:pt x="215089" y="577153"/>
                  <a:pt x="218303" y="622552"/>
                  <a:pt x="222422" y="667860"/>
                </a:cubicBezTo>
                <a:cubicBezTo>
                  <a:pt x="218303" y="803784"/>
                  <a:pt x="220495" y="940047"/>
                  <a:pt x="210065" y="1075633"/>
                </a:cubicBezTo>
                <a:cubicBezTo>
                  <a:pt x="208067" y="1101607"/>
                  <a:pt x="199801" y="1128099"/>
                  <a:pt x="185351" y="1149774"/>
                </a:cubicBezTo>
                <a:lnTo>
                  <a:pt x="135924" y="1223914"/>
                </a:lnTo>
                <a:cubicBezTo>
                  <a:pt x="114176" y="1289162"/>
                  <a:pt x="130793" y="1250148"/>
                  <a:pt x="74141" y="1335125"/>
                </a:cubicBezTo>
                <a:lnTo>
                  <a:pt x="49427" y="1372195"/>
                </a:lnTo>
                <a:lnTo>
                  <a:pt x="24714" y="1446336"/>
                </a:lnTo>
                <a:cubicBezTo>
                  <a:pt x="20595" y="1458693"/>
                  <a:pt x="15516" y="1470770"/>
                  <a:pt x="12357" y="1483406"/>
                </a:cubicBezTo>
                <a:lnTo>
                  <a:pt x="0" y="1532833"/>
                </a:lnTo>
                <a:cubicBezTo>
                  <a:pt x="2391" y="1568695"/>
                  <a:pt x="-2302" y="1733266"/>
                  <a:pt x="37070" y="1792325"/>
                </a:cubicBezTo>
                <a:cubicBezTo>
                  <a:pt x="53546" y="1817039"/>
                  <a:pt x="77104" y="1838288"/>
                  <a:pt x="86497" y="1866466"/>
                </a:cubicBezTo>
                <a:cubicBezTo>
                  <a:pt x="90616" y="1878823"/>
                  <a:pt x="91629" y="1892698"/>
                  <a:pt x="98854" y="1903536"/>
                </a:cubicBezTo>
                <a:cubicBezTo>
                  <a:pt x="141502" y="1967508"/>
                  <a:pt x="152447" y="1916039"/>
                  <a:pt x="185351" y="2014747"/>
                </a:cubicBezTo>
                <a:cubicBezTo>
                  <a:pt x="189470" y="2027104"/>
                  <a:pt x="194130" y="2039293"/>
                  <a:pt x="197708" y="2051817"/>
                </a:cubicBezTo>
                <a:cubicBezTo>
                  <a:pt x="228740" y="2160427"/>
                  <a:pt x="192794" y="2049433"/>
                  <a:pt x="222422" y="2138314"/>
                </a:cubicBezTo>
                <a:cubicBezTo>
                  <a:pt x="226541" y="2216574"/>
                  <a:pt x="229195" y="2294924"/>
                  <a:pt x="234778" y="2373093"/>
                </a:cubicBezTo>
                <a:cubicBezTo>
                  <a:pt x="242302" y="2478435"/>
                  <a:pt x="237530" y="2455489"/>
                  <a:pt x="259492" y="2521374"/>
                </a:cubicBezTo>
                <a:cubicBezTo>
                  <a:pt x="263611" y="2579039"/>
                  <a:pt x="265094" y="2636952"/>
                  <a:pt x="271849" y="2694368"/>
                </a:cubicBezTo>
                <a:cubicBezTo>
                  <a:pt x="273371" y="2707304"/>
                  <a:pt x="276068" y="2721268"/>
                  <a:pt x="284205" y="2731439"/>
                </a:cubicBezTo>
                <a:cubicBezTo>
                  <a:pt x="301625" y="2753214"/>
                  <a:pt x="333927" y="2760369"/>
                  <a:pt x="358346" y="2768509"/>
                </a:cubicBezTo>
                <a:cubicBezTo>
                  <a:pt x="399535" y="2764390"/>
                  <a:pt x="443990" y="2772744"/>
                  <a:pt x="481914" y="2756152"/>
                </a:cubicBezTo>
                <a:cubicBezTo>
                  <a:pt x="565852" y="2719429"/>
                  <a:pt x="542124" y="2686686"/>
                  <a:pt x="580768" y="2632585"/>
                </a:cubicBezTo>
                <a:cubicBezTo>
                  <a:pt x="590925" y="2618365"/>
                  <a:pt x="605481" y="2607871"/>
                  <a:pt x="617838" y="2595514"/>
                </a:cubicBezTo>
                <a:cubicBezTo>
                  <a:pt x="643555" y="2492647"/>
                  <a:pt x="612241" y="2594350"/>
                  <a:pt x="654908" y="2509017"/>
                </a:cubicBezTo>
                <a:cubicBezTo>
                  <a:pt x="664784" y="2489265"/>
                  <a:pt x="674343" y="2440997"/>
                  <a:pt x="679622" y="2422520"/>
                </a:cubicBezTo>
                <a:cubicBezTo>
                  <a:pt x="683200" y="2409996"/>
                  <a:pt x="687859" y="2397806"/>
                  <a:pt x="691978" y="2385449"/>
                </a:cubicBezTo>
                <a:cubicBezTo>
                  <a:pt x="687859" y="2336022"/>
                  <a:pt x="685774" y="2286383"/>
                  <a:pt x="679622" y="2237168"/>
                </a:cubicBezTo>
                <a:cubicBezTo>
                  <a:pt x="676519" y="2212343"/>
                  <a:pt x="663115" y="2175292"/>
                  <a:pt x="654908" y="2150671"/>
                </a:cubicBezTo>
                <a:cubicBezTo>
                  <a:pt x="660665" y="2081587"/>
                  <a:pt x="661071" y="2008626"/>
                  <a:pt x="679622" y="1940606"/>
                </a:cubicBezTo>
                <a:cubicBezTo>
                  <a:pt x="686476" y="1915474"/>
                  <a:pt x="696097" y="1891179"/>
                  <a:pt x="704335" y="1866466"/>
                </a:cubicBezTo>
                <a:cubicBezTo>
                  <a:pt x="714385" y="1836317"/>
                  <a:pt x="717452" y="1816278"/>
                  <a:pt x="741405" y="1792325"/>
                </a:cubicBezTo>
                <a:cubicBezTo>
                  <a:pt x="751906" y="1781824"/>
                  <a:pt x="766119" y="1775850"/>
                  <a:pt x="778476" y="1767612"/>
                </a:cubicBezTo>
                <a:cubicBezTo>
                  <a:pt x="782595" y="1755255"/>
                  <a:pt x="785007" y="1742191"/>
                  <a:pt x="790832" y="1730541"/>
                </a:cubicBezTo>
                <a:cubicBezTo>
                  <a:pt x="838745" y="1634714"/>
                  <a:pt x="796840" y="1749587"/>
                  <a:pt x="827903" y="1656401"/>
                </a:cubicBezTo>
                <a:cubicBezTo>
                  <a:pt x="823784" y="1565785"/>
                  <a:pt x="825210" y="1474746"/>
                  <a:pt x="815546" y="1384552"/>
                </a:cubicBezTo>
                <a:cubicBezTo>
                  <a:pt x="812771" y="1358650"/>
                  <a:pt x="799070" y="1335125"/>
                  <a:pt x="790832" y="1310412"/>
                </a:cubicBezTo>
                <a:lnTo>
                  <a:pt x="766119" y="1236271"/>
                </a:lnTo>
                <a:cubicBezTo>
                  <a:pt x="762000" y="1223914"/>
                  <a:pt x="756921" y="1211837"/>
                  <a:pt x="753762" y="1199201"/>
                </a:cubicBezTo>
                <a:cubicBezTo>
                  <a:pt x="749643" y="1182725"/>
                  <a:pt x="746285" y="1166041"/>
                  <a:pt x="741405" y="1149774"/>
                </a:cubicBezTo>
                <a:cubicBezTo>
                  <a:pt x="741391" y="1149727"/>
                  <a:pt x="710521" y="1057121"/>
                  <a:pt x="704335" y="1038563"/>
                </a:cubicBezTo>
                <a:lnTo>
                  <a:pt x="679622" y="964422"/>
                </a:lnTo>
                <a:cubicBezTo>
                  <a:pt x="675503" y="952065"/>
                  <a:pt x="674490" y="938189"/>
                  <a:pt x="667265" y="927352"/>
                </a:cubicBezTo>
                <a:lnTo>
                  <a:pt x="642551" y="890282"/>
                </a:lnTo>
                <a:cubicBezTo>
                  <a:pt x="638432" y="832617"/>
                  <a:pt x="634629" y="774929"/>
                  <a:pt x="630195" y="717287"/>
                </a:cubicBezTo>
                <a:cubicBezTo>
                  <a:pt x="623986" y="636573"/>
                  <a:pt x="621835" y="571186"/>
                  <a:pt x="605481" y="494866"/>
                </a:cubicBezTo>
                <a:cubicBezTo>
                  <a:pt x="598364" y="461655"/>
                  <a:pt x="587429" y="429318"/>
                  <a:pt x="580768" y="396012"/>
                </a:cubicBezTo>
                <a:cubicBezTo>
                  <a:pt x="576649" y="375417"/>
                  <a:pt x="573505" y="354603"/>
                  <a:pt x="568411" y="334228"/>
                </a:cubicBezTo>
                <a:cubicBezTo>
                  <a:pt x="550767" y="263654"/>
                  <a:pt x="559104" y="332472"/>
                  <a:pt x="543697" y="247731"/>
                </a:cubicBezTo>
                <a:cubicBezTo>
                  <a:pt x="539382" y="223996"/>
                  <a:pt x="536132" y="155029"/>
                  <a:pt x="518984" y="124163"/>
                </a:cubicBezTo>
                <a:cubicBezTo>
                  <a:pt x="504559" y="98199"/>
                  <a:pt x="497735" y="59414"/>
                  <a:pt x="469557" y="50022"/>
                </a:cubicBezTo>
                <a:lnTo>
                  <a:pt x="432487" y="37666"/>
                </a:lnTo>
                <a:cubicBezTo>
                  <a:pt x="423467" y="31653"/>
                  <a:pt x="375399" y="-5089"/>
                  <a:pt x="358346" y="595"/>
                </a:cubicBezTo>
                <a:cubicBezTo>
                  <a:pt x="330168" y="9988"/>
                  <a:pt x="284205" y="50022"/>
                  <a:pt x="284205" y="50022"/>
                </a:cubicBezTo>
                <a:cubicBezTo>
                  <a:pt x="259215" y="87508"/>
                  <a:pt x="210065" y="147144"/>
                  <a:pt x="210065" y="198303"/>
                </a:cubicBezTo>
                <a:lnTo>
                  <a:pt x="185351" y="210660"/>
                </a:lnTo>
                <a:close/>
              </a:path>
            </a:pathLst>
          </a:cu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09973" y="304800"/>
            <a:ext cx="1514054" cy="4030414"/>
          </a:xfrm>
          <a:prstGeom prst="roundRect">
            <a:avLst/>
          </a:prstGeom>
          <a:solidFill>
            <a:schemeClr val="accent1"/>
          </a:solidFill>
          <a:ln w="38100">
            <a:no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09973" y="304800"/>
            <a:ext cx="1514054" cy="4030414"/>
          </a:xfrm>
          <a:prstGeom prst="roundRect">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191475" y="5715000"/>
            <a:ext cx="1113895" cy="1137828"/>
            <a:chOff x="5765669" y="3890928"/>
            <a:chExt cx="2387731" cy="1514449"/>
          </a:xfrm>
        </p:grpSpPr>
        <p:grpSp>
          <p:nvGrpSpPr>
            <p:cNvPr id="26" name="Group 25"/>
            <p:cNvGrpSpPr/>
            <p:nvPr/>
          </p:nvGrpSpPr>
          <p:grpSpPr>
            <a:xfrm rot="675080">
              <a:off x="5765669" y="3904999"/>
              <a:ext cx="1112676" cy="1410063"/>
              <a:chOff x="5578004" y="1779373"/>
              <a:chExt cx="1112676" cy="1410063"/>
            </a:xfrm>
          </p:grpSpPr>
          <p:sp>
            <p:nvSpPr>
              <p:cNvPr id="11" name="Freeform 10"/>
              <p:cNvSpPr/>
              <p:nvPr/>
            </p:nvSpPr>
            <p:spPr>
              <a:xfrm>
                <a:off x="5578004" y="18411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931243" y="1779373"/>
                <a:ext cx="759437" cy="1410063"/>
                <a:chOff x="5931243" y="1779373"/>
                <a:chExt cx="759437" cy="1410063"/>
              </a:xfrm>
            </p:grpSpPr>
            <p:sp>
              <p:nvSpPr>
                <p:cNvPr id="17" name="Freeform 16"/>
                <p:cNvSpPr/>
                <p:nvPr/>
              </p:nvSpPr>
              <p:spPr>
                <a:xfrm>
                  <a:off x="5931243" y="17793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314303" y="17917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rot="20946870" flipH="1">
              <a:off x="6862470" y="3890928"/>
              <a:ext cx="1290930" cy="1410063"/>
              <a:chOff x="7269324" y="1931773"/>
              <a:chExt cx="1112676" cy="1410063"/>
            </a:xfrm>
          </p:grpSpPr>
          <p:sp>
            <p:nvSpPr>
              <p:cNvPr id="21" name="Freeform 20"/>
              <p:cNvSpPr/>
              <p:nvPr/>
            </p:nvSpPr>
            <p:spPr>
              <a:xfrm>
                <a:off x="7269324" y="19935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622563" y="19317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005623" y="19441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6678591" y="4016415"/>
              <a:ext cx="393541" cy="1388962"/>
            </a:xfrm>
            <a:custGeom>
              <a:avLst/>
              <a:gdLst>
                <a:gd name="connsiteX0" fmla="*/ 173622 w 393541"/>
                <a:gd name="connsiteY0" fmla="*/ 0 h 1388962"/>
                <a:gd name="connsiteX1" fmla="*/ 173622 w 393541"/>
                <a:gd name="connsiteY1" fmla="*/ 0 h 1388962"/>
                <a:gd name="connsiteX2" fmla="*/ 150472 w 393541"/>
                <a:gd name="connsiteY2" fmla="*/ 104172 h 1388962"/>
                <a:gd name="connsiteX3" fmla="*/ 138898 w 393541"/>
                <a:gd name="connsiteY3" fmla="*/ 138896 h 1388962"/>
                <a:gd name="connsiteX4" fmla="*/ 115748 w 393541"/>
                <a:gd name="connsiteY4" fmla="*/ 173620 h 1388962"/>
                <a:gd name="connsiteX5" fmla="*/ 81024 w 393541"/>
                <a:gd name="connsiteY5" fmla="*/ 520861 h 1388962"/>
                <a:gd name="connsiteX6" fmla="*/ 57875 w 393541"/>
                <a:gd name="connsiteY6" fmla="*/ 682907 h 1388962"/>
                <a:gd name="connsiteX7" fmla="*/ 46300 w 393541"/>
                <a:gd name="connsiteY7" fmla="*/ 752355 h 1388962"/>
                <a:gd name="connsiteX8" fmla="*/ 34725 w 393541"/>
                <a:gd name="connsiteY8" fmla="*/ 833377 h 1388962"/>
                <a:gd name="connsiteX9" fmla="*/ 11576 w 393541"/>
                <a:gd name="connsiteY9" fmla="*/ 949124 h 1388962"/>
                <a:gd name="connsiteX10" fmla="*/ 1 w 393541"/>
                <a:gd name="connsiteY10" fmla="*/ 1215342 h 1388962"/>
                <a:gd name="connsiteX11" fmla="*/ 11576 w 393541"/>
                <a:gd name="connsiteY11" fmla="*/ 1319514 h 1388962"/>
                <a:gd name="connsiteX12" fmla="*/ 46300 w 393541"/>
                <a:gd name="connsiteY12" fmla="*/ 1342663 h 1388962"/>
                <a:gd name="connsiteX13" fmla="*/ 69450 w 393541"/>
                <a:gd name="connsiteY13" fmla="*/ 1365813 h 1388962"/>
                <a:gd name="connsiteX14" fmla="*/ 138898 w 393541"/>
                <a:gd name="connsiteY14" fmla="*/ 1388962 h 1388962"/>
                <a:gd name="connsiteX15" fmla="*/ 243070 w 393541"/>
                <a:gd name="connsiteY15" fmla="*/ 1377388 h 1388962"/>
                <a:gd name="connsiteX16" fmla="*/ 266219 w 393541"/>
                <a:gd name="connsiteY16" fmla="*/ 1354238 h 1388962"/>
                <a:gd name="connsiteX17" fmla="*/ 300943 w 393541"/>
                <a:gd name="connsiteY17" fmla="*/ 1342663 h 1388962"/>
                <a:gd name="connsiteX18" fmla="*/ 335667 w 393541"/>
                <a:gd name="connsiteY18" fmla="*/ 1273215 h 1388962"/>
                <a:gd name="connsiteX19" fmla="*/ 358817 w 393541"/>
                <a:gd name="connsiteY19" fmla="*/ 1250066 h 1388962"/>
                <a:gd name="connsiteX20" fmla="*/ 358817 w 393541"/>
                <a:gd name="connsiteY20" fmla="*/ 1157469 h 1388962"/>
                <a:gd name="connsiteX21" fmla="*/ 335667 w 393541"/>
                <a:gd name="connsiteY21" fmla="*/ 1088020 h 1388962"/>
                <a:gd name="connsiteX22" fmla="*/ 370391 w 393541"/>
                <a:gd name="connsiteY22" fmla="*/ 925975 h 1388962"/>
                <a:gd name="connsiteX23" fmla="*/ 381966 w 393541"/>
                <a:gd name="connsiteY23" fmla="*/ 891251 h 1388962"/>
                <a:gd name="connsiteX24" fmla="*/ 393541 w 393541"/>
                <a:gd name="connsiteY24" fmla="*/ 856527 h 1388962"/>
                <a:gd name="connsiteX25" fmla="*/ 381966 w 393541"/>
                <a:gd name="connsiteY25" fmla="*/ 787079 h 1388962"/>
                <a:gd name="connsiteX26" fmla="*/ 358817 w 393541"/>
                <a:gd name="connsiteY26" fmla="*/ 717631 h 1388962"/>
                <a:gd name="connsiteX27" fmla="*/ 347242 w 393541"/>
                <a:gd name="connsiteY27" fmla="*/ 682907 h 1388962"/>
                <a:gd name="connsiteX28" fmla="*/ 335667 w 393541"/>
                <a:gd name="connsiteY28" fmla="*/ 636608 h 1388962"/>
                <a:gd name="connsiteX29" fmla="*/ 324093 w 393541"/>
                <a:gd name="connsiteY29" fmla="*/ 578734 h 1388962"/>
                <a:gd name="connsiteX30" fmla="*/ 312518 w 393541"/>
                <a:gd name="connsiteY30" fmla="*/ 544010 h 1388962"/>
                <a:gd name="connsiteX31" fmla="*/ 277794 w 393541"/>
                <a:gd name="connsiteY31" fmla="*/ 416689 h 1388962"/>
                <a:gd name="connsiteX32" fmla="*/ 266219 w 393541"/>
                <a:gd name="connsiteY32" fmla="*/ 381965 h 1388962"/>
                <a:gd name="connsiteX33" fmla="*/ 289368 w 393541"/>
                <a:gd name="connsiteY33" fmla="*/ 312517 h 1388962"/>
                <a:gd name="connsiteX34" fmla="*/ 266219 w 393541"/>
                <a:gd name="connsiteY34" fmla="*/ 150471 h 1388962"/>
                <a:gd name="connsiteX35" fmla="*/ 243070 w 393541"/>
                <a:gd name="connsiteY35" fmla="*/ 115747 h 1388962"/>
                <a:gd name="connsiteX36" fmla="*/ 185196 w 393541"/>
                <a:gd name="connsiteY36" fmla="*/ 23150 h 1388962"/>
                <a:gd name="connsiteX37" fmla="*/ 173622 w 393541"/>
                <a:gd name="connsiteY37" fmla="*/ 0 h 13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3541" h="1388962">
                  <a:moveTo>
                    <a:pt x="173622" y="0"/>
                  </a:moveTo>
                  <a:lnTo>
                    <a:pt x="173622" y="0"/>
                  </a:lnTo>
                  <a:cubicBezTo>
                    <a:pt x="165905" y="34724"/>
                    <a:pt x="159099" y="69663"/>
                    <a:pt x="150472" y="104172"/>
                  </a:cubicBezTo>
                  <a:cubicBezTo>
                    <a:pt x="147513" y="116008"/>
                    <a:pt x="144354" y="127983"/>
                    <a:pt x="138898" y="138896"/>
                  </a:cubicBezTo>
                  <a:cubicBezTo>
                    <a:pt x="132677" y="151339"/>
                    <a:pt x="123465" y="162045"/>
                    <a:pt x="115748" y="173620"/>
                  </a:cubicBezTo>
                  <a:cubicBezTo>
                    <a:pt x="61451" y="336516"/>
                    <a:pt x="100609" y="197706"/>
                    <a:pt x="81024" y="520861"/>
                  </a:cubicBezTo>
                  <a:cubicBezTo>
                    <a:pt x="75162" y="617582"/>
                    <a:pt x="71862" y="605980"/>
                    <a:pt x="57875" y="682907"/>
                  </a:cubicBezTo>
                  <a:cubicBezTo>
                    <a:pt x="53677" y="705997"/>
                    <a:pt x="49869" y="729159"/>
                    <a:pt x="46300" y="752355"/>
                  </a:cubicBezTo>
                  <a:cubicBezTo>
                    <a:pt x="42152" y="779319"/>
                    <a:pt x="39466" y="806511"/>
                    <a:pt x="34725" y="833377"/>
                  </a:cubicBezTo>
                  <a:cubicBezTo>
                    <a:pt x="27887" y="872125"/>
                    <a:pt x="11576" y="949124"/>
                    <a:pt x="11576" y="949124"/>
                  </a:cubicBezTo>
                  <a:cubicBezTo>
                    <a:pt x="7718" y="1037863"/>
                    <a:pt x="1" y="1126519"/>
                    <a:pt x="1" y="1215342"/>
                  </a:cubicBezTo>
                  <a:cubicBezTo>
                    <a:pt x="1" y="1250280"/>
                    <a:pt x="-364" y="1286680"/>
                    <a:pt x="11576" y="1319514"/>
                  </a:cubicBezTo>
                  <a:cubicBezTo>
                    <a:pt x="16330" y="1332587"/>
                    <a:pt x="35437" y="1333973"/>
                    <a:pt x="46300" y="1342663"/>
                  </a:cubicBezTo>
                  <a:cubicBezTo>
                    <a:pt x="54822" y="1349480"/>
                    <a:pt x="59689" y="1360933"/>
                    <a:pt x="69450" y="1365813"/>
                  </a:cubicBezTo>
                  <a:cubicBezTo>
                    <a:pt x="91275" y="1376726"/>
                    <a:pt x="138898" y="1388962"/>
                    <a:pt x="138898" y="1388962"/>
                  </a:cubicBezTo>
                  <a:cubicBezTo>
                    <a:pt x="173622" y="1385104"/>
                    <a:pt x="209363" y="1386581"/>
                    <a:pt x="243070" y="1377388"/>
                  </a:cubicBezTo>
                  <a:cubicBezTo>
                    <a:pt x="253598" y="1374517"/>
                    <a:pt x="256861" y="1359853"/>
                    <a:pt x="266219" y="1354238"/>
                  </a:cubicBezTo>
                  <a:cubicBezTo>
                    <a:pt x="276681" y="1347961"/>
                    <a:pt x="289368" y="1346521"/>
                    <a:pt x="300943" y="1342663"/>
                  </a:cubicBezTo>
                  <a:cubicBezTo>
                    <a:pt x="354854" y="1288754"/>
                    <a:pt x="293003" y="1358543"/>
                    <a:pt x="335667" y="1273215"/>
                  </a:cubicBezTo>
                  <a:cubicBezTo>
                    <a:pt x="340547" y="1263454"/>
                    <a:pt x="351100" y="1257782"/>
                    <a:pt x="358817" y="1250066"/>
                  </a:cubicBezTo>
                  <a:cubicBezTo>
                    <a:pt x="374879" y="1201877"/>
                    <a:pt x="375577" y="1218924"/>
                    <a:pt x="358817" y="1157469"/>
                  </a:cubicBezTo>
                  <a:cubicBezTo>
                    <a:pt x="352396" y="1133927"/>
                    <a:pt x="335667" y="1088020"/>
                    <a:pt x="335667" y="1088020"/>
                  </a:cubicBezTo>
                  <a:cubicBezTo>
                    <a:pt x="350268" y="971213"/>
                    <a:pt x="337406" y="1024930"/>
                    <a:pt x="370391" y="925975"/>
                  </a:cubicBezTo>
                  <a:lnTo>
                    <a:pt x="381966" y="891251"/>
                  </a:lnTo>
                  <a:lnTo>
                    <a:pt x="393541" y="856527"/>
                  </a:lnTo>
                  <a:cubicBezTo>
                    <a:pt x="389683" y="833378"/>
                    <a:pt x="387658" y="809847"/>
                    <a:pt x="381966" y="787079"/>
                  </a:cubicBezTo>
                  <a:cubicBezTo>
                    <a:pt x="376048" y="763406"/>
                    <a:pt x="366533" y="740780"/>
                    <a:pt x="358817" y="717631"/>
                  </a:cubicBezTo>
                  <a:cubicBezTo>
                    <a:pt x="354959" y="706056"/>
                    <a:pt x="350201" y="694744"/>
                    <a:pt x="347242" y="682907"/>
                  </a:cubicBezTo>
                  <a:cubicBezTo>
                    <a:pt x="343384" y="667474"/>
                    <a:pt x="339118" y="652137"/>
                    <a:pt x="335667" y="636608"/>
                  </a:cubicBezTo>
                  <a:cubicBezTo>
                    <a:pt x="331399" y="617403"/>
                    <a:pt x="328864" y="597820"/>
                    <a:pt x="324093" y="578734"/>
                  </a:cubicBezTo>
                  <a:cubicBezTo>
                    <a:pt x="321134" y="566897"/>
                    <a:pt x="315477" y="555846"/>
                    <a:pt x="312518" y="544010"/>
                  </a:cubicBezTo>
                  <a:cubicBezTo>
                    <a:pt x="279796" y="413127"/>
                    <a:pt x="327458" y="565680"/>
                    <a:pt x="277794" y="416689"/>
                  </a:cubicBezTo>
                  <a:lnTo>
                    <a:pt x="266219" y="381965"/>
                  </a:lnTo>
                  <a:cubicBezTo>
                    <a:pt x="273935" y="358816"/>
                    <a:pt x="291577" y="336818"/>
                    <a:pt x="289368" y="312517"/>
                  </a:cubicBezTo>
                  <a:cubicBezTo>
                    <a:pt x="286410" y="279980"/>
                    <a:pt x="288488" y="195008"/>
                    <a:pt x="266219" y="150471"/>
                  </a:cubicBezTo>
                  <a:cubicBezTo>
                    <a:pt x="259998" y="138029"/>
                    <a:pt x="248720" y="128459"/>
                    <a:pt x="243070" y="115747"/>
                  </a:cubicBezTo>
                  <a:cubicBezTo>
                    <a:pt x="212908" y="47882"/>
                    <a:pt x="241713" y="51409"/>
                    <a:pt x="185196" y="23150"/>
                  </a:cubicBezTo>
                  <a:cubicBezTo>
                    <a:pt x="181745" y="21425"/>
                    <a:pt x="175551" y="3858"/>
                    <a:pt x="17362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an 28"/>
          <p:cNvSpPr/>
          <p:nvPr/>
        </p:nvSpPr>
        <p:spPr>
          <a:xfrm>
            <a:off x="2043546" y="56397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057400" y="82910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2057400" y="112727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2057400" y="143207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2057400" y="172035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2057400" y="198862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p:cNvSpPr/>
          <p:nvPr/>
        </p:nvSpPr>
        <p:spPr>
          <a:xfrm>
            <a:off x="2057400" y="228185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057400" y="257990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a:off x="2071254" y="284502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2071254" y="314320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071254" y="344800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071254" y="3736275"/>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2071254" y="4004550"/>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495800" y="950925"/>
            <a:ext cx="1828800" cy="584775"/>
          </a:xfrm>
          <a:prstGeom prst="rect">
            <a:avLst/>
          </a:prstGeom>
          <a:noFill/>
        </p:spPr>
        <p:txBody>
          <a:bodyPr wrap="square" rtlCol="0">
            <a:spAutoFit/>
          </a:bodyPr>
          <a:lstStyle/>
          <a:p>
            <a:r>
              <a:rPr lang="en-US" sz="3200" b="1" dirty="0"/>
              <a:t>“ON”</a:t>
            </a:r>
          </a:p>
        </p:txBody>
      </p:sp>
      <p:sp>
        <p:nvSpPr>
          <p:cNvPr id="42" name="Can 41"/>
          <p:cNvSpPr/>
          <p:nvPr/>
        </p:nvSpPr>
        <p:spPr>
          <a:xfrm>
            <a:off x="2045043" y="66108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2058897" y="92621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a:off x="2058897" y="122438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2058897" y="152918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2058897" y="181746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2058897" y="208573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n 48"/>
          <p:cNvSpPr/>
          <p:nvPr/>
        </p:nvSpPr>
        <p:spPr>
          <a:xfrm>
            <a:off x="2058897" y="237896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p:cNvSpPr/>
          <p:nvPr/>
        </p:nvSpPr>
        <p:spPr>
          <a:xfrm>
            <a:off x="2058897" y="267701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p:cNvSpPr/>
          <p:nvPr/>
        </p:nvSpPr>
        <p:spPr>
          <a:xfrm>
            <a:off x="2072751" y="294213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51"/>
          <p:cNvSpPr/>
          <p:nvPr/>
        </p:nvSpPr>
        <p:spPr>
          <a:xfrm>
            <a:off x="2072751" y="324031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52"/>
          <p:cNvSpPr/>
          <p:nvPr/>
        </p:nvSpPr>
        <p:spPr>
          <a:xfrm>
            <a:off x="2072751" y="354511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n 53"/>
          <p:cNvSpPr/>
          <p:nvPr/>
        </p:nvSpPr>
        <p:spPr>
          <a:xfrm>
            <a:off x="2072751" y="383338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54"/>
          <p:cNvSpPr/>
          <p:nvPr/>
        </p:nvSpPr>
        <p:spPr>
          <a:xfrm>
            <a:off x="2072751" y="410166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n 55"/>
          <p:cNvSpPr/>
          <p:nvPr/>
        </p:nvSpPr>
        <p:spPr>
          <a:xfrm>
            <a:off x="2057400" y="75954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an 56"/>
          <p:cNvSpPr/>
          <p:nvPr/>
        </p:nvSpPr>
        <p:spPr>
          <a:xfrm>
            <a:off x="2071254" y="102466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n 57"/>
          <p:cNvSpPr/>
          <p:nvPr/>
        </p:nvSpPr>
        <p:spPr>
          <a:xfrm>
            <a:off x="2071254" y="132284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an 58"/>
          <p:cNvSpPr/>
          <p:nvPr/>
        </p:nvSpPr>
        <p:spPr>
          <a:xfrm>
            <a:off x="2071254" y="162764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n 59"/>
          <p:cNvSpPr/>
          <p:nvPr/>
        </p:nvSpPr>
        <p:spPr>
          <a:xfrm>
            <a:off x="2071254" y="191591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an 60"/>
          <p:cNvSpPr/>
          <p:nvPr/>
        </p:nvSpPr>
        <p:spPr>
          <a:xfrm>
            <a:off x="2071254" y="218419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an 61"/>
          <p:cNvSpPr/>
          <p:nvPr/>
        </p:nvSpPr>
        <p:spPr>
          <a:xfrm>
            <a:off x="2071254" y="247741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an 62"/>
          <p:cNvSpPr/>
          <p:nvPr/>
        </p:nvSpPr>
        <p:spPr>
          <a:xfrm>
            <a:off x="2071254" y="277546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an 63"/>
          <p:cNvSpPr/>
          <p:nvPr/>
        </p:nvSpPr>
        <p:spPr>
          <a:xfrm>
            <a:off x="2085108" y="304059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an 64"/>
          <p:cNvSpPr/>
          <p:nvPr/>
        </p:nvSpPr>
        <p:spPr>
          <a:xfrm>
            <a:off x="2085108" y="333876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an 65"/>
          <p:cNvSpPr/>
          <p:nvPr/>
        </p:nvSpPr>
        <p:spPr>
          <a:xfrm>
            <a:off x="2085108" y="364356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an 66"/>
          <p:cNvSpPr/>
          <p:nvPr/>
        </p:nvSpPr>
        <p:spPr>
          <a:xfrm>
            <a:off x="2085108" y="393184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an 67"/>
          <p:cNvSpPr/>
          <p:nvPr/>
        </p:nvSpPr>
        <p:spPr>
          <a:xfrm>
            <a:off x="2085108" y="420011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607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56504" y="1488085"/>
            <a:ext cx="4572000" cy="523220"/>
          </a:xfrm>
          <a:prstGeom prst="rect">
            <a:avLst/>
          </a:prstGeom>
        </p:spPr>
        <p:txBody>
          <a:bodyPr>
            <a:spAutoFit/>
          </a:bodyPr>
          <a:lstStyle/>
          <a:p>
            <a:r>
              <a:rPr lang="en-US" sz="2800" b="1" dirty="0"/>
              <a:t>Intelligent Design...</a:t>
            </a:r>
            <a:endParaRPr lang="en-US" sz="2800" dirty="0"/>
          </a:p>
        </p:txBody>
      </p:sp>
      <p:sp>
        <p:nvSpPr>
          <p:cNvPr id="6" name="Rectangle 5"/>
          <p:cNvSpPr/>
          <p:nvPr/>
        </p:nvSpPr>
        <p:spPr>
          <a:xfrm>
            <a:off x="2256504" y="1492044"/>
            <a:ext cx="4572000" cy="954107"/>
          </a:xfrm>
          <a:prstGeom prst="rect">
            <a:avLst/>
          </a:prstGeom>
        </p:spPr>
        <p:txBody>
          <a:bodyPr>
            <a:spAutoFit/>
          </a:bodyPr>
          <a:lstStyle/>
          <a:p>
            <a:endParaRPr lang="en-US" sz="2800" dirty="0"/>
          </a:p>
          <a:p>
            <a:r>
              <a:rPr lang="en-US" sz="2800" dirty="0"/>
              <a:t>(1) Science, Faith, or Logic?</a:t>
            </a:r>
          </a:p>
        </p:txBody>
      </p:sp>
      <p:sp>
        <p:nvSpPr>
          <p:cNvPr id="3" name="Rectangle 2"/>
          <p:cNvSpPr/>
          <p:nvPr/>
        </p:nvSpPr>
        <p:spPr>
          <a:xfrm>
            <a:off x="2256504" y="2348361"/>
            <a:ext cx="4572000" cy="523220"/>
          </a:xfrm>
          <a:prstGeom prst="rect">
            <a:avLst/>
          </a:prstGeom>
        </p:spPr>
        <p:txBody>
          <a:bodyPr>
            <a:spAutoFit/>
          </a:bodyPr>
          <a:lstStyle/>
          <a:p>
            <a:pPr lvl="0"/>
            <a:r>
              <a:rPr lang="en-US" sz="2800" dirty="0">
                <a:solidFill>
                  <a:prstClr val="black"/>
                </a:solidFill>
              </a:rPr>
              <a:t>(2) A Fact of Life</a:t>
            </a:r>
          </a:p>
        </p:txBody>
      </p:sp>
    </p:spTree>
    <p:extLst>
      <p:ext uri="{BB962C8B-B14F-4D97-AF65-F5344CB8AC3E}">
        <p14:creationId xmlns:p14="http://schemas.microsoft.com/office/powerpoint/2010/main" val="3736160023"/>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0 -1.11111E-6 L 0.08333 -0.20417 " pathEditMode="relative" rAng="0" ptsTypes="AA">
                                      <p:cBhvr>
                                        <p:cTn id="6" dur="500" fill="hold"/>
                                        <p:tgtEl>
                                          <p:spTgt spid="5"/>
                                        </p:tgtEl>
                                        <p:attrNameLst>
                                          <p:attrName>ppt_x</p:attrName>
                                          <p:attrName>ppt_y</p:attrName>
                                        </p:attrNameLst>
                                      </p:cBhvr>
                                      <p:rCtr x="4167" y="-10208"/>
                                    </p:animMotion>
                                  </p:childTnLst>
                                </p:cTn>
                              </p:par>
                              <p:par>
                                <p:cTn id="7" presetID="35" presetClass="path" presetSubtype="0" fill="hold" grpId="0" nodeType="withEffect">
                                  <p:stCondLst>
                                    <p:cond delay="0"/>
                                  </p:stCondLst>
                                  <p:childTnLst>
                                    <p:animMotion origin="layout" path="M -1.38889E-6 2.96296E-6 L -0.23837 -0.16482 " pathEditMode="relative" rAng="0" ptsTypes="AA">
                                      <p:cBhvr>
                                        <p:cTn id="8" dur="500" fill="hold"/>
                                        <p:tgtEl>
                                          <p:spTgt spid="6"/>
                                        </p:tgtEl>
                                        <p:attrNameLst>
                                          <p:attrName>ppt_x</p:attrName>
                                          <p:attrName>ppt_y</p:attrName>
                                        </p:attrNameLst>
                                      </p:cBhvr>
                                      <p:rCtr x="-11927" y="-8241"/>
                                    </p:animMotion>
                                  </p:childTnLst>
                                </p:cTn>
                              </p:par>
                              <p:par>
                                <p:cTn id="9" presetID="10" presetClass="exit" presetSubtype="0" fill="hold" grpId="0" nodeType="with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351093" y="3505200"/>
            <a:ext cx="684217" cy="2768509"/>
          </a:xfrm>
          <a:custGeom>
            <a:avLst/>
            <a:gdLst>
              <a:gd name="connsiteX0" fmla="*/ 185351 w 827903"/>
              <a:gd name="connsiteY0" fmla="*/ 210660 h 2768509"/>
              <a:gd name="connsiteX1" fmla="*/ 185351 w 827903"/>
              <a:gd name="connsiteY1" fmla="*/ 210660 h 2768509"/>
              <a:gd name="connsiteX2" fmla="*/ 197708 w 827903"/>
              <a:gd name="connsiteY2" fmla="*/ 445439 h 2768509"/>
              <a:gd name="connsiteX3" fmla="*/ 210065 w 827903"/>
              <a:gd name="connsiteY3" fmla="*/ 531936 h 2768509"/>
              <a:gd name="connsiteX4" fmla="*/ 222422 w 827903"/>
              <a:gd name="connsiteY4" fmla="*/ 667860 h 2768509"/>
              <a:gd name="connsiteX5" fmla="*/ 210065 w 827903"/>
              <a:gd name="connsiteY5" fmla="*/ 1075633 h 2768509"/>
              <a:gd name="connsiteX6" fmla="*/ 185351 w 827903"/>
              <a:gd name="connsiteY6" fmla="*/ 1149774 h 2768509"/>
              <a:gd name="connsiteX7" fmla="*/ 135924 w 827903"/>
              <a:gd name="connsiteY7" fmla="*/ 1223914 h 2768509"/>
              <a:gd name="connsiteX8" fmla="*/ 74141 w 827903"/>
              <a:gd name="connsiteY8" fmla="*/ 1335125 h 2768509"/>
              <a:gd name="connsiteX9" fmla="*/ 49427 w 827903"/>
              <a:gd name="connsiteY9" fmla="*/ 1372195 h 2768509"/>
              <a:gd name="connsiteX10" fmla="*/ 24714 w 827903"/>
              <a:gd name="connsiteY10" fmla="*/ 1446336 h 2768509"/>
              <a:gd name="connsiteX11" fmla="*/ 12357 w 827903"/>
              <a:gd name="connsiteY11" fmla="*/ 1483406 h 2768509"/>
              <a:gd name="connsiteX12" fmla="*/ 0 w 827903"/>
              <a:gd name="connsiteY12" fmla="*/ 1532833 h 2768509"/>
              <a:gd name="connsiteX13" fmla="*/ 37070 w 827903"/>
              <a:gd name="connsiteY13" fmla="*/ 1792325 h 2768509"/>
              <a:gd name="connsiteX14" fmla="*/ 86497 w 827903"/>
              <a:gd name="connsiteY14" fmla="*/ 1866466 h 2768509"/>
              <a:gd name="connsiteX15" fmla="*/ 98854 w 827903"/>
              <a:gd name="connsiteY15" fmla="*/ 1903536 h 2768509"/>
              <a:gd name="connsiteX16" fmla="*/ 185351 w 827903"/>
              <a:gd name="connsiteY16" fmla="*/ 2014747 h 2768509"/>
              <a:gd name="connsiteX17" fmla="*/ 197708 w 827903"/>
              <a:gd name="connsiteY17" fmla="*/ 2051817 h 2768509"/>
              <a:gd name="connsiteX18" fmla="*/ 222422 w 827903"/>
              <a:gd name="connsiteY18" fmla="*/ 2138314 h 2768509"/>
              <a:gd name="connsiteX19" fmla="*/ 234778 w 827903"/>
              <a:gd name="connsiteY19" fmla="*/ 2373093 h 2768509"/>
              <a:gd name="connsiteX20" fmla="*/ 259492 w 827903"/>
              <a:gd name="connsiteY20" fmla="*/ 2521374 h 2768509"/>
              <a:gd name="connsiteX21" fmla="*/ 271849 w 827903"/>
              <a:gd name="connsiteY21" fmla="*/ 2694368 h 2768509"/>
              <a:gd name="connsiteX22" fmla="*/ 284205 w 827903"/>
              <a:gd name="connsiteY22" fmla="*/ 2731439 h 2768509"/>
              <a:gd name="connsiteX23" fmla="*/ 358346 w 827903"/>
              <a:gd name="connsiteY23" fmla="*/ 2768509 h 2768509"/>
              <a:gd name="connsiteX24" fmla="*/ 481914 w 827903"/>
              <a:gd name="connsiteY24" fmla="*/ 2756152 h 2768509"/>
              <a:gd name="connsiteX25" fmla="*/ 580768 w 827903"/>
              <a:gd name="connsiteY25" fmla="*/ 2632585 h 2768509"/>
              <a:gd name="connsiteX26" fmla="*/ 617838 w 827903"/>
              <a:gd name="connsiteY26" fmla="*/ 2595514 h 2768509"/>
              <a:gd name="connsiteX27" fmla="*/ 654908 w 827903"/>
              <a:gd name="connsiteY27" fmla="*/ 2509017 h 2768509"/>
              <a:gd name="connsiteX28" fmla="*/ 679622 w 827903"/>
              <a:gd name="connsiteY28" fmla="*/ 2422520 h 2768509"/>
              <a:gd name="connsiteX29" fmla="*/ 691978 w 827903"/>
              <a:gd name="connsiteY29" fmla="*/ 2385449 h 2768509"/>
              <a:gd name="connsiteX30" fmla="*/ 679622 w 827903"/>
              <a:gd name="connsiteY30" fmla="*/ 2237168 h 2768509"/>
              <a:gd name="connsiteX31" fmla="*/ 654908 w 827903"/>
              <a:gd name="connsiteY31" fmla="*/ 2150671 h 2768509"/>
              <a:gd name="connsiteX32" fmla="*/ 679622 w 827903"/>
              <a:gd name="connsiteY32" fmla="*/ 1940606 h 2768509"/>
              <a:gd name="connsiteX33" fmla="*/ 704335 w 827903"/>
              <a:gd name="connsiteY33" fmla="*/ 1866466 h 2768509"/>
              <a:gd name="connsiteX34" fmla="*/ 741405 w 827903"/>
              <a:gd name="connsiteY34" fmla="*/ 1792325 h 2768509"/>
              <a:gd name="connsiteX35" fmla="*/ 778476 w 827903"/>
              <a:gd name="connsiteY35" fmla="*/ 1767612 h 2768509"/>
              <a:gd name="connsiteX36" fmla="*/ 790832 w 827903"/>
              <a:gd name="connsiteY36" fmla="*/ 1730541 h 2768509"/>
              <a:gd name="connsiteX37" fmla="*/ 827903 w 827903"/>
              <a:gd name="connsiteY37" fmla="*/ 1656401 h 2768509"/>
              <a:gd name="connsiteX38" fmla="*/ 815546 w 827903"/>
              <a:gd name="connsiteY38" fmla="*/ 1384552 h 2768509"/>
              <a:gd name="connsiteX39" fmla="*/ 790832 w 827903"/>
              <a:gd name="connsiteY39" fmla="*/ 1310412 h 2768509"/>
              <a:gd name="connsiteX40" fmla="*/ 766119 w 827903"/>
              <a:gd name="connsiteY40" fmla="*/ 1236271 h 2768509"/>
              <a:gd name="connsiteX41" fmla="*/ 753762 w 827903"/>
              <a:gd name="connsiteY41" fmla="*/ 1199201 h 2768509"/>
              <a:gd name="connsiteX42" fmla="*/ 741405 w 827903"/>
              <a:gd name="connsiteY42" fmla="*/ 1149774 h 2768509"/>
              <a:gd name="connsiteX43" fmla="*/ 704335 w 827903"/>
              <a:gd name="connsiteY43" fmla="*/ 1038563 h 2768509"/>
              <a:gd name="connsiteX44" fmla="*/ 679622 w 827903"/>
              <a:gd name="connsiteY44" fmla="*/ 964422 h 2768509"/>
              <a:gd name="connsiteX45" fmla="*/ 667265 w 827903"/>
              <a:gd name="connsiteY45" fmla="*/ 927352 h 2768509"/>
              <a:gd name="connsiteX46" fmla="*/ 642551 w 827903"/>
              <a:gd name="connsiteY46" fmla="*/ 890282 h 2768509"/>
              <a:gd name="connsiteX47" fmla="*/ 630195 w 827903"/>
              <a:gd name="connsiteY47" fmla="*/ 717287 h 2768509"/>
              <a:gd name="connsiteX48" fmla="*/ 605481 w 827903"/>
              <a:gd name="connsiteY48" fmla="*/ 494866 h 2768509"/>
              <a:gd name="connsiteX49" fmla="*/ 580768 w 827903"/>
              <a:gd name="connsiteY49" fmla="*/ 396012 h 2768509"/>
              <a:gd name="connsiteX50" fmla="*/ 568411 w 827903"/>
              <a:gd name="connsiteY50" fmla="*/ 334228 h 2768509"/>
              <a:gd name="connsiteX51" fmla="*/ 543697 w 827903"/>
              <a:gd name="connsiteY51" fmla="*/ 247731 h 2768509"/>
              <a:gd name="connsiteX52" fmla="*/ 518984 w 827903"/>
              <a:gd name="connsiteY52" fmla="*/ 124163 h 2768509"/>
              <a:gd name="connsiteX53" fmla="*/ 469557 w 827903"/>
              <a:gd name="connsiteY53" fmla="*/ 50022 h 2768509"/>
              <a:gd name="connsiteX54" fmla="*/ 432487 w 827903"/>
              <a:gd name="connsiteY54" fmla="*/ 37666 h 2768509"/>
              <a:gd name="connsiteX55" fmla="*/ 358346 w 827903"/>
              <a:gd name="connsiteY55" fmla="*/ 595 h 2768509"/>
              <a:gd name="connsiteX56" fmla="*/ 284205 w 827903"/>
              <a:gd name="connsiteY56" fmla="*/ 50022 h 2768509"/>
              <a:gd name="connsiteX57" fmla="*/ 210065 w 827903"/>
              <a:gd name="connsiteY57" fmla="*/ 198303 h 2768509"/>
              <a:gd name="connsiteX58" fmla="*/ 185351 w 827903"/>
              <a:gd name="connsiteY58" fmla="*/ 210660 h 27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7903" h="2768509">
                <a:moveTo>
                  <a:pt x="185351" y="210660"/>
                </a:moveTo>
                <a:lnTo>
                  <a:pt x="185351" y="210660"/>
                </a:lnTo>
                <a:cubicBezTo>
                  <a:pt x="189470" y="288920"/>
                  <a:pt x="191697" y="367302"/>
                  <a:pt x="197708" y="445439"/>
                </a:cubicBezTo>
                <a:cubicBezTo>
                  <a:pt x="199942" y="474478"/>
                  <a:pt x="206849" y="502989"/>
                  <a:pt x="210065" y="531936"/>
                </a:cubicBezTo>
                <a:cubicBezTo>
                  <a:pt x="215089" y="577153"/>
                  <a:pt x="218303" y="622552"/>
                  <a:pt x="222422" y="667860"/>
                </a:cubicBezTo>
                <a:cubicBezTo>
                  <a:pt x="218303" y="803784"/>
                  <a:pt x="220495" y="940047"/>
                  <a:pt x="210065" y="1075633"/>
                </a:cubicBezTo>
                <a:cubicBezTo>
                  <a:pt x="208067" y="1101607"/>
                  <a:pt x="199801" y="1128099"/>
                  <a:pt x="185351" y="1149774"/>
                </a:cubicBezTo>
                <a:lnTo>
                  <a:pt x="135924" y="1223914"/>
                </a:lnTo>
                <a:cubicBezTo>
                  <a:pt x="114176" y="1289162"/>
                  <a:pt x="130793" y="1250148"/>
                  <a:pt x="74141" y="1335125"/>
                </a:cubicBezTo>
                <a:lnTo>
                  <a:pt x="49427" y="1372195"/>
                </a:lnTo>
                <a:lnTo>
                  <a:pt x="24714" y="1446336"/>
                </a:lnTo>
                <a:cubicBezTo>
                  <a:pt x="20595" y="1458693"/>
                  <a:pt x="15516" y="1470770"/>
                  <a:pt x="12357" y="1483406"/>
                </a:cubicBezTo>
                <a:lnTo>
                  <a:pt x="0" y="1532833"/>
                </a:lnTo>
                <a:cubicBezTo>
                  <a:pt x="2391" y="1568695"/>
                  <a:pt x="-2302" y="1733266"/>
                  <a:pt x="37070" y="1792325"/>
                </a:cubicBezTo>
                <a:cubicBezTo>
                  <a:pt x="53546" y="1817039"/>
                  <a:pt x="77104" y="1838288"/>
                  <a:pt x="86497" y="1866466"/>
                </a:cubicBezTo>
                <a:cubicBezTo>
                  <a:pt x="90616" y="1878823"/>
                  <a:pt x="91629" y="1892698"/>
                  <a:pt x="98854" y="1903536"/>
                </a:cubicBezTo>
                <a:cubicBezTo>
                  <a:pt x="141502" y="1967508"/>
                  <a:pt x="152447" y="1916039"/>
                  <a:pt x="185351" y="2014747"/>
                </a:cubicBezTo>
                <a:cubicBezTo>
                  <a:pt x="189470" y="2027104"/>
                  <a:pt x="194130" y="2039293"/>
                  <a:pt x="197708" y="2051817"/>
                </a:cubicBezTo>
                <a:cubicBezTo>
                  <a:pt x="228740" y="2160427"/>
                  <a:pt x="192794" y="2049433"/>
                  <a:pt x="222422" y="2138314"/>
                </a:cubicBezTo>
                <a:cubicBezTo>
                  <a:pt x="226541" y="2216574"/>
                  <a:pt x="229195" y="2294924"/>
                  <a:pt x="234778" y="2373093"/>
                </a:cubicBezTo>
                <a:cubicBezTo>
                  <a:pt x="242302" y="2478435"/>
                  <a:pt x="237530" y="2455489"/>
                  <a:pt x="259492" y="2521374"/>
                </a:cubicBezTo>
                <a:cubicBezTo>
                  <a:pt x="263611" y="2579039"/>
                  <a:pt x="265094" y="2636952"/>
                  <a:pt x="271849" y="2694368"/>
                </a:cubicBezTo>
                <a:cubicBezTo>
                  <a:pt x="273371" y="2707304"/>
                  <a:pt x="276068" y="2721268"/>
                  <a:pt x="284205" y="2731439"/>
                </a:cubicBezTo>
                <a:cubicBezTo>
                  <a:pt x="301625" y="2753214"/>
                  <a:pt x="333927" y="2760369"/>
                  <a:pt x="358346" y="2768509"/>
                </a:cubicBezTo>
                <a:cubicBezTo>
                  <a:pt x="399535" y="2764390"/>
                  <a:pt x="443990" y="2772744"/>
                  <a:pt x="481914" y="2756152"/>
                </a:cubicBezTo>
                <a:cubicBezTo>
                  <a:pt x="565852" y="2719429"/>
                  <a:pt x="542124" y="2686686"/>
                  <a:pt x="580768" y="2632585"/>
                </a:cubicBezTo>
                <a:cubicBezTo>
                  <a:pt x="590925" y="2618365"/>
                  <a:pt x="605481" y="2607871"/>
                  <a:pt x="617838" y="2595514"/>
                </a:cubicBezTo>
                <a:cubicBezTo>
                  <a:pt x="643555" y="2492647"/>
                  <a:pt x="612241" y="2594350"/>
                  <a:pt x="654908" y="2509017"/>
                </a:cubicBezTo>
                <a:cubicBezTo>
                  <a:pt x="664784" y="2489265"/>
                  <a:pt x="674343" y="2440997"/>
                  <a:pt x="679622" y="2422520"/>
                </a:cubicBezTo>
                <a:cubicBezTo>
                  <a:pt x="683200" y="2409996"/>
                  <a:pt x="687859" y="2397806"/>
                  <a:pt x="691978" y="2385449"/>
                </a:cubicBezTo>
                <a:cubicBezTo>
                  <a:pt x="687859" y="2336022"/>
                  <a:pt x="685774" y="2286383"/>
                  <a:pt x="679622" y="2237168"/>
                </a:cubicBezTo>
                <a:cubicBezTo>
                  <a:pt x="676519" y="2212343"/>
                  <a:pt x="663115" y="2175292"/>
                  <a:pt x="654908" y="2150671"/>
                </a:cubicBezTo>
                <a:cubicBezTo>
                  <a:pt x="660665" y="2081587"/>
                  <a:pt x="661071" y="2008626"/>
                  <a:pt x="679622" y="1940606"/>
                </a:cubicBezTo>
                <a:cubicBezTo>
                  <a:pt x="686476" y="1915474"/>
                  <a:pt x="696097" y="1891179"/>
                  <a:pt x="704335" y="1866466"/>
                </a:cubicBezTo>
                <a:cubicBezTo>
                  <a:pt x="714385" y="1836317"/>
                  <a:pt x="717452" y="1816278"/>
                  <a:pt x="741405" y="1792325"/>
                </a:cubicBezTo>
                <a:cubicBezTo>
                  <a:pt x="751906" y="1781824"/>
                  <a:pt x="766119" y="1775850"/>
                  <a:pt x="778476" y="1767612"/>
                </a:cubicBezTo>
                <a:cubicBezTo>
                  <a:pt x="782595" y="1755255"/>
                  <a:pt x="785007" y="1742191"/>
                  <a:pt x="790832" y="1730541"/>
                </a:cubicBezTo>
                <a:cubicBezTo>
                  <a:pt x="838745" y="1634714"/>
                  <a:pt x="796840" y="1749587"/>
                  <a:pt x="827903" y="1656401"/>
                </a:cubicBezTo>
                <a:cubicBezTo>
                  <a:pt x="823784" y="1565785"/>
                  <a:pt x="825210" y="1474746"/>
                  <a:pt x="815546" y="1384552"/>
                </a:cubicBezTo>
                <a:cubicBezTo>
                  <a:pt x="812771" y="1358650"/>
                  <a:pt x="799070" y="1335125"/>
                  <a:pt x="790832" y="1310412"/>
                </a:cubicBezTo>
                <a:lnTo>
                  <a:pt x="766119" y="1236271"/>
                </a:lnTo>
                <a:cubicBezTo>
                  <a:pt x="762000" y="1223914"/>
                  <a:pt x="756921" y="1211837"/>
                  <a:pt x="753762" y="1199201"/>
                </a:cubicBezTo>
                <a:cubicBezTo>
                  <a:pt x="749643" y="1182725"/>
                  <a:pt x="746285" y="1166041"/>
                  <a:pt x="741405" y="1149774"/>
                </a:cubicBezTo>
                <a:cubicBezTo>
                  <a:pt x="741391" y="1149727"/>
                  <a:pt x="710521" y="1057121"/>
                  <a:pt x="704335" y="1038563"/>
                </a:cubicBezTo>
                <a:lnTo>
                  <a:pt x="679622" y="964422"/>
                </a:lnTo>
                <a:cubicBezTo>
                  <a:pt x="675503" y="952065"/>
                  <a:pt x="674490" y="938189"/>
                  <a:pt x="667265" y="927352"/>
                </a:cubicBezTo>
                <a:lnTo>
                  <a:pt x="642551" y="890282"/>
                </a:lnTo>
                <a:cubicBezTo>
                  <a:pt x="638432" y="832617"/>
                  <a:pt x="634629" y="774929"/>
                  <a:pt x="630195" y="717287"/>
                </a:cubicBezTo>
                <a:cubicBezTo>
                  <a:pt x="623986" y="636573"/>
                  <a:pt x="621835" y="571186"/>
                  <a:pt x="605481" y="494866"/>
                </a:cubicBezTo>
                <a:cubicBezTo>
                  <a:pt x="598364" y="461655"/>
                  <a:pt x="587429" y="429318"/>
                  <a:pt x="580768" y="396012"/>
                </a:cubicBezTo>
                <a:cubicBezTo>
                  <a:pt x="576649" y="375417"/>
                  <a:pt x="573505" y="354603"/>
                  <a:pt x="568411" y="334228"/>
                </a:cubicBezTo>
                <a:cubicBezTo>
                  <a:pt x="550767" y="263654"/>
                  <a:pt x="559104" y="332472"/>
                  <a:pt x="543697" y="247731"/>
                </a:cubicBezTo>
                <a:cubicBezTo>
                  <a:pt x="539382" y="223996"/>
                  <a:pt x="536132" y="155029"/>
                  <a:pt x="518984" y="124163"/>
                </a:cubicBezTo>
                <a:cubicBezTo>
                  <a:pt x="504559" y="98199"/>
                  <a:pt x="497735" y="59414"/>
                  <a:pt x="469557" y="50022"/>
                </a:cubicBezTo>
                <a:lnTo>
                  <a:pt x="432487" y="37666"/>
                </a:lnTo>
                <a:cubicBezTo>
                  <a:pt x="423467" y="31653"/>
                  <a:pt x="375399" y="-5089"/>
                  <a:pt x="358346" y="595"/>
                </a:cubicBezTo>
                <a:cubicBezTo>
                  <a:pt x="330168" y="9988"/>
                  <a:pt x="284205" y="50022"/>
                  <a:pt x="284205" y="50022"/>
                </a:cubicBezTo>
                <a:cubicBezTo>
                  <a:pt x="259215" y="87508"/>
                  <a:pt x="210065" y="147144"/>
                  <a:pt x="210065" y="198303"/>
                </a:cubicBezTo>
                <a:lnTo>
                  <a:pt x="185351" y="210660"/>
                </a:lnTo>
                <a:close/>
              </a:path>
            </a:pathLst>
          </a:cu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09973" y="304800"/>
            <a:ext cx="1514054" cy="4030414"/>
          </a:xfrm>
          <a:prstGeom prst="roundRect">
            <a:avLst/>
          </a:prstGeom>
          <a:solidFill>
            <a:schemeClr val="accent1"/>
          </a:solidFill>
          <a:ln w="38100">
            <a:no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09973" y="304800"/>
            <a:ext cx="1514054" cy="4030414"/>
          </a:xfrm>
          <a:prstGeom prst="roundRect">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191475" y="5715000"/>
            <a:ext cx="1113895" cy="1137828"/>
            <a:chOff x="5765669" y="3890928"/>
            <a:chExt cx="2387731" cy="1514449"/>
          </a:xfrm>
        </p:grpSpPr>
        <p:grpSp>
          <p:nvGrpSpPr>
            <p:cNvPr id="26" name="Group 25"/>
            <p:cNvGrpSpPr/>
            <p:nvPr/>
          </p:nvGrpSpPr>
          <p:grpSpPr>
            <a:xfrm rot="675080">
              <a:off x="5765669" y="3904999"/>
              <a:ext cx="1112676" cy="1410063"/>
              <a:chOff x="5578004" y="1779373"/>
              <a:chExt cx="1112676" cy="1410063"/>
            </a:xfrm>
          </p:grpSpPr>
          <p:sp>
            <p:nvSpPr>
              <p:cNvPr id="11" name="Freeform 10"/>
              <p:cNvSpPr/>
              <p:nvPr/>
            </p:nvSpPr>
            <p:spPr>
              <a:xfrm>
                <a:off x="5578004" y="18411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931243" y="1779373"/>
                <a:ext cx="759437" cy="1410063"/>
                <a:chOff x="5931243" y="1779373"/>
                <a:chExt cx="759437" cy="1410063"/>
              </a:xfrm>
            </p:grpSpPr>
            <p:sp>
              <p:nvSpPr>
                <p:cNvPr id="17" name="Freeform 16"/>
                <p:cNvSpPr/>
                <p:nvPr/>
              </p:nvSpPr>
              <p:spPr>
                <a:xfrm>
                  <a:off x="5931243" y="17793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314303" y="17917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rot="20946870" flipH="1">
              <a:off x="6862470" y="3890928"/>
              <a:ext cx="1290930" cy="1410063"/>
              <a:chOff x="7269324" y="1931773"/>
              <a:chExt cx="1112676" cy="1410063"/>
            </a:xfrm>
          </p:grpSpPr>
          <p:sp>
            <p:nvSpPr>
              <p:cNvPr id="21" name="Freeform 20"/>
              <p:cNvSpPr/>
              <p:nvPr/>
            </p:nvSpPr>
            <p:spPr>
              <a:xfrm>
                <a:off x="7269324" y="19935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622563" y="19317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005623" y="19441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6678591" y="4016415"/>
              <a:ext cx="393541" cy="1388962"/>
            </a:xfrm>
            <a:custGeom>
              <a:avLst/>
              <a:gdLst>
                <a:gd name="connsiteX0" fmla="*/ 173622 w 393541"/>
                <a:gd name="connsiteY0" fmla="*/ 0 h 1388962"/>
                <a:gd name="connsiteX1" fmla="*/ 173622 w 393541"/>
                <a:gd name="connsiteY1" fmla="*/ 0 h 1388962"/>
                <a:gd name="connsiteX2" fmla="*/ 150472 w 393541"/>
                <a:gd name="connsiteY2" fmla="*/ 104172 h 1388962"/>
                <a:gd name="connsiteX3" fmla="*/ 138898 w 393541"/>
                <a:gd name="connsiteY3" fmla="*/ 138896 h 1388962"/>
                <a:gd name="connsiteX4" fmla="*/ 115748 w 393541"/>
                <a:gd name="connsiteY4" fmla="*/ 173620 h 1388962"/>
                <a:gd name="connsiteX5" fmla="*/ 81024 w 393541"/>
                <a:gd name="connsiteY5" fmla="*/ 520861 h 1388962"/>
                <a:gd name="connsiteX6" fmla="*/ 57875 w 393541"/>
                <a:gd name="connsiteY6" fmla="*/ 682907 h 1388962"/>
                <a:gd name="connsiteX7" fmla="*/ 46300 w 393541"/>
                <a:gd name="connsiteY7" fmla="*/ 752355 h 1388962"/>
                <a:gd name="connsiteX8" fmla="*/ 34725 w 393541"/>
                <a:gd name="connsiteY8" fmla="*/ 833377 h 1388962"/>
                <a:gd name="connsiteX9" fmla="*/ 11576 w 393541"/>
                <a:gd name="connsiteY9" fmla="*/ 949124 h 1388962"/>
                <a:gd name="connsiteX10" fmla="*/ 1 w 393541"/>
                <a:gd name="connsiteY10" fmla="*/ 1215342 h 1388962"/>
                <a:gd name="connsiteX11" fmla="*/ 11576 w 393541"/>
                <a:gd name="connsiteY11" fmla="*/ 1319514 h 1388962"/>
                <a:gd name="connsiteX12" fmla="*/ 46300 w 393541"/>
                <a:gd name="connsiteY12" fmla="*/ 1342663 h 1388962"/>
                <a:gd name="connsiteX13" fmla="*/ 69450 w 393541"/>
                <a:gd name="connsiteY13" fmla="*/ 1365813 h 1388962"/>
                <a:gd name="connsiteX14" fmla="*/ 138898 w 393541"/>
                <a:gd name="connsiteY14" fmla="*/ 1388962 h 1388962"/>
                <a:gd name="connsiteX15" fmla="*/ 243070 w 393541"/>
                <a:gd name="connsiteY15" fmla="*/ 1377388 h 1388962"/>
                <a:gd name="connsiteX16" fmla="*/ 266219 w 393541"/>
                <a:gd name="connsiteY16" fmla="*/ 1354238 h 1388962"/>
                <a:gd name="connsiteX17" fmla="*/ 300943 w 393541"/>
                <a:gd name="connsiteY17" fmla="*/ 1342663 h 1388962"/>
                <a:gd name="connsiteX18" fmla="*/ 335667 w 393541"/>
                <a:gd name="connsiteY18" fmla="*/ 1273215 h 1388962"/>
                <a:gd name="connsiteX19" fmla="*/ 358817 w 393541"/>
                <a:gd name="connsiteY19" fmla="*/ 1250066 h 1388962"/>
                <a:gd name="connsiteX20" fmla="*/ 358817 w 393541"/>
                <a:gd name="connsiteY20" fmla="*/ 1157469 h 1388962"/>
                <a:gd name="connsiteX21" fmla="*/ 335667 w 393541"/>
                <a:gd name="connsiteY21" fmla="*/ 1088020 h 1388962"/>
                <a:gd name="connsiteX22" fmla="*/ 370391 w 393541"/>
                <a:gd name="connsiteY22" fmla="*/ 925975 h 1388962"/>
                <a:gd name="connsiteX23" fmla="*/ 381966 w 393541"/>
                <a:gd name="connsiteY23" fmla="*/ 891251 h 1388962"/>
                <a:gd name="connsiteX24" fmla="*/ 393541 w 393541"/>
                <a:gd name="connsiteY24" fmla="*/ 856527 h 1388962"/>
                <a:gd name="connsiteX25" fmla="*/ 381966 w 393541"/>
                <a:gd name="connsiteY25" fmla="*/ 787079 h 1388962"/>
                <a:gd name="connsiteX26" fmla="*/ 358817 w 393541"/>
                <a:gd name="connsiteY26" fmla="*/ 717631 h 1388962"/>
                <a:gd name="connsiteX27" fmla="*/ 347242 w 393541"/>
                <a:gd name="connsiteY27" fmla="*/ 682907 h 1388962"/>
                <a:gd name="connsiteX28" fmla="*/ 335667 w 393541"/>
                <a:gd name="connsiteY28" fmla="*/ 636608 h 1388962"/>
                <a:gd name="connsiteX29" fmla="*/ 324093 w 393541"/>
                <a:gd name="connsiteY29" fmla="*/ 578734 h 1388962"/>
                <a:gd name="connsiteX30" fmla="*/ 312518 w 393541"/>
                <a:gd name="connsiteY30" fmla="*/ 544010 h 1388962"/>
                <a:gd name="connsiteX31" fmla="*/ 277794 w 393541"/>
                <a:gd name="connsiteY31" fmla="*/ 416689 h 1388962"/>
                <a:gd name="connsiteX32" fmla="*/ 266219 w 393541"/>
                <a:gd name="connsiteY32" fmla="*/ 381965 h 1388962"/>
                <a:gd name="connsiteX33" fmla="*/ 289368 w 393541"/>
                <a:gd name="connsiteY33" fmla="*/ 312517 h 1388962"/>
                <a:gd name="connsiteX34" fmla="*/ 266219 w 393541"/>
                <a:gd name="connsiteY34" fmla="*/ 150471 h 1388962"/>
                <a:gd name="connsiteX35" fmla="*/ 243070 w 393541"/>
                <a:gd name="connsiteY35" fmla="*/ 115747 h 1388962"/>
                <a:gd name="connsiteX36" fmla="*/ 185196 w 393541"/>
                <a:gd name="connsiteY36" fmla="*/ 23150 h 1388962"/>
                <a:gd name="connsiteX37" fmla="*/ 173622 w 393541"/>
                <a:gd name="connsiteY37" fmla="*/ 0 h 13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3541" h="1388962">
                  <a:moveTo>
                    <a:pt x="173622" y="0"/>
                  </a:moveTo>
                  <a:lnTo>
                    <a:pt x="173622" y="0"/>
                  </a:lnTo>
                  <a:cubicBezTo>
                    <a:pt x="165905" y="34724"/>
                    <a:pt x="159099" y="69663"/>
                    <a:pt x="150472" y="104172"/>
                  </a:cubicBezTo>
                  <a:cubicBezTo>
                    <a:pt x="147513" y="116008"/>
                    <a:pt x="144354" y="127983"/>
                    <a:pt x="138898" y="138896"/>
                  </a:cubicBezTo>
                  <a:cubicBezTo>
                    <a:pt x="132677" y="151339"/>
                    <a:pt x="123465" y="162045"/>
                    <a:pt x="115748" y="173620"/>
                  </a:cubicBezTo>
                  <a:cubicBezTo>
                    <a:pt x="61451" y="336516"/>
                    <a:pt x="100609" y="197706"/>
                    <a:pt x="81024" y="520861"/>
                  </a:cubicBezTo>
                  <a:cubicBezTo>
                    <a:pt x="75162" y="617582"/>
                    <a:pt x="71862" y="605980"/>
                    <a:pt x="57875" y="682907"/>
                  </a:cubicBezTo>
                  <a:cubicBezTo>
                    <a:pt x="53677" y="705997"/>
                    <a:pt x="49869" y="729159"/>
                    <a:pt x="46300" y="752355"/>
                  </a:cubicBezTo>
                  <a:cubicBezTo>
                    <a:pt x="42152" y="779319"/>
                    <a:pt x="39466" y="806511"/>
                    <a:pt x="34725" y="833377"/>
                  </a:cubicBezTo>
                  <a:cubicBezTo>
                    <a:pt x="27887" y="872125"/>
                    <a:pt x="11576" y="949124"/>
                    <a:pt x="11576" y="949124"/>
                  </a:cubicBezTo>
                  <a:cubicBezTo>
                    <a:pt x="7718" y="1037863"/>
                    <a:pt x="1" y="1126519"/>
                    <a:pt x="1" y="1215342"/>
                  </a:cubicBezTo>
                  <a:cubicBezTo>
                    <a:pt x="1" y="1250280"/>
                    <a:pt x="-364" y="1286680"/>
                    <a:pt x="11576" y="1319514"/>
                  </a:cubicBezTo>
                  <a:cubicBezTo>
                    <a:pt x="16330" y="1332587"/>
                    <a:pt x="35437" y="1333973"/>
                    <a:pt x="46300" y="1342663"/>
                  </a:cubicBezTo>
                  <a:cubicBezTo>
                    <a:pt x="54822" y="1349480"/>
                    <a:pt x="59689" y="1360933"/>
                    <a:pt x="69450" y="1365813"/>
                  </a:cubicBezTo>
                  <a:cubicBezTo>
                    <a:pt x="91275" y="1376726"/>
                    <a:pt x="138898" y="1388962"/>
                    <a:pt x="138898" y="1388962"/>
                  </a:cubicBezTo>
                  <a:cubicBezTo>
                    <a:pt x="173622" y="1385104"/>
                    <a:pt x="209363" y="1386581"/>
                    <a:pt x="243070" y="1377388"/>
                  </a:cubicBezTo>
                  <a:cubicBezTo>
                    <a:pt x="253598" y="1374517"/>
                    <a:pt x="256861" y="1359853"/>
                    <a:pt x="266219" y="1354238"/>
                  </a:cubicBezTo>
                  <a:cubicBezTo>
                    <a:pt x="276681" y="1347961"/>
                    <a:pt x="289368" y="1346521"/>
                    <a:pt x="300943" y="1342663"/>
                  </a:cubicBezTo>
                  <a:cubicBezTo>
                    <a:pt x="354854" y="1288754"/>
                    <a:pt x="293003" y="1358543"/>
                    <a:pt x="335667" y="1273215"/>
                  </a:cubicBezTo>
                  <a:cubicBezTo>
                    <a:pt x="340547" y="1263454"/>
                    <a:pt x="351100" y="1257782"/>
                    <a:pt x="358817" y="1250066"/>
                  </a:cubicBezTo>
                  <a:cubicBezTo>
                    <a:pt x="374879" y="1201877"/>
                    <a:pt x="375577" y="1218924"/>
                    <a:pt x="358817" y="1157469"/>
                  </a:cubicBezTo>
                  <a:cubicBezTo>
                    <a:pt x="352396" y="1133927"/>
                    <a:pt x="335667" y="1088020"/>
                    <a:pt x="335667" y="1088020"/>
                  </a:cubicBezTo>
                  <a:cubicBezTo>
                    <a:pt x="350268" y="971213"/>
                    <a:pt x="337406" y="1024930"/>
                    <a:pt x="370391" y="925975"/>
                  </a:cubicBezTo>
                  <a:lnTo>
                    <a:pt x="381966" y="891251"/>
                  </a:lnTo>
                  <a:lnTo>
                    <a:pt x="393541" y="856527"/>
                  </a:lnTo>
                  <a:cubicBezTo>
                    <a:pt x="389683" y="833378"/>
                    <a:pt x="387658" y="809847"/>
                    <a:pt x="381966" y="787079"/>
                  </a:cubicBezTo>
                  <a:cubicBezTo>
                    <a:pt x="376048" y="763406"/>
                    <a:pt x="366533" y="740780"/>
                    <a:pt x="358817" y="717631"/>
                  </a:cubicBezTo>
                  <a:cubicBezTo>
                    <a:pt x="354959" y="706056"/>
                    <a:pt x="350201" y="694744"/>
                    <a:pt x="347242" y="682907"/>
                  </a:cubicBezTo>
                  <a:cubicBezTo>
                    <a:pt x="343384" y="667474"/>
                    <a:pt x="339118" y="652137"/>
                    <a:pt x="335667" y="636608"/>
                  </a:cubicBezTo>
                  <a:cubicBezTo>
                    <a:pt x="331399" y="617403"/>
                    <a:pt x="328864" y="597820"/>
                    <a:pt x="324093" y="578734"/>
                  </a:cubicBezTo>
                  <a:cubicBezTo>
                    <a:pt x="321134" y="566897"/>
                    <a:pt x="315477" y="555846"/>
                    <a:pt x="312518" y="544010"/>
                  </a:cubicBezTo>
                  <a:cubicBezTo>
                    <a:pt x="279796" y="413127"/>
                    <a:pt x="327458" y="565680"/>
                    <a:pt x="277794" y="416689"/>
                  </a:cubicBezTo>
                  <a:lnTo>
                    <a:pt x="266219" y="381965"/>
                  </a:lnTo>
                  <a:cubicBezTo>
                    <a:pt x="273935" y="358816"/>
                    <a:pt x="291577" y="336818"/>
                    <a:pt x="289368" y="312517"/>
                  </a:cubicBezTo>
                  <a:cubicBezTo>
                    <a:pt x="286410" y="279980"/>
                    <a:pt x="288488" y="195008"/>
                    <a:pt x="266219" y="150471"/>
                  </a:cubicBezTo>
                  <a:cubicBezTo>
                    <a:pt x="259998" y="138029"/>
                    <a:pt x="248720" y="128459"/>
                    <a:pt x="243070" y="115747"/>
                  </a:cubicBezTo>
                  <a:cubicBezTo>
                    <a:pt x="212908" y="47882"/>
                    <a:pt x="241713" y="51409"/>
                    <a:pt x="185196" y="23150"/>
                  </a:cubicBezTo>
                  <a:cubicBezTo>
                    <a:pt x="181745" y="21425"/>
                    <a:pt x="175551" y="3858"/>
                    <a:pt x="17362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an 28"/>
          <p:cNvSpPr/>
          <p:nvPr/>
        </p:nvSpPr>
        <p:spPr>
          <a:xfrm>
            <a:off x="2043546" y="53801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057400" y="80314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2057400" y="110131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2057400" y="140611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2057400" y="169439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2057400" y="196266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p:cNvSpPr/>
          <p:nvPr/>
        </p:nvSpPr>
        <p:spPr>
          <a:xfrm>
            <a:off x="2057400" y="225589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057400" y="255394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a:off x="2071254" y="281906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2071254" y="311724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071254" y="342204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071254" y="3710316"/>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2071254" y="3978591"/>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495800" y="950925"/>
            <a:ext cx="1828800" cy="584775"/>
          </a:xfrm>
          <a:prstGeom prst="rect">
            <a:avLst/>
          </a:prstGeom>
          <a:noFill/>
        </p:spPr>
        <p:txBody>
          <a:bodyPr wrap="square" rtlCol="0">
            <a:spAutoFit/>
          </a:bodyPr>
          <a:lstStyle/>
          <a:p>
            <a:r>
              <a:rPr lang="en-US" sz="3200" b="1" dirty="0"/>
              <a:t>“ON”</a:t>
            </a:r>
          </a:p>
        </p:txBody>
      </p:sp>
      <p:sp>
        <p:nvSpPr>
          <p:cNvPr id="42" name="Can 41"/>
          <p:cNvSpPr/>
          <p:nvPr/>
        </p:nvSpPr>
        <p:spPr>
          <a:xfrm>
            <a:off x="2045043" y="67805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2058897" y="94318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a:off x="2058897" y="124135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2058897" y="154615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2058897" y="183443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2058897" y="210270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n 48"/>
          <p:cNvSpPr/>
          <p:nvPr/>
        </p:nvSpPr>
        <p:spPr>
          <a:xfrm>
            <a:off x="2058897" y="239593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p:cNvSpPr/>
          <p:nvPr/>
        </p:nvSpPr>
        <p:spPr>
          <a:xfrm>
            <a:off x="2058897" y="269398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p:cNvSpPr/>
          <p:nvPr/>
        </p:nvSpPr>
        <p:spPr>
          <a:xfrm>
            <a:off x="2072751" y="295910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51"/>
          <p:cNvSpPr/>
          <p:nvPr/>
        </p:nvSpPr>
        <p:spPr>
          <a:xfrm>
            <a:off x="2072751" y="325728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52"/>
          <p:cNvSpPr/>
          <p:nvPr/>
        </p:nvSpPr>
        <p:spPr>
          <a:xfrm>
            <a:off x="2072751" y="356208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n 53"/>
          <p:cNvSpPr/>
          <p:nvPr/>
        </p:nvSpPr>
        <p:spPr>
          <a:xfrm>
            <a:off x="2072751" y="3850359"/>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54"/>
          <p:cNvSpPr/>
          <p:nvPr/>
        </p:nvSpPr>
        <p:spPr>
          <a:xfrm>
            <a:off x="2072751" y="4118634"/>
            <a:ext cx="1246909" cy="106643"/>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410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2351093" y="3505200"/>
            <a:ext cx="684217" cy="2768509"/>
          </a:xfrm>
          <a:custGeom>
            <a:avLst/>
            <a:gdLst>
              <a:gd name="connsiteX0" fmla="*/ 185351 w 827903"/>
              <a:gd name="connsiteY0" fmla="*/ 210660 h 2768509"/>
              <a:gd name="connsiteX1" fmla="*/ 185351 w 827903"/>
              <a:gd name="connsiteY1" fmla="*/ 210660 h 2768509"/>
              <a:gd name="connsiteX2" fmla="*/ 197708 w 827903"/>
              <a:gd name="connsiteY2" fmla="*/ 445439 h 2768509"/>
              <a:gd name="connsiteX3" fmla="*/ 210065 w 827903"/>
              <a:gd name="connsiteY3" fmla="*/ 531936 h 2768509"/>
              <a:gd name="connsiteX4" fmla="*/ 222422 w 827903"/>
              <a:gd name="connsiteY4" fmla="*/ 667860 h 2768509"/>
              <a:gd name="connsiteX5" fmla="*/ 210065 w 827903"/>
              <a:gd name="connsiteY5" fmla="*/ 1075633 h 2768509"/>
              <a:gd name="connsiteX6" fmla="*/ 185351 w 827903"/>
              <a:gd name="connsiteY6" fmla="*/ 1149774 h 2768509"/>
              <a:gd name="connsiteX7" fmla="*/ 135924 w 827903"/>
              <a:gd name="connsiteY7" fmla="*/ 1223914 h 2768509"/>
              <a:gd name="connsiteX8" fmla="*/ 74141 w 827903"/>
              <a:gd name="connsiteY8" fmla="*/ 1335125 h 2768509"/>
              <a:gd name="connsiteX9" fmla="*/ 49427 w 827903"/>
              <a:gd name="connsiteY9" fmla="*/ 1372195 h 2768509"/>
              <a:gd name="connsiteX10" fmla="*/ 24714 w 827903"/>
              <a:gd name="connsiteY10" fmla="*/ 1446336 h 2768509"/>
              <a:gd name="connsiteX11" fmla="*/ 12357 w 827903"/>
              <a:gd name="connsiteY11" fmla="*/ 1483406 h 2768509"/>
              <a:gd name="connsiteX12" fmla="*/ 0 w 827903"/>
              <a:gd name="connsiteY12" fmla="*/ 1532833 h 2768509"/>
              <a:gd name="connsiteX13" fmla="*/ 37070 w 827903"/>
              <a:gd name="connsiteY13" fmla="*/ 1792325 h 2768509"/>
              <a:gd name="connsiteX14" fmla="*/ 86497 w 827903"/>
              <a:gd name="connsiteY14" fmla="*/ 1866466 h 2768509"/>
              <a:gd name="connsiteX15" fmla="*/ 98854 w 827903"/>
              <a:gd name="connsiteY15" fmla="*/ 1903536 h 2768509"/>
              <a:gd name="connsiteX16" fmla="*/ 185351 w 827903"/>
              <a:gd name="connsiteY16" fmla="*/ 2014747 h 2768509"/>
              <a:gd name="connsiteX17" fmla="*/ 197708 w 827903"/>
              <a:gd name="connsiteY17" fmla="*/ 2051817 h 2768509"/>
              <a:gd name="connsiteX18" fmla="*/ 222422 w 827903"/>
              <a:gd name="connsiteY18" fmla="*/ 2138314 h 2768509"/>
              <a:gd name="connsiteX19" fmla="*/ 234778 w 827903"/>
              <a:gd name="connsiteY19" fmla="*/ 2373093 h 2768509"/>
              <a:gd name="connsiteX20" fmla="*/ 259492 w 827903"/>
              <a:gd name="connsiteY20" fmla="*/ 2521374 h 2768509"/>
              <a:gd name="connsiteX21" fmla="*/ 271849 w 827903"/>
              <a:gd name="connsiteY21" fmla="*/ 2694368 h 2768509"/>
              <a:gd name="connsiteX22" fmla="*/ 284205 w 827903"/>
              <a:gd name="connsiteY22" fmla="*/ 2731439 h 2768509"/>
              <a:gd name="connsiteX23" fmla="*/ 358346 w 827903"/>
              <a:gd name="connsiteY23" fmla="*/ 2768509 h 2768509"/>
              <a:gd name="connsiteX24" fmla="*/ 481914 w 827903"/>
              <a:gd name="connsiteY24" fmla="*/ 2756152 h 2768509"/>
              <a:gd name="connsiteX25" fmla="*/ 580768 w 827903"/>
              <a:gd name="connsiteY25" fmla="*/ 2632585 h 2768509"/>
              <a:gd name="connsiteX26" fmla="*/ 617838 w 827903"/>
              <a:gd name="connsiteY26" fmla="*/ 2595514 h 2768509"/>
              <a:gd name="connsiteX27" fmla="*/ 654908 w 827903"/>
              <a:gd name="connsiteY27" fmla="*/ 2509017 h 2768509"/>
              <a:gd name="connsiteX28" fmla="*/ 679622 w 827903"/>
              <a:gd name="connsiteY28" fmla="*/ 2422520 h 2768509"/>
              <a:gd name="connsiteX29" fmla="*/ 691978 w 827903"/>
              <a:gd name="connsiteY29" fmla="*/ 2385449 h 2768509"/>
              <a:gd name="connsiteX30" fmla="*/ 679622 w 827903"/>
              <a:gd name="connsiteY30" fmla="*/ 2237168 h 2768509"/>
              <a:gd name="connsiteX31" fmla="*/ 654908 w 827903"/>
              <a:gd name="connsiteY31" fmla="*/ 2150671 h 2768509"/>
              <a:gd name="connsiteX32" fmla="*/ 679622 w 827903"/>
              <a:gd name="connsiteY32" fmla="*/ 1940606 h 2768509"/>
              <a:gd name="connsiteX33" fmla="*/ 704335 w 827903"/>
              <a:gd name="connsiteY33" fmla="*/ 1866466 h 2768509"/>
              <a:gd name="connsiteX34" fmla="*/ 741405 w 827903"/>
              <a:gd name="connsiteY34" fmla="*/ 1792325 h 2768509"/>
              <a:gd name="connsiteX35" fmla="*/ 778476 w 827903"/>
              <a:gd name="connsiteY35" fmla="*/ 1767612 h 2768509"/>
              <a:gd name="connsiteX36" fmla="*/ 790832 w 827903"/>
              <a:gd name="connsiteY36" fmla="*/ 1730541 h 2768509"/>
              <a:gd name="connsiteX37" fmla="*/ 827903 w 827903"/>
              <a:gd name="connsiteY37" fmla="*/ 1656401 h 2768509"/>
              <a:gd name="connsiteX38" fmla="*/ 815546 w 827903"/>
              <a:gd name="connsiteY38" fmla="*/ 1384552 h 2768509"/>
              <a:gd name="connsiteX39" fmla="*/ 790832 w 827903"/>
              <a:gd name="connsiteY39" fmla="*/ 1310412 h 2768509"/>
              <a:gd name="connsiteX40" fmla="*/ 766119 w 827903"/>
              <a:gd name="connsiteY40" fmla="*/ 1236271 h 2768509"/>
              <a:gd name="connsiteX41" fmla="*/ 753762 w 827903"/>
              <a:gd name="connsiteY41" fmla="*/ 1199201 h 2768509"/>
              <a:gd name="connsiteX42" fmla="*/ 741405 w 827903"/>
              <a:gd name="connsiteY42" fmla="*/ 1149774 h 2768509"/>
              <a:gd name="connsiteX43" fmla="*/ 704335 w 827903"/>
              <a:gd name="connsiteY43" fmla="*/ 1038563 h 2768509"/>
              <a:gd name="connsiteX44" fmla="*/ 679622 w 827903"/>
              <a:gd name="connsiteY44" fmla="*/ 964422 h 2768509"/>
              <a:gd name="connsiteX45" fmla="*/ 667265 w 827903"/>
              <a:gd name="connsiteY45" fmla="*/ 927352 h 2768509"/>
              <a:gd name="connsiteX46" fmla="*/ 642551 w 827903"/>
              <a:gd name="connsiteY46" fmla="*/ 890282 h 2768509"/>
              <a:gd name="connsiteX47" fmla="*/ 630195 w 827903"/>
              <a:gd name="connsiteY47" fmla="*/ 717287 h 2768509"/>
              <a:gd name="connsiteX48" fmla="*/ 605481 w 827903"/>
              <a:gd name="connsiteY48" fmla="*/ 494866 h 2768509"/>
              <a:gd name="connsiteX49" fmla="*/ 580768 w 827903"/>
              <a:gd name="connsiteY49" fmla="*/ 396012 h 2768509"/>
              <a:gd name="connsiteX50" fmla="*/ 568411 w 827903"/>
              <a:gd name="connsiteY50" fmla="*/ 334228 h 2768509"/>
              <a:gd name="connsiteX51" fmla="*/ 543697 w 827903"/>
              <a:gd name="connsiteY51" fmla="*/ 247731 h 2768509"/>
              <a:gd name="connsiteX52" fmla="*/ 518984 w 827903"/>
              <a:gd name="connsiteY52" fmla="*/ 124163 h 2768509"/>
              <a:gd name="connsiteX53" fmla="*/ 469557 w 827903"/>
              <a:gd name="connsiteY53" fmla="*/ 50022 h 2768509"/>
              <a:gd name="connsiteX54" fmla="*/ 432487 w 827903"/>
              <a:gd name="connsiteY54" fmla="*/ 37666 h 2768509"/>
              <a:gd name="connsiteX55" fmla="*/ 358346 w 827903"/>
              <a:gd name="connsiteY55" fmla="*/ 595 h 2768509"/>
              <a:gd name="connsiteX56" fmla="*/ 284205 w 827903"/>
              <a:gd name="connsiteY56" fmla="*/ 50022 h 2768509"/>
              <a:gd name="connsiteX57" fmla="*/ 210065 w 827903"/>
              <a:gd name="connsiteY57" fmla="*/ 198303 h 2768509"/>
              <a:gd name="connsiteX58" fmla="*/ 185351 w 827903"/>
              <a:gd name="connsiteY58" fmla="*/ 210660 h 27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7903" h="2768509">
                <a:moveTo>
                  <a:pt x="185351" y="210660"/>
                </a:moveTo>
                <a:lnTo>
                  <a:pt x="185351" y="210660"/>
                </a:lnTo>
                <a:cubicBezTo>
                  <a:pt x="189470" y="288920"/>
                  <a:pt x="191697" y="367302"/>
                  <a:pt x="197708" y="445439"/>
                </a:cubicBezTo>
                <a:cubicBezTo>
                  <a:pt x="199942" y="474478"/>
                  <a:pt x="206849" y="502989"/>
                  <a:pt x="210065" y="531936"/>
                </a:cubicBezTo>
                <a:cubicBezTo>
                  <a:pt x="215089" y="577153"/>
                  <a:pt x="218303" y="622552"/>
                  <a:pt x="222422" y="667860"/>
                </a:cubicBezTo>
                <a:cubicBezTo>
                  <a:pt x="218303" y="803784"/>
                  <a:pt x="220495" y="940047"/>
                  <a:pt x="210065" y="1075633"/>
                </a:cubicBezTo>
                <a:cubicBezTo>
                  <a:pt x="208067" y="1101607"/>
                  <a:pt x="199801" y="1128099"/>
                  <a:pt x="185351" y="1149774"/>
                </a:cubicBezTo>
                <a:lnTo>
                  <a:pt x="135924" y="1223914"/>
                </a:lnTo>
                <a:cubicBezTo>
                  <a:pt x="114176" y="1289162"/>
                  <a:pt x="130793" y="1250148"/>
                  <a:pt x="74141" y="1335125"/>
                </a:cubicBezTo>
                <a:lnTo>
                  <a:pt x="49427" y="1372195"/>
                </a:lnTo>
                <a:lnTo>
                  <a:pt x="24714" y="1446336"/>
                </a:lnTo>
                <a:cubicBezTo>
                  <a:pt x="20595" y="1458693"/>
                  <a:pt x="15516" y="1470770"/>
                  <a:pt x="12357" y="1483406"/>
                </a:cubicBezTo>
                <a:lnTo>
                  <a:pt x="0" y="1532833"/>
                </a:lnTo>
                <a:cubicBezTo>
                  <a:pt x="2391" y="1568695"/>
                  <a:pt x="-2302" y="1733266"/>
                  <a:pt x="37070" y="1792325"/>
                </a:cubicBezTo>
                <a:cubicBezTo>
                  <a:pt x="53546" y="1817039"/>
                  <a:pt x="77104" y="1838288"/>
                  <a:pt x="86497" y="1866466"/>
                </a:cubicBezTo>
                <a:cubicBezTo>
                  <a:pt x="90616" y="1878823"/>
                  <a:pt x="91629" y="1892698"/>
                  <a:pt x="98854" y="1903536"/>
                </a:cubicBezTo>
                <a:cubicBezTo>
                  <a:pt x="141502" y="1967508"/>
                  <a:pt x="152447" y="1916039"/>
                  <a:pt x="185351" y="2014747"/>
                </a:cubicBezTo>
                <a:cubicBezTo>
                  <a:pt x="189470" y="2027104"/>
                  <a:pt x="194130" y="2039293"/>
                  <a:pt x="197708" y="2051817"/>
                </a:cubicBezTo>
                <a:cubicBezTo>
                  <a:pt x="228740" y="2160427"/>
                  <a:pt x="192794" y="2049433"/>
                  <a:pt x="222422" y="2138314"/>
                </a:cubicBezTo>
                <a:cubicBezTo>
                  <a:pt x="226541" y="2216574"/>
                  <a:pt x="229195" y="2294924"/>
                  <a:pt x="234778" y="2373093"/>
                </a:cubicBezTo>
                <a:cubicBezTo>
                  <a:pt x="242302" y="2478435"/>
                  <a:pt x="237530" y="2455489"/>
                  <a:pt x="259492" y="2521374"/>
                </a:cubicBezTo>
                <a:cubicBezTo>
                  <a:pt x="263611" y="2579039"/>
                  <a:pt x="265094" y="2636952"/>
                  <a:pt x="271849" y="2694368"/>
                </a:cubicBezTo>
                <a:cubicBezTo>
                  <a:pt x="273371" y="2707304"/>
                  <a:pt x="276068" y="2721268"/>
                  <a:pt x="284205" y="2731439"/>
                </a:cubicBezTo>
                <a:cubicBezTo>
                  <a:pt x="301625" y="2753214"/>
                  <a:pt x="333927" y="2760369"/>
                  <a:pt x="358346" y="2768509"/>
                </a:cubicBezTo>
                <a:cubicBezTo>
                  <a:pt x="399535" y="2764390"/>
                  <a:pt x="443990" y="2772744"/>
                  <a:pt x="481914" y="2756152"/>
                </a:cubicBezTo>
                <a:cubicBezTo>
                  <a:pt x="565852" y="2719429"/>
                  <a:pt x="542124" y="2686686"/>
                  <a:pt x="580768" y="2632585"/>
                </a:cubicBezTo>
                <a:cubicBezTo>
                  <a:pt x="590925" y="2618365"/>
                  <a:pt x="605481" y="2607871"/>
                  <a:pt x="617838" y="2595514"/>
                </a:cubicBezTo>
                <a:cubicBezTo>
                  <a:pt x="643555" y="2492647"/>
                  <a:pt x="612241" y="2594350"/>
                  <a:pt x="654908" y="2509017"/>
                </a:cubicBezTo>
                <a:cubicBezTo>
                  <a:pt x="664784" y="2489265"/>
                  <a:pt x="674343" y="2440997"/>
                  <a:pt x="679622" y="2422520"/>
                </a:cubicBezTo>
                <a:cubicBezTo>
                  <a:pt x="683200" y="2409996"/>
                  <a:pt x="687859" y="2397806"/>
                  <a:pt x="691978" y="2385449"/>
                </a:cubicBezTo>
                <a:cubicBezTo>
                  <a:pt x="687859" y="2336022"/>
                  <a:pt x="685774" y="2286383"/>
                  <a:pt x="679622" y="2237168"/>
                </a:cubicBezTo>
                <a:cubicBezTo>
                  <a:pt x="676519" y="2212343"/>
                  <a:pt x="663115" y="2175292"/>
                  <a:pt x="654908" y="2150671"/>
                </a:cubicBezTo>
                <a:cubicBezTo>
                  <a:pt x="660665" y="2081587"/>
                  <a:pt x="661071" y="2008626"/>
                  <a:pt x="679622" y="1940606"/>
                </a:cubicBezTo>
                <a:cubicBezTo>
                  <a:pt x="686476" y="1915474"/>
                  <a:pt x="696097" y="1891179"/>
                  <a:pt x="704335" y="1866466"/>
                </a:cubicBezTo>
                <a:cubicBezTo>
                  <a:pt x="714385" y="1836317"/>
                  <a:pt x="717452" y="1816278"/>
                  <a:pt x="741405" y="1792325"/>
                </a:cubicBezTo>
                <a:cubicBezTo>
                  <a:pt x="751906" y="1781824"/>
                  <a:pt x="766119" y="1775850"/>
                  <a:pt x="778476" y="1767612"/>
                </a:cubicBezTo>
                <a:cubicBezTo>
                  <a:pt x="782595" y="1755255"/>
                  <a:pt x="785007" y="1742191"/>
                  <a:pt x="790832" y="1730541"/>
                </a:cubicBezTo>
                <a:cubicBezTo>
                  <a:pt x="838745" y="1634714"/>
                  <a:pt x="796840" y="1749587"/>
                  <a:pt x="827903" y="1656401"/>
                </a:cubicBezTo>
                <a:cubicBezTo>
                  <a:pt x="823784" y="1565785"/>
                  <a:pt x="825210" y="1474746"/>
                  <a:pt x="815546" y="1384552"/>
                </a:cubicBezTo>
                <a:cubicBezTo>
                  <a:pt x="812771" y="1358650"/>
                  <a:pt x="799070" y="1335125"/>
                  <a:pt x="790832" y="1310412"/>
                </a:cubicBezTo>
                <a:lnTo>
                  <a:pt x="766119" y="1236271"/>
                </a:lnTo>
                <a:cubicBezTo>
                  <a:pt x="762000" y="1223914"/>
                  <a:pt x="756921" y="1211837"/>
                  <a:pt x="753762" y="1199201"/>
                </a:cubicBezTo>
                <a:cubicBezTo>
                  <a:pt x="749643" y="1182725"/>
                  <a:pt x="746285" y="1166041"/>
                  <a:pt x="741405" y="1149774"/>
                </a:cubicBezTo>
                <a:cubicBezTo>
                  <a:pt x="741391" y="1149727"/>
                  <a:pt x="710521" y="1057121"/>
                  <a:pt x="704335" y="1038563"/>
                </a:cubicBezTo>
                <a:lnTo>
                  <a:pt x="679622" y="964422"/>
                </a:lnTo>
                <a:cubicBezTo>
                  <a:pt x="675503" y="952065"/>
                  <a:pt x="674490" y="938189"/>
                  <a:pt x="667265" y="927352"/>
                </a:cubicBezTo>
                <a:lnTo>
                  <a:pt x="642551" y="890282"/>
                </a:lnTo>
                <a:cubicBezTo>
                  <a:pt x="638432" y="832617"/>
                  <a:pt x="634629" y="774929"/>
                  <a:pt x="630195" y="717287"/>
                </a:cubicBezTo>
                <a:cubicBezTo>
                  <a:pt x="623986" y="636573"/>
                  <a:pt x="621835" y="571186"/>
                  <a:pt x="605481" y="494866"/>
                </a:cubicBezTo>
                <a:cubicBezTo>
                  <a:pt x="598364" y="461655"/>
                  <a:pt x="587429" y="429318"/>
                  <a:pt x="580768" y="396012"/>
                </a:cubicBezTo>
                <a:cubicBezTo>
                  <a:pt x="576649" y="375417"/>
                  <a:pt x="573505" y="354603"/>
                  <a:pt x="568411" y="334228"/>
                </a:cubicBezTo>
                <a:cubicBezTo>
                  <a:pt x="550767" y="263654"/>
                  <a:pt x="559104" y="332472"/>
                  <a:pt x="543697" y="247731"/>
                </a:cubicBezTo>
                <a:cubicBezTo>
                  <a:pt x="539382" y="223996"/>
                  <a:pt x="536132" y="155029"/>
                  <a:pt x="518984" y="124163"/>
                </a:cubicBezTo>
                <a:cubicBezTo>
                  <a:pt x="504559" y="98199"/>
                  <a:pt x="497735" y="59414"/>
                  <a:pt x="469557" y="50022"/>
                </a:cubicBezTo>
                <a:lnTo>
                  <a:pt x="432487" y="37666"/>
                </a:lnTo>
                <a:cubicBezTo>
                  <a:pt x="423467" y="31653"/>
                  <a:pt x="375399" y="-5089"/>
                  <a:pt x="358346" y="595"/>
                </a:cubicBezTo>
                <a:cubicBezTo>
                  <a:pt x="330168" y="9988"/>
                  <a:pt x="284205" y="50022"/>
                  <a:pt x="284205" y="50022"/>
                </a:cubicBezTo>
                <a:cubicBezTo>
                  <a:pt x="259215" y="87508"/>
                  <a:pt x="210065" y="147144"/>
                  <a:pt x="210065" y="198303"/>
                </a:cubicBezTo>
                <a:lnTo>
                  <a:pt x="185351" y="210660"/>
                </a:lnTo>
                <a:close/>
              </a:path>
            </a:pathLst>
          </a:cu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1909973" y="304800"/>
            <a:ext cx="1514054" cy="4030414"/>
          </a:xfrm>
          <a:prstGeom prst="roundRect">
            <a:avLst/>
          </a:prstGeom>
          <a:solidFill>
            <a:schemeClr val="accent1"/>
          </a:solidFill>
          <a:ln w="38100">
            <a:no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1909973" y="304800"/>
            <a:ext cx="1514054" cy="4030414"/>
          </a:xfrm>
          <a:prstGeom prst="roundRect">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191475" y="5715000"/>
            <a:ext cx="1113895" cy="1137828"/>
            <a:chOff x="5765669" y="3890928"/>
            <a:chExt cx="2387731" cy="1514449"/>
          </a:xfrm>
        </p:grpSpPr>
        <p:grpSp>
          <p:nvGrpSpPr>
            <p:cNvPr id="26" name="Group 25"/>
            <p:cNvGrpSpPr/>
            <p:nvPr/>
          </p:nvGrpSpPr>
          <p:grpSpPr>
            <a:xfrm rot="675080">
              <a:off x="5765669" y="3904999"/>
              <a:ext cx="1112676" cy="1410063"/>
              <a:chOff x="5578004" y="1779373"/>
              <a:chExt cx="1112676" cy="1410063"/>
            </a:xfrm>
          </p:grpSpPr>
          <p:sp>
            <p:nvSpPr>
              <p:cNvPr id="11" name="Freeform 10"/>
              <p:cNvSpPr/>
              <p:nvPr/>
            </p:nvSpPr>
            <p:spPr>
              <a:xfrm>
                <a:off x="5578004" y="18411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5931243" y="1779373"/>
                <a:ext cx="759437" cy="1410063"/>
                <a:chOff x="5931243" y="1779373"/>
                <a:chExt cx="759437" cy="1410063"/>
              </a:xfrm>
            </p:grpSpPr>
            <p:sp>
              <p:nvSpPr>
                <p:cNvPr id="17" name="Freeform 16"/>
                <p:cNvSpPr/>
                <p:nvPr/>
              </p:nvSpPr>
              <p:spPr>
                <a:xfrm>
                  <a:off x="5931243" y="17793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314303" y="17917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rot="20946870" flipH="1">
              <a:off x="6862470" y="3890928"/>
              <a:ext cx="1290930" cy="1410063"/>
              <a:chOff x="7269324" y="1931773"/>
              <a:chExt cx="1112676" cy="1410063"/>
            </a:xfrm>
          </p:grpSpPr>
          <p:sp>
            <p:nvSpPr>
              <p:cNvPr id="21" name="Freeform 20"/>
              <p:cNvSpPr/>
              <p:nvPr/>
            </p:nvSpPr>
            <p:spPr>
              <a:xfrm>
                <a:off x="7269324" y="19935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7622563" y="19317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8005623" y="19441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Freeform 26"/>
            <p:cNvSpPr/>
            <p:nvPr/>
          </p:nvSpPr>
          <p:spPr>
            <a:xfrm>
              <a:off x="6678591" y="4016415"/>
              <a:ext cx="393541" cy="1388962"/>
            </a:xfrm>
            <a:custGeom>
              <a:avLst/>
              <a:gdLst>
                <a:gd name="connsiteX0" fmla="*/ 173622 w 393541"/>
                <a:gd name="connsiteY0" fmla="*/ 0 h 1388962"/>
                <a:gd name="connsiteX1" fmla="*/ 173622 w 393541"/>
                <a:gd name="connsiteY1" fmla="*/ 0 h 1388962"/>
                <a:gd name="connsiteX2" fmla="*/ 150472 w 393541"/>
                <a:gd name="connsiteY2" fmla="*/ 104172 h 1388962"/>
                <a:gd name="connsiteX3" fmla="*/ 138898 w 393541"/>
                <a:gd name="connsiteY3" fmla="*/ 138896 h 1388962"/>
                <a:gd name="connsiteX4" fmla="*/ 115748 w 393541"/>
                <a:gd name="connsiteY4" fmla="*/ 173620 h 1388962"/>
                <a:gd name="connsiteX5" fmla="*/ 81024 w 393541"/>
                <a:gd name="connsiteY5" fmla="*/ 520861 h 1388962"/>
                <a:gd name="connsiteX6" fmla="*/ 57875 w 393541"/>
                <a:gd name="connsiteY6" fmla="*/ 682907 h 1388962"/>
                <a:gd name="connsiteX7" fmla="*/ 46300 w 393541"/>
                <a:gd name="connsiteY7" fmla="*/ 752355 h 1388962"/>
                <a:gd name="connsiteX8" fmla="*/ 34725 w 393541"/>
                <a:gd name="connsiteY8" fmla="*/ 833377 h 1388962"/>
                <a:gd name="connsiteX9" fmla="*/ 11576 w 393541"/>
                <a:gd name="connsiteY9" fmla="*/ 949124 h 1388962"/>
                <a:gd name="connsiteX10" fmla="*/ 1 w 393541"/>
                <a:gd name="connsiteY10" fmla="*/ 1215342 h 1388962"/>
                <a:gd name="connsiteX11" fmla="*/ 11576 w 393541"/>
                <a:gd name="connsiteY11" fmla="*/ 1319514 h 1388962"/>
                <a:gd name="connsiteX12" fmla="*/ 46300 w 393541"/>
                <a:gd name="connsiteY12" fmla="*/ 1342663 h 1388962"/>
                <a:gd name="connsiteX13" fmla="*/ 69450 w 393541"/>
                <a:gd name="connsiteY13" fmla="*/ 1365813 h 1388962"/>
                <a:gd name="connsiteX14" fmla="*/ 138898 w 393541"/>
                <a:gd name="connsiteY14" fmla="*/ 1388962 h 1388962"/>
                <a:gd name="connsiteX15" fmla="*/ 243070 w 393541"/>
                <a:gd name="connsiteY15" fmla="*/ 1377388 h 1388962"/>
                <a:gd name="connsiteX16" fmla="*/ 266219 w 393541"/>
                <a:gd name="connsiteY16" fmla="*/ 1354238 h 1388962"/>
                <a:gd name="connsiteX17" fmla="*/ 300943 w 393541"/>
                <a:gd name="connsiteY17" fmla="*/ 1342663 h 1388962"/>
                <a:gd name="connsiteX18" fmla="*/ 335667 w 393541"/>
                <a:gd name="connsiteY18" fmla="*/ 1273215 h 1388962"/>
                <a:gd name="connsiteX19" fmla="*/ 358817 w 393541"/>
                <a:gd name="connsiteY19" fmla="*/ 1250066 h 1388962"/>
                <a:gd name="connsiteX20" fmla="*/ 358817 w 393541"/>
                <a:gd name="connsiteY20" fmla="*/ 1157469 h 1388962"/>
                <a:gd name="connsiteX21" fmla="*/ 335667 w 393541"/>
                <a:gd name="connsiteY21" fmla="*/ 1088020 h 1388962"/>
                <a:gd name="connsiteX22" fmla="*/ 370391 w 393541"/>
                <a:gd name="connsiteY22" fmla="*/ 925975 h 1388962"/>
                <a:gd name="connsiteX23" fmla="*/ 381966 w 393541"/>
                <a:gd name="connsiteY23" fmla="*/ 891251 h 1388962"/>
                <a:gd name="connsiteX24" fmla="*/ 393541 w 393541"/>
                <a:gd name="connsiteY24" fmla="*/ 856527 h 1388962"/>
                <a:gd name="connsiteX25" fmla="*/ 381966 w 393541"/>
                <a:gd name="connsiteY25" fmla="*/ 787079 h 1388962"/>
                <a:gd name="connsiteX26" fmla="*/ 358817 w 393541"/>
                <a:gd name="connsiteY26" fmla="*/ 717631 h 1388962"/>
                <a:gd name="connsiteX27" fmla="*/ 347242 w 393541"/>
                <a:gd name="connsiteY27" fmla="*/ 682907 h 1388962"/>
                <a:gd name="connsiteX28" fmla="*/ 335667 w 393541"/>
                <a:gd name="connsiteY28" fmla="*/ 636608 h 1388962"/>
                <a:gd name="connsiteX29" fmla="*/ 324093 w 393541"/>
                <a:gd name="connsiteY29" fmla="*/ 578734 h 1388962"/>
                <a:gd name="connsiteX30" fmla="*/ 312518 w 393541"/>
                <a:gd name="connsiteY30" fmla="*/ 544010 h 1388962"/>
                <a:gd name="connsiteX31" fmla="*/ 277794 w 393541"/>
                <a:gd name="connsiteY31" fmla="*/ 416689 h 1388962"/>
                <a:gd name="connsiteX32" fmla="*/ 266219 w 393541"/>
                <a:gd name="connsiteY32" fmla="*/ 381965 h 1388962"/>
                <a:gd name="connsiteX33" fmla="*/ 289368 w 393541"/>
                <a:gd name="connsiteY33" fmla="*/ 312517 h 1388962"/>
                <a:gd name="connsiteX34" fmla="*/ 266219 w 393541"/>
                <a:gd name="connsiteY34" fmla="*/ 150471 h 1388962"/>
                <a:gd name="connsiteX35" fmla="*/ 243070 w 393541"/>
                <a:gd name="connsiteY35" fmla="*/ 115747 h 1388962"/>
                <a:gd name="connsiteX36" fmla="*/ 185196 w 393541"/>
                <a:gd name="connsiteY36" fmla="*/ 23150 h 1388962"/>
                <a:gd name="connsiteX37" fmla="*/ 173622 w 393541"/>
                <a:gd name="connsiteY37" fmla="*/ 0 h 13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3541" h="1388962">
                  <a:moveTo>
                    <a:pt x="173622" y="0"/>
                  </a:moveTo>
                  <a:lnTo>
                    <a:pt x="173622" y="0"/>
                  </a:lnTo>
                  <a:cubicBezTo>
                    <a:pt x="165905" y="34724"/>
                    <a:pt x="159099" y="69663"/>
                    <a:pt x="150472" y="104172"/>
                  </a:cubicBezTo>
                  <a:cubicBezTo>
                    <a:pt x="147513" y="116008"/>
                    <a:pt x="144354" y="127983"/>
                    <a:pt x="138898" y="138896"/>
                  </a:cubicBezTo>
                  <a:cubicBezTo>
                    <a:pt x="132677" y="151339"/>
                    <a:pt x="123465" y="162045"/>
                    <a:pt x="115748" y="173620"/>
                  </a:cubicBezTo>
                  <a:cubicBezTo>
                    <a:pt x="61451" y="336516"/>
                    <a:pt x="100609" y="197706"/>
                    <a:pt x="81024" y="520861"/>
                  </a:cubicBezTo>
                  <a:cubicBezTo>
                    <a:pt x="75162" y="617582"/>
                    <a:pt x="71862" y="605980"/>
                    <a:pt x="57875" y="682907"/>
                  </a:cubicBezTo>
                  <a:cubicBezTo>
                    <a:pt x="53677" y="705997"/>
                    <a:pt x="49869" y="729159"/>
                    <a:pt x="46300" y="752355"/>
                  </a:cubicBezTo>
                  <a:cubicBezTo>
                    <a:pt x="42152" y="779319"/>
                    <a:pt x="39466" y="806511"/>
                    <a:pt x="34725" y="833377"/>
                  </a:cubicBezTo>
                  <a:cubicBezTo>
                    <a:pt x="27887" y="872125"/>
                    <a:pt x="11576" y="949124"/>
                    <a:pt x="11576" y="949124"/>
                  </a:cubicBezTo>
                  <a:cubicBezTo>
                    <a:pt x="7718" y="1037863"/>
                    <a:pt x="1" y="1126519"/>
                    <a:pt x="1" y="1215342"/>
                  </a:cubicBezTo>
                  <a:cubicBezTo>
                    <a:pt x="1" y="1250280"/>
                    <a:pt x="-364" y="1286680"/>
                    <a:pt x="11576" y="1319514"/>
                  </a:cubicBezTo>
                  <a:cubicBezTo>
                    <a:pt x="16330" y="1332587"/>
                    <a:pt x="35437" y="1333973"/>
                    <a:pt x="46300" y="1342663"/>
                  </a:cubicBezTo>
                  <a:cubicBezTo>
                    <a:pt x="54822" y="1349480"/>
                    <a:pt x="59689" y="1360933"/>
                    <a:pt x="69450" y="1365813"/>
                  </a:cubicBezTo>
                  <a:cubicBezTo>
                    <a:pt x="91275" y="1376726"/>
                    <a:pt x="138898" y="1388962"/>
                    <a:pt x="138898" y="1388962"/>
                  </a:cubicBezTo>
                  <a:cubicBezTo>
                    <a:pt x="173622" y="1385104"/>
                    <a:pt x="209363" y="1386581"/>
                    <a:pt x="243070" y="1377388"/>
                  </a:cubicBezTo>
                  <a:cubicBezTo>
                    <a:pt x="253598" y="1374517"/>
                    <a:pt x="256861" y="1359853"/>
                    <a:pt x="266219" y="1354238"/>
                  </a:cubicBezTo>
                  <a:cubicBezTo>
                    <a:pt x="276681" y="1347961"/>
                    <a:pt x="289368" y="1346521"/>
                    <a:pt x="300943" y="1342663"/>
                  </a:cubicBezTo>
                  <a:cubicBezTo>
                    <a:pt x="354854" y="1288754"/>
                    <a:pt x="293003" y="1358543"/>
                    <a:pt x="335667" y="1273215"/>
                  </a:cubicBezTo>
                  <a:cubicBezTo>
                    <a:pt x="340547" y="1263454"/>
                    <a:pt x="351100" y="1257782"/>
                    <a:pt x="358817" y="1250066"/>
                  </a:cubicBezTo>
                  <a:cubicBezTo>
                    <a:pt x="374879" y="1201877"/>
                    <a:pt x="375577" y="1218924"/>
                    <a:pt x="358817" y="1157469"/>
                  </a:cubicBezTo>
                  <a:cubicBezTo>
                    <a:pt x="352396" y="1133927"/>
                    <a:pt x="335667" y="1088020"/>
                    <a:pt x="335667" y="1088020"/>
                  </a:cubicBezTo>
                  <a:cubicBezTo>
                    <a:pt x="350268" y="971213"/>
                    <a:pt x="337406" y="1024930"/>
                    <a:pt x="370391" y="925975"/>
                  </a:cubicBezTo>
                  <a:lnTo>
                    <a:pt x="381966" y="891251"/>
                  </a:lnTo>
                  <a:lnTo>
                    <a:pt x="393541" y="856527"/>
                  </a:lnTo>
                  <a:cubicBezTo>
                    <a:pt x="389683" y="833378"/>
                    <a:pt x="387658" y="809847"/>
                    <a:pt x="381966" y="787079"/>
                  </a:cubicBezTo>
                  <a:cubicBezTo>
                    <a:pt x="376048" y="763406"/>
                    <a:pt x="366533" y="740780"/>
                    <a:pt x="358817" y="717631"/>
                  </a:cubicBezTo>
                  <a:cubicBezTo>
                    <a:pt x="354959" y="706056"/>
                    <a:pt x="350201" y="694744"/>
                    <a:pt x="347242" y="682907"/>
                  </a:cubicBezTo>
                  <a:cubicBezTo>
                    <a:pt x="343384" y="667474"/>
                    <a:pt x="339118" y="652137"/>
                    <a:pt x="335667" y="636608"/>
                  </a:cubicBezTo>
                  <a:cubicBezTo>
                    <a:pt x="331399" y="617403"/>
                    <a:pt x="328864" y="597820"/>
                    <a:pt x="324093" y="578734"/>
                  </a:cubicBezTo>
                  <a:cubicBezTo>
                    <a:pt x="321134" y="566897"/>
                    <a:pt x="315477" y="555846"/>
                    <a:pt x="312518" y="544010"/>
                  </a:cubicBezTo>
                  <a:cubicBezTo>
                    <a:pt x="279796" y="413127"/>
                    <a:pt x="327458" y="565680"/>
                    <a:pt x="277794" y="416689"/>
                  </a:cubicBezTo>
                  <a:lnTo>
                    <a:pt x="266219" y="381965"/>
                  </a:lnTo>
                  <a:cubicBezTo>
                    <a:pt x="273935" y="358816"/>
                    <a:pt x="291577" y="336818"/>
                    <a:pt x="289368" y="312517"/>
                  </a:cubicBezTo>
                  <a:cubicBezTo>
                    <a:pt x="286410" y="279980"/>
                    <a:pt x="288488" y="195008"/>
                    <a:pt x="266219" y="150471"/>
                  </a:cubicBezTo>
                  <a:cubicBezTo>
                    <a:pt x="259998" y="138029"/>
                    <a:pt x="248720" y="128459"/>
                    <a:pt x="243070" y="115747"/>
                  </a:cubicBezTo>
                  <a:cubicBezTo>
                    <a:pt x="212908" y="47882"/>
                    <a:pt x="241713" y="51409"/>
                    <a:pt x="185196" y="23150"/>
                  </a:cubicBezTo>
                  <a:cubicBezTo>
                    <a:pt x="181745" y="21425"/>
                    <a:pt x="175551" y="3858"/>
                    <a:pt x="17362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Can 28"/>
          <p:cNvSpPr/>
          <p:nvPr/>
        </p:nvSpPr>
        <p:spPr>
          <a:xfrm>
            <a:off x="2043546" y="4968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057400" y="7620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2057400" y="10601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2057400" y="13649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2057400" y="16532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2057400" y="192152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p:cNvSpPr/>
          <p:nvPr/>
        </p:nvSpPr>
        <p:spPr>
          <a:xfrm>
            <a:off x="2057400" y="22147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057400" y="25128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a:off x="2071254" y="277792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2071254" y="30761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071254" y="338090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071254" y="3669175"/>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2071254" y="3937450"/>
            <a:ext cx="1246909" cy="1889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4495800" y="950925"/>
            <a:ext cx="1828800" cy="584775"/>
          </a:xfrm>
          <a:prstGeom prst="rect">
            <a:avLst/>
          </a:prstGeom>
          <a:noFill/>
        </p:spPr>
        <p:txBody>
          <a:bodyPr wrap="square" rtlCol="0">
            <a:spAutoFit/>
          </a:bodyPr>
          <a:lstStyle/>
          <a:p>
            <a:r>
              <a:rPr lang="en-US" sz="3200" b="1" dirty="0"/>
              <a:t>“ON”</a:t>
            </a:r>
          </a:p>
        </p:txBody>
      </p:sp>
    </p:spTree>
    <p:extLst>
      <p:ext uri="{BB962C8B-B14F-4D97-AF65-F5344CB8AC3E}">
        <p14:creationId xmlns:p14="http://schemas.microsoft.com/office/powerpoint/2010/main" val="609326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90385"/>
            <a:ext cx="18669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291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fill="hold" nodeType="withEffect">
                                  <p:stCondLst>
                                    <p:cond delay="0"/>
                                  </p:stCondLst>
                                  <p:childTnLst>
                                    <p:animMotion origin="layout" path="M 3.33333E-6 -3.33333E-6 L 0.12291 0.28264 " pathEditMode="relative" rAng="0" ptsTypes="AA">
                                      <p:cBhvr>
                                        <p:cTn id="6" dur="500" fill="hold"/>
                                        <p:tgtEl>
                                          <p:spTgt spid="1026"/>
                                        </p:tgtEl>
                                        <p:attrNameLst>
                                          <p:attrName>ppt_x</p:attrName>
                                          <p:attrName>ppt_y</p:attrName>
                                        </p:attrNameLst>
                                      </p:cBhvr>
                                      <p:rCtr x="6146" y="14120"/>
                                    </p:animMotion>
                                  </p:childTnLst>
                                </p:cTn>
                              </p:par>
                              <p:par>
                                <p:cTn id="7" presetID="6" presetClass="emph" presetSubtype="0" fill="hold" nodeType="withEffect">
                                  <p:stCondLst>
                                    <p:cond delay="0"/>
                                  </p:stCondLst>
                                  <p:childTnLst>
                                    <p:animScale>
                                      <p:cBhvr>
                                        <p:cTn id="8" dur="500" fill="hold"/>
                                        <p:tgtEl>
                                          <p:spTgt spid="1026"/>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rapezoid 3"/>
          <p:cNvSpPr/>
          <p:nvPr/>
        </p:nvSpPr>
        <p:spPr>
          <a:xfrm rot="4747921">
            <a:off x="3432923"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2" name="Trapezoid 31"/>
          <p:cNvSpPr/>
          <p:nvPr/>
        </p:nvSpPr>
        <p:spPr>
          <a:xfrm rot="5400000">
            <a:off x="3518805"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3" name="Trapezoid 32"/>
          <p:cNvSpPr/>
          <p:nvPr/>
        </p:nvSpPr>
        <p:spPr>
          <a:xfrm rot="5400000">
            <a:off x="3501620"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4" name="Trapezoid 33"/>
          <p:cNvSpPr/>
          <p:nvPr/>
        </p:nvSpPr>
        <p:spPr>
          <a:xfrm rot="16200000">
            <a:off x="2399861"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5" name="Trapezoid 34"/>
          <p:cNvSpPr/>
          <p:nvPr/>
        </p:nvSpPr>
        <p:spPr>
          <a:xfrm rot="16200000">
            <a:off x="2412560"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2" name="Oval 1"/>
          <p:cNvSpPr/>
          <p:nvPr/>
        </p:nvSpPr>
        <p:spPr>
          <a:xfrm>
            <a:off x="7086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 name="Oval 4"/>
          <p:cNvSpPr/>
          <p:nvPr/>
        </p:nvSpPr>
        <p:spPr>
          <a:xfrm>
            <a:off x="79248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6" name="Oval 5"/>
          <p:cNvSpPr/>
          <p:nvPr/>
        </p:nvSpPr>
        <p:spPr>
          <a:xfrm>
            <a:off x="6324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 name="Oval 6"/>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8" name="Oval 7"/>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9" name="Oval 8"/>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0" name="Oval 9"/>
          <p:cNvSpPr/>
          <p:nvPr/>
        </p:nvSpPr>
        <p:spPr>
          <a:xfrm>
            <a:off x="73914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1" name="Oval 10"/>
          <p:cNvSpPr/>
          <p:nvPr/>
        </p:nvSpPr>
        <p:spPr>
          <a:xfrm>
            <a:off x="82296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2" name="Oval 11"/>
          <p:cNvSpPr/>
          <p:nvPr/>
        </p:nvSpPr>
        <p:spPr>
          <a:xfrm>
            <a:off x="66294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3" name="Oval 12"/>
          <p:cNvSpPr/>
          <p:nvPr/>
        </p:nvSpPr>
        <p:spPr>
          <a:xfrm>
            <a:off x="-1447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4" name="Oval 13"/>
          <p:cNvSpPr/>
          <p:nvPr/>
        </p:nvSpPr>
        <p:spPr>
          <a:xfrm>
            <a:off x="-6096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5" name="Oval 14"/>
          <p:cNvSpPr/>
          <p:nvPr/>
        </p:nvSpPr>
        <p:spPr>
          <a:xfrm>
            <a:off x="-2209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6" name="Oval 15"/>
          <p:cNvSpPr/>
          <p:nvPr/>
        </p:nvSpPr>
        <p:spPr>
          <a:xfrm>
            <a:off x="-14478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7" name="Oval 16"/>
          <p:cNvSpPr/>
          <p:nvPr/>
        </p:nvSpPr>
        <p:spPr>
          <a:xfrm>
            <a:off x="-6096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8" name="Oval 17"/>
          <p:cNvSpPr/>
          <p:nvPr/>
        </p:nvSpPr>
        <p:spPr>
          <a:xfrm>
            <a:off x="-22098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9" name="Oval 18"/>
          <p:cNvSpPr/>
          <p:nvPr/>
        </p:nvSpPr>
        <p:spPr>
          <a:xfrm>
            <a:off x="7239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0" name="Oval 19"/>
          <p:cNvSpPr/>
          <p:nvPr/>
        </p:nvSpPr>
        <p:spPr>
          <a:xfrm>
            <a:off x="8077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1" name="Oval 20"/>
          <p:cNvSpPr/>
          <p:nvPr/>
        </p:nvSpPr>
        <p:spPr>
          <a:xfrm>
            <a:off x="6477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endParaRPr lang="en-US" sz="2000" b="1" baseline="30000" dirty="0">
              <a:solidFill>
                <a:schemeClr val="tx1"/>
              </a:solidFill>
            </a:endParaRPr>
          </a:p>
        </p:txBody>
      </p:sp>
      <p:sp>
        <p:nvSpPr>
          <p:cNvPr id="22" name="Oval 21"/>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3" name="Oval 22"/>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4" name="Oval 23"/>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5" name="Oval 24"/>
          <p:cNvSpPr/>
          <p:nvPr/>
        </p:nvSpPr>
        <p:spPr>
          <a:xfrm>
            <a:off x="7543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6" name="Oval 25"/>
          <p:cNvSpPr/>
          <p:nvPr/>
        </p:nvSpPr>
        <p:spPr>
          <a:xfrm>
            <a:off x="83820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27" name="Oval 26"/>
          <p:cNvSpPr/>
          <p:nvPr/>
        </p:nvSpPr>
        <p:spPr>
          <a:xfrm>
            <a:off x="6781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8" name="Oval 27"/>
          <p:cNvSpPr/>
          <p:nvPr/>
        </p:nvSpPr>
        <p:spPr>
          <a:xfrm>
            <a:off x="-457200" y="3733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29" name="Oval 28"/>
          <p:cNvSpPr/>
          <p:nvPr/>
        </p:nvSpPr>
        <p:spPr>
          <a:xfrm>
            <a:off x="-4572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6" name="Oval 35"/>
          <p:cNvSpPr/>
          <p:nvPr/>
        </p:nvSpPr>
        <p:spPr>
          <a:xfrm>
            <a:off x="9525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7" name="Oval 36"/>
          <p:cNvSpPr/>
          <p:nvPr/>
        </p:nvSpPr>
        <p:spPr>
          <a:xfrm>
            <a:off x="10363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8" name="Oval 37"/>
          <p:cNvSpPr/>
          <p:nvPr/>
        </p:nvSpPr>
        <p:spPr>
          <a:xfrm>
            <a:off x="8763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39" name="Oval 38"/>
          <p:cNvSpPr/>
          <p:nvPr/>
        </p:nvSpPr>
        <p:spPr>
          <a:xfrm>
            <a:off x="9601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0" name="Oval 39"/>
          <p:cNvSpPr/>
          <p:nvPr/>
        </p:nvSpPr>
        <p:spPr>
          <a:xfrm>
            <a:off x="10439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1" name="Oval 40"/>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42" name="Oval 41"/>
          <p:cNvSpPr/>
          <p:nvPr/>
        </p:nvSpPr>
        <p:spPr>
          <a:xfrm>
            <a:off x="9829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3" name="Oval 42"/>
          <p:cNvSpPr/>
          <p:nvPr/>
        </p:nvSpPr>
        <p:spPr>
          <a:xfrm>
            <a:off x="106680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4" name="Oval 43"/>
          <p:cNvSpPr/>
          <p:nvPr/>
        </p:nvSpPr>
        <p:spPr>
          <a:xfrm>
            <a:off x="9067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5" name="Trapezoid 44"/>
          <p:cNvSpPr/>
          <p:nvPr/>
        </p:nvSpPr>
        <p:spPr>
          <a:xfrm rot="17755680">
            <a:off x="4727548" y="2186904"/>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6" name="Trapezoid 45"/>
          <p:cNvSpPr/>
          <p:nvPr/>
        </p:nvSpPr>
        <p:spPr>
          <a:xfrm rot="15360000">
            <a:off x="4205544" y="3782357"/>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7" name="Trapezoid 46"/>
          <p:cNvSpPr/>
          <p:nvPr/>
        </p:nvSpPr>
        <p:spPr>
          <a:xfrm rot="20100000">
            <a:off x="2541803" y="244099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8" name="Trapezoid 47"/>
          <p:cNvSpPr/>
          <p:nvPr/>
        </p:nvSpPr>
        <p:spPr>
          <a:xfrm rot="22200000">
            <a:off x="3579647" y="5000958"/>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9" name="Trapezoid 48"/>
          <p:cNvSpPr/>
          <p:nvPr/>
        </p:nvSpPr>
        <p:spPr>
          <a:xfrm rot="23640000">
            <a:off x="1351189" y="82448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0" name="Trapezoid 49"/>
          <p:cNvSpPr/>
          <p:nvPr/>
        </p:nvSpPr>
        <p:spPr>
          <a:xfrm rot="17755680">
            <a:off x="861895" y="463777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Tree>
    <p:extLst>
      <p:ext uri="{BB962C8B-B14F-4D97-AF65-F5344CB8AC3E}">
        <p14:creationId xmlns:p14="http://schemas.microsoft.com/office/powerpoint/2010/main" val="347270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32" presetClass="emph" presetSubtype="0" repeatCount="indefinite" fill="hold" grpId="1" nodeType="withEffect">
                                  <p:stCondLst>
                                    <p:cond delay="0"/>
                                  </p:stCondLst>
                                  <p:childTnLst>
                                    <p:animRot by="120000">
                                      <p:cBhvr>
                                        <p:cTn id="18" dur="100" fill="hold">
                                          <p:stCondLst>
                                            <p:cond delay="0"/>
                                          </p:stCondLst>
                                        </p:cTn>
                                        <p:tgtEl>
                                          <p:spTgt spid="47"/>
                                        </p:tgtEl>
                                        <p:attrNameLst>
                                          <p:attrName>r</p:attrName>
                                        </p:attrNameLst>
                                      </p:cBhvr>
                                    </p:animRot>
                                    <p:animRot by="-240000">
                                      <p:cBhvr>
                                        <p:cTn id="19" dur="200" fill="hold">
                                          <p:stCondLst>
                                            <p:cond delay="200"/>
                                          </p:stCondLst>
                                        </p:cTn>
                                        <p:tgtEl>
                                          <p:spTgt spid="47"/>
                                        </p:tgtEl>
                                        <p:attrNameLst>
                                          <p:attrName>r</p:attrName>
                                        </p:attrNameLst>
                                      </p:cBhvr>
                                    </p:animRot>
                                    <p:animRot by="240000">
                                      <p:cBhvr>
                                        <p:cTn id="20" dur="200" fill="hold">
                                          <p:stCondLst>
                                            <p:cond delay="400"/>
                                          </p:stCondLst>
                                        </p:cTn>
                                        <p:tgtEl>
                                          <p:spTgt spid="47"/>
                                        </p:tgtEl>
                                        <p:attrNameLst>
                                          <p:attrName>r</p:attrName>
                                        </p:attrNameLst>
                                      </p:cBhvr>
                                    </p:animRot>
                                    <p:animRot by="-240000">
                                      <p:cBhvr>
                                        <p:cTn id="21" dur="200" fill="hold">
                                          <p:stCondLst>
                                            <p:cond delay="600"/>
                                          </p:stCondLst>
                                        </p:cTn>
                                        <p:tgtEl>
                                          <p:spTgt spid="47"/>
                                        </p:tgtEl>
                                        <p:attrNameLst>
                                          <p:attrName>r</p:attrName>
                                        </p:attrNameLst>
                                      </p:cBhvr>
                                    </p:animRot>
                                    <p:animRot by="120000">
                                      <p:cBhvr>
                                        <p:cTn id="22" dur="200" fill="hold">
                                          <p:stCondLst>
                                            <p:cond delay="800"/>
                                          </p:stCondLst>
                                        </p:cTn>
                                        <p:tgtEl>
                                          <p:spTgt spid="47"/>
                                        </p:tgtEl>
                                        <p:attrNameLst>
                                          <p:attrName>r</p:attrName>
                                        </p:attrNameLst>
                                      </p:cBhvr>
                                    </p:animRot>
                                  </p:childTnLst>
                                </p:cTn>
                              </p:par>
                              <p:par>
                                <p:cTn id="23" presetID="32" presetClass="emph" presetSubtype="0" repeatCount="indefinite" fill="hold" grpId="1" nodeType="withEffect">
                                  <p:stCondLst>
                                    <p:cond delay="0"/>
                                  </p:stCondLst>
                                  <p:childTnLst>
                                    <p:animRot by="120000">
                                      <p:cBhvr>
                                        <p:cTn id="24" dur="100" fill="hold">
                                          <p:stCondLst>
                                            <p:cond delay="0"/>
                                          </p:stCondLst>
                                        </p:cTn>
                                        <p:tgtEl>
                                          <p:spTgt spid="48"/>
                                        </p:tgtEl>
                                        <p:attrNameLst>
                                          <p:attrName>r</p:attrName>
                                        </p:attrNameLst>
                                      </p:cBhvr>
                                    </p:animRot>
                                    <p:animRot by="-240000">
                                      <p:cBhvr>
                                        <p:cTn id="25" dur="200" fill="hold">
                                          <p:stCondLst>
                                            <p:cond delay="200"/>
                                          </p:stCondLst>
                                        </p:cTn>
                                        <p:tgtEl>
                                          <p:spTgt spid="48"/>
                                        </p:tgtEl>
                                        <p:attrNameLst>
                                          <p:attrName>r</p:attrName>
                                        </p:attrNameLst>
                                      </p:cBhvr>
                                    </p:animRot>
                                    <p:animRot by="240000">
                                      <p:cBhvr>
                                        <p:cTn id="26" dur="200" fill="hold">
                                          <p:stCondLst>
                                            <p:cond delay="400"/>
                                          </p:stCondLst>
                                        </p:cTn>
                                        <p:tgtEl>
                                          <p:spTgt spid="48"/>
                                        </p:tgtEl>
                                        <p:attrNameLst>
                                          <p:attrName>r</p:attrName>
                                        </p:attrNameLst>
                                      </p:cBhvr>
                                    </p:animRot>
                                    <p:animRot by="-240000">
                                      <p:cBhvr>
                                        <p:cTn id="27" dur="200" fill="hold">
                                          <p:stCondLst>
                                            <p:cond delay="600"/>
                                          </p:stCondLst>
                                        </p:cTn>
                                        <p:tgtEl>
                                          <p:spTgt spid="48"/>
                                        </p:tgtEl>
                                        <p:attrNameLst>
                                          <p:attrName>r</p:attrName>
                                        </p:attrNameLst>
                                      </p:cBhvr>
                                    </p:animRot>
                                    <p:animRot by="120000">
                                      <p:cBhvr>
                                        <p:cTn id="28" dur="200" fill="hold">
                                          <p:stCondLst>
                                            <p:cond delay="800"/>
                                          </p:stCondLst>
                                        </p:cTn>
                                        <p:tgtEl>
                                          <p:spTgt spid="48"/>
                                        </p:tgtEl>
                                        <p:attrNameLst>
                                          <p:attrName>r</p:attrName>
                                        </p:attrNameLst>
                                      </p:cBhvr>
                                    </p:animRot>
                                  </p:childTnLst>
                                </p:cTn>
                              </p:par>
                              <p:par>
                                <p:cTn id="29" presetID="32" presetClass="emph" presetSubtype="0" repeatCount="indefinite" fill="hold" grpId="1"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grpId="1" nodeType="withEffect">
                                  <p:stCondLst>
                                    <p:cond delay="0"/>
                                  </p:stCondLst>
                                  <p:childTnLst>
                                    <p:animRot by="120000">
                                      <p:cBhvr>
                                        <p:cTn id="36" dur="100" fill="hold">
                                          <p:stCondLst>
                                            <p:cond delay="0"/>
                                          </p:stCondLst>
                                        </p:cTn>
                                        <p:tgtEl>
                                          <p:spTgt spid="50"/>
                                        </p:tgtEl>
                                        <p:attrNameLst>
                                          <p:attrName>r</p:attrName>
                                        </p:attrNameLst>
                                      </p:cBhvr>
                                    </p:animRot>
                                    <p:animRot by="-240000">
                                      <p:cBhvr>
                                        <p:cTn id="37" dur="200" fill="hold">
                                          <p:stCondLst>
                                            <p:cond delay="200"/>
                                          </p:stCondLst>
                                        </p:cTn>
                                        <p:tgtEl>
                                          <p:spTgt spid="50"/>
                                        </p:tgtEl>
                                        <p:attrNameLst>
                                          <p:attrName>r</p:attrName>
                                        </p:attrNameLst>
                                      </p:cBhvr>
                                    </p:animRot>
                                    <p:animRot by="240000">
                                      <p:cBhvr>
                                        <p:cTn id="38" dur="200" fill="hold">
                                          <p:stCondLst>
                                            <p:cond delay="400"/>
                                          </p:stCondLst>
                                        </p:cTn>
                                        <p:tgtEl>
                                          <p:spTgt spid="50"/>
                                        </p:tgtEl>
                                        <p:attrNameLst>
                                          <p:attrName>r</p:attrName>
                                        </p:attrNameLst>
                                      </p:cBhvr>
                                    </p:animRot>
                                    <p:animRot by="-240000">
                                      <p:cBhvr>
                                        <p:cTn id="39" dur="200" fill="hold">
                                          <p:stCondLst>
                                            <p:cond delay="600"/>
                                          </p:stCondLst>
                                        </p:cTn>
                                        <p:tgtEl>
                                          <p:spTgt spid="50"/>
                                        </p:tgtEl>
                                        <p:attrNameLst>
                                          <p:attrName>r</p:attrName>
                                        </p:attrNameLst>
                                      </p:cBhvr>
                                    </p:animRot>
                                    <p:animRot by="120000">
                                      <p:cBhvr>
                                        <p:cTn id="40" dur="200" fill="hold">
                                          <p:stCondLst>
                                            <p:cond delay="800"/>
                                          </p:stCondLst>
                                        </p:cTn>
                                        <p:tgtEl>
                                          <p:spTgt spid="50"/>
                                        </p:tgtEl>
                                        <p:attrNameLst>
                                          <p:attrName>r</p:attrName>
                                        </p:attrNameLst>
                                      </p:cBhvr>
                                    </p:animRo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46"/>
                                        </p:tgtEl>
                                        <p:attrNameLst>
                                          <p:attrName>r</p:attrName>
                                        </p:attrNameLst>
                                      </p:cBhvr>
                                    </p:animRot>
                                    <p:animRot by="-240000">
                                      <p:cBhvr>
                                        <p:cTn id="43" dur="200" fill="hold">
                                          <p:stCondLst>
                                            <p:cond delay="200"/>
                                          </p:stCondLst>
                                        </p:cTn>
                                        <p:tgtEl>
                                          <p:spTgt spid="46"/>
                                        </p:tgtEl>
                                        <p:attrNameLst>
                                          <p:attrName>r</p:attrName>
                                        </p:attrNameLst>
                                      </p:cBhvr>
                                    </p:animRot>
                                    <p:animRot by="240000">
                                      <p:cBhvr>
                                        <p:cTn id="44" dur="200" fill="hold">
                                          <p:stCondLst>
                                            <p:cond delay="400"/>
                                          </p:stCondLst>
                                        </p:cTn>
                                        <p:tgtEl>
                                          <p:spTgt spid="46"/>
                                        </p:tgtEl>
                                        <p:attrNameLst>
                                          <p:attrName>r</p:attrName>
                                        </p:attrNameLst>
                                      </p:cBhvr>
                                    </p:animRot>
                                    <p:animRot by="-240000">
                                      <p:cBhvr>
                                        <p:cTn id="45" dur="200" fill="hold">
                                          <p:stCondLst>
                                            <p:cond delay="600"/>
                                          </p:stCondLst>
                                        </p:cTn>
                                        <p:tgtEl>
                                          <p:spTgt spid="46"/>
                                        </p:tgtEl>
                                        <p:attrNameLst>
                                          <p:attrName>r</p:attrName>
                                        </p:attrNameLst>
                                      </p:cBhvr>
                                    </p:animRot>
                                    <p:animRot by="120000">
                                      <p:cBhvr>
                                        <p:cTn id="46" dur="200" fill="hold">
                                          <p:stCondLst>
                                            <p:cond delay="800"/>
                                          </p:stCondLst>
                                        </p:cTn>
                                        <p:tgtEl>
                                          <p:spTgt spid="46"/>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45"/>
                                        </p:tgtEl>
                                        <p:attrNameLst>
                                          <p:attrName>r</p:attrName>
                                        </p:attrNameLst>
                                      </p:cBhvr>
                                    </p:animRot>
                                    <p:animRot by="-240000">
                                      <p:cBhvr>
                                        <p:cTn id="49" dur="200" fill="hold">
                                          <p:stCondLst>
                                            <p:cond delay="200"/>
                                          </p:stCondLst>
                                        </p:cTn>
                                        <p:tgtEl>
                                          <p:spTgt spid="45"/>
                                        </p:tgtEl>
                                        <p:attrNameLst>
                                          <p:attrName>r</p:attrName>
                                        </p:attrNameLst>
                                      </p:cBhvr>
                                    </p:animRot>
                                    <p:animRot by="240000">
                                      <p:cBhvr>
                                        <p:cTn id="50" dur="200" fill="hold">
                                          <p:stCondLst>
                                            <p:cond delay="400"/>
                                          </p:stCondLst>
                                        </p:cTn>
                                        <p:tgtEl>
                                          <p:spTgt spid="45"/>
                                        </p:tgtEl>
                                        <p:attrNameLst>
                                          <p:attrName>r</p:attrName>
                                        </p:attrNameLst>
                                      </p:cBhvr>
                                    </p:animRot>
                                    <p:animRot by="-240000">
                                      <p:cBhvr>
                                        <p:cTn id="51" dur="200" fill="hold">
                                          <p:stCondLst>
                                            <p:cond delay="600"/>
                                          </p:stCondLst>
                                        </p:cTn>
                                        <p:tgtEl>
                                          <p:spTgt spid="45"/>
                                        </p:tgtEl>
                                        <p:attrNameLst>
                                          <p:attrName>r</p:attrName>
                                        </p:attrNameLst>
                                      </p:cBhvr>
                                    </p:animRot>
                                    <p:animRot by="120000">
                                      <p:cBhvr>
                                        <p:cTn id="52" dur="200" fill="hold">
                                          <p:stCondLst>
                                            <p:cond delay="800"/>
                                          </p:stCondLst>
                                        </p:cTn>
                                        <p:tgtEl>
                                          <p:spTgt spid="45"/>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35" presetClass="path" presetSubtype="0" accel="50000" decel="50000" fill="hold" grpId="1" nodeType="withEffect">
                                  <p:stCondLst>
                                    <p:cond delay="0"/>
                                  </p:stCondLst>
                                  <p:childTnLst>
                                    <p:animMotion origin="layout" path="M 0 0 L -0.25 0 E" pathEditMode="relative" ptsTypes="">
                                      <p:cBhvr>
                                        <p:cTn id="66" dur="2000" fill="hold"/>
                                        <p:tgtEl>
                                          <p:spTgt spid="34"/>
                                        </p:tgtEl>
                                        <p:attrNameLst>
                                          <p:attrName>ppt_x</p:attrName>
                                          <p:attrName>ppt_y</p:attrName>
                                        </p:attrNameLst>
                                      </p:cBhvr>
                                    </p:animMotion>
                                  </p:childTnLst>
                                </p:cTn>
                              </p:par>
                              <p:par>
                                <p:cTn id="67" presetID="35" presetClass="path" presetSubtype="0" accel="50000" decel="50000" fill="hold" grpId="1" nodeType="withEffect">
                                  <p:stCondLst>
                                    <p:cond delay="0"/>
                                  </p:stCondLst>
                                  <p:childTnLst>
                                    <p:animMotion origin="layout" path="M 0 0 L -0.25 0 E" pathEditMode="relative" ptsTypes="">
                                      <p:cBhvr>
                                        <p:cTn id="68" dur="2000" fill="hold"/>
                                        <p:tgtEl>
                                          <p:spTgt spid="35"/>
                                        </p:tgtEl>
                                        <p:attrNameLst>
                                          <p:attrName>ppt_x</p:attrName>
                                          <p:attrName>ppt_y</p:attrName>
                                        </p:attrNameLst>
                                      </p:cBhvr>
                                    </p:animMotion>
                                  </p:childTnLst>
                                </p:cTn>
                              </p:par>
                              <p:par>
                                <p:cTn id="69" presetID="63" presetClass="path" presetSubtype="0" accel="50000" decel="50000" fill="hold" grpId="1" nodeType="withEffect">
                                  <p:stCondLst>
                                    <p:cond delay="0"/>
                                  </p:stCondLst>
                                  <p:childTnLst>
                                    <p:animMotion origin="layout" path="M 0 0 L 0.25 0 E" pathEditMode="relative" ptsTypes="">
                                      <p:cBhvr>
                                        <p:cTn id="70" dur="2000" fill="hold"/>
                                        <p:tgtEl>
                                          <p:spTgt spid="4"/>
                                        </p:tgtEl>
                                        <p:attrNameLst>
                                          <p:attrName>ppt_x</p:attrName>
                                          <p:attrName>ppt_y</p:attrName>
                                        </p:attrNameLst>
                                      </p:cBhvr>
                                    </p:animMotion>
                                  </p:childTnLst>
                                </p:cTn>
                              </p:par>
                              <p:par>
                                <p:cTn id="71" presetID="63" presetClass="path" presetSubtype="0" accel="50000" decel="50000" fill="hold" grpId="1" nodeType="withEffect">
                                  <p:stCondLst>
                                    <p:cond delay="0"/>
                                  </p:stCondLst>
                                  <p:childTnLst>
                                    <p:animMotion origin="layout" path="M 0 0 L 0.25 0 E" pathEditMode="relative" ptsTypes="">
                                      <p:cBhvr>
                                        <p:cTn id="72" dur="2000" fill="hold"/>
                                        <p:tgtEl>
                                          <p:spTgt spid="32"/>
                                        </p:tgtEl>
                                        <p:attrNameLst>
                                          <p:attrName>ppt_x</p:attrName>
                                          <p:attrName>ppt_y</p:attrName>
                                        </p:attrNameLst>
                                      </p:cBhvr>
                                    </p:animMotion>
                                  </p:childTnLst>
                                </p:cTn>
                              </p:par>
                              <p:par>
                                <p:cTn id="73" presetID="63" presetClass="path" presetSubtype="0" accel="50000" decel="50000" fill="hold" grpId="1" nodeType="withEffect">
                                  <p:stCondLst>
                                    <p:cond delay="0"/>
                                  </p:stCondLst>
                                  <p:childTnLst>
                                    <p:animMotion origin="layout" path="M 0 0 L 0.25 0 E" pathEditMode="relative" ptsTypes="">
                                      <p:cBhvr>
                                        <p:cTn id="74" dur="2000" fill="hold"/>
                                        <p:tgtEl>
                                          <p:spTgt spid="33"/>
                                        </p:tgtEl>
                                        <p:attrNameLst>
                                          <p:attrName>ppt_x</p:attrName>
                                          <p:attrName>ppt_y</p:attrName>
                                        </p:attrNameLst>
                                      </p:cBhvr>
                                    </p:animMotion>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5"/>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6"/>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7"/>
                                        </p:tgtEl>
                                        <p:attrNameLst>
                                          <p:attrName>style.visibility</p:attrName>
                                        </p:attrNameLst>
                                      </p:cBhvr>
                                      <p:to>
                                        <p:strVal val="visible"/>
                                      </p:to>
                                    </p:set>
                                  </p:childTnLst>
                                </p:cTn>
                              </p:par>
                              <p:par>
                                <p:cTn id="85" presetID="1" presetClass="entr" presetSubtype="0" fill="hold" grpId="1" nodeType="withEffect">
                                  <p:stCondLst>
                                    <p:cond delay="0"/>
                                  </p:stCondLst>
                                  <p:childTnLst>
                                    <p:set>
                                      <p:cBhvr>
                                        <p:cTn id="86" dur="1" fill="hold">
                                          <p:stCondLst>
                                            <p:cond delay="0"/>
                                          </p:stCondLst>
                                        </p:cTn>
                                        <p:tgtEl>
                                          <p:spTgt spid="8"/>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9"/>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par>
                                <p:cTn id="91" presetID="1" presetClass="entr" presetSubtype="0" fill="hold" grpId="1" nodeType="withEffect">
                                  <p:stCondLst>
                                    <p:cond delay="0"/>
                                  </p:stCondLst>
                                  <p:childTnLst>
                                    <p:set>
                                      <p:cBhvr>
                                        <p:cTn id="92" dur="1" fill="hold">
                                          <p:stCondLst>
                                            <p:cond delay="0"/>
                                          </p:stCondLst>
                                        </p:cTn>
                                        <p:tgtEl>
                                          <p:spTgt spid="11"/>
                                        </p:tgtEl>
                                        <p:attrNameLst>
                                          <p:attrName>style.visibility</p:attrName>
                                        </p:attrNameLst>
                                      </p:cBhvr>
                                      <p:to>
                                        <p:strVal val="visible"/>
                                      </p:to>
                                    </p:set>
                                  </p:childTnLst>
                                </p:cTn>
                              </p:par>
                              <p:par>
                                <p:cTn id="93" presetID="1" presetClass="entr"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visible"/>
                                      </p:to>
                                    </p:set>
                                  </p:childTnLst>
                                </p:cTn>
                              </p:par>
                              <p:par>
                                <p:cTn id="95" presetID="1" presetClass="entr" presetSubtype="0" fill="hold" grpId="1" nodeType="withEffect">
                                  <p:stCondLst>
                                    <p:cond delay="0"/>
                                  </p:stCondLst>
                                  <p:childTnLst>
                                    <p:set>
                                      <p:cBhvr>
                                        <p:cTn id="96" dur="1" fill="hold">
                                          <p:stCondLst>
                                            <p:cond delay="0"/>
                                          </p:stCondLst>
                                        </p:cTn>
                                        <p:tgtEl>
                                          <p:spTgt spid="13"/>
                                        </p:tgtEl>
                                        <p:attrNameLst>
                                          <p:attrName>style.visibility</p:attrName>
                                        </p:attrNameLst>
                                      </p:cBhvr>
                                      <p:to>
                                        <p:strVal val="visible"/>
                                      </p:to>
                                    </p:set>
                                  </p:childTnLst>
                                </p:cTn>
                              </p:par>
                              <p:par>
                                <p:cTn id="97" presetID="1" presetClass="entr" presetSubtype="0" fill="hold" grpId="1" nodeType="withEffect">
                                  <p:stCondLst>
                                    <p:cond delay="0"/>
                                  </p:stCondLst>
                                  <p:childTnLst>
                                    <p:set>
                                      <p:cBhvr>
                                        <p:cTn id="98" dur="1" fill="hold">
                                          <p:stCondLst>
                                            <p:cond delay="0"/>
                                          </p:stCondLst>
                                        </p:cTn>
                                        <p:tgtEl>
                                          <p:spTgt spid="14"/>
                                        </p:tgtEl>
                                        <p:attrNameLst>
                                          <p:attrName>style.visibility</p:attrName>
                                        </p:attrNameLst>
                                      </p:cBhvr>
                                      <p:to>
                                        <p:strVal val="visible"/>
                                      </p:to>
                                    </p:set>
                                  </p:childTnLst>
                                </p:cTn>
                              </p:par>
                              <p:par>
                                <p:cTn id="99" presetID="1" presetClass="entr" presetSubtype="0" fill="hold" grpId="1" nodeType="withEffect">
                                  <p:stCondLst>
                                    <p:cond delay="0"/>
                                  </p:stCondLst>
                                  <p:childTnLst>
                                    <p:set>
                                      <p:cBhvr>
                                        <p:cTn id="100" dur="1" fill="hold">
                                          <p:stCondLst>
                                            <p:cond delay="0"/>
                                          </p:stCondLst>
                                        </p:cTn>
                                        <p:tgtEl>
                                          <p:spTgt spid="15"/>
                                        </p:tgtEl>
                                        <p:attrNameLst>
                                          <p:attrName>style.visibility</p:attrName>
                                        </p:attrNameLst>
                                      </p:cBhvr>
                                      <p:to>
                                        <p:strVal val="visible"/>
                                      </p:to>
                                    </p:set>
                                  </p:childTnLst>
                                </p:cTn>
                              </p:par>
                              <p:par>
                                <p:cTn id="101" presetID="1" presetClass="entr" presetSubtype="0" fill="hold" grpId="1" nodeType="withEffect">
                                  <p:stCondLst>
                                    <p:cond delay="0"/>
                                  </p:stCondLst>
                                  <p:childTnLst>
                                    <p:set>
                                      <p:cBhvr>
                                        <p:cTn id="102" dur="1" fill="hold">
                                          <p:stCondLst>
                                            <p:cond delay="0"/>
                                          </p:stCondLst>
                                        </p:cTn>
                                        <p:tgtEl>
                                          <p:spTgt spid="16"/>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17"/>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18"/>
                                        </p:tgtEl>
                                        <p:attrNameLst>
                                          <p:attrName>style.visibility</p:attrName>
                                        </p:attrNameLst>
                                      </p:cBhvr>
                                      <p:to>
                                        <p:strVal val="visible"/>
                                      </p:to>
                                    </p:set>
                                  </p:childTnLst>
                                </p:cTn>
                              </p:par>
                            </p:childTnLst>
                          </p:cTn>
                        </p:par>
                        <p:par>
                          <p:cTn id="107" fill="hold">
                            <p:stCondLst>
                              <p:cond delay="0"/>
                            </p:stCondLst>
                            <p:childTnLst>
                              <p:par>
                                <p:cTn id="108" presetID="35" presetClass="path" presetSubtype="0" fill="hold" grpId="0" nodeType="afterEffect">
                                  <p:stCondLst>
                                    <p:cond delay="0"/>
                                  </p:stCondLst>
                                  <p:childTnLst>
                                    <p:animMotion origin="layout" path="M 0 0 L -0.25 0 E" pathEditMode="relative" ptsTypes="">
                                      <p:cBhvr>
                                        <p:cTn id="109" dur="500" fill="hold"/>
                                        <p:tgtEl>
                                          <p:spTgt spid="2"/>
                                        </p:tgtEl>
                                        <p:attrNameLst>
                                          <p:attrName>ppt_x</p:attrName>
                                          <p:attrName>ppt_y</p:attrName>
                                        </p:attrNameLst>
                                      </p:cBhvr>
                                    </p:animMotion>
                                  </p:childTnLst>
                                </p:cTn>
                              </p:par>
                              <p:par>
                                <p:cTn id="110" presetID="35" presetClass="path" presetSubtype="0" fill="hold" grpId="0" nodeType="withEffect">
                                  <p:stCondLst>
                                    <p:cond delay="0"/>
                                  </p:stCondLst>
                                  <p:childTnLst>
                                    <p:animMotion origin="layout" path="M 0 0 L -0.25 0 E" pathEditMode="relative" ptsTypes="">
                                      <p:cBhvr>
                                        <p:cTn id="111" dur="500" fill="hold"/>
                                        <p:tgtEl>
                                          <p:spTgt spid="5"/>
                                        </p:tgtEl>
                                        <p:attrNameLst>
                                          <p:attrName>ppt_x</p:attrName>
                                          <p:attrName>ppt_y</p:attrName>
                                        </p:attrNameLst>
                                      </p:cBhvr>
                                    </p:animMotion>
                                  </p:childTnLst>
                                </p:cTn>
                              </p:par>
                              <p:par>
                                <p:cTn id="112" presetID="35" presetClass="path" presetSubtype="0" fill="hold" grpId="0" nodeType="withEffect">
                                  <p:stCondLst>
                                    <p:cond delay="0"/>
                                  </p:stCondLst>
                                  <p:childTnLst>
                                    <p:animMotion origin="layout" path="M 0 0 L -0.25 0 E" pathEditMode="relative" ptsTypes="">
                                      <p:cBhvr>
                                        <p:cTn id="113" dur="500" fill="hold"/>
                                        <p:tgtEl>
                                          <p:spTgt spid="6"/>
                                        </p:tgtEl>
                                        <p:attrNameLst>
                                          <p:attrName>ppt_x</p:attrName>
                                          <p:attrName>ppt_y</p:attrName>
                                        </p:attrNameLst>
                                      </p:cBhvr>
                                    </p:animMotion>
                                  </p:childTnLst>
                                </p:cTn>
                              </p:par>
                              <p:par>
                                <p:cTn id="114" presetID="35" presetClass="path" presetSubtype="0" fill="hold" grpId="0" nodeType="withEffect">
                                  <p:stCondLst>
                                    <p:cond delay="0"/>
                                  </p:stCondLst>
                                  <p:childTnLst>
                                    <p:animMotion origin="layout" path="M 0 0 L -0.25 0 E" pathEditMode="relative" ptsTypes="">
                                      <p:cBhvr>
                                        <p:cTn id="115" dur="500" fill="hold"/>
                                        <p:tgtEl>
                                          <p:spTgt spid="7"/>
                                        </p:tgtEl>
                                        <p:attrNameLst>
                                          <p:attrName>ppt_x</p:attrName>
                                          <p:attrName>ppt_y</p:attrName>
                                        </p:attrNameLst>
                                      </p:cBhvr>
                                    </p:animMotion>
                                  </p:childTnLst>
                                </p:cTn>
                              </p:par>
                              <p:par>
                                <p:cTn id="116" presetID="35" presetClass="path" presetSubtype="0" fill="hold" grpId="0" nodeType="withEffect">
                                  <p:stCondLst>
                                    <p:cond delay="0"/>
                                  </p:stCondLst>
                                  <p:childTnLst>
                                    <p:animMotion origin="layout" path="M 0 0 L -0.25 0 E" pathEditMode="relative" ptsTypes="">
                                      <p:cBhvr>
                                        <p:cTn id="117" dur="500" fill="hold"/>
                                        <p:tgtEl>
                                          <p:spTgt spid="8"/>
                                        </p:tgtEl>
                                        <p:attrNameLst>
                                          <p:attrName>ppt_x</p:attrName>
                                          <p:attrName>ppt_y</p:attrName>
                                        </p:attrNameLst>
                                      </p:cBhvr>
                                    </p:animMotion>
                                  </p:childTnLst>
                                </p:cTn>
                              </p:par>
                              <p:par>
                                <p:cTn id="118" presetID="35" presetClass="path" presetSubtype="0" fill="hold" grpId="0" nodeType="withEffect">
                                  <p:stCondLst>
                                    <p:cond delay="0"/>
                                  </p:stCondLst>
                                  <p:childTnLst>
                                    <p:animMotion origin="layout" path="M 0 0 L -0.25 0 E" pathEditMode="relative" ptsTypes="">
                                      <p:cBhvr>
                                        <p:cTn id="119" dur="500" fill="hold"/>
                                        <p:tgtEl>
                                          <p:spTgt spid="9"/>
                                        </p:tgtEl>
                                        <p:attrNameLst>
                                          <p:attrName>ppt_x</p:attrName>
                                          <p:attrName>ppt_y</p:attrName>
                                        </p:attrNameLst>
                                      </p:cBhvr>
                                    </p:animMotion>
                                  </p:childTnLst>
                                </p:cTn>
                              </p:par>
                              <p:par>
                                <p:cTn id="120" presetID="35" presetClass="path" presetSubtype="0" fill="hold" grpId="0" nodeType="withEffect">
                                  <p:stCondLst>
                                    <p:cond delay="0"/>
                                  </p:stCondLst>
                                  <p:childTnLst>
                                    <p:animMotion origin="layout" path="M 0 0 L -0.25 0 E" pathEditMode="relative" ptsTypes="">
                                      <p:cBhvr>
                                        <p:cTn id="121" dur="500" fill="hold"/>
                                        <p:tgtEl>
                                          <p:spTgt spid="10"/>
                                        </p:tgtEl>
                                        <p:attrNameLst>
                                          <p:attrName>ppt_x</p:attrName>
                                          <p:attrName>ppt_y</p:attrName>
                                        </p:attrNameLst>
                                      </p:cBhvr>
                                    </p:animMotion>
                                  </p:childTnLst>
                                </p:cTn>
                              </p:par>
                              <p:par>
                                <p:cTn id="122" presetID="35" presetClass="path" presetSubtype="0" fill="hold" grpId="0" nodeType="withEffect">
                                  <p:stCondLst>
                                    <p:cond delay="0"/>
                                  </p:stCondLst>
                                  <p:childTnLst>
                                    <p:animMotion origin="layout" path="M 0 0 L -0.25 0 E" pathEditMode="relative" ptsTypes="">
                                      <p:cBhvr>
                                        <p:cTn id="123" dur="500" fill="hold"/>
                                        <p:tgtEl>
                                          <p:spTgt spid="11"/>
                                        </p:tgtEl>
                                        <p:attrNameLst>
                                          <p:attrName>ppt_x</p:attrName>
                                          <p:attrName>ppt_y</p:attrName>
                                        </p:attrNameLst>
                                      </p:cBhvr>
                                    </p:animMotion>
                                  </p:childTnLst>
                                </p:cTn>
                              </p:par>
                              <p:par>
                                <p:cTn id="124" presetID="35" presetClass="path" presetSubtype="0" fill="hold" grpId="0" nodeType="withEffect">
                                  <p:stCondLst>
                                    <p:cond delay="0"/>
                                  </p:stCondLst>
                                  <p:childTnLst>
                                    <p:animMotion origin="layout" path="M 0 0 L -0.25 0 E" pathEditMode="relative" ptsTypes="">
                                      <p:cBhvr>
                                        <p:cTn id="125" dur="500" fill="hold"/>
                                        <p:tgtEl>
                                          <p:spTgt spid="12"/>
                                        </p:tgtEl>
                                        <p:attrNameLst>
                                          <p:attrName>ppt_x</p:attrName>
                                          <p:attrName>ppt_y</p:attrName>
                                        </p:attrNameLst>
                                      </p:cBhvr>
                                    </p:animMotion>
                                  </p:childTnLst>
                                </p:cTn>
                              </p:par>
                              <p:par>
                                <p:cTn id="126" presetID="63" presetClass="path" presetSubtype="0" fill="hold" grpId="0" nodeType="withEffect">
                                  <p:stCondLst>
                                    <p:cond delay="0"/>
                                  </p:stCondLst>
                                  <p:childTnLst>
                                    <p:animMotion origin="layout" path="M 0 0 L 0.25 0 E" pathEditMode="relative" ptsTypes="">
                                      <p:cBhvr>
                                        <p:cTn id="127" dur="500" fill="hold"/>
                                        <p:tgtEl>
                                          <p:spTgt spid="13"/>
                                        </p:tgtEl>
                                        <p:attrNameLst>
                                          <p:attrName>ppt_x</p:attrName>
                                          <p:attrName>ppt_y</p:attrName>
                                        </p:attrNameLst>
                                      </p:cBhvr>
                                    </p:animMotion>
                                  </p:childTnLst>
                                </p:cTn>
                              </p:par>
                              <p:par>
                                <p:cTn id="128" presetID="63" presetClass="path" presetSubtype="0" fill="hold" grpId="0" nodeType="withEffect">
                                  <p:stCondLst>
                                    <p:cond delay="0"/>
                                  </p:stCondLst>
                                  <p:childTnLst>
                                    <p:animMotion origin="layout" path="M 0 0 L 0.25 0 E" pathEditMode="relative" ptsTypes="">
                                      <p:cBhvr>
                                        <p:cTn id="129" dur="500" fill="hold"/>
                                        <p:tgtEl>
                                          <p:spTgt spid="14"/>
                                        </p:tgtEl>
                                        <p:attrNameLst>
                                          <p:attrName>ppt_x</p:attrName>
                                          <p:attrName>ppt_y</p:attrName>
                                        </p:attrNameLst>
                                      </p:cBhvr>
                                    </p:animMotion>
                                  </p:childTnLst>
                                </p:cTn>
                              </p:par>
                              <p:par>
                                <p:cTn id="130" presetID="63" presetClass="path" presetSubtype="0" fill="hold" grpId="0" nodeType="withEffect">
                                  <p:stCondLst>
                                    <p:cond delay="0"/>
                                  </p:stCondLst>
                                  <p:childTnLst>
                                    <p:animMotion origin="layout" path="M 0 0 L 0.25 0 E" pathEditMode="relative" ptsTypes="">
                                      <p:cBhvr>
                                        <p:cTn id="131" dur="500" fill="hold"/>
                                        <p:tgtEl>
                                          <p:spTgt spid="15"/>
                                        </p:tgtEl>
                                        <p:attrNameLst>
                                          <p:attrName>ppt_x</p:attrName>
                                          <p:attrName>ppt_y</p:attrName>
                                        </p:attrNameLst>
                                      </p:cBhvr>
                                    </p:animMotion>
                                  </p:childTnLst>
                                </p:cTn>
                              </p:par>
                              <p:par>
                                <p:cTn id="132" presetID="63" presetClass="path" presetSubtype="0" fill="hold" grpId="0" nodeType="withEffect">
                                  <p:stCondLst>
                                    <p:cond delay="0"/>
                                  </p:stCondLst>
                                  <p:childTnLst>
                                    <p:animMotion origin="layout" path="M 0 0 L 0.25 0 E" pathEditMode="relative" ptsTypes="">
                                      <p:cBhvr>
                                        <p:cTn id="133" dur="500" fill="hold"/>
                                        <p:tgtEl>
                                          <p:spTgt spid="16"/>
                                        </p:tgtEl>
                                        <p:attrNameLst>
                                          <p:attrName>ppt_x</p:attrName>
                                          <p:attrName>ppt_y</p:attrName>
                                        </p:attrNameLst>
                                      </p:cBhvr>
                                    </p:animMotion>
                                  </p:childTnLst>
                                </p:cTn>
                              </p:par>
                              <p:par>
                                <p:cTn id="134" presetID="63" presetClass="path" presetSubtype="0" fill="hold" grpId="0" nodeType="withEffect">
                                  <p:stCondLst>
                                    <p:cond delay="0"/>
                                  </p:stCondLst>
                                  <p:childTnLst>
                                    <p:animMotion origin="layout" path="M 0 0 L 0.25 0 E" pathEditMode="relative" ptsTypes="">
                                      <p:cBhvr>
                                        <p:cTn id="135" dur="500" fill="hold"/>
                                        <p:tgtEl>
                                          <p:spTgt spid="17"/>
                                        </p:tgtEl>
                                        <p:attrNameLst>
                                          <p:attrName>ppt_x</p:attrName>
                                          <p:attrName>ppt_y</p:attrName>
                                        </p:attrNameLst>
                                      </p:cBhvr>
                                    </p:animMotion>
                                  </p:childTnLst>
                                </p:cTn>
                              </p:par>
                              <p:par>
                                <p:cTn id="136" presetID="63" presetClass="path" presetSubtype="0" fill="hold" grpId="0" nodeType="withEffect">
                                  <p:stCondLst>
                                    <p:cond delay="0"/>
                                  </p:stCondLst>
                                  <p:childTnLst>
                                    <p:animMotion origin="layout" path="M 0 0 L 0.25 0 E" pathEditMode="relative" ptsTypes="">
                                      <p:cBhvr>
                                        <p:cTn id="137" dur="500" fill="hold"/>
                                        <p:tgtEl>
                                          <p:spTgt spid="18"/>
                                        </p:tgtEl>
                                        <p:attrNameLst>
                                          <p:attrName>ppt_x</p:attrName>
                                          <p:attrName>ppt_y</p:attrName>
                                        </p:attrNameLst>
                                      </p:cBhvr>
                                    </p:animMotion>
                                  </p:childTnLst>
                                </p:cTn>
                              </p:par>
                            </p:childTnLst>
                          </p:cTn>
                        </p:par>
                        <p:par>
                          <p:cTn id="138" fill="hold">
                            <p:stCondLst>
                              <p:cond delay="500"/>
                            </p:stCondLst>
                            <p:childTnLst>
                              <p:par>
                                <p:cTn id="139" presetID="51" presetClass="path" presetSubtype="0" fill="hold" grpId="2" nodeType="afterEffect">
                                  <p:stCondLst>
                                    <p:cond delay="0"/>
                                  </p:stCondLst>
                                  <p:childTnLst>
                                    <p:animMotion origin="layout" path="M -0.25 1.11111E-6 L -0.26233 0.04606 C -0.26511 0.05579 -0.2665 0.07014 -0.2665 0.08542 C -0.2665 0.10255 -0.26511 0.1162 -0.26233 0.12592 L -0.25 0.17222 " pathEditMode="relative" rAng="0" ptsTypes="FffFF">
                                      <p:cBhvr>
                                        <p:cTn id="140" dur="500" fill="hold"/>
                                        <p:tgtEl>
                                          <p:spTgt spid="6"/>
                                        </p:tgtEl>
                                        <p:attrNameLst>
                                          <p:attrName>ppt_x</p:attrName>
                                          <p:attrName>ppt_y</p:attrName>
                                        </p:attrNameLst>
                                      </p:cBhvr>
                                      <p:rCtr x="-833" y="8611"/>
                                    </p:animMotion>
                                  </p:childTnLst>
                                </p:cTn>
                              </p:par>
                              <p:par>
                                <p:cTn id="141"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142" dur="500" fill="hold"/>
                                        <p:tgtEl>
                                          <p:spTgt spid="7"/>
                                        </p:tgtEl>
                                        <p:attrNameLst>
                                          <p:attrName>ppt_x</p:attrName>
                                          <p:attrName>ppt_y</p:attrName>
                                        </p:attrNameLst>
                                      </p:cBhvr>
                                      <p:rCtr x="-833" y="8611"/>
                                    </p:animMotion>
                                  </p:childTnLst>
                                </p:cTn>
                              </p:par>
                              <p:par>
                                <p:cTn id="143" presetID="49" presetClass="path" presetSubtype="0" fill="hold" grpId="2" nodeType="withEffect">
                                  <p:stCondLst>
                                    <p:cond delay="0"/>
                                  </p:stCondLst>
                                  <p:childTnLst>
                                    <p:animMotion origin="layout" path="M -0.25 1.11111E-6 L -0.4375 -0.08333 " pathEditMode="relative" rAng="0" ptsTypes="AA">
                                      <p:cBhvr>
                                        <p:cTn id="144" dur="500" fill="hold"/>
                                        <p:tgtEl>
                                          <p:spTgt spid="2"/>
                                        </p:tgtEl>
                                        <p:attrNameLst>
                                          <p:attrName>ppt_x</p:attrName>
                                          <p:attrName>ppt_y</p:attrName>
                                        </p:attrNameLst>
                                      </p:cBhvr>
                                      <p:rCtr x="-9375" y="-4167"/>
                                    </p:animMotion>
                                  </p:childTnLst>
                                </p:cTn>
                              </p:par>
                              <p:par>
                                <p:cTn id="145" presetID="49" presetClass="path" presetSubtype="0" fill="hold" grpId="2" nodeType="withEffect">
                                  <p:stCondLst>
                                    <p:cond delay="0"/>
                                  </p:stCondLst>
                                  <p:childTnLst>
                                    <p:animMotion origin="layout" path="M -0.25 -2.22222E-6 L -0.34722 0.16111 " pathEditMode="relative" rAng="0" ptsTypes="AA">
                                      <p:cBhvr>
                                        <p:cTn id="146" dur="500" fill="hold"/>
                                        <p:tgtEl>
                                          <p:spTgt spid="9"/>
                                        </p:tgtEl>
                                        <p:attrNameLst>
                                          <p:attrName>ppt_x</p:attrName>
                                          <p:attrName>ppt_y</p:attrName>
                                        </p:attrNameLst>
                                      </p:cBhvr>
                                      <p:rCtr x="-4861" y="8056"/>
                                    </p:animMotion>
                                  </p:childTnLst>
                                </p:cTn>
                              </p:par>
                              <p:par>
                                <p:cTn id="147" presetID="36" presetClass="path" presetSubtype="0" fill="hold" grpId="2" nodeType="withEffect">
                                  <p:stCondLst>
                                    <p:cond delay="0"/>
                                  </p:stCondLst>
                                  <p:childTnLst>
                                    <p:animMotion origin="layout" path="M 0.25 -2.22222E-6 L 0.25 0.06945 C 0.25 0.10047 0.2717 0.13889 0.28959 0.13889 L 0.32917 0.13889 " pathEditMode="relative" rAng="0" ptsTypes="FfFF">
                                      <p:cBhvr>
                                        <p:cTn id="148" dur="500" fill="hold"/>
                                        <p:tgtEl>
                                          <p:spTgt spid="14"/>
                                        </p:tgtEl>
                                        <p:attrNameLst>
                                          <p:attrName>ppt_x</p:attrName>
                                          <p:attrName>ppt_y</p:attrName>
                                        </p:attrNameLst>
                                      </p:cBhvr>
                                      <p:rCtr x="3958" y="6944"/>
                                    </p:animMotion>
                                  </p:childTnLst>
                                </p:cTn>
                              </p:par>
                              <p:par>
                                <p:cTn id="149" presetID="36" presetClass="path" presetSubtype="0" fill="hold" grpId="2" nodeType="withEffect">
                                  <p:stCondLst>
                                    <p:cond delay="0"/>
                                  </p:stCondLst>
                                  <p:childTnLst>
                                    <p:animMotion origin="layout" path="M 0.25 -2.22222E-6 L 0.25 0.08334 C 0.25 0.1206 0.30972 0.16667 0.35833 0.16667 L 0.46666 0.16667 " pathEditMode="relative" rAng="0" ptsTypes="FfFF">
                                      <p:cBhvr>
                                        <p:cTn id="150" dur="500" fill="hold"/>
                                        <p:tgtEl>
                                          <p:spTgt spid="17"/>
                                        </p:tgtEl>
                                        <p:attrNameLst>
                                          <p:attrName>ppt_x</p:attrName>
                                          <p:attrName>ppt_y</p:attrName>
                                        </p:attrNameLst>
                                      </p:cBhvr>
                                      <p:rCtr x="10833" y="8333"/>
                                    </p:animMotion>
                                  </p:childTnLst>
                                </p:cTn>
                              </p:par>
                              <p:par>
                                <p:cTn id="151" presetID="43" presetClass="path" presetSubtype="0" fill="hold" grpId="2" nodeType="withEffect">
                                  <p:stCondLst>
                                    <p:cond delay="0"/>
                                  </p:stCondLst>
                                  <p:childTnLst>
                                    <p:animMotion origin="layout" path="M 0.24722 -2.22222E-6 L 0.37222 -2.22222E-6 C 0.4283 -2.22222E-6 0.49722 -0.06898 0.49722 -0.125 L 0.49722 -0.25 " pathEditMode="relative" rAng="0" ptsTypes="FfFF">
                                      <p:cBhvr>
                                        <p:cTn id="152" dur="500" fill="hold"/>
                                        <p:tgtEl>
                                          <p:spTgt spid="13"/>
                                        </p:tgtEl>
                                        <p:attrNameLst>
                                          <p:attrName>ppt_x</p:attrName>
                                          <p:attrName>ppt_y</p:attrName>
                                        </p:attrNameLst>
                                      </p:cBhvr>
                                      <p:rCtr x="12500" y="-12500"/>
                                    </p:animMotion>
                                  </p:childTnLst>
                                </p:cTn>
                              </p:par>
                              <p:par>
                                <p:cTn id="153"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154" dur="500" fill="hold"/>
                                        <p:tgtEl>
                                          <p:spTgt spid="16"/>
                                        </p:tgtEl>
                                        <p:attrNameLst>
                                          <p:attrName>ppt_x</p:attrName>
                                          <p:attrName>ppt_y</p:attrName>
                                        </p:attrNameLst>
                                      </p:cBhvr>
                                      <p:rCtr x="8681" y="-9722"/>
                                    </p:animMotion>
                                  </p:childTnLst>
                                </p:cTn>
                              </p:par>
                              <p:par>
                                <p:cTn id="155" presetID="63" presetClass="path" presetSubtype="0" fill="hold" grpId="2" nodeType="withEffect">
                                  <p:stCondLst>
                                    <p:cond delay="0"/>
                                  </p:stCondLst>
                                  <p:childTnLst>
                                    <p:animMotion origin="layout" path="M 0.25 -2.22222E-6 L 0.4 -0.07222 " pathEditMode="relative" rAng="0" ptsTypes="AA">
                                      <p:cBhvr>
                                        <p:cTn id="156" dur="500" fill="hold"/>
                                        <p:tgtEl>
                                          <p:spTgt spid="15"/>
                                        </p:tgtEl>
                                        <p:attrNameLst>
                                          <p:attrName>ppt_x</p:attrName>
                                          <p:attrName>ppt_y</p:attrName>
                                        </p:attrNameLst>
                                      </p:cBhvr>
                                      <p:rCtr x="7500" y="-3611"/>
                                    </p:animMotion>
                                  </p:childTnLst>
                                </p:cTn>
                              </p:par>
                              <p:par>
                                <p:cTn id="157" presetID="63" presetClass="path" presetSubtype="0" fill="hold" grpId="2" nodeType="withEffect">
                                  <p:stCondLst>
                                    <p:cond delay="0"/>
                                  </p:stCondLst>
                                  <p:childTnLst>
                                    <p:animMotion origin="layout" path="M 0.25 3.33333E-6 L 0.39584 -0.10556 " pathEditMode="relative" rAng="0" ptsTypes="AA">
                                      <p:cBhvr>
                                        <p:cTn id="158" dur="500" fill="hold"/>
                                        <p:tgtEl>
                                          <p:spTgt spid="18"/>
                                        </p:tgtEl>
                                        <p:attrNameLst>
                                          <p:attrName>ppt_x</p:attrName>
                                          <p:attrName>ppt_y</p:attrName>
                                        </p:attrNameLst>
                                      </p:cBhvr>
                                      <p:rCtr x="7292" y="-5278"/>
                                    </p:animMotion>
                                  </p:childTnLst>
                                </p:cTn>
                              </p:par>
                              <p:par>
                                <p:cTn id="159" presetID="35" presetClass="path" presetSubtype="0" fill="hold" grpId="2" nodeType="withEffect">
                                  <p:stCondLst>
                                    <p:cond delay="0"/>
                                  </p:stCondLst>
                                  <p:childTnLst>
                                    <p:animMotion origin="layout" path="M -0.25 1.11111E-6 L -0.5 1.11111E-6 " pathEditMode="relative" rAng="0" ptsTypes="AA">
                                      <p:cBhvr>
                                        <p:cTn id="160" dur="500" fill="hold"/>
                                        <p:tgtEl>
                                          <p:spTgt spid="5"/>
                                        </p:tgtEl>
                                        <p:attrNameLst>
                                          <p:attrName>ppt_x</p:attrName>
                                          <p:attrName>ppt_y</p:attrName>
                                        </p:attrNameLst>
                                      </p:cBhvr>
                                      <p:rCtr x="-12500" y="0"/>
                                    </p:animMotion>
                                  </p:childTnLst>
                                </p:cTn>
                              </p:par>
                              <p:par>
                                <p:cTn id="161" presetID="35" presetClass="path" presetSubtype="0" fill="hold" grpId="2" nodeType="withEffect">
                                  <p:stCondLst>
                                    <p:cond delay="0"/>
                                  </p:stCondLst>
                                  <p:childTnLst>
                                    <p:animMotion origin="layout" path="M -0.25 -2.22222E-6 L -0.56389 0.07222 " pathEditMode="relative" rAng="0" ptsTypes="AA">
                                      <p:cBhvr>
                                        <p:cTn id="162" dur="500" fill="hold"/>
                                        <p:tgtEl>
                                          <p:spTgt spid="8"/>
                                        </p:tgtEl>
                                        <p:attrNameLst>
                                          <p:attrName>ppt_x</p:attrName>
                                          <p:attrName>ppt_y</p:attrName>
                                        </p:attrNameLst>
                                      </p:cBhvr>
                                      <p:rCtr x="-15694" y="3611"/>
                                    </p:animMotion>
                                  </p:childTnLst>
                                </p:cTn>
                              </p:par>
                              <p:par>
                                <p:cTn id="163" presetID="64" presetClass="path" presetSubtype="0" fill="hold" grpId="2" nodeType="withEffect">
                                  <p:stCondLst>
                                    <p:cond delay="0"/>
                                  </p:stCondLst>
                                  <p:childTnLst>
                                    <p:animMotion origin="layout" path="M -0.25 2.22222E-6 L -0.2625 -0.38334 " pathEditMode="relative" rAng="0" ptsTypes="AA">
                                      <p:cBhvr>
                                        <p:cTn id="164" dur="500" fill="hold"/>
                                        <p:tgtEl>
                                          <p:spTgt spid="10"/>
                                        </p:tgtEl>
                                        <p:attrNameLst>
                                          <p:attrName>ppt_x</p:attrName>
                                          <p:attrName>ppt_y</p:attrName>
                                        </p:attrNameLst>
                                      </p:cBhvr>
                                      <p:rCtr x="-625" y="-19167"/>
                                    </p:animMotion>
                                  </p:childTnLst>
                                </p:cTn>
                              </p:par>
                              <p:par>
                                <p:cTn id="165" presetID="64" presetClass="path" presetSubtype="0" fill="hold" grpId="2" nodeType="withEffect">
                                  <p:stCondLst>
                                    <p:cond delay="0"/>
                                  </p:stCondLst>
                                  <p:childTnLst>
                                    <p:animMotion origin="layout" path="M -0.25 2.22222E-6 L -0.34722 -0.16111 " pathEditMode="relative" rAng="0" ptsTypes="AA">
                                      <p:cBhvr>
                                        <p:cTn id="166" dur="500" fill="hold"/>
                                        <p:tgtEl>
                                          <p:spTgt spid="11"/>
                                        </p:tgtEl>
                                        <p:attrNameLst>
                                          <p:attrName>ppt_x</p:attrName>
                                          <p:attrName>ppt_y</p:attrName>
                                        </p:attrNameLst>
                                      </p:cBhvr>
                                      <p:rCtr x="-4861" y="-8056"/>
                                    </p:animMotion>
                                  </p:childTnLst>
                                </p:cTn>
                              </p:par>
                            </p:childTnLst>
                          </p:cTn>
                        </p:par>
                        <p:par>
                          <p:cTn id="167" fill="hold">
                            <p:stCondLst>
                              <p:cond delay="1000"/>
                            </p:stCondLst>
                            <p:childTnLst>
                              <p:par>
                                <p:cTn id="168" presetID="1" presetClass="entr" presetSubtype="0" fill="hold" grpId="1" nodeType="afterEffect">
                                  <p:stCondLst>
                                    <p:cond delay="0"/>
                                  </p:stCondLst>
                                  <p:childTnLst>
                                    <p:set>
                                      <p:cBhvr>
                                        <p:cTn id="169" dur="1" fill="hold">
                                          <p:stCondLst>
                                            <p:cond delay="0"/>
                                          </p:stCondLst>
                                        </p:cTn>
                                        <p:tgtEl>
                                          <p:spTgt spid="19"/>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20"/>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21"/>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22"/>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23"/>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24"/>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25"/>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26"/>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27"/>
                                        </p:tgtEl>
                                        <p:attrNameLst>
                                          <p:attrName>style.visibility</p:attrName>
                                        </p:attrNameLst>
                                      </p:cBhvr>
                                      <p:to>
                                        <p:strVal val="visible"/>
                                      </p:to>
                                    </p:set>
                                  </p:childTnLst>
                                </p:cTn>
                              </p:par>
                              <p:par>
                                <p:cTn id="186" presetID="1" presetClass="entr" presetSubtype="0" fill="hold" grpId="1" nodeType="withEffect">
                                  <p:stCondLst>
                                    <p:cond delay="0"/>
                                  </p:stCondLst>
                                  <p:childTnLst>
                                    <p:set>
                                      <p:cBhvr>
                                        <p:cTn id="187" dur="1" fill="hold">
                                          <p:stCondLst>
                                            <p:cond delay="0"/>
                                          </p:stCondLst>
                                        </p:cTn>
                                        <p:tgtEl>
                                          <p:spTgt spid="28"/>
                                        </p:tgtEl>
                                        <p:attrNameLst>
                                          <p:attrName>style.visibility</p:attrName>
                                        </p:attrNameLst>
                                      </p:cBhvr>
                                      <p:to>
                                        <p:strVal val="visible"/>
                                      </p:to>
                                    </p:set>
                                  </p:childTnLst>
                                </p:cTn>
                              </p:par>
                              <p:par>
                                <p:cTn id="188" presetID="1" presetClass="entr" presetSubtype="0" fill="hold" grpId="1" nodeType="withEffect">
                                  <p:stCondLst>
                                    <p:cond delay="0"/>
                                  </p:stCondLst>
                                  <p:childTnLst>
                                    <p:set>
                                      <p:cBhvr>
                                        <p:cTn id="189" dur="1" fill="hold">
                                          <p:stCondLst>
                                            <p:cond delay="0"/>
                                          </p:stCondLst>
                                        </p:cTn>
                                        <p:tgtEl>
                                          <p:spTgt spid="29"/>
                                        </p:tgtEl>
                                        <p:attrNameLst>
                                          <p:attrName>style.visibility</p:attrName>
                                        </p:attrNameLst>
                                      </p:cBhvr>
                                      <p:to>
                                        <p:strVal val="visible"/>
                                      </p:to>
                                    </p:set>
                                  </p:childTnLst>
                                </p:cTn>
                              </p:par>
                              <p:par>
                                <p:cTn id="190" presetID="1" presetClass="entr" presetSubtype="0" fill="hold" grpId="1" nodeType="withEffect">
                                  <p:stCondLst>
                                    <p:cond delay="0"/>
                                  </p:stCondLst>
                                  <p:childTnLst>
                                    <p:set>
                                      <p:cBhvr>
                                        <p:cTn id="191" dur="1" fill="hold">
                                          <p:stCondLst>
                                            <p:cond delay="0"/>
                                          </p:stCondLst>
                                        </p:cTn>
                                        <p:tgtEl>
                                          <p:spTgt spid="36"/>
                                        </p:tgtEl>
                                        <p:attrNameLst>
                                          <p:attrName>style.visibility</p:attrName>
                                        </p:attrNameLst>
                                      </p:cBhvr>
                                      <p:to>
                                        <p:strVal val="visible"/>
                                      </p:to>
                                    </p:set>
                                  </p:childTnLst>
                                </p:cTn>
                              </p:par>
                              <p:par>
                                <p:cTn id="192" presetID="1" presetClass="entr" presetSubtype="0" fill="hold" grpId="1" nodeType="withEffect">
                                  <p:stCondLst>
                                    <p:cond delay="0"/>
                                  </p:stCondLst>
                                  <p:childTnLst>
                                    <p:set>
                                      <p:cBhvr>
                                        <p:cTn id="193" dur="1" fill="hold">
                                          <p:stCondLst>
                                            <p:cond delay="0"/>
                                          </p:stCondLst>
                                        </p:cTn>
                                        <p:tgtEl>
                                          <p:spTgt spid="37"/>
                                        </p:tgtEl>
                                        <p:attrNameLst>
                                          <p:attrName>style.visibility</p:attrName>
                                        </p:attrNameLst>
                                      </p:cBhvr>
                                      <p:to>
                                        <p:strVal val="visible"/>
                                      </p:to>
                                    </p:set>
                                  </p:childTnLst>
                                </p:cTn>
                              </p:par>
                              <p:par>
                                <p:cTn id="194" presetID="1" presetClass="entr" presetSubtype="0" fill="hold" grpId="1" nodeType="withEffect">
                                  <p:stCondLst>
                                    <p:cond delay="0"/>
                                  </p:stCondLst>
                                  <p:childTnLst>
                                    <p:set>
                                      <p:cBhvr>
                                        <p:cTn id="195" dur="1" fill="hold">
                                          <p:stCondLst>
                                            <p:cond delay="0"/>
                                          </p:stCondLst>
                                        </p:cTn>
                                        <p:tgtEl>
                                          <p:spTgt spid="38"/>
                                        </p:tgtEl>
                                        <p:attrNameLst>
                                          <p:attrName>style.visibility</p:attrName>
                                        </p:attrNameLst>
                                      </p:cBhvr>
                                      <p:to>
                                        <p:strVal val="visible"/>
                                      </p:to>
                                    </p:set>
                                  </p:childTnLst>
                                </p:cTn>
                              </p:par>
                              <p:par>
                                <p:cTn id="196" presetID="1" presetClass="entr" presetSubtype="0" fill="hold" grpId="1" nodeType="withEffect">
                                  <p:stCondLst>
                                    <p:cond delay="0"/>
                                  </p:stCondLst>
                                  <p:childTnLst>
                                    <p:set>
                                      <p:cBhvr>
                                        <p:cTn id="197" dur="1" fill="hold">
                                          <p:stCondLst>
                                            <p:cond delay="0"/>
                                          </p:stCondLst>
                                        </p:cTn>
                                        <p:tgtEl>
                                          <p:spTgt spid="39"/>
                                        </p:tgtEl>
                                        <p:attrNameLst>
                                          <p:attrName>style.visibility</p:attrName>
                                        </p:attrNameLst>
                                      </p:cBhvr>
                                      <p:to>
                                        <p:strVal val="visible"/>
                                      </p:to>
                                    </p:set>
                                  </p:childTnLst>
                                </p:cTn>
                              </p:par>
                              <p:par>
                                <p:cTn id="198" presetID="1" presetClass="entr" presetSubtype="0" fill="hold" grpId="1" nodeType="withEffect">
                                  <p:stCondLst>
                                    <p:cond delay="0"/>
                                  </p:stCondLst>
                                  <p:childTnLst>
                                    <p:set>
                                      <p:cBhvr>
                                        <p:cTn id="199" dur="1" fill="hold">
                                          <p:stCondLst>
                                            <p:cond delay="0"/>
                                          </p:stCondLst>
                                        </p:cTn>
                                        <p:tgtEl>
                                          <p:spTgt spid="40"/>
                                        </p:tgtEl>
                                        <p:attrNameLst>
                                          <p:attrName>style.visibility</p:attrName>
                                        </p:attrNameLst>
                                      </p:cBhvr>
                                      <p:to>
                                        <p:strVal val="visible"/>
                                      </p:to>
                                    </p:set>
                                  </p:childTnLst>
                                </p:cTn>
                              </p:par>
                              <p:par>
                                <p:cTn id="200" presetID="1" presetClass="entr" presetSubtype="0" fill="hold" grpId="1" nodeType="withEffect">
                                  <p:stCondLst>
                                    <p:cond delay="0"/>
                                  </p:stCondLst>
                                  <p:childTnLst>
                                    <p:set>
                                      <p:cBhvr>
                                        <p:cTn id="201" dur="1" fill="hold">
                                          <p:stCondLst>
                                            <p:cond delay="0"/>
                                          </p:stCondLst>
                                        </p:cTn>
                                        <p:tgtEl>
                                          <p:spTgt spid="41"/>
                                        </p:tgtEl>
                                        <p:attrNameLst>
                                          <p:attrName>style.visibility</p:attrName>
                                        </p:attrNameLst>
                                      </p:cBhvr>
                                      <p:to>
                                        <p:strVal val="visible"/>
                                      </p:to>
                                    </p:set>
                                  </p:childTnLst>
                                </p:cTn>
                              </p:par>
                              <p:par>
                                <p:cTn id="202" presetID="1" presetClass="entr" presetSubtype="0" fill="hold" grpId="1" nodeType="withEffect">
                                  <p:stCondLst>
                                    <p:cond delay="0"/>
                                  </p:stCondLst>
                                  <p:childTnLst>
                                    <p:set>
                                      <p:cBhvr>
                                        <p:cTn id="203" dur="1" fill="hold">
                                          <p:stCondLst>
                                            <p:cond delay="0"/>
                                          </p:stCondLst>
                                        </p:cTn>
                                        <p:tgtEl>
                                          <p:spTgt spid="42"/>
                                        </p:tgtEl>
                                        <p:attrNameLst>
                                          <p:attrName>style.visibility</p:attrName>
                                        </p:attrNameLst>
                                      </p:cBhvr>
                                      <p:to>
                                        <p:strVal val="visible"/>
                                      </p:to>
                                    </p:set>
                                  </p:childTnLst>
                                </p:cTn>
                              </p:par>
                              <p:par>
                                <p:cTn id="204" presetID="1" presetClass="entr" presetSubtype="0" fill="hold" grpId="1" nodeType="withEffect">
                                  <p:stCondLst>
                                    <p:cond delay="0"/>
                                  </p:stCondLst>
                                  <p:childTnLst>
                                    <p:set>
                                      <p:cBhvr>
                                        <p:cTn id="205" dur="1" fill="hold">
                                          <p:stCondLst>
                                            <p:cond delay="0"/>
                                          </p:stCondLst>
                                        </p:cTn>
                                        <p:tgtEl>
                                          <p:spTgt spid="43"/>
                                        </p:tgtEl>
                                        <p:attrNameLst>
                                          <p:attrName>style.visibility</p:attrName>
                                        </p:attrNameLst>
                                      </p:cBhvr>
                                      <p:to>
                                        <p:strVal val="visible"/>
                                      </p:to>
                                    </p:set>
                                  </p:childTnLst>
                                </p:cTn>
                              </p:par>
                              <p:par>
                                <p:cTn id="206" presetID="1" presetClass="entr" presetSubtype="0" fill="hold" grpId="1" nodeType="withEffect">
                                  <p:stCondLst>
                                    <p:cond delay="0"/>
                                  </p:stCondLst>
                                  <p:childTnLst>
                                    <p:set>
                                      <p:cBhvr>
                                        <p:cTn id="207" dur="1" fill="hold">
                                          <p:stCondLst>
                                            <p:cond delay="0"/>
                                          </p:stCondLst>
                                        </p:cTn>
                                        <p:tgtEl>
                                          <p:spTgt spid="44"/>
                                        </p:tgtEl>
                                        <p:attrNameLst>
                                          <p:attrName>style.visibility</p:attrName>
                                        </p:attrNameLst>
                                      </p:cBhvr>
                                      <p:to>
                                        <p:strVal val="visible"/>
                                      </p:to>
                                    </p:set>
                                  </p:childTnLst>
                                </p:cTn>
                              </p:par>
                            </p:childTnLst>
                          </p:cTn>
                        </p:par>
                        <p:par>
                          <p:cTn id="208" fill="hold">
                            <p:stCondLst>
                              <p:cond delay="1000"/>
                            </p:stCondLst>
                            <p:childTnLst>
                              <p:par>
                                <p:cTn id="209" presetID="35" presetClass="path" presetSubtype="0" repeatCount="indefinite" fill="hold" grpId="0" nodeType="afterEffect">
                                  <p:stCondLst>
                                    <p:cond delay="0"/>
                                  </p:stCondLst>
                                  <p:childTnLst>
                                    <p:animMotion origin="layout" path="M 0 0 L -0.25 0 E" pathEditMode="relative" ptsTypes="">
                                      <p:cBhvr>
                                        <p:cTn id="210" dur="1000" fill="hold"/>
                                        <p:tgtEl>
                                          <p:spTgt spid="19"/>
                                        </p:tgtEl>
                                        <p:attrNameLst>
                                          <p:attrName>ppt_x</p:attrName>
                                          <p:attrName>ppt_y</p:attrName>
                                        </p:attrNameLst>
                                      </p:cBhvr>
                                    </p:animMotion>
                                  </p:childTnLst>
                                </p:cTn>
                              </p:par>
                              <p:par>
                                <p:cTn id="211" presetID="35" presetClass="path" presetSubtype="0" repeatCount="indefinite" fill="hold" grpId="0" nodeType="withEffect">
                                  <p:stCondLst>
                                    <p:cond delay="0"/>
                                  </p:stCondLst>
                                  <p:childTnLst>
                                    <p:animMotion origin="layout" path="M 0 0 L -0.25 0 E" pathEditMode="relative" ptsTypes="">
                                      <p:cBhvr>
                                        <p:cTn id="212" dur="1000" fill="hold"/>
                                        <p:tgtEl>
                                          <p:spTgt spid="20"/>
                                        </p:tgtEl>
                                        <p:attrNameLst>
                                          <p:attrName>ppt_x</p:attrName>
                                          <p:attrName>ppt_y</p:attrName>
                                        </p:attrNameLst>
                                      </p:cBhvr>
                                    </p:animMotion>
                                  </p:childTnLst>
                                </p:cTn>
                              </p:par>
                              <p:par>
                                <p:cTn id="213" presetID="35" presetClass="path" presetSubtype="0" repeatCount="indefinite" fill="hold" grpId="0" nodeType="withEffect">
                                  <p:stCondLst>
                                    <p:cond delay="0"/>
                                  </p:stCondLst>
                                  <p:childTnLst>
                                    <p:animMotion origin="layout" path="M 0 0 L -0.25 0 E" pathEditMode="relative" ptsTypes="">
                                      <p:cBhvr>
                                        <p:cTn id="214" dur="1000" fill="hold"/>
                                        <p:tgtEl>
                                          <p:spTgt spid="21"/>
                                        </p:tgtEl>
                                        <p:attrNameLst>
                                          <p:attrName>ppt_x</p:attrName>
                                          <p:attrName>ppt_y</p:attrName>
                                        </p:attrNameLst>
                                      </p:cBhvr>
                                    </p:animMotion>
                                  </p:childTnLst>
                                </p:cTn>
                              </p:par>
                              <p:par>
                                <p:cTn id="215" presetID="35" presetClass="path" presetSubtype="0" repeatCount="indefinite" fill="hold" grpId="0" nodeType="withEffect">
                                  <p:stCondLst>
                                    <p:cond delay="0"/>
                                  </p:stCondLst>
                                  <p:childTnLst>
                                    <p:animMotion origin="layout" path="M 0 0 L -0.25 0 E" pathEditMode="relative" ptsTypes="">
                                      <p:cBhvr>
                                        <p:cTn id="216" dur="1000" fill="hold"/>
                                        <p:tgtEl>
                                          <p:spTgt spid="22"/>
                                        </p:tgtEl>
                                        <p:attrNameLst>
                                          <p:attrName>ppt_x</p:attrName>
                                          <p:attrName>ppt_y</p:attrName>
                                        </p:attrNameLst>
                                      </p:cBhvr>
                                    </p:animMotion>
                                  </p:childTnLst>
                                </p:cTn>
                              </p:par>
                              <p:par>
                                <p:cTn id="217" presetID="35" presetClass="path" presetSubtype="0" repeatCount="indefinite" fill="hold" grpId="0" nodeType="withEffect">
                                  <p:stCondLst>
                                    <p:cond delay="0"/>
                                  </p:stCondLst>
                                  <p:childTnLst>
                                    <p:animMotion origin="layout" path="M 0 0 L -0.25 0 E" pathEditMode="relative" ptsTypes="">
                                      <p:cBhvr>
                                        <p:cTn id="218" dur="1000" fill="hold"/>
                                        <p:tgtEl>
                                          <p:spTgt spid="23"/>
                                        </p:tgtEl>
                                        <p:attrNameLst>
                                          <p:attrName>ppt_x</p:attrName>
                                          <p:attrName>ppt_y</p:attrName>
                                        </p:attrNameLst>
                                      </p:cBhvr>
                                    </p:animMotion>
                                  </p:childTnLst>
                                </p:cTn>
                              </p:par>
                              <p:par>
                                <p:cTn id="219" presetID="35" presetClass="path" presetSubtype="0" repeatCount="indefinite" fill="hold" grpId="0" nodeType="withEffect">
                                  <p:stCondLst>
                                    <p:cond delay="0"/>
                                  </p:stCondLst>
                                  <p:childTnLst>
                                    <p:animMotion origin="layout" path="M 0 0 L -0.25 0 E" pathEditMode="relative" ptsTypes="">
                                      <p:cBhvr>
                                        <p:cTn id="220" dur="1000" fill="hold"/>
                                        <p:tgtEl>
                                          <p:spTgt spid="24"/>
                                        </p:tgtEl>
                                        <p:attrNameLst>
                                          <p:attrName>ppt_x</p:attrName>
                                          <p:attrName>ppt_y</p:attrName>
                                        </p:attrNameLst>
                                      </p:cBhvr>
                                    </p:animMotion>
                                  </p:childTnLst>
                                </p:cTn>
                              </p:par>
                              <p:par>
                                <p:cTn id="221" presetID="35" presetClass="path" presetSubtype="0" repeatCount="indefinite" fill="hold" grpId="0" nodeType="withEffect">
                                  <p:stCondLst>
                                    <p:cond delay="0"/>
                                  </p:stCondLst>
                                  <p:childTnLst>
                                    <p:animMotion origin="layout" path="M 0 0 L -0.25 0 E" pathEditMode="relative" ptsTypes="">
                                      <p:cBhvr>
                                        <p:cTn id="222" dur="1000" fill="hold"/>
                                        <p:tgtEl>
                                          <p:spTgt spid="25"/>
                                        </p:tgtEl>
                                        <p:attrNameLst>
                                          <p:attrName>ppt_x</p:attrName>
                                          <p:attrName>ppt_y</p:attrName>
                                        </p:attrNameLst>
                                      </p:cBhvr>
                                    </p:animMotion>
                                  </p:childTnLst>
                                </p:cTn>
                              </p:par>
                              <p:par>
                                <p:cTn id="223" presetID="35" presetClass="path" presetSubtype="0" repeatCount="indefinite" fill="hold" grpId="0" nodeType="withEffect">
                                  <p:stCondLst>
                                    <p:cond delay="0"/>
                                  </p:stCondLst>
                                  <p:childTnLst>
                                    <p:animMotion origin="layout" path="M 0 0 L -0.25 0 E" pathEditMode="relative" ptsTypes="">
                                      <p:cBhvr>
                                        <p:cTn id="224" dur="1000" fill="hold"/>
                                        <p:tgtEl>
                                          <p:spTgt spid="26"/>
                                        </p:tgtEl>
                                        <p:attrNameLst>
                                          <p:attrName>ppt_x</p:attrName>
                                          <p:attrName>ppt_y</p:attrName>
                                        </p:attrNameLst>
                                      </p:cBhvr>
                                    </p:animMotion>
                                  </p:childTnLst>
                                </p:cTn>
                              </p:par>
                              <p:par>
                                <p:cTn id="225" presetID="35" presetClass="path" presetSubtype="0" repeatCount="indefinite" fill="hold" grpId="0" nodeType="withEffect">
                                  <p:stCondLst>
                                    <p:cond delay="0"/>
                                  </p:stCondLst>
                                  <p:childTnLst>
                                    <p:animMotion origin="layout" path="M 0 0 L -0.25 0 E" pathEditMode="relative" ptsTypes="">
                                      <p:cBhvr>
                                        <p:cTn id="226" dur="1000" fill="hold"/>
                                        <p:tgtEl>
                                          <p:spTgt spid="27"/>
                                        </p:tgtEl>
                                        <p:attrNameLst>
                                          <p:attrName>ppt_x</p:attrName>
                                          <p:attrName>ppt_y</p:attrName>
                                        </p:attrNameLst>
                                      </p:cBhvr>
                                    </p:animMotion>
                                  </p:childTnLst>
                                </p:cTn>
                              </p:par>
                              <p:par>
                                <p:cTn id="227" presetID="63" presetClass="path" presetSubtype="0" repeatCount="indefinite" fill="hold" grpId="0" nodeType="withEffect">
                                  <p:stCondLst>
                                    <p:cond delay="0"/>
                                  </p:stCondLst>
                                  <p:childTnLst>
                                    <p:animMotion origin="layout" path="M 0 0 L 0.25 0 E" pathEditMode="relative" ptsTypes="">
                                      <p:cBhvr>
                                        <p:cTn id="228" dur="1000" fill="hold"/>
                                        <p:tgtEl>
                                          <p:spTgt spid="28"/>
                                        </p:tgtEl>
                                        <p:attrNameLst>
                                          <p:attrName>ppt_x</p:attrName>
                                          <p:attrName>ppt_y</p:attrName>
                                        </p:attrNameLst>
                                      </p:cBhvr>
                                    </p:animMotion>
                                  </p:childTnLst>
                                </p:cTn>
                              </p:par>
                              <p:par>
                                <p:cTn id="229" presetID="63" presetClass="path" presetSubtype="0" repeatCount="indefinite" fill="hold" grpId="0" nodeType="withEffect">
                                  <p:stCondLst>
                                    <p:cond delay="0"/>
                                  </p:stCondLst>
                                  <p:childTnLst>
                                    <p:animMotion origin="layout" path="M 0 0 L 0.25 0 E" pathEditMode="relative" ptsTypes="">
                                      <p:cBhvr>
                                        <p:cTn id="230" dur="1000" fill="hold"/>
                                        <p:tgtEl>
                                          <p:spTgt spid="29"/>
                                        </p:tgtEl>
                                        <p:attrNameLst>
                                          <p:attrName>ppt_x</p:attrName>
                                          <p:attrName>ppt_y</p:attrName>
                                        </p:attrNameLst>
                                      </p:cBhvr>
                                    </p:animMotion>
                                  </p:childTnLst>
                                </p:cTn>
                              </p:par>
                              <p:par>
                                <p:cTn id="231" presetID="35" presetClass="path" presetSubtype="0" repeatCount="indefinite" fill="hold" grpId="0" nodeType="withEffect">
                                  <p:stCondLst>
                                    <p:cond delay="0"/>
                                  </p:stCondLst>
                                  <p:childTnLst>
                                    <p:animMotion origin="layout" path="M 0 0 L -0.25 0 E" pathEditMode="relative" ptsTypes="">
                                      <p:cBhvr>
                                        <p:cTn id="232" dur="1000" fill="hold"/>
                                        <p:tgtEl>
                                          <p:spTgt spid="36"/>
                                        </p:tgtEl>
                                        <p:attrNameLst>
                                          <p:attrName>ppt_x</p:attrName>
                                          <p:attrName>ppt_y</p:attrName>
                                        </p:attrNameLst>
                                      </p:cBhvr>
                                    </p:animMotion>
                                  </p:childTnLst>
                                </p:cTn>
                              </p:par>
                              <p:par>
                                <p:cTn id="233" presetID="35" presetClass="path" presetSubtype="0" repeatCount="indefinite" fill="hold" grpId="0" nodeType="withEffect">
                                  <p:stCondLst>
                                    <p:cond delay="0"/>
                                  </p:stCondLst>
                                  <p:childTnLst>
                                    <p:animMotion origin="layout" path="M 0 0 L -0.25 0 E" pathEditMode="relative" ptsTypes="">
                                      <p:cBhvr>
                                        <p:cTn id="234" dur="1000" fill="hold"/>
                                        <p:tgtEl>
                                          <p:spTgt spid="37"/>
                                        </p:tgtEl>
                                        <p:attrNameLst>
                                          <p:attrName>ppt_x</p:attrName>
                                          <p:attrName>ppt_y</p:attrName>
                                        </p:attrNameLst>
                                      </p:cBhvr>
                                    </p:animMotion>
                                  </p:childTnLst>
                                </p:cTn>
                              </p:par>
                              <p:par>
                                <p:cTn id="235" presetID="35" presetClass="path" presetSubtype="0" repeatCount="indefinite" fill="hold" grpId="0" nodeType="withEffect">
                                  <p:stCondLst>
                                    <p:cond delay="0"/>
                                  </p:stCondLst>
                                  <p:childTnLst>
                                    <p:animMotion origin="layout" path="M 0 0 L -0.25 0 E" pathEditMode="relative" ptsTypes="">
                                      <p:cBhvr>
                                        <p:cTn id="236" dur="1000" fill="hold"/>
                                        <p:tgtEl>
                                          <p:spTgt spid="38"/>
                                        </p:tgtEl>
                                        <p:attrNameLst>
                                          <p:attrName>ppt_x</p:attrName>
                                          <p:attrName>ppt_y</p:attrName>
                                        </p:attrNameLst>
                                      </p:cBhvr>
                                    </p:animMotion>
                                  </p:childTnLst>
                                </p:cTn>
                              </p:par>
                              <p:par>
                                <p:cTn id="237" presetID="35" presetClass="path" presetSubtype="0" repeatCount="indefinite" fill="hold" grpId="0" nodeType="withEffect">
                                  <p:stCondLst>
                                    <p:cond delay="0"/>
                                  </p:stCondLst>
                                  <p:childTnLst>
                                    <p:animMotion origin="layout" path="M 0 0 L -0.25 0 E" pathEditMode="relative" ptsTypes="">
                                      <p:cBhvr>
                                        <p:cTn id="238" dur="1000" fill="hold"/>
                                        <p:tgtEl>
                                          <p:spTgt spid="39"/>
                                        </p:tgtEl>
                                        <p:attrNameLst>
                                          <p:attrName>ppt_x</p:attrName>
                                          <p:attrName>ppt_y</p:attrName>
                                        </p:attrNameLst>
                                      </p:cBhvr>
                                    </p:animMotion>
                                  </p:childTnLst>
                                </p:cTn>
                              </p:par>
                              <p:par>
                                <p:cTn id="239" presetID="35" presetClass="path" presetSubtype="0" repeatCount="indefinite" fill="hold" grpId="0" nodeType="withEffect">
                                  <p:stCondLst>
                                    <p:cond delay="0"/>
                                  </p:stCondLst>
                                  <p:childTnLst>
                                    <p:animMotion origin="layout" path="M 0 0 L -0.25 0 E" pathEditMode="relative" ptsTypes="">
                                      <p:cBhvr>
                                        <p:cTn id="240" dur="1000" fill="hold"/>
                                        <p:tgtEl>
                                          <p:spTgt spid="40"/>
                                        </p:tgtEl>
                                        <p:attrNameLst>
                                          <p:attrName>ppt_x</p:attrName>
                                          <p:attrName>ppt_y</p:attrName>
                                        </p:attrNameLst>
                                      </p:cBhvr>
                                    </p:animMotion>
                                  </p:childTnLst>
                                </p:cTn>
                              </p:par>
                              <p:par>
                                <p:cTn id="241" presetID="35" presetClass="path" presetSubtype="0" repeatCount="indefinite" fill="hold" grpId="0" nodeType="withEffect">
                                  <p:stCondLst>
                                    <p:cond delay="0"/>
                                  </p:stCondLst>
                                  <p:childTnLst>
                                    <p:animMotion origin="layout" path="M 0 0 L -0.25 0 E" pathEditMode="relative" ptsTypes="">
                                      <p:cBhvr>
                                        <p:cTn id="242" dur="1000" fill="hold"/>
                                        <p:tgtEl>
                                          <p:spTgt spid="41"/>
                                        </p:tgtEl>
                                        <p:attrNameLst>
                                          <p:attrName>ppt_x</p:attrName>
                                          <p:attrName>ppt_y</p:attrName>
                                        </p:attrNameLst>
                                      </p:cBhvr>
                                    </p:animMotion>
                                  </p:childTnLst>
                                </p:cTn>
                              </p:par>
                              <p:par>
                                <p:cTn id="243" presetID="35" presetClass="path" presetSubtype="0" repeatCount="indefinite" fill="hold" grpId="0" nodeType="withEffect">
                                  <p:stCondLst>
                                    <p:cond delay="0"/>
                                  </p:stCondLst>
                                  <p:childTnLst>
                                    <p:animMotion origin="layout" path="M 0 0 L -0.25 0 E" pathEditMode="relative" ptsTypes="">
                                      <p:cBhvr>
                                        <p:cTn id="244" dur="1000" fill="hold"/>
                                        <p:tgtEl>
                                          <p:spTgt spid="42"/>
                                        </p:tgtEl>
                                        <p:attrNameLst>
                                          <p:attrName>ppt_x</p:attrName>
                                          <p:attrName>ppt_y</p:attrName>
                                        </p:attrNameLst>
                                      </p:cBhvr>
                                    </p:animMotion>
                                  </p:childTnLst>
                                </p:cTn>
                              </p:par>
                              <p:par>
                                <p:cTn id="245" presetID="35" presetClass="path" presetSubtype="0" repeatCount="indefinite" fill="hold" grpId="0" nodeType="withEffect">
                                  <p:stCondLst>
                                    <p:cond delay="0"/>
                                  </p:stCondLst>
                                  <p:childTnLst>
                                    <p:animMotion origin="layout" path="M 0 0 L -0.25 0 E" pathEditMode="relative" ptsTypes="">
                                      <p:cBhvr>
                                        <p:cTn id="246" dur="1000" fill="hold"/>
                                        <p:tgtEl>
                                          <p:spTgt spid="43"/>
                                        </p:tgtEl>
                                        <p:attrNameLst>
                                          <p:attrName>ppt_x</p:attrName>
                                          <p:attrName>ppt_y</p:attrName>
                                        </p:attrNameLst>
                                      </p:cBhvr>
                                    </p:animMotion>
                                  </p:childTnLst>
                                </p:cTn>
                              </p:par>
                              <p:par>
                                <p:cTn id="247" presetID="35" presetClass="path" presetSubtype="0" repeatCount="indefinite" fill="hold" grpId="0" nodeType="withEffect">
                                  <p:stCondLst>
                                    <p:cond delay="0"/>
                                  </p:stCondLst>
                                  <p:childTnLst>
                                    <p:animMotion origin="layout" path="M 0 0 L -0.25 0 E" pathEditMode="relative" ptsTypes="">
                                      <p:cBhvr>
                                        <p:cTn id="248" dur="1000" fill="hold"/>
                                        <p:tgtEl>
                                          <p:spTgt spid="4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2" grpId="0" animBg="1"/>
      <p:bldP spid="32" grpId="1" animBg="1"/>
      <p:bldP spid="33" grpId="0" animBg="1"/>
      <p:bldP spid="33" grpId="1" animBg="1"/>
      <p:bldP spid="34" grpId="0" animBg="1"/>
      <p:bldP spid="34" grpId="1" animBg="1"/>
      <p:bldP spid="35" grpId="0" animBg="1"/>
      <p:bldP spid="35" grpId="1" animBg="1"/>
      <p:bldP spid="2" grpId="0" animBg="1"/>
      <p:bldP spid="2" grpId="1" animBg="1"/>
      <p:bldP spid="2"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rapezoid 3"/>
          <p:cNvSpPr/>
          <p:nvPr/>
        </p:nvSpPr>
        <p:spPr>
          <a:xfrm rot="4747921">
            <a:off x="5715289"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2" name="Trapezoid 31"/>
          <p:cNvSpPr/>
          <p:nvPr/>
        </p:nvSpPr>
        <p:spPr>
          <a:xfrm rot="5400000">
            <a:off x="5801171"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3" name="Trapezoid 32"/>
          <p:cNvSpPr/>
          <p:nvPr/>
        </p:nvSpPr>
        <p:spPr>
          <a:xfrm rot="5400000">
            <a:off x="5783986"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4" name="Trapezoid 33"/>
          <p:cNvSpPr/>
          <p:nvPr/>
        </p:nvSpPr>
        <p:spPr>
          <a:xfrm rot="16200000">
            <a:off x="98872"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35" name="Trapezoid 34"/>
          <p:cNvSpPr/>
          <p:nvPr/>
        </p:nvSpPr>
        <p:spPr>
          <a:xfrm rot="16200000">
            <a:off x="111571"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2" name="Oval 1"/>
          <p:cNvSpPr/>
          <p:nvPr/>
        </p:nvSpPr>
        <p:spPr>
          <a:xfrm>
            <a:off x="7086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 name="Oval 4"/>
          <p:cNvSpPr/>
          <p:nvPr/>
        </p:nvSpPr>
        <p:spPr>
          <a:xfrm>
            <a:off x="79248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6" name="Oval 5"/>
          <p:cNvSpPr/>
          <p:nvPr/>
        </p:nvSpPr>
        <p:spPr>
          <a:xfrm>
            <a:off x="6324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 name="Oval 6"/>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8" name="Oval 7"/>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9" name="Oval 8"/>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0" name="Oval 9"/>
          <p:cNvSpPr/>
          <p:nvPr/>
        </p:nvSpPr>
        <p:spPr>
          <a:xfrm>
            <a:off x="73914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1" name="Oval 10"/>
          <p:cNvSpPr/>
          <p:nvPr/>
        </p:nvSpPr>
        <p:spPr>
          <a:xfrm>
            <a:off x="82296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2" name="Oval 11"/>
          <p:cNvSpPr/>
          <p:nvPr/>
        </p:nvSpPr>
        <p:spPr>
          <a:xfrm>
            <a:off x="66294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3" name="Oval 12"/>
          <p:cNvSpPr/>
          <p:nvPr/>
        </p:nvSpPr>
        <p:spPr>
          <a:xfrm>
            <a:off x="-1447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4" name="Oval 13"/>
          <p:cNvSpPr/>
          <p:nvPr/>
        </p:nvSpPr>
        <p:spPr>
          <a:xfrm>
            <a:off x="-6096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5" name="Oval 14"/>
          <p:cNvSpPr/>
          <p:nvPr/>
        </p:nvSpPr>
        <p:spPr>
          <a:xfrm>
            <a:off x="-2209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6" name="Oval 15"/>
          <p:cNvSpPr/>
          <p:nvPr/>
        </p:nvSpPr>
        <p:spPr>
          <a:xfrm>
            <a:off x="-14478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17" name="Oval 16"/>
          <p:cNvSpPr/>
          <p:nvPr/>
        </p:nvSpPr>
        <p:spPr>
          <a:xfrm>
            <a:off x="-6096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8" name="Oval 17"/>
          <p:cNvSpPr/>
          <p:nvPr/>
        </p:nvSpPr>
        <p:spPr>
          <a:xfrm>
            <a:off x="-22098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19" name="Oval 18"/>
          <p:cNvSpPr/>
          <p:nvPr/>
        </p:nvSpPr>
        <p:spPr>
          <a:xfrm>
            <a:off x="7239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0" name="Oval 19"/>
          <p:cNvSpPr/>
          <p:nvPr/>
        </p:nvSpPr>
        <p:spPr>
          <a:xfrm>
            <a:off x="8077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1" name="Oval 20"/>
          <p:cNvSpPr/>
          <p:nvPr/>
        </p:nvSpPr>
        <p:spPr>
          <a:xfrm>
            <a:off x="6477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endParaRPr lang="en-US" sz="2000" b="1" baseline="30000" dirty="0">
              <a:solidFill>
                <a:schemeClr val="tx1"/>
              </a:solidFill>
            </a:endParaRPr>
          </a:p>
        </p:txBody>
      </p:sp>
      <p:sp>
        <p:nvSpPr>
          <p:cNvPr id="22" name="Oval 21"/>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3" name="Oval 22"/>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4" name="Oval 23"/>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5" name="Oval 24"/>
          <p:cNvSpPr/>
          <p:nvPr/>
        </p:nvSpPr>
        <p:spPr>
          <a:xfrm>
            <a:off x="7543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6" name="Oval 25"/>
          <p:cNvSpPr/>
          <p:nvPr/>
        </p:nvSpPr>
        <p:spPr>
          <a:xfrm>
            <a:off x="83820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27" name="Oval 26"/>
          <p:cNvSpPr/>
          <p:nvPr/>
        </p:nvSpPr>
        <p:spPr>
          <a:xfrm>
            <a:off x="6781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28" name="Oval 27"/>
          <p:cNvSpPr/>
          <p:nvPr/>
        </p:nvSpPr>
        <p:spPr>
          <a:xfrm>
            <a:off x="-457200" y="3733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29" name="Oval 28"/>
          <p:cNvSpPr/>
          <p:nvPr/>
        </p:nvSpPr>
        <p:spPr>
          <a:xfrm>
            <a:off x="-4572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6" name="Oval 35"/>
          <p:cNvSpPr/>
          <p:nvPr/>
        </p:nvSpPr>
        <p:spPr>
          <a:xfrm>
            <a:off x="9525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7" name="Oval 36"/>
          <p:cNvSpPr/>
          <p:nvPr/>
        </p:nvSpPr>
        <p:spPr>
          <a:xfrm>
            <a:off x="10363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38" name="Oval 37"/>
          <p:cNvSpPr/>
          <p:nvPr/>
        </p:nvSpPr>
        <p:spPr>
          <a:xfrm>
            <a:off x="8763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39" name="Oval 38"/>
          <p:cNvSpPr/>
          <p:nvPr/>
        </p:nvSpPr>
        <p:spPr>
          <a:xfrm>
            <a:off x="9601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0" name="Oval 39"/>
          <p:cNvSpPr/>
          <p:nvPr/>
        </p:nvSpPr>
        <p:spPr>
          <a:xfrm>
            <a:off x="10439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1" name="Oval 40"/>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42" name="Oval 41"/>
          <p:cNvSpPr/>
          <p:nvPr/>
        </p:nvSpPr>
        <p:spPr>
          <a:xfrm>
            <a:off x="9829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3" name="Oval 42"/>
          <p:cNvSpPr/>
          <p:nvPr/>
        </p:nvSpPr>
        <p:spPr>
          <a:xfrm>
            <a:off x="106680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4" name="Oval 43"/>
          <p:cNvSpPr/>
          <p:nvPr/>
        </p:nvSpPr>
        <p:spPr>
          <a:xfrm>
            <a:off x="9067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5" name="Flowchart: Magnetic Disk 44"/>
          <p:cNvSpPr/>
          <p:nvPr/>
        </p:nvSpPr>
        <p:spPr>
          <a:xfrm rot="5568770">
            <a:off x="6128183" y="3615500"/>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lowchart: Magnetic Disk 45"/>
          <p:cNvSpPr/>
          <p:nvPr/>
        </p:nvSpPr>
        <p:spPr>
          <a:xfrm rot="5568770">
            <a:off x="6125025" y="1954090"/>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1524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0" name="Oval 49"/>
          <p:cNvSpPr/>
          <p:nvPr/>
        </p:nvSpPr>
        <p:spPr>
          <a:xfrm>
            <a:off x="762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1" name="Oval 50"/>
          <p:cNvSpPr/>
          <p:nvPr/>
        </p:nvSpPr>
        <p:spPr>
          <a:xfrm>
            <a:off x="3810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2" name="Oval 51"/>
          <p:cNvSpPr/>
          <p:nvPr/>
        </p:nvSpPr>
        <p:spPr>
          <a:xfrm>
            <a:off x="3048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48" name="Flowchart: Magnetic Disk 47"/>
          <p:cNvSpPr/>
          <p:nvPr/>
        </p:nvSpPr>
        <p:spPr>
          <a:xfrm rot="16200000">
            <a:off x="114299" y="4381499"/>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114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54" name="Oval 53"/>
          <p:cNvSpPr/>
          <p:nvPr/>
        </p:nvSpPr>
        <p:spPr>
          <a:xfrm>
            <a:off x="11430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55" name="Oval 54"/>
          <p:cNvSpPr/>
          <p:nvPr/>
        </p:nvSpPr>
        <p:spPr>
          <a:xfrm>
            <a:off x="2590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47" name="Flowchart: Magnetic Disk 46"/>
          <p:cNvSpPr/>
          <p:nvPr/>
        </p:nvSpPr>
        <p:spPr>
          <a:xfrm rot="16200000">
            <a:off x="114299" y="2552699"/>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38862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7" name="Oval 56"/>
          <p:cNvSpPr/>
          <p:nvPr/>
        </p:nvSpPr>
        <p:spPr>
          <a:xfrm>
            <a:off x="48768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58" name="Oval 57"/>
          <p:cNvSpPr/>
          <p:nvPr/>
        </p:nvSpPr>
        <p:spPr>
          <a:xfrm>
            <a:off x="4191000" y="368883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59" name="Oval 58"/>
          <p:cNvSpPr/>
          <p:nvPr/>
        </p:nvSpPr>
        <p:spPr>
          <a:xfrm>
            <a:off x="4953000" y="368758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Tree>
    <p:extLst>
      <p:ext uri="{BB962C8B-B14F-4D97-AF65-F5344CB8AC3E}">
        <p14:creationId xmlns:p14="http://schemas.microsoft.com/office/powerpoint/2010/main" val="86731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0"/>
                            </p:stCondLst>
                            <p:childTnLst>
                              <p:par>
                                <p:cTn id="36" presetID="35" presetClass="path" presetSubtype="0" fill="hold" grpId="0" nodeType="afterEffect">
                                  <p:stCondLst>
                                    <p:cond delay="0"/>
                                  </p:stCondLst>
                                  <p:childTnLst>
                                    <p:animMotion origin="layout" path="M 0 0 L -0.25 0 E" pathEditMode="relative" ptsTypes="">
                                      <p:cBhvr>
                                        <p:cTn id="37" dur="500" fill="hold"/>
                                        <p:tgtEl>
                                          <p:spTgt spid="2"/>
                                        </p:tgtEl>
                                        <p:attrNameLst>
                                          <p:attrName>ppt_x</p:attrName>
                                          <p:attrName>ppt_y</p:attrName>
                                        </p:attrNameLst>
                                      </p:cBhvr>
                                    </p:animMotion>
                                  </p:childTnLst>
                                </p:cTn>
                              </p:par>
                              <p:par>
                                <p:cTn id="38" presetID="35" presetClass="path" presetSubtype="0" fill="hold" grpId="0" nodeType="withEffect">
                                  <p:stCondLst>
                                    <p:cond delay="0"/>
                                  </p:stCondLst>
                                  <p:childTnLst>
                                    <p:animMotion origin="layout" path="M 0 0 L -0.25 0 E" pathEditMode="relative" ptsTypes="">
                                      <p:cBhvr>
                                        <p:cTn id="39" dur="500" fill="hold"/>
                                        <p:tgtEl>
                                          <p:spTgt spid="5"/>
                                        </p:tgtEl>
                                        <p:attrNameLst>
                                          <p:attrName>ppt_x</p:attrName>
                                          <p:attrName>ppt_y</p:attrName>
                                        </p:attrNameLst>
                                      </p:cBhvr>
                                    </p:animMotion>
                                  </p:childTnLst>
                                </p:cTn>
                              </p:par>
                              <p:par>
                                <p:cTn id="40" presetID="35" presetClass="path" presetSubtype="0" fill="hold" grpId="0" nodeType="withEffect">
                                  <p:stCondLst>
                                    <p:cond delay="0"/>
                                  </p:stCondLst>
                                  <p:childTnLst>
                                    <p:animMotion origin="layout" path="M 0 0 L -0.25 0 E" pathEditMode="relative" ptsTypes="">
                                      <p:cBhvr>
                                        <p:cTn id="41" dur="500" fill="hold"/>
                                        <p:tgtEl>
                                          <p:spTgt spid="6"/>
                                        </p:tgtEl>
                                        <p:attrNameLst>
                                          <p:attrName>ppt_x</p:attrName>
                                          <p:attrName>ppt_y</p:attrName>
                                        </p:attrNameLst>
                                      </p:cBhvr>
                                    </p:animMotion>
                                  </p:childTnLst>
                                </p:cTn>
                              </p:par>
                              <p:par>
                                <p:cTn id="42" presetID="35" presetClass="path" presetSubtype="0" fill="hold" grpId="0" nodeType="withEffect">
                                  <p:stCondLst>
                                    <p:cond delay="0"/>
                                  </p:stCondLst>
                                  <p:childTnLst>
                                    <p:animMotion origin="layout" path="M 0 0 L -0.25 0 E" pathEditMode="relative" ptsTypes="">
                                      <p:cBhvr>
                                        <p:cTn id="43" dur="500" fill="hold"/>
                                        <p:tgtEl>
                                          <p:spTgt spid="7"/>
                                        </p:tgtEl>
                                        <p:attrNameLst>
                                          <p:attrName>ppt_x</p:attrName>
                                          <p:attrName>ppt_y</p:attrName>
                                        </p:attrNameLst>
                                      </p:cBhvr>
                                    </p:animMotion>
                                  </p:childTnLst>
                                </p:cTn>
                              </p:par>
                              <p:par>
                                <p:cTn id="44" presetID="35" presetClass="path" presetSubtype="0" fill="hold" grpId="0" nodeType="withEffect">
                                  <p:stCondLst>
                                    <p:cond delay="0"/>
                                  </p:stCondLst>
                                  <p:childTnLst>
                                    <p:animMotion origin="layout" path="M 0 0 L -0.25 0 E" pathEditMode="relative" ptsTypes="">
                                      <p:cBhvr>
                                        <p:cTn id="45" dur="500" fill="hold"/>
                                        <p:tgtEl>
                                          <p:spTgt spid="8"/>
                                        </p:tgtEl>
                                        <p:attrNameLst>
                                          <p:attrName>ppt_x</p:attrName>
                                          <p:attrName>ppt_y</p:attrName>
                                        </p:attrNameLst>
                                      </p:cBhvr>
                                    </p:animMotion>
                                  </p:childTnLst>
                                </p:cTn>
                              </p:par>
                              <p:par>
                                <p:cTn id="46" presetID="35" presetClass="path" presetSubtype="0" fill="hold" grpId="0" nodeType="withEffect">
                                  <p:stCondLst>
                                    <p:cond delay="0"/>
                                  </p:stCondLst>
                                  <p:childTnLst>
                                    <p:animMotion origin="layout" path="M 0 0 L -0.25 0 E" pathEditMode="relative" ptsTypes="">
                                      <p:cBhvr>
                                        <p:cTn id="47" dur="500" fill="hold"/>
                                        <p:tgtEl>
                                          <p:spTgt spid="9"/>
                                        </p:tgtEl>
                                        <p:attrNameLst>
                                          <p:attrName>ppt_x</p:attrName>
                                          <p:attrName>ppt_y</p:attrName>
                                        </p:attrNameLst>
                                      </p:cBhvr>
                                    </p:animMotion>
                                  </p:childTnLst>
                                </p:cTn>
                              </p:par>
                              <p:par>
                                <p:cTn id="48" presetID="35" presetClass="path" presetSubtype="0" fill="hold" grpId="0" nodeType="withEffect">
                                  <p:stCondLst>
                                    <p:cond delay="0"/>
                                  </p:stCondLst>
                                  <p:childTnLst>
                                    <p:animMotion origin="layout" path="M 0 0 L -0.25 0 E" pathEditMode="relative" ptsTypes="">
                                      <p:cBhvr>
                                        <p:cTn id="49" dur="500" fill="hold"/>
                                        <p:tgtEl>
                                          <p:spTgt spid="10"/>
                                        </p:tgtEl>
                                        <p:attrNameLst>
                                          <p:attrName>ppt_x</p:attrName>
                                          <p:attrName>ppt_y</p:attrName>
                                        </p:attrNameLst>
                                      </p:cBhvr>
                                    </p:animMotion>
                                  </p:childTnLst>
                                </p:cTn>
                              </p:par>
                              <p:par>
                                <p:cTn id="50" presetID="35" presetClass="path" presetSubtype="0" fill="hold" grpId="0" nodeType="withEffect">
                                  <p:stCondLst>
                                    <p:cond delay="0"/>
                                  </p:stCondLst>
                                  <p:childTnLst>
                                    <p:animMotion origin="layout" path="M 0 0 L -0.25 0 E" pathEditMode="relative" ptsTypes="">
                                      <p:cBhvr>
                                        <p:cTn id="51" dur="500" fill="hold"/>
                                        <p:tgtEl>
                                          <p:spTgt spid="11"/>
                                        </p:tgtEl>
                                        <p:attrNameLst>
                                          <p:attrName>ppt_x</p:attrName>
                                          <p:attrName>ppt_y</p:attrName>
                                        </p:attrNameLst>
                                      </p:cBhvr>
                                    </p:animMotion>
                                  </p:childTnLst>
                                </p:cTn>
                              </p:par>
                              <p:par>
                                <p:cTn id="52" presetID="35" presetClass="path" presetSubtype="0" fill="hold" grpId="0" nodeType="withEffect">
                                  <p:stCondLst>
                                    <p:cond delay="0"/>
                                  </p:stCondLst>
                                  <p:childTnLst>
                                    <p:animMotion origin="layout" path="M 0 0 L -0.25 0 E" pathEditMode="relative" ptsTypes="">
                                      <p:cBhvr>
                                        <p:cTn id="53" dur="500" fill="hold"/>
                                        <p:tgtEl>
                                          <p:spTgt spid="12"/>
                                        </p:tgtEl>
                                        <p:attrNameLst>
                                          <p:attrName>ppt_x</p:attrName>
                                          <p:attrName>ppt_y</p:attrName>
                                        </p:attrNameLst>
                                      </p:cBhvr>
                                    </p:animMotion>
                                  </p:childTnLst>
                                </p:cTn>
                              </p:par>
                              <p:par>
                                <p:cTn id="54" presetID="63" presetClass="path" presetSubtype="0" fill="hold" grpId="0" nodeType="withEffect">
                                  <p:stCondLst>
                                    <p:cond delay="0"/>
                                  </p:stCondLst>
                                  <p:childTnLst>
                                    <p:animMotion origin="layout" path="M 0 0 L 0.25 0 E" pathEditMode="relative" ptsTypes="">
                                      <p:cBhvr>
                                        <p:cTn id="55" dur="500" fill="hold"/>
                                        <p:tgtEl>
                                          <p:spTgt spid="13"/>
                                        </p:tgtEl>
                                        <p:attrNameLst>
                                          <p:attrName>ppt_x</p:attrName>
                                          <p:attrName>ppt_y</p:attrName>
                                        </p:attrNameLst>
                                      </p:cBhvr>
                                    </p:animMotion>
                                  </p:childTnLst>
                                </p:cTn>
                              </p:par>
                              <p:par>
                                <p:cTn id="56" presetID="63" presetClass="path" presetSubtype="0" fill="hold" grpId="0" nodeType="withEffect">
                                  <p:stCondLst>
                                    <p:cond delay="0"/>
                                  </p:stCondLst>
                                  <p:childTnLst>
                                    <p:animMotion origin="layout" path="M 0 0 L 0.25 0 E" pathEditMode="relative" ptsTypes="">
                                      <p:cBhvr>
                                        <p:cTn id="57" dur="500" fill="hold"/>
                                        <p:tgtEl>
                                          <p:spTgt spid="14"/>
                                        </p:tgtEl>
                                        <p:attrNameLst>
                                          <p:attrName>ppt_x</p:attrName>
                                          <p:attrName>ppt_y</p:attrName>
                                        </p:attrNameLst>
                                      </p:cBhvr>
                                    </p:animMotion>
                                  </p:childTnLst>
                                </p:cTn>
                              </p:par>
                              <p:par>
                                <p:cTn id="58" presetID="63" presetClass="path" presetSubtype="0" fill="hold" grpId="0" nodeType="withEffect">
                                  <p:stCondLst>
                                    <p:cond delay="0"/>
                                  </p:stCondLst>
                                  <p:childTnLst>
                                    <p:animMotion origin="layout" path="M 0 0 L 0.25 0 E" pathEditMode="relative" ptsTypes="">
                                      <p:cBhvr>
                                        <p:cTn id="59" dur="500" fill="hold"/>
                                        <p:tgtEl>
                                          <p:spTgt spid="15"/>
                                        </p:tgtEl>
                                        <p:attrNameLst>
                                          <p:attrName>ppt_x</p:attrName>
                                          <p:attrName>ppt_y</p:attrName>
                                        </p:attrNameLst>
                                      </p:cBhvr>
                                    </p:animMotion>
                                  </p:childTnLst>
                                </p:cTn>
                              </p:par>
                              <p:par>
                                <p:cTn id="60" presetID="63" presetClass="path" presetSubtype="0" fill="hold" grpId="0" nodeType="withEffect">
                                  <p:stCondLst>
                                    <p:cond delay="0"/>
                                  </p:stCondLst>
                                  <p:childTnLst>
                                    <p:animMotion origin="layout" path="M 0 0 L 0.25 0 E" pathEditMode="relative" ptsTypes="">
                                      <p:cBhvr>
                                        <p:cTn id="61" dur="500" fill="hold"/>
                                        <p:tgtEl>
                                          <p:spTgt spid="16"/>
                                        </p:tgtEl>
                                        <p:attrNameLst>
                                          <p:attrName>ppt_x</p:attrName>
                                          <p:attrName>ppt_y</p:attrName>
                                        </p:attrNameLst>
                                      </p:cBhvr>
                                    </p:animMotion>
                                  </p:childTnLst>
                                </p:cTn>
                              </p:par>
                              <p:par>
                                <p:cTn id="62" presetID="63" presetClass="path" presetSubtype="0" fill="hold" grpId="0" nodeType="withEffect">
                                  <p:stCondLst>
                                    <p:cond delay="0"/>
                                  </p:stCondLst>
                                  <p:childTnLst>
                                    <p:animMotion origin="layout" path="M 0 0 L 0.25 0 E" pathEditMode="relative" ptsTypes="">
                                      <p:cBhvr>
                                        <p:cTn id="63" dur="500" fill="hold"/>
                                        <p:tgtEl>
                                          <p:spTgt spid="17"/>
                                        </p:tgtEl>
                                        <p:attrNameLst>
                                          <p:attrName>ppt_x</p:attrName>
                                          <p:attrName>ppt_y</p:attrName>
                                        </p:attrNameLst>
                                      </p:cBhvr>
                                    </p:animMotion>
                                  </p:childTnLst>
                                </p:cTn>
                              </p:par>
                              <p:par>
                                <p:cTn id="64" presetID="63" presetClass="path" presetSubtype="0" fill="hold" grpId="0" nodeType="withEffect">
                                  <p:stCondLst>
                                    <p:cond delay="0"/>
                                  </p:stCondLst>
                                  <p:childTnLst>
                                    <p:animMotion origin="layout" path="M 0 0 L 0.25 0 E" pathEditMode="relative" ptsTypes="">
                                      <p:cBhvr>
                                        <p:cTn id="65" dur="500" fill="hold"/>
                                        <p:tgtEl>
                                          <p:spTgt spid="18"/>
                                        </p:tgtEl>
                                        <p:attrNameLst>
                                          <p:attrName>ppt_x</p:attrName>
                                          <p:attrName>ppt_y</p:attrName>
                                        </p:attrNameLst>
                                      </p:cBhvr>
                                    </p:animMotion>
                                  </p:childTnLst>
                                </p:cTn>
                              </p:par>
                            </p:childTnLst>
                          </p:cTn>
                        </p:par>
                        <p:par>
                          <p:cTn id="66" fill="hold">
                            <p:stCondLst>
                              <p:cond delay="500"/>
                            </p:stCondLst>
                            <p:childTnLst>
                              <p:par>
                                <p:cTn id="67" presetID="51" presetClass="path" presetSubtype="0" fill="hold" grpId="2" nodeType="afterEffect">
                                  <p:stCondLst>
                                    <p:cond delay="0"/>
                                  </p:stCondLst>
                                  <p:childTnLst>
                                    <p:animMotion origin="layout" path="M -0.25 1.11111E-6 L -0.26233 0.04606 C -0.26511 0.05579 -0.2665 0.07014 -0.2665 0.08542 C -0.2665 0.10255 -0.26511 0.1162 -0.26233 0.12592 L -0.25 0.17222 " pathEditMode="relative" rAng="0" ptsTypes="FffFF">
                                      <p:cBhvr>
                                        <p:cTn id="68" dur="500" fill="hold"/>
                                        <p:tgtEl>
                                          <p:spTgt spid="6"/>
                                        </p:tgtEl>
                                        <p:attrNameLst>
                                          <p:attrName>ppt_x</p:attrName>
                                          <p:attrName>ppt_y</p:attrName>
                                        </p:attrNameLst>
                                      </p:cBhvr>
                                      <p:rCtr x="-833" y="8611"/>
                                    </p:animMotion>
                                  </p:childTnLst>
                                </p:cTn>
                              </p:par>
                              <p:par>
                                <p:cTn id="69"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70" dur="500" fill="hold"/>
                                        <p:tgtEl>
                                          <p:spTgt spid="7"/>
                                        </p:tgtEl>
                                        <p:attrNameLst>
                                          <p:attrName>ppt_x</p:attrName>
                                          <p:attrName>ppt_y</p:attrName>
                                        </p:attrNameLst>
                                      </p:cBhvr>
                                      <p:rCtr x="-833" y="8611"/>
                                    </p:animMotion>
                                  </p:childTnLst>
                                </p:cTn>
                              </p:par>
                              <p:par>
                                <p:cTn id="71" presetID="49" presetClass="path" presetSubtype="0" fill="hold" grpId="2" nodeType="withEffect">
                                  <p:stCondLst>
                                    <p:cond delay="0"/>
                                  </p:stCondLst>
                                  <p:childTnLst>
                                    <p:animMotion origin="layout" path="M -0.25 1.11111E-6 L -0.4375 -0.08333 " pathEditMode="relative" rAng="0" ptsTypes="AA">
                                      <p:cBhvr>
                                        <p:cTn id="72" dur="500" fill="hold"/>
                                        <p:tgtEl>
                                          <p:spTgt spid="2"/>
                                        </p:tgtEl>
                                        <p:attrNameLst>
                                          <p:attrName>ppt_x</p:attrName>
                                          <p:attrName>ppt_y</p:attrName>
                                        </p:attrNameLst>
                                      </p:cBhvr>
                                      <p:rCtr x="-9375" y="-4167"/>
                                    </p:animMotion>
                                  </p:childTnLst>
                                </p:cTn>
                              </p:par>
                              <p:par>
                                <p:cTn id="73" presetID="49" presetClass="path" presetSubtype="0" fill="hold" grpId="2" nodeType="withEffect">
                                  <p:stCondLst>
                                    <p:cond delay="0"/>
                                  </p:stCondLst>
                                  <p:childTnLst>
                                    <p:animMotion origin="layout" path="M -0.25 -2.22222E-6 L -0.34722 0.16111 " pathEditMode="relative" rAng="0" ptsTypes="AA">
                                      <p:cBhvr>
                                        <p:cTn id="74" dur="500" fill="hold"/>
                                        <p:tgtEl>
                                          <p:spTgt spid="9"/>
                                        </p:tgtEl>
                                        <p:attrNameLst>
                                          <p:attrName>ppt_x</p:attrName>
                                          <p:attrName>ppt_y</p:attrName>
                                        </p:attrNameLst>
                                      </p:cBhvr>
                                      <p:rCtr x="-4861" y="8056"/>
                                    </p:animMotion>
                                  </p:childTnLst>
                                </p:cTn>
                              </p:par>
                              <p:par>
                                <p:cTn id="75" presetID="36" presetClass="path" presetSubtype="0" fill="hold" grpId="2" nodeType="withEffect">
                                  <p:stCondLst>
                                    <p:cond delay="0"/>
                                  </p:stCondLst>
                                  <p:childTnLst>
                                    <p:animMotion origin="layout" path="M 0.25 -2.22222E-6 L 0.25 0.06945 C 0.25 0.10047 0.2717 0.13889 0.28959 0.13889 L 0.32917 0.13889 " pathEditMode="relative" rAng="0" ptsTypes="FfFF">
                                      <p:cBhvr>
                                        <p:cTn id="76" dur="500" fill="hold"/>
                                        <p:tgtEl>
                                          <p:spTgt spid="14"/>
                                        </p:tgtEl>
                                        <p:attrNameLst>
                                          <p:attrName>ppt_x</p:attrName>
                                          <p:attrName>ppt_y</p:attrName>
                                        </p:attrNameLst>
                                      </p:cBhvr>
                                      <p:rCtr x="3958" y="6944"/>
                                    </p:animMotion>
                                  </p:childTnLst>
                                </p:cTn>
                              </p:par>
                              <p:par>
                                <p:cTn id="77" presetID="36" presetClass="path" presetSubtype="0" fill="hold" grpId="2" nodeType="withEffect">
                                  <p:stCondLst>
                                    <p:cond delay="0"/>
                                  </p:stCondLst>
                                  <p:childTnLst>
                                    <p:animMotion origin="layout" path="M 0.25 -2.22222E-6 L 0.25 0.08334 C 0.25 0.1206 0.30972 0.16667 0.35833 0.16667 L 0.46666 0.16667 " pathEditMode="relative" rAng="0" ptsTypes="FfFF">
                                      <p:cBhvr>
                                        <p:cTn id="78" dur="500" fill="hold"/>
                                        <p:tgtEl>
                                          <p:spTgt spid="17"/>
                                        </p:tgtEl>
                                        <p:attrNameLst>
                                          <p:attrName>ppt_x</p:attrName>
                                          <p:attrName>ppt_y</p:attrName>
                                        </p:attrNameLst>
                                      </p:cBhvr>
                                      <p:rCtr x="10833" y="8333"/>
                                    </p:animMotion>
                                  </p:childTnLst>
                                </p:cTn>
                              </p:par>
                              <p:par>
                                <p:cTn id="79" presetID="43" presetClass="path" presetSubtype="0" fill="hold" grpId="2" nodeType="withEffect">
                                  <p:stCondLst>
                                    <p:cond delay="0"/>
                                  </p:stCondLst>
                                  <p:childTnLst>
                                    <p:animMotion origin="layout" path="M 0.24722 -2.22222E-6 L 0.37222 -2.22222E-6 C 0.4283 -2.22222E-6 0.49722 -0.06898 0.49722 -0.125 L 0.49722 -0.25 " pathEditMode="relative" rAng="0" ptsTypes="FfFF">
                                      <p:cBhvr>
                                        <p:cTn id="80" dur="500" fill="hold"/>
                                        <p:tgtEl>
                                          <p:spTgt spid="13"/>
                                        </p:tgtEl>
                                        <p:attrNameLst>
                                          <p:attrName>ppt_x</p:attrName>
                                          <p:attrName>ppt_y</p:attrName>
                                        </p:attrNameLst>
                                      </p:cBhvr>
                                      <p:rCtr x="12500" y="-12500"/>
                                    </p:animMotion>
                                  </p:childTnLst>
                                </p:cTn>
                              </p:par>
                              <p:par>
                                <p:cTn id="81"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82" dur="500" fill="hold"/>
                                        <p:tgtEl>
                                          <p:spTgt spid="16"/>
                                        </p:tgtEl>
                                        <p:attrNameLst>
                                          <p:attrName>ppt_x</p:attrName>
                                          <p:attrName>ppt_y</p:attrName>
                                        </p:attrNameLst>
                                      </p:cBhvr>
                                      <p:rCtr x="8681" y="-9722"/>
                                    </p:animMotion>
                                  </p:childTnLst>
                                </p:cTn>
                              </p:par>
                              <p:par>
                                <p:cTn id="83" presetID="63" presetClass="path" presetSubtype="0" fill="hold" grpId="2" nodeType="withEffect">
                                  <p:stCondLst>
                                    <p:cond delay="0"/>
                                  </p:stCondLst>
                                  <p:childTnLst>
                                    <p:animMotion origin="layout" path="M 0.25 -2.22222E-6 L 0.4 -0.07222 " pathEditMode="relative" rAng="0" ptsTypes="AA">
                                      <p:cBhvr>
                                        <p:cTn id="84" dur="500" fill="hold"/>
                                        <p:tgtEl>
                                          <p:spTgt spid="15"/>
                                        </p:tgtEl>
                                        <p:attrNameLst>
                                          <p:attrName>ppt_x</p:attrName>
                                          <p:attrName>ppt_y</p:attrName>
                                        </p:attrNameLst>
                                      </p:cBhvr>
                                      <p:rCtr x="7500" y="-3611"/>
                                    </p:animMotion>
                                  </p:childTnLst>
                                </p:cTn>
                              </p:par>
                              <p:par>
                                <p:cTn id="85" presetID="63" presetClass="path" presetSubtype="0" fill="hold" grpId="2" nodeType="withEffect">
                                  <p:stCondLst>
                                    <p:cond delay="0"/>
                                  </p:stCondLst>
                                  <p:childTnLst>
                                    <p:animMotion origin="layout" path="M 0.25 3.33333E-6 L 0.39584 -0.10556 " pathEditMode="relative" rAng="0" ptsTypes="AA">
                                      <p:cBhvr>
                                        <p:cTn id="86" dur="500" fill="hold"/>
                                        <p:tgtEl>
                                          <p:spTgt spid="18"/>
                                        </p:tgtEl>
                                        <p:attrNameLst>
                                          <p:attrName>ppt_x</p:attrName>
                                          <p:attrName>ppt_y</p:attrName>
                                        </p:attrNameLst>
                                      </p:cBhvr>
                                      <p:rCtr x="7292" y="-5278"/>
                                    </p:animMotion>
                                  </p:childTnLst>
                                </p:cTn>
                              </p:par>
                              <p:par>
                                <p:cTn id="87" presetID="35" presetClass="path" presetSubtype="0" fill="hold" grpId="2" nodeType="withEffect">
                                  <p:stCondLst>
                                    <p:cond delay="0"/>
                                  </p:stCondLst>
                                  <p:childTnLst>
                                    <p:animMotion origin="layout" path="M -0.25 1.11111E-6 L -0.5 1.11111E-6 " pathEditMode="relative" rAng="0" ptsTypes="AA">
                                      <p:cBhvr>
                                        <p:cTn id="88" dur="500" fill="hold"/>
                                        <p:tgtEl>
                                          <p:spTgt spid="5"/>
                                        </p:tgtEl>
                                        <p:attrNameLst>
                                          <p:attrName>ppt_x</p:attrName>
                                          <p:attrName>ppt_y</p:attrName>
                                        </p:attrNameLst>
                                      </p:cBhvr>
                                      <p:rCtr x="-12500" y="0"/>
                                    </p:animMotion>
                                  </p:childTnLst>
                                </p:cTn>
                              </p:par>
                              <p:par>
                                <p:cTn id="89" presetID="35" presetClass="path" presetSubtype="0" fill="hold" grpId="2" nodeType="withEffect">
                                  <p:stCondLst>
                                    <p:cond delay="0"/>
                                  </p:stCondLst>
                                  <p:childTnLst>
                                    <p:animMotion origin="layout" path="M -0.25 -2.22222E-6 L -0.56389 0.07222 " pathEditMode="relative" rAng="0" ptsTypes="AA">
                                      <p:cBhvr>
                                        <p:cTn id="90" dur="500" fill="hold"/>
                                        <p:tgtEl>
                                          <p:spTgt spid="8"/>
                                        </p:tgtEl>
                                        <p:attrNameLst>
                                          <p:attrName>ppt_x</p:attrName>
                                          <p:attrName>ppt_y</p:attrName>
                                        </p:attrNameLst>
                                      </p:cBhvr>
                                      <p:rCtr x="-15694" y="3611"/>
                                    </p:animMotion>
                                  </p:childTnLst>
                                </p:cTn>
                              </p:par>
                              <p:par>
                                <p:cTn id="91" presetID="64" presetClass="path" presetSubtype="0" fill="hold" grpId="2" nodeType="withEffect">
                                  <p:stCondLst>
                                    <p:cond delay="0"/>
                                  </p:stCondLst>
                                  <p:childTnLst>
                                    <p:animMotion origin="layout" path="M -0.25 2.22222E-6 L -0.2625 -0.38334 " pathEditMode="relative" rAng="0" ptsTypes="AA">
                                      <p:cBhvr>
                                        <p:cTn id="92" dur="500" fill="hold"/>
                                        <p:tgtEl>
                                          <p:spTgt spid="10"/>
                                        </p:tgtEl>
                                        <p:attrNameLst>
                                          <p:attrName>ppt_x</p:attrName>
                                          <p:attrName>ppt_y</p:attrName>
                                        </p:attrNameLst>
                                      </p:cBhvr>
                                      <p:rCtr x="-625" y="-19167"/>
                                    </p:animMotion>
                                  </p:childTnLst>
                                </p:cTn>
                              </p:par>
                              <p:par>
                                <p:cTn id="93" presetID="64" presetClass="path" presetSubtype="0" fill="hold" grpId="2" nodeType="withEffect">
                                  <p:stCondLst>
                                    <p:cond delay="0"/>
                                  </p:stCondLst>
                                  <p:childTnLst>
                                    <p:animMotion origin="layout" path="M -0.25 2.22222E-6 L -0.34722 -0.16111 " pathEditMode="relative" rAng="0" ptsTypes="AA">
                                      <p:cBhvr>
                                        <p:cTn id="94" dur="500" fill="hold"/>
                                        <p:tgtEl>
                                          <p:spTgt spid="11"/>
                                        </p:tgtEl>
                                        <p:attrNameLst>
                                          <p:attrName>ppt_x</p:attrName>
                                          <p:attrName>ppt_y</p:attrName>
                                        </p:attrNameLst>
                                      </p:cBhvr>
                                      <p:rCtr x="-4861" y="-8056"/>
                                    </p:animMotion>
                                  </p:childTnLst>
                                </p:cTn>
                              </p:par>
                            </p:childTnLst>
                          </p:cTn>
                        </p:par>
                        <p:par>
                          <p:cTn id="95" fill="hold">
                            <p:stCondLst>
                              <p:cond delay="1000"/>
                            </p:stCondLst>
                            <p:childTnLst>
                              <p:par>
                                <p:cTn id="96" presetID="1" presetClass="entr" presetSubtype="0" fill="hold" grpId="1"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20"/>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21"/>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22"/>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23"/>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24"/>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25"/>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26"/>
                                        </p:tgtEl>
                                        <p:attrNameLst>
                                          <p:attrName>style.visibility</p:attrName>
                                        </p:attrNameLst>
                                      </p:cBhvr>
                                      <p:to>
                                        <p:strVal val="visible"/>
                                      </p:to>
                                    </p:set>
                                  </p:childTnLst>
                                </p:cTn>
                              </p:par>
                              <p:par>
                                <p:cTn id="112" presetID="1" presetClass="entr" presetSubtype="0" fill="hold" grpId="1"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cTn>
                              </p:par>
                              <p:par>
                                <p:cTn id="114" presetID="1" presetClass="entr" presetSubtype="0" fill="hold" grpId="1" nodeType="withEffect">
                                  <p:stCondLst>
                                    <p:cond delay="0"/>
                                  </p:stCondLst>
                                  <p:childTnLst>
                                    <p:set>
                                      <p:cBhvr>
                                        <p:cTn id="115" dur="1" fill="hold">
                                          <p:stCondLst>
                                            <p:cond delay="0"/>
                                          </p:stCondLst>
                                        </p:cTn>
                                        <p:tgtEl>
                                          <p:spTgt spid="28"/>
                                        </p:tgtEl>
                                        <p:attrNameLst>
                                          <p:attrName>style.visibility</p:attrName>
                                        </p:attrNameLst>
                                      </p:cBhvr>
                                      <p:to>
                                        <p:strVal val="visible"/>
                                      </p:to>
                                    </p:set>
                                  </p:childTnLst>
                                </p:cTn>
                              </p:par>
                              <p:par>
                                <p:cTn id="116" presetID="1" presetClass="entr" presetSubtype="0" fill="hold" grpId="1" nodeType="withEffect">
                                  <p:stCondLst>
                                    <p:cond delay="0"/>
                                  </p:stCondLst>
                                  <p:childTnLst>
                                    <p:set>
                                      <p:cBhvr>
                                        <p:cTn id="117" dur="1" fill="hold">
                                          <p:stCondLst>
                                            <p:cond delay="0"/>
                                          </p:stCondLst>
                                        </p:cTn>
                                        <p:tgtEl>
                                          <p:spTgt spid="29"/>
                                        </p:tgtEl>
                                        <p:attrNameLst>
                                          <p:attrName>style.visibility</p:attrName>
                                        </p:attrNameLst>
                                      </p:cBhvr>
                                      <p:to>
                                        <p:strVal val="visible"/>
                                      </p:to>
                                    </p:set>
                                  </p:childTnLst>
                                </p:cTn>
                              </p:par>
                              <p:par>
                                <p:cTn id="118" presetID="1" presetClass="entr" presetSubtype="0" fill="hold" grpId="1" nodeType="withEffect">
                                  <p:stCondLst>
                                    <p:cond delay="0"/>
                                  </p:stCondLst>
                                  <p:childTnLst>
                                    <p:set>
                                      <p:cBhvr>
                                        <p:cTn id="119" dur="1" fill="hold">
                                          <p:stCondLst>
                                            <p:cond delay="0"/>
                                          </p:stCondLst>
                                        </p:cTn>
                                        <p:tgtEl>
                                          <p:spTgt spid="36"/>
                                        </p:tgtEl>
                                        <p:attrNameLst>
                                          <p:attrName>style.visibility</p:attrName>
                                        </p:attrNameLst>
                                      </p:cBhvr>
                                      <p:to>
                                        <p:strVal val="visible"/>
                                      </p:to>
                                    </p:set>
                                  </p:childTnLst>
                                </p:cTn>
                              </p:par>
                              <p:par>
                                <p:cTn id="120" presetID="1" presetClass="entr" presetSubtype="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childTnLst>
                                </p:cTn>
                              </p:par>
                              <p:par>
                                <p:cTn id="122" presetID="1" presetClass="entr" presetSubtype="0" fill="hold" grpId="1" nodeType="withEffect">
                                  <p:stCondLst>
                                    <p:cond delay="0"/>
                                  </p:stCondLst>
                                  <p:childTnLst>
                                    <p:set>
                                      <p:cBhvr>
                                        <p:cTn id="123" dur="1" fill="hold">
                                          <p:stCondLst>
                                            <p:cond delay="0"/>
                                          </p:stCondLst>
                                        </p:cTn>
                                        <p:tgtEl>
                                          <p:spTgt spid="38"/>
                                        </p:tgtEl>
                                        <p:attrNameLst>
                                          <p:attrName>style.visibility</p:attrName>
                                        </p:attrNameLst>
                                      </p:cBhvr>
                                      <p:to>
                                        <p:strVal val="visible"/>
                                      </p:to>
                                    </p:set>
                                  </p:childTnLst>
                                </p:cTn>
                              </p:par>
                              <p:par>
                                <p:cTn id="124" presetID="1" presetClass="entr" presetSubtype="0" fill="hold" grpId="1" nodeType="withEffect">
                                  <p:stCondLst>
                                    <p:cond delay="0"/>
                                  </p:stCondLst>
                                  <p:childTnLst>
                                    <p:set>
                                      <p:cBhvr>
                                        <p:cTn id="125" dur="1" fill="hold">
                                          <p:stCondLst>
                                            <p:cond delay="0"/>
                                          </p:stCondLst>
                                        </p:cTn>
                                        <p:tgtEl>
                                          <p:spTgt spid="39"/>
                                        </p:tgtEl>
                                        <p:attrNameLst>
                                          <p:attrName>style.visibility</p:attrName>
                                        </p:attrNameLst>
                                      </p:cBhvr>
                                      <p:to>
                                        <p:strVal val="visible"/>
                                      </p:to>
                                    </p:set>
                                  </p:childTnLst>
                                </p:cTn>
                              </p:par>
                              <p:par>
                                <p:cTn id="126" presetID="1" presetClass="entr" presetSubtype="0" fill="hold" grpId="1" nodeType="withEffect">
                                  <p:stCondLst>
                                    <p:cond delay="0"/>
                                  </p:stCondLst>
                                  <p:childTnLst>
                                    <p:set>
                                      <p:cBhvr>
                                        <p:cTn id="127" dur="1" fill="hold">
                                          <p:stCondLst>
                                            <p:cond delay="0"/>
                                          </p:stCondLst>
                                        </p:cTn>
                                        <p:tgtEl>
                                          <p:spTgt spid="40"/>
                                        </p:tgtEl>
                                        <p:attrNameLst>
                                          <p:attrName>style.visibility</p:attrName>
                                        </p:attrNameLst>
                                      </p:cBhvr>
                                      <p:to>
                                        <p:strVal val="visible"/>
                                      </p:to>
                                    </p:set>
                                  </p:childTnLst>
                                </p:cTn>
                              </p:par>
                              <p:par>
                                <p:cTn id="128" presetID="1" presetClass="entr" presetSubtype="0" fill="hold" grpId="1" nodeType="withEffect">
                                  <p:stCondLst>
                                    <p:cond delay="0"/>
                                  </p:stCondLst>
                                  <p:childTnLst>
                                    <p:set>
                                      <p:cBhvr>
                                        <p:cTn id="129" dur="1" fill="hold">
                                          <p:stCondLst>
                                            <p:cond delay="0"/>
                                          </p:stCondLst>
                                        </p:cTn>
                                        <p:tgtEl>
                                          <p:spTgt spid="41"/>
                                        </p:tgtEl>
                                        <p:attrNameLst>
                                          <p:attrName>style.visibility</p:attrName>
                                        </p:attrNameLst>
                                      </p:cBhvr>
                                      <p:to>
                                        <p:strVal val="visible"/>
                                      </p:to>
                                    </p:set>
                                  </p:childTnLst>
                                </p:cTn>
                              </p:par>
                              <p:par>
                                <p:cTn id="130" presetID="1" presetClass="entr" presetSubtype="0" fill="hold" grpId="1" nodeType="withEffect">
                                  <p:stCondLst>
                                    <p:cond delay="0"/>
                                  </p:stCondLst>
                                  <p:childTnLst>
                                    <p:set>
                                      <p:cBhvr>
                                        <p:cTn id="131" dur="1" fill="hold">
                                          <p:stCondLst>
                                            <p:cond delay="0"/>
                                          </p:stCondLst>
                                        </p:cTn>
                                        <p:tgtEl>
                                          <p:spTgt spid="42"/>
                                        </p:tgtEl>
                                        <p:attrNameLst>
                                          <p:attrName>style.visibility</p:attrName>
                                        </p:attrNameLst>
                                      </p:cBhvr>
                                      <p:to>
                                        <p:strVal val="visible"/>
                                      </p:to>
                                    </p:set>
                                  </p:childTnLst>
                                </p:cTn>
                              </p:par>
                              <p:par>
                                <p:cTn id="132" presetID="1" presetClass="entr" presetSubtype="0" fill="hold" grpId="1" nodeType="withEffect">
                                  <p:stCondLst>
                                    <p:cond delay="0"/>
                                  </p:stCondLst>
                                  <p:childTnLst>
                                    <p:set>
                                      <p:cBhvr>
                                        <p:cTn id="133" dur="1" fill="hold">
                                          <p:stCondLst>
                                            <p:cond delay="0"/>
                                          </p:stCondLst>
                                        </p:cTn>
                                        <p:tgtEl>
                                          <p:spTgt spid="43"/>
                                        </p:tgtEl>
                                        <p:attrNameLst>
                                          <p:attrName>style.visibility</p:attrName>
                                        </p:attrNameLst>
                                      </p:cBhvr>
                                      <p:to>
                                        <p:strVal val="visible"/>
                                      </p:to>
                                    </p:set>
                                  </p:childTnLst>
                                </p:cTn>
                              </p:par>
                              <p:par>
                                <p:cTn id="134" presetID="1" presetClass="entr" presetSubtype="0" fill="hold" grpId="1" nodeType="withEffect">
                                  <p:stCondLst>
                                    <p:cond delay="0"/>
                                  </p:stCondLst>
                                  <p:childTnLst>
                                    <p:set>
                                      <p:cBhvr>
                                        <p:cTn id="135" dur="1" fill="hold">
                                          <p:stCondLst>
                                            <p:cond delay="0"/>
                                          </p:stCondLst>
                                        </p:cTn>
                                        <p:tgtEl>
                                          <p:spTgt spid="44"/>
                                        </p:tgtEl>
                                        <p:attrNameLst>
                                          <p:attrName>style.visibility</p:attrName>
                                        </p:attrNameLst>
                                      </p:cBhvr>
                                      <p:to>
                                        <p:strVal val="visible"/>
                                      </p:to>
                                    </p:set>
                                  </p:childTnLst>
                                </p:cTn>
                              </p:par>
                            </p:childTnLst>
                          </p:cTn>
                        </p:par>
                        <p:par>
                          <p:cTn id="136" fill="hold">
                            <p:stCondLst>
                              <p:cond delay="1000"/>
                            </p:stCondLst>
                            <p:childTnLst>
                              <p:par>
                                <p:cTn id="137" presetID="35" presetClass="path" presetSubtype="0" repeatCount="indefinite" fill="hold" grpId="0" nodeType="afterEffect">
                                  <p:stCondLst>
                                    <p:cond delay="0"/>
                                  </p:stCondLst>
                                  <p:childTnLst>
                                    <p:animMotion origin="layout" path="M 0 0 L -0.25 0 E" pathEditMode="relative" ptsTypes="">
                                      <p:cBhvr>
                                        <p:cTn id="138" dur="1000" fill="hold"/>
                                        <p:tgtEl>
                                          <p:spTgt spid="19"/>
                                        </p:tgtEl>
                                        <p:attrNameLst>
                                          <p:attrName>ppt_x</p:attrName>
                                          <p:attrName>ppt_y</p:attrName>
                                        </p:attrNameLst>
                                      </p:cBhvr>
                                    </p:animMotion>
                                  </p:childTnLst>
                                </p:cTn>
                              </p:par>
                              <p:par>
                                <p:cTn id="139" presetID="35" presetClass="path" presetSubtype="0" repeatCount="indefinite" fill="hold" grpId="0" nodeType="withEffect">
                                  <p:stCondLst>
                                    <p:cond delay="0"/>
                                  </p:stCondLst>
                                  <p:childTnLst>
                                    <p:animMotion origin="layout" path="M 0 0 L -0.25 0 E" pathEditMode="relative" ptsTypes="">
                                      <p:cBhvr>
                                        <p:cTn id="140" dur="1000" fill="hold"/>
                                        <p:tgtEl>
                                          <p:spTgt spid="20"/>
                                        </p:tgtEl>
                                        <p:attrNameLst>
                                          <p:attrName>ppt_x</p:attrName>
                                          <p:attrName>ppt_y</p:attrName>
                                        </p:attrNameLst>
                                      </p:cBhvr>
                                    </p:animMotion>
                                  </p:childTnLst>
                                </p:cTn>
                              </p:par>
                              <p:par>
                                <p:cTn id="141" presetID="35" presetClass="path" presetSubtype="0" repeatCount="indefinite" fill="hold" grpId="0" nodeType="withEffect">
                                  <p:stCondLst>
                                    <p:cond delay="0"/>
                                  </p:stCondLst>
                                  <p:childTnLst>
                                    <p:animMotion origin="layout" path="M 0 0 L -0.25 0 E" pathEditMode="relative" ptsTypes="">
                                      <p:cBhvr>
                                        <p:cTn id="142" dur="1000" fill="hold"/>
                                        <p:tgtEl>
                                          <p:spTgt spid="21"/>
                                        </p:tgtEl>
                                        <p:attrNameLst>
                                          <p:attrName>ppt_x</p:attrName>
                                          <p:attrName>ppt_y</p:attrName>
                                        </p:attrNameLst>
                                      </p:cBhvr>
                                    </p:animMotion>
                                  </p:childTnLst>
                                </p:cTn>
                              </p:par>
                              <p:par>
                                <p:cTn id="143" presetID="35" presetClass="path" presetSubtype="0" repeatCount="indefinite" fill="hold" grpId="0" nodeType="withEffect">
                                  <p:stCondLst>
                                    <p:cond delay="0"/>
                                  </p:stCondLst>
                                  <p:childTnLst>
                                    <p:animMotion origin="layout" path="M 0 0 L -0.25 0 E" pathEditMode="relative" ptsTypes="">
                                      <p:cBhvr>
                                        <p:cTn id="144" dur="1000" fill="hold"/>
                                        <p:tgtEl>
                                          <p:spTgt spid="22"/>
                                        </p:tgtEl>
                                        <p:attrNameLst>
                                          <p:attrName>ppt_x</p:attrName>
                                          <p:attrName>ppt_y</p:attrName>
                                        </p:attrNameLst>
                                      </p:cBhvr>
                                    </p:animMotion>
                                  </p:childTnLst>
                                </p:cTn>
                              </p:par>
                              <p:par>
                                <p:cTn id="145" presetID="35" presetClass="path" presetSubtype="0" repeatCount="indefinite" fill="hold" grpId="0" nodeType="withEffect">
                                  <p:stCondLst>
                                    <p:cond delay="0"/>
                                  </p:stCondLst>
                                  <p:childTnLst>
                                    <p:animMotion origin="layout" path="M 0 0 L -0.25 0 E" pathEditMode="relative" ptsTypes="">
                                      <p:cBhvr>
                                        <p:cTn id="146" dur="1000" fill="hold"/>
                                        <p:tgtEl>
                                          <p:spTgt spid="23"/>
                                        </p:tgtEl>
                                        <p:attrNameLst>
                                          <p:attrName>ppt_x</p:attrName>
                                          <p:attrName>ppt_y</p:attrName>
                                        </p:attrNameLst>
                                      </p:cBhvr>
                                    </p:animMotion>
                                  </p:childTnLst>
                                </p:cTn>
                              </p:par>
                              <p:par>
                                <p:cTn id="147" presetID="35" presetClass="path" presetSubtype="0" repeatCount="indefinite" fill="hold" grpId="0" nodeType="withEffect">
                                  <p:stCondLst>
                                    <p:cond delay="0"/>
                                  </p:stCondLst>
                                  <p:childTnLst>
                                    <p:animMotion origin="layout" path="M 0 0 L -0.25 0 E" pathEditMode="relative" ptsTypes="">
                                      <p:cBhvr>
                                        <p:cTn id="148" dur="1000" fill="hold"/>
                                        <p:tgtEl>
                                          <p:spTgt spid="24"/>
                                        </p:tgtEl>
                                        <p:attrNameLst>
                                          <p:attrName>ppt_x</p:attrName>
                                          <p:attrName>ppt_y</p:attrName>
                                        </p:attrNameLst>
                                      </p:cBhvr>
                                    </p:animMotion>
                                  </p:childTnLst>
                                </p:cTn>
                              </p:par>
                              <p:par>
                                <p:cTn id="149" presetID="35" presetClass="path" presetSubtype="0" repeatCount="indefinite" fill="hold" grpId="0" nodeType="withEffect">
                                  <p:stCondLst>
                                    <p:cond delay="0"/>
                                  </p:stCondLst>
                                  <p:childTnLst>
                                    <p:animMotion origin="layout" path="M 0 0 L -0.25 0 E" pathEditMode="relative" ptsTypes="">
                                      <p:cBhvr>
                                        <p:cTn id="150" dur="1000" fill="hold"/>
                                        <p:tgtEl>
                                          <p:spTgt spid="25"/>
                                        </p:tgtEl>
                                        <p:attrNameLst>
                                          <p:attrName>ppt_x</p:attrName>
                                          <p:attrName>ppt_y</p:attrName>
                                        </p:attrNameLst>
                                      </p:cBhvr>
                                    </p:animMotion>
                                  </p:childTnLst>
                                </p:cTn>
                              </p:par>
                              <p:par>
                                <p:cTn id="151" presetID="35" presetClass="path" presetSubtype="0" repeatCount="indefinite" fill="hold" grpId="0" nodeType="withEffect">
                                  <p:stCondLst>
                                    <p:cond delay="0"/>
                                  </p:stCondLst>
                                  <p:childTnLst>
                                    <p:animMotion origin="layout" path="M 0 0 L -0.25 0 E" pathEditMode="relative" ptsTypes="">
                                      <p:cBhvr>
                                        <p:cTn id="152" dur="1000" fill="hold"/>
                                        <p:tgtEl>
                                          <p:spTgt spid="26"/>
                                        </p:tgtEl>
                                        <p:attrNameLst>
                                          <p:attrName>ppt_x</p:attrName>
                                          <p:attrName>ppt_y</p:attrName>
                                        </p:attrNameLst>
                                      </p:cBhvr>
                                    </p:animMotion>
                                  </p:childTnLst>
                                </p:cTn>
                              </p:par>
                              <p:par>
                                <p:cTn id="153" presetID="35" presetClass="path" presetSubtype="0" repeatCount="indefinite" fill="hold" grpId="0" nodeType="withEffect">
                                  <p:stCondLst>
                                    <p:cond delay="0"/>
                                  </p:stCondLst>
                                  <p:childTnLst>
                                    <p:animMotion origin="layout" path="M 0 0 L -0.25 0 E" pathEditMode="relative" ptsTypes="">
                                      <p:cBhvr>
                                        <p:cTn id="154" dur="1000" fill="hold"/>
                                        <p:tgtEl>
                                          <p:spTgt spid="27"/>
                                        </p:tgtEl>
                                        <p:attrNameLst>
                                          <p:attrName>ppt_x</p:attrName>
                                          <p:attrName>ppt_y</p:attrName>
                                        </p:attrNameLst>
                                      </p:cBhvr>
                                    </p:animMotion>
                                  </p:childTnLst>
                                </p:cTn>
                              </p:par>
                              <p:par>
                                <p:cTn id="155" presetID="63" presetClass="path" presetSubtype="0" repeatCount="indefinite" fill="hold" grpId="0" nodeType="withEffect">
                                  <p:stCondLst>
                                    <p:cond delay="0"/>
                                  </p:stCondLst>
                                  <p:childTnLst>
                                    <p:animMotion origin="layout" path="M 0 0 L 0.25 0 E" pathEditMode="relative" ptsTypes="">
                                      <p:cBhvr>
                                        <p:cTn id="156" dur="1000" fill="hold"/>
                                        <p:tgtEl>
                                          <p:spTgt spid="28"/>
                                        </p:tgtEl>
                                        <p:attrNameLst>
                                          <p:attrName>ppt_x</p:attrName>
                                          <p:attrName>ppt_y</p:attrName>
                                        </p:attrNameLst>
                                      </p:cBhvr>
                                    </p:animMotion>
                                  </p:childTnLst>
                                </p:cTn>
                              </p:par>
                              <p:par>
                                <p:cTn id="157" presetID="63" presetClass="path" presetSubtype="0" repeatCount="indefinite" fill="hold" grpId="0" nodeType="withEffect">
                                  <p:stCondLst>
                                    <p:cond delay="0"/>
                                  </p:stCondLst>
                                  <p:childTnLst>
                                    <p:animMotion origin="layout" path="M 0 0 L 0.25 0 E" pathEditMode="relative" ptsTypes="">
                                      <p:cBhvr>
                                        <p:cTn id="158" dur="1000" fill="hold"/>
                                        <p:tgtEl>
                                          <p:spTgt spid="29"/>
                                        </p:tgtEl>
                                        <p:attrNameLst>
                                          <p:attrName>ppt_x</p:attrName>
                                          <p:attrName>ppt_y</p:attrName>
                                        </p:attrNameLst>
                                      </p:cBhvr>
                                    </p:animMotion>
                                  </p:childTnLst>
                                </p:cTn>
                              </p:par>
                              <p:par>
                                <p:cTn id="159" presetID="35" presetClass="path" presetSubtype="0" repeatCount="indefinite" fill="hold" grpId="0" nodeType="withEffect">
                                  <p:stCondLst>
                                    <p:cond delay="0"/>
                                  </p:stCondLst>
                                  <p:childTnLst>
                                    <p:animMotion origin="layout" path="M 0 0 L -0.25 0 E" pathEditMode="relative" ptsTypes="">
                                      <p:cBhvr>
                                        <p:cTn id="160" dur="1000" fill="hold"/>
                                        <p:tgtEl>
                                          <p:spTgt spid="36"/>
                                        </p:tgtEl>
                                        <p:attrNameLst>
                                          <p:attrName>ppt_x</p:attrName>
                                          <p:attrName>ppt_y</p:attrName>
                                        </p:attrNameLst>
                                      </p:cBhvr>
                                    </p:animMotion>
                                  </p:childTnLst>
                                </p:cTn>
                              </p:par>
                              <p:par>
                                <p:cTn id="161" presetID="35" presetClass="path" presetSubtype="0" repeatCount="indefinite" fill="hold" grpId="0" nodeType="withEffect">
                                  <p:stCondLst>
                                    <p:cond delay="0"/>
                                  </p:stCondLst>
                                  <p:childTnLst>
                                    <p:animMotion origin="layout" path="M 0 0 L -0.25 0 E" pathEditMode="relative" ptsTypes="">
                                      <p:cBhvr>
                                        <p:cTn id="162" dur="1000" fill="hold"/>
                                        <p:tgtEl>
                                          <p:spTgt spid="37"/>
                                        </p:tgtEl>
                                        <p:attrNameLst>
                                          <p:attrName>ppt_x</p:attrName>
                                          <p:attrName>ppt_y</p:attrName>
                                        </p:attrNameLst>
                                      </p:cBhvr>
                                    </p:animMotion>
                                  </p:childTnLst>
                                </p:cTn>
                              </p:par>
                              <p:par>
                                <p:cTn id="163" presetID="35" presetClass="path" presetSubtype="0" repeatCount="indefinite" fill="hold" grpId="0" nodeType="withEffect">
                                  <p:stCondLst>
                                    <p:cond delay="0"/>
                                  </p:stCondLst>
                                  <p:childTnLst>
                                    <p:animMotion origin="layout" path="M 0 0 L -0.25 0 E" pathEditMode="relative" ptsTypes="">
                                      <p:cBhvr>
                                        <p:cTn id="164" dur="1000" fill="hold"/>
                                        <p:tgtEl>
                                          <p:spTgt spid="38"/>
                                        </p:tgtEl>
                                        <p:attrNameLst>
                                          <p:attrName>ppt_x</p:attrName>
                                          <p:attrName>ppt_y</p:attrName>
                                        </p:attrNameLst>
                                      </p:cBhvr>
                                    </p:animMotion>
                                  </p:childTnLst>
                                </p:cTn>
                              </p:par>
                              <p:par>
                                <p:cTn id="165" presetID="35" presetClass="path" presetSubtype="0" repeatCount="indefinite" fill="hold" grpId="0" nodeType="withEffect">
                                  <p:stCondLst>
                                    <p:cond delay="0"/>
                                  </p:stCondLst>
                                  <p:childTnLst>
                                    <p:animMotion origin="layout" path="M 0 0 L -0.25 0 E" pathEditMode="relative" ptsTypes="">
                                      <p:cBhvr>
                                        <p:cTn id="166" dur="1000" fill="hold"/>
                                        <p:tgtEl>
                                          <p:spTgt spid="39"/>
                                        </p:tgtEl>
                                        <p:attrNameLst>
                                          <p:attrName>ppt_x</p:attrName>
                                          <p:attrName>ppt_y</p:attrName>
                                        </p:attrNameLst>
                                      </p:cBhvr>
                                    </p:animMotion>
                                  </p:childTnLst>
                                </p:cTn>
                              </p:par>
                              <p:par>
                                <p:cTn id="167" presetID="35" presetClass="path" presetSubtype="0" repeatCount="indefinite" fill="hold" grpId="0" nodeType="withEffect">
                                  <p:stCondLst>
                                    <p:cond delay="0"/>
                                  </p:stCondLst>
                                  <p:childTnLst>
                                    <p:animMotion origin="layout" path="M 0 0 L -0.25 0 E" pathEditMode="relative" ptsTypes="">
                                      <p:cBhvr>
                                        <p:cTn id="168" dur="1000" fill="hold"/>
                                        <p:tgtEl>
                                          <p:spTgt spid="40"/>
                                        </p:tgtEl>
                                        <p:attrNameLst>
                                          <p:attrName>ppt_x</p:attrName>
                                          <p:attrName>ppt_y</p:attrName>
                                        </p:attrNameLst>
                                      </p:cBhvr>
                                    </p:animMotion>
                                  </p:childTnLst>
                                </p:cTn>
                              </p:par>
                              <p:par>
                                <p:cTn id="169" presetID="35" presetClass="path" presetSubtype="0" repeatCount="indefinite" fill="hold" grpId="0" nodeType="withEffect">
                                  <p:stCondLst>
                                    <p:cond delay="0"/>
                                  </p:stCondLst>
                                  <p:childTnLst>
                                    <p:animMotion origin="layout" path="M 0 0 L -0.25 0 E" pathEditMode="relative" ptsTypes="">
                                      <p:cBhvr>
                                        <p:cTn id="170" dur="1000" fill="hold"/>
                                        <p:tgtEl>
                                          <p:spTgt spid="41"/>
                                        </p:tgtEl>
                                        <p:attrNameLst>
                                          <p:attrName>ppt_x</p:attrName>
                                          <p:attrName>ppt_y</p:attrName>
                                        </p:attrNameLst>
                                      </p:cBhvr>
                                    </p:animMotion>
                                  </p:childTnLst>
                                </p:cTn>
                              </p:par>
                              <p:par>
                                <p:cTn id="171" presetID="35" presetClass="path" presetSubtype="0" repeatCount="indefinite" fill="hold" grpId="0" nodeType="withEffect">
                                  <p:stCondLst>
                                    <p:cond delay="0"/>
                                  </p:stCondLst>
                                  <p:childTnLst>
                                    <p:animMotion origin="layout" path="M 0 0 L -0.25 0 E" pathEditMode="relative" ptsTypes="">
                                      <p:cBhvr>
                                        <p:cTn id="172" dur="1000" fill="hold"/>
                                        <p:tgtEl>
                                          <p:spTgt spid="42"/>
                                        </p:tgtEl>
                                        <p:attrNameLst>
                                          <p:attrName>ppt_x</p:attrName>
                                          <p:attrName>ppt_y</p:attrName>
                                        </p:attrNameLst>
                                      </p:cBhvr>
                                    </p:animMotion>
                                  </p:childTnLst>
                                </p:cTn>
                              </p:par>
                              <p:par>
                                <p:cTn id="173" presetID="35" presetClass="path" presetSubtype="0" repeatCount="indefinite" fill="hold" grpId="0" nodeType="withEffect">
                                  <p:stCondLst>
                                    <p:cond delay="0"/>
                                  </p:stCondLst>
                                  <p:childTnLst>
                                    <p:animMotion origin="layout" path="M 0 0 L -0.25 0 E" pathEditMode="relative" ptsTypes="">
                                      <p:cBhvr>
                                        <p:cTn id="174" dur="1000" fill="hold"/>
                                        <p:tgtEl>
                                          <p:spTgt spid="43"/>
                                        </p:tgtEl>
                                        <p:attrNameLst>
                                          <p:attrName>ppt_x</p:attrName>
                                          <p:attrName>ppt_y</p:attrName>
                                        </p:attrNameLst>
                                      </p:cBhvr>
                                    </p:animMotion>
                                  </p:childTnLst>
                                </p:cTn>
                              </p:par>
                              <p:par>
                                <p:cTn id="175" presetID="35" presetClass="path" presetSubtype="0" repeatCount="indefinite" fill="hold" grpId="0" nodeType="withEffect">
                                  <p:stCondLst>
                                    <p:cond delay="0"/>
                                  </p:stCondLst>
                                  <p:childTnLst>
                                    <p:animMotion origin="layout" path="M 0 0 L -0.25 0 E" pathEditMode="relative" ptsTypes="">
                                      <p:cBhvr>
                                        <p:cTn id="176" dur="1000" fill="hold"/>
                                        <p:tgtEl>
                                          <p:spTgt spid="44"/>
                                        </p:tgtEl>
                                        <p:attrNameLst>
                                          <p:attrName>ppt_x</p:attrName>
                                          <p:attrName>ppt_y</p:attrName>
                                        </p:attrNameLst>
                                      </p:cBhvr>
                                    </p:animMotion>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1" nodeType="clickEffect">
                                  <p:stCondLst>
                                    <p:cond delay="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50"/>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51"/>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52"/>
                                        </p:tgtEl>
                                        <p:attrNameLst>
                                          <p:attrName>style.visibility</p:attrName>
                                        </p:attrNameLst>
                                      </p:cBhvr>
                                      <p:to>
                                        <p:strVal val="visible"/>
                                      </p:to>
                                    </p:set>
                                  </p:childTnLst>
                                </p:cTn>
                              </p:par>
                              <p:par>
                                <p:cTn id="187" presetID="35" presetClass="path" presetSubtype="0" repeatCount="indefinite" fill="hold" grpId="0" nodeType="withEffect">
                                  <p:stCondLst>
                                    <p:cond delay="0"/>
                                  </p:stCondLst>
                                  <p:childTnLst>
                                    <p:animMotion origin="layout" path="M 0 0 L -0.25 0 E" pathEditMode="relative" ptsTypes="">
                                      <p:cBhvr>
                                        <p:cTn id="188" dur="1000" fill="hold"/>
                                        <p:tgtEl>
                                          <p:spTgt spid="49"/>
                                        </p:tgtEl>
                                        <p:attrNameLst>
                                          <p:attrName>ppt_x</p:attrName>
                                          <p:attrName>ppt_y</p:attrName>
                                        </p:attrNameLst>
                                      </p:cBhvr>
                                    </p:animMotion>
                                  </p:childTnLst>
                                </p:cTn>
                              </p:par>
                              <p:par>
                                <p:cTn id="189" presetID="35" presetClass="path" presetSubtype="0" repeatCount="indefinite" fill="hold" grpId="0" nodeType="withEffect">
                                  <p:stCondLst>
                                    <p:cond delay="0"/>
                                  </p:stCondLst>
                                  <p:childTnLst>
                                    <p:animMotion origin="layout" path="M 0 0 L -0.25 0 E" pathEditMode="relative" ptsTypes="">
                                      <p:cBhvr>
                                        <p:cTn id="190" dur="1000" fill="hold"/>
                                        <p:tgtEl>
                                          <p:spTgt spid="50"/>
                                        </p:tgtEl>
                                        <p:attrNameLst>
                                          <p:attrName>ppt_x</p:attrName>
                                          <p:attrName>ppt_y</p:attrName>
                                        </p:attrNameLst>
                                      </p:cBhvr>
                                    </p:animMotion>
                                  </p:childTnLst>
                                </p:cTn>
                              </p:par>
                              <p:par>
                                <p:cTn id="191" presetID="35" presetClass="path" presetSubtype="0" repeatCount="indefinite" fill="hold" grpId="0" nodeType="withEffect">
                                  <p:stCondLst>
                                    <p:cond delay="0"/>
                                  </p:stCondLst>
                                  <p:childTnLst>
                                    <p:animMotion origin="layout" path="M 0 0 L -0.25 0 E" pathEditMode="relative" ptsTypes="">
                                      <p:cBhvr>
                                        <p:cTn id="192" dur="1000" fill="hold"/>
                                        <p:tgtEl>
                                          <p:spTgt spid="51"/>
                                        </p:tgtEl>
                                        <p:attrNameLst>
                                          <p:attrName>ppt_x</p:attrName>
                                          <p:attrName>ppt_y</p:attrName>
                                        </p:attrNameLst>
                                      </p:cBhvr>
                                    </p:animMotion>
                                  </p:childTnLst>
                                </p:cTn>
                              </p:par>
                              <p:par>
                                <p:cTn id="193" presetID="35" presetClass="path" presetSubtype="0" repeatCount="indefinite" fill="hold" grpId="0" nodeType="withEffect">
                                  <p:stCondLst>
                                    <p:cond delay="0"/>
                                  </p:stCondLst>
                                  <p:childTnLst>
                                    <p:animMotion origin="layout" path="M 0 0 L -0.25 0 E" pathEditMode="relative" ptsTypes="">
                                      <p:cBhvr>
                                        <p:cTn id="194" dur="1000" fill="hold"/>
                                        <p:tgtEl>
                                          <p:spTgt spid="52"/>
                                        </p:tgtEl>
                                        <p:attrNameLst>
                                          <p:attrName>ppt_x</p:attrName>
                                          <p:attrName>ppt_y</p:attrName>
                                        </p:attrNameLst>
                                      </p:cBhvr>
                                    </p:animMotion>
                                  </p:childTnLst>
                                </p:cTn>
                              </p:par>
                              <p:par>
                                <p:cTn id="195" presetID="1" presetClass="entr" presetSubtype="0" fill="hold" grpId="1" nodeType="withEffect">
                                  <p:stCondLst>
                                    <p:cond delay="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ntr" presetSubtype="0" fill="hold" grpId="1" nodeType="withEffect">
                                  <p:stCondLst>
                                    <p:cond delay="0"/>
                                  </p:stCondLst>
                                  <p:childTnLst>
                                    <p:set>
                                      <p:cBhvr>
                                        <p:cTn id="198" dur="1" fill="hold">
                                          <p:stCondLst>
                                            <p:cond delay="0"/>
                                          </p:stCondLst>
                                        </p:cTn>
                                        <p:tgtEl>
                                          <p:spTgt spid="54"/>
                                        </p:tgtEl>
                                        <p:attrNameLst>
                                          <p:attrName>style.visibility</p:attrName>
                                        </p:attrNameLst>
                                      </p:cBhvr>
                                      <p:to>
                                        <p:strVal val="visible"/>
                                      </p:to>
                                    </p:set>
                                  </p:childTnLst>
                                </p:cTn>
                              </p:par>
                              <p:par>
                                <p:cTn id="199" presetID="1" presetClass="entr" presetSubtype="0" fill="hold" grpId="1" nodeType="withEffect">
                                  <p:stCondLst>
                                    <p:cond delay="0"/>
                                  </p:stCondLst>
                                  <p:childTnLst>
                                    <p:set>
                                      <p:cBhvr>
                                        <p:cTn id="200" dur="1" fill="hold">
                                          <p:stCondLst>
                                            <p:cond delay="0"/>
                                          </p:stCondLst>
                                        </p:cTn>
                                        <p:tgtEl>
                                          <p:spTgt spid="55"/>
                                        </p:tgtEl>
                                        <p:attrNameLst>
                                          <p:attrName>style.visibility</p:attrName>
                                        </p:attrNameLst>
                                      </p:cBhvr>
                                      <p:to>
                                        <p:strVal val="visible"/>
                                      </p:to>
                                    </p:set>
                                  </p:childTnLst>
                                </p:cTn>
                              </p:par>
                              <p:par>
                                <p:cTn id="201" presetID="35" presetClass="path" presetSubtype="0" repeatCount="indefinite" fill="hold" grpId="0" nodeType="withEffect">
                                  <p:stCondLst>
                                    <p:cond delay="0"/>
                                  </p:stCondLst>
                                  <p:childTnLst>
                                    <p:animMotion origin="layout" path="M 0 0 L -0.25 0 E" pathEditMode="relative" ptsTypes="">
                                      <p:cBhvr>
                                        <p:cTn id="202" dur="1000" fill="hold"/>
                                        <p:tgtEl>
                                          <p:spTgt spid="53"/>
                                        </p:tgtEl>
                                        <p:attrNameLst>
                                          <p:attrName>ppt_x</p:attrName>
                                          <p:attrName>ppt_y</p:attrName>
                                        </p:attrNameLst>
                                      </p:cBhvr>
                                    </p:animMotion>
                                  </p:childTnLst>
                                </p:cTn>
                              </p:par>
                              <p:par>
                                <p:cTn id="203" presetID="35" presetClass="path" presetSubtype="0" repeatCount="indefinite" fill="hold" grpId="0" nodeType="withEffect">
                                  <p:stCondLst>
                                    <p:cond delay="0"/>
                                  </p:stCondLst>
                                  <p:childTnLst>
                                    <p:animMotion origin="layout" path="M 0 0 L -0.25 0 E" pathEditMode="relative" ptsTypes="">
                                      <p:cBhvr>
                                        <p:cTn id="204" dur="1000" fill="hold"/>
                                        <p:tgtEl>
                                          <p:spTgt spid="54"/>
                                        </p:tgtEl>
                                        <p:attrNameLst>
                                          <p:attrName>ppt_x</p:attrName>
                                          <p:attrName>ppt_y</p:attrName>
                                        </p:attrNameLst>
                                      </p:cBhvr>
                                    </p:animMotion>
                                  </p:childTnLst>
                                </p:cTn>
                              </p:par>
                              <p:par>
                                <p:cTn id="205" presetID="35" presetClass="path" presetSubtype="0" repeatCount="indefinite" fill="hold" grpId="0" nodeType="withEffect">
                                  <p:stCondLst>
                                    <p:cond delay="0"/>
                                  </p:stCondLst>
                                  <p:childTnLst>
                                    <p:animMotion origin="layout" path="M 0 0 L -0.25 0 E" pathEditMode="relative" ptsTypes="">
                                      <p:cBhvr>
                                        <p:cTn id="206" dur="1000" fill="hold"/>
                                        <p:tgtEl>
                                          <p:spTgt spid="55"/>
                                        </p:tgtEl>
                                        <p:attrNameLst>
                                          <p:attrName>ppt_x</p:attrName>
                                          <p:attrName>ppt_y</p:attrName>
                                        </p:attrNameLst>
                                      </p:cBhvr>
                                    </p:animMotion>
                                  </p:childTnLst>
                                </p:cTn>
                              </p:par>
                              <p:par>
                                <p:cTn id="207" presetID="1" presetClass="entr" presetSubtype="0" fill="hold" grpId="1" nodeType="withEffect">
                                  <p:stCondLst>
                                    <p:cond delay="0"/>
                                  </p:stCondLst>
                                  <p:childTnLst>
                                    <p:set>
                                      <p:cBhvr>
                                        <p:cTn id="208" dur="1" fill="hold">
                                          <p:stCondLst>
                                            <p:cond delay="0"/>
                                          </p:stCondLst>
                                        </p:cTn>
                                        <p:tgtEl>
                                          <p:spTgt spid="56"/>
                                        </p:tgtEl>
                                        <p:attrNameLst>
                                          <p:attrName>style.visibility</p:attrName>
                                        </p:attrNameLst>
                                      </p:cBhvr>
                                      <p:to>
                                        <p:strVal val="visible"/>
                                      </p:to>
                                    </p:set>
                                  </p:childTnLst>
                                </p:cTn>
                              </p:par>
                              <p:par>
                                <p:cTn id="209" presetID="63" presetClass="path" presetSubtype="0" fill="hold" grpId="0" nodeType="withEffect">
                                  <p:stCondLst>
                                    <p:cond delay="0"/>
                                  </p:stCondLst>
                                  <p:childTnLst>
                                    <p:animMotion origin="layout" path="M 0 0 L 0.25 0 E" pathEditMode="relative" ptsTypes="">
                                      <p:cBhvr>
                                        <p:cTn id="210" dur="500" fill="hold"/>
                                        <p:tgtEl>
                                          <p:spTgt spid="56"/>
                                        </p:tgtEl>
                                        <p:attrNameLst>
                                          <p:attrName>ppt_x</p:attrName>
                                          <p:attrName>ppt_y</p:attrName>
                                        </p:attrNameLst>
                                      </p:cBhvr>
                                    </p:animMotion>
                                  </p:childTnLst>
                                </p:cTn>
                              </p:par>
                              <p:par>
                                <p:cTn id="211"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212" dur="500" fill="hold"/>
                                        <p:tgtEl>
                                          <p:spTgt spid="56"/>
                                        </p:tgtEl>
                                        <p:attrNameLst>
                                          <p:attrName>ppt_x</p:attrName>
                                          <p:attrName>ppt_y</p:attrName>
                                        </p:attrNameLst>
                                      </p:cBhvr>
                                      <p:rCtr x="8681" y="-9722"/>
                                    </p:animMotion>
                                  </p:childTnLst>
                                </p:cTn>
                              </p:par>
                              <p:par>
                                <p:cTn id="213" presetID="1" presetClass="entr" presetSubtype="0" fill="hold" grpId="1" nodeType="withEffect">
                                  <p:stCondLst>
                                    <p:cond delay="0"/>
                                  </p:stCondLst>
                                  <p:childTnLst>
                                    <p:set>
                                      <p:cBhvr>
                                        <p:cTn id="214" dur="1" fill="hold">
                                          <p:stCondLst>
                                            <p:cond delay="0"/>
                                          </p:stCondLst>
                                        </p:cTn>
                                        <p:tgtEl>
                                          <p:spTgt spid="57"/>
                                        </p:tgtEl>
                                        <p:attrNameLst>
                                          <p:attrName>style.visibility</p:attrName>
                                        </p:attrNameLst>
                                      </p:cBhvr>
                                      <p:to>
                                        <p:strVal val="visible"/>
                                      </p:to>
                                    </p:set>
                                  </p:childTnLst>
                                </p:cTn>
                              </p:par>
                              <p:par>
                                <p:cTn id="215" presetID="63" presetClass="path" presetSubtype="0" repeatCount="indefinite" fill="hold" grpId="0" nodeType="withEffect">
                                  <p:stCondLst>
                                    <p:cond delay="0"/>
                                  </p:stCondLst>
                                  <p:childTnLst>
                                    <p:animMotion origin="layout" path="M 0 0 L 0.25 0 E" pathEditMode="relative" ptsTypes="">
                                      <p:cBhvr>
                                        <p:cTn id="216" dur="1000" fill="hold"/>
                                        <p:tgtEl>
                                          <p:spTgt spid="57"/>
                                        </p:tgtEl>
                                        <p:attrNameLst>
                                          <p:attrName>ppt_x</p:attrName>
                                          <p:attrName>ppt_y</p:attrName>
                                        </p:attrNameLst>
                                      </p:cBhvr>
                                    </p:animMotion>
                                  </p:childTnLst>
                                </p:cTn>
                              </p:par>
                              <p:par>
                                <p:cTn id="217" presetID="1" presetClass="entr" presetSubtype="0" fill="hold" grpId="1" nodeType="withEffect">
                                  <p:stCondLst>
                                    <p:cond delay="0"/>
                                  </p:stCondLst>
                                  <p:childTnLst>
                                    <p:set>
                                      <p:cBhvr>
                                        <p:cTn id="218" dur="1" fill="hold">
                                          <p:stCondLst>
                                            <p:cond delay="0"/>
                                          </p:stCondLst>
                                        </p:cTn>
                                        <p:tgtEl>
                                          <p:spTgt spid="58"/>
                                        </p:tgtEl>
                                        <p:attrNameLst>
                                          <p:attrName>style.visibility</p:attrName>
                                        </p:attrNameLst>
                                      </p:cBhvr>
                                      <p:to>
                                        <p:strVal val="visible"/>
                                      </p:to>
                                    </p:set>
                                  </p:childTnLst>
                                </p:cTn>
                              </p:par>
                              <p:par>
                                <p:cTn id="219" presetID="63" presetClass="path" presetSubtype="0" decel="100000" fill="hold" grpId="0" nodeType="withEffect">
                                  <p:stCondLst>
                                    <p:cond delay="0"/>
                                  </p:stCondLst>
                                  <p:childTnLst>
                                    <p:animMotion origin="layout" path="M 0 0 L 0.25 0 E" pathEditMode="relative" ptsTypes="">
                                      <p:cBhvr>
                                        <p:cTn id="220" dur="500" fill="hold"/>
                                        <p:tgtEl>
                                          <p:spTgt spid="58"/>
                                        </p:tgtEl>
                                        <p:attrNameLst>
                                          <p:attrName>ppt_x</p:attrName>
                                          <p:attrName>ppt_y</p:attrName>
                                        </p:attrNameLst>
                                      </p:cBhvr>
                                    </p:animMotion>
                                  </p:childTnLst>
                                </p:cTn>
                              </p:par>
                            </p:childTnLst>
                          </p:cTn>
                        </p:par>
                        <p:par>
                          <p:cTn id="221" fill="hold">
                            <p:stCondLst>
                              <p:cond delay="1000"/>
                            </p:stCondLst>
                            <p:childTnLst>
                              <p:par>
                                <p:cTn id="222" presetID="63" presetClass="path" presetSubtype="0" fill="hold" grpId="2" nodeType="afterEffect">
                                  <p:stCondLst>
                                    <p:cond delay="0"/>
                                  </p:stCondLst>
                                  <p:childTnLst>
                                    <p:animMotion origin="layout" path="M 0.25 3.33333E-6 L 0.39584 -0.10556 " pathEditMode="relative" rAng="0" ptsTypes="AA">
                                      <p:cBhvr>
                                        <p:cTn id="223" dur="500" fill="hold"/>
                                        <p:tgtEl>
                                          <p:spTgt spid="58"/>
                                        </p:tgtEl>
                                        <p:attrNameLst>
                                          <p:attrName>ppt_x</p:attrName>
                                          <p:attrName>ppt_y</p:attrName>
                                        </p:attrNameLst>
                                      </p:cBhvr>
                                      <p:rCtr x="7292" y="-5278"/>
                                    </p:animMotion>
                                  </p:childTnLst>
                                </p:cTn>
                              </p:par>
                              <p:par>
                                <p:cTn id="224" presetID="1" presetClass="entr" presetSubtype="0" fill="hold" grpId="1" nodeType="withEffect">
                                  <p:stCondLst>
                                    <p:cond delay="0"/>
                                  </p:stCondLst>
                                  <p:childTnLst>
                                    <p:set>
                                      <p:cBhvr>
                                        <p:cTn id="225" dur="1" fill="hold">
                                          <p:stCondLst>
                                            <p:cond delay="0"/>
                                          </p:stCondLst>
                                        </p:cTn>
                                        <p:tgtEl>
                                          <p:spTgt spid="59"/>
                                        </p:tgtEl>
                                        <p:attrNameLst>
                                          <p:attrName>style.visibility</p:attrName>
                                        </p:attrNameLst>
                                      </p:cBhvr>
                                      <p:to>
                                        <p:strVal val="visible"/>
                                      </p:to>
                                    </p:set>
                                  </p:childTnLst>
                                </p:cTn>
                              </p:par>
                              <p:par>
                                <p:cTn id="226" presetID="63" presetClass="path" presetSubtype="0" repeatCount="indefinite" fill="hold" grpId="0" nodeType="withEffect">
                                  <p:stCondLst>
                                    <p:cond delay="0"/>
                                  </p:stCondLst>
                                  <p:childTnLst>
                                    <p:animMotion origin="layout" path="M 0 0 L 0.25 0 E" pathEditMode="relative" ptsTypes="">
                                      <p:cBhvr>
                                        <p:cTn id="227" dur="1000" fill="hold"/>
                                        <p:tgtEl>
                                          <p:spTgt spid="5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6" grpId="2" animBg="1"/>
      <p:bldP spid="57" grpId="0" animBg="1"/>
      <p:bldP spid="57" grpId="1" animBg="1"/>
      <p:bldP spid="58" grpId="0" animBg="1"/>
      <p:bldP spid="58" grpId="1" animBg="1"/>
      <p:bldP spid="58" grpId="2" animBg="1"/>
      <p:bldP spid="59" grpId="0" animBg="1"/>
      <p:bldP spid="5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Parallelogram 26"/>
          <p:cNvSpPr/>
          <p:nvPr/>
        </p:nvSpPr>
        <p:spPr>
          <a:xfrm rot="5400000" flipV="1">
            <a:off x="295927" y="2293023"/>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1600200" y="35733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be 7"/>
          <p:cNvSpPr/>
          <p:nvPr/>
        </p:nvSpPr>
        <p:spPr>
          <a:xfrm>
            <a:off x="2990526" y="35733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be 8"/>
          <p:cNvSpPr/>
          <p:nvPr/>
        </p:nvSpPr>
        <p:spPr>
          <a:xfrm>
            <a:off x="4514526" y="358140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p:cNvSpPr/>
          <p:nvPr/>
        </p:nvSpPr>
        <p:spPr>
          <a:xfrm>
            <a:off x="5962326" y="35733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ube 10"/>
          <p:cNvSpPr/>
          <p:nvPr/>
        </p:nvSpPr>
        <p:spPr>
          <a:xfrm>
            <a:off x="7257726" y="358140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8476926" y="358140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be 12"/>
          <p:cNvSpPr/>
          <p:nvPr/>
        </p:nvSpPr>
        <p:spPr>
          <a:xfrm>
            <a:off x="1600200" y="478451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2990526" y="478451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ube 14"/>
          <p:cNvSpPr/>
          <p:nvPr/>
        </p:nvSpPr>
        <p:spPr>
          <a:xfrm>
            <a:off x="4514526" y="47925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p:cNvSpPr/>
          <p:nvPr/>
        </p:nvSpPr>
        <p:spPr>
          <a:xfrm>
            <a:off x="5962326" y="4784510"/>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ube 16"/>
          <p:cNvSpPr/>
          <p:nvPr/>
        </p:nvSpPr>
        <p:spPr>
          <a:xfrm>
            <a:off x="7257726" y="47925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ube 17"/>
          <p:cNvSpPr/>
          <p:nvPr/>
        </p:nvSpPr>
        <p:spPr>
          <a:xfrm>
            <a:off x="8476926" y="4792555"/>
            <a:ext cx="743274" cy="31284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arallelogram 20"/>
          <p:cNvSpPr/>
          <p:nvPr/>
        </p:nvSpPr>
        <p:spPr>
          <a:xfrm rot="5400000" flipV="1">
            <a:off x="4105927" y="2293023"/>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p:cNvSpPr/>
          <p:nvPr/>
        </p:nvSpPr>
        <p:spPr>
          <a:xfrm rot="5400000" flipV="1">
            <a:off x="3343927" y="2293023"/>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arallelogram 22"/>
          <p:cNvSpPr/>
          <p:nvPr/>
        </p:nvSpPr>
        <p:spPr>
          <a:xfrm rot="5400000" flipV="1">
            <a:off x="4867927" y="2293023"/>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25" t="5514" b="10982"/>
          <a:stretch/>
        </p:blipFill>
        <p:spPr bwMode="auto">
          <a:xfrm rot="16200000">
            <a:off x="5815380" y="2132709"/>
            <a:ext cx="1668162" cy="792720"/>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Parallelogram 23"/>
          <p:cNvSpPr/>
          <p:nvPr/>
        </p:nvSpPr>
        <p:spPr>
          <a:xfrm rot="5400000" flipV="1">
            <a:off x="1819927" y="2288709"/>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p:cNvSpPr/>
          <p:nvPr/>
        </p:nvSpPr>
        <p:spPr>
          <a:xfrm rot="5400000" flipV="1">
            <a:off x="2581927" y="2277127"/>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5558594" y="2137606"/>
            <a:ext cx="1905000" cy="52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Parallelogram 25"/>
          <p:cNvSpPr/>
          <p:nvPr/>
        </p:nvSpPr>
        <p:spPr>
          <a:xfrm rot="5400000" flipV="1">
            <a:off x="1057927" y="2278509"/>
            <a:ext cx="2577667" cy="640478"/>
          </a:xfrm>
          <a:prstGeom prst="parallelogram">
            <a:avLst>
              <a:gd name="adj" fmla="val 100418"/>
            </a:avLst>
          </a:prstGeom>
          <a:no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314711" y="2192295"/>
            <a:ext cx="338959" cy="271929"/>
          </a:xfrm>
          <a:prstGeom prst="ellipse">
            <a:avLst/>
          </a:prstGeom>
          <a:noFill/>
          <a:ln w="66675">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be 1"/>
          <p:cNvSpPr/>
          <p:nvPr/>
        </p:nvSpPr>
        <p:spPr>
          <a:xfrm>
            <a:off x="1259523" y="1321195"/>
            <a:ext cx="5963576" cy="2565982"/>
          </a:xfrm>
          <a:prstGeom prst="cube">
            <a:avLst/>
          </a:prstGeom>
          <a:solidFill>
            <a:schemeClr val="bg2">
              <a:lumMod val="75000"/>
              <a:alpha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ube 33"/>
          <p:cNvSpPr/>
          <p:nvPr/>
        </p:nvSpPr>
        <p:spPr>
          <a:xfrm>
            <a:off x="1551958" y="781362"/>
            <a:ext cx="5421433" cy="3104838"/>
          </a:xfrm>
          <a:prstGeom prst="cube">
            <a:avLst/>
          </a:prstGeom>
          <a:solidFill>
            <a:schemeClr val="bg2">
              <a:lumMod val="75000"/>
              <a:alpha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Left Arrow 29"/>
          <p:cNvSpPr/>
          <p:nvPr/>
        </p:nvSpPr>
        <p:spPr>
          <a:xfrm>
            <a:off x="6705600" y="1676400"/>
            <a:ext cx="1854064" cy="1304730"/>
          </a:xfrm>
          <a:prstGeom prst="leftArrow">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4514" y="2336787"/>
            <a:ext cx="6502479" cy="4140213"/>
          </a:xfrm>
          <a:custGeom>
            <a:avLst/>
            <a:gdLst>
              <a:gd name="connsiteX0" fmla="*/ 0 w 6502479"/>
              <a:gd name="connsiteY0" fmla="*/ 4140213 h 4140213"/>
              <a:gd name="connsiteX1" fmla="*/ 595085 w 6502479"/>
              <a:gd name="connsiteY1" fmla="*/ 3095184 h 4140213"/>
              <a:gd name="connsiteX2" fmla="*/ 1756228 w 6502479"/>
              <a:gd name="connsiteY2" fmla="*/ 2921013 h 4140213"/>
              <a:gd name="connsiteX3" fmla="*/ 2090057 w 6502479"/>
              <a:gd name="connsiteY3" fmla="*/ 2253356 h 4140213"/>
              <a:gd name="connsiteX4" fmla="*/ 2946400 w 6502479"/>
              <a:gd name="connsiteY4" fmla="*/ 2108213 h 4140213"/>
              <a:gd name="connsiteX5" fmla="*/ 3425371 w 6502479"/>
              <a:gd name="connsiteY5" fmla="*/ 1440556 h 4140213"/>
              <a:gd name="connsiteX6" fmla="*/ 4078514 w 6502479"/>
              <a:gd name="connsiteY6" fmla="*/ 1237356 h 4140213"/>
              <a:gd name="connsiteX7" fmla="*/ 4426857 w 6502479"/>
              <a:gd name="connsiteY7" fmla="*/ 772898 h 4140213"/>
              <a:gd name="connsiteX8" fmla="*/ 5138057 w 6502479"/>
              <a:gd name="connsiteY8" fmla="*/ 685813 h 4140213"/>
              <a:gd name="connsiteX9" fmla="*/ 5486400 w 6502479"/>
              <a:gd name="connsiteY9" fmla="*/ 264898 h 4140213"/>
              <a:gd name="connsiteX10" fmla="*/ 6125028 w 6502479"/>
              <a:gd name="connsiteY10" fmla="*/ 206841 h 4140213"/>
              <a:gd name="connsiteX11" fmla="*/ 6473371 w 6502479"/>
              <a:gd name="connsiteY11" fmla="*/ 18156 h 4140213"/>
              <a:gd name="connsiteX12" fmla="*/ 6458857 w 6502479"/>
              <a:gd name="connsiteY12" fmla="*/ 18156 h 4140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02479" h="4140213">
                <a:moveTo>
                  <a:pt x="0" y="4140213"/>
                </a:moveTo>
                <a:cubicBezTo>
                  <a:pt x="151190" y="3719298"/>
                  <a:pt x="302380" y="3298384"/>
                  <a:pt x="595085" y="3095184"/>
                </a:cubicBezTo>
                <a:cubicBezTo>
                  <a:pt x="887790" y="2891984"/>
                  <a:pt x="1507066" y="3061318"/>
                  <a:pt x="1756228" y="2921013"/>
                </a:cubicBezTo>
                <a:cubicBezTo>
                  <a:pt x="2005390" y="2780708"/>
                  <a:pt x="1891695" y="2388823"/>
                  <a:pt x="2090057" y="2253356"/>
                </a:cubicBezTo>
                <a:cubicBezTo>
                  <a:pt x="2288419" y="2117889"/>
                  <a:pt x="2723848" y="2243680"/>
                  <a:pt x="2946400" y="2108213"/>
                </a:cubicBezTo>
                <a:cubicBezTo>
                  <a:pt x="3168952" y="1972746"/>
                  <a:pt x="3236685" y="1585699"/>
                  <a:pt x="3425371" y="1440556"/>
                </a:cubicBezTo>
                <a:cubicBezTo>
                  <a:pt x="3614057" y="1295413"/>
                  <a:pt x="3911600" y="1348632"/>
                  <a:pt x="4078514" y="1237356"/>
                </a:cubicBezTo>
                <a:cubicBezTo>
                  <a:pt x="4245428" y="1126080"/>
                  <a:pt x="4250266" y="864822"/>
                  <a:pt x="4426857" y="772898"/>
                </a:cubicBezTo>
                <a:cubicBezTo>
                  <a:pt x="4603448" y="680974"/>
                  <a:pt x="4961467" y="770480"/>
                  <a:pt x="5138057" y="685813"/>
                </a:cubicBezTo>
                <a:cubicBezTo>
                  <a:pt x="5314647" y="601146"/>
                  <a:pt x="5321905" y="344727"/>
                  <a:pt x="5486400" y="264898"/>
                </a:cubicBezTo>
                <a:cubicBezTo>
                  <a:pt x="5650895" y="185069"/>
                  <a:pt x="5960533" y="247965"/>
                  <a:pt x="6125028" y="206841"/>
                </a:cubicBezTo>
                <a:cubicBezTo>
                  <a:pt x="6289523" y="165717"/>
                  <a:pt x="6417733" y="49603"/>
                  <a:pt x="6473371" y="18156"/>
                </a:cubicBezTo>
                <a:cubicBezTo>
                  <a:pt x="6529009" y="-13292"/>
                  <a:pt x="6493933" y="2432"/>
                  <a:pt x="6458857" y="18156"/>
                </a:cubicBezTo>
              </a:path>
            </a:pathLst>
          </a:custGeom>
          <a:noFill/>
          <a:ln w="50800">
            <a:solidFill>
              <a:srgbClr val="FFFF00"/>
            </a:solidFill>
            <a:tailEnd type="stealth" w="lg" len="lg"/>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67000" y="914400"/>
            <a:ext cx="1965760" cy="400110"/>
          </a:xfrm>
          <a:prstGeom prst="rect">
            <a:avLst/>
          </a:prstGeom>
          <a:noFill/>
        </p:spPr>
        <p:txBody>
          <a:bodyPr wrap="square" rtlCol="0">
            <a:spAutoFit/>
          </a:bodyPr>
          <a:lstStyle/>
          <a:p>
            <a:r>
              <a:rPr lang="en-US" sz="2000" dirty="0" err="1"/>
              <a:t>metarhodopsin</a:t>
            </a:r>
            <a:r>
              <a:rPr lang="en-US" sz="2000" dirty="0"/>
              <a:t> II</a:t>
            </a:r>
          </a:p>
        </p:txBody>
      </p:sp>
      <p:sp>
        <p:nvSpPr>
          <p:cNvPr id="32" name="TextBox 31"/>
          <p:cNvSpPr txBox="1"/>
          <p:nvPr/>
        </p:nvSpPr>
        <p:spPr>
          <a:xfrm>
            <a:off x="1752600" y="2724090"/>
            <a:ext cx="1371600" cy="400110"/>
          </a:xfrm>
          <a:prstGeom prst="rect">
            <a:avLst/>
          </a:prstGeom>
          <a:noFill/>
        </p:spPr>
        <p:txBody>
          <a:bodyPr wrap="square" rtlCol="0">
            <a:spAutoFit/>
          </a:bodyPr>
          <a:lstStyle/>
          <a:p>
            <a:r>
              <a:rPr lang="en-US" sz="2000" dirty="0"/>
              <a:t>rhodopsin</a:t>
            </a:r>
          </a:p>
        </p:txBody>
      </p:sp>
      <p:pic>
        <p:nvPicPr>
          <p:cNvPr id="14338" name="Picture 2" descr="https://proteopedia.org/wiki/images/d/d3/1jfp.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866900" y="739339"/>
            <a:ext cx="3527860" cy="3527861"/>
          </a:xfrm>
          <a:prstGeom prst="rect">
            <a:avLst/>
          </a:prstGeom>
          <a:noFill/>
          <a:ln>
            <a:solidFill>
              <a:schemeClr val="tx1"/>
            </a:solidFill>
          </a:ln>
          <a:effectLst>
            <a:outerShdw blurRad="50800" dist="1397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946160" y="3975687"/>
            <a:ext cx="3435012" cy="276999"/>
          </a:xfrm>
          <a:prstGeom prst="rect">
            <a:avLst/>
          </a:prstGeom>
        </p:spPr>
        <p:txBody>
          <a:bodyPr>
            <a:spAutoFit/>
          </a:bodyPr>
          <a:lstStyle/>
          <a:p>
            <a:r>
              <a:rPr lang="en-US" sz="1200" dirty="0"/>
              <a:t>https://proteopedia.org/wiki/index.php/Rhodopsin</a:t>
            </a:r>
          </a:p>
        </p:txBody>
      </p:sp>
    </p:spTree>
    <p:extLst>
      <p:ext uri="{BB962C8B-B14F-4D97-AF65-F5344CB8AC3E}">
        <p14:creationId xmlns:p14="http://schemas.microsoft.com/office/powerpoint/2010/main" val="337220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4"/>
                                        </p:tgtEl>
                                      </p:cBhvr>
                                      <p:by x="175000" y="175000"/>
                                    </p:animScale>
                                  </p:childTnLst>
                                </p:cTn>
                              </p:par>
                              <p:par>
                                <p:cTn id="7" presetID="49" presetClass="path" presetSubtype="0" accel="50000" decel="50000" fill="hold" nodeType="withEffect">
                                  <p:stCondLst>
                                    <p:cond delay="0"/>
                                  </p:stCondLst>
                                  <p:childTnLst>
                                    <p:animMotion origin="layout" path="M -3.33333E-6 1.48148E-6 L 0.30209 0.29259 " pathEditMode="relative" rAng="0" ptsTypes="AA">
                                      <p:cBhvr>
                                        <p:cTn id="8" dur="500" fill="hold"/>
                                        <p:tgtEl>
                                          <p:spTgt spid="4"/>
                                        </p:tgtEl>
                                        <p:attrNameLst>
                                          <p:attrName>ppt_x</p:attrName>
                                          <p:attrName>ppt_y</p:attrName>
                                        </p:attrNameLst>
                                      </p:cBhvr>
                                      <p:rCtr x="15104" y="14630"/>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par>
                                <p:cTn id="58" presetID="6" presetClass="emph" presetSubtype="0" fill="hold" grpId="2" nodeType="withEffect">
                                  <p:stCondLst>
                                    <p:cond delay="0"/>
                                  </p:stCondLst>
                                  <p:childTnLst>
                                    <p:animScale>
                                      <p:cBhvr>
                                        <p:cTn id="59" dur="500" fill="hold"/>
                                        <p:tgtEl>
                                          <p:spTgt spid="7"/>
                                        </p:tgtEl>
                                      </p:cBhvr>
                                      <p:by x="800000" y="800000"/>
                                    </p:animScale>
                                  </p:childTnLst>
                                </p:cTn>
                              </p:par>
                              <p:par>
                                <p:cTn id="60" presetID="56" presetClass="path" presetSubtype="0" fill="hold" grpId="3" nodeType="withEffect">
                                  <p:stCondLst>
                                    <p:cond delay="0"/>
                                  </p:stCondLst>
                                  <p:childTnLst>
                                    <p:animMotion origin="layout" path="M 5E-6 -7.40741E-7 L 0.2448 -0.16227 " pathEditMode="relative" rAng="0" ptsTypes="AA">
                                      <p:cBhvr>
                                        <p:cTn id="61" dur="500" fill="hold"/>
                                        <p:tgtEl>
                                          <p:spTgt spid="7"/>
                                        </p:tgtEl>
                                        <p:attrNameLst>
                                          <p:attrName>ppt_x</p:attrName>
                                          <p:attrName>ppt_y</p:attrName>
                                        </p:attrNameLst>
                                      </p:cBhvr>
                                      <p:rCtr x="12240" y="-8125"/>
                                    </p:animMotion>
                                  </p:childTnLst>
                                </p:cTn>
                              </p:par>
                            </p:childTnLst>
                          </p:cTn>
                        </p:par>
                        <p:par>
                          <p:cTn id="62" fill="hold">
                            <p:stCondLst>
                              <p:cond delay="500"/>
                            </p:stCondLst>
                            <p:childTnLst>
                              <p:par>
                                <p:cTn id="63" presetID="10" presetClass="exit" presetSubtype="0" fill="hold" grpId="1" nodeType="afterEffect">
                                  <p:stCondLst>
                                    <p:cond delay="0"/>
                                  </p:stCondLst>
                                  <p:childTnLst>
                                    <p:animEffect transition="out" filter="fade">
                                      <p:cBhvr>
                                        <p:cTn id="64" dur="500"/>
                                        <p:tgtEl>
                                          <p:spTgt spid="7"/>
                                        </p:tgtEl>
                                      </p:cBhvr>
                                    </p:animEffect>
                                    <p:set>
                                      <p:cBhvr>
                                        <p:cTn id="65" dur="1" fill="hold">
                                          <p:stCondLst>
                                            <p:cond delay="499"/>
                                          </p:stCondLst>
                                        </p:cTn>
                                        <p:tgtEl>
                                          <p:spTgt spid="7"/>
                                        </p:tgtEl>
                                        <p:attrNameLst>
                                          <p:attrName>style.visibility</p:attrName>
                                        </p:attrNameLst>
                                      </p:cBhvr>
                                      <p:to>
                                        <p:strVal val="hidden"/>
                                      </p:to>
                                    </p:set>
                                  </p:childTnLst>
                                </p:cTn>
                              </p:par>
                              <p:par>
                                <p:cTn id="66" presetID="10" presetClass="entr" presetSubtype="0" fill="hold" grpId="0"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par>
                          <p:cTn id="69" fill="hold">
                            <p:stCondLst>
                              <p:cond delay="1000"/>
                            </p:stCondLst>
                            <p:childTnLst>
                              <p:par>
                                <p:cTn id="70" presetID="1" presetClass="entr" presetSubtype="0" fill="hold" grpId="0" nodeType="afterEffect">
                                  <p:stCondLst>
                                    <p:cond delay="0"/>
                                  </p:stCondLst>
                                  <p:childTnLst>
                                    <p:set>
                                      <p:cBhvr>
                                        <p:cTn id="71" dur="1" fill="hold">
                                          <p:stCondLst>
                                            <p:cond delay="0"/>
                                          </p:stCondLst>
                                        </p:cTn>
                                        <p:tgtEl>
                                          <p:spTgt spid="32"/>
                                        </p:tgtEl>
                                        <p:attrNameLst>
                                          <p:attrName>style.visibility</p:attrName>
                                        </p:attrNameLst>
                                      </p:cBhvr>
                                      <p:to>
                                        <p:strVal val="visible"/>
                                      </p:to>
                                    </p:se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27"/>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25"/>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5124"/>
                                        </p:tgtEl>
                                        <p:attrNameLst>
                                          <p:attrName>style.visibility</p:attrName>
                                        </p:attrNameLst>
                                      </p:cBhvr>
                                      <p:to>
                                        <p:strVal val="visible"/>
                                      </p:to>
                                    </p:set>
                                    <p:animEffect transition="in" filter="fade">
                                      <p:cBhvr>
                                        <p:cTn id="104" dur="500"/>
                                        <p:tgtEl>
                                          <p:spTgt spid="5124"/>
                                        </p:tgtEl>
                                      </p:cBhvr>
                                    </p:animEffec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4338"/>
                                        </p:tgtEl>
                                        <p:attrNameLst>
                                          <p:attrName>style.visibility</p:attrName>
                                        </p:attrNameLst>
                                      </p:cBhvr>
                                      <p:to>
                                        <p:strVal val="visible"/>
                                      </p:to>
                                    </p:set>
                                  </p:childTnLst>
                                  <p:subTnLst>
                                    <p:set>
                                      <p:cBhvr override="childStyle">
                                        <p:cTn dur="1" fill="hold" display="0" masterRel="nextClick" afterEffect="1"/>
                                        <p:tgtEl>
                                          <p:spTgt spid="14338"/>
                                        </p:tgtEl>
                                        <p:attrNameLst>
                                          <p:attrName>style.visibility</p:attrName>
                                        </p:attrNameLst>
                                      </p:cBhvr>
                                      <p:to>
                                        <p:strVal val="hidden"/>
                                      </p:to>
                                    </p:set>
                                  </p:subTnLst>
                                </p:cTn>
                              </p:par>
                              <p:par>
                                <p:cTn id="109" presetID="1" presetClass="entr" presetSubtype="0" fill="hold" grpId="0" nodeType="withEffect">
                                  <p:stCondLst>
                                    <p:cond delay="0"/>
                                  </p:stCondLst>
                                  <p:childTnLst>
                                    <p:set>
                                      <p:cBhvr>
                                        <p:cTn id="1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1" fill="hold">
                      <p:stCondLst>
                        <p:cond delay="indefinite"/>
                      </p:stCondLst>
                      <p:childTnLst>
                        <p:par>
                          <p:cTn id="112" fill="hold">
                            <p:stCondLst>
                              <p:cond delay="0"/>
                            </p:stCondLst>
                            <p:childTnLst>
                              <p:par>
                                <p:cTn id="113" presetID="22" presetClass="entr" presetSubtype="2" fill="hold" grpId="0" nodeType="clickEffect">
                                  <p:stCondLst>
                                    <p:cond delay="0"/>
                                  </p:stCondLst>
                                  <p:childTnLst>
                                    <p:set>
                                      <p:cBhvr>
                                        <p:cTn id="114" dur="1" fill="hold">
                                          <p:stCondLst>
                                            <p:cond delay="0"/>
                                          </p:stCondLst>
                                        </p:cTn>
                                        <p:tgtEl>
                                          <p:spTgt spid="30"/>
                                        </p:tgtEl>
                                        <p:attrNameLst>
                                          <p:attrName>style.visibility</p:attrName>
                                        </p:attrNameLst>
                                      </p:cBhvr>
                                      <p:to>
                                        <p:strVal val="visible"/>
                                      </p:to>
                                    </p:set>
                                    <p:animEffect transition="in" filter="wipe(right)">
                                      <p:cBhvr>
                                        <p:cTn id="115"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116" presetID="1" presetClass="entr" presetSubtype="0" fill="hold" grpId="0" nodeType="withEffect">
                                  <p:stCondLst>
                                    <p:cond delay="0"/>
                                  </p:stCondLst>
                                  <p:childTnLst>
                                    <p:set>
                                      <p:cBhvr>
                                        <p:cTn id="117" dur="1" fill="hold">
                                          <p:stCondLst>
                                            <p:cond delay="0"/>
                                          </p:stCondLst>
                                        </p:cTn>
                                        <p:tgtEl>
                                          <p:spTgt spid="31"/>
                                        </p:tgtEl>
                                        <p:attrNameLst>
                                          <p:attrName>style.visibility</p:attrName>
                                        </p:attrNameLst>
                                      </p:cBhvr>
                                      <p:to>
                                        <p:strVal val="visible"/>
                                      </p:to>
                                    </p:se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wipe(down)">
                                      <p:cBhvr>
                                        <p:cTn id="122" dur="500"/>
                                        <p:tgtEl>
                                          <p:spTgt spid="5"/>
                                        </p:tgtEl>
                                      </p:cBhvr>
                                    </p:animEffect>
                                  </p:child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5125"/>
                                        </p:tgtEl>
                                        <p:attrNameLst>
                                          <p:attrName>style.visibility</p:attrName>
                                        </p:attrNameLst>
                                      </p:cBhvr>
                                      <p:to>
                                        <p:strVal val="visible"/>
                                      </p:to>
                                    </p:set>
                                    <p:animEffect transition="in" filter="fade">
                                      <p:cBhvr>
                                        <p:cTn id="126" dur="500"/>
                                        <p:tgtEl>
                                          <p:spTgt spid="5125"/>
                                        </p:tgtEl>
                                      </p:cBhvr>
                                    </p:animEffect>
                                  </p:childTnLst>
                                </p:cTn>
                              </p:par>
                              <p:par>
                                <p:cTn id="127" presetID="10" presetClass="exit" presetSubtype="0" fill="hold" nodeType="withEffect">
                                  <p:stCondLst>
                                    <p:cond delay="0"/>
                                  </p:stCondLst>
                                  <p:childTnLst>
                                    <p:animEffect transition="out" filter="fade">
                                      <p:cBhvr>
                                        <p:cTn id="128" dur="500"/>
                                        <p:tgtEl>
                                          <p:spTgt spid="5124"/>
                                        </p:tgtEl>
                                      </p:cBhvr>
                                    </p:animEffect>
                                    <p:set>
                                      <p:cBhvr>
                                        <p:cTn id="129" dur="1" fill="hold">
                                          <p:stCondLst>
                                            <p:cond delay="499"/>
                                          </p:stCondLst>
                                        </p:cTn>
                                        <p:tgtEl>
                                          <p:spTgt spid="5124"/>
                                        </p:tgtEl>
                                        <p:attrNameLst>
                                          <p:attrName>style.visibility</p:attrName>
                                        </p:attrNameLst>
                                      </p:cBhvr>
                                      <p:to>
                                        <p:strVal val="hidden"/>
                                      </p:to>
                                    </p:set>
                                  </p:childTnLst>
                                </p:cTn>
                              </p:par>
                              <p:par>
                                <p:cTn id="130" presetID="1" presetClass="exit" presetSubtype="0" fill="hold" grpId="1" nodeType="withEffect">
                                  <p:stCondLst>
                                    <p:cond delay="0"/>
                                  </p:stCondLst>
                                  <p:childTnLst>
                                    <p:set>
                                      <p:cBhvr>
                                        <p:cTn id="131" dur="1" fill="hold">
                                          <p:stCondLst>
                                            <p:cond delay="0"/>
                                          </p:stCondLst>
                                        </p:cTn>
                                        <p:tgtEl>
                                          <p:spTgt spid="5"/>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2"/>
                                        </p:tgtEl>
                                      </p:cBhvr>
                                    </p:animEffect>
                                    <p:set>
                                      <p:cBhvr>
                                        <p:cTn id="134" dur="1" fill="hold">
                                          <p:stCondLst>
                                            <p:cond delay="499"/>
                                          </p:stCondLst>
                                        </p:cTn>
                                        <p:tgtEl>
                                          <p:spTgt spid="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27"/>
                                        </p:tgtEl>
                                      </p:cBhvr>
                                    </p:animEffect>
                                    <p:set>
                                      <p:cBhvr>
                                        <p:cTn id="137" dur="1" fill="hold">
                                          <p:stCondLst>
                                            <p:cond delay="499"/>
                                          </p:stCondLst>
                                        </p:cTn>
                                        <p:tgtEl>
                                          <p:spTgt spid="27"/>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26"/>
                                        </p:tgtEl>
                                      </p:cBhvr>
                                    </p:animEffect>
                                    <p:set>
                                      <p:cBhvr>
                                        <p:cTn id="140" dur="1" fill="hold">
                                          <p:stCondLst>
                                            <p:cond delay="499"/>
                                          </p:stCondLst>
                                        </p:cTn>
                                        <p:tgtEl>
                                          <p:spTgt spid="26"/>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500"/>
                                        <p:tgtEl>
                                          <p:spTgt spid="24"/>
                                        </p:tgtEl>
                                      </p:cBhvr>
                                    </p:animEffect>
                                    <p:set>
                                      <p:cBhvr>
                                        <p:cTn id="143" dur="1" fill="hold">
                                          <p:stCondLst>
                                            <p:cond delay="499"/>
                                          </p:stCondLst>
                                        </p:cTn>
                                        <p:tgtEl>
                                          <p:spTgt spid="24"/>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500"/>
                                        <p:tgtEl>
                                          <p:spTgt spid="25"/>
                                        </p:tgtEl>
                                      </p:cBhvr>
                                    </p:animEffect>
                                    <p:set>
                                      <p:cBhvr>
                                        <p:cTn id="146" dur="1" fill="hold">
                                          <p:stCondLst>
                                            <p:cond delay="499"/>
                                          </p:stCondLst>
                                        </p:cTn>
                                        <p:tgtEl>
                                          <p:spTgt spid="25"/>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500"/>
                                        <p:tgtEl>
                                          <p:spTgt spid="22"/>
                                        </p:tgtEl>
                                      </p:cBhvr>
                                    </p:animEffect>
                                    <p:set>
                                      <p:cBhvr>
                                        <p:cTn id="149" dur="1" fill="hold">
                                          <p:stCondLst>
                                            <p:cond delay="499"/>
                                          </p:stCondLst>
                                        </p:cTn>
                                        <p:tgtEl>
                                          <p:spTgt spid="22"/>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1"/>
                                        </p:tgtEl>
                                      </p:cBhvr>
                                    </p:animEffect>
                                    <p:set>
                                      <p:cBhvr>
                                        <p:cTn id="152" dur="1" fill="hold">
                                          <p:stCondLst>
                                            <p:cond delay="499"/>
                                          </p:stCondLst>
                                        </p:cTn>
                                        <p:tgtEl>
                                          <p:spTgt spid="21"/>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ntr" presetSubtype="0" fill="hold" grpId="0" nodeType="withEffect">
                                  <p:stCondLst>
                                    <p:cond delay="0"/>
                                  </p:stCondLst>
                                  <p:childTnLst>
                                    <p:set>
                                      <p:cBhvr>
                                        <p:cTn id="157" dur="1" fill="hold">
                                          <p:stCondLst>
                                            <p:cond delay="0"/>
                                          </p:stCondLst>
                                        </p:cTn>
                                        <p:tgtEl>
                                          <p:spTgt spid="34"/>
                                        </p:tgtEl>
                                        <p:attrNameLst>
                                          <p:attrName>style.visibility</p:attrName>
                                        </p:attrNameLst>
                                      </p:cBhvr>
                                      <p:to>
                                        <p:strVal val="visible"/>
                                      </p:to>
                                    </p:set>
                                    <p:animEffect transition="in" filter="fade">
                                      <p:cBhvr>
                                        <p:cTn id="158" dur="500"/>
                                        <p:tgtEl>
                                          <p:spTgt spid="34"/>
                                        </p:tgtEl>
                                      </p:cBhvr>
                                    </p:animEffec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7" grpId="0" animBg="1"/>
      <p:bldP spid="7" grpId="1" animBg="1"/>
      <p:bldP spid="7" grpId="2" animBg="1"/>
      <p:bldP spid="7" grpId="3" animBg="1"/>
      <p:bldP spid="8" grpId="0" animBg="1"/>
      <p:bldP spid="8" grpId="1" animBg="1"/>
      <p:bldP spid="9" grpId="0" animBg="1"/>
      <p:bldP spid="9" grpId="1" animBg="1"/>
      <p:bldP spid="10" grpId="0" animBg="1"/>
      <p:bldP spid="10" grpId="1" animBg="1"/>
      <p:bldP spid="11" grpId="0" animBg="1"/>
      <p:bldP spid="12" grpId="0" animBg="1"/>
      <p:bldP spid="13" grpId="0" animBg="1"/>
      <p:bldP spid="14" grpId="0" animBg="1"/>
      <p:bldP spid="15" grpId="0" animBg="1"/>
      <p:bldP spid="16" grpId="0" animBg="1"/>
      <p:bldP spid="17" grpId="0" animBg="1"/>
      <p:bldP spid="18" grpId="0"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31" grpId="0" animBg="1"/>
      <p:bldP spid="2" grpId="0" animBg="1"/>
      <p:bldP spid="2" grpId="1" animBg="1"/>
      <p:bldP spid="34" grpId="0" animBg="1"/>
      <p:bldP spid="30" grpId="0" animBg="1"/>
      <p:bldP spid="5" grpId="0" animBg="1"/>
      <p:bldP spid="5" grpId="1" animBg="1"/>
      <p:bldP spid="3" grpId="0"/>
      <p:bldP spid="32"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Pie 34"/>
          <p:cNvSpPr/>
          <p:nvPr/>
        </p:nvSpPr>
        <p:spPr>
          <a:xfrm flipH="1">
            <a:off x="2209800" y="2041458"/>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38" name="Pie 37"/>
          <p:cNvSpPr/>
          <p:nvPr/>
        </p:nvSpPr>
        <p:spPr>
          <a:xfrm flipH="1">
            <a:off x="4424500" y="2057400"/>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39" name="Pie 38"/>
          <p:cNvSpPr/>
          <p:nvPr/>
        </p:nvSpPr>
        <p:spPr>
          <a:xfrm flipH="1">
            <a:off x="2748100" y="2743200"/>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40" name="Pie 39"/>
          <p:cNvSpPr/>
          <p:nvPr/>
        </p:nvSpPr>
        <p:spPr>
          <a:xfrm flipH="1">
            <a:off x="4805500" y="2743200"/>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29" name="Cube 28"/>
          <p:cNvSpPr/>
          <p:nvPr/>
        </p:nvSpPr>
        <p:spPr>
          <a:xfrm>
            <a:off x="3480167" y="1904163"/>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ube 31"/>
          <p:cNvSpPr/>
          <p:nvPr/>
        </p:nvSpPr>
        <p:spPr>
          <a:xfrm>
            <a:off x="1905000" y="2590800"/>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p:cNvSpPr/>
          <p:nvPr/>
        </p:nvSpPr>
        <p:spPr>
          <a:xfrm>
            <a:off x="4089767" y="2666163"/>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1066800" y="1901370"/>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Block Arc 19"/>
          <p:cNvSpPr/>
          <p:nvPr/>
        </p:nvSpPr>
        <p:spPr>
          <a:xfrm>
            <a:off x="1339196" y="609600"/>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28" name="Flowchart: Delay 27"/>
          <p:cNvSpPr/>
          <p:nvPr/>
        </p:nvSpPr>
        <p:spPr>
          <a:xfrm rot="16200000">
            <a:off x="1820485" y="493423"/>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GDP</a:t>
            </a:r>
          </a:p>
        </p:txBody>
      </p:sp>
      <p:sp>
        <p:nvSpPr>
          <p:cNvPr id="44" name="Flowchart: Delay 43"/>
          <p:cNvSpPr/>
          <p:nvPr/>
        </p:nvSpPr>
        <p:spPr>
          <a:xfrm rot="16200000">
            <a:off x="2924245" y="271759"/>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45" name="Trapezoid 44"/>
          <p:cNvSpPr/>
          <p:nvPr/>
        </p:nvSpPr>
        <p:spPr>
          <a:xfrm rot="4747921">
            <a:off x="5152274" y="1156576"/>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6" name="Trapezoid 45"/>
          <p:cNvSpPr/>
          <p:nvPr/>
        </p:nvSpPr>
        <p:spPr>
          <a:xfrm rot="2534247">
            <a:off x="4252388" y="10985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7" name="Trapezoid 46"/>
          <p:cNvSpPr/>
          <p:nvPr/>
        </p:nvSpPr>
        <p:spPr>
          <a:xfrm rot="4747921">
            <a:off x="1356788" y="34988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8" name="Trapezoid 47"/>
          <p:cNvSpPr/>
          <p:nvPr/>
        </p:nvSpPr>
        <p:spPr>
          <a:xfrm rot="21399701">
            <a:off x="3261788" y="36512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49" name="Trapezoid 48"/>
          <p:cNvSpPr/>
          <p:nvPr/>
        </p:nvSpPr>
        <p:spPr>
          <a:xfrm rot="18078693">
            <a:off x="5090588" y="37274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5" name="Trapezoid 54"/>
          <p:cNvSpPr/>
          <p:nvPr/>
        </p:nvSpPr>
        <p:spPr>
          <a:xfrm rot="4747921">
            <a:off x="3432923"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6" name="Trapezoid 55"/>
          <p:cNvSpPr/>
          <p:nvPr/>
        </p:nvSpPr>
        <p:spPr>
          <a:xfrm rot="5400000">
            <a:off x="3518805"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7" name="Trapezoid 56"/>
          <p:cNvSpPr/>
          <p:nvPr/>
        </p:nvSpPr>
        <p:spPr>
          <a:xfrm rot="5400000">
            <a:off x="3501620"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8" name="Trapezoid 57"/>
          <p:cNvSpPr/>
          <p:nvPr/>
        </p:nvSpPr>
        <p:spPr>
          <a:xfrm rot="16200000">
            <a:off x="2399861"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59" name="Trapezoid 58"/>
          <p:cNvSpPr/>
          <p:nvPr/>
        </p:nvSpPr>
        <p:spPr>
          <a:xfrm rot="16200000">
            <a:off x="2412560"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5" name="Block Arc 64"/>
          <p:cNvSpPr/>
          <p:nvPr/>
        </p:nvSpPr>
        <p:spPr>
          <a:xfrm>
            <a:off x="1991528" y="2286000"/>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67" name="Flowchart: Delay 66"/>
          <p:cNvSpPr/>
          <p:nvPr/>
        </p:nvSpPr>
        <p:spPr>
          <a:xfrm rot="16200000">
            <a:off x="2465513" y="2165456"/>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68" name="Block Arc 67"/>
          <p:cNvSpPr/>
          <p:nvPr/>
        </p:nvSpPr>
        <p:spPr>
          <a:xfrm>
            <a:off x="3591728" y="1582475"/>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70" name="Flowchart: Delay 69"/>
          <p:cNvSpPr/>
          <p:nvPr/>
        </p:nvSpPr>
        <p:spPr>
          <a:xfrm rot="16200000">
            <a:off x="4065713" y="1461931"/>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71" name="Block Arc 70"/>
          <p:cNvSpPr/>
          <p:nvPr/>
        </p:nvSpPr>
        <p:spPr>
          <a:xfrm>
            <a:off x="4277528" y="2344475"/>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72" name="Flowchart: Delay 71"/>
          <p:cNvSpPr/>
          <p:nvPr/>
        </p:nvSpPr>
        <p:spPr>
          <a:xfrm rot="16200000">
            <a:off x="4751513" y="2223931"/>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73" name="Oval 72"/>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4" name="Oval 73"/>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5" name="Oval 74"/>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
        <p:nvSpPr>
          <p:cNvPr id="76" name="Oval 75"/>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7" name="Oval 76"/>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8" name="Oval 77"/>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Na</a:t>
            </a:r>
            <a:r>
              <a:rPr lang="en-US" sz="2000" b="1" baseline="30000" dirty="0">
                <a:solidFill>
                  <a:schemeClr val="tx1"/>
                </a:solidFill>
              </a:rPr>
              <a:t>+</a:t>
            </a:r>
          </a:p>
        </p:txBody>
      </p:sp>
      <p:sp>
        <p:nvSpPr>
          <p:cNvPr id="79" name="Oval 78"/>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schemeClr val="tx1"/>
                </a:solidFill>
              </a:rPr>
              <a:t>Ca</a:t>
            </a:r>
          </a:p>
        </p:txBody>
      </p:sp>
    </p:spTree>
    <p:extLst>
      <p:ext uri="{BB962C8B-B14F-4D97-AF65-F5344CB8AC3E}">
        <p14:creationId xmlns:p14="http://schemas.microsoft.com/office/powerpoint/2010/main" val="404152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fill="hold" grpId="0" nodeType="clickEffect">
                                  <p:stCondLst>
                                    <p:cond delay="0"/>
                                  </p:stCondLst>
                                  <p:childTnLst>
                                    <p:animMotion origin="layout" path="M -1.38889E-6 -2.83237E-6 L -0.02587 0.13249 " pathEditMode="relative" rAng="0" ptsTypes="AA">
                                      <p:cBhvr>
                                        <p:cTn id="26" dur="1000" fill="hold"/>
                                        <p:tgtEl>
                                          <p:spTgt spid="28"/>
                                        </p:tgtEl>
                                        <p:attrNameLst>
                                          <p:attrName>ppt_x</p:attrName>
                                          <p:attrName>ppt_y</p:attrName>
                                        </p:attrNameLst>
                                      </p:cBhvr>
                                      <p:rCtr x="-1302" y="6613"/>
                                    </p:animMotion>
                                  </p:childTnLst>
                                </p:cTn>
                              </p:par>
                              <p:par>
                                <p:cTn id="27" presetID="42" presetClass="path" presetSubtype="0" fill="hold" grpId="0" nodeType="withEffect">
                                  <p:stCondLst>
                                    <p:cond delay="0"/>
                                  </p:stCondLst>
                                  <p:childTnLst>
                                    <p:animMotion origin="layout" path="M -3.33333E-6 -3.52601E-6 L -0.01666 0.13203 " pathEditMode="relative" rAng="0" ptsTypes="AA">
                                      <p:cBhvr>
                                        <p:cTn id="28" dur="1000" fill="hold"/>
                                        <p:tgtEl>
                                          <p:spTgt spid="20"/>
                                        </p:tgtEl>
                                        <p:attrNameLst>
                                          <p:attrName>ppt_x</p:attrName>
                                          <p:attrName>ppt_y</p:attrName>
                                        </p:attrNameLst>
                                      </p:cBhvr>
                                      <p:rCtr x="-833" y="6590"/>
                                    </p:animMotion>
                                  </p:childTnLst>
                                </p:cTn>
                              </p:par>
                            </p:childTnLst>
                          </p:cTn>
                        </p:par>
                      </p:childTnLst>
                    </p:cTn>
                  </p:par>
                  <p:par>
                    <p:cTn id="29" fill="hold">
                      <p:stCondLst>
                        <p:cond delay="indefinite"/>
                      </p:stCondLst>
                      <p:childTnLst>
                        <p:par>
                          <p:cTn id="30" fill="hold">
                            <p:stCondLst>
                              <p:cond delay="0"/>
                            </p:stCondLst>
                            <p:childTnLst>
                              <p:par>
                                <p:cTn id="31" presetID="61" presetClass="path" presetSubtype="0" fill="hold" grpId="1" nodeType="clickEffect">
                                  <p:stCondLst>
                                    <p:cond delay="0"/>
                                  </p:stCondLst>
                                  <p:childTnLst>
                                    <p:animMotion origin="layout" path="M -0.02586 0.13249 C -0.03073 0.14405 -0.0368 0.15607 -0.0375 0.1674 C -0.03784 0.17965 -0.03593 0.1926 -0.03385 0.20555 C -0.03177 0.21873 -0.02656 0.22751 -0.02135 0.23769 C -0.01597 0.24671 -0.00972 0.25619 -0.00034 0.2615 C 0.00816 0.26751 0.01979 0.2696 0.0316 0.26936 C 0.04271 0.2696 0.05486 0.26682 0.06632 0.26243 C 0.07795 0.2578 0.08889 0.25156 0.09861 0.24393 C 0.10903 0.23561 0.11754 0.2252 0.12344 0.21318 C 0.12952 0.20185 0.13438 0.1896 0.13473 0.17734 C 0.13629 0.16555 0.13386 0.15145 0.13056 0.1415 C 0.1283 0.13087 0.12344 0.11954 0.11563 0.11191 C 0.10816 0.10543 0.0974 0.10266 0.08525 0.10543 C 0.07327 0.10913 0.06337 0.11908 0.05816 0.12994 C 0.05382 0.13988 0.05261 0.15283 0.05539 0.16509 C 0.05938 0.17711 0.06389 0.18751 0.07153 0.19399 C 0.079 0.20046 0.07865 0.20301 0.10087 0.20439 C 0.1217 0.20763 0.13698 0.19422 0.1474 0.1896 C 0.15747 0.18382 0.16459 0.17549 0.17327 0.16578 C 0.18299 0.15491 0.18941 0.1415 0.19358 0.13017 C 0.19757 0.11908 0.19723 0.10844 0.19618 0.09179 C 0.1941 0.07561 0.19167 0.06821 0.1882 0.05711 C 0.18455 0.04601 0.18108 0.03514 0.17743 0.02428 " pathEditMode="relative" rAng="-1401724" ptsTypes="fffffffffffffffffffffff">
                                      <p:cBhvr>
                                        <p:cTn id="32" dur="1000" fill="hold"/>
                                        <p:tgtEl>
                                          <p:spTgt spid="28"/>
                                        </p:tgtEl>
                                        <p:attrNameLst>
                                          <p:attrName>ppt_x</p:attrName>
                                          <p:attrName>ppt_y</p:attrName>
                                        </p:attrNameLst>
                                      </p:cBhvr>
                                      <p:rCtr x="11146" y="2821"/>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77778E-6 3.06358E-6 L -0.13507 0.16185 " pathEditMode="relative" rAng="0" ptsTypes="AA">
                                      <p:cBhvr>
                                        <p:cTn id="36" dur="2000" fill="hold"/>
                                        <p:tgtEl>
                                          <p:spTgt spid="44"/>
                                        </p:tgtEl>
                                        <p:attrNameLst>
                                          <p:attrName>ppt_x</p:attrName>
                                          <p:attrName>ppt_y</p:attrName>
                                        </p:attrNameLst>
                                      </p:cBhvr>
                                      <p:rCtr x="-6753" y="8092"/>
                                    </p:animMotion>
                                  </p:childTnLst>
                                </p:cTn>
                              </p:par>
                            </p:childTnLst>
                          </p:cTn>
                        </p:par>
                      </p:childTnLst>
                    </p:cTn>
                  </p:par>
                  <p:par>
                    <p:cTn id="37" fill="hold">
                      <p:stCondLst>
                        <p:cond delay="indefinite"/>
                      </p:stCondLst>
                      <p:childTnLst>
                        <p:par>
                          <p:cTn id="38" fill="hold">
                            <p:stCondLst>
                              <p:cond delay="0"/>
                            </p:stCondLst>
                            <p:childTnLst>
                              <p:par>
                                <p:cTn id="39" presetID="35" presetClass="path" presetSubtype="0" accel="50000" decel="50000" fill="hold" grpId="0" nodeType="clickEffect">
                                  <p:stCondLst>
                                    <p:cond delay="0"/>
                                  </p:stCondLst>
                                  <p:childTnLst>
                                    <p:animMotion origin="layout" path="M 3.88889E-6 -1.90751E-6 L -0.12049 0.00116 " pathEditMode="relative" rAng="0" ptsTypes="AA">
                                      <p:cBhvr>
                                        <p:cTn id="40" dur="2000" fill="hold"/>
                                        <p:tgtEl>
                                          <p:spTgt spid="35"/>
                                        </p:tgtEl>
                                        <p:attrNameLst>
                                          <p:attrName>ppt_x</p:attrName>
                                          <p:attrName>ppt_y</p:attrName>
                                        </p:attrNameLst>
                                      </p:cBhvr>
                                      <p:rCtr x="-6024" y="46"/>
                                    </p:animMotion>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childTnLst>
                          </p:cTn>
                        </p:par>
                        <p:par>
                          <p:cTn id="47" fill="hold">
                            <p:stCondLst>
                              <p:cond delay="0"/>
                            </p:stCondLst>
                            <p:childTnLst>
                              <p:par>
                                <p:cTn id="48" presetID="35" presetClass="path" presetSubtype="0" accel="50000" decel="50000" fill="hold" grpId="0" nodeType="afterEffect">
                                  <p:stCondLst>
                                    <p:cond delay="0"/>
                                  </p:stCondLst>
                                  <p:childTnLst>
                                    <p:animMotion origin="layout" path="M -3.61111E-6 -4.04624E-6 L -0.10434 -0.00115 " pathEditMode="relative" rAng="0" ptsTypes="AA">
                                      <p:cBhvr>
                                        <p:cTn id="49" dur="2000" fill="hold"/>
                                        <p:tgtEl>
                                          <p:spTgt spid="38"/>
                                        </p:tgtEl>
                                        <p:attrNameLst>
                                          <p:attrName>ppt_x</p:attrName>
                                          <p:attrName>ppt_y</p:attrName>
                                        </p:attrNameLst>
                                      </p:cBhvr>
                                      <p:rCtr x="-5226" y="-69"/>
                                    </p:animMotion>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65"/>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72"/>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71"/>
                                        </p:tgtEl>
                                        <p:attrNameLst>
                                          <p:attrName>style.visibility</p:attrName>
                                        </p:attrNameLst>
                                      </p:cBhvr>
                                      <p:to>
                                        <p:strVal val="visible"/>
                                      </p:to>
                                    </p:set>
                                  </p:childTnLst>
                                </p:cTn>
                              </p:par>
                            </p:childTnLst>
                          </p:cTn>
                        </p:par>
                        <p:par>
                          <p:cTn id="60" fill="hold">
                            <p:stCondLst>
                              <p:cond delay="0"/>
                            </p:stCondLst>
                            <p:childTnLst>
                              <p:par>
                                <p:cTn id="61" presetID="35" presetClass="path" presetSubtype="0" accel="50000" decel="50000" fill="hold" grpId="0" nodeType="afterEffect">
                                  <p:stCondLst>
                                    <p:cond delay="0"/>
                                  </p:stCondLst>
                                  <p:childTnLst>
                                    <p:animMotion origin="layout" path="M -2.77778E-7 1.56069E-6 L -0.08767 -0.00116 " pathEditMode="relative" rAng="0" ptsTypes="AA">
                                      <p:cBhvr>
                                        <p:cTn id="62" dur="2000" fill="hold"/>
                                        <p:tgtEl>
                                          <p:spTgt spid="39"/>
                                        </p:tgtEl>
                                        <p:attrNameLst>
                                          <p:attrName>ppt_x</p:attrName>
                                          <p:attrName>ppt_y</p:attrName>
                                        </p:attrNameLst>
                                      </p:cBhvr>
                                      <p:rCtr x="-4392" y="-69"/>
                                    </p:animMotion>
                                  </p:childTnLst>
                                </p:cTn>
                              </p:par>
                              <p:par>
                                <p:cTn id="63" presetID="35" presetClass="path" presetSubtype="0" accel="50000" decel="50000" fill="hold" grpId="0" nodeType="withEffect">
                                  <p:stCondLst>
                                    <p:cond delay="0"/>
                                  </p:stCondLst>
                                  <p:childTnLst>
                                    <p:animMotion origin="layout" path="M -2.77778E-7 1.56069E-6 L -0.07934 -0.00116 " pathEditMode="relative" rAng="0" ptsTypes="AA">
                                      <p:cBhvr>
                                        <p:cTn id="64" dur="2000" fill="hold"/>
                                        <p:tgtEl>
                                          <p:spTgt spid="40"/>
                                        </p:tgtEl>
                                        <p:attrNameLst>
                                          <p:attrName>ppt_x</p:attrName>
                                          <p:attrName>ppt_y</p:attrName>
                                        </p:attrNameLst>
                                      </p:cBhvr>
                                      <p:rCtr x="-3976" y="-69"/>
                                    </p:animMotion>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35" presetClass="path" presetSubtype="0" accel="50000" decel="50000" fill="hold" grpId="1" nodeType="withEffect">
                                  <p:stCondLst>
                                    <p:cond delay="0"/>
                                  </p:stCondLst>
                                  <p:childTnLst>
                                    <p:animMotion origin="layout" path="M 0 0 L -0.25 0 E" pathEditMode="relative" ptsTypes="">
                                      <p:cBhvr>
                                        <p:cTn id="90" dur="2000" fill="hold"/>
                                        <p:tgtEl>
                                          <p:spTgt spid="58"/>
                                        </p:tgtEl>
                                        <p:attrNameLst>
                                          <p:attrName>ppt_x</p:attrName>
                                          <p:attrName>ppt_y</p:attrName>
                                        </p:attrNameLst>
                                      </p:cBhvr>
                                    </p:animMotion>
                                  </p:childTnLst>
                                </p:cTn>
                              </p:par>
                              <p:par>
                                <p:cTn id="91" presetID="35" presetClass="path" presetSubtype="0" accel="50000" decel="50000" fill="hold" grpId="1" nodeType="withEffect">
                                  <p:stCondLst>
                                    <p:cond delay="0"/>
                                  </p:stCondLst>
                                  <p:childTnLst>
                                    <p:animMotion origin="layout" path="M 0 0 L -0.25 0 E" pathEditMode="relative" ptsTypes="">
                                      <p:cBhvr>
                                        <p:cTn id="92" dur="2000" fill="hold"/>
                                        <p:tgtEl>
                                          <p:spTgt spid="59"/>
                                        </p:tgtEl>
                                        <p:attrNameLst>
                                          <p:attrName>ppt_x</p:attrName>
                                          <p:attrName>ppt_y</p:attrName>
                                        </p:attrNameLst>
                                      </p:cBhvr>
                                    </p:animMotion>
                                  </p:childTnLst>
                                </p:cTn>
                              </p:par>
                              <p:par>
                                <p:cTn id="93" presetID="63" presetClass="path" presetSubtype="0" accel="50000" decel="50000" fill="hold" grpId="1" nodeType="withEffect">
                                  <p:stCondLst>
                                    <p:cond delay="0"/>
                                  </p:stCondLst>
                                  <p:childTnLst>
                                    <p:animMotion origin="layout" path="M 0 0 L 0.25 0 E" pathEditMode="relative" ptsTypes="">
                                      <p:cBhvr>
                                        <p:cTn id="94" dur="2000" fill="hold"/>
                                        <p:tgtEl>
                                          <p:spTgt spid="55"/>
                                        </p:tgtEl>
                                        <p:attrNameLst>
                                          <p:attrName>ppt_x</p:attrName>
                                          <p:attrName>ppt_y</p:attrName>
                                        </p:attrNameLst>
                                      </p:cBhvr>
                                    </p:animMotion>
                                  </p:childTnLst>
                                </p:cTn>
                              </p:par>
                              <p:par>
                                <p:cTn id="95" presetID="63" presetClass="path" presetSubtype="0" accel="50000" decel="50000" fill="hold" grpId="1" nodeType="withEffect">
                                  <p:stCondLst>
                                    <p:cond delay="0"/>
                                  </p:stCondLst>
                                  <p:childTnLst>
                                    <p:animMotion origin="layout" path="M 0 0 L 0.25 0 E" pathEditMode="relative" ptsTypes="">
                                      <p:cBhvr>
                                        <p:cTn id="96" dur="2000" fill="hold"/>
                                        <p:tgtEl>
                                          <p:spTgt spid="56"/>
                                        </p:tgtEl>
                                        <p:attrNameLst>
                                          <p:attrName>ppt_x</p:attrName>
                                          <p:attrName>ppt_y</p:attrName>
                                        </p:attrNameLst>
                                      </p:cBhvr>
                                    </p:animMotion>
                                  </p:childTnLst>
                                </p:cTn>
                              </p:par>
                              <p:par>
                                <p:cTn id="97" presetID="63" presetClass="path" presetSubtype="0" accel="50000" decel="50000" fill="hold" grpId="1" nodeType="withEffect">
                                  <p:stCondLst>
                                    <p:cond delay="0"/>
                                  </p:stCondLst>
                                  <p:childTnLst>
                                    <p:animMotion origin="layout" path="M 0 0 L 0.25 0 E" pathEditMode="relative" ptsTypes="">
                                      <p:cBhvr>
                                        <p:cTn id="98" dur="2000" fill="hold"/>
                                        <p:tgtEl>
                                          <p:spTgt spid="57"/>
                                        </p:tgtEl>
                                        <p:attrNameLst>
                                          <p:attrName>ppt_x</p:attrName>
                                          <p:attrName>ppt_y</p:attrName>
                                        </p:attrNameLst>
                                      </p:cBhvr>
                                    </p:animMotion>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73"/>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74"/>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75"/>
                                        </p:tgtEl>
                                        <p:attrNameLst>
                                          <p:attrName>style.visibility</p:attrName>
                                        </p:attrNameLst>
                                      </p:cBhvr>
                                      <p:to>
                                        <p:strVal val="visible"/>
                                      </p:to>
                                    </p:set>
                                  </p:childTnLst>
                                </p:cTn>
                              </p:par>
                              <p:par>
                                <p:cTn id="107" presetID="35" presetClass="path" presetSubtype="0" fill="hold" grpId="0" nodeType="withEffect">
                                  <p:stCondLst>
                                    <p:cond delay="0"/>
                                  </p:stCondLst>
                                  <p:childTnLst>
                                    <p:animMotion origin="layout" path="M 0 0 L -0.25 0 E" pathEditMode="relative" ptsTypes="">
                                      <p:cBhvr>
                                        <p:cTn id="108" dur="500" fill="hold"/>
                                        <p:tgtEl>
                                          <p:spTgt spid="73"/>
                                        </p:tgtEl>
                                        <p:attrNameLst>
                                          <p:attrName>ppt_x</p:attrName>
                                          <p:attrName>ppt_y</p:attrName>
                                        </p:attrNameLst>
                                      </p:cBhvr>
                                    </p:animMotion>
                                  </p:childTnLst>
                                </p:cTn>
                              </p:par>
                              <p:par>
                                <p:cTn id="109" presetID="35" presetClass="path" presetSubtype="0" fill="hold" grpId="0" nodeType="withEffect">
                                  <p:stCondLst>
                                    <p:cond delay="0"/>
                                  </p:stCondLst>
                                  <p:childTnLst>
                                    <p:animMotion origin="layout" path="M 0 0 L -0.25 0 E" pathEditMode="relative" ptsTypes="">
                                      <p:cBhvr>
                                        <p:cTn id="110" dur="500" fill="hold"/>
                                        <p:tgtEl>
                                          <p:spTgt spid="74"/>
                                        </p:tgtEl>
                                        <p:attrNameLst>
                                          <p:attrName>ppt_x</p:attrName>
                                          <p:attrName>ppt_y</p:attrName>
                                        </p:attrNameLst>
                                      </p:cBhvr>
                                    </p:animMotion>
                                  </p:childTnLst>
                                </p:cTn>
                              </p:par>
                              <p:par>
                                <p:cTn id="111" presetID="35" presetClass="path" presetSubtype="0" fill="hold" grpId="0" nodeType="withEffect">
                                  <p:stCondLst>
                                    <p:cond delay="0"/>
                                  </p:stCondLst>
                                  <p:childTnLst>
                                    <p:animMotion origin="layout" path="M 0 0 L -0.25 0 E" pathEditMode="relative" ptsTypes="">
                                      <p:cBhvr>
                                        <p:cTn id="112" dur="500" fill="hold"/>
                                        <p:tgtEl>
                                          <p:spTgt spid="75"/>
                                        </p:tgtEl>
                                        <p:attrNameLst>
                                          <p:attrName>ppt_x</p:attrName>
                                          <p:attrName>ppt_y</p:attrName>
                                        </p:attrNameLst>
                                      </p:cBhvr>
                                    </p:animMotion>
                                  </p:childTnLst>
                                </p:cTn>
                              </p:par>
                              <p:par>
                                <p:cTn id="113"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114" dur="500" fill="hold"/>
                                        <p:tgtEl>
                                          <p:spTgt spid="73"/>
                                        </p:tgtEl>
                                        <p:attrNameLst>
                                          <p:attrName>ppt_x</p:attrName>
                                          <p:attrName>ppt_y</p:attrName>
                                        </p:attrNameLst>
                                      </p:cBhvr>
                                      <p:rCtr x="-833" y="8611"/>
                                    </p:animMotion>
                                  </p:childTnLst>
                                </p:cTn>
                              </p:par>
                              <p:par>
                                <p:cTn id="115" presetID="49" presetClass="path" presetSubtype="0" fill="hold" grpId="2" nodeType="withEffect">
                                  <p:stCondLst>
                                    <p:cond delay="0"/>
                                  </p:stCondLst>
                                  <p:childTnLst>
                                    <p:animMotion origin="layout" path="M -0.25 -2.22222E-6 L -0.34722 0.16111 " pathEditMode="relative" rAng="0" ptsTypes="AA">
                                      <p:cBhvr>
                                        <p:cTn id="116" dur="500" fill="hold"/>
                                        <p:tgtEl>
                                          <p:spTgt spid="75"/>
                                        </p:tgtEl>
                                        <p:attrNameLst>
                                          <p:attrName>ppt_x</p:attrName>
                                          <p:attrName>ppt_y</p:attrName>
                                        </p:attrNameLst>
                                      </p:cBhvr>
                                      <p:rCtr x="-4861" y="8056"/>
                                    </p:animMotion>
                                  </p:childTnLst>
                                </p:cTn>
                              </p:par>
                              <p:par>
                                <p:cTn id="117" presetID="35" presetClass="path" presetSubtype="0" fill="hold" grpId="2" nodeType="withEffect">
                                  <p:stCondLst>
                                    <p:cond delay="0"/>
                                  </p:stCondLst>
                                  <p:childTnLst>
                                    <p:animMotion origin="layout" path="M -0.25 -2.22222E-6 L -0.56389 0.07222 " pathEditMode="relative" rAng="0" ptsTypes="AA">
                                      <p:cBhvr>
                                        <p:cTn id="118" dur="500" fill="hold"/>
                                        <p:tgtEl>
                                          <p:spTgt spid="74"/>
                                        </p:tgtEl>
                                        <p:attrNameLst>
                                          <p:attrName>ppt_x</p:attrName>
                                          <p:attrName>ppt_y</p:attrName>
                                        </p:attrNameLst>
                                      </p:cBhvr>
                                      <p:rCtr x="-15694" y="3611"/>
                                    </p:animMotion>
                                  </p:childTnLst>
                                </p:cTn>
                              </p:par>
                              <p:par>
                                <p:cTn id="119" presetID="1" presetClass="entr" presetSubtype="0" fill="hold" grpId="1" nodeType="withEffect">
                                  <p:stCondLst>
                                    <p:cond delay="0"/>
                                  </p:stCondLst>
                                  <p:childTnLst>
                                    <p:set>
                                      <p:cBhvr>
                                        <p:cTn id="120" dur="1" fill="hold">
                                          <p:stCondLst>
                                            <p:cond delay="0"/>
                                          </p:stCondLst>
                                        </p:cTn>
                                        <p:tgtEl>
                                          <p:spTgt spid="76"/>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77"/>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78"/>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79"/>
                                        </p:tgtEl>
                                        <p:attrNameLst>
                                          <p:attrName>style.visibility</p:attrName>
                                        </p:attrNameLst>
                                      </p:cBhvr>
                                      <p:to>
                                        <p:strVal val="visible"/>
                                      </p:to>
                                    </p:set>
                                  </p:childTnLst>
                                </p:cTn>
                              </p:par>
                              <p:par>
                                <p:cTn id="127" presetID="35" presetClass="path" presetSubtype="0" repeatCount="indefinite" fill="hold" grpId="0" nodeType="withEffect">
                                  <p:stCondLst>
                                    <p:cond delay="0"/>
                                  </p:stCondLst>
                                  <p:childTnLst>
                                    <p:animMotion origin="layout" path="M 0 0 L -0.25 0 E" pathEditMode="relative" ptsTypes="">
                                      <p:cBhvr>
                                        <p:cTn id="128" dur="1000" fill="hold"/>
                                        <p:tgtEl>
                                          <p:spTgt spid="76"/>
                                        </p:tgtEl>
                                        <p:attrNameLst>
                                          <p:attrName>ppt_x</p:attrName>
                                          <p:attrName>ppt_y</p:attrName>
                                        </p:attrNameLst>
                                      </p:cBhvr>
                                    </p:animMotion>
                                  </p:childTnLst>
                                </p:cTn>
                              </p:par>
                              <p:par>
                                <p:cTn id="129" presetID="35" presetClass="path" presetSubtype="0" repeatCount="indefinite" fill="hold" grpId="0" nodeType="withEffect">
                                  <p:stCondLst>
                                    <p:cond delay="0"/>
                                  </p:stCondLst>
                                  <p:childTnLst>
                                    <p:animMotion origin="layout" path="M 0 0 L -0.25 0 E" pathEditMode="relative" ptsTypes="">
                                      <p:cBhvr>
                                        <p:cTn id="130" dur="1000" fill="hold"/>
                                        <p:tgtEl>
                                          <p:spTgt spid="77"/>
                                        </p:tgtEl>
                                        <p:attrNameLst>
                                          <p:attrName>ppt_x</p:attrName>
                                          <p:attrName>ppt_y</p:attrName>
                                        </p:attrNameLst>
                                      </p:cBhvr>
                                    </p:animMotion>
                                  </p:childTnLst>
                                </p:cTn>
                              </p:par>
                              <p:par>
                                <p:cTn id="131" presetID="35" presetClass="path" presetSubtype="0" repeatCount="indefinite" fill="hold" grpId="0" nodeType="withEffect">
                                  <p:stCondLst>
                                    <p:cond delay="0"/>
                                  </p:stCondLst>
                                  <p:childTnLst>
                                    <p:animMotion origin="layout" path="M 0 0 L -0.25 0 E" pathEditMode="relative" ptsTypes="">
                                      <p:cBhvr>
                                        <p:cTn id="132" dur="1000" fill="hold"/>
                                        <p:tgtEl>
                                          <p:spTgt spid="78"/>
                                        </p:tgtEl>
                                        <p:attrNameLst>
                                          <p:attrName>ppt_x</p:attrName>
                                          <p:attrName>ppt_y</p:attrName>
                                        </p:attrNameLst>
                                      </p:cBhvr>
                                    </p:animMotion>
                                  </p:childTnLst>
                                </p:cTn>
                              </p:par>
                              <p:par>
                                <p:cTn id="133" presetID="35" presetClass="path" presetSubtype="0" repeatCount="indefinite" fill="hold" grpId="0" nodeType="withEffect">
                                  <p:stCondLst>
                                    <p:cond delay="0"/>
                                  </p:stCondLst>
                                  <p:childTnLst>
                                    <p:animMotion origin="layout" path="M 0 0 L -0.25 0 E" pathEditMode="relative" ptsTypes="">
                                      <p:cBhvr>
                                        <p:cTn id="134" dur="1000" fill="hold"/>
                                        <p:tgtEl>
                                          <p:spTgt spid="7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8" grpId="0" animBg="1"/>
      <p:bldP spid="38" grpId="1" animBg="1"/>
      <p:bldP spid="39" grpId="0" animBg="1"/>
      <p:bldP spid="39" grpId="1" animBg="1"/>
      <p:bldP spid="40" grpId="0" animBg="1"/>
      <p:bldP spid="40" grpId="1" animBg="1"/>
      <p:bldP spid="20" grpId="0" animBg="1"/>
      <p:bldP spid="20" grpId="1" animBg="1"/>
      <p:bldP spid="28" grpId="0" animBg="1"/>
      <p:bldP spid="28" grpId="1" animBg="1"/>
      <p:bldP spid="28" grpId="2" animBg="1"/>
      <p:bldP spid="44" grpId="0" animBg="1"/>
      <p:bldP spid="44" grpId="1" animBg="1"/>
      <p:bldP spid="45" grpId="0" animBg="1"/>
      <p:bldP spid="46" grpId="0" animBg="1"/>
      <p:bldP spid="47" grpId="0" animBg="1"/>
      <p:bldP spid="48" grpId="0" animBg="1"/>
      <p:bldP spid="49" grpId="0"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5" grpId="0" animBg="1"/>
      <p:bldP spid="67" grpId="0" animBg="1"/>
      <p:bldP spid="68" grpId="0" animBg="1"/>
      <p:bldP spid="70" grpId="0" animBg="1"/>
      <p:bldP spid="71" grpId="0" animBg="1"/>
      <p:bldP spid="72" grpId="0" animBg="1"/>
      <p:bldP spid="73" grpId="0" animBg="1"/>
      <p:bldP spid="73" grpId="1" animBg="1"/>
      <p:bldP spid="73" grpId="2" animBg="1"/>
      <p:bldP spid="74" grpId="0" animBg="1"/>
      <p:bldP spid="74" grpId="1" animBg="1"/>
      <p:bldP spid="74" grpId="2" animBg="1"/>
      <p:bldP spid="75" grpId="0" animBg="1"/>
      <p:bldP spid="75" grpId="1" animBg="1"/>
      <p:bldP spid="75" grpId="2" animBg="1"/>
      <p:bldP spid="76" grpId="0" animBg="1"/>
      <p:bldP spid="76" grpId="1" animBg="1"/>
      <p:bldP spid="77" grpId="0" animBg="1"/>
      <p:bldP spid="77" grpId="1" animBg="1"/>
      <p:bldP spid="78" grpId="0" animBg="1"/>
      <p:bldP spid="78" grpId="1" animBg="1"/>
      <p:bldP spid="79" grpId="0" animBg="1"/>
      <p:bldP spid="79"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3" r="32602" b="13729"/>
          <a:stretch/>
        </p:blipFill>
        <p:spPr bwMode="auto">
          <a:xfrm>
            <a:off x="0" y="0"/>
            <a:ext cx="6721260" cy="59322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Pie 10"/>
          <p:cNvSpPr/>
          <p:nvPr/>
        </p:nvSpPr>
        <p:spPr>
          <a:xfrm flipH="1">
            <a:off x="3523343" y="2070784"/>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5" name="Trapezoid 4"/>
          <p:cNvSpPr/>
          <p:nvPr/>
        </p:nvSpPr>
        <p:spPr>
          <a:xfrm rot="4747921">
            <a:off x="5166788" y="117029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 name="Cube 5"/>
          <p:cNvSpPr/>
          <p:nvPr/>
        </p:nvSpPr>
        <p:spPr>
          <a:xfrm>
            <a:off x="3490686" y="1907374"/>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p:cNvSpPr/>
          <p:nvPr/>
        </p:nvSpPr>
        <p:spPr>
          <a:xfrm>
            <a:off x="3602247" y="1585686"/>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8" name="Flowchart: Delay 7"/>
          <p:cNvSpPr/>
          <p:nvPr/>
        </p:nvSpPr>
        <p:spPr>
          <a:xfrm rot="16200000">
            <a:off x="4076232" y="1465142"/>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12" name="Trapezoid 11"/>
          <p:cNvSpPr/>
          <p:nvPr/>
        </p:nvSpPr>
        <p:spPr>
          <a:xfrm rot="4747921">
            <a:off x="4061451" y="2115421"/>
            <a:ext cx="624548"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GMP</a:t>
            </a:r>
          </a:p>
        </p:txBody>
      </p:sp>
    </p:spTree>
    <p:extLst>
      <p:ext uri="{BB962C8B-B14F-4D97-AF65-F5344CB8AC3E}">
        <p14:creationId xmlns:p14="http://schemas.microsoft.com/office/powerpoint/2010/main" val="287039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3.61111E-6 -2.65896E-6 L -0.14809 0.10867 " pathEditMode="relative" rAng="0" ptsTypes="AA">
                                      <p:cBhvr>
                                        <p:cTn id="10" dur="2000" fill="hold"/>
                                        <p:tgtEl>
                                          <p:spTgt spid="5"/>
                                        </p:tgtEl>
                                        <p:attrNameLst>
                                          <p:attrName>ppt_x</p:attrName>
                                          <p:attrName>ppt_y</p:attrName>
                                        </p:attrNameLst>
                                      </p:cBhvr>
                                      <p:rCtr x="-7413" y="5434"/>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utoRev="1" fill="hold" grpId="0" nodeType="clickEffect">
                                  <p:stCondLst>
                                    <p:cond delay="0"/>
                                  </p:stCondLst>
                                  <p:childTnLst>
                                    <p:animMotion origin="layout" path="M -0.00034 -3.46821E-6 L -0.00468 -0.05433 " pathEditMode="relative" rAng="0" ptsTypes="AA">
                                      <p:cBhvr>
                                        <p:cTn id="14" dur="500" fill="hold"/>
                                        <p:tgtEl>
                                          <p:spTgt spid="11"/>
                                        </p:tgtEl>
                                        <p:attrNameLst>
                                          <p:attrName>ppt_x</p:attrName>
                                          <p:attrName>ppt_y</p:attrName>
                                        </p:attrNameLst>
                                      </p:cBhvr>
                                      <p:rCtr x="-226" y="-2728"/>
                                    </p:animMotion>
                                  </p:childTnLst>
                                </p:cTn>
                              </p:par>
                            </p:childTnLst>
                          </p:cTn>
                        </p:par>
                        <p:par>
                          <p:cTn id="15" fill="hold">
                            <p:stCondLst>
                              <p:cond delay="1000"/>
                            </p:stCondLst>
                            <p:childTnLst>
                              <p:par>
                                <p:cTn id="16" presetID="1" presetClass="exit" presetSubtype="0" fill="hold" grpId="2" nodeType="after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par>
                          <p:cTn id="18" fill="hold">
                            <p:stCondLst>
                              <p:cond delay="1000"/>
                            </p:stCondLst>
                            <p:childTnLst>
                              <p:par>
                                <p:cTn id="19" presetID="1" presetClass="entr" presetSubtype="0" fill="hold" grpId="1" nodeType="after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42" presetClass="path" presetSubtype="0" accel="50000" decel="50000" fill="hold" grpId="0" nodeType="withEffect">
                                  <p:stCondLst>
                                    <p:cond delay="0"/>
                                  </p:stCondLst>
                                  <p:childTnLst>
                                    <p:animMotion origin="layout" path="M 3.61111E-6 -2.08092E-6 L -0.02691 0.16902 " pathEditMode="relative" rAng="0" ptsTypes="AA">
                                      <p:cBhvr>
                                        <p:cTn id="22" dur="2000" fill="hold"/>
                                        <p:tgtEl>
                                          <p:spTgt spid="12"/>
                                        </p:tgtEl>
                                        <p:attrNameLst>
                                          <p:attrName>ppt_x</p:attrName>
                                          <p:attrName>ppt_y</p:attrName>
                                        </p:attrNameLst>
                                      </p:cBhvr>
                                      <p:rCtr x="-1354" y="84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5" grpId="2" animBg="1"/>
      <p:bldP spid="12" grpId="0" animBg="1"/>
      <p:bldP spid="1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rapezoid 3"/>
          <p:cNvSpPr/>
          <p:nvPr/>
        </p:nvSpPr>
        <p:spPr>
          <a:xfrm rot="4747921">
            <a:off x="5685309"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2" name="Trapezoid 31"/>
          <p:cNvSpPr/>
          <p:nvPr/>
        </p:nvSpPr>
        <p:spPr>
          <a:xfrm rot="5400000">
            <a:off x="5771191"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3" name="Trapezoid 32"/>
          <p:cNvSpPr/>
          <p:nvPr/>
        </p:nvSpPr>
        <p:spPr>
          <a:xfrm rot="5400000">
            <a:off x="5754006"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4" name="Trapezoid 33"/>
          <p:cNvSpPr/>
          <p:nvPr/>
        </p:nvSpPr>
        <p:spPr>
          <a:xfrm rot="16200000">
            <a:off x="68892"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5" name="Trapezoid 34"/>
          <p:cNvSpPr/>
          <p:nvPr/>
        </p:nvSpPr>
        <p:spPr>
          <a:xfrm rot="16200000">
            <a:off x="81591"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2" name="Oval 1"/>
          <p:cNvSpPr/>
          <p:nvPr/>
        </p:nvSpPr>
        <p:spPr>
          <a:xfrm>
            <a:off x="7086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 name="Oval 4"/>
          <p:cNvSpPr/>
          <p:nvPr/>
        </p:nvSpPr>
        <p:spPr>
          <a:xfrm>
            <a:off x="79248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6" name="Oval 5"/>
          <p:cNvSpPr/>
          <p:nvPr/>
        </p:nvSpPr>
        <p:spPr>
          <a:xfrm>
            <a:off x="6324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7" name="Oval 6"/>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8" name="Oval 7"/>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9" name="Oval 8"/>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0" name="Oval 9"/>
          <p:cNvSpPr/>
          <p:nvPr/>
        </p:nvSpPr>
        <p:spPr>
          <a:xfrm>
            <a:off x="73914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1" name="Oval 10"/>
          <p:cNvSpPr/>
          <p:nvPr/>
        </p:nvSpPr>
        <p:spPr>
          <a:xfrm>
            <a:off x="82296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2" name="Oval 11"/>
          <p:cNvSpPr/>
          <p:nvPr/>
        </p:nvSpPr>
        <p:spPr>
          <a:xfrm>
            <a:off x="66294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3" name="Oval 12"/>
          <p:cNvSpPr/>
          <p:nvPr/>
        </p:nvSpPr>
        <p:spPr>
          <a:xfrm>
            <a:off x="-1447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4" name="Oval 13"/>
          <p:cNvSpPr/>
          <p:nvPr/>
        </p:nvSpPr>
        <p:spPr>
          <a:xfrm>
            <a:off x="-6096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5" name="Oval 14"/>
          <p:cNvSpPr/>
          <p:nvPr/>
        </p:nvSpPr>
        <p:spPr>
          <a:xfrm>
            <a:off x="-2209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6" name="Oval 15"/>
          <p:cNvSpPr/>
          <p:nvPr/>
        </p:nvSpPr>
        <p:spPr>
          <a:xfrm>
            <a:off x="-14478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7" name="Oval 16"/>
          <p:cNvSpPr/>
          <p:nvPr/>
        </p:nvSpPr>
        <p:spPr>
          <a:xfrm>
            <a:off x="-6096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8" name="Oval 17"/>
          <p:cNvSpPr/>
          <p:nvPr/>
        </p:nvSpPr>
        <p:spPr>
          <a:xfrm>
            <a:off x="-22098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9" name="Oval 18"/>
          <p:cNvSpPr/>
          <p:nvPr/>
        </p:nvSpPr>
        <p:spPr>
          <a:xfrm>
            <a:off x="7239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0" name="Oval 19"/>
          <p:cNvSpPr/>
          <p:nvPr/>
        </p:nvSpPr>
        <p:spPr>
          <a:xfrm>
            <a:off x="8077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1" name="Oval 20"/>
          <p:cNvSpPr/>
          <p:nvPr/>
        </p:nvSpPr>
        <p:spPr>
          <a:xfrm>
            <a:off x="6477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endParaRPr lang="en-US" sz="2000" b="1" baseline="30000" dirty="0">
              <a:solidFill>
                <a:prstClr val="black"/>
              </a:solidFill>
            </a:endParaRPr>
          </a:p>
        </p:txBody>
      </p:sp>
      <p:sp>
        <p:nvSpPr>
          <p:cNvPr id="22" name="Oval 21"/>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3" name="Oval 22"/>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4" name="Oval 23"/>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5" name="Oval 24"/>
          <p:cNvSpPr/>
          <p:nvPr/>
        </p:nvSpPr>
        <p:spPr>
          <a:xfrm>
            <a:off x="7543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6" name="Oval 25"/>
          <p:cNvSpPr/>
          <p:nvPr/>
        </p:nvSpPr>
        <p:spPr>
          <a:xfrm>
            <a:off x="83820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7" name="Oval 26"/>
          <p:cNvSpPr/>
          <p:nvPr/>
        </p:nvSpPr>
        <p:spPr>
          <a:xfrm>
            <a:off x="6781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8" name="Oval 27"/>
          <p:cNvSpPr/>
          <p:nvPr/>
        </p:nvSpPr>
        <p:spPr>
          <a:xfrm>
            <a:off x="-457200" y="3733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9" name="Oval 28"/>
          <p:cNvSpPr/>
          <p:nvPr/>
        </p:nvSpPr>
        <p:spPr>
          <a:xfrm>
            <a:off x="-4572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6" name="Oval 35"/>
          <p:cNvSpPr/>
          <p:nvPr/>
        </p:nvSpPr>
        <p:spPr>
          <a:xfrm>
            <a:off x="9525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7" name="Oval 36"/>
          <p:cNvSpPr/>
          <p:nvPr/>
        </p:nvSpPr>
        <p:spPr>
          <a:xfrm>
            <a:off x="10363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8" name="Oval 37"/>
          <p:cNvSpPr/>
          <p:nvPr/>
        </p:nvSpPr>
        <p:spPr>
          <a:xfrm>
            <a:off x="8763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39" name="Oval 38"/>
          <p:cNvSpPr/>
          <p:nvPr/>
        </p:nvSpPr>
        <p:spPr>
          <a:xfrm>
            <a:off x="9601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0" name="Oval 39"/>
          <p:cNvSpPr/>
          <p:nvPr/>
        </p:nvSpPr>
        <p:spPr>
          <a:xfrm>
            <a:off x="10439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1" name="Oval 40"/>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42" name="Oval 41"/>
          <p:cNvSpPr/>
          <p:nvPr/>
        </p:nvSpPr>
        <p:spPr>
          <a:xfrm>
            <a:off x="9829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3" name="Oval 42"/>
          <p:cNvSpPr/>
          <p:nvPr/>
        </p:nvSpPr>
        <p:spPr>
          <a:xfrm>
            <a:off x="106680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4" name="Oval 43"/>
          <p:cNvSpPr/>
          <p:nvPr/>
        </p:nvSpPr>
        <p:spPr>
          <a:xfrm>
            <a:off x="9067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5" name="Flowchart: Magnetic Disk 44"/>
          <p:cNvSpPr/>
          <p:nvPr/>
        </p:nvSpPr>
        <p:spPr>
          <a:xfrm rot="5568770">
            <a:off x="6128183" y="3615500"/>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lowchart: Magnetic Disk 45"/>
          <p:cNvSpPr/>
          <p:nvPr/>
        </p:nvSpPr>
        <p:spPr>
          <a:xfrm rot="5568770">
            <a:off x="6125025" y="1954090"/>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1524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0" name="Oval 49"/>
          <p:cNvSpPr/>
          <p:nvPr/>
        </p:nvSpPr>
        <p:spPr>
          <a:xfrm>
            <a:off x="762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1" name="Oval 50"/>
          <p:cNvSpPr/>
          <p:nvPr/>
        </p:nvSpPr>
        <p:spPr>
          <a:xfrm>
            <a:off x="3810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2" name="Oval 51"/>
          <p:cNvSpPr/>
          <p:nvPr/>
        </p:nvSpPr>
        <p:spPr>
          <a:xfrm>
            <a:off x="3048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8" name="Flowchart: Magnetic Disk 47"/>
          <p:cNvSpPr/>
          <p:nvPr/>
        </p:nvSpPr>
        <p:spPr>
          <a:xfrm rot="16200000">
            <a:off x="114299" y="4381499"/>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4114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4" name="Oval 53"/>
          <p:cNvSpPr/>
          <p:nvPr/>
        </p:nvSpPr>
        <p:spPr>
          <a:xfrm>
            <a:off x="11430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5" name="Oval 54"/>
          <p:cNvSpPr/>
          <p:nvPr/>
        </p:nvSpPr>
        <p:spPr>
          <a:xfrm>
            <a:off x="2590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47" name="Flowchart: Magnetic Disk 46"/>
          <p:cNvSpPr/>
          <p:nvPr/>
        </p:nvSpPr>
        <p:spPr>
          <a:xfrm rot="16200000">
            <a:off x="114299" y="2552699"/>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p:cNvSpPr/>
          <p:nvPr/>
        </p:nvSpPr>
        <p:spPr>
          <a:xfrm>
            <a:off x="38862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7" name="Oval 56"/>
          <p:cNvSpPr/>
          <p:nvPr/>
        </p:nvSpPr>
        <p:spPr>
          <a:xfrm>
            <a:off x="48768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8" name="Oval 57"/>
          <p:cNvSpPr/>
          <p:nvPr/>
        </p:nvSpPr>
        <p:spPr>
          <a:xfrm>
            <a:off x="4191000" y="368883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9" name="Oval 58"/>
          <p:cNvSpPr/>
          <p:nvPr/>
        </p:nvSpPr>
        <p:spPr>
          <a:xfrm>
            <a:off x="4953000" y="368758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60" name="Trapezoid 59"/>
          <p:cNvSpPr/>
          <p:nvPr/>
        </p:nvSpPr>
        <p:spPr>
          <a:xfrm rot="17755680">
            <a:off x="4727548" y="2186904"/>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1" name="Trapezoid 60"/>
          <p:cNvSpPr/>
          <p:nvPr/>
        </p:nvSpPr>
        <p:spPr>
          <a:xfrm rot="15360000">
            <a:off x="4205544" y="3782357"/>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2" name="Trapezoid 61"/>
          <p:cNvSpPr/>
          <p:nvPr/>
        </p:nvSpPr>
        <p:spPr>
          <a:xfrm rot="20100000">
            <a:off x="2541803" y="244099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3" name="Trapezoid 62"/>
          <p:cNvSpPr/>
          <p:nvPr/>
        </p:nvSpPr>
        <p:spPr>
          <a:xfrm rot="22200000">
            <a:off x="3579647" y="5000958"/>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4" name="Trapezoid 63"/>
          <p:cNvSpPr/>
          <p:nvPr/>
        </p:nvSpPr>
        <p:spPr>
          <a:xfrm rot="23640000">
            <a:off x="1351189" y="82448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5" name="Trapezoid 64"/>
          <p:cNvSpPr/>
          <p:nvPr/>
        </p:nvSpPr>
        <p:spPr>
          <a:xfrm rot="17755680">
            <a:off x="861895" y="463777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Tree>
    <p:extLst>
      <p:ext uri="{BB962C8B-B14F-4D97-AF65-F5344CB8AC3E}">
        <p14:creationId xmlns:p14="http://schemas.microsoft.com/office/powerpoint/2010/main" val="22466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32" presetClass="emph" presetSubtype="0" repeatCount="indefinite" fill="hold" grpId="1" nodeType="withEffect">
                                  <p:stCondLst>
                                    <p:cond delay="0"/>
                                  </p:stCondLst>
                                  <p:childTnLst>
                                    <p:animRot by="120000">
                                      <p:cBhvr>
                                        <p:cTn id="18" dur="100" fill="hold">
                                          <p:stCondLst>
                                            <p:cond delay="0"/>
                                          </p:stCondLst>
                                        </p:cTn>
                                        <p:tgtEl>
                                          <p:spTgt spid="62"/>
                                        </p:tgtEl>
                                        <p:attrNameLst>
                                          <p:attrName>r</p:attrName>
                                        </p:attrNameLst>
                                      </p:cBhvr>
                                    </p:animRot>
                                    <p:animRot by="-240000">
                                      <p:cBhvr>
                                        <p:cTn id="19" dur="200" fill="hold">
                                          <p:stCondLst>
                                            <p:cond delay="200"/>
                                          </p:stCondLst>
                                        </p:cTn>
                                        <p:tgtEl>
                                          <p:spTgt spid="62"/>
                                        </p:tgtEl>
                                        <p:attrNameLst>
                                          <p:attrName>r</p:attrName>
                                        </p:attrNameLst>
                                      </p:cBhvr>
                                    </p:animRot>
                                    <p:animRot by="240000">
                                      <p:cBhvr>
                                        <p:cTn id="20" dur="200" fill="hold">
                                          <p:stCondLst>
                                            <p:cond delay="400"/>
                                          </p:stCondLst>
                                        </p:cTn>
                                        <p:tgtEl>
                                          <p:spTgt spid="62"/>
                                        </p:tgtEl>
                                        <p:attrNameLst>
                                          <p:attrName>r</p:attrName>
                                        </p:attrNameLst>
                                      </p:cBhvr>
                                    </p:animRot>
                                    <p:animRot by="-240000">
                                      <p:cBhvr>
                                        <p:cTn id="21" dur="200" fill="hold">
                                          <p:stCondLst>
                                            <p:cond delay="600"/>
                                          </p:stCondLst>
                                        </p:cTn>
                                        <p:tgtEl>
                                          <p:spTgt spid="62"/>
                                        </p:tgtEl>
                                        <p:attrNameLst>
                                          <p:attrName>r</p:attrName>
                                        </p:attrNameLst>
                                      </p:cBhvr>
                                    </p:animRot>
                                    <p:animRot by="120000">
                                      <p:cBhvr>
                                        <p:cTn id="22" dur="200" fill="hold">
                                          <p:stCondLst>
                                            <p:cond delay="800"/>
                                          </p:stCondLst>
                                        </p:cTn>
                                        <p:tgtEl>
                                          <p:spTgt spid="62"/>
                                        </p:tgtEl>
                                        <p:attrNameLst>
                                          <p:attrName>r</p:attrName>
                                        </p:attrNameLst>
                                      </p:cBhvr>
                                    </p:animRot>
                                  </p:childTnLst>
                                </p:cTn>
                              </p:par>
                              <p:par>
                                <p:cTn id="23" presetID="32" presetClass="emph" presetSubtype="0" repeatCount="indefinite" fill="hold" grpId="1"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par>
                                <p:cTn id="29" presetID="32" presetClass="emph" presetSubtype="0" repeatCount="indefinite" fill="hold" grpId="1" nodeType="withEffect">
                                  <p:stCondLst>
                                    <p:cond delay="0"/>
                                  </p:stCondLst>
                                  <p:childTnLst>
                                    <p:animRot by="120000">
                                      <p:cBhvr>
                                        <p:cTn id="30" dur="100" fill="hold">
                                          <p:stCondLst>
                                            <p:cond delay="0"/>
                                          </p:stCondLst>
                                        </p:cTn>
                                        <p:tgtEl>
                                          <p:spTgt spid="64"/>
                                        </p:tgtEl>
                                        <p:attrNameLst>
                                          <p:attrName>r</p:attrName>
                                        </p:attrNameLst>
                                      </p:cBhvr>
                                    </p:animRot>
                                    <p:animRot by="-240000">
                                      <p:cBhvr>
                                        <p:cTn id="31" dur="200" fill="hold">
                                          <p:stCondLst>
                                            <p:cond delay="200"/>
                                          </p:stCondLst>
                                        </p:cTn>
                                        <p:tgtEl>
                                          <p:spTgt spid="64"/>
                                        </p:tgtEl>
                                        <p:attrNameLst>
                                          <p:attrName>r</p:attrName>
                                        </p:attrNameLst>
                                      </p:cBhvr>
                                    </p:animRot>
                                    <p:animRot by="240000">
                                      <p:cBhvr>
                                        <p:cTn id="32" dur="200" fill="hold">
                                          <p:stCondLst>
                                            <p:cond delay="400"/>
                                          </p:stCondLst>
                                        </p:cTn>
                                        <p:tgtEl>
                                          <p:spTgt spid="64"/>
                                        </p:tgtEl>
                                        <p:attrNameLst>
                                          <p:attrName>r</p:attrName>
                                        </p:attrNameLst>
                                      </p:cBhvr>
                                    </p:animRot>
                                    <p:animRot by="-240000">
                                      <p:cBhvr>
                                        <p:cTn id="33" dur="200" fill="hold">
                                          <p:stCondLst>
                                            <p:cond delay="600"/>
                                          </p:stCondLst>
                                        </p:cTn>
                                        <p:tgtEl>
                                          <p:spTgt spid="64"/>
                                        </p:tgtEl>
                                        <p:attrNameLst>
                                          <p:attrName>r</p:attrName>
                                        </p:attrNameLst>
                                      </p:cBhvr>
                                    </p:animRot>
                                    <p:animRot by="120000">
                                      <p:cBhvr>
                                        <p:cTn id="34" dur="200" fill="hold">
                                          <p:stCondLst>
                                            <p:cond delay="800"/>
                                          </p:stCondLst>
                                        </p:cTn>
                                        <p:tgtEl>
                                          <p:spTgt spid="64"/>
                                        </p:tgtEl>
                                        <p:attrNameLst>
                                          <p:attrName>r</p:attrName>
                                        </p:attrNameLst>
                                      </p:cBhvr>
                                    </p:animRot>
                                  </p:childTnLst>
                                </p:cTn>
                              </p:par>
                              <p:par>
                                <p:cTn id="35" presetID="32" presetClass="emph" presetSubtype="0" repeatCount="indefinite" fill="hold" grpId="1" nodeType="withEffect">
                                  <p:stCondLst>
                                    <p:cond delay="0"/>
                                  </p:stCondLst>
                                  <p:childTnLst>
                                    <p:animRot by="120000">
                                      <p:cBhvr>
                                        <p:cTn id="36" dur="100" fill="hold">
                                          <p:stCondLst>
                                            <p:cond delay="0"/>
                                          </p:stCondLst>
                                        </p:cTn>
                                        <p:tgtEl>
                                          <p:spTgt spid="65"/>
                                        </p:tgtEl>
                                        <p:attrNameLst>
                                          <p:attrName>r</p:attrName>
                                        </p:attrNameLst>
                                      </p:cBhvr>
                                    </p:animRot>
                                    <p:animRot by="-240000">
                                      <p:cBhvr>
                                        <p:cTn id="37" dur="200" fill="hold">
                                          <p:stCondLst>
                                            <p:cond delay="200"/>
                                          </p:stCondLst>
                                        </p:cTn>
                                        <p:tgtEl>
                                          <p:spTgt spid="65"/>
                                        </p:tgtEl>
                                        <p:attrNameLst>
                                          <p:attrName>r</p:attrName>
                                        </p:attrNameLst>
                                      </p:cBhvr>
                                    </p:animRot>
                                    <p:animRot by="240000">
                                      <p:cBhvr>
                                        <p:cTn id="38" dur="200" fill="hold">
                                          <p:stCondLst>
                                            <p:cond delay="400"/>
                                          </p:stCondLst>
                                        </p:cTn>
                                        <p:tgtEl>
                                          <p:spTgt spid="65"/>
                                        </p:tgtEl>
                                        <p:attrNameLst>
                                          <p:attrName>r</p:attrName>
                                        </p:attrNameLst>
                                      </p:cBhvr>
                                    </p:animRot>
                                    <p:animRot by="-240000">
                                      <p:cBhvr>
                                        <p:cTn id="39" dur="200" fill="hold">
                                          <p:stCondLst>
                                            <p:cond delay="600"/>
                                          </p:stCondLst>
                                        </p:cTn>
                                        <p:tgtEl>
                                          <p:spTgt spid="65"/>
                                        </p:tgtEl>
                                        <p:attrNameLst>
                                          <p:attrName>r</p:attrName>
                                        </p:attrNameLst>
                                      </p:cBhvr>
                                    </p:animRot>
                                    <p:animRot by="120000">
                                      <p:cBhvr>
                                        <p:cTn id="40" dur="200" fill="hold">
                                          <p:stCondLst>
                                            <p:cond delay="800"/>
                                          </p:stCondLst>
                                        </p:cTn>
                                        <p:tgtEl>
                                          <p:spTgt spid="65"/>
                                        </p:tgtEl>
                                        <p:attrNameLst>
                                          <p:attrName>r</p:attrName>
                                        </p:attrNameLst>
                                      </p:cBhvr>
                                    </p:animRo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61"/>
                                        </p:tgtEl>
                                        <p:attrNameLst>
                                          <p:attrName>r</p:attrName>
                                        </p:attrNameLst>
                                      </p:cBhvr>
                                    </p:animRot>
                                    <p:animRot by="-240000">
                                      <p:cBhvr>
                                        <p:cTn id="43" dur="200" fill="hold">
                                          <p:stCondLst>
                                            <p:cond delay="200"/>
                                          </p:stCondLst>
                                        </p:cTn>
                                        <p:tgtEl>
                                          <p:spTgt spid="61"/>
                                        </p:tgtEl>
                                        <p:attrNameLst>
                                          <p:attrName>r</p:attrName>
                                        </p:attrNameLst>
                                      </p:cBhvr>
                                    </p:animRot>
                                    <p:animRot by="240000">
                                      <p:cBhvr>
                                        <p:cTn id="44" dur="200" fill="hold">
                                          <p:stCondLst>
                                            <p:cond delay="400"/>
                                          </p:stCondLst>
                                        </p:cTn>
                                        <p:tgtEl>
                                          <p:spTgt spid="61"/>
                                        </p:tgtEl>
                                        <p:attrNameLst>
                                          <p:attrName>r</p:attrName>
                                        </p:attrNameLst>
                                      </p:cBhvr>
                                    </p:animRot>
                                    <p:animRot by="-240000">
                                      <p:cBhvr>
                                        <p:cTn id="45" dur="200" fill="hold">
                                          <p:stCondLst>
                                            <p:cond delay="600"/>
                                          </p:stCondLst>
                                        </p:cTn>
                                        <p:tgtEl>
                                          <p:spTgt spid="61"/>
                                        </p:tgtEl>
                                        <p:attrNameLst>
                                          <p:attrName>r</p:attrName>
                                        </p:attrNameLst>
                                      </p:cBhvr>
                                    </p:animRot>
                                    <p:animRot by="120000">
                                      <p:cBhvr>
                                        <p:cTn id="46" dur="200" fill="hold">
                                          <p:stCondLst>
                                            <p:cond delay="800"/>
                                          </p:stCondLst>
                                        </p:cTn>
                                        <p:tgtEl>
                                          <p:spTgt spid="61"/>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60"/>
                                        </p:tgtEl>
                                        <p:attrNameLst>
                                          <p:attrName>r</p:attrName>
                                        </p:attrNameLst>
                                      </p:cBhvr>
                                    </p:animRot>
                                    <p:animRot by="-240000">
                                      <p:cBhvr>
                                        <p:cTn id="49" dur="200" fill="hold">
                                          <p:stCondLst>
                                            <p:cond delay="200"/>
                                          </p:stCondLst>
                                        </p:cTn>
                                        <p:tgtEl>
                                          <p:spTgt spid="60"/>
                                        </p:tgtEl>
                                        <p:attrNameLst>
                                          <p:attrName>r</p:attrName>
                                        </p:attrNameLst>
                                      </p:cBhvr>
                                    </p:animRot>
                                    <p:animRot by="240000">
                                      <p:cBhvr>
                                        <p:cTn id="50" dur="200" fill="hold">
                                          <p:stCondLst>
                                            <p:cond delay="400"/>
                                          </p:stCondLst>
                                        </p:cTn>
                                        <p:tgtEl>
                                          <p:spTgt spid="60"/>
                                        </p:tgtEl>
                                        <p:attrNameLst>
                                          <p:attrName>r</p:attrName>
                                        </p:attrNameLst>
                                      </p:cBhvr>
                                    </p:animRot>
                                    <p:animRot by="-240000">
                                      <p:cBhvr>
                                        <p:cTn id="51" dur="200" fill="hold">
                                          <p:stCondLst>
                                            <p:cond delay="600"/>
                                          </p:stCondLst>
                                        </p:cTn>
                                        <p:tgtEl>
                                          <p:spTgt spid="60"/>
                                        </p:tgtEl>
                                        <p:attrNameLst>
                                          <p:attrName>r</p:attrName>
                                        </p:attrNameLst>
                                      </p:cBhvr>
                                    </p:animRot>
                                    <p:animRot by="120000">
                                      <p:cBhvr>
                                        <p:cTn id="52" dur="200" fill="hold">
                                          <p:stCondLst>
                                            <p:cond delay="800"/>
                                          </p:stCondLst>
                                        </p:cTn>
                                        <p:tgtEl>
                                          <p:spTgt spid="60"/>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par>
                          <p:cTn id="85" fill="hold">
                            <p:stCondLst>
                              <p:cond delay="0"/>
                            </p:stCondLst>
                            <p:childTnLst>
                              <p:par>
                                <p:cTn id="86" presetID="35" presetClass="path" presetSubtype="0" fill="hold" grpId="0" nodeType="afterEffect">
                                  <p:stCondLst>
                                    <p:cond delay="0"/>
                                  </p:stCondLst>
                                  <p:childTnLst>
                                    <p:animMotion origin="layout" path="M 0 0 L -0.25 0 E" pathEditMode="relative" ptsTypes="">
                                      <p:cBhvr>
                                        <p:cTn id="87" dur="500" fill="hold"/>
                                        <p:tgtEl>
                                          <p:spTgt spid="2"/>
                                        </p:tgtEl>
                                        <p:attrNameLst>
                                          <p:attrName>ppt_x</p:attrName>
                                          <p:attrName>ppt_y</p:attrName>
                                        </p:attrNameLst>
                                      </p:cBhvr>
                                    </p:animMotion>
                                  </p:childTnLst>
                                </p:cTn>
                              </p:par>
                              <p:par>
                                <p:cTn id="88" presetID="35" presetClass="path" presetSubtype="0" fill="hold" grpId="0" nodeType="withEffect">
                                  <p:stCondLst>
                                    <p:cond delay="0"/>
                                  </p:stCondLst>
                                  <p:childTnLst>
                                    <p:animMotion origin="layout" path="M 0 0 L -0.25 0 E" pathEditMode="relative" ptsTypes="">
                                      <p:cBhvr>
                                        <p:cTn id="89" dur="500" fill="hold"/>
                                        <p:tgtEl>
                                          <p:spTgt spid="5"/>
                                        </p:tgtEl>
                                        <p:attrNameLst>
                                          <p:attrName>ppt_x</p:attrName>
                                          <p:attrName>ppt_y</p:attrName>
                                        </p:attrNameLst>
                                      </p:cBhvr>
                                    </p:animMotion>
                                  </p:childTnLst>
                                </p:cTn>
                              </p:par>
                              <p:par>
                                <p:cTn id="90" presetID="35" presetClass="path" presetSubtype="0" fill="hold" grpId="0" nodeType="withEffect">
                                  <p:stCondLst>
                                    <p:cond delay="0"/>
                                  </p:stCondLst>
                                  <p:childTnLst>
                                    <p:animMotion origin="layout" path="M 0 0 L -0.25 0 E" pathEditMode="relative" ptsTypes="">
                                      <p:cBhvr>
                                        <p:cTn id="91" dur="500" fill="hold"/>
                                        <p:tgtEl>
                                          <p:spTgt spid="6"/>
                                        </p:tgtEl>
                                        <p:attrNameLst>
                                          <p:attrName>ppt_x</p:attrName>
                                          <p:attrName>ppt_y</p:attrName>
                                        </p:attrNameLst>
                                      </p:cBhvr>
                                    </p:animMotion>
                                  </p:childTnLst>
                                </p:cTn>
                              </p:par>
                              <p:par>
                                <p:cTn id="92" presetID="35" presetClass="path" presetSubtype="0" fill="hold" grpId="0" nodeType="withEffect">
                                  <p:stCondLst>
                                    <p:cond delay="0"/>
                                  </p:stCondLst>
                                  <p:childTnLst>
                                    <p:animMotion origin="layout" path="M 0 0 L -0.25 0 E" pathEditMode="relative" ptsTypes="">
                                      <p:cBhvr>
                                        <p:cTn id="93" dur="500" fill="hold"/>
                                        <p:tgtEl>
                                          <p:spTgt spid="7"/>
                                        </p:tgtEl>
                                        <p:attrNameLst>
                                          <p:attrName>ppt_x</p:attrName>
                                          <p:attrName>ppt_y</p:attrName>
                                        </p:attrNameLst>
                                      </p:cBhvr>
                                    </p:animMotion>
                                  </p:childTnLst>
                                </p:cTn>
                              </p:par>
                              <p:par>
                                <p:cTn id="94" presetID="35" presetClass="path" presetSubtype="0" fill="hold" grpId="0" nodeType="withEffect">
                                  <p:stCondLst>
                                    <p:cond delay="0"/>
                                  </p:stCondLst>
                                  <p:childTnLst>
                                    <p:animMotion origin="layout" path="M 0 0 L -0.25 0 E" pathEditMode="relative" ptsTypes="">
                                      <p:cBhvr>
                                        <p:cTn id="95" dur="500" fill="hold"/>
                                        <p:tgtEl>
                                          <p:spTgt spid="8"/>
                                        </p:tgtEl>
                                        <p:attrNameLst>
                                          <p:attrName>ppt_x</p:attrName>
                                          <p:attrName>ppt_y</p:attrName>
                                        </p:attrNameLst>
                                      </p:cBhvr>
                                    </p:animMotion>
                                  </p:childTnLst>
                                </p:cTn>
                              </p:par>
                              <p:par>
                                <p:cTn id="96" presetID="35" presetClass="path" presetSubtype="0" fill="hold" grpId="0" nodeType="withEffect">
                                  <p:stCondLst>
                                    <p:cond delay="0"/>
                                  </p:stCondLst>
                                  <p:childTnLst>
                                    <p:animMotion origin="layout" path="M 0 0 L -0.25 0 E" pathEditMode="relative" ptsTypes="">
                                      <p:cBhvr>
                                        <p:cTn id="97" dur="500" fill="hold"/>
                                        <p:tgtEl>
                                          <p:spTgt spid="9"/>
                                        </p:tgtEl>
                                        <p:attrNameLst>
                                          <p:attrName>ppt_x</p:attrName>
                                          <p:attrName>ppt_y</p:attrName>
                                        </p:attrNameLst>
                                      </p:cBhvr>
                                    </p:animMotion>
                                  </p:childTnLst>
                                </p:cTn>
                              </p:par>
                              <p:par>
                                <p:cTn id="98" presetID="35" presetClass="path" presetSubtype="0" fill="hold" grpId="0" nodeType="withEffect">
                                  <p:stCondLst>
                                    <p:cond delay="0"/>
                                  </p:stCondLst>
                                  <p:childTnLst>
                                    <p:animMotion origin="layout" path="M 0 0 L -0.25 0 E" pathEditMode="relative" ptsTypes="">
                                      <p:cBhvr>
                                        <p:cTn id="99" dur="500" fill="hold"/>
                                        <p:tgtEl>
                                          <p:spTgt spid="10"/>
                                        </p:tgtEl>
                                        <p:attrNameLst>
                                          <p:attrName>ppt_x</p:attrName>
                                          <p:attrName>ppt_y</p:attrName>
                                        </p:attrNameLst>
                                      </p:cBhvr>
                                    </p:animMotion>
                                  </p:childTnLst>
                                </p:cTn>
                              </p:par>
                              <p:par>
                                <p:cTn id="100" presetID="35" presetClass="path" presetSubtype="0" fill="hold" grpId="0" nodeType="withEffect">
                                  <p:stCondLst>
                                    <p:cond delay="0"/>
                                  </p:stCondLst>
                                  <p:childTnLst>
                                    <p:animMotion origin="layout" path="M 0 0 L -0.25 0 E" pathEditMode="relative" ptsTypes="">
                                      <p:cBhvr>
                                        <p:cTn id="101" dur="500" fill="hold"/>
                                        <p:tgtEl>
                                          <p:spTgt spid="11"/>
                                        </p:tgtEl>
                                        <p:attrNameLst>
                                          <p:attrName>ppt_x</p:attrName>
                                          <p:attrName>ppt_y</p:attrName>
                                        </p:attrNameLst>
                                      </p:cBhvr>
                                    </p:animMotion>
                                  </p:childTnLst>
                                </p:cTn>
                              </p:par>
                              <p:par>
                                <p:cTn id="102" presetID="35" presetClass="path" presetSubtype="0" fill="hold" grpId="0" nodeType="withEffect">
                                  <p:stCondLst>
                                    <p:cond delay="0"/>
                                  </p:stCondLst>
                                  <p:childTnLst>
                                    <p:animMotion origin="layout" path="M 0 0 L -0.25 0 E" pathEditMode="relative" ptsTypes="">
                                      <p:cBhvr>
                                        <p:cTn id="103" dur="500" fill="hold"/>
                                        <p:tgtEl>
                                          <p:spTgt spid="12"/>
                                        </p:tgtEl>
                                        <p:attrNameLst>
                                          <p:attrName>ppt_x</p:attrName>
                                          <p:attrName>ppt_y</p:attrName>
                                        </p:attrNameLst>
                                      </p:cBhvr>
                                    </p:animMotion>
                                  </p:childTnLst>
                                </p:cTn>
                              </p:par>
                              <p:par>
                                <p:cTn id="104" presetID="63" presetClass="path" presetSubtype="0" fill="hold" grpId="0" nodeType="withEffect">
                                  <p:stCondLst>
                                    <p:cond delay="0"/>
                                  </p:stCondLst>
                                  <p:childTnLst>
                                    <p:animMotion origin="layout" path="M 0 0 L 0.25 0 E" pathEditMode="relative" ptsTypes="">
                                      <p:cBhvr>
                                        <p:cTn id="105" dur="500" fill="hold"/>
                                        <p:tgtEl>
                                          <p:spTgt spid="13"/>
                                        </p:tgtEl>
                                        <p:attrNameLst>
                                          <p:attrName>ppt_x</p:attrName>
                                          <p:attrName>ppt_y</p:attrName>
                                        </p:attrNameLst>
                                      </p:cBhvr>
                                    </p:animMotion>
                                  </p:childTnLst>
                                </p:cTn>
                              </p:par>
                              <p:par>
                                <p:cTn id="106" presetID="63" presetClass="path" presetSubtype="0" fill="hold" grpId="0" nodeType="withEffect">
                                  <p:stCondLst>
                                    <p:cond delay="0"/>
                                  </p:stCondLst>
                                  <p:childTnLst>
                                    <p:animMotion origin="layout" path="M 0 0 L 0.25 0 E" pathEditMode="relative" ptsTypes="">
                                      <p:cBhvr>
                                        <p:cTn id="107" dur="500" fill="hold"/>
                                        <p:tgtEl>
                                          <p:spTgt spid="14"/>
                                        </p:tgtEl>
                                        <p:attrNameLst>
                                          <p:attrName>ppt_x</p:attrName>
                                          <p:attrName>ppt_y</p:attrName>
                                        </p:attrNameLst>
                                      </p:cBhvr>
                                    </p:animMotion>
                                  </p:childTnLst>
                                </p:cTn>
                              </p:par>
                              <p:par>
                                <p:cTn id="108" presetID="63" presetClass="path" presetSubtype="0" fill="hold" grpId="0" nodeType="withEffect">
                                  <p:stCondLst>
                                    <p:cond delay="0"/>
                                  </p:stCondLst>
                                  <p:childTnLst>
                                    <p:animMotion origin="layout" path="M 0 0 L 0.25 0 E" pathEditMode="relative" ptsTypes="">
                                      <p:cBhvr>
                                        <p:cTn id="109" dur="500" fill="hold"/>
                                        <p:tgtEl>
                                          <p:spTgt spid="15"/>
                                        </p:tgtEl>
                                        <p:attrNameLst>
                                          <p:attrName>ppt_x</p:attrName>
                                          <p:attrName>ppt_y</p:attrName>
                                        </p:attrNameLst>
                                      </p:cBhvr>
                                    </p:animMotion>
                                  </p:childTnLst>
                                </p:cTn>
                              </p:par>
                              <p:par>
                                <p:cTn id="110" presetID="63" presetClass="path" presetSubtype="0" fill="hold" grpId="0" nodeType="withEffect">
                                  <p:stCondLst>
                                    <p:cond delay="0"/>
                                  </p:stCondLst>
                                  <p:childTnLst>
                                    <p:animMotion origin="layout" path="M 0 0 L 0.25 0 E" pathEditMode="relative" ptsTypes="">
                                      <p:cBhvr>
                                        <p:cTn id="111" dur="500" fill="hold"/>
                                        <p:tgtEl>
                                          <p:spTgt spid="16"/>
                                        </p:tgtEl>
                                        <p:attrNameLst>
                                          <p:attrName>ppt_x</p:attrName>
                                          <p:attrName>ppt_y</p:attrName>
                                        </p:attrNameLst>
                                      </p:cBhvr>
                                    </p:animMotion>
                                  </p:childTnLst>
                                </p:cTn>
                              </p:par>
                              <p:par>
                                <p:cTn id="112" presetID="63" presetClass="path" presetSubtype="0" fill="hold" grpId="0" nodeType="withEffect">
                                  <p:stCondLst>
                                    <p:cond delay="0"/>
                                  </p:stCondLst>
                                  <p:childTnLst>
                                    <p:animMotion origin="layout" path="M 0 0 L 0.25 0 E" pathEditMode="relative" ptsTypes="">
                                      <p:cBhvr>
                                        <p:cTn id="113" dur="500" fill="hold"/>
                                        <p:tgtEl>
                                          <p:spTgt spid="17"/>
                                        </p:tgtEl>
                                        <p:attrNameLst>
                                          <p:attrName>ppt_x</p:attrName>
                                          <p:attrName>ppt_y</p:attrName>
                                        </p:attrNameLst>
                                      </p:cBhvr>
                                    </p:animMotion>
                                  </p:childTnLst>
                                </p:cTn>
                              </p:par>
                              <p:par>
                                <p:cTn id="114" presetID="63" presetClass="path" presetSubtype="0" fill="hold" grpId="0" nodeType="withEffect">
                                  <p:stCondLst>
                                    <p:cond delay="0"/>
                                  </p:stCondLst>
                                  <p:childTnLst>
                                    <p:animMotion origin="layout" path="M 0 0 L 0.25 0 E" pathEditMode="relative" ptsTypes="">
                                      <p:cBhvr>
                                        <p:cTn id="115" dur="500" fill="hold"/>
                                        <p:tgtEl>
                                          <p:spTgt spid="18"/>
                                        </p:tgtEl>
                                        <p:attrNameLst>
                                          <p:attrName>ppt_x</p:attrName>
                                          <p:attrName>ppt_y</p:attrName>
                                        </p:attrNameLst>
                                      </p:cBhvr>
                                    </p:animMotion>
                                  </p:childTnLst>
                                </p:cTn>
                              </p:par>
                            </p:childTnLst>
                          </p:cTn>
                        </p:par>
                        <p:par>
                          <p:cTn id="116" fill="hold">
                            <p:stCondLst>
                              <p:cond delay="500"/>
                            </p:stCondLst>
                            <p:childTnLst>
                              <p:par>
                                <p:cTn id="117" presetID="51" presetClass="path" presetSubtype="0" fill="hold" grpId="2" nodeType="afterEffect">
                                  <p:stCondLst>
                                    <p:cond delay="0"/>
                                  </p:stCondLst>
                                  <p:childTnLst>
                                    <p:animMotion origin="layout" path="M -0.25 1.11111E-6 L -0.26233 0.04606 C -0.26511 0.05579 -0.2665 0.07014 -0.2665 0.08542 C -0.2665 0.10255 -0.26511 0.1162 -0.26233 0.12592 L -0.25 0.17222 " pathEditMode="relative" rAng="0" ptsTypes="FffFF">
                                      <p:cBhvr>
                                        <p:cTn id="118" dur="500" fill="hold"/>
                                        <p:tgtEl>
                                          <p:spTgt spid="6"/>
                                        </p:tgtEl>
                                        <p:attrNameLst>
                                          <p:attrName>ppt_x</p:attrName>
                                          <p:attrName>ppt_y</p:attrName>
                                        </p:attrNameLst>
                                      </p:cBhvr>
                                      <p:rCtr x="-833" y="8611"/>
                                    </p:animMotion>
                                  </p:childTnLst>
                                </p:cTn>
                              </p:par>
                              <p:par>
                                <p:cTn id="119"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120" dur="500" fill="hold"/>
                                        <p:tgtEl>
                                          <p:spTgt spid="7"/>
                                        </p:tgtEl>
                                        <p:attrNameLst>
                                          <p:attrName>ppt_x</p:attrName>
                                          <p:attrName>ppt_y</p:attrName>
                                        </p:attrNameLst>
                                      </p:cBhvr>
                                      <p:rCtr x="-833" y="8611"/>
                                    </p:animMotion>
                                  </p:childTnLst>
                                </p:cTn>
                              </p:par>
                              <p:par>
                                <p:cTn id="121" presetID="49" presetClass="path" presetSubtype="0" fill="hold" grpId="2" nodeType="withEffect">
                                  <p:stCondLst>
                                    <p:cond delay="0"/>
                                  </p:stCondLst>
                                  <p:childTnLst>
                                    <p:animMotion origin="layout" path="M -0.25 1.11111E-6 L -0.4375 -0.08333 " pathEditMode="relative" rAng="0" ptsTypes="AA">
                                      <p:cBhvr>
                                        <p:cTn id="122" dur="500" fill="hold"/>
                                        <p:tgtEl>
                                          <p:spTgt spid="2"/>
                                        </p:tgtEl>
                                        <p:attrNameLst>
                                          <p:attrName>ppt_x</p:attrName>
                                          <p:attrName>ppt_y</p:attrName>
                                        </p:attrNameLst>
                                      </p:cBhvr>
                                      <p:rCtr x="-9375" y="-4167"/>
                                    </p:animMotion>
                                  </p:childTnLst>
                                </p:cTn>
                              </p:par>
                              <p:par>
                                <p:cTn id="123" presetID="49" presetClass="path" presetSubtype="0" fill="hold" grpId="2" nodeType="withEffect">
                                  <p:stCondLst>
                                    <p:cond delay="0"/>
                                  </p:stCondLst>
                                  <p:childTnLst>
                                    <p:animMotion origin="layout" path="M -0.25 -2.22222E-6 L -0.34722 0.16111 " pathEditMode="relative" rAng="0" ptsTypes="AA">
                                      <p:cBhvr>
                                        <p:cTn id="124" dur="500" fill="hold"/>
                                        <p:tgtEl>
                                          <p:spTgt spid="9"/>
                                        </p:tgtEl>
                                        <p:attrNameLst>
                                          <p:attrName>ppt_x</p:attrName>
                                          <p:attrName>ppt_y</p:attrName>
                                        </p:attrNameLst>
                                      </p:cBhvr>
                                      <p:rCtr x="-4861" y="8056"/>
                                    </p:animMotion>
                                  </p:childTnLst>
                                </p:cTn>
                              </p:par>
                              <p:par>
                                <p:cTn id="125" presetID="36" presetClass="path" presetSubtype="0" fill="hold" grpId="2" nodeType="withEffect">
                                  <p:stCondLst>
                                    <p:cond delay="0"/>
                                  </p:stCondLst>
                                  <p:childTnLst>
                                    <p:animMotion origin="layout" path="M 0.25 -2.22222E-6 L 0.25 0.06945 C 0.25 0.10047 0.2717 0.13889 0.28959 0.13889 L 0.32917 0.13889 " pathEditMode="relative" rAng="0" ptsTypes="FfFF">
                                      <p:cBhvr>
                                        <p:cTn id="126" dur="500" fill="hold"/>
                                        <p:tgtEl>
                                          <p:spTgt spid="14"/>
                                        </p:tgtEl>
                                        <p:attrNameLst>
                                          <p:attrName>ppt_x</p:attrName>
                                          <p:attrName>ppt_y</p:attrName>
                                        </p:attrNameLst>
                                      </p:cBhvr>
                                      <p:rCtr x="3958" y="6944"/>
                                    </p:animMotion>
                                  </p:childTnLst>
                                </p:cTn>
                              </p:par>
                              <p:par>
                                <p:cTn id="127" presetID="36" presetClass="path" presetSubtype="0" fill="hold" grpId="2" nodeType="withEffect">
                                  <p:stCondLst>
                                    <p:cond delay="0"/>
                                  </p:stCondLst>
                                  <p:childTnLst>
                                    <p:animMotion origin="layout" path="M 0.25 -2.22222E-6 L 0.25 0.08334 C 0.25 0.1206 0.30972 0.16667 0.35833 0.16667 L 0.46666 0.16667 " pathEditMode="relative" rAng="0" ptsTypes="FfFF">
                                      <p:cBhvr>
                                        <p:cTn id="128" dur="500" fill="hold"/>
                                        <p:tgtEl>
                                          <p:spTgt spid="17"/>
                                        </p:tgtEl>
                                        <p:attrNameLst>
                                          <p:attrName>ppt_x</p:attrName>
                                          <p:attrName>ppt_y</p:attrName>
                                        </p:attrNameLst>
                                      </p:cBhvr>
                                      <p:rCtr x="10833" y="8333"/>
                                    </p:animMotion>
                                  </p:childTnLst>
                                </p:cTn>
                              </p:par>
                              <p:par>
                                <p:cTn id="129" presetID="43" presetClass="path" presetSubtype="0" fill="hold" grpId="2" nodeType="withEffect">
                                  <p:stCondLst>
                                    <p:cond delay="0"/>
                                  </p:stCondLst>
                                  <p:childTnLst>
                                    <p:animMotion origin="layout" path="M 0.24722 -2.22222E-6 L 0.37222 -2.22222E-6 C 0.4283 -2.22222E-6 0.49722 -0.06898 0.49722 -0.125 L 0.49722 -0.25 " pathEditMode="relative" rAng="0" ptsTypes="FfFF">
                                      <p:cBhvr>
                                        <p:cTn id="130" dur="500" fill="hold"/>
                                        <p:tgtEl>
                                          <p:spTgt spid="13"/>
                                        </p:tgtEl>
                                        <p:attrNameLst>
                                          <p:attrName>ppt_x</p:attrName>
                                          <p:attrName>ppt_y</p:attrName>
                                        </p:attrNameLst>
                                      </p:cBhvr>
                                      <p:rCtr x="12500" y="-12500"/>
                                    </p:animMotion>
                                  </p:childTnLst>
                                </p:cTn>
                              </p:par>
                              <p:par>
                                <p:cTn id="131"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132" dur="500" fill="hold"/>
                                        <p:tgtEl>
                                          <p:spTgt spid="16"/>
                                        </p:tgtEl>
                                        <p:attrNameLst>
                                          <p:attrName>ppt_x</p:attrName>
                                          <p:attrName>ppt_y</p:attrName>
                                        </p:attrNameLst>
                                      </p:cBhvr>
                                      <p:rCtr x="8681" y="-9722"/>
                                    </p:animMotion>
                                  </p:childTnLst>
                                </p:cTn>
                              </p:par>
                              <p:par>
                                <p:cTn id="133" presetID="63" presetClass="path" presetSubtype="0" fill="hold" grpId="2" nodeType="withEffect">
                                  <p:stCondLst>
                                    <p:cond delay="0"/>
                                  </p:stCondLst>
                                  <p:childTnLst>
                                    <p:animMotion origin="layout" path="M 0.25 -2.22222E-6 L 0.4 -0.07222 " pathEditMode="relative" rAng="0" ptsTypes="AA">
                                      <p:cBhvr>
                                        <p:cTn id="134" dur="500" fill="hold"/>
                                        <p:tgtEl>
                                          <p:spTgt spid="15"/>
                                        </p:tgtEl>
                                        <p:attrNameLst>
                                          <p:attrName>ppt_x</p:attrName>
                                          <p:attrName>ppt_y</p:attrName>
                                        </p:attrNameLst>
                                      </p:cBhvr>
                                      <p:rCtr x="7500" y="-3611"/>
                                    </p:animMotion>
                                  </p:childTnLst>
                                </p:cTn>
                              </p:par>
                              <p:par>
                                <p:cTn id="135" presetID="63" presetClass="path" presetSubtype="0" fill="hold" grpId="2" nodeType="withEffect">
                                  <p:stCondLst>
                                    <p:cond delay="0"/>
                                  </p:stCondLst>
                                  <p:childTnLst>
                                    <p:animMotion origin="layout" path="M 0.25 3.33333E-6 L 0.39584 -0.10556 " pathEditMode="relative" rAng="0" ptsTypes="AA">
                                      <p:cBhvr>
                                        <p:cTn id="136" dur="500" fill="hold"/>
                                        <p:tgtEl>
                                          <p:spTgt spid="18"/>
                                        </p:tgtEl>
                                        <p:attrNameLst>
                                          <p:attrName>ppt_x</p:attrName>
                                          <p:attrName>ppt_y</p:attrName>
                                        </p:attrNameLst>
                                      </p:cBhvr>
                                      <p:rCtr x="7292" y="-5278"/>
                                    </p:animMotion>
                                  </p:childTnLst>
                                </p:cTn>
                              </p:par>
                              <p:par>
                                <p:cTn id="137" presetID="35" presetClass="path" presetSubtype="0" fill="hold" grpId="2" nodeType="withEffect">
                                  <p:stCondLst>
                                    <p:cond delay="0"/>
                                  </p:stCondLst>
                                  <p:childTnLst>
                                    <p:animMotion origin="layout" path="M -0.25 1.11111E-6 L -0.5 1.11111E-6 " pathEditMode="relative" rAng="0" ptsTypes="AA">
                                      <p:cBhvr>
                                        <p:cTn id="138" dur="500" fill="hold"/>
                                        <p:tgtEl>
                                          <p:spTgt spid="5"/>
                                        </p:tgtEl>
                                        <p:attrNameLst>
                                          <p:attrName>ppt_x</p:attrName>
                                          <p:attrName>ppt_y</p:attrName>
                                        </p:attrNameLst>
                                      </p:cBhvr>
                                      <p:rCtr x="-12500" y="0"/>
                                    </p:animMotion>
                                  </p:childTnLst>
                                </p:cTn>
                              </p:par>
                              <p:par>
                                <p:cTn id="139" presetID="35" presetClass="path" presetSubtype="0" fill="hold" grpId="2" nodeType="withEffect">
                                  <p:stCondLst>
                                    <p:cond delay="0"/>
                                  </p:stCondLst>
                                  <p:childTnLst>
                                    <p:animMotion origin="layout" path="M -0.25 -2.22222E-6 L -0.56389 0.07222 " pathEditMode="relative" rAng="0" ptsTypes="AA">
                                      <p:cBhvr>
                                        <p:cTn id="140" dur="500" fill="hold"/>
                                        <p:tgtEl>
                                          <p:spTgt spid="8"/>
                                        </p:tgtEl>
                                        <p:attrNameLst>
                                          <p:attrName>ppt_x</p:attrName>
                                          <p:attrName>ppt_y</p:attrName>
                                        </p:attrNameLst>
                                      </p:cBhvr>
                                      <p:rCtr x="-15694" y="3611"/>
                                    </p:animMotion>
                                  </p:childTnLst>
                                </p:cTn>
                              </p:par>
                              <p:par>
                                <p:cTn id="141" presetID="64" presetClass="path" presetSubtype="0" fill="hold" grpId="2" nodeType="withEffect">
                                  <p:stCondLst>
                                    <p:cond delay="0"/>
                                  </p:stCondLst>
                                  <p:childTnLst>
                                    <p:animMotion origin="layout" path="M -0.25 2.22222E-6 L -0.2625 -0.38334 " pathEditMode="relative" rAng="0" ptsTypes="AA">
                                      <p:cBhvr>
                                        <p:cTn id="142" dur="500" fill="hold"/>
                                        <p:tgtEl>
                                          <p:spTgt spid="10"/>
                                        </p:tgtEl>
                                        <p:attrNameLst>
                                          <p:attrName>ppt_x</p:attrName>
                                          <p:attrName>ppt_y</p:attrName>
                                        </p:attrNameLst>
                                      </p:cBhvr>
                                      <p:rCtr x="-625" y="-19167"/>
                                    </p:animMotion>
                                  </p:childTnLst>
                                </p:cTn>
                              </p:par>
                              <p:par>
                                <p:cTn id="143" presetID="64" presetClass="path" presetSubtype="0" fill="hold" grpId="2" nodeType="withEffect">
                                  <p:stCondLst>
                                    <p:cond delay="0"/>
                                  </p:stCondLst>
                                  <p:childTnLst>
                                    <p:animMotion origin="layout" path="M -0.25 2.22222E-6 L -0.34722 -0.16111 " pathEditMode="relative" rAng="0" ptsTypes="AA">
                                      <p:cBhvr>
                                        <p:cTn id="144" dur="500" fill="hold"/>
                                        <p:tgtEl>
                                          <p:spTgt spid="11"/>
                                        </p:tgtEl>
                                        <p:attrNameLst>
                                          <p:attrName>ppt_x</p:attrName>
                                          <p:attrName>ppt_y</p:attrName>
                                        </p:attrNameLst>
                                      </p:cBhvr>
                                      <p:rCtr x="-4861" y="-8056"/>
                                    </p:animMotion>
                                  </p:childTnLst>
                                </p:cTn>
                              </p:par>
                            </p:childTnLst>
                          </p:cTn>
                        </p:par>
                        <p:par>
                          <p:cTn id="145" fill="hold">
                            <p:stCondLst>
                              <p:cond delay="1000"/>
                            </p:stCondLst>
                            <p:childTnLst>
                              <p:par>
                                <p:cTn id="146" presetID="1" presetClass="entr" presetSubtype="0" fill="hold" grpId="1" nodeType="after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0"/>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5"/>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6"/>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7"/>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8"/>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9"/>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36"/>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37"/>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38"/>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39"/>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40"/>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41"/>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42"/>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43"/>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44"/>
                                        </p:tgtEl>
                                        <p:attrNameLst>
                                          <p:attrName>style.visibility</p:attrName>
                                        </p:attrNameLst>
                                      </p:cBhvr>
                                      <p:to>
                                        <p:strVal val="visible"/>
                                      </p:to>
                                    </p:set>
                                  </p:childTnLst>
                                </p:cTn>
                              </p:par>
                            </p:childTnLst>
                          </p:cTn>
                        </p:par>
                        <p:par>
                          <p:cTn id="186" fill="hold">
                            <p:stCondLst>
                              <p:cond delay="1000"/>
                            </p:stCondLst>
                            <p:childTnLst>
                              <p:par>
                                <p:cTn id="187" presetID="35" presetClass="path" presetSubtype="0" repeatCount="indefinite" fill="hold" grpId="0" nodeType="afterEffect">
                                  <p:stCondLst>
                                    <p:cond delay="0"/>
                                  </p:stCondLst>
                                  <p:childTnLst>
                                    <p:animMotion origin="layout" path="M 0 0 L -0.25 0 E" pathEditMode="relative" ptsTypes="">
                                      <p:cBhvr>
                                        <p:cTn id="188" dur="1000" fill="hold"/>
                                        <p:tgtEl>
                                          <p:spTgt spid="19"/>
                                        </p:tgtEl>
                                        <p:attrNameLst>
                                          <p:attrName>ppt_x</p:attrName>
                                          <p:attrName>ppt_y</p:attrName>
                                        </p:attrNameLst>
                                      </p:cBhvr>
                                    </p:animMotion>
                                  </p:childTnLst>
                                </p:cTn>
                              </p:par>
                              <p:par>
                                <p:cTn id="189" presetID="35" presetClass="path" presetSubtype="0" repeatCount="indefinite" fill="hold" grpId="0" nodeType="withEffect">
                                  <p:stCondLst>
                                    <p:cond delay="0"/>
                                  </p:stCondLst>
                                  <p:childTnLst>
                                    <p:animMotion origin="layout" path="M 0 0 L -0.25 0 E" pathEditMode="relative" ptsTypes="">
                                      <p:cBhvr>
                                        <p:cTn id="190" dur="1000" fill="hold"/>
                                        <p:tgtEl>
                                          <p:spTgt spid="20"/>
                                        </p:tgtEl>
                                        <p:attrNameLst>
                                          <p:attrName>ppt_x</p:attrName>
                                          <p:attrName>ppt_y</p:attrName>
                                        </p:attrNameLst>
                                      </p:cBhvr>
                                    </p:animMotion>
                                  </p:childTnLst>
                                </p:cTn>
                              </p:par>
                              <p:par>
                                <p:cTn id="191" presetID="35" presetClass="path" presetSubtype="0" repeatCount="indefinite" fill="hold" grpId="0" nodeType="withEffect">
                                  <p:stCondLst>
                                    <p:cond delay="0"/>
                                  </p:stCondLst>
                                  <p:childTnLst>
                                    <p:animMotion origin="layout" path="M 0 0 L -0.25 0 E" pathEditMode="relative" ptsTypes="">
                                      <p:cBhvr>
                                        <p:cTn id="192" dur="1000" fill="hold"/>
                                        <p:tgtEl>
                                          <p:spTgt spid="21"/>
                                        </p:tgtEl>
                                        <p:attrNameLst>
                                          <p:attrName>ppt_x</p:attrName>
                                          <p:attrName>ppt_y</p:attrName>
                                        </p:attrNameLst>
                                      </p:cBhvr>
                                    </p:animMotion>
                                  </p:childTnLst>
                                </p:cTn>
                              </p:par>
                              <p:par>
                                <p:cTn id="193" presetID="35" presetClass="path" presetSubtype="0" repeatCount="indefinite" fill="hold" grpId="0" nodeType="withEffect">
                                  <p:stCondLst>
                                    <p:cond delay="0"/>
                                  </p:stCondLst>
                                  <p:childTnLst>
                                    <p:animMotion origin="layout" path="M 0 0 L -0.25 0 E" pathEditMode="relative" ptsTypes="">
                                      <p:cBhvr>
                                        <p:cTn id="194" dur="1000" fill="hold"/>
                                        <p:tgtEl>
                                          <p:spTgt spid="22"/>
                                        </p:tgtEl>
                                        <p:attrNameLst>
                                          <p:attrName>ppt_x</p:attrName>
                                          <p:attrName>ppt_y</p:attrName>
                                        </p:attrNameLst>
                                      </p:cBhvr>
                                    </p:animMotion>
                                  </p:childTnLst>
                                </p:cTn>
                              </p:par>
                              <p:par>
                                <p:cTn id="195" presetID="35" presetClass="path" presetSubtype="0" repeatCount="indefinite" fill="hold" grpId="0" nodeType="withEffect">
                                  <p:stCondLst>
                                    <p:cond delay="0"/>
                                  </p:stCondLst>
                                  <p:childTnLst>
                                    <p:animMotion origin="layout" path="M 0 0 L -0.25 0 E" pathEditMode="relative" ptsTypes="">
                                      <p:cBhvr>
                                        <p:cTn id="196" dur="1000" fill="hold"/>
                                        <p:tgtEl>
                                          <p:spTgt spid="23"/>
                                        </p:tgtEl>
                                        <p:attrNameLst>
                                          <p:attrName>ppt_x</p:attrName>
                                          <p:attrName>ppt_y</p:attrName>
                                        </p:attrNameLst>
                                      </p:cBhvr>
                                    </p:animMotion>
                                  </p:childTnLst>
                                </p:cTn>
                              </p:par>
                              <p:par>
                                <p:cTn id="197" presetID="35" presetClass="path" presetSubtype="0" repeatCount="indefinite" fill="hold" grpId="0" nodeType="withEffect">
                                  <p:stCondLst>
                                    <p:cond delay="0"/>
                                  </p:stCondLst>
                                  <p:childTnLst>
                                    <p:animMotion origin="layout" path="M 0 0 L -0.25 0 E" pathEditMode="relative" ptsTypes="">
                                      <p:cBhvr>
                                        <p:cTn id="198" dur="1000" fill="hold"/>
                                        <p:tgtEl>
                                          <p:spTgt spid="24"/>
                                        </p:tgtEl>
                                        <p:attrNameLst>
                                          <p:attrName>ppt_x</p:attrName>
                                          <p:attrName>ppt_y</p:attrName>
                                        </p:attrNameLst>
                                      </p:cBhvr>
                                    </p:animMotion>
                                  </p:childTnLst>
                                </p:cTn>
                              </p:par>
                              <p:par>
                                <p:cTn id="199" presetID="35" presetClass="path" presetSubtype="0" repeatCount="indefinite" fill="hold" grpId="0" nodeType="withEffect">
                                  <p:stCondLst>
                                    <p:cond delay="0"/>
                                  </p:stCondLst>
                                  <p:childTnLst>
                                    <p:animMotion origin="layout" path="M 0 0 L -0.25 0 E" pathEditMode="relative" ptsTypes="">
                                      <p:cBhvr>
                                        <p:cTn id="200" dur="1000" fill="hold"/>
                                        <p:tgtEl>
                                          <p:spTgt spid="25"/>
                                        </p:tgtEl>
                                        <p:attrNameLst>
                                          <p:attrName>ppt_x</p:attrName>
                                          <p:attrName>ppt_y</p:attrName>
                                        </p:attrNameLst>
                                      </p:cBhvr>
                                    </p:animMotion>
                                  </p:childTnLst>
                                </p:cTn>
                              </p:par>
                              <p:par>
                                <p:cTn id="201" presetID="35" presetClass="path" presetSubtype="0" repeatCount="indefinite" fill="hold" grpId="0" nodeType="withEffect">
                                  <p:stCondLst>
                                    <p:cond delay="0"/>
                                  </p:stCondLst>
                                  <p:childTnLst>
                                    <p:animMotion origin="layout" path="M 0 0 L -0.25 0 E" pathEditMode="relative" ptsTypes="">
                                      <p:cBhvr>
                                        <p:cTn id="202" dur="1000" fill="hold"/>
                                        <p:tgtEl>
                                          <p:spTgt spid="26"/>
                                        </p:tgtEl>
                                        <p:attrNameLst>
                                          <p:attrName>ppt_x</p:attrName>
                                          <p:attrName>ppt_y</p:attrName>
                                        </p:attrNameLst>
                                      </p:cBhvr>
                                    </p:animMotion>
                                  </p:childTnLst>
                                </p:cTn>
                              </p:par>
                              <p:par>
                                <p:cTn id="203" presetID="35" presetClass="path" presetSubtype="0" repeatCount="indefinite" fill="hold" grpId="0" nodeType="withEffect">
                                  <p:stCondLst>
                                    <p:cond delay="0"/>
                                  </p:stCondLst>
                                  <p:childTnLst>
                                    <p:animMotion origin="layout" path="M 0 0 L -0.25 0 E" pathEditMode="relative" ptsTypes="">
                                      <p:cBhvr>
                                        <p:cTn id="204" dur="1000" fill="hold"/>
                                        <p:tgtEl>
                                          <p:spTgt spid="27"/>
                                        </p:tgtEl>
                                        <p:attrNameLst>
                                          <p:attrName>ppt_x</p:attrName>
                                          <p:attrName>ppt_y</p:attrName>
                                        </p:attrNameLst>
                                      </p:cBhvr>
                                    </p:animMotion>
                                  </p:childTnLst>
                                </p:cTn>
                              </p:par>
                              <p:par>
                                <p:cTn id="205" presetID="63" presetClass="path" presetSubtype="0" repeatCount="indefinite" fill="hold" grpId="0" nodeType="withEffect">
                                  <p:stCondLst>
                                    <p:cond delay="0"/>
                                  </p:stCondLst>
                                  <p:childTnLst>
                                    <p:animMotion origin="layout" path="M 0 0 L 0.25 0 E" pathEditMode="relative" ptsTypes="">
                                      <p:cBhvr>
                                        <p:cTn id="206" dur="1000" fill="hold"/>
                                        <p:tgtEl>
                                          <p:spTgt spid="28"/>
                                        </p:tgtEl>
                                        <p:attrNameLst>
                                          <p:attrName>ppt_x</p:attrName>
                                          <p:attrName>ppt_y</p:attrName>
                                        </p:attrNameLst>
                                      </p:cBhvr>
                                    </p:animMotion>
                                  </p:childTnLst>
                                </p:cTn>
                              </p:par>
                              <p:par>
                                <p:cTn id="207" presetID="63" presetClass="path" presetSubtype="0" repeatCount="indefinite" fill="hold" grpId="0" nodeType="withEffect">
                                  <p:stCondLst>
                                    <p:cond delay="0"/>
                                  </p:stCondLst>
                                  <p:childTnLst>
                                    <p:animMotion origin="layout" path="M 0 0 L 0.25 0 E" pathEditMode="relative" ptsTypes="">
                                      <p:cBhvr>
                                        <p:cTn id="208" dur="1000" fill="hold"/>
                                        <p:tgtEl>
                                          <p:spTgt spid="29"/>
                                        </p:tgtEl>
                                        <p:attrNameLst>
                                          <p:attrName>ppt_x</p:attrName>
                                          <p:attrName>ppt_y</p:attrName>
                                        </p:attrNameLst>
                                      </p:cBhvr>
                                    </p:animMotion>
                                  </p:childTnLst>
                                </p:cTn>
                              </p:par>
                              <p:par>
                                <p:cTn id="209" presetID="35" presetClass="path" presetSubtype="0" repeatCount="indefinite" fill="hold" grpId="0" nodeType="withEffect">
                                  <p:stCondLst>
                                    <p:cond delay="0"/>
                                  </p:stCondLst>
                                  <p:childTnLst>
                                    <p:animMotion origin="layout" path="M 0 0 L -0.25 0 E" pathEditMode="relative" ptsTypes="">
                                      <p:cBhvr>
                                        <p:cTn id="210" dur="1000" fill="hold"/>
                                        <p:tgtEl>
                                          <p:spTgt spid="36"/>
                                        </p:tgtEl>
                                        <p:attrNameLst>
                                          <p:attrName>ppt_x</p:attrName>
                                          <p:attrName>ppt_y</p:attrName>
                                        </p:attrNameLst>
                                      </p:cBhvr>
                                    </p:animMotion>
                                  </p:childTnLst>
                                </p:cTn>
                              </p:par>
                              <p:par>
                                <p:cTn id="211" presetID="35" presetClass="path" presetSubtype="0" repeatCount="indefinite" fill="hold" grpId="0" nodeType="withEffect">
                                  <p:stCondLst>
                                    <p:cond delay="0"/>
                                  </p:stCondLst>
                                  <p:childTnLst>
                                    <p:animMotion origin="layout" path="M 0 0 L -0.25 0 E" pathEditMode="relative" ptsTypes="">
                                      <p:cBhvr>
                                        <p:cTn id="212" dur="1000" fill="hold"/>
                                        <p:tgtEl>
                                          <p:spTgt spid="37"/>
                                        </p:tgtEl>
                                        <p:attrNameLst>
                                          <p:attrName>ppt_x</p:attrName>
                                          <p:attrName>ppt_y</p:attrName>
                                        </p:attrNameLst>
                                      </p:cBhvr>
                                    </p:animMotion>
                                  </p:childTnLst>
                                </p:cTn>
                              </p:par>
                              <p:par>
                                <p:cTn id="213" presetID="35" presetClass="path" presetSubtype="0" repeatCount="indefinite" fill="hold" grpId="0" nodeType="withEffect">
                                  <p:stCondLst>
                                    <p:cond delay="0"/>
                                  </p:stCondLst>
                                  <p:childTnLst>
                                    <p:animMotion origin="layout" path="M 0 0 L -0.25 0 E" pathEditMode="relative" ptsTypes="">
                                      <p:cBhvr>
                                        <p:cTn id="214" dur="1000" fill="hold"/>
                                        <p:tgtEl>
                                          <p:spTgt spid="38"/>
                                        </p:tgtEl>
                                        <p:attrNameLst>
                                          <p:attrName>ppt_x</p:attrName>
                                          <p:attrName>ppt_y</p:attrName>
                                        </p:attrNameLst>
                                      </p:cBhvr>
                                    </p:animMotion>
                                  </p:childTnLst>
                                </p:cTn>
                              </p:par>
                              <p:par>
                                <p:cTn id="215" presetID="35" presetClass="path" presetSubtype="0" repeatCount="indefinite" fill="hold" grpId="0" nodeType="withEffect">
                                  <p:stCondLst>
                                    <p:cond delay="0"/>
                                  </p:stCondLst>
                                  <p:childTnLst>
                                    <p:animMotion origin="layout" path="M 0 0 L -0.25 0 E" pathEditMode="relative" ptsTypes="">
                                      <p:cBhvr>
                                        <p:cTn id="216" dur="1000" fill="hold"/>
                                        <p:tgtEl>
                                          <p:spTgt spid="39"/>
                                        </p:tgtEl>
                                        <p:attrNameLst>
                                          <p:attrName>ppt_x</p:attrName>
                                          <p:attrName>ppt_y</p:attrName>
                                        </p:attrNameLst>
                                      </p:cBhvr>
                                    </p:animMotion>
                                  </p:childTnLst>
                                </p:cTn>
                              </p:par>
                              <p:par>
                                <p:cTn id="217" presetID="35" presetClass="path" presetSubtype="0" repeatCount="indefinite" fill="hold" grpId="0" nodeType="withEffect">
                                  <p:stCondLst>
                                    <p:cond delay="0"/>
                                  </p:stCondLst>
                                  <p:childTnLst>
                                    <p:animMotion origin="layout" path="M 0 0 L -0.25 0 E" pathEditMode="relative" ptsTypes="">
                                      <p:cBhvr>
                                        <p:cTn id="218" dur="1000" fill="hold"/>
                                        <p:tgtEl>
                                          <p:spTgt spid="40"/>
                                        </p:tgtEl>
                                        <p:attrNameLst>
                                          <p:attrName>ppt_x</p:attrName>
                                          <p:attrName>ppt_y</p:attrName>
                                        </p:attrNameLst>
                                      </p:cBhvr>
                                    </p:animMotion>
                                  </p:childTnLst>
                                </p:cTn>
                              </p:par>
                              <p:par>
                                <p:cTn id="219" presetID="35" presetClass="path" presetSubtype="0" repeatCount="indefinite" fill="hold" grpId="0" nodeType="withEffect">
                                  <p:stCondLst>
                                    <p:cond delay="0"/>
                                  </p:stCondLst>
                                  <p:childTnLst>
                                    <p:animMotion origin="layout" path="M 0 0 L -0.25 0 E" pathEditMode="relative" ptsTypes="">
                                      <p:cBhvr>
                                        <p:cTn id="220" dur="1000" fill="hold"/>
                                        <p:tgtEl>
                                          <p:spTgt spid="41"/>
                                        </p:tgtEl>
                                        <p:attrNameLst>
                                          <p:attrName>ppt_x</p:attrName>
                                          <p:attrName>ppt_y</p:attrName>
                                        </p:attrNameLst>
                                      </p:cBhvr>
                                    </p:animMotion>
                                  </p:childTnLst>
                                </p:cTn>
                              </p:par>
                              <p:par>
                                <p:cTn id="221" presetID="35" presetClass="path" presetSubtype="0" repeatCount="indefinite" fill="hold" grpId="0" nodeType="withEffect">
                                  <p:stCondLst>
                                    <p:cond delay="0"/>
                                  </p:stCondLst>
                                  <p:childTnLst>
                                    <p:animMotion origin="layout" path="M 0 0 L -0.25 0 E" pathEditMode="relative" ptsTypes="">
                                      <p:cBhvr>
                                        <p:cTn id="222" dur="1000" fill="hold"/>
                                        <p:tgtEl>
                                          <p:spTgt spid="42"/>
                                        </p:tgtEl>
                                        <p:attrNameLst>
                                          <p:attrName>ppt_x</p:attrName>
                                          <p:attrName>ppt_y</p:attrName>
                                        </p:attrNameLst>
                                      </p:cBhvr>
                                    </p:animMotion>
                                  </p:childTnLst>
                                </p:cTn>
                              </p:par>
                              <p:par>
                                <p:cTn id="223" presetID="35" presetClass="path" presetSubtype="0" repeatCount="indefinite" fill="hold" grpId="0" nodeType="withEffect">
                                  <p:stCondLst>
                                    <p:cond delay="0"/>
                                  </p:stCondLst>
                                  <p:childTnLst>
                                    <p:animMotion origin="layout" path="M 0 0 L -0.25 0 E" pathEditMode="relative" ptsTypes="">
                                      <p:cBhvr>
                                        <p:cTn id="224" dur="1000" fill="hold"/>
                                        <p:tgtEl>
                                          <p:spTgt spid="43"/>
                                        </p:tgtEl>
                                        <p:attrNameLst>
                                          <p:attrName>ppt_x</p:attrName>
                                          <p:attrName>ppt_y</p:attrName>
                                        </p:attrNameLst>
                                      </p:cBhvr>
                                    </p:animMotion>
                                  </p:childTnLst>
                                </p:cTn>
                              </p:par>
                              <p:par>
                                <p:cTn id="225" presetID="35" presetClass="path" presetSubtype="0" repeatCount="indefinite" fill="hold" grpId="0" nodeType="withEffect">
                                  <p:stCondLst>
                                    <p:cond delay="0"/>
                                  </p:stCondLst>
                                  <p:childTnLst>
                                    <p:animMotion origin="layout" path="M 0 0 L -0.25 0 E" pathEditMode="relative" ptsTypes="">
                                      <p:cBhvr>
                                        <p:cTn id="226" dur="1000" fill="hold"/>
                                        <p:tgtEl>
                                          <p:spTgt spid="44"/>
                                        </p:tgtEl>
                                        <p:attrNameLst>
                                          <p:attrName>ppt_x</p:attrName>
                                          <p:attrName>ppt_y</p:attrName>
                                        </p:attrNameLst>
                                      </p:cBhvr>
                                    </p:animMotion>
                                  </p:childTnLst>
                                </p:cTn>
                              </p:par>
                            </p:childTnLst>
                          </p:cTn>
                        </p:par>
                        <p:par>
                          <p:cTn id="227" fill="hold">
                            <p:stCondLst>
                              <p:cond delay="2000"/>
                            </p:stCondLst>
                            <p:childTnLst>
                              <p:par>
                                <p:cTn id="228" presetID="1" presetClass="entr" presetSubtype="0" fill="hold" grpId="1" nodeType="afterEffect">
                                  <p:stCondLst>
                                    <p:cond delay="0"/>
                                  </p:stCondLst>
                                  <p:childTnLst>
                                    <p:set>
                                      <p:cBhvr>
                                        <p:cTn id="229" dur="1" fill="hold">
                                          <p:stCondLst>
                                            <p:cond delay="0"/>
                                          </p:stCondLst>
                                        </p:cTn>
                                        <p:tgtEl>
                                          <p:spTgt spid="49"/>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50"/>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51"/>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52"/>
                                        </p:tgtEl>
                                        <p:attrNameLst>
                                          <p:attrName>style.visibility</p:attrName>
                                        </p:attrNameLst>
                                      </p:cBhvr>
                                      <p:to>
                                        <p:strVal val="visible"/>
                                      </p:to>
                                    </p:set>
                                  </p:childTnLst>
                                </p:cTn>
                              </p:par>
                              <p:par>
                                <p:cTn id="236" presetID="35" presetClass="path" presetSubtype="0" repeatCount="indefinite" fill="hold" grpId="0" nodeType="withEffect">
                                  <p:stCondLst>
                                    <p:cond delay="0"/>
                                  </p:stCondLst>
                                  <p:childTnLst>
                                    <p:animMotion origin="layout" path="M 0 0 L -0.25 0 E" pathEditMode="relative" ptsTypes="">
                                      <p:cBhvr>
                                        <p:cTn id="237" dur="1000" fill="hold"/>
                                        <p:tgtEl>
                                          <p:spTgt spid="49"/>
                                        </p:tgtEl>
                                        <p:attrNameLst>
                                          <p:attrName>ppt_x</p:attrName>
                                          <p:attrName>ppt_y</p:attrName>
                                        </p:attrNameLst>
                                      </p:cBhvr>
                                    </p:animMotion>
                                  </p:childTnLst>
                                </p:cTn>
                              </p:par>
                              <p:par>
                                <p:cTn id="238" presetID="35" presetClass="path" presetSubtype="0" repeatCount="indefinite" fill="hold" grpId="0" nodeType="withEffect">
                                  <p:stCondLst>
                                    <p:cond delay="0"/>
                                  </p:stCondLst>
                                  <p:childTnLst>
                                    <p:animMotion origin="layout" path="M 0 0 L -0.25 0 E" pathEditMode="relative" ptsTypes="">
                                      <p:cBhvr>
                                        <p:cTn id="239" dur="1000" fill="hold"/>
                                        <p:tgtEl>
                                          <p:spTgt spid="50"/>
                                        </p:tgtEl>
                                        <p:attrNameLst>
                                          <p:attrName>ppt_x</p:attrName>
                                          <p:attrName>ppt_y</p:attrName>
                                        </p:attrNameLst>
                                      </p:cBhvr>
                                    </p:animMotion>
                                  </p:childTnLst>
                                </p:cTn>
                              </p:par>
                              <p:par>
                                <p:cTn id="240" presetID="35" presetClass="path" presetSubtype="0" repeatCount="indefinite" fill="hold" grpId="0" nodeType="withEffect">
                                  <p:stCondLst>
                                    <p:cond delay="0"/>
                                  </p:stCondLst>
                                  <p:childTnLst>
                                    <p:animMotion origin="layout" path="M 0 0 L -0.25 0 E" pathEditMode="relative" ptsTypes="">
                                      <p:cBhvr>
                                        <p:cTn id="241" dur="1000" fill="hold"/>
                                        <p:tgtEl>
                                          <p:spTgt spid="51"/>
                                        </p:tgtEl>
                                        <p:attrNameLst>
                                          <p:attrName>ppt_x</p:attrName>
                                          <p:attrName>ppt_y</p:attrName>
                                        </p:attrNameLst>
                                      </p:cBhvr>
                                    </p:animMotion>
                                  </p:childTnLst>
                                </p:cTn>
                              </p:par>
                              <p:par>
                                <p:cTn id="242" presetID="35" presetClass="path" presetSubtype="0" repeatCount="indefinite" fill="hold" grpId="0" nodeType="withEffect">
                                  <p:stCondLst>
                                    <p:cond delay="0"/>
                                  </p:stCondLst>
                                  <p:childTnLst>
                                    <p:animMotion origin="layout" path="M 0 0 L -0.25 0 E" pathEditMode="relative" ptsTypes="">
                                      <p:cBhvr>
                                        <p:cTn id="243" dur="1000" fill="hold"/>
                                        <p:tgtEl>
                                          <p:spTgt spid="52"/>
                                        </p:tgtEl>
                                        <p:attrNameLst>
                                          <p:attrName>ppt_x</p:attrName>
                                          <p:attrName>ppt_y</p:attrName>
                                        </p:attrNameLst>
                                      </p:cBhvr>
                                    </p:animMotion>
                                  </p:childTnLst>
                                </p:cTn>
                              </p:par>
                              <p:par>
                                <p:cTn id="244" presetID="1" presetClass="entr" presetSubtype="0" fill="hold" grpId="1" nodeType="withEffect">
                                  <p:stCondLst>
                                    <p:cond delay="0"/>
                                  </p:stCondLst>
                                  <p:childTnLst>
                                    <p:set>
                                      <p:cBhvr>
                                        <p:cTn id="245" dur="1" fill="hold">
                                          <p:stCondLst>
                                            <p:cond delay="0"/>
                                          </p:stCondLst>
                                        </p:cTn>
                                        <p:tgtEl>
                                          <p:spTgt spid="53"/>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54"/>
                                        </p:tgtEl>
                                        <p:attrNameLst>
                                          <p:attrName>style.visibility</p:attrName>
                                        </p:attrNameLst>
                                      </p:cBhvr>
                                      <p:to>
                                        <p:strVal val="visible"/>
                                      </p:to>
                                    </p:set>
                                  </p:childTnLst>
                                </p:cTn>
                              </p:par>
                              <p:par>
                                <p:cTn id="248" presetID="1" presetClass="entr" presetSubtype="0" fill="hold" grpId="1" nodeType="withEffect">
                                  <p:stCondLst>
                                    <p:cond delay="0"/>
                                  </p:stCondLst>
                                  <p:childTnLst>
                                    <p:set>
                                      <p:cBhvr>
                                        <p:cTn id="249" dur="1" fill="hold">
                                          <p:stCondLst>
                                            <p:cond delay="0"/>
                                          </p:stCondLst>
                                        </p:cTn>
                                        <p:tgtEl>
                                          <p:spTgt spid="55"/>
                                        </p:tgtEl>
                                        <p:attrNameLst>
                                          <p:attrName>style.visibility</p:attrName>
                                        </p:attrNameLst>
                                      </p:cBhvr>
                                      <p:to>
                                        <p:strVal val="visible"/>
                                      </p:to>
                                    </p:set>
                                  </p:childTnLst>
                                </p:cTn>
                              </p:par>
                              <p:par>
                                <p:cTn id="250" presetID="35" presetClass="path" presetSubtype="0" repeatCount="indefinite" fill="hold" grpId="0" nodeType="withEffect">
                                  <p:stCondLst>
                                    <p:cond delay="0"/>
                                  </p:stCondLst>
                                  <p:childTnLst>
                                    <p:animMotion origin="layout" path="M 0 0 L -0.25 0 E" pathEditMode="relative" ptsTypes="">
                                      <p:cBhvr>
                                        <p:cTn id="251" dur="1000" fill="hold"/>
                                        <p:tgtEl>
                                          <p:spTgt spid="53"/>
                                        </p:tgtEl>
                                        <p:attrNameLst>
                                          <p:attrName>ppt_x</p:attrName>
                                          <p:attrName>ppt_y</p:attrName>
                                        </p:attrNameLst>
                                      </p:cBhvr>
                                    </p:animMotion>
                                  </p:childTnLst>
                                </p:cTn>
                              </p:par>
                              <p:par>
                                <p:cTn id="252" presetID="35" presetClass="path" presetSubtype="0" repeatCount="indefinite" fill="hold" grpId="0" nodeType="withEffect">
                                  <p:stCondLst>
                                    <p:cond delay="0"/>
                                  </p:stCondLst>
                                  <p:childTnLst>
                                    <p:animMotion origin="layout" path="M 0 0 L -0.25 0 E" pathEditMode="relative" ptsTypes="">
                                      <p:cBhvr>
                                        <p:cTn id="253" dur="1000" fill="hold"/>
                                        <p:tgtEl>
                                          <p:spTgt spid="54"/>
                                        </p:tgtEl>
                                        <p:attrNameLst>
                                          <p:attrName>ppt_x</p:attrName>
                                          <p:attrName>ppt_y</p:attrName>
                                        </p:attrNameLst>
                                      </p:cBhvr>
                                    </p:animMotion>
                                  </p:childTnLst>
                                </p:cTn>
                              </p:par>
                              <p:par>
                                <p:cTn id="254" presetID="35" presetClass="path" presetSubtype="0" repeatCount="indefinite" fill="hold" grpId="0" nodeType="withEffect">
                                  <p:stCondLst>
                                    <p:cond delay="0"/>
                                  </p:stCondLst>
                                  <p:childTnLst>
                                    <p:animMotion origin="layout" path="M 0 0 L -0.25 0 E" pathEditMode="relative" ptsTypes="">
                                      <p:cBhvr>
                                        <p:cTn id="255" dur="1000" fill="hold"/>
                                        <p:tgtEl>
                                          <p:spTgt spid="55"/>
                                        </p:tgtEl>
                                        <p:attrNameLst>
                                          <p:attrName>ppt_x</p:attrName>
                                          <p:attrName>ppt_y</p:attrName>
                                        </p:attrNameLst>
                                      </p:cBhvr>
                                    </p:animMotion>
                                  </p:childTnLst>
                                </p:cTn>
                              </p:par>
                              <p:par>
                                <p:cTn id="256" presetID="1" presetClass="entr" presetSubtype="0" fill="hold" grpId="1" nodeType="withEffect">
                                  <p:stCondLst>
                                    <p:cond delay="0"/>
                                  </p:stCondLst>
                                  <p:childTnLst>
                                    <p:set>
                                      <p:cBhvr>
                                        <p:cTn id="257" dur="1" fill="hold">
                                          <p:stCondLst>
                                            <p:cond delay="0"/>
                                          </p:stCondLst>
                                        </p:cTn>
                                        <p:tgtEl>
                                          <p:spTgt spid="56"/>
                                        </p:tgtEl>
                                        <p:attrNameLst>
                                          <p:attrName>style.visibility</p:attrName>
                                        </p:attrNameLst>
                                      </p:cBhvr>
                                      <p:to>
                                        <p:strVal val="visible"/>
                                      </p:to>
                                    </p:set>
                                  </p:childTnLst>
                                </p:cTn>
                              </p:par>
                              <p:par>
                                <p:cTn id="258" presetID="63" presetClass="path" presetSubtype="0" fill="hold" grpId="0" nodeType="withEffect">
                                  <p:stCondLst>
                                    <p:cond delay="0"/>
                                  </p:stCondLst>
                                  <p:childTnLst>
                                    <p:animMotion origin="layout" path="M 0 0 L 0.25 0 E" pathEditMode="relative" ptsTypes="">
                                      <p:cBhvr>
                                        <p:cTn id="259" dur="500" fill="hold"/>
                                        <p:tgtEl>
                                          <p:spTgt spid="56"/>
                                        </p:tgtEl>
                                        <p:attrNameLst>
                                          <p:attrName>ppt_x</p:attrName>
                                          <p:attrName>ppt_y</p:attrName>
                                        </p:attrNameLst>
                                      </p:cBhvr>
                                    </p:animMotion>
                                  </p:childTnLst>
                                </p:cTn>
                              </p:par>
                              <p:par>
                                <p:cTn id="260"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261" dur="500" fill="hold"/>
                                        <p:tgtEl>
                                          <p:spTgt spid="56"/>
                                        </p:tgtEl>
                                        <p:attrNameLst>
                                          <p:attrName>ppt_x</p:attrName>
                                          <p:attrName>ppt_y</p:attrName>
                                        </p:attrNameLst>
                                      </p:cBhvr>
                                      <p:rCtr x="8681" y="-9722"/>
                                    </p:animMotion>
                                  </p:childTnLst>
                                </p:cTn>
                              </p:par>
                              <p:par>
                                <p:cTn id="262" presetID="1" presetClass="entr" presetSubtype="0" fill="hold" grpId="1" nodeType="withEffect">
                                  <p:stCondLst>
                                    <p:cond delay="0"/>
                                  </p:stCondLst>
                                  <p:childTnLst>
                                    <p:set>
                                      <p:cBhvr>
                                        <p:cTn id="263" dur="1" fill="hold">
                                          <p:stCondLst>
                                            <p:cond delay="0"/>
                                          </p:stCondLst>
                                        </p:cTn>
                                        <p:tgtEl>
                                          <p:spTgt spid="57"/>
                                        </p:tgtEl>
                                        <p:attrNameLst>
                                          <p:attrName>style.visibility</p:attrName>
                                        </p:attrNameLst>
                                      </p:cBhvr>
                                      <p:to>
                                        <p:strVal val="visible"/>
                                      </p:to>
                                    </p:set>
                                  </p:childTnLst>
                                </p:cTn>
                              </p:par>
                              <p:par>
                                <p:cTn id="264" presetID="63" presetClass="path" presetSubtype="0" repeatCount="indefinite" fill="hold" grpId="0" nodeType="withEffect">
                                  <p:stCondLst>
                                    <p:cond delay="0"/>
                                  </p:stCondLst>
                                  <p:childTnLst>
                                    <p:animMotion origin="layout" path="M 0 0 L 0.25 0 E" pathEditMode="relative" ptsTypes="">
                                      <p:cBhvr>
                                        <p:cTn id="265" dur="1000" fill="hold"/>
                                        <p:tgtEl>
                                          <p:spTgt spid="57"/>
                                        </p:tgtEl>
                                        <p:attrNameLst>
                                          <p:attrName>ppt_x</p:attrName>
                                          <p:attrName>ppt_y</p:attrName>
                                        </p:attrNameLst>
                                      </p:cBhvr>
                                    </p:animMotion>
                                  </p:childTnLst>
                                </p:cTn>
                              </p:par>
                              <p:par>
                                <p:cTn id="266" presetID="1" presetClass="entr" presetSubtype="0" fill="hold" grpId="1" nodeType="withEffect">
                                  <p:stCondLst>
                                    <p:cond delay="0"/>
                                  </p:stCondLst>
                                  <p:childTnLst>
                                    <p:set>
                                      <p:cBhvr>
                                        <p:cTn id="267" dur="1" fill="hold">
                                          <p:stCondLst>
                                            <p:cond delay="0"/>
                                          </p:stCondLst>
                                        </p:cTn>
                                        <p:tgtEl>
                                          <p:spTgt spid="58"/>
                                        </p:tgtEl>
                                        <p:attrNameLst>
                                          <p:attrName>style.visibility</p:attrName>
                                        </p:attrNameLst>
                                      </p:cBhvr>
                                      <p:to>
                                        <p:strVal val="visible"/>
                                      </p:to>
                                    </p:set>
                                  </p:childTnLst>
                                </p:cTn>
                              </p:par>
                              <p:par>
                                <p:cTn id="268" presetID="63" presetClass="path" presetSubtype="0" decel="100000" fill="hold" grpId="0" nodeType="withEffect">
                                  <p:stCondLst>
                                    <p:cond delay="0"/>
                                  </p:stCondLst>
                                  <p:childTnLst>
                                    <p:animMotion origin="layout" path="M 0 0 L 0.25 0 E" pathEditMode="relative" ptsTypes="">
                                      <p:cBhvr>
                                        <p:cTn id="269" dur="500" fill="hold"/>
                                        <p:tgtEl>
                                          <p:spTgt spid="58"/>
                                        </p:tgtEl>
                                        <p:attrNameLst>
                                          <p:attrName>ppt_x</p:attrName>
                                          <p:attrName>ppt_y</p:attrName>
                                        </p:attrNameLst>
                                      </p:cBhvr>
                                    </p:animMotion>
                                  </p:childTnLst>
                                </p:cTn>
                              </p:par>
                            </p:childTnLst>
                          </p:cTn>
                        </p:par>
                        <p:par>
                          <p:cTn id="270" fill="hold">
                            <p:stCondLst>
                              <p:cond delay="3000"/>
                            </p:stCondLst>
                            <p:childTnLst>
                              <p:par>
                                <p:cTn id="271" presetID="63" presetClass="path" presetSubtype="0" fill="hold" grpId="2" nodeType="afterEffect">
                                  <p:stCondLst>
                                    <p:cond delay="0"/>
                                  </p:stCondLst>
                                  <p:childTnLst>
                                    <p:animMotion origin="layout" path="M 0.25 3.33333E-6 L 0.39584 -0.10556 " pathEditMode="relative" rAng="0" ptsTypes="AA">
                                      <p:cBhvr>
                                        <p:cTn id="272" dur="500" fill="hold"/>
                                        <p:tgtEl>
                                          <p:spTgt spid="58"/>
                                        </p:tgtEl>
                                        <p:attrNameLst>
                                          <p:attrName>ppt_x</p:attrName>
                                          <p:attrName>ppt_y</p:attrName>
                                        </p:attrNameLst>
                                      </p:cBhvr>
                                      <p:rCtr x="7292" y="-5278"/>
                                    </p:animMotion>
                                  </p:childTnLst>
                                </p:cTn>
                              </p:par>
                              <p:par>
                                <p:cTn id="273" presetID="1" presetClass="entr" presetSubtype="0" fill="hold" grpId="1" nodeType="withEffect">
                                  <p:stCondLst>
                                    <p:cond delay="0"/>
                                  </p:stCondLst>
                                  <p:childTnLst>
                                    <p:set>
                                      <p:cBhvr>
                                        <p:cTn id="274" dur="1" fill="hold">
                                          <p:stCondLst>
                                            <p:cond delay="0"/>
                                          </p:stCondLst>
                                        </p:cTn>
                                        <p:tgtEl>
                                          <p:spTgt spid="59"/>
                                        </p:tgtEl>
                                        <p:attrNameLst>
                                          <p:attrName>style.visibility</p:attrName>
                                        </p:attrNameLst>
                                      </p:cBhvr>
                                      <p:to>
                                        <p:strVal val="visible"/>
                                      </p:to>
                                    </p:set>
                                  </p:childTnLst>
                                </p:cTn>
                              </p:par>
                              <p:par>
                                <p:cTn id="275" presetID="63" presetClass="path" presetSubtype="0" repeatCount="indefinite" fill="hold" grpId="0" nodeType="withEffect">
                                  <p:stCondLst>
                                    <p:cond delay="0"/>
                                  </p:stCondLst>
                                  <p:childTnLst>
                                    <p:animMotion origin="layout" path="M 0 0 L 0.25 0 E" pathEditMode="relative" ptsTypes="">
                                      <p:cBhvr>
                                        <p:cTn id="276" dur="1000" fill="hold"/>
                                        <p:tgtEl>
                                          <p:spTgt spid="59"/>
                                        </p:tgtEl>
                                        <p:attrNameLst>
                                          <p:attrName>ppt_x</p:attrName>
                                          <p:attrName>ppt_y</p:attrName>
                                        </p:attrNameLst>
                                      </p:cBhvr>
                                    </p:animMotion>
                                  </p:childTnLst>
                                </p:cTn>
                              </p:par>
                            </p:childTnLst>
                          </p:cTn>
                        </p:par>
                      </p:childTnLst>
                    </p:cTn>
                  </p:par>
                  <p:par>
                    <p:cTn id="277" fill="hold">
                      <p:stCondLst>
                        <p:cond delay="indefinite"/>
                      </p:stCondLst>
                      <p:childTnLst>
                        <p:par>
                          <p:cTn id="278" fill="hold">
                            <p:stCondLst>
                              <p:cond delay="0"/>
                            </p:stCondLst>
                            <p:childTnLst>
                              <p:par>
                                <p:cTn id="279" presetID="1" presetClass="exit" presetSubtype="0" fill="hold" grpId="2" nodeType="clickEffect">
                                  <p:stCondLst>
                                    <p:cond delay="0"/>
                                  </p:stCondLst>
                                  <p:childTnLst>
                                    <p:set>
                                      <p:cBhvr>
                                        <p:cTn id="280" dur="1" fill="hold">
                                          <p:stCondLst>
                                            <p:cond delay="0"/>
                                          </p:stCondLst>
                                        </p:cTn>
                                        <p:tgtEl>
                                          <p:spTgt spid="64"/>
                                        </p:tgtEl>
                                        <p:attrNameLst>
                                          <p:attrName>style.visibility</p:attrName>
                                        </p:attrNameLst>
                                      </p:cBhvr>
                                      <p:to>
                                        <p:strVal val="hidden"/>
                                      </p:to>
                                    </p:set>
                                  </p:childTnLst>
                                </p:cTn>
                              </p:par>
                            </p:childTnLst>
                          </p:cTn>
                        </p:par>
                      </p:childTnLst>
                    </p:cTn>
                  </p:par>
                  <p:par>
                    <p:cTn id="281" fill="hold">
                      <p:stCondLst>
                        <p:cond delay="indefinite"/>
                      </p:stCondLst>
                      <p:childTnLst>
                        <p:par>
                          <p:cTn id="282" fill="hold">
                            <p:stCondLst>
                              <p:cond delay="0"/>
                            </p:stCondLst>
                            <p:childTnLst>
                              <p:par>
                                <p:cTn id="283" presetID="1" presetClass="exit" presetSubtype="0" fill="hold" grpId="2" nodeType="clickEffect">
                                  <p:stCondLst>
                                    <p:cond delay="0"/>
                                  </p:stCondLst>
                                  <p:childTnLst>
                                    <p:set>
                                      <p:cBhvr>
                                        <p:cTn id="284" dur="1" fill="hold">
                                          <p:stCondLst>
                                            <p:cond delay="0"/>
                                          </p:stCondLst>
                                        </p:cTn>
                                        <p:tgtEl>
                                          <p:spTgt spid="61"/>
                                        </p:tgtEl>
                                        <p:attrNameLst>
                                          <p:attrName>style.visibility</p:attrName>
                                        </p:attrNameLst>
                                      </p:cBhvr>
                                      <p:to>
                                        <p:strVal val="hidden"/>
                                      </p:to>
                                    </p:set>
                                  </p:childTnLst>
                                </p:cTn>
                              </p:par>
                            </p:childTnLst>
                          </p:cTn>
                        </p:par>
                      </p:childTnLst>
                    </p:cTn>
                  </p:par>
                  <p:par>
                    <p:cTn id="285" fill="hold">
                      <p:stCondLst>
                        <p:cond delay="indefinite"/>
                      </p:stCondLst>
                      <p:childTnLst>
                        <p:par>
                          <p:cTn id="286" fill="hold">
                            <p:stCondLst>
                              <p:cond delay="0"/>
                            </p:stCondLst>
                            <p:childTnLst>
                              <p:par>
                                <p:cTn id="287" presetID="1" presetClass="exit" presetSubtype="0" fill="hold" grpId="0" nodeType="clickEffect">
                                  <p:stCondLst>
                                    <p:cond delay="0"/>
                                  </p:stCondLst>
                                  <p:childTnLst>
                                    <p:set>
                                      <p:cBhvr>
                                        <p:cTn id="288" dur="1" fill="hold">
                                          <p:stCondLst>
                                            <p:cond delay="0"/>
                                          </p:stCondLst>
                                        </p:cTn>
                                        <p:tgtEl>
                                          <p:spTgt spid="33"/>
                                        </p:tgtEl>
                                        <p:attrNameLst>
                                          <p:attrName>style.visibility</p:attrName>
                                        </p:attrNameLst>
                                      </p:cBhvr>
                                      <p:to>
                                        <p:strVal val="hidden"/>
                                      </p:to>
                                    </p:set>
                                  </p:childTnLst>
                                </p:cTn>
                              </p:par>
                            </p:childTnLst>
                          </p:cTn>
                        </p:par>
                        <p:par>
                          <p:cTn id="289" fill="hold">
                            <p:stCondLst>
                              <p:cond delay="0"/>
                            </p:stCondLst>
                            <p:childTnLst>
                              <p:par>
                                <p:cTn id="290" presetID="1" presetClass="exit" presetSubtype="0" fill="hold" grpId="3" nodeType="afterEffect">
                                  <p:stCondLst>
                                    <p:cond delay="0"/>
                                  </p:stCondLst>
                                  <p:childTnLst>
                                    <p:set>
                                      <p:cBhvr>
                                        <p:cTn id="291" dur="1" fill="hold">
                                          <p:stCondLst>
                                            <p:cond delay="0"/>
                                          </p:stCondLst>
                                        </p:cTn>
                                        <p:tgtEl>
                                          <p:spTgt spid="10"/>
                                        </p:tgtEl>
                                        <p:attrNameLst>
                                          <p:attrName>style.visibility</p:attrName>
                                        </p:attrNameLst>
                                      </p:cBhvr>
                                      <p:to>
                                        <p:strVal val="hidden"/>
                                      </p:to>
                                    </p:set>
                                  </p:childTnLst>
                                </p:cTn>
                              </p:par>
                              <p:par>
                                <p:cTn id="292" presetID="1" presetClass="exit" presetSubtype="0" fill="hold" grpId="3" nodeType="withEffect">
                                  <p:stCondLst>
                                    <p:cond delay="0"/>
                                  </p:stCondLst>
                                  <p:childTnLst>
                                    <p:set>
                                      <p:cBhvr>
                                        <p:cTn id="293" dur="1" fill="hold">
                                          <p:stCondLst>
                                            <p:cond delay="0"/>
                                          </p:stCondLst>
                                        </p:cTn>
                                        <p:tgtEl>
                                          <p:spTgt spid="11"/>
                                        </p:tgtEl>
                                        <p:attrNameLst>
                                          <p:attrName>style.visibility</p:attrName>
                                        </p:attrNameLst>
                                      </p:cBhvr>
                                      <p:to>
                                        <p:strVal val="hidden"/>
                                      </p:to>
                                    </p:set>
                                  </p:childTnLst>
                                </p:cTn>
                              </p:par>
                              <p:par>
                                <p:cTn id="294" presetID="1" presetClass="exit" presetSubtype="0" fill="hold" grpId="2" nodeType="withEffect">
                                  <p:stCondLst>
                                    <p:cond delay="0"/>
                                  </p:stCondLst>
                                  <p:childTnLst>
                                    <p:set>
                                      <p:cBhvr>
                                        <p:cTn id="295" dur="1" fill="hold">
                                          <p:stCondLst>
                                            <p:cond delay="0"/>
                                          </p:stCondLst>
                                        </p:cTn>
                                        <p:tgtEl>
                                          <p:spTgt spid="12"/>
                                        </p:tgtEl>
                                        <p:attrNameLst>
                                          <p:attrName>style.visibility</p:attrName>
                                        </p:attrNameLst>
                                      </p:cBhvr>
                                      <p:to>
                                        <p:strVal val="hidden"/>
                                      </p:to>
                                    </p:set>
                                  </p:childTnLst>
                                </p:cTn>
                              </p:par>
                              <p:par>
                                <p:cTn id="296" presetID="1" presetClass="exit" presetSubtype="0" fill="hold" grpId="2" nodeType="withEffect">
                                  <p:stCondLst>
                                    <p:cond delay="0"/>
                                  </p:stCondLst>
                                  <p:childTnLst>
                                    <p:set>
                                      <p:cBhvr>
                                        <p:cTn id="297" dur="1" fill="hold">
                                          <p:stCondLst>
                                            <p:cond delay="0"/>
                                          </p:stCondLst>
                                        </p:cTn>
                                        <p:tgtEl>
                                          <p:spTgt spid="25"/>
                                        </p:tgtEl>
                                        <p:attrNameLst>
                                          <p:attrName>style.visibility</p:attrName>
                                        </p:attrNameLst>
                                      </p:cBhvr>
                                      <p:to>
                                        <p:strVal val="hidden"/>
                                      </p:to>
                                    </p:set>
                                  </p:childTnLst>
                                </p:cTn>
                              </p:par>
                              <p:par>
                                <p:cTn id="298" presetID="1" presetClass="exit" presetSubtype="0" fill="hold" grpId="2" nodeType="withEffect">
                                  <p:stCondLst>
                                    <p:cond delay="0"/>
                                  </p:stCondLst>
                                  <p:childTnLst>
                                    <p:set>
                                      <p:cBhvr>
                                        <p:cTn id="299" dur="1" fill="hold">
                                          <p:stCondLst>
                                            <p:cond delay="0"/>
                                          </p:stCondLst>
                                        </p:cTn>
                                        <p:tgtEl>
                                          <p:spTgt spid="26"/>
                                        </p:tgtEl>
                                        <p:attrNameLst>
                                          <p:attrName>style.visibility</p:attrName>
                                        </p:attrNameLst>
                                      </p:cBhvr>
                                      <p:to>
                                        <p:strVal val="hidden"/>
                                      </p:to>
                                    </p:set>
                                  </p:childTnLst>
                                </p:cTn>
                              </p:par>
                              <p:par>
                                <p:cTn id="300" presetID="1" presetClass="exit" presetSubtype="0" fill="hold" grpId="2" nodeType="withEffect">
                                  <p:stCondLst>
                                    <p:cond delay="0"/>
                                  </p:stCondLst>
                                  <p:childTnLst>
                                    <p:set>
                                      <p:cBhvr>
                                        <p:cTn id="301" dur="1" fill="hold">
                                          <p:stCondLst>
                                            <p:cond delay="0"/>
                                          </p:stCondLst>
                                        </p:cTn>
                                        <p:tgtEl>
                                          <p:spTgt spid="27"/>
                                        </p:tgtEl>
                                        <p:attrNameLst>
                                          <p:attrName>style.visibility</p:attrName>
                                        </p:attrNameLst>
                                      </p:cBhvr>
                                      <p:to>
                                        <p:strVal val="hidden"/>
                                      </p:to>
                                    </p:set>
                                  </p:childTnLst>
                                </p:cTn>
                              </p:par>
                              <p:par>
                                <p:cTn id="302" presetID="1" presetClass="exit" presetSubtype="0" fill="hold" grpId="2" nodeType="withEffect">
                                  <p:stCondLst>
                                    <p:cond delay="0"/>
                                  </p:stCondLst>
                                  <p:childTnLst>
                                    <p:set>
                                      <p:cBhvr>
                                        <p:cTn id="303" dur="1" fill="hold">
                                          <p:stCondLst>
                                            <p:cond delay="0"/>
                                          </p:stCondLst>
                                        </p:cTn>
                                        <p:tgtEl>
                                          <p:spTgt spid="42"/>
                                        </p:tgtEl>
                                        <p:attrNameLst>
                                          <p:attrName>style.visibility</p:attrName>
                                        </p:attrNameLst>
                                      </p:cBhvr>
                                      <p:to>
                                        <p:strVal val="hidden"/>
                                      </p:to>
                                    </p:set>
                                  </p:childTnLst>
                                </p:cTn>
                              </p:par>
                              <p:par>
                                <p:cTn id="304" presetID="1" presetClass="exit" presetSubtype="0" fill="hold" grpId="2" nodeType="withEffect">
                                  <p:stCondLst>
                                    <p:cond delay="0"/>
                                  </p:stCondLst>
                                  <p:childTnLst>
                                    <p:set>
                                      <p:cBhvr>
                                        <p:cTn id="305" dur="1" fill="hold">
                                          <p:stCondLst>
                                            <p:cond delay="0"/>
                                          </p:stCondLst>
                                        </p:cTn>
                                        <p:tgtEl>
                                          <p:spTgt spid="43"/>
                                        </p:tgtEl>
                                        <p:attrNameLst>
                                          <p:attrName>style.visibility</p:attrName>
                                        </p:attrNameLst>
                                      </p:cBhvr>
                                      <p:to>
                                        <p:strVal val="hidden"/>
                                      </p:to>
                                    </p:set>
                                  </p:childTnLst>
                                </p:cTn>
                              </p:par>
                              <p:par>
                                <p:cTn id="306" presetID="1" presetClass="exit" presetSubtype="0" fill="hold" grpId="2" nodeType="withEffect">
                                  <p:stCondLst>
                                    <p:cond delay="0"/>
                                  </p:stCondLst>
                                  <p:childTnLst>
                                    <p:set>
                                      <p:cBhvr>
                                        <p:cTn id="307" dur="1" fill="hold">
                                          <p:stCondLst>
                                            <p:cond delay="0"/>
                                          </p:stCondLst>
                                        </p:cTn>
                                        <p:tgtEl>
                                          <p:spTgt spid="44"/>
                                        </p:tgtEl>
                                        <p:attrNameLst>
                                          <p:attrName>style.visibility</p:attrName>
                                        </p:attrNameLst>
                                      </p:cBhvr>
                                      <p:to>
                                        <p:strVal val="hidden"/>
                                      </p:to>
                                    </p:set>
                                  </p:childTnLst>
                                </p:cTn>
                              </p:par>
                            </p:childTnLst>
                          </p:cTn>
                        </p:par>
                      </p:childTnLst>
                    </p:cTn>
                  </p:par>
                  <p:par>
                    <p:cTn id="308" fill="hold">
                      <p:stCondLst>
                        <p:cond delay="indefinite"/>
                      </p:stCondLst>
                      <p:childTnLst>
                        <p:par>
                          <p:cTn id="309" fill="hold">
                            <p:stCondLst>
                              <p:cond delay="0"/>
                            </p:stCondLst>
                            <p:childTnLst>
                              <p:par>
                                <p:cTn id="310" presetID="1" presetClass="exit" presetSubtype="0" fill="hold" grpId="0" nodeType="clickEffect">
                                  <p:stCondLst>
                                    <p:cond delay="0"/>
                                  </p:stCondLst>
                                  <p:childTnLst>
                                    <p:set>
                                      <p:cBhvr>
                                        <p:cTn id="311" dur="1" fill="hold">
                                          <p:stCondLst>
                                            <p:cond delay="0"/>
                                          </p:stCondLst>
                                        </p:cTn>
                                        <p:tgtEl>
                                          <p:spTgt spid="34"/>
                                        </p:tgtEl>
                                        <p:attrNameLst>
                                          <p:attrName>style.visibility</p:attrName>
                                        </p:attrNameLst>
                                      </p:cBhvr>
                                      <p:to>
                                        <p:strVal val="hidden"/>
                                      </p:to>
                                    </p:set>
                                  </p:childTnLst>
                                </p:cTn>
                              </p:par>
                            </p:childTnLst>
                          </p:cTn>
                        </p:par>
                        <p:par>
                          <p:cTn id="312" fill="hold">
                            <p:stCondLst>
                              <p:cond delay="0"/>
                            </p:stCondLst>
                            <p:childTnLst>
                              <p:par>
                                <p:cTn id="313" presetID="1" presetClass="exit" presetSubtype="0" fill="hold" grpId="3" nodeType="afterEffect">
                                  <p:stCondLst>
                                    <p:cond delay="0"/>
                                  </p:stCondLst>
                                  <p:childTnLst>
                                    <p:set>
                                      <p:cBhvr>
                                        <p:cTn id="314" dur="1" fill="hold">
                                          <p:stCondLst>
                                            <p:cond delay="0"/>
                                          </p:stCondLst>
                                        </p:cTn>
                                        <p:tgtEl>
                                          <p:spTgt spid="16"/>
                                        </p:tgtEl>
                                        <p:attrNameLst>
                                          <p:attrName>style.visibility</p:attrName>
                                        </p:attrNameLst>
                                      </p:cBhvr>
                                      <p:to>
                                        <p:strVal val="hidden"/>
                                      </p:to>
                                    </p:set>
                                  </p:childTnLst>
                                </p:cTn>
                              </p:par>
                              <p:par>
                                <p:cTn id="315" presetID="1" presetClass="exit" presetSubtype="0" fill="hold" grpId="3" nodeType="withEffect">
                                  <p:stCondLst>
                                    <p:cond delay="0"/>
                                  </p:stCondLst>
                                  <p:childTnLst>
                                    <p:set>
                                      <p:cBhvr>
                                        <p:cTn id="316" dur="1" fill="hold">
                                          <p:stCondLst>
                                            <p:cond delay="0"/>
                                          </p:stCondLst>
                                        </p:cTn>
                                        <p:tgtEl>
                                          <p:spTgt spid="17"/>
                                        </p:tgtEl>
                                        <p:attrNameLst>
                                          <p:attrName>style.visibility</p:attrName>
                                        </p:attrNameLst>
                                      </p:cBhvr>
                                      <p:to>
                                        <p:strVal val="hidden"/>
                                      </p:to>
                                    </p:set>
                                  </p:childTnLst>
                                </p:cTn>
                              </p:par>
                              <p:par>
                                <p:cTn id="317" presetID="1" presetClass="exit" presetSubtype="0" fill="hold" grpId="3" nodeType="withEffect">
                                  <p:stCondLst>
                                    <p:cond delay="0"/>
                                  </p:stCondLst>
                                  <p:childTnLst>
                                    <p:set>
                                      <p:cBhvr>
                                        <p:cTn id="318" dur="1" fill="hold">
                                          <p:stCondLst>
                                            <p:cond delay="0"/>
                                          </p:stCondLst>
                                        </p:cTn>
                                        <p:tgtEl>
                                          <p:spTgt spid="18"/>
                                        </p:tgtEl>
                                        <p:attrNameLst>
                                          <p:attrName>style.visibility</p:attrName>
                                        </p:attrNameLst>
                                      </p:cBhvr>
                                      <p:to>
                                        <p:strVal val="hidden"/>
                                      </p:to>
                                    </p:set>
                                  </p:childTnLst>
                                </p:cTn>
                              </p:par>
                              <p:par>
                                <p:cTn id="319" presetID="1" presetClass="exit" presetSubtype="0" fill="hold" grpId="2" nodeType="withEffect">
                                  <p:stCondLst>
                                    <p:cond delay="0"/>
                                  </p:stCondLst>
                                  <p:childTnLst>
                                    <p:set>
                                      <p:cBhvr>
                                        <p:cTn id="320" dur="1" fill="hold">
                                          <p:stCondLst>
                                            <p:cond delay="0"/>
                                          </p:stCondLst>
                                        </p:cTn>
                                        <p:tgtEl>
                                          <p:spTgt spid="29"/>
                                        </p:tgtEl>
                                        <p:attrNameLst>
                                          <p:attrName>style.visibility</p:attrName>
                                        </p:attrNameLst>
                                      </p:cBhvr>
                                      <p:to>
                                        <p:strVal val="hidden"/>
                                      </p:to>
                                    </p:set>
                                  </p:childTnLst>
                                </p:cTn>
                              </p:par>
                            </p:childTnLst>
                          </p:cTn>
                        </p:par>
                      </p:childTnLst>
                    </p:cTn>
                  </p:par>
                  <p:par>
                    <p:cTn id="321" fill="hold">
                      <p:stCondLst>
                        <p:cond delay="indefinite"/>
                      </p:stCondLst>
                      <p:childTnLst>
                        <p:par>
                          <p:cTn id="322" fill="hold">
                            <p:stCondLst>
                              <p:cond delay="0"/>
                            </p:stCondLst>
                            <p:childTnLst>
                              <p:par>
                                <p:cTn id="323" presetID="1" presetClass="exit" presetSubtype="0" fill="hold" grpId="0" nodeType="clickEffect">
                                  <p:stCondLst>
                                    <p:cond delay="0"/>
                                  </p:stCondLst>
                                  <p:childTnLst>
                                    <p:set>
                                      <p:cBhvr>
                                        <p:cTn id="324" dur="1" fill="hold">
                                          <p:stCondLst>
                                            <p:cond delay="0"/>
                                          </p:stCondLst>
                                        </p:cTn>
                                        <p:tgtEl>
                                          <p:spTgt spid="4"/>
                                        </p:tgtEl>
                                        <p:attrNameLst>
                                          <p:attrName>style.visibility</p:attrName>
                                        </p:attrNameLst>
                                      </p:cBhvr>
                                      <p:to>
                                        <p:strVal val="hidden"/>
                                      </p:to>
                                    </p:set>
                                  </p:childTnLst>
                                </p:cTn>
                              </p:par>
                              <p:par>
                                <p:cTn id="325" presetID="1" presetClass="exit" presetSubtype="0" fill="hold" grpId="3" nodeType="withEffect">
                                  <p:stCondLst>
                                    <p:cond delay="0"/>
                                  </p:stCondLst>
                                  <p:childTnLst>
                                    <p:set>
                                      <p:cBhvr>
                                        <p:cTn id="326" dur="1" fill="hold">
                                          <p:stCondLst>
                                            <p:cond delay="0"/>
                                          </p:stCondLst>
                                        </p:cTn>
                                        <p:tgtEl>
                                          <p:spTgt spid="2"/>
                                        </p:tgtEl>
                                        <p:attrNameLst>
                                          <p:attrName>style.visibility</p:attrName>
                                        </p:attrNameLst>
                                      </p:cBhvr>
                                      <p:to>
                                        <p:strVal val="hidden"/>
                                      </p:to>
                                    </p:set>
                                  </p:childTnLst>
                                </p:cTn>
                              </p:par>
                              <p:par>
                                <p:cTn id="327" presetID="1" presetClass="exit" presetSubtype="0" fill="hold" grpId="3" nodeType="withEffect">
                                  <p:stCondLst>
                                    <p:cond delay="0"/>
                                  </p:stCondLst>
                                  <p:childTnLst>
                                    <p:set>
                                      <p:cBhvr>
                                        <p:cTn id="328" dur="1" fill="hold">
                                          <p:stCondLst>
                                            <p:cond delay="0"/>
                                          </p:stCondLst>
                                        </p:cTn>
                                        <p:tgtEl>
                                          <p:spTgt spid="5"/>
                                        </p:tgtEl>
                                        <p:attrNameLst>
                                          <p:attrName>style.visibility</p:attrName>
                                        </p:attrNameLst>
                                      </p:cBhvr>
                                      <p:to>
                                        <p:strVal val="hidden"/>
                                      </p:to>
                                    </p:set>
                                  </p:childTnLst>
                                </p:cTn>
                              </p:par>
                              <p:par>
                                <p:cTn id="329" presetID="1" presetClass="exit" presetSubtype="0" fill="hold" grpId="3" nodeType="withEffect">
                                  <p:stCondLst>
                                    <p:cond delay="0"/>
                                  </p:stCondLst>
                                  <p:childTnLst>
                                    <p:set>
                                      <p:cBhvr>
                                        <p:cTn id="330" dur="1" fill="hold">
                                          <p:stCondLst>
                                            <p:cond delay="0"/>
                                          </p:stCondLst>
                                        </p:cTn>
                                        <p:tgtEl>
                                          <p:spTgt spid="6"/>
                                        </p:tgtEl>
                                        <p:attrNameLst>
                                          <p:attrName>style.visibility</p:attrName>
                                        </p:attrNameLst>
                                      </p:cBhvr>
                                      <p:to>
                                        <p:strVal val="hidden"/>
                                      </p:to>
                                    </p:set>
                                  </p:childTnLst>
                                </p:cTn>
                              </p:par>
                              <p:par>
                                <p:cTn id="331" presetID="1" presetClass="exit" presetSubtype="0" fill="hold" grpId="2" nodeType="withEffect">
                                  <p:stCondLst>
                                    <p:cond delay="0"/>
                                  </p:stCondLst>
                                  <p:childTnLst>
                                    <p:set>
                                      <p:cBhvr>
                                        <p:cTn id="332" dur="1" fill="hold">
                                          <p:stCondLst>
                                            <p:cond delay="0"/>
                                          </p:stCondLst>
                                        </p:cTn>
                                        <p:tgtEl>
                                          <p:spTgt spid="19"/>
                                        </p:tgtEl>
                                        <p:attrNameLst>
                                          <p:attrName>style.visibility</p:attrName>
                                        </p:attrNameLst>
                                      </p:cBhvr>
                                      <p:to>
                                        <p:strVal val="hidden"/>
                                      </p:to>
                                    </p:set>
                                  </p:childTnLst>
                                </p:cTn>
                              </p:par>
                              <p:par>
                                <p:cTn id="333" presetID="1" presetClass="exit" presetSubtype="0" fill="hold" grpId="2" nodeType="withEffect">
                                  <p:stCondLst>
                                    <p:cond delay="0"/>
                                  </p:stCondLst>
                                  <p:childTnLst>
                                    <p:set>
                                      <p:cBhvr>
                                        <p:cTn id="334" dur="1" fill="hold">
                                          <p:stCondLst>
                                            <p:cond delay="0"/>
                                          </p:stCondLst>
                                        </p:cTn>
                                        <p:tgtEl>
                                          <p:spTgt spid="20"/>
                                        </p:tgtEl>
                                        <p:attrNameLst>
                                          <p:attrName>style.visibility</p:attrName>
                                        </p:attrNameLst>
                                      </p:cBhvr>
                                      <p:to>
                                        <p:strVal val="hidden"/>
                                      </p:to>
                                    </p:set>
                                  </p:childTnLst>
                                </p:cTn>
                              </p:par>
                              <p:par>
                                <p:cTn id="335" presetID="1" presetClass="exit" presetSubtype="0" fill="hold" grpId="2" nodeType="withEffect">
                                  <p:stCondLst>
                                    <p:cond delay="0"/>
                                  </p:stCondLst>
                                  <p:childTnLst>
                                    <p:set>
                                      <p:cBhvr>
                                        <p:cTn id="336" dur="1" fill="hold">
                                          <p:stCondLst>
                                            <p:cond delay="0"/>
                                          </p:stCondLst>
                                        </p:cTn>
                                        <p:tgtEl>
                                          <p:spTgt spid="21"/>
                                        </p:tgtEl>
                                        <p:attrNameLst>
                                          <p:attrName>style.visibility</p:attrName>
                                        </p:attrNameLst>
                                      </p:cBhvr>
                                      <p:to>
                                        <p:strVal val="hidden"/>
                                      </p:to>
                                    </p:set>
                                  </p:childTnLst>
                                </p:cTn>
                              </p:par>
                              <p:par>
                                <p:cTn id="337" presetID="1" presetClass="exit" presetSubtype="0" fill="hold" grpId="2" nodeType="withEffect">
                                  <p:stCondLst>
                                    <p:cond delay="0"/>
                                  </p:stCondLst>
                                  <p:childTnLst>
                                    <p:set>
                                      <p:cBhvr>
                                        <p:cTn id="338" dur="1" fill="hold">
                                          <p:stCondLst>
                                            <p:cond delay="0"/>
                                          </p:stCondLst>
                                        </p:cTn>
                                        <p:tgtEl>
                                          <p:spTgt spid="36"/>
                                        </p:tgtEl>
                                        <p:attrNameLst>
                                          <p:attrName>style.visibility</p:attrName>
                                        </p:attrNameLst>
                                      </p:cBhvr>
                                      <p:to>
                                        <p:strVal val="hidden"/>
                                      </p:to>
                                    </p:set>
                                  </p:childTnLst>
                                </p:cTn>
                              </p:par>
                              <p:par>
                                <p:cTn id="339" presetID="1" presetClass="exit" presetSubtype="0" fill="hold" grpId="2" nodeType="withEffect">
                                  <p:stCondLst>
                                    <p:cond delay="0"/>
                                  </p:stCondLst>
                                  <p:childTnLst>
                                    <p:set>
                                      <p:cBhvr>
                                        <p:cTn id="340" dur="1" fill="hold">
                                          <p:stCondLst>
                                            <p:cond delay="0"/>
                                          </p:stCondLst>
                                        </p:cTn>
                                        <p:tgtEl>
                                          <p:spTgt spid="37"/>
                                        </p:tgtEl>
                                        <p:attrNameLst>
                                          <p:attrName>style.visibility</p:attrName>
                                        </p:attrNameLst>
                                      </p:cBhvr>
                                      <p:to>
                                        <p:strVal val="hidden"/>
                                      </p:to>
                                    </p:set>
                                  </p:childTnLst>
                                </p:cTn>
                              </p:par>
                              <p:par>
                                <p:cTn id="341" presetID="1" presetClass="exit" presetSubtype="0" fill="hold" grpId="2" nodeType="withEffect">
                                  <p:stCondLst>
                                    <p:cond delay="0"/>
                                  </p:stCondLst>
                                  <p:childTnLst>
                                    <p:set>
                                      <p:cBhvr>
                                        <p:cTn id="342" dur="1" fill="hold">
                                          <p:stCondLst>
                                            <p:cond delay="0"/>
                                          </p:stCondLst>
                                        </p:cTn>
                                        <p:tgtEl>
                                          <p:spTgt spid="38"/>
                                        </p:tgtEl>
                                        <p:attrNameLst>
                                          <p:attrName>style.visibility</p:attrName>
                                        </p:attrNameLst>
                                      </p:cBhvr>
                                      <p:to>
                                        <p:strVal val="hidden"/>
                                      </p:to>
                                    </p:set>
                                  </p:childTnLst>
                                </p:cTn>
                              </p:par>
                            </p:childTnLst>
                          </p:cTn>
                        </p:par>
                      </p:childTnLst>
                    </p:cTn>
                  </p:par>
                  <p:par>
                    <p:cTn id="343" fill="hold">
                      <p:stCondLst>
                        <p:cond delay="indefinite"/>
                      </p:stCondLst>
                      <p:childTnLst>
                        <p:par>
                          <p:cTn id="344" fill="hold">
                            <p:stCondLst>
                              <p:cond delay="0"/>
                            </p:stCondLst>
                            <p:childTnLst>
                              <p:par>
                                <p:cTn id="345" presetID="1" presetClass="exit" presetSubtype="0" fill="hold" grpId="3" nodeType="clickEffect">
                                  <p:stCondLst>
                                    <p:cond delay="0"/>
                                  </p:stCondLst>
                                  <p:childTnLst>
                                    <p:set>
                                      <p:cBhvr>
                                        <p:cTn id="346" dur="1" fill="hold">
                                          <p:stCondLst>
                                            <p:cond delay="0"/>
                                          </p:stCondLst>
                                        </p:cTn>
                                        <p:tgtEl>
                                          <p:spTgt spid="61"/>
                                        </p:tgtEl>
                                        <p:attrNameLst>
                                          <p:attrName>style.visibility</p:attrName>
                                        </p:attrNameLst>
                                      </p:cBhvr>
                                      <p:to>
                                        <p:strVal val="hidden"/>
                                      </p:to>
                                    </p:set>
                                  </p:childTnLst>
                                </p:cTn>
                              </p:par>
                              <p:par>
                                <p:cTn id="347" presetID="1" presetClass="exit" presetSubtype="0" fill="hold" grpId="2" nodeType="withEffect">
                                  <p:stCondLst>
                                    <p:cond delay="0"/>
                                  </p:stCondLst>
                                  <p:childTnLst>
                                    <p:set>
                                      <p:cBhvr>
                                        <p:cTn id="348" dur="1" fill="hold">
                                          <p:stCondLst>
                                            <p:cond delay="0"/>
                                          </p:stCondLst>
                                        </p:cTn>
                                        <p:tgtEl>
                                          <p:spTgt spid="60"/>
                                        </p:tgtEl>
                                        <p:attrNameLst>
                                          <p:attrName>style.visibility</p:attrName>
                                        </p:attrNameLst>
                                      </p:cBhvr>
                                      <p:to>
                                        <p:strVal val="hidden"/>
                                      </p:to>
                                    </p:set>
                                  </p:childTnLst>
                                </p:cTn>
                              </p:par>
                              <p:par>
                                <p:cTn id="349" presetID="1" presetClass="exit" presetSubtype="0" fill="hold" grpId="0" nodeType="withEffect">
                                  <p:stCondLst>
                                    <p:cond delay="0"/>
                                  </p:stCondLst>
                                  <p:childTnLst>
                                    <p:set>
                                      <p:cBhvr>
                                        <p:cTn id="350" dur="1" fill="hold">
                                          <p:stCondLst>
                                            <p:cond delay="0"/>
                                          </p:stCondLst>
                                        </p:cTn>
                                        <p:tgtEl>
                                          <p:spTgt spid="32"/>
                                        </p:tgtEl>
                                        <p:attrNameLst>
                                          <p:attrName>style.visibility</p:attrName>
                                        </p:attrNameLst>
                                      </p:cBhvr>
                                      <p:to>
                                        <p:strVal val="hidden"/>
                                      </p:to>
                                    </p:set>
                                  </p:childTnLst>
                                </p:cTn>
                              </p:par>
                            </p:childTnLst>
                          </p:cTn>
                        </p:par>
                        <p:par>
                          <p:cTn id="351" fill="hold">
                            <p:stCondLst>
                              <p:cond delay="0"/>
                            </p:stCondLst>
                            <p:childTnLst>
                              <p:par>
                                <p:cTn id="352" presetID="1" presetClass="exit" presetSubtype="0" fill="hold" grpId="3" nodeType="afterEffect">
                                  <p:stCondLst>
                                    <p:cond delay="0"/>
                                  </p:stCondLst>
                                  <p:childTnLst>
                                    <p:set>
                                      <p:cBhvr>
                                        <p:cTn id="353" dur="1" fill="hold">
                                          <p:stCondLst>
                                            <p:cond delay="0"/>
                                          </p:stCondLst>
                                        </p:cTn>
                                        <p:tgtEl>
                                          <p:spTgt spid="7"/>
                                        </p:tgtEl>
                                        <p:attrNameLst>
                                          <p:attrName>style.visibility</p:attrName>
                                        </p:attrNameLst>
                                      </p:cBhvr>
                                      <p:to>
                                        <p:strVal val="hidden"/>
                                      </p:to>
                                    </p:set>
                                  </p:childTnLst>
                                </p:cTn>
                              </p:par>
                              <p:par>
                                <p:cTn id="354" presetID="1" presetClass="exit" presetSubtype="0" fill="hold" grpId="3" nodeType="withEffect">
                                  <p:stCondLst>
                                    <p:cond delay="0"/>
                                  </p:stCondLst>
                                  <p:childTnLst>
                                    <p:set>
                                      <p:cBhvr>
                                        <p:cTn id="355" dur="1" fill="hold">
                                          <p:stCondLst>
                                            <p:cond delay="0"/>
                                          </p:stCondLst>
                                        </p:cTn>
                                        <p:tgtEl>
                                          <p:spTgt spid="8"/>
                                        </p:tgtEl>
                                        <p:attrNameLst>
                                          <p:attrName>style.visibility</p:attrName>
                                        </p:attrNameLst>
                                      </p:cBhvr>
                                      <p:to>
                                        <p:strVal val="hidden"/>
                                      </p:to>
                                    </p:set>
                                  </p:childTnLst>
                                </p:cTn>
                              </p:par>
                              <p:par>
                                <p:cTn id="356" presetID="1" presetClass="exit" presetSubtype="0" fill="hold" grpId="3" nodeType="withEffect">
                                  <p:stCondLst>
                                    <p:cond delay="0"/>
                                  </p:stCondLst>
                                  <p:childTnLst>
                                    <p:set>
                                      <p:cBhvr>
                                        <p:cTn id="357" dur="1" fill="hold">
                                          <p:stCondLst>
                                            <p:cond delay="0"/>
                                          </p:stCondLst>
                                        </p:cTn>
                                        <p:tgtEl>
                                          <p:spTgt spid="9"/>
                                        </p:tgtEl>
                                        <p:attrNameLst>
                                          <p:attrName>style.visibility</p:attrName>
                                        </p:attrNameLst>
                                      </p:cBhvr>
                                      <p:to>
                                        <p:strVal val="hidden"/>
                                      </p:to>
                                    </p:set>
                                  </p:childTnLst>
                                </p:cTn>
                              </p:par>
                              <p:par>
                                <p:cTn id="358" presetID="1" presetClass="exit" presetSubtype="0" fill="hold" grpId="2" nodeType="withEffect">
                                  <p:stCondLst>
                                    <p:cond delay="0"/>
                                  </p:stCondLst>
                                  <p:childTnLst>
                                    <p:set>
                                      <p:cBhvr>
                                        <p:cTn id="359" dur="1" fill="hold">
                                          <p:stCondLst>
                                            <p:cond delay="0"/>
                                          </p:stCondLst>
                                        </p:cTn>
                                        <p:tgtEl>
                                          <p:spTgt spid="22"/>
                                        </p:tgtEl>
                                        <p:attrNameLst>
                                          <p:attrName>style.visibility</p:attrName>
                                        </p:attrNameLst>
                                      </p:cBhvr>
                                      <p:to>
                                        <p:strVal val="hidden"/>
                                      </p:to>
                                    </p:set>
                                  </p:childTnLst>
                                </p:cTn>
                              </p:par>
                              <p:par>
                                <p:cTn id="360" presetID="1" presetClass="exit" presetSubtype="0" fill="hold" grpId="2" nodeType="withEffect">
                                  <p:stCondLst>
                                    <p:cond delay="0"/>
                                  </p:stCondLst>
                                  <p:childTnLst>
                                    <p:set>
                                      <p:cBhvr>
                                        <p:cTn id="361" dur="1" fill="hold">
                                          <p:stCondLst>
                                            <p:cond delay="0"/>
                                          </p:stCondLst>
                                        </p:cTn>
                                        <p:tgtEl>
                                          <p:spTgt spid="23"/>
                                        </p:tgtEl>
                                        <p:attrNameLst>
                                          <p:attrName>style.visibility</p:attrName>
                                        </p:attrNameLst>
                                      </p:cBhvr>
                                      <p:to>
                                        <p:strVal val="hidden"/>
                                      </p:to>
                                    </p:set>
                                  </p:childTnLst>
                                </p:cTn>
                              </p:par>
                              <p:par>
                                <p:cTn id="362" presetID="1" presetClass="exit" presetSubtype="0" fill="hold" grpId="2" nodeType="withEffect">
                                  <p:stCondLst>
                                    <p:cond delay="0"/>
                                  </p:stCondLst>
                                  <p:childTnLst>
                                    <p:set>
                                      <p:cBhvr>
                                        <p:cTn id="363" dur="1" fill="hold">
                                          <p:stCondLst>
                                            <p:cond delay="0"/>
                                          </p:stCondLst>
                                        </p:cTn>
                                        <p:tgtEl>
                                          <p:spTgt spid="24"/>
                                        </p:tgtEl>
                                        <p:attrNameLst>
                                          <p:attrName>style.visibility</p:attrName>
                                        </p:attrNameLst>
                                      </p:cBhvr>
                                      <p:to>
                                        <p:strVal val="hidden"/>
                                      </p:to>
                                    </p:set>
                                  </p:childTnLst>
                                </p:cTn>
                              </p:par>
                              <p:par>
                                <p:cTn id="364" presetID="1" presetClass="exit" presetSubtype="0" fill="hold" grpId="2" nodeType="withEffect">
                                  <p:stCondLst>
                                    <p:cond delay="0"/>
                                  </p:stCondLst>
                                  <p:childTnLst>
                                    <p:set>
                                      <p:cBhvr>
                                        <p:cTn id="365" dur="1" fill="hold">
                                          <p:stCondLst>
                                            <p:cond delay="0"/>
                                          </p:stCondLst>
                                        </p:cTn>
                                        <p:tgtEl>
                                          <p:spTgt spid="39"/>
                                        </p:tgtEl>
                                        <p:attrNameLst>
                                          <p:attrName>style.visibility</p:attrName>
                                        </p:attrNameLst>
                                      </p:cBhvr>
                                      <p:to>
                                        <p:strVal val="hidden"/>
                                      </p:to>
                                    </p:set>
                                  </p:childTnLst>
                                </p:cTn>
                              </p:par>
                              <p:par>
                                <p:cTn id="366" presetID="1" presetClass="exit" presetSubtype="0" fill="hold" grpId="2" nodeType="withEffect">
                                  <p:stCondLst>
                                    <p:cond delay="0"/>
                                  </p:stCondLst>
                                  <p:childTnLst>
                                    <p:set>
                                      <p:cBhvr>
                                        <p:cTn id="367" dur="1" fill="hold">
                                          <p:stCondLst>
                                            <p:cond delay="0"/>
                                          </p:stCondLst>
                                        </p:cTn>
                                        <p:tgtEl>
                                          <p:spTgt spid="40"/>
                                        </p:tgtEl>
                                        <p:attrNameLst>
                                          <p:attrName>style.visibility</p:attrName>
                                        </p:attrNameLst>
                                      </p:cBhvr>
                                      <p:to>
                                        <p:strVal val="hidden"/>
                                      </p:to>
                                    </p:set>
                                  </p:childTnLst>
                                </p:cTn>
                              </p:par>
                              <p:par>
                                <p:cTn id="368" presetID="1" presetClass="exit" presetSubtype="0" fill="hold" grpId="2" nodeType="withEffect">
                                  <p:stCondLst>
                                    <p:cond delay="0"/>
                                  </p:stCondLst>
                                  <p:childTnLst>
                                    <p:set>
                                      <p:cBhvr>
                                        <p:cTn id="369" dur="1" fill="hold">
                                          <p:stCondLst>
                                            <p:cond delay="0"/>
                                          </p:stCondLst>
                                        </p:cTn>
                                        <p:tgtEl>
                                          <p:spTgt spid="41"/>
                                        </p:tgtEl>
                                        <p:attrNameLst>
                                          <p:attrName>style.visibility</p:attrName>
                                        </p:attrNameLst>
                                      </p:cBhvr>
                                      <p:to>
                                        <p:strVal val="hidden"/>
                                      </p:to>
                                    </p:set>
                                  </p:childTnLst>
                                </p:cTn>
                              </p:par>
                            </p:childTnLst>
                          </p:cTn>
                        </p:par>
                      </p:childTnLst>
                    </p:cTn>
                  </p:par>
                  <p:par>
                    <p:cTn id="370" fill="hold">
                      <p:stCondLst>
                        <p:cond delay="indefinite"/>
                      </p:stCondLst>
                      <p:childTnLst>
                        <p:par>
                          <p:cTn id="371" fill="hold">
                            <p:stCondLst>
                              <p:cond delay="0"/>
                            </p:stCondLst>
                            <p:childTnLst>
                              <p:par>
                                <p:cTn id="372" presetID="1" presetClass="exit" presetSubtype="0" fill="hold" grpId="0" nodeType="clickEffect">
                                  <p:stCondLst>
                                    <p:cond delay="0"/>
                                  </p:stCondLst>
                                  <p:childTnLst>
                                    <p:set>
                                      <p:cBhvr>
                                        <p:cTn id="373" dur="1" fill="hold">
                                          <p:stCondLst>
                                            <p:cond delay="0"/>
                                          </p:stCondLst>
                                        </p:cTn>
                                        <p:tgtEl>
                                          <p:spTgt spid="35"/>
                                        </p:tgtEl>
                                        <p:attrNameLst>
                                          <p:attrName>style.visibility</p:attrName>
                                        </p:attrNameLst>
                                      </p:cBhvr>
                                      <p:to>
                                        <p:strVal val="hidden"/>
                                      </p:to>
                                    </p:set>
                                  </p:childTnLst>
                                </p:cTn>
                              </p:par>
                            </p:childTnLst>
                          </p:cTn>
                        </p:par>
                        <p:par>
                          <p:cTn id="374" fill="hold">
                            <p:stCondLst>
                              <p:cond delay="0"/>
                            </p:stCondLst>
                            <p:childTnLst>
                              <p:par>
                                <p:cTn id="375" presetID="1" presetClass="exit" presetSubtype="0" fill="hold" grpId="3" nodeType="afterEffect">
                                  <p:stCondLst>
                                    <p:cond delay="0"/>
                                  </p:stCondLst>
                                  <p:childTnLst>
                                    <p:set>
                                      <p:cBhvr>
                                        <p:cTn id="376" dur="1" fill="hold">
                                          <p:stCondLst>
                                            <p:cond delay="0"/>
                                          </p:stCondLst>
                                        </p:cTn>
                                        <p:tgtEl>
                                          <p:spTgt spid="13"/>
                                        </p:tgtEl>
                                        <p:attrNameLst>
                                          <p:attrName>style.visibility</p:attrName>
                                        </p:attrNameLst>
                                      </p:cBhvr>
                                      <p:to>
                                        <p:strVal val="hidden"/>
                                      </p:to>
                                    </p:set>
                                  </p:childTnLst>
                                </p:cTn>
                              </p:par>
                              <p:par>
                                <p:cTn id="377" presetID="1" presetClass="exit" presetSubtype="0" fill="hold" grpId="3" nodeType="withEffect">
                                  <p:stCondLst>
                                    <p:cond delay="0"/>
                                  </p:stCondLst>
                                  <p:childTnLst>
                                    <p:set>
                                      <p:cBhvr>
                                        <p:cTn id="378" dur="1" fill="hold">
                                          <p:stCondLst>
                                            <p:cond delay="0"/>
                                          </p:stCondLst>
                                        </p:cTn>
                                        <p:tgtEl>
                                          <p:spTgt spid="14"/>
                                        </p:tgtEl>
                                        <p:attrNameLst>
                                          <p:attrName>style.visibility</p:attrName>
                                        </p:attrNameLst>
                                      </p:cBhvr>
                                      <p:to>
                                        <p:strVal val="hidden"/>
                                      </p:to>
                                    </p:set>
                                  </p:childTnLst>
                                </p:cTn>
                              </p:par>
                              <p:par>
                                <p:cTn id="379" presetID="1" presetClass="exit" presetSubtype="0" fill="hold" grpId="3" nodeType="withEffect">
                                  <p:stCondLst>
                                    <p:cond delay="0"/>
                                  </p:stCondLst>
                                  <p:childTnLst>
                                    <p:set>
                                      <p:cBhvr>
                                        <p:cTn id="380" dur="1" fill="hold">
                                          <p:stCondLst>
                                            <p:cond delay="0"/>
                                          </p:stCondLst>
                                        </p:cTn>
                                        <p:tgtEl>
                                          <p:spTgt spid="15"/>
                                        </p:tgtEl>
                                        <p:attrNameLst>
                                          <p:attrName>style.visibility</p:attrName>
                                        </p:attrNameLst>
                                      </p:cBhvr>
                                      <p:to>
                                        <p:strVal val="hidden"/>
                                      </p:to>
                                    </p:set>
                                  </p:childTnLst>
                                </p:cTn>
                              </p:par>
                              <p:par>
                                <p:cTn id="381" presetID="1" presetClass="exit" presetSubtype="0" fill="hold" grpId="2" nodeType="withEffect">
                                  <p:stCondLst>
                                    <p:cond delay="0"/>
                                  </p:stCondLst>
                                  <p:childTnLst>
                                    <p:set>
                                      <p:cBhvr>
                                        <p:cTn id="382" dur="1" fill="hold">
                                          <p:stCondLst>
                                            <p:cond delay="0"/>
                                          </p:stCondLst>
                                        </p:cTn>
                                        <p:tgtEl>
                                          <p:spTgt spid="28"/>
                                        </p:tgtEl>
                                        <p:attrNameLst>
                                          <p:attrName>style.visibility</p:attrName>
                                        </p:attrNameLst>
                                      </p:cBhvr>
                                      <p:to>
                                        <p:strVal val="hidden"/>
                                      </p:to>
                                    </p:set>
                                  </p:childTnLst>
                                </p:cTn>
                              </p:par>
                            </p:childTnLst>
                          </p:cTn>
                        </p:par>
                        <p:par>
                          <p:cTn id="383" fill="hold">
                            <p:stCondLst>
                              <p:cond delay="0"/>
                            </p:stCondLst>
                            <p:childTnLst>
                              <p:par>
                                <p:cTn id="384" presetID="1" presetClass="exit" presetSubtype="0" fill="hold" grpId="2" nodeType="afterEffect">
                                  <p:stCondLst>
                                    <p:cond delay="0"/>
                                  </p:stCondLst>
                                  <p:childTnLst>
                                    <p:set>
                                      <p:cBhvr>
                                        <p:cTn id="385" dur="1" fill="hold">
                                          <p:stCondLst>
                                            <p:cond delay="0"/>
                                          </p:stCondLst>
                                        </p:cTn>
                                        <p:tgtEl>
                                          <p:spTgt spid="62"/>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33" grpId="0" animBg="1"/>
      <p:bldP spid="34" grpId="0" animBg="1"/>
      <p:bldP spid="35" grpId="0" animBg="1"/>
      <p:bldP spid="2" grpId="0" animBg="1"/>
      <p:bldP spid="2" grpId="1" animBg="1"/>
      <p:bldP spid="2" grpId="2" animBg="1"/>
      <p:bldP spid="2" grpId="3" animBg="1"/>
      <p:bldP spid="5" grpId="0" animBg="1"/>
      <p:bldP spid="5" grpId="1" animBg="1"/>
      <p:bldP spid="5" grpId="2" animBg="1"/>
      <p:bldP spid="5" grpId="3" animBg="1"/>
      <p:bldP spid="6" grpId="0" animBg="1"/>
      <p:bldP spid="6" grpId="1" animBg="1"/>
      <p:bldP spid="6" grpId="2" animBg="1"/>
      <p:bldP spid="6" grpId="3" animBg="1"/>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6" grpId="2" animBg="1"/>
      <p:bldP spid="57" grpId="0" animBg="1"/>
      <p:bldP spid="57" grpId="1" animBg="1"/>
      <p:bldP spid="58" grpId="0" animBg="1"/>
      <p:bldP spid="58" grpId="1" animBg="1"/>
      <p:bldP spid="58" grpId="2" animBg="1"/>
      <p:bldP spid="59" grpId="0" animBg="1"/>
      <p:bldP spid="59" grpId="1" animBg="1"/>
      <p:bldP spid="60" grpId="0" animBg="1"/>
      <p:bldP spid="60" grpId="1" animBg="1"/>
      <p:bldP spid="60" grpId="2" animBg="1"/>
      <p:bldP spid="61" grpId="0" animBg="1"/>
      <p:bldP spid="61" grpId="1" animBg="1"/>
      <p:bldP spid="61" grpId="2" animBg="1"/>
      <p:bldP spid="61" grpId="3" animBg="1"/>
      <p:bldP spid="62" grpId="0" animBg="1"/>
      <p:bldP spid="62" grpId="1" animBg="1"/>
      <p:bldP spid="62" grpId="2" animBg="1"/>
      <p:bldP spid="63" grpId="0" animBg="1"/>
      <p:bldP spid="63" grpId="1" animBg="1"/>
      <p:bldP spid="64" grpId="0" animBg="1"/>
      <p:bldP spid="64" grpId="1" animBg="1"/>
      <p:bldP spid="64" grpId="2" animBg="1"/>
      <p:bldP spid="65" grpId="0" animBg="1"/>
      <p:bldP spid="65" grpId="1" animBg="1"/>
      <p:bldP spid="65"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442" r="12441" b="6250"/>
          <a:stretch/>
        </p:blipFill>
        <p:spPr bwMode="auto">
          <a:xfrm>
            <a:off x="0" y="0"/>
            <a:ext cx="97735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0424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2" name="Rounded Rectangle 1"/>
          <p:cNvSpPr/>
          <p:nvPr/>
        </p:nvSpPr>
        <p:spPr>
          <a:xfrm>
            <a:off x="1389679" y="1462519"/>
            <a:ext cx="6136043"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Something has happened that no one has ever seen, that has never been scientifically demonstrated</a:t>
            </a:r>
          </a:p>
        </p:txBody>
      </p:sp>
      <p:sp>
        <p:nvSpPr>
          <p:cNvPr id="10" name="Rectangle 9"/>
          <p:cNvSpPr/>
          <p:nvPr/>
        </p:nvSpPr>
        <p:spPr>
          <a:xfrm>
            <a:off x="76200" y="793956"/>
            <a:ext cx="4572000" cy="523220"/>
          </a:xfrm>
          <a:prstGeom prst="rect">
            <a:avLst/>
          </a:prstGeom>
        </p:spPr>
        <p:txBody>
          <a:bodyPr>
            <a:spAutoFit/>
          </a:bodyPr>
          <a:lstStyle/>
          <a:p>
            <a:r>
              <a:rPr lang="en-US" sz="2800" dirty="0"/>
              <a:t>(1) Science, Faith, or Logic?</a:t>
            </a:r>
          </a:p>
        </p:txBody>
      </p:sp>
      <p:sp>
        <p:nvSpPr>
          <p:cNvPr id="3" name="TextBox 2"/>
          <p:cNvSpPr txBox="1"/>
          <p:nvPr/>
        </p:nvSpPr>
        <p:spPr>
          <a:xfrm>
            <a:off x="750186" y="3200400"/>
            <a:ext cx="6805429" cy="523220"/>
          </a:xfrm>
          <a:prstGeom prst="rect">
            <a:avLst/>
          </a:prstGeom>
          <a:noFill/>
        </p:spPr>
        <p:txBody>
          <a:bodyPr wrap="square" rtlCol="0">
            <a:spAutoFit/>
          </a:bodyPr>
          <a:lstStyle/>
          <a:p>
            <a:pPr algn="ctr"/>
            <a:r>
              <a:rPr lang="en-US" sz="2800" b="1" dirty="0"/>
              <a:t>The Law of Biogenesis </a:t>
            </a:r>
          </a:p>
        </p:txBody>
      </p:sp>
      <p:sp>
        <p:nvSpPr>
          <p:cNvPr id="6" name="Rectangle 5"/>
          <p:cNvSpPr/>
          <p:nvPr/>
        </p:nvSpPr>
        <p:spPr>
          <a:xfrm>
            <a:off x="1447800" y="3733800"/>
            <a:ext cx="5437451" cy="523220"/>
          </a:xfrm>
          <a:prstGeom prst="rect">
            <a:avLst/>
          </a:prstGeom>
        </p:spPr>
        <p:txBody>
          <a:bodyPr wrap="none">
            <a:spAutoFit/>
          </a:bodyPr>
          <a:lstStyle/>
          <a:p>
            <a:pPr algn="ctr"/>
            <a:r>
              <a:rPr lang="en-US" sz="2800" i="1" dirty="0"/>
              <a:t>“All life comes from pre-existing life”</a:t>
            </a:r>
          </a:p>
        </p:txBody>
      </p:sp>
      <p:sp>
        <p:nvSpPr>
          <p:cNvPr id="8" name="TextBox 7"/>
          <p:cNvSpPr txBox="1"/>
          <p:nvPr/>
        </p:nvSpPr>
        <p:spPr>
          <a:xfrm>
            <a:off x="546652" y="3200400"/>
            <a:ext cx="6805429" cy="523220"/>
          </a:xfrm>
          <a:prstGeom prst="rect">
            <a:avLst/>
          </a:prstGeom>
          <a:solidFill>
            <a:schemeClr val="bg1"/>
          </a:solidFill>
        </p:spPr>
        <p:txBody>
          <a:bodyPr wrap="square" rtlCol="0">
            <a:spAutoFit/>
          </a:bodyPr>
          <a:lstStyle/>
          <a:p>
            <a:pPr algn="ctr"/>
            <a:r>
              <a:rPr lang="en-US" sz="2800" b="1" dirty="0"/>
              <a:t>The </a:t>
            </a:r>
            <a:r>
              <a:rPr lang="en-US" sz="2800" b="1" dirty="0">
                <a:solidFill>
                  <a:srgbClr val="FF0000"/>
                </a:solidFill>
              </a:rPr>
              <a:t>Theory</a:t>
            </a:r>
            <a:r>
              <a:rPr lang="en-US" sz="2800" b="1" dirty="0"/>
              <a:t> of Biogenesis </a:t>
            </a:r>
          </a:p>
        </p:txBody>
      </p:sp>
    </p:spTree>
    <p:extLst>
      <p:ext uri="{BB962C8B-B14F-4D97-AF65-F5344CB8AC3E}">
        <p14:creationId xmlns:p14="http://schemas.microsoft.com/office/powerpoint/2010/main" val="10469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7" r="12671" b="6250"/>
          <a:stretch/>
        </p:blipFill>
        <p:spPr bwMode="auto">
          <a:xfrm>
            <a:off x="14514" y="0"/>
            <a:ext cx="9728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978" r="12441" b="6250"/>
          <a:stretch/>
        </p:blipFill>
        <p:spPr bwMode="auto">
          <a:xfrm>
            <a:off x="6835515" y="0"/>
            <a:ext cx="29380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6360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7" r="12671" b="6250"/>
          <a:stretch/>
        </p:blipFill>
        <p:spPr bwMode="auto">
          <a:xfrm>
            <a:off x="14514" y="0"/>
            <a:ext cx="9728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978" r="12441" b="6250"/>
          <a:stretch/>
        </p:blipFill>
        <p:spPr bwMode="auto">
          <a:xfrm>
            <a:off x="6835515" y="0"/>
            <a:ext cx="29380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89459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026"/>
                                        </p:tgtEl>
                                      </p:cBhvr>
                                      <p:by x="25000" y="25000"/>
                                    </p:animScale>
                                  </p:childTnLst>
                                </p:cTn>
                              </p:par>
                              <p:par>
                                <p:cTn id="7" presetID="35" presetClass="path" presetSubtype="0" fill="hold" nodeType="withEffect">
                                  <p:stCondLst>
                                    <p:cond delay="0"/>
                                  </p:stCondLst>
                                  <p:childTnLst>
                                    <p:animMotion origin="layout" path="M 3.05556E-6 -1.96532E-6 L -0.20851 -0.35514 " pathEditMode="relative" rAng="0" ptsTypes="AA">
                                      <p:cBhvr>
                                        <p:cTn id="8" dur="500" fill="hold"/>
                                        <p:tgtEl>
                                          <p:spTgt spid="1026"/>
                                        </p:tgtEl>
                                        <p:attrNameLst>
                                          <p:attrName>ppt_x</p:attrName>
                                          <p:attrName>ppt_y</p:attrName>
                                        </p:attrNameLst>
                                      </p:cBhvr>
                                      <p:rCtr x="-10434" y="-17757"/>
                                    </p:animMotion>
                                  </p:childTnLst>
                                </p:cTn>
                              </p:par>
                              <p:par>
                                <p:cTn id="9" presetID="10" presetClass="exit" presetSubtype="0" fill="hold" nodeType="with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2351093" y="3461658"/>
            <a:ext cx="684217" cy="2768509"/>
          </a:xfrm>
          <a:custGeom>
            <a:avLst/>
            <a:gdLst>
              <a:gd name="connsiteX0" fmla="*/ 185351 w 827903"/>
              <a:gd name="connsiteY0" fmla="*/ 210660 h 2768509"/>
              <a:gd name="connsiteX1" fmla="*/ 185351 w 827903"/>
              <a:gd name="connsiteY1" fmla="*/ 210660 h 2768509"/>
              <a:gd name="connsiteX2" fmla="*/ 197708 w 827903"/>
              <a:gd name="connsiteY2" fmla="*/ 445439 h 2768509"/>
              <a:gd name="connsiteX3" fmla="*/ 210065 w 827903"/>
              <a:gd name="connsiteY3" fmla="*/ 531936 h 2768509"/>
              <a:gd name="connsiteX4" fmla="*/ 222422 w 827903"/>
              <a:gd name="connsiteY4" fmla="*/ 667860 h 2768509"/>
              <a:gd name="connsiteX5" fmla="*/ 210065 w 827903"/>
              <a:gd name="connsiteY5" fmla="*/ 1075633 h 2768509"/>
              <a:gd name="connsiteX6" fmla="*/ 185351 w 827903"/>
              <a:gd name="connsiteY6" fmla="*/ 1149774 h 2768509"/>
              <a:gd name="connsiteX7" fmla="*/ 135924 w 827903"/>
              <a:gd name="connsiteY7" fmla="*/ 1223914 h 2768509"/>
              <a:gd name="connsiteX8" fmla="*/ 74141 w 827903"/>
              <a:gd name="connsiteY8" fmla="*/ 1335125 h 2768509"/>
              <a:gd name="connsiteX9" fmla="*/ 49427 w 827903"/>
              <a:gd name="connsiteY9" fmla="*/ 1372195 h 2768509"/>
              <a:gd name="connsiteX10" fmla="*/ 24714 w 827903"/>
              <a:gd name="connsiteY10" fmla="*/ 1446336 h 2768509"/>
              <a:gd name="connsiteX11" fmla="*/ 12357 w 827903"/>
              <a:gd name="connsiteY11" fmla="*/ 1483406 h 2768509"/>
              <a:gd name="connsiteX12" fmla="*/ 0 w 827903"/>
              <a:gd name="connsiteY12" fmla="*/ 1532833 h 2768509"/>
              <a:gd name="connsiteX13" fmla="*/ 37070 w 827903"/>
              <a:gd name="connsiteY13" fmla="*/ 1792325 h 2768509"/>
              <a:gd name="connsiteX14" fmla="*/ 86497 w 827903"/>
              <a:gd name="connsiteY14" fmla="*/ 1866466 h 2768509"/>
              <a:gd name="connsiteX15" fmla="*/ 98854 w 827903"/>
              <a:gd name="connsiteY15" fmla="*/ 1903536 h 2768509"/>
              <a:gd name="connsiteX16" fmla="*/ 185351 w 827903"/>
              <a:gd name="connsiteY16" fmla="*/ 2014747 h 2768509"/>
              <a:gd name="connsiteX17" fmla="*/ 197708 w 827903"/>
              <a:gd name="connsiteY17" fmla="*/ 2051817 h 2768509"/>
              <a:gd name="connsiteX18" fmla="*/ 222422 w 827903"/>
              <a:gd name="connsiteY18" fmla="*/ 2138314 h 2768509"/>
              <a:gd name="connsiteX19" fmla="*/ 234778 w 827903"/>
              <a:gd name="connsiteY19" fmla="*/ 2373093 h 2768509"/>
              <a:gd name="connsiteX20" fmla="*/ 259492 w 827903"/>
              <a:gd name="connsiteY20" fmla="*/ 2521374 h 2768509"/>
              <a:gd name="connsiteX21" fmla="*/ 271849 w 827903"/>
              <a:gd name="connsiteY21" fmla="*/ 2694368 h 2768509"/>
              <a:gd name="connsiteX22" fmla="*/ 284205 w 827903"/>
              <a:gd name="connsiteY22" fmla="*/ 2731439 h 2768509"/>
              <a:gd name="connsiteX23" fmla="*/ 358346 w 827903"/>
              <a:gd name="connsiteY23" fmla="*/ 2768509 h 2768509"/>
              <a:gd name="connsiteX24" fmla="*/ 481914 w 827903"/>
              <a:gd name="connsiteY24" fmla="*/ 2756152 h 2768509"/>
              <a:gd name="connsiteX25" fmla="*/ 580768 w 827903"/>
              <a:gd name="connsiteY25" fmla="*/ 2632585 h 2768509"/>
              <a:gd name="connsiteX26" fmla="*/ 617838 w 827903"/>
              <a:gd name="connsiteY26" fmla="*/ 2595514 h 2768509"/>
              <a:gd name="connsiteX27" fmla="*/ 654908 w 827903"/>
              <a:gd name="connsiteY27" fmla="*/ 2509017 h 2768509"/>
              <a:gd name="connsiteX28" fmla="*/ 679622 w 827903"/>
              <a:gd name="connsiteY28" fmla="*/ 2422520 h 2768509"/>
              <a:gd name="connsiteX29" fmla="*/ 691978 w 827903"/>
              <a:gd name="connsiteY29" fmla="*/ 2385449 h 2768509"/>
              <a:gd name="connsiteX30" fmla="*/ 679622 w 827903"/>
              <a:gd name="connsiteY30" fmla="*/ 2237168 h 2768509"/>
              <a:gd name="connsiteX31" fmla="*/ 654908 w 827903"/>
              <a:gd name="connsiteY31" fmla="*/ 2150671 h 2768509"/>
              <a:gd name="connsiteX32" fmla="*/ 679622 w 827903"/>
              <a:gd name="connsiteY32" fmla="*/ 1940606 h 2768509"/>
              <a:gd name="connsiteX33" fmla="*/ 704335 w 827903"/>
              <a:gd name="connsiteY33" fmla="*/ 1866466 h 2768509"/>
              <a:gd name="connsiteX34" fmla="*/ 741405 w 827903"/>
              <a:gd name="connsiteY34" fmla="*/ 1792325 h 2768509"/>
              <a:gd name="connsiteX35" fmla="*/ 778476 w 827903"/>
              <a:gd name="connsiteY35" fmla="*/ 1767612 h 2768509"/>
              <a:gd name="connsiteX36" fmla="*/ 790832 w 827903"/>
              <a:gd name="connsiteY36" fmla="*/ 1730541 h 2768509"/>
              <a:gd name="connsiteX37" fmla="*/ 827903 w 827903"/>
              <a:gd name="connsiteY37" fmla="*/ 1656401 h 2768509"/>
              <a:gd name="connsiteX38" fmla="*/ 815546 w 827903"/>
              <a:gd name="connsiteY38" fmla="*/ 1384552 h 2768509"/>
              <a:gd name="connsiteX39" fmla="*/ 790832 w 827903"/>
              <a:gd name="connsiteY39" fmla="*/ 1310412 h 2768509"/>
              <a:gd name="connsiteX40" fmla="*/ 766119 w 827903"/>
              <a:gd name="connsiteY40" fmla="*/ 1236271 h 2768509"/>
              <a:gd name="connsiteX41" fmla="*/ 753762 w 827903"/>
              <a:gd name="connsiteY41" fmla="*/ 1199201 h 2768509"/>
              <a:gd name="connsiteX42" fmla="*/ 741405 w 827903"/>
              <a:gd name="connsiteY42" fmla="*/ 1149774 h 2768509"/>
              <a:gd name="connsiteX43" fmla="*/ 704335 w 827903"/>
              <a:gd name="connsiteY43" fmla="*/ 1038563 h 2768509"/>
              <a:gd name="connsiteX44" fmla="*/ 679622 w 827903"/>
              <a:gd name="connsiteY44" fmla="*/ 964422 h 2768509"/>
              <a:gd name="connsiteX45" fmla="*/ 667265 w 827903"/>
              <a:gd name="connsiteY45" fmla="*/ 927352 h 2768509"/>
              <a:gd name="connsiteX46" fmla="*/ 642551 w 827903"/>
              <a:gd name="connsiteY46" fmla="*/ 890282 h 2768509"/>
              <a:gd name="connsiteX47" fmla="*/ 630195 w 827903"/>
              <a:gd name="connsiteY47" fmla="*/ 717287 h 2768509"/>
              <a:gd name="connsiteX48" fmla="*/ 605481 w 827903"/>
              <a:gd name="connsiteY48" fmla="*/ 494866 h 2768509"/>
              <a:gd name="connsiteX49" fmla="*/ 580768 w 827903"/>
              <a:gd name="connsiteY49" fmla="*/ 396012 h 2768509"/>
              <a:gd name="connsiteX50" fmla="*/ 568411 w 827903"/>
              <a:gd name="connsiteY50" fmla="*/ 334228 h 2768509"/>
              <a:gd name="connsiteX51" fmla="*/ 543697 w 827903"/>
              <a:gd name="connsiteY51" fmla="*/ 247731 h 2768509"/>
              <a:gd name="connsiteX52" fmla="*/ 518984 w 827903"/>
              <a:gd name="connsiteY52" fmla="*/ 124163 h 2768509"/>
              <a:gd name="connsiteX53" fmla="*/ 469557 w 827903"/>
              <a:gd name="connsiteY53" fmla="*/ 50022 h 2768509"/>
              <a:gd name="connsiteX54" fmla="*/ 432487 w 827903"/>
              <a:gd name="connsiteY54" fmla="*/ 37666 h 2768509"/>
              <a:gd name="connsiteX55" fmla="*/ 358346 w 827903"/>
              <a:gd name="connsiteY55" fmla="*/ 595 h 2768509"/>
              <a:gd name="connsiteX56" fmla="*/ 284205 w 827903"/>
              <a:gd name="connsiteY56" fmla="*/ 50022 h 2768509"/>
              <a:gd name="connsiteX57" fmla="*/ 210065 w 827903"/>
              <a:gd name="connsiteY57" fmla="*/ 198303 h 2768509"/>
              <a:gd name="connsiteX58" fmla="*/ 185351 w 827903"/>
              <a:gd name="connsiteY58" fmla="*/ 210660 h 2768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827903" h="2768509">
                <a:moveTo>
                  <a:pt x="185351" y="210660"/>
                </a:moveTo>
                <a:lnTo>
                  <a:pt x="185351" y="210660"/>
                </a:lnTo>
                <a:cubicBezTo>
                  <a:pt x="189470" y="288920"/>
                  <a:pt x="191697" y="367302"/>
                  <a:pt x="197708" y="445439"/>
                </a:cubicBezTo>
                <a:cubicBezTo>
                  <a:pt x="199942" y="474478"/>
                  <a:pt x="206849" y="502989"/>
                  <a:pt x="210065" y="531936"/>
                </a:cubicBezTo>
                <a:cubicBezTo>
                  <a:pt x="215089" y="577153"/>
                  <a:pt x="218303" y="622552"/>
                  <a:pt x="222422" y="667860"/>
                </a:cubicBezTo>
                <a:cubicBezTo>
                  <a:pt x="218303" y="803784"/>
                  <a:pt x="220495" y="940047"/>
                  <a:pt x="210065" y="1075633"/>
                </a:cubicBezTo>
                <a:cubicBezTo>
                  <a:pt x="208067" y="1101607"/>
                  <a:pt x="199801" y="1128099"/>
                  <a:pt x="185351" y="1149774"/>
                </a:cubicBezTo>
                <a:lnTo>
                  <a:pt x="135924" y="1223914"/>
                </a:lnTo>
                <a:cubicBezTo>
                  <a:pt x="114176" y="1289162"/>
                  <a:pt x="130793" y="1250148"/>
                  <a:pt x="74141" y="1335125"/>
                </a:cubicBezTo>
                <a:lnTo>
                  <a:pt x="49427" y="1372195"/>
                </a:lnTo>
                <a:lnTo>
                  <a:pt x="24714" y="1446336"/>
                </a:lnTo>
                <a:cubicBezTo>
                  <a:pt x="20595" y="1458693"/>
                  <a:pt x="15516" y="1470770"/>
                  <a:pt x="12357" y="1483406"/>
                </a:cubicBezTo>
                <a:lnTo>
                  <a:pt x="0" y="1532833"/>
                </a:lnTo>
                <a:cubicBezTo>
                  <a:pt x="2391" y="1568695"/>
                  <a:pt x="-2302" y="1733266"/>
                  <a:pt x="37070" y="1792325"/>
                </a:cubicBezTo>
                <a:cubicBezTo>
                  <a:pt x="53546" y="1817039"/>
                  <a:pt x="77104" y="1838288"/>
                  <a:pt x="86497" y="1866466"/>
                </a:cubicBezTo>
                <a:cubicBezTo>
                  <a:pt x="90616" y="1878823"/>
                  <a:pt x="91629" y="1892698"/>
                  <a:pt x="98854" y="1903536"/>
                </a:cubicBezTo>
                <a:cubicBezTo>
                  <a:pt x="141502" y="1967508"/>
                  <a:pt x="152447" y="1916039"/>
                  <a:pt x="185351" y="2014747"/>
                </a:cubicBezTo>
                <a:cubicBezTo>
                  <a:pt x="189470" y="2027104"/>
                  <a:pt x="194130" y="2039293"/>
                  <a:pt x="197708" y="2051817"/>
                </a:cubicBezTo>
                <a:cubicBezTo>
                  <a:pt x="228740" y="2160427"/>
                  <a:pt x="192794" y="2049433"/>
                  <a:pt x="222422" y="2138314"/>
                </a:cubicBezTo>
                <a:cubicBezTo>
                  <a:pt x="226541" y="2216574"/>
                  <a:pt x="229195" y="2294924"/>
                  <a:pt x="234778" y="2373093"/>
                </a:cubicBezTo>
                <a:cubicBezTo>
                  <a:pt x="242302" y="2478435"/>
                  <a:pt x="237530" y="2455489"/>
                  <a:pt x="259492" y="2521374"/>
                </a:cubicBezTo>
                <a:cubicBezTo>
                  <a:pt x="263611" y="2579039"/>
                  <a:pt x="265094" y="2636952"/>
                  <a:pt x="271849" y="2694368"/>
                </a:cubicBezTo>
                <a:cubicBezTo>
                  <a:pt x="273371" y="2707304"/>
                  <a:pt x="276068" y="2721268"/>
                  <a:pt x="284205" y="2731439"/>
                </a:cubicBezTo>
                <a:cubicBezTo>
                  <a:pt x="301625" y="2753214"/>
                  <a:pt x="333927" y="2760369"/>
                  <a:pt x="358346" y="2768509"/>
                </a:cubicBezTo>
                <a:cubicBezTo>
                  <a:pt x="399535" y="2764390"/>
                  <a:pt x="443990" y="2772744"/>
                  <a:pt x="481914" y="2756152"/>
                </a:cubicBezTo>
                <a:cubicBezTo>
                  <a:pt x="565852" y="2719429"/>
                  <a:pt x="542124" y="2686686"/>
                  <a:pt x="580768" y="2632585"/>
                </a:cubicBezTo>
                <a:cubicBezTo>
                  <a:pt x="590925" y="2618365"/>
                  <a:pt x="605481" y="2607871"/>
                  <a:pt x="617838" y="2595514"/>
                </a:cubicBezTo>
                <a:cubicBezTo>
                  <a:pt x="643555" y="2492647"/>
                  <a:pt x="612241" y="2594350"/>
                  <a:pt x="654908" y="2509017"/>
                </a:cubicBezTo>
                <a:cubicBezTo>
                  <a:pt x="664784" y="2489265"/>
                  <a:pt x="674343" y="2440997"/>
                  <a:pt x="679622" y="2422520"/>
                </a:cubicBezTo>
                <a:cubicBezTo>
                  <a:pt x="683200" y="2409996"/>
                  <a:pt x="687859" y="2397806"/>
                  <a:pt x="691978" y="2385449"/>
                </a:cubicBezTo>
                <a:cubicBezTo>
                  <a:pt x="687859" y="2336022"/>
                  <a:pt x="685774" y="2286383"/>
                  <a:pt x="679622" y="2237168"/>
                </a:cubicBezTo>
                <a:cubicBezTo>
                  <a:pt x="676519" y="2212343"/>
                  <a:pt x="663115" y="2175292"/>
                  <a:pt x="654908" y="2150671"/>
                </a:cubicBezTo>
                <a:cubicBezTo>
                  <a:pt x="660665" y="2081587"/>
                  <a:pt x="661071" y="2008626"/>
                  <a:pt x="679622" y="1940606"/>
                </a:cubicBezTo>
                <a:cubicBezTo>
                  <a:pt x="686476" y="1915474"/>
                  <a:pt x="696097" y="1891179"/>
                  <a:pt x="704335" y="1866466"/>
                </a:cubicBezTo>
                <a:cubicBezTo>
                  <a:pt x="714385" y="1836317"/>
                  <a:pt x="717452" y="1816278"/>
                  <a:pt x="741405" y="1792325"/>
                </a:cubicBezTo>
                <a:cubicBezTo>
                  <a:pt x="751906" y="1781824"/>
                  <a:pt x="766119" y="1775850"/>
                  <a:pt x="778476" y="1767612"/>
                </a:cubicBezTo>
                <a:cubicBezTo>
                  <a:pt x="782595" y="1755255"/>
                  <a:pt x="785007" y="1742191"/>
                  <a:pt x="790832" y="1730541"/>
                </a:cubicBezTo>
                <a:cubicBezTo>
                  <a:pt x="838745" y="1634714"/>
                  <a:pt x="796840" y="1749587"/>
                  <a:pt x="827903" y="1656401"/>
                </a:cubicBezTo>
                <a:cubicBezTo>
                  <a:pt x="823784" y="1565785"/>
                  <a:pt x="825210" y="1474746"/>
                  <a:pt x="815546" y="1384552"/>
                </a:cubicBezTo>
                <a:cubicBezTo>
                  <a:pt x="812771" y="1358650"/>
                  <a:pt x="799070" y="1335125"/>
                  <a:pt x="790832" y="1310412"/>
                </a:cubicBezTo>
                <a:lnTo>
                  <a:pt x="766119" y="1236271"/>
                </a:lnTo>
                <a:cubicBezTo>
                  <a:pt x="762000" y="1223914"/>
                  <a:pt x="756921" y="1211837"/>
                  <a:pt x="753762" y="1199201"/>
                </a:cubicBezTo>
                <a:cubicBezTo>
                  <a:pt x="749643" y="1182725"/>
                  <a:pt x="746285" y="1166041"/>
                  <a:pt x="741405" y="1149774"/>
                </a:cubicBezTo>
                <a:cubicBezTo>
                  <a:pt x="741391" y="1149727"/>
                  <a:pt x="710521" y="1057121"/>
                  <a:pt x="704335" y="1038563"/>
                </a:cubicBezTo>
                <a:lnTo>
                  <a:pt x="679622" y="964422"/>
                </a:lnTo>
                <a:cubicBezTo>
                  <a:pt x="675503" y="952065"/>
                  <a:pt x="674490" y="938189"/>
                  <a:pt x="667265" y="927352"/>
                </a:cubicBezTo>
                <a:lnTo>
                  <a:pt x="642551" y="890282"/>
                </a:lnTo>
                <a:cubicBezTo>
                  <a:pt x="638432" y="832617"/>
                  <a:pt x="634629" y="774929"/>
                  <a:pt x="630195" y="717287"/>
                </a:cubicBezTo>
                <a:cubicBezTo>
                  <a:pt x="623986" y="636573"/>
                  <a:pt x="621835" y="571186"/>
                  <a:pt x="605481" y="494866"/>
                </a:cubicBezTo>
                <a:cubicBezTo>
                  <a:pt x="598364" y="461655"/>
                  <a:pt x="587429" y="429318"/>
                  <a:pt x="580768" y="396012"/>
                </a:cubicBezTo>
                <a:cubicBezTo>
                  <a:pt x="576649" y="375417"/>
                  <a:pt x="573505" y="354603"/>
                  <a:pt x="568411" y="334228"/>
                </a:cubicBezTo>
                <a:cubicBezTo>
                  <a:pt x="550767" y="263654"/>
                  <a:pt x="559104" y="332472"/>
                  <a:pt x="543697" y="247731"/>
                </a:cubicBezTo>
                <a:cubicBezTo>
                  <a:pt x="539382" y="223996"/>
                  <a:pt x="536132" y="155029"/>
                  <a:pt x="518984" y="124163"/>
                </a:cubicBezTo>
                <a:cubicBezTo>
                  <a:pt x="504559" y="98199"/>
                  <a:pt x="497735" y="59414"/>
                  <a:pt x="469557" y="50022"/>
                </a:cubicBezTo>
                <a:lnTo>
                  <a:pt x="432487" y="37666"/>
                </a:lnTo>
                <a:cubicBezTo>
                  <a:pt x="423467" y="31653"/>
                  <a:pt x="375399" y="-5089"/>
                  <a:pt x="358346" y="595"/>
                </a:cubicBezTo>
                <a:cubicBezTo>
                  <a:pt x="330168" y="9988"/>
                  <a:pt x="284205" y="50022"/>
                  <a:pt x="284205" y="50022"/>
                </a:cubicBezTo>
                <a:cubicBezTo>
                  <a:pt x="259215" y="87508"/>
                  <a:pt x="210065" y="147144"/>
                  <a:pt x="210065" y="198303"/>
                </a:cubicBezTo>
                <a:lnTo>
                  <a:pt x="185351" y="210660"/>
                </a:lnTo>
                <a:close/>
              </a:path>
            </a:pathLst>
          </a:cu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909973" y="261258"/>
            <a:ext cx="1514054" cy="4030414"/>
          </a:xfrm>
          <a:prstGeom prst="roundRect">
            <a:avLst/>
          </a:prstGeom>
          <a:solidFill>
            <a:schemeClr val="accent1"/>
          </a:solidFill>
          <a:ln w="38100">
            <a:noFill/>
            <a:prstDash val="lgDash"/>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909973" y="261258"/>
            <a:ext cx="1514054" cy="4030414"/>
          </a:xfrm>
          <a:prstGeom prst="roundRect">
            <a:avLst/>
          </a:prstGeom>
          <a:noFill/>
          <a:ln w="3810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191475" y="5671458"/>
            <a:ext cx="1113895" cy="1137828"/>
            <a:chOff x="5765669" y="3890928"/>
            <a:chExt cx="2387731" cy="1514449"/>
          </a:xfrm>
        </p:grpSpPr>
        <p:grpSp>
          <p:nvGrpSpPr>
            <p:cNvPr id="8" name="Group 7"/>
            <p:cNvGrpSpPr/>
            <p:nvPr/>
          </p:nvGrpSpPr>
          <p:grpSpPr>
            <a:xfrm rot="675080">
              <a:off x="5765669" y="3904999"/>
              <a:ext cx="1112676" cy="1410063"/>
              <a:chOff x="5578004" y="1779373"/>
              <a:chExt cx="1112676" cy="1410063"/>
            </a:xfrm>
          </p:grpSpPr>
          <p:sp>
            <p:nvSpPr>
              <p:cNvPr id="14" name="Freeform 13"/>
              <p:cNvSpPr/>
              <p:nvPr/>
            </p:nvSpPr>
            <p:spPr>
              <a:xfrm>
                <a:off x="5578004" y="18411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5931243" y="1779373"/>
                <a:ext cx="759437" cy="1410063"/>
                <a:chOff x="5931243" y="1779373"/>
                <a:chExt cx="759437" cy="1410063"/>
              </a:xfrm>
            </p:grpSpPr>
            <p:sp>
              <p:nvSpPr>
                <p:cNvPr id="16" name="Freeform 15"/>
                <p:cNvSpPr/>
                <p:nvPr/>
              </p:nvSpPr>
              <p:spPr>
                <a:xfrm>
                  <a:off x="5931243" y="17793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6314303" y="17917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 name="Group 8"/>
            <p:cNvGrpSpPr/>
            <p:nvPr/>
          </p:nvGrpSpPr>
          <p:grpSpPr>
            <a:xfrm rot="20946870" flipH="1">
              <a:off x="6862470" y="3890928"/>
              <a:ext cx="1290930" cy="1410063"/>
              <a:chOff x="7269324" y="1931773"/>
              <a:chExt cx="1112676" cy="1410063"/>
            </a:xfrm>
          </p:grpSpPr>
          <p:sp>
            <p:nvSpPr>
              <p:cNvPr id="11" name="Freeform 10"/>
              <p:cNvSpPr/>
              <p:nvPr/>
            </p:nvSpPr>
            <p:spPr>
              <a:xfrm>
                <a:off x="7269324" y="1993557"/>
                <a:ext cx="800780" cy="1199788"/>
              </a:xfrm>
              <a:custGeom>
                <a:avLst/>
                <a:gdLst>
                  <a:gd name="connsiteX0" fmla="*/ 538591 w 800780"/>
                  <a:gd name="connsiteY0" fmla="*/ 49427 h 1199788"/>
                  <a:gd name="connsiteX1" fmla="*/ 538591 w 800780"/>
                  <a:gd name="connsiteY1" fmla="*/ 49427 h 1199788"/>
                  <a:gd name="connsiteX2" fmla="*/ 575661 w 800780"/>
                  <a:gd name="connsiteY2" fmla="*/ 148281 h 1199788"/>
                  <a:gd name="connsiteX3" fmla="*/ 588018 w 800780"/>
                  <a:gd name="connsiteY3" fmla="*/ 185351 h 1199788"/>
                  <a:gd name="connsiteX4" fmla="*/ 563304 w 800780"/>
                  <a:gd name="connsiteY4" fmla="*/ 407773 h 1199788"/>
                  <a:gd name="connsiteX5" fmla="*/ 538591 w 800780"/>
                  <a:gd name="connsiteY5" fmla="*/ 481913 h 1199788"/>
                  <a:gd name="connsiteX6" fmla="*/ 513877 w 800780"/>
                  <a:gd name="connsiteY6" fmla="*/ 605481 h 1199788"/>
                  <a:gd name="connsiteX7" fmla="*/ 476807 w 800780"/>
                  <a:gd name="connsiteY7" fmla="*/ 679621 h 1199788"/>
                  <a:gd name="connsiteX8" fmla="*/ 402666 w 800780"/>
                  <a:gd name="connsiteY8" fmla="*/ 790832 h 1199788"/>
                  <a:gd name="connsiteX9" fmla="*/ 377953 w 800780"/>
                  <a:gd name="connsiteY9" fmla="*/ 827902 h 1199788"/>
                  <a:gd name="connsiteX10" fmla="*/ 266742 w 800780"/>
                  <a:gd name="connsiteY10" fmla="*/ 914400 h 1199788"/>
                  <a:gd name="connsiteX11" fmla="*/ 229672 w 800780"/>
                  <a:gd name="connsiteY11" fmla="*/ 939113 h 1199788"/>
                  <a:gd name="connsiteX12" fmla="*/ 192601 w 800780"/>
                  <a:gd name="connsiteY12" fmla="*/ 963827 h 1199788"/>
                  <a:gd name="connsiteX13" fmla="*/ 155531 w 800780"/>
                  <a:gd name="connsiteY13" fmla="*/ 976184 h 1199788"/>
                  <a:gd name="connsiteX14" fmla="*/ 44320 w 800780"/>
                  <a:gd name="connsiteY14" fmla="*/ 1037967 h 1199788"/>
                  <a:gd name="connsiteX15" fmla="*/ 69034 w 800780"/>
                  <a:gd name="connsiteY15" fmla="*/ 1037967 h 1199788"/>
                  <a:gd name="connsiteX16" fmla="*/ 106104 w 800780"/>
                  <a:gd name="connsiteY16" fmla="*/ 1025611 h 1199788"/>
                  <a:gd name="connsiteX17" fmla="*/ 143174 w 800780"/>
                  <a:gd name="connsiteY17" fmla="*/ 1000897 h 1199788"/>
                  <a:gd name="connsiteX18" fmla="*/ 291455 w 800780"/>
                  <a:gd name="connsiteY18" fmla="*/ 1000897 h 1199788"/>
                  <a:gd name="connsiteX19" fmla="*/ 328526 w 800780"/>
                  <a:gd name="connsiteY19" fmla="*/ 1025611 h 1199788"/>
                  <a:gd name="connsiteX20" fmla="*/ 365596 w 800780"/>
                  <a:gd name="connsiteY20" fmla="*/ 1099751 h 1199788"/>
                  <a:gd name="connsiteX21" fmla="*/ 353239 w 800780"/>
                  <a:gd name="connsiteY21" fmla="*/ 1161535 h 1199788"/>
                  <a:gd name="connsiteX22" fmla="*/ 340882 w 800780"/>
                  <a:gd name="connsiteY22" fmla="*/ 1198605 h 1199788"/>
                  <a:gd name="connsiteX23" fmla="*/ 377953 w 800780"/>
                  <a:gd name="connsiteY23" fmla="*/ 1173892 h 1199788"/>
                  <a:gd name="connsiteX24" fmla="*/ 390310 w 800780"/>
                  <a:gd name="connsiteY24" fmla="*/ 1136821 h 1199788"/>
                  <a:gd name="connsiteX25" fmla="*/ 439737 w 800780"/>
                  <a:gd name="connsiteY25" fmla="*/ 1062681 h 1199788"/>
                  <a:gd name="connsiteX26" fmla="*/ 476807 w 800780"/>
                  <a:gd name="connsiteY26" fmla="*/ 988540 h 1199788"/>
                  <a:gd name="connsiteX27" fmla="*/ 489164 w 800780"/>
                  <a:gd name="connsiteY27" fmla="*/ 951470 h 1199788"/>
                  <a:gd name="connsiteX28" fmla="*/ 513877 w 800780"/>
                  <a:gd name="connsiteY28" fmla="*/ 914400 h 1199788"/>
                  <a:gd name="connsiteX29" fmla="*/ 526234 w 800780"/>
                  <a:gd name="connsiteY29" fmla="*/ 877329 h 1199788"/>
                  <a:gd name="connsiteX30" fmla="*/ 550947 w 800780"/>
                  <a:gd name="connsiteY30" fmla="*/ 840259 h 1199788"/>
                  <a:gd name="connsiteX31" fmla="*/ 588018 w 800780"/>
                  <a:gd name="connsiteY31" fmla="*/ 766119 h 1199788"/>
                  <a:gd name="connsiteX32" fmla="*/ 637445 w 800780"/>
                  <a:gd name="connsiteY32" fmla="*/ 654908 h 1199788"/>
                  <a:gd name="connsiteX33" fmla="*/ 674515 w 800780"/>
                  <a:gd name="connsiteY33" fmla="*/ 543697 h 1199788"/>
                  <a:gd name="connsiteX34" fmla="*/ 686872 w 800780"/>
                  <a:gd name="connsiteY34" fmla="*/ 506627 h 1199788"/>
                  <a:gd name="connsiteX35" fmla="*/ 711585 w 800780"/>
                  <a:gd name="connsiteY35" fmla="*/ 469557 h 1199788"/>
                  <a:gd name="connsiteX36" fmla="*/ 723942 w 800780"/>
                  <a:gd name="connsiteY36" fmla="*/ 432486 h 1199788"/>
                  <a:gd name="connsiteX37" fmla="*/ 773369 w 800780"/>
                  <a:gd name="connsiteY37" fmla="*/ 358346 h 1199788"/>
                  <a:gd name="connsiteX38" fmla="*/ 785726 w 800780"/>
                  <a:gd name="connsiteY38" fmla="*/ 321275 h 1199788"/>
                  <a:gd name="connsiteX39" fmla="*/ 785726 w 800780"/>
                  <a:gd name="connsiteY39" fmla="*/ 61784 h 1199788"/>
                  <a:gd name="connsiteX40" fmla="*/ 761012 w 800780"/>
                  <a:gd name="connsiteY40" fmla="*/ 12357 h 1199788"/>
                  <a:gd name="connsiteX41" fmla="*/ 748655 w 800780"/>
                  <a:gd name="connsiteY41" fmla="*/ 0 h 1199788"/>
                  <a:gd name="connsiteX42" fmla="*/ 649801 w 800780"/>
                  <a:gd name="connsiteY42" fmla="*/ 49427 h 1199788"/>
                  <a:gd name="connsiteX43" fmla="*/ 612731 w 800780"/>
                  <a:gd name="connsiteY43" fmla="*/ 74140 h 1199788"/>
                  <a:gd name="connsiteX44" fmla="*/ 538591 w 800780"/>
                  <a:gd name="connsiteY44" fmla="*/ 49427 h 119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00780" h="1199788">
                    <a:moveTo>
                      <a:pt x="538591" y="49427"/>
                    </a:moveTo>
                    <a:lnTo>
                      <a:pt x="538591" y="49427"/>
                    </a:lnTo>
                    <a:cubicBezTo>
                      <a:pt x="550948" y="82378"/>
                      <a:pt x="563634" y="115208"/>
                      <a:pt x="575661" y="148281"/>
                    </a:cubicBezTo>
                    <a:cubicBezTo>
                      <a:pt x="580112" y="160522"/>
                      <a:pt x="588018" y="172326"/>
                      <a:pt x="588018" y="185351"/>
                    </a:cubicBezTo>
                    <a:cubicBezTo>
                      <a:pt x="588018" y="196200"/>
                      <a:pt x="568232" y="384777"/>
                      <a:pt x="563304" y="407773"/>
                    </a:cubicBezTo>
                    <a:cubicBezTo>
                      <a:pt x="557846" y="433245"/>
                      <a:pt x="543700" y="456369"/>
                      <a:pt x="538591" y="481913"/>
                    </a:cubicBezTo>
                    <a:cubicBezTo>
                      <a:pt x="530353" y="523102"/>
                      <a:pt x="537177" y="570531"/>
                      <a:pt x="513877" y="605481"/>
                    </a:cubicBezTo>
                    <a:cubicBezTo>
                      <a:pt x="404163" y="770054"/>
                      <a:pt x="562075" y="526139"/>
                      <a:pt x="476807" y="679621"/>
                    </a:cubicBezTo>
                    <a:cubicBezTo>
                      <a:pt x="476795" y="679643"/>
                      <a:pt x="415030" y="772286"/>
                      <a:pt x="402666" y="790832"/>
                    </a:cubicBezTo>
                    <a:cubicBezTo>
                      <a:pt x="394428" y="803189"/>
                      <a:pt x="388454" y="817401"/>
                      <a:pt x="377953" y="827902"/>
                    </a:cubicBezTo>
                    <a:cubicBezTo>
                      <a:pt x="319880" y="885975"/>
                      <a:pt x="355421" y="855281"/>
                      <a:pt x="266742" y="914400"/>
                    </a:cubicBezTo>
                    <a:lnTo>
                      <a:pt x="229672" y="939113"/>
                    </a:lnTo>
                    <a:cubicBezTo>
                      <a:pt x="217315" y="947351"/>
                      <a:pt x="206690" y="959131"/>
                      <a:pt x="192601" y="963827"/>
                    </a:cubicBezTo>
                    <a:lnTo>
                      <a:pt x="155531" y="976184"/>
                    </a:lnTo>
                    <a:cubicBezTo>
                      <a:pt x="100040" y="1031675"/>
                      <a:pt x="135040" y="1007727"/>
                      <a:pt x="44320" y="1037967"/>
                    </a:cubicBezTo>
                    <a:cubicBezTo>
                      <a:pt x="15054" y="1047722"/>
                      <a:pt x="-50234" y="1067783"/>
                      <a:pt x="69034" y="1037967"/>
                    </a:cubicBezTo>
                    <a:cubicBezTo>
                      <a:pt x="81670" y="1034808"/>
                      <a:pt x="93747" y="1029730"/>
                      <a:pt x="106104" y="1025611"/>
                    </a:cubicBezTo>
                    <a:cubicBezTo>
                      <a:pt x="118461" y="1017373"/>
                      <a:pt x="129891" y="1007539"/>
                      <a:pt x="143174" y="1000897"/>
                    </a:cubicBezTo>
                    <a:cubicBezTo>
                      <a:pt x="195868" y="974550"/>
                      <a:pt x="223885" y="993389"/>
                      <a:pt x="291455" y="1000897"/>
                    </a:cubicBezTo>
                    <a:cubicBezTo>
                      <a:pt x="303812" y="1009135"/>
                      <a:pt x="318025" y="1015110"/>
                      <a:pt x="328526" y="1025611"/>
                    </a:cubicBezTo>
                    <a:cubicBezTo>
                      <a:pt x="352479" y="1049564"/>
                      <a:pt x="355546" y="1069602"/>
                      <a:pt x="365596" y="1099751"/>
                    </a:cubicBezTo>
                    <a:cubicBezTo>
                      <a:pt x="361477" y="1120346"/>
                      <a:pt x="358333" y="1141160"/>
                      <a:pt x="353239" y="1161535"/>
                    </a:cubicBezTo>
                    <a:cubicBezTo>
                      <a:pt x="350080" y="1174171"/>
                      <a:pt x="329232" y="1192780"/>
                      <a:pt x="340882" y="1198605"/>
                    </a:cubicBezTo>
                    <a:cubicBezTo>
                      <a:pt x="354165" y="1205247"/>
                      <a:pt x="365596" y="1182130"/>
                      <a:pt x="377953" y="1173892"/>
                    </a:cubicBezTo>
                    <a:cubicBezTo>
                      <a:pt x="382072" y="1161535"/>
                      <a:pt x="383984" y="1148207"/>
                      <a:pt x="390310" y="1136821"/>
                    </a:cubicBezTo>
                    <a:cubicBezTo>
                      <a:pt x="404734" y="1110857"/>
                      <a:pt x="439737" y="1062681"/>
                      <a:pt x="439737" y="1062681"/>
                    </a:cubicBezTo>
                    <a:cubicBezTo>
                      <a:pt x="470791" y="969513"/>
                      <a:pt x="428902" y="1084348"/>
                      <a:pt x="476807" y="988540"/>
                    </a:cubicBezTo>
                    <a:cubicBezTo>
                      <a:pt x="482632" y="976890"/>
                      <a:pt x="483339" y="963120"/>
                      <a:pt x="489164" y="951470"/>
                    </a:cubicBezTo>
                    <a:cubicBezTo>
                      <a:pt x="495805" y="938187"/>
                      <a:pt x="507236" y="927683"/>
                      <a:pt x="513877" y="914400"/>
                    </a:cubicBezTo>
                    <a:cubicBezTo>
                      <a:pt x="519702" y="902750"/>
                      <a:pt x="520409" y="888979"/>
                      <a:pt x="526234" y="877329"/>
                    </a:cubicBezTo>
                    <a:cubicBezTo>
                      <a:pt x="532875" y="864046"/>
                      <a:pt x="544306" y="853542"/>
                      <a:pt x="550947" y="840259"/>
                    </a:cubicBezTo>
                    <a:cubicBezTo>
                      <a:pt x="602102" y="737950"/>
                      <a:pt x="517197" y="872347"/>
                      <a:pt x="588018" y="766119"/>
                    </a:cubicBezTo>
                    <a:cubicBezTo>
                      <a:pt x="617427" y="677889"/>
                      <a:pt x="598281" y="713653"/>
                      <a:pt x="637445" y="654908"/>
                    </a:cubicBezTo>
                    <a:lnTo>
                      <a:pt x="674515" y="543697"/>
                    </a:lnTo>
                    <a:cubicBezTo>
                      <a:pt x="678634" y="531340"/>
                      <a:pt x="679647" y="517465"/>
                      <a:pt x="686872" y="506627"/>
                    </a:cubicBezTo>
                    <a:cubicBezTo>
                      <a:pt x="695110" y="494270"/>
                      <a:pt x="704944" y="482840"/>
                      <a:pt x="711585" y="469557"/>
                    </a:cubicBezTo>
                    <a:cubicBezTo>
                      <a:pt x="717410" y="457907"/>
                      <a:pt x="717616" y="443872"/>
                      <a:pt x="723942" y="432486"/>
                    </a:cubicBezTo>
                    <a:cubicBezTo>
                      <a:pt x="738366" y="406522"/>
                      <a:pt x="773369" y="358346"/>
                      <a:pt x="773369" y="358346"/>
                    </a:cubicBezTo>
                    <a:cubicBezTo>
                      <a:pt x="777488" y="345989"/>
                      <a:pt x="782567" y="333912"/>
                      <a:pt x="785726" y="321275"/>
                    </a:cubicBezTo>
                    <a:cubicBezTo>
                      <a:pt x="810813" y="220925"/>
                      <a:pt x="800078" y="198135"/>
                      <a:pt x="785726" y="61784"/>
                    </a:cubicBezTo>
                    <a:cubicBezTo>
                      <a:pt x="782385" y="30044"/>
                      <a:pt x="777724" y="29068"/>
                      <a:pt x="761012" y="12357"/>
                    </a:cubicBezTo>
                    <a:lnTo>
                      <a:pt x="748655" y="0"/>
                    </a:lnTo>
                    <a:cubicBezTo>
                      <a:pt x="715704" y="16476"/>
                      <a:pt x="682143" y="31786"/>
                      <a:pt x="649801" y="49427"/>
                    </a:cubicBezTo>
                    <a:cubicBezTo>
                      <a:pt x="636764" y="56538"/>
                      <a:pt x="627293" y="71228"/>
                      <a:pt x="612731" y="74140"/>
                    </a:cubicBezTo>
                    <a:cubicBezTo>
                      <a:pt x="584459" y="79794"/>
                      <a:pt x="550948" y="53546"/>
                      <a:pt x="538591" y="49427"/>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7622563" y="1931773"/>
                <a:ext cx="681810" cy="1408670"/>
              </a:xfrm>
              <a:custGeom>
                <a:avLst/>
                <a:gdLst>
                  <a:gd name="connsiteX0" fmla="*/ 370703 w 681810"/>
                  <a:gd name="connsiteY0" fmla="*/ 74141 h 1408670"/>
                  <a:gd name="connsiteX1" fmla="*/ 370703 w 681810"/>
                  <a:gd name="connsiteY1" fmla="*/ 74141 h 1408670"/>
                  <a:gd name="connsiteX2" fmla="*/ 358346 w 681810"/>
                  <a:gd name="connsiteY2" fmla="*/ 185351 h 1408670"/>
                  <a:gd name="connsiteX3" fmla="*/ 333633 w 681810"/>
                  <a:gd name="connsiteY3" fmla="*/ 494270 h 1408670"/>
                  <a:gd name="connsiteX4" fmla="*/ 308919 w 681810"/>
                  <a:gd name="connsiteY4" fmla="*/ 617838 h 1408670"/>
                  <a:gd name="connsiteX5" fmla="*/ 284206 w 681810"/>
                  <a:gd name="connsiteY5" fmla="*/ 691978 h 1408670"/>
                  <a:gd name="connsiteX6" fmla="*/ 271849 w 681810"/>
                  <a:gd name="connsiteY6" fmla="*/ 729049 h 1408670"/>
                  <a:gd name="connsiteX7" fmla="*/ 222422 w 681810"/>
                  <a:gd name="connsiteY7" fmla="*/ 803189 h 1408670"/>
                  <a:gd name="connsiteX8" fmla="*/ 172995 w 681810"/>
                  <a:gd name="connsiteY8" fmla="*/ 914400 h 1408670"/>
                  <a:gd name="connsiteX9" fmla="*/ 160638 w 681810"/>
                  <a:gd name="connsiteY9" fmla="*/ 951470 h 1408670"/>
                  <a:gd name="connsiteX10" fmla="*/ 135925 w 681810"/>
                  <a:gd name="connsiteY10" fmla="*/ 988541 h 1408670"/>
                  <a:gd name="connsiteX11" fmla="*/ 123568 w 681810"/>
                  <a:gd name="connsiteY11" fmla="*/ 1025611 h 1408670"/>
                  <a:gd name="connsiteX12" fmla="*/ 86498 w 681810"/>
                  <a:gd name="connsiteY12" fmla="*/ 1062681 h 1408670"/>
                  <a:gd name="connsiteX13" fmla="*/ 61784 w 681810"/>
                  <a:gd name="connsiteY13" fmla="*/ 1136822 h 1408670"/>
                  <a:gd name="connsiteX14" fmla="*/ 0 w 681810"/>
                  <a:gd name="connsiteY14" fmla="*/ 1248032 h 1408670"/>
                  <a:gd name="connsiteX15" fmla="*/ 111211 w 681810"/>
                  <a:gd name="connsiteY15" fmla="*/ 1334530 h 1408670"/>
                  <a:gd name="connsiteX16" fmla="*/ 148281 w 681810"/>
                  <a:gd name="connsiteY16" fmla="*/ 1359243 h 1408670"/>
                  <a:gd name="connsiteX17" fmla="*/ 185352 w 681810"/>
                  <a:gd name="connsiteY17" fmla="*/ 1371600 h 1408670"/>
                  <a:gd name="connsiteX18" fmla="*/ 259492 w 681810"/>
                  <a:gd name="connsiteY18" fmla="*/ 1408670 h 1408670"/>
                  <a:gd name="connsiteX19" fmla="*/ 395416 w 681810"/>
                  <a:gd name="connsiteY19" fmla="*/ 1396313 h 1408670"/>
                  <a:gd name="connsiteX20" fmla="*/ 469557 w 681810"/>
                  <a:gd name="connsiteY20" fmla="*/ 1371600 h 1408670"/>
                  <a:gd name="connsiteX21" fmla="*/ 494271 w 681810"/>
                  <a:gd name="connsiteY21" fmla="*/ 1285103 h 1408670"/>
                  <a:gd name="connsiteX22" fmla="*/ 518984 w 681810"/>
                  <a:gd name="connsiteY22" fmla="*/ 1099751 h 1408670"/>
                  <a:gd name="connsiteX23" fmla="*/ 531341 w 681810"/>
                  <a:gd name="connsiteY23" fmla="*/ 976184 h 1408670"/>
                  <a:gd name="connsiteX24" fmla="*/ 543698 w 681810"/>
                  <a:gd name="connsiteY24" fmla="*/ 914400 h 1408670"/>
                  <a:gd name="connsiteX25" fmla="*/ 556054 w 681810"/>
                  <a:gd name="connsiteY25" fmla="*/ 790832 h 1408670"/>
                  <a:gd name="connsiteX26" fmla="*/ 593125 w 681810"/>
                  <a:gd name="connsiteY26" fmla="*/ 679622 h 1408670"/>
                  <a:gd name="connsiteX27" fmla="*/ 605481 w 681810"/>
                  <a:gd name="connsiteY27" fmla="*/ 642551 h 1408670"/>
                  <a:gd name="connsiteX28" fmla="*/ 630195 w 681810"/>
                  <a:gd name="connsiteY28" fmla="*/ 605481 h 1408670"/>
                  <a:gd name="connsiteX29" fmla="*/ 654908 w 681810"/>
                  <a:gd name="connsiteY29" fmla="*/ 518984 h 1408670"/>
                  <a:gd name="connsiteX30" fmla="*/ 667265 w 681810"/>
                  <a:gd name="connsiteY30" fmla="*/ 481913 h 1408670"/>
                  <a:gd name="connsiteX31" fmla="*/ 667265 w 681810"/>
                  <a:gd name="connsiteY31" fmla="*/ 111211 h 1408670"/>
                  <a:gd name="connsiteX32" fmla="*/ 568411 w 681810"/>
                  <a:gd name="connsiteY32" fmla="*/ 24713 h 1408670"/>
                  <a:gd name="connsiteX33" fmla="*/ 531341 w 681810"/>
                  <a:gd name="connsiteY33" fmla="*/ 0 h 1408670"/>
                  <a:gd name="connsiteX34" fmla="*/ 444843 w 681810"/>
                  <a:gd name="connsiteY34" fmla="*/ 12357 h 1408670"/>
                  <a:gd name="connsiteX35" fmla="*/ 407773 w 681810"/>
                  <a:gd name="connsiteY35" fmla="*/ 24713 h 1408670"/>
                  <a:gd name="connsiteX36" fmla="*/ 370703 w 681810"/>
                  <a:gd name="connsiteY36" fmla="*/ 74141 h 140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81810" h="1408670">
                    <a:moveTo>
                      <a:pt x="370703" y="74141"/>
                    </a:moveTo>
                    <a:lnTo>
                      <a:pt x="370703" y="74141"/>
                    </a:lnTo>
                    <a:cubicBezTo>
                      <a:pt x="366584" y="111211"/>
                      <a:pt x="361101" y="148155"/>
                      <a:pt x="358346" y="185351"/>
                    </a:cubicBezTo>
                    <a:cubicBezTo>
                      <a:pt x="339555" y="439019"/>
                      <a:pt x="358379" y="333415"/>
                      <a:pt x="333633" y="494270"/>
                    </a:cubicBezTo>
                    <a:cubicBezTo>
                      <a:pt x="326601" y="539978"/>
                      <a:pt x="321851" y="574732"/>
                      <a:pt x="308919" y="617838"/>
                    </a:cubicBezTo>
                    <a:cubicBezTo>
                      <a:pt x="301434" y="642789"/>
                      <a:pt x="292444" y="667265"/>
                      <a:pt x="284206" y="691978"/>
                    </a:cubicBezTo>
                    <a:cubicBezTo>
                      <a:pt x="280087" y="704335"/>
                      <a:pt x="279074" y="718211"/>
                      <a:pt x="271849" y="729049"/>
                    </a:cubicBezTo>
                    <a:cubicBezTo>
                      <a:pt x="255373" y="753762"/>
                      <a:pt x="231815" y="775011"/>
                      <a:pt x="222422" y="803189"/>
                    </a:cubicBezTo>
                    <a:cubicBezTo>
                      <a:pt x="158663" y="994464"/>
                      <a:pt x="231740" y="796911"/>
                      <a:pt x="172995" y="914400"/>
                    </a:cubicBezTo>
                    <a:cubicBezTo>
                      <a:pt x="167170" y="926050"/>
                      <a:pt x="166463" y="939820"/>
                      <a:pt x="160638" y="951470"/>
                    </a:cubicBezTo>
                    <a:cubicBezTo>
                      <a:pt x="153996" y="964753"/>
                      <a:pt x="142567" y="975258"/>
                      <a:pt x="135925" y="988541"/>
                    </a:cubicBezTo>
                    <a:cubicBezTo>
                      <a:pt x="130100" y="1000191"/>
                      <a:pt x="130793" y="1014773"/>
                      <a:pt x="123568" y="1025611"/>
                    </a:cubicBezTo>
                    <a:cubicBezTo>
                      <a:pt x="113875" y="1040151"/>
                      <a:pt x="98855" y="1050324"/>
                      <a:pt x="86498" y="1062681"/>
                    </a:cubicBezTo>
                    <a:cubicBezTo>
                      <a:pt x="78260" y="1087395"/>
                      <a:pt x="76234" y="1115147"/>
                      <a:pt x="61784" y="1136822"/>
                    </a:cubicBezTo>
                    <a:cubicBezTo>
                      <a:pt x="5132" y="1221800"/>
                      <a:pt x="21750" y="1182784"/>
                      <a:pt x="0" y="1248032"/>
                    </a:cubicBezTo>
                    <a:cubicBezTo>
                      <a:pt x="58073" y="1306105"/>
                      <a:pt x="22532" y="1275411"/>
                      <a:pt x="111211" y="1334530"/>
                    </a:cubicBezTo>
                    <a:cubicBezTo>
                      <a:pt x="123568" y="1342768"/>
                      <a:pt x="134192" y="1354547"/>
                      <a:pt x="148281" y="1359243"/>
                    </a:cubicBezTo>
                    <a:cubicBezTo>
                      <a:pt x="160638" y="1363362"/>
                      <a:pt x="173702" y="1365775"/>
                      <a:pt x="185352" y="1371600"/>
                    </a:cubicBezTo>
                    <a:cubicBezTo>
                      <a:pt x="281171" y="1419509"/>
                      <a:pt x="166312" y="1377609"/>
                      <a:pt x="259492" y="1408670"/>
                    </a:cubicBezTo>
                    <a:cubicBezTo>
                      <a:pt x="304800" y="1404551"/>
                      <a:pt x="350613" y="1404219"/>
                      <a:pt x="395416" y="1396313"/>
                    </a:cubicBezTo>
                    <a:cubicBezTo>
                      <a:pt x="421070" y="1391786"/>
                      <a:pt x="469557" y="1371600"/>
                      <a:pt x="469557" y="1371600"/>
                    </a:cubicBezTo>
                    <a:cubicBezTo>
                      <a:pt x="481334" y="1336270"/>
                      <a:pt x="486514" y="1323890"/>
                      <a:pt x="494271" y="1285103"/>
                    </a:cubicBezTo>
                    <a:cubicBezTo>
                      <a:pt x="507520" y="1218857"/>
                      <a:pt x="511659" y="1169339"/>
                      <a:pt x="518984" y="1099751"/>
                    </a:cubicBezTo>
                    <a:cubicBezTo>
                      <a:pt x="523317" y="1058584"/>
                      <a:pt x="525870" y="1017215"/>
                      <a:pt x="531341" y="976184"/>
                    </a:cubicBezTo>
                    <a:cubicBezTo>
                      <a:pt x="534117" y="955366"/>
                      <a:pt x="539579" y="934995"/>
                      <a:pt x="543698" y="914400"/>
                    </a:cubicBezTo>
                    <a:cubicBezTo>
                      <a:pt x="547817" y="873211"/>
                      <a:pt x="548425" y="831518"/>
                      <a:pt x="556054" y="790832"/>
                    </a:cubicBezTo>
                    <a:cubicBezTo>
                      <a:pt x="556055" y="790827"/>
                      <a:pt x="586946" y="698159"/>
                      <a:pt x="593125" y="679622"/>
                    </a:cubicBezTo>
                    <a:cubicBezTo>
                      <a:pt x="597244" y="667265"/>
                      <a:pt x="598256" y="653389"/>
                      <a:pt x="605481" y="642551"/>
                    </a:cubicBezTo>
                    <a:cubicBezTo>
                      <a:pt x="613719" y="630194"/>
                      <a:pt x="623553" y="618764"/>
                      <a:pt x="630195" y="605481"/>
                    </a:cubicBezTo>
                    <a:cubicBezTo>
                      <a:pt x="640073" y="585726"/>
                      <a:pt x="649628" y="537465"/>
                      <a:pt x="654908" y="518984"/>
                    </a:cubicBezTo>
                    <a:cubicBezTo>
                      <a:pt x="658486" y="506460"/>
                      <a:pt x="663146" y="494270"/>
                      <a:pt x="667265" y="481913"/>
                    </a:cubicBezTo>
                    <a:cubicBezTo>
                      <a:pt x="681269" y="327873"/>
                      <a:pt x="691398" y="288189"/>
                      <a:pt x="667265" y="111211"/>
                    </a:cubicBezTo>
                    <a:cubicBezTo>
                      <a:pt x="662116" y="73454"/>
                      <a:pt x="582827" y="34324"/>
                      <a:pt x="568411" y="24713"/>
                    </a:cubicBezTo>
                    <a:lnTo>
                      <a:pt x="531341" y="0"/>
                    </a:lnTo>
                    <a:cubicBezTo>
                      <a:pt x="502508" y="4119"/>
                      <a:pt x="473403" y="6645"/>
                      <a:pt x="444843" y="12357"/>
                    </a:cubicBezTo>
                    <a:cubicBezTo>
                      <a:pt x="432071" y="14911"/>
                      <a:pt x="417944" y="16576"/>
                      <a:pt x="407773" y="24713"/>
                    </a:cubicBezTo>
                    <a:cubicBezTo>
                      <a:pt x="395350" y="34652"/>
                      <a:pt x="376881" y="65903"/>
                      <a:pt x="370703" y="7414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8005623" y="1944130"/>
                <a:ext cx="376377" cy="1397706"/>
              </a:xfrm>
              <a:custGeom>
                <a:avLst/>
                <a:gdLst>
                  <a:gd name="connsiteX0" fmla="*/ 210065 w 376377"/>
                  <a:gd name="connsiteY0" fmla="*/ 0 h 1397706"/>
                  <a:gd name="connsiteX1" fmla="*/ 210065 w 376377"/>
                  <a:gd name="connsiteY1" fmla="*/ 0 h 1397706"/>
                  <a:gd name="connsiteX2" fmla="*/ 197708 w 376377"/>
                  <a:gd name="connsiteY2" fmla="*/ 160638 h 1397706"/>
                  <a:gd name="connsiteX3" fmla="*/ 172994 w 376377"/>
                  <a:gd name="connsiteY3" fmla="*/ 234778 h 1397706"/>
                  <a:gd name="connsiteX4" fmla="*/ 148281 w 376377"/>
                  <a:gd name="connsiteY4" fmla="*/ 321275 h 1397706"/>
                  <a:gd name="connsiteX5" fmla="*/ 135924 w 376377"/>
                  <a:gd name="connsiteY5" fmla="*/ 358346 h 1397706"/>
                  <a:gd name="connsiteX6" fmla="*/ 123567 w 376377"/>
                  <a:gd name="connsiteY6" fmla="*/ 667265 h 1397706"/>
                  <a:gd name="connsiteX7" fmla="*/ 111211 w 376377"/>
                  <a:gd name="connsiteY7" fmla="*/ 741405 h 1397706"/>
                  <a:gd name="connsiteX8" fmla="*/ 86497 w 376377"/>
                  <a:gd name="connsiteY8" fmla="*/ 815546 h 1397706"/>
                  <a:gd name="connsiteX9" fmla="*/ 74140 w 376377"/>
                  <a:gd name="connsiteY9" fmla="*/ 914400 h 1397706"/>
                  <a:gd name="connsiteX10" fmla="*/ 49427 w 376377"/>
                  <a:gd name="connsiteY10" fmla="*/ 988540 h 1397706"/>
                  <a:gd name="connsiteX11" fmla="*/ 24713 w 376377"/>
                  <a:gd name="connsiteY11" fmla="*/ 1087394 h 1397706"/>
                  <a:gd name="connsiteX12" fmla="*/ 0 w 376377"/>
                  <a:gd name="connsiteY12" fmla="*/ 1173892 h 1397706"/>
                  <a:gd name="connsiteX13" fmla="*/ 12356 w 376377"/>
                  <a:gd name="connsiteY13" fmla="*/ 1359243 h 1397706"/>
                  <a:gd name="connsiteX14" fmla="*/ 24713 w 376377"/>
                  <a:gd name="connsiteY14" fmla="*/ 1396313 h 1397706"/>
                  <a:gd name="connsiteX15" fmla="*/ 61783 w 376377"/>
                  <a:gd name="connsiteY15" fmla="*/ 1383956 h 1397706"/>
                  <a:gd name="connsiteX16" fmla="*/ 74140 w 376377"/>
                  <a:gd name="connsiteY16" fmla="*/ 1346886 h 1397706"/>
                  <a:gd name="connsiteX17" fmla="*/ 185351 w 376377"/>
                  <a:gd name="connsiteY17" fmla="*/ 1285102 h 1397706"/>
                  <a:gd name="connsiteX18" fmla="*/ 333632 w 376377"/>
                  <a:gd name="connsiteY18" fmla="*/ 1322173 h 1397706"/>
                  <a:gd name="connsiteX19" fmla="*/ 358346 w 376377"/>
                  <a:gd name="connsiteY19" fmla="*/ 1359243 h 1397706"/>
                  <a:gd name="connsiteX20" fmla="*/ 358346 w 376377"/>
                  <a:gd name="connsiteY20" fmla="*/ 1099751 h 1397706"/>
                  <a:gd name="connsiteX21" fmla="*/ 333632 w 376377"/>
                  <a:gd name="connsiteY21" fmla="*/ 358346 h 1397706"/>
                  <a:gd name="connsiteX22" fmla="*/ 321275 w 376377"/>
                  <a:gd name="connsiteY22" fmla="*/ 123567 h 1397706"/>
                  <a:gd name="connsiteX23" fmla="*/ 308919 w 376377"/>
                  <a:gd name="connsiteY23" fmla="*/ 74140 h 1397706"/>
                  <a:gd name="connsiteX24" fmla="*/ 271848 w 376377"/>
                  <a:gd name="connsiteY24" fmla="*/ 61784 h 1397706"/>
                  <a:gd name="connsiteX25" fmla="*/ 210065 w 376377"/>
                  <a:gd name="connsiteY25" fmla="*/ 0 h 139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6377" h="1397706">
                    <a:moveTo>
                      <a:pt x="210065" y="0"/>
                    </a:moveTo>
                    <a:lnTo>
                      <a:pt x="210065" y="0"/>
                    </a:lnTo>
                    <a:cubicBezTo>
                      <a:pt x="205946" y="53546"/>
                      <a:pt x="206084" y="107591"/>
                      <a:pt x="197708" y="160638"/>
                    </a:cubicBezTo>
                    <a:cubicBezTo>
                      <a:pt x="193645" y="186369"/>
                      <a:pt x="181232" y="210065"/>
                      <a:pt x="172994" y="234778"/>
                    </a:cubicBezTo>
                    <a:cubicBezTo>
                      <a:pt x="143373" y="323640"/>
                      <a:pt x="179306" y="212690"/>
                      <a:pt x="148281" y="321275"/>
                    </a:cubicBezTo>
                    <a:cubicBezTo>
                      <a:pt x="144703" y="333799"/>
                      <a:pt x="140043" y="345989"/>
                      <a:pt x="135924" y="358346"/>
                    </a:cubicBezTo>
                    <a:cubicBezTo>
                      <a:pt x="131805" y="461319"/>
                      <a:pt x="130202" y="564423"/>
                      <a:pt x="123567" y="667265"/>
                    </a:cubicBezTo>
                    <a:cubicBezTo>
                      <a:pt x="121954" y="692267"/>
                      <a:pt x="117287" y="717099"/>
                      <a:pt x="111211" y="741405"/>
                    </a:cubicBezTo>
                    <a:cubicBezTo>
                      <a:pt x="104893" y="766678"/>
                      <a:pt x="86497" y="815546"/>
                      <a:pt x="86497" y="815546"/>
                    </a:cubicBezTo>
                    <a:cubicBezTo>
                      <a:pt x="82378" y="848497"/>
                      <a:pt x="81098" y="881929"/>
                      <a:pt x="74140" y="914400"/>
                    </a:cubicBezTo>
                    <a:cubicBezTo>
                      <a:pt x="68682" y="939872"/>
                      <a:pt x="55745" y="963268"/>
                      <a:pt x="49427" y="988540"/>
                    </a:cubicBezTo>
                    <a:cubicBezTo>
                      <a:pt x="41189" y="1021491"/>
                      <a:pt x="35454" y="1055171"/>
                      <a:pt x="24713" y="1087394"/>
                    </a:cubicBezTo>
                    <a:cubicBezTo>
                      <a:pt x="6986" y="1140576"/>
                      <a:pt x="15515" y="1111828"/>
                      <a:pt x="0" y="1173892"/>
                    </a:cubicBezTo>
                    <a:cubicBezTo>
                      <a:pt x="4119" y="1235676"/>
                      <a:pt x="5518" y="1297701"/>
                      <a:pt x="12356" y="1359243"/>
                    </a:cubicBezTo>
                    <a:cubicBezTo>
                      <a:pt x="13794" y="1372188"/>
                      <a:pt x="13063" y="1390488"/>
                      <a:pt x="24713" y="1396313"/>
                    </a:cubicBezTo>
                    <a:cubicBezTo>
                      <a:pt x="36363" y="1402138"/>
                      <a:pt x="49426" y="1388075"/>
                      <a:pt x="61783" y="1383956"/>
                    </a:cubicBezTo>
                    <a:cubicBezTo>
                      <a:pt x="65902" y="1371599"/>
                      <a:pt x="64930" y="1356096"/>
                      <a:pt x="74140" y="1346886"/>
                    </a:cubicBezTo>
                    <a:cubicBezTo>
                      <a:pt x="116629" y="1304398"/>
                      <a:pt x="138736" y="1300641"/>
                      <a:pt x="185351" y="1285102"/>
                    </a:cubicBezTo>
                    <a:cubicBezTo>
                      <a:pt x="247184" y="1291972"/>
                      <a:pt x="291066" y="1279607"/>
                      <a:pt x="333632" y="1322173"/>
                    </a:cubicBezTo>
                    <a:cubicBezTo>
                      <a:pt x="344133" y="1332674"/>
                      <a:pt x="350108" y="1346886"/>
                      <a:pt x="358346" y="1359243"/>
                    </a:cubicBezTo>
                    <a:cubicBezTo>
                      <a:pt x="395287" y="1248414"/>
                      <a:pt x="365128" y="1354069"/>
                      <a:pt x="358346" y="1099751"/>
                    </a:cubicBezTo>
                    <a:cubicBezTo>
                      <a:pt x="338648" y="361056"/>
                      <a:pt x="420640" y="619364"/>
                      <a:pt x="333632" y="358346"/>
                    </a:cubicBezTo>
                    <a:cubicBezTo>
                      <a:pt x="329513" y="280086"/>
                      <a:pt x="328064" y="201640"/>
                      <a:pt x="321275" y="123567"/>
                    </a:cubicBezTo>
                    <a:cubicBezTo>
                      <a:pt x="319804" y="106648"/>
                      <a:pt x="319528" y="87401"/>
                      <a:pt x="308919" y="74140"/>
                    </a:cubicBezTo>
                    <a:cubicBezTo>
                      <a:pt x="300782" y="63969"/>
                      <a:pt x="284205" y="65903"/>
                      <a:pt x="271848" y="61784"/>
                    </a:cubicBezTo>
                    <a:cubicBezTo>
                      <a:pt x="221070" y="27931"/>
                      <a:pt x="220362" y="10297"/>
                      <a:pt x="21006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6678591" y="4016415"/>
              <a:ext cx="393541" cy="1388962"/>
            </a:xfrm>
            <a:custGeom>
              <a:avLst/>
              <a:gdLst>
                <a:gd name="connsiteX0" fmla="*/ 173622 w 393541"/>
                <a:gd name="connsiteY0" fmla="*/ 0 h 1388962"/>
                <a:gd name="connsiteX1" fmla="*/ 173622 w 393541"/>
                <a:gd name="connsiteY1" fmla="*/ 0 h 1388962"/>
                <a:gd name="connsiteX2" fmla="*/ 150472 w 393541"/>
                <a:gd name="connsiteY2" fmla="*/ 104172 h 1388962"/>
                <a:gd name="connsiteX3" fmla="*/ 138898 w 393541"/>
                <a:gd name="connsiteY3" fmla="*/ 138896 h 1388962"/>
                <a:gd name="connsiteX4" fmla="*/ 115748 w 393541"/>
                <a:gd name="connsiteY4" fmla="*/ 173620 h 1388962"/>
                <a:gd name="connsiteX5" fmla="*/ 81024 w 393541"/>
                <a:gd name="connsiteY5" fmla="*/ 520861 h 1388962"/>
                <a:gd name="connsiteX6" fmla="*/ 57875 w 393541"/>
                <a:gd name="connsiteY6" fmla="*/ 682907 h 1388962"/>
                <a:gd name="connsiteX7" fmla="*/ 46300 w 393541"/>
                <a:gd name="connsiteY7" fmla="*/ 752355 h 1388962"/>
                <a:gd name="connsiteX8" fmla="*/ 34725 w 393541"/>
                <a:gd name="connsiteY8" fmla="*/ 833377 h 1388962"/>
                <a:gd name="connsiteX9" fmla="*/ 11576 w 393541"/>
                <a:gd name="connsiteY9" fmla="*/ 949124 h 1388962"/>
                <a:gd name="connsiteX10" fmla="*/ 1 w 393541"/>
                <a:gd name="connsiteY10" fmla="*/ 1215342 h 1388962"/>
                <a:gd name="connsiteX11" fmla="*/ 11576 w 393541"/>
                <a:gd name="connsiteY11" fmla="*/ 1319514 h 1388962"/>
                <a:gd name="connsiteX12" fmla="*/ 46300 w 393541"/>
                <a:gd name="connsiteY12" fmla="*/ 1342663 h 1388962"/>
                <a:gd name="connsiteX13" fmla="*/ 69450 w 393541"/>
                <a:gd name="connsiteY13" fmla="*/ 1365813 h 1388962"/>
                <a:gd name="connsiteX14" fmla="*/ 138898 w 393541"/>
                <a:gd name="connsiteY14" fmla="*/ 1388962 h 1388962"/>
                <a:gd name="connsiteX15" fmla="*/ 243070 w 393541"/>
                <a:gd name="connsiteY15" fmla="*/ 1377388 h 1388962"/>
                <a:gd name="connsiteX16" fmla="*/ 266219 w 393541"/>
                <a:gd name="connsiteY16" fmla="*/ 1354238 h 1388962"/>
                <a:gd name="connsiteX17" fmla="*/ 300943 w 393541"/>
                <a:gd name="connsiteY17" fmla="*/ 1342663 h 1388962"/>
                <a:gd name="connsiteX18" fmla="*/ 335667 w 393541"/>
                <a:gd name="connsiteY18" fmla="*/ 1273215 h 1388962"/>
                <a:gd name="connsiteX19" fmla="*/ 358817 w 393541"/>
                <a:gd name="connsiteY19" fmla="*/ 1250066 h 1388962"/>
                <a:gd name="connsiteX20" fmla="*/ 358817 w 393541"/>
                <a:gd name="connsiteY20" fmla="*/ 1157469 h 1388962"/>
                <a:gd name="connsiteX21" fmla="*/ 335667 w 393541"/>
                <a:gd name="connsiteY21" fmla="*/ 1088020 h 1388962"/>
                <a:gd name="connsiteX22" fmla="*/ 370391 w 393541"/>
                <a:gd name="connsiteY22" fmla="*/ 925975 h 1388962"/>
                <a:gd name="connsiteX23" fmla="*/ 381966 w 393541"/>
                <a:gd name="connsiteY23" fmla="*/ 891251 h 1388962"/>
                <a:gd name="connsiteX24" fmla="*/ 393541 w 393541"/>
                <a:gd name="connsiteY24" fmla="*/ 856527 h 1388962"/>
                <a:gd name="connsiteX25" fmla="*/ 381966 w 393541"/>
                <a:gd name="connsiteY25" fmla="*/ 787079 h 1388962"/>
                <a:gd name="connsiteX26" fmla="*/ 358817 w 393541"/>
                <a:gd name="connsiteY26" fmla="*/ 717631 h 1388962"/>
                <a:gd name="connsiteX27" fmla="*/ 347242 w 393541"/>
                <a:gd name="connsiteY27" fmla="*/ 682907 h 1388962"/>
                <a:gd name="connsiteX28" fmla="*/ 335667 w 393541"/>
                <a:gd name="connsiteY28" fmla="*/ 636608 h 1388962"/>
                <a:gd name="connsiteX29" fmla="*/ 324093 w 393541"/>
                <a:gd name="connsiteY29" fmla="*/ 578734 h 1388962"/>
                <a:gd name="connsiteX30" fmla="*/ 312518 w 393541"/>
                <a:gd name="connsiteY30" fmla="*/ 544010 h 1388962"/>
                <a:gd name="connsiteX31" fmla="*/ 277794 w 393541"/>
                <a:gd name="connsiteY31" fmla="*/ 416689 h 1388962"/>
                <a:gd name="connsiteX32" fmla="*/ 266219 w 393541"/>
                <a:gd name="connsiteY32" fmla="*/ 381965 h 1388962"/>
                <a:gd name="connsiteX33" fmla="*/ 289368 w 393541"/>
                <a:gd name="connsiteY33" fmla="*/ 312517 h 1388962"/>
                <a:gd name="connsiteX34" fmla="*/ 266219 w 393541"/>
                <a:gd name="connsiteY34" fmla="*/ 150471 h 1388962"/>
                <a:gd name="connsiteX35" fmla="*/ 243070 w 393541"/>
                <a:gd name="connsiteY35" fmla="*/ 115747 h 1388962"/>
                <a:gd name="connsiteX36" fmla="*/ 185196 w 393541"/>
                <a:gd name="connsiteY36" fmla="*/ 23150 h 1388962"/>
                <a:gd name="connsiteX37" fmla="*/ 173622 w 393541"/>
                <a:gd name="connsiteY37" fmla="*/ 0 h 138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93541" h="1388962">
                  <a:moveTo>
                    <a:pt x="173622" y="0"/>
                  </a:moveTo>
                  <a:lnTo>
                    <a:pt x="173622" y="0"/>
                  </a:lnTo>
                  <a:cubicBezTo>
                    <a:pt x="165905" y="34724"/>
                    <a:pt x="159099" y="69663"/>
                    <a:pt x="150472" y="104172"/>
                  </a:cubicBezTo>
                  <a:cubicBezTo>
                    <a:pt x="147513" y="116008"/>
                    <a:pt x="144354" y="127983"/>
                    <a:pt x="138898" y="138896"/>
                  </a:cubicBezTo>
                  <a:cubicBezTo>
                    <a:pt x="132677" y="151339"/>
                    <a:pt x="123465" y="162045"/>
                    <a:pt x="115748" y="173620"/>
                  </a:cubicBezTo>
                  <a:cubicBezTo>
                    <a:pt x="61451" y="336516"/>
                    <a:pt x="100609" y="197706"/>
                    <a:pt x="81024" y="520861"/>
                  </a:cubicBezTo>
                  <a:cubicBezTo>
                    <a:pt x="75162" y="617582"/>
                    <a:pt x="71862" y="605980"/>
                    <a:pt x="57875" y="682907"/>
                  </a:cubicBezTo>
                  <a:cubicBezTo>
                    <a:pt x="53677" y="705997"/>
                    <a:pt x="49869" y="729159"/>
                    <a:pt x="46300" y="752355"/>
                  </a:cubicBezTo>
                  <a:cubicBezTo>
                    <a:pt x="42152" y="779319"/>
                    <a:pt x="39466" y="806511"/>
                    <a:pt x="34725" y="833377"/>
                  </a:cubicBezTo>
                  <a:cubicBezTo>
                    <a:pt x="27887" y="872125"/>
                    <a:pt x="11576" y="949124"/>
                    <a:pt x="11576" y="949124"/>
                  </a:cubicBezTo>
                  <a:cubicBezTo>
                    <a:pt x="7718" y="1037863"/>
                    <a:pt x="1" y="1126519"/>
                    <a:pt x="1" y="1215342"/>
                  </a:cubicBezTo>
                  <a:cubicBezTo>
                    <a:pt x="1" y="1250280"/>
                    <a:pt x="-364" y="1286680"/>
                    <a:pt x="11576" y="1319514"/>
                  </a:cubicBezTo>
                  <a:cubicBezTo>
                    <a:pt x="16330" y="1332587"/>
                    <a:pt x="35437" y="1333973"/>
                    <a:pt x="46300" y="1342663"/>
                  </a:cubicBezTo>
                  <a:cubicBezTo>
                    <a:pt x="54822" y="1349480"/>
                    <a:pt x="59689" y="1360933"/>
                    <a:pt x="69450" y="1365813"/>
                  </a:cubicBezTo>
                  <a:cubicBezTo>
                    <a:pt x="91275" y="1376726"/>
                    <a:pt x="138898" y="1388962"/>
                    <a:pt x="138898" y="1388962"/>
                  </a:cubicBezTo>
                  <a:cubicBezTo>
                    <a:pt x="173622" y="1385104"/>
                    <a:pt x="209363" y="1386581"/>
                    <a:pt x="243070" y="1377388"/>
                  </a:cubicBezTo>
                  <a:cubicBezTo>
                    <a:pt x="253598" y="1374517"/>
                    <a:pt x="256861" y="1359853"/>
                    <a:pt x="266219" y="1354238"/>
                  </a:cubicBezTo>
                  <a:cubicBezTo>
                    <a:pt x="276681" y="1347961"/>
                    <a:pt x="289368" y="1346521"/>
                    <a:pt x="300943" y="1342663"/>
                  </a:cubicBezTo>
                  <a:cubicBezTo>
                    <a:pt x="354854" y="1288754"/>
                    <a:pt x="293003" y="1358543"/>
                    <a:pt x="335667" y="1273215"/>
                  </a:cubicBezTo>
                  <a:cubicBezTo>
                    <a:pt x="340547" y="1263454"/>
                    <a:pt x="351100" y="1257782"/>
                    <a:pt x="358817" y="1250066"/>
                  </a:cubicBezTo>
                  <a:cubicBezTo>
                    <a:pt x="374879" y="1201877"/>
                    <a:pt x="375577" y="1218924"/>
                    <a:pt x="358817" y="1157469"/>
                  </a:cubicBezTo>
                  <a:cubicBezTo>
                    <a:pt x="352396" y="1133927"/>
                    <a:pt x="335667" y="1088020"/>
                    <a:pt x="335667" y="1088020"/>
                  </a:cubicBezTo>
                  <a:cubicBezTo>
                    <a:pt x="350268" y="971213"/>
                    <a:pt x="337406" y="1024930"/>
                    <a:pt x="370391" y="925975"/>
                  </a:cubicBezTo>
                  <a:lnTo>
                    <a:pt x="381966" y="891251"/>
                  </a:lnTo>
                  <a:lnTo>
                    <a:pt x="393541" y="856527"/>
                  </a:lnTo>
                  <a:cubicBezTo>
                    <a:pt x="389683" y="833378"/>
                    <a:pt x="387658" y="809847"/>
                    <a:pt x="381966" y="787079"/>
                  </a:cubicBezTo>
                  <a:cubicBezTo>
                    <a:pt x="376048" y="763406"/>
                    <a:pt x="366533" y="740780"/>
                    <a:pt x="358817" y="717631"/>
                  </a:cubicBezTo>
                  <a:cubicBezTo>
                    <a:pt x="354959" y="706056"/>
                    <a:pt x="350201" y="694744"/>
                    <a:pt x="347242" y="682907"/>
                  </a:cubicBezTo>
                  <a:cubicBezTo>
                    <a:pt x="343384" y="667474"/>
                    <a:pt x="339118" y="652137"/>
                    <a:pt x="335667" y="636608"/>
                  </a:cubicBezTo>
                  <a:cubicBezTo>
                    <a:pt x="331399" y="617403"/>
                    <a:pt x="328864" y="597820"/>
                    <a:pt x="324093" y="578734"/>
                  </a:cubicBezTo>
                  <a:cubicBezTo>
                    <a:pt x="321134" y="566897"/>
                    <a:pt x="315477" y="555846"/>
                    <a:pt x="312518" y="544010"/>
                  </a:cubicBezTo>
                  <a:cubicBezTo>
                    <a:pt x="279796" y="413127"/>
                    <a:pt x="327458" y="565680"/>
                    <a:pt x="277794" y="416689"/>
                  </a:cubicBezTo>
                  <a:lnTo>
                    <a:pt x="266219" y="381965"/>
                  </a:lnTo>
                  <a:cubicBezTo>
                    <a:pt x="273935" y="358816"/>
                    <a:pt x="291577" y="336818"/>
                    <a:pt x="289368" y="312517"/>
                  </a:cubicBezTo>
                  <a:cubicBezTo>
                    <a:pt x="286410" y="279980"/>
                    <a:pt x="288488" y="195008"/>
                    <a:pt x="266219" y="150471"/>
                  </a:cubicBezTo>
                  <a:cubicBezTo>
                    <a:pt x="259998" y="138029"/>
                    <a:pt x="248720" y="128459"/>
                    <a:pt x="243070" y="115747"/>
                  </a:cubicBezTo>
                  <a:cubicBezTo>
                    <a:pt x="212908" y="47882"/>
                    <a:pt x="241713" y="51409"/>
                    <a:pt x="185196" y="23150"/>
                  </a:cubicBezTo>
                  <a:cubicBezTo>
                    <a:pt x="181745" y="21425"/>
                    <a:pt x="175551" y="3858"/>
                    <a:pt x="173622"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Can 17"/>
          <p:cNvSpPr/>
          <p:nvPr/>
        </p:nvSpPr>
        <p:spPr>
          <a:xfrm>
            <a:off x="2043546" y="52043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2057400" y="78555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2057400" y="108373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an 20"/>
          <p:cNvSpPr/>
          <p:nvPr/>
        </p:nvSpPr>
        <p:spPr>
          <a:xfrm>
            <a:off x="2057400" y="138853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an 21"/>
          <p:cNvSpPr/>
          <p:nvPr/>
        </p:nvSpPr>
        <p:spPr>
          <a:xfrm>
            <a:off x="2057400" y="167680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an 22"/>
          <p:cNvSpPr/>
          <p:nvPr/>
        </p:nvSpPr>
        <p:spPr>
          <a:xfrm>
            <a:off x="2057400" y="194508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an 23"/>
          <p:cNvSpPr/>
          <p:nvPr/>
        </p:nvSpPr>
        <p:spPr>
          <a:xfrm>
            <a:off x="2057400" y="223830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an 24"/>
          <p:cNvSpPr/>
          <p:nvPr/>
        </p:nvSpPr>
        <p:spPr>
          <a:xfrm>
            <a:off x="2057400" y="253635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2071254" y="280148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71254" y="309965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2071254" y="340445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2071254" y="3692733"/>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p:cNvSpPr/>
          <p:nvPr/>
        </p:nvSpPr>
        <p:spPr>
          <a:xfrm>
            <a:off x="2071254" y="3961008"/>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an 30"/>
          <p:cNvSpPr/>
          <p:nvPr/>
        </p:nvSpPr>
        <p:spPr>
          <a:xfrm>
            <a:off x="2045043" y="61754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an 31"/>
          <p:cNvSpPr/>
          <p:nvPr/>
        </p:nvSpPr>
        <p:spPr>
          <a:xfrm>
            <a:off x="2058897" y="88266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an 32"/>
          <p:cNvSpPr/>
          <p:nvPr/>
        </p:nvSpPr>
        <p:spPr>
          <a:xfrm>
            <a:off x="2058897" y="118084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n 33"/>
          <p:cNvSpPr/>
          <p:nvPr/>
        </p:nvSpPr>
        <p:spPr>
          <a:xfrm>
            <a:off x="2058897" y="148564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an 34"/>
          <p:cNvSpPr/>
          <p:nvPr/>
        </p:nvSpPr>
        <p:spPr>
          <a:xfrm>
            <a:off x="2058897" y="177391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058897" y="204219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an 36"/>
          <p:cNvSpPr/>
          <p:nvPr/>
        </p:nvSpPr>
        <p:spPr>
          <a:xfrm>
            <a:off x="2058897" y="233541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an 37"/>
          <p:cNvSpPr/>
          <p:nvPr/>
        </p:nvSpPr>
        <p:spPr>
          <a:xfrm>
            <a:off x="2058897" y="263346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n 38"/>
          <p:cNvSpPr/>
          <p:nvPr/>
        </p:nvSpPr>
        <p:spPr>
          <a:xfrm>
            <a:off x="2072751" y="289859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an 39"/>
          <p:cNvSpPr/>
          <p:nvPr/>
        </p:nvSpPr>
        <p:spPr>
          <a:xfrm>
            <a:off x="2072751" y="319676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n 40"/>
          <p:cNvSpPr/>
          <p:nvPr/>
        </p:nvSpPr>
        <p:spPr>
          <a:xfrm>
            <a:off x="2072751" y="350156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an 41"/>
          <p:cNvSpPr/>
          <p:nvPr/>
        </p:nvSpPr>
        <p:spPr>
          <a:xfrm>
            <a:off x="2072751" y="3789844"/>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an 42"/>
          <p:cNvSpPr/>
          <p:nvPr/>
        </p:nvSpPr>
        <p:spPr>
          <a:xfrm>
            <a:off x="2072751" y="4058119"/>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an 43"/>
          <p:cNvSpPr/>
          <p:nvPr/>
        </p:nvSpPr>
        <p:spPr>
          <a:xfrm>
            <a:off x="2057400" y="71600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an 44"/>
          <p:cNvSpPr/>
          <p:nvPr/>
        </p:nvSpPr>
        <p:spPr>
          <a:xfrm>
            <a:off x="2071254" y="98112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an 45"/>
          <p:cNvSpPr/>
          <p:nvPr/>
        </p:nvSpPr>
        <p:spPr>
          <a:xfrm>
            <a:off x="2071254" y="127930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an 46"/>
          <p:cNvSpPr/>
          <p:nvPr/>
        </p:nvSpPr>
        <p:spPr>
          <a:xfrm>
            <a:off x="2071254" y="158410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an 47"/>
          <p:cNvSpPr/>
          <p:nvPr/>
        </p:nvSpPr>
        <p:spPr>
          <a:xfrm>
            <a:off x="2071254" y="187237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an 48"/>
          <p:cNvSpPr/>
          <p:nvPr/>
        </p:nvSpPr>
        <p:spPr>
          <a:xfrm>
            <a:off x="2071254" y="214065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an 49"/>
          <p:cNvSpPr/>
          <p:nvPr/>
        </p:nvSpPr>
        <p:spPr>
          <a:xfrm>
            <a:off x="2071254" y="243387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an 50"/>
          <p:cNvSpPr/>
          <p:nvPr/>
        </p:nvSpPr>
        <p:spPr>
          <a:xfrm>
            <a:off x="2071254" y="273192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an 51"/>
          <p:cNvSpPr/>
          <p:nvPr/>
        </p:nvSpPr>
        <p:spPr>
          <a:xfrm>
            <a:off x="2085108" y="299705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an 52"/>
          <p:cNvSpPr/>
          <p:nvPr/>
        </p:nvSpPr>
        <p:spPr>
          <a:xfrm>
            <a:off x="2085108" y="329522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an 53"/>
          <p:cNvSpPr/>
          <p:nvPr/>
        </p:nvSpPr>
        <p:spPr>
          <a:xfrm>
            <a:off x="2085108" y="360002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an 54"/>
          <p:cNvSpPr/>
          <p:nvPr/>
        </p:nvSpPr>
        <p:spPr>
          <a:xfrm>
            <a:off x="2085108" y="3888301"/>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an 55"/>
          <p:cNvSpPr/>
          <p:nvPr/>
        </p:nvSpPr>
        <p:spPr>
          <a:xfrm>
            <a:off x="2085108" y="4156576"/>
            <a:ext cx="1246909" cy="54725"/>
          </a:xfrm>
          <a:prstGeom prst="can">
            <a:avLst/>
          </a:prstGeom>
          <a:solidFill>
            <a:srgbClr val="0070C0"/>
          </a:solidFill>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p:nvPr/>
        </p:nvCxnSpPr>
        <p:spPr>
          <a:xfrm>
            <a:off x="2667000" y="1623065"/>
            <a:ext cx="76200" cy="4549135"/>
          </a:xfrm>
          <a:prstGeom prst="straightConnector1">
            <a:avLst/>
          </a:prstGeom>
          <a:ln w="38100">
            <a:solidFill>
              <a:schemeClr val="bg1"/>
            </a:solidFill>
            <a:tailEnd type="arrow"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36807"/>
      </p:ext>
    </p:extLst>
  </p:cSld>
  <p:clrMapOvr>
    <a:masterClrMapping/>
  </p:clrMapOvr>
  <p:transition spd="slow">
    <p:wipe dir="d"/>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414" y="244473"/>
            <a:ext cx="1562100" cy="657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91507"/>
      </p:ext>
    </p:extLst>
  </p:cSld>
  <p:clrMapOvr>
    <a:masterClrMapping/>
  </p:clrMapOvr>
  <p:transition spd="slow" advTm="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500" fill="hold"/>
                                        <p:tgtEl>
                                          <p:spTgt spid="307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75726">
            <a:off x="2500492" y="2596920"/>
            <a:ext cx="4572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30259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2.5E-6 3.69942E-6 L 0.52656 -0.23191 " pathEditMode="relative" rAng="0" ptsTypes="AA">
                                      <p:cBhvr>
                                        <p:cTn id="6" dur="1000" fill="hold"/>
                                        <p:tgtEl>
                                          <p:spTgt spid="10242"/>
                                        </p:tgtEl>
                                        <p:attrNameLst>
                                          <p:attrName>ppt_x</p:attrName>
                                          <p:attrName>ppt_y</p:attrName>
                                        </p:attrNameLst>
                                      </p:cBhvr>
                                      <p:rCtr x="26319" y="-116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solidFill>
                  <a:prstClr val="black"/>
                </a:solidFill>
              </a:rPr>
              <a:t>http://www.appstate.edu/~steelekm/classes/psy3215/EyePhysio/simple_retina.htm</a:t>
            </a:r>
          </a:p>
        </p:txBody>
      </p:sp>
      <p:pic>
        <p:nvPicPr>
          <p:cNvPr id="2" name="Picture 2" descr="http://www.appstate.edu/~steelekm/classes/psy3215/EyePhysio/simple_retina.jpg"/>
          <p:cNvPicPr>
            <a:picLocks noChangeAspect="1" noChangeArrowheads="1"/>
          </p:cNvPicPr>
          <p:nvPr/>
        </p:nvPicPr>
        <p:blipFill rotWithShape="1">
          <a:blip r:embed="rId2">
            <a:extLst>
              <a:ext uri="{28A0092B-C50C-407E-A947-70E740481C1C}">
                <a14:useLocalDpi xmlns:a14="http://schemas.microsoft.com/office/drawing/2010/main" val="0"/>
              </a:ext>
            </a:extLst>
          </a:blip>
          <a:srcRect l="84384" t="21606" b="51101"/>
          <a:stretch/>
        </p:blipFill>
        <p:spPr bwMode="auto">
          <a:xfrm>
            <a:off x="7141029" y="1161143"/>
            <a:ext cx="1061698" cy="13933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98459">
            <a:off x="6837405" y="838964"/>
            <a:ext cx="685800" cy="137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56391776"/>
      </p:ext>
    </p:extLst>
  </p:cSld>
  <p:clrMapOvr>
    <a:masterClrMapping/>
  </p:clrMapOvr>
  <mc:AlternateContent xmlns:mc="http://schemas.openxmlformats.org/markup-compatibility/2006" xmlns:p14="http://schemas.microsoft.com/office/powerpoint/2010/main">
    <mc:Choice Requires="p14">
      <p:transition p14:dur="250" advTm="0">
        <p:fade/>
      </p:transition>
    </mc:Choice>
    <mc:Fallback xmlns="">
      <p:transition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appstate.edu/~steelekm/classes/psy3215/EyePhysio/simple_reti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770" y="58056"/>
            <a:ext cx="6798957" cy="5105400"/>
          </a:xfrm>
          <a:prstGeom prst="rect">
            <a:avLst/>
          </a:prstGeom>
          <a:noFill/>
          <a:extLst>
            <a:ext uri="{909E8E84-426E-40DD-AFC4-6F175D3DCCD1}">
              <a14:hiddenFill xmlns:a14="http://schemas.microsoft.com/office/drawing/2010/main">
                <a:solidFill>
                  <a:srgbClr val="FFFFFF"/>
                </a:solidFill>
              </a14:hiddenFill>
            </a:ext>
          </a:extLst>
        </p:spPr>
      </p:pic>
      <p:sp>
        <p:nvSpPr>
          <p:cNvPr id="7" name="Freeform 6"/>
          <p:cNvSpPr/>
          <p:nvPr/>
        </p:nvSpPr>
        <p:spPr>
          <a:xfrm>
            <a:off x="6470536" y="1277257"/>
            <a:ext cx="1396207" cy="3323772"/>
          </a:xfrm>
          <a:custGeom>
            <a:avLst/>
            <a:gdLst>
              <a:gd name="connsiteX0" fmla="*/ 1396207 w 1396207"/>
              <a:gd name="connsiteY0" fmla="*/ 0 h 3323772"/>
              <a:gd name="connsiteX1" fmla="*/ 1352664 w 1396207"/>
              <a:gd name="connsiteY1" fmla="*/ 72572 h 3323772"/>
              <a:gd name="connsiteX2" fmla="*/ 1338150 w 1396207"/>
              <a:gd name="connsiteY2" fmla="*/ 116114 h 3323772"/>
              <a:gd name="connsiteX3" fmla="*/ 1251064 w 1396207"/>
              <a:gd name="connsiteY3" fmla="*/ 246743 h 3323772"/>
              <a:gd name="connsiteX4" fmla="*/ 1222035 w 1396207"/>
              <a:gd name="connsiteY4" fmla="*/ 290286 h 3323772"/>
              <a:gd name="connsiteX5" fmla="*/ 1193007 w 1396207"/>
              <a:gd name="connsiteY5" fmla="*/ 333829 h 3323772"/>
              <a:gd name="connsiteX6" fmla="*/ 1149464 w 1396207"/>
              <a:gd name="connsiteY6" fmla="*/ 362857 h 3323772"/>
              <a:gd name="connsiteX7" fmla="*/ 1134950 w 1396207"/>
              <a:gd name="connsiteY7" fmla="*/ 406400 h 3323772"/>
              <a:gd name="connsiteX8" fmla="*/ 1076893 w 1396207"/>
              <a:gd name="connsiteY8" fmla="*/ 493486 h 3323772"/>
              <a:gd name="connsiteX9" fmla="*/ 1062378 w 1396207"/>
              <a:gd name="connsiteY9" fmla="*/ 537029 h 3323772"/>
              <a:gd name="connsiteX10" fmla="*/ 1018835 w 1396207"/>
              <a:gd name="connsiteY10" fmla="*/ 566057 h 3323772"/>
              <a:gd name="connsiteX11" fmla="*/ 975293 w 1396207"/>
              <a:gd name="connsiteY11" fmla="*/ 653143 h 3323772"/>
              <a:gd name="connsiteX12" fmla="*/ 946264 w 1396207"/>
              <a:gd name="connsiteY12" fmla="*/ 740229 h 3323772"/>
              <a:gd name="connsiteX13" fmla="*/ 917235 w 1396207"/>
              <a:gd name="connsiteY13" fmla="*/ 841829 h 3323772"/>
              <a:gd name="connsiteX14" fmla="*/ 902721 w 1396207"/>
              <a:gd name="connsiteY14" fmla="*/ 914400 h 3323772"/>
              <a:gd name="connsiteX15" fmla="*/ 873693 w 1396207"/>
              <a:gd name="connsiteY15" fmla="*/ 957943 h 3323772"/>
              <a:gd name="connsiteX16" fmla="*/ 859178 w 1396207"/>
              <a:gd name="connsiteY16" fmla="*/ 1001486 h 3323772"/>
              <a:gd name="connsiteX17" fmla="*/ 815635 w 1396207"/>
              <a:gd name="connsiteY17" fmla="*/ 1045029 h 3323772"/>
              <a:gd name="connsiteX18" fmla="*/ 757578 w 1396207"/>
              <a:gd name="connsiteY18" fmla="*/ 1132114 h 3323772"/>
              <a:gd name="connsiteX19" fmla="*/ 626950 w 1396207"/>
              <a:gd name="connsiteY19" fmla="*/ 1204686 h 3323772"/>
              <a:gd name="connsiteX20" fmla="*/ 307635 w 1396207"/>
              <a:gd name="connsiteY20" fmla="*/ 1219200 h 3323772"/>
              <a:gd name="connsiteX21" fmla="*/ 264093 w 1396207"/>
              <a:gd name="connsiteY21" fmla="*/ 1233714 h 3323772"/>
              <a:gd name="connsiteX22" fmla="*/ 235064 w 1396207"/>
              <a:gd name="connsiteY22" fmla="*/ 1277257 h 3323772"/>
              <a:gd name="connsiteX23" fmla="*/ 191521 w 1396207"/>
              <a:gd name="connsiteY23" fmla="*/ 1320800 h 3323772"/>
              <a:gd name="connsiteX24" fmla="*/ 133464 w 1396207"/>
              <a:gd name="connsiteY24" fmla="*/ 1407886 h 3323772"/>
              <a:gd name="connsiteX25" fmla="*/ 118950 w 1396207"/>
              <a:gd name="connsiteY25" fmla="*/ 1451429 h 3323772"/>
              <a:gd name="connsiteX26" fmla="*/ 89921 w 1396207"/>
              <a:gd name="connsiteY26" fmla="*/ 1494972 h 3323772"/>
              <a:gd name="connsiteX27" fmla="*/ 31864 w 1396207"/>
              <a:gd name="connsiteY27" fmla="*/ 1625600 h 3323772"/>
              <a:gd name="connsiteX28" fmla="*/ 17350 w 1396207"/>
              <a:gd name="connsiteY28" fmla="*/ 1814286 h 3323772"/>
              <a:gd name="connsiteX29" fmla="*/ 60893 w 1396207"/>
              <a:gd name="connsiteY29" fmla="*/ 1857829 h 3323772"/>
              <a:gd name="connsiteX30" fmla="*/ 104435 w 1396207"/>
              <a:gd name="connsiteY30" fmla="*/ 1872343 h 3323772"/>
              <a:gd name="connsiteX31" fmla="*/ 147978 w 1396207"/>
              <a:gd name="connsiteY31" fmla="*/ 1901372 h 3323772"/>
              <a:gd name="connsiteX32" fmla="*/ 191521 w 1396207"/>
              <a:gd name="connsiteY32" fmla="*/ 1915886 h 3323772"/>
              <a:gd name="connsiteX33" fmla="*/ 206035 w 1396207"/>
              <a:gd name="connsiteY33" fmla="*/ 1959429 h 3323772"/>
              <a:gd name="connsiteX34" fmla="*/ 249578 w 1396207"/>
              <a:gd name="connsiteY34" fmla="*/ 2119086 h 3323772"/>
              <a:gd name="connsiteX35" fmla="*/ 336664 w 1396207"/>
              <a:gd name="connsiteY35" fmla="*/ 2177143 h 3323772"/>
              <a:gd name="connsiteX36" fmla="*/ 351178 w 1396207"/>
              <a:gd name="connsiteY36" fmla="*/ 2220686 h 3323772"/>
              <a:gd name="connsiteX37" fmla="*/ 394721 w 1396207"/>
              <a:gd name="connsiteY37" fmla="*/ 2235200 h 3323772"/>
              <a:gd name="connsiteX38" fmla="*/ 481807 w 1396207"/>
              <a:gd name="connsiteY38" fmla="*/ 2293257 h 3323772"/>
              <a:gd name="connsiteX39" fmla="*/ 525350 w 1396207"/>
              <a:gd name="connsiteY39" fmla="*/ 2322286 h 3323772"/>
              <a:gd name="connsiteX40" fmla="*/ 554378 w 1396207"/>
              <a:gd name="connsiteY40" fmla="*/ 2365829 h 3323772"/>
              <a:gd name="connsiteX41" fmla="*/ 539864 w 1396207"/>
              <a:gd name="connsiteY41" fmla="*/ 2409372 h 3323772"/>
              <a:gd name="connsiteX42" fmla="*/ 510835 w 1396207"/>
              <a:gd name="connsiteY42" fmla="*/ 2452914 h 3323772"/>
              <a:gd name="connsiteX43" fmla="*/ 423750 w 1396207"/>
              <a:gd name="connsiteY43" fmla="*/ 2525486 h 3323772"/>
              <a:gd name="connsiteX44" fmla="*/ 322150 w 1396207"/>
              <a:gd name="connsiteY44" fmla="*/ 2656114 h 3323772"/>
              <a:gd name="connsiteX45" fmla="*/ 307635 w 1396207"/>
              <a:gd name="connsiteY45" fmla="*/ 2699657 h 3323772"/>
              <a:gd name="connsiteX46" fmla="*/ 249578 w 1396207"/>
              <a:gd name="connsiteY46" fmla="*/ 2786743 h 3323772"/>
              <a:gd name="connsiteX47" fmla="*/ 235064 w 1396207"/>
              <a:gd name="connsiteY47" fmla="*/ 2830286 h 3323772"/>
              <a:gd name="connsiteX48" fmla="*/ 177007 w 1396207"/>
              <a:gd name="connsiteY48" fmla="*/ 2917372 h 3323772"/>
              <a:gd name="connsiteX49" fmla="*/ 147978 w 1396207"/>
              <a:gd name="connsiteY49" fmla="*/ 3004457 h 3323772"/>
              <a:gd name="connsiteX50" fmla="*/ 162493 w 1396207"/>
              <a:gd name="connsiteY50" fmla="*/ 3135086 h 3323772"/>
              <a:gd name="connsiteX51" fmla="*/ 191521 w 1396207"/>
              <a:gd name="connsiteY51" fmla="*/ 3178629 h 3323772"/>
              <a:gd name="connsiteX52" fmla="*/ 235064 w 1396207"/>
              <a:gd name="connsiteY52" fmla="*/ 3207657 h 3323772"/>
              <a:gd name="connsiteX53" fmla="*/ 423750 w 1396207"/>
              <a:gd name="connsiteY53" fmla="*/ 3236686 h 3323772"/>
              <a:gd name="connsiteX54" fmla="*/ 481807 w 1396207"/>
              <a:gd name="connsiteY54" fmla="*/ 3251200 h 3323772"/>
              <a:gd name="connsiteX55" fmla="*/ 583407 w 1396207"/>
              <a:gd name="connsiteY55" fmla="*/ 3280229 h 3323772"/>
              <a:gd name="connsiteX56" fmla="*/ 655978 w 1396207"/>
              <a:gd name="connsiteY56" fmla="*/ 3323772 h 332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396207" h="3323772">
                <a:moveTo>
                  <a:pt x="1396207" y="0"/>
                </a:moveTo>
                <a:cubicBezTo>
                  <a:pt x="1381693" y="24191"/>
                  <a:pt x="1365280" y="47339"/>
                  <a:pt x="1352664" y="72572"/>
                </a:cubicBezTo>
                <a:cubicBezTo>
                  <a:pt x="1345822" y="86256"/>
                  <a:pt x="1345580" y="102740"/>
                  <a:pt x="1338150" y="116114"/>
                </a:cubicBezTo>
                <a:cubicBezTo>
                  <a:pt x="1338144" y="116124"/>
                  <a:pt x="1265582" y="224967"/>
                  <a:pt x="1251064" y="246743"/>
                </a:cubicBezTo>
                <a:lnTo>
                  <a:pt x="1222035" y="290286"/>
                </a:lnTo>
                <a:cubicBezTo>
                  <a:pt x="1212359" y="304800"/>
                  <a:pt x="1207521" y="324153"/>
                  <a:pt x="1193007" y="333829"/>
                </a:cubicBezTo>
                <a:lnTo>
                  <a:pt x="1149464" y="362857"/>
                </a:lnTo>
                <a:cubicBezTo>
                  <a:pt x="1144626" y="377371"/>
                  <a:pt x="1142380" y="393026"/>
                  <a:pt x="1134950" y="406400"/>
                </a:cubicBezTo>
                <a:cubicBezTo>
                  <a:pt x="1118007" y="436898"/>
                  <a:pt x="1087926" y="460388"/>
                  <a:pt x="1076893" y="493486"/>
                </a:cubicBezTo>
                <a:cubicBezTo>
                  <a:pt x="1072055" y="508000"/>
                  <a:pt x="1071936" y="525082"/>
                  <a:pt x="1062378" y="537029"/>
                </a:cubicBezTo>
                <a:cubicBezTo>
                  <a:pt x="1051481" y="550650"/>
                  <a:pt x="1033349" y="556381"/>
                  <a:pt x="1018835" y="566057"/>
                </a:cubicBezTo>
                <a:cubicBezTo>
                  <a:pt x="965906" y="724848"/>
                  <a:pt x="1050318" y="484336"/>
                  <a:pt x="975293" y="653143"/>
                </a:cubicBezTo>
                <a:cubicBezTo>
                  <a:pt x="962866" y="681105"/>
                  <a:pt x="955940" y="711200"/>
                  <a:pt x="946264" y="740229"/>
                </a:cubicBezTo>
                <a:cubicBezTo>
                  <a:pt x="930104" y="788709"/>
                  <a:pt x="929382" y="787166"/>
                  <a:pt x="917235" y="841829"/>
                </a:cubicBezTo>
                <a:cubicBezTo>
                  <a:pt x="911883" y="865911"/>
                  <a:pt x="911383" y="891301"/>
                  <a:pt x="902721" y="914400"/>
                </a:cubicBezTo>
                <a:cubicBezTo>
                  <a:pt x="896596" y="930733"/>
                  <a:pt x="881494" y="942341"/>
                  <a:pt x="873693" y="957943"/>
                </a:cubicBezTo>
                <a:cubicBezTo>
                  <a:pt x="866851" y="971627"/>
                  <a:pt x="867665" y="988756"/>
                  <a:pt x="859178" y="1001486"/>
                </a:cubicBezTo>
                <a:cubicBezTo>
                  <a:pt x="847792" y="1018565"/>
                  <a:pt x="828237" y="1028826"/>
                  <a:pt x="815635" y="1045029"/>
                </a:cubicBezTo>
                <a:cubicBezTo>
                  <a:pt x="794216" y="1072568"/>
                  <a:pt x="786606" y="1112761"/>
                  <a:pt x="757578" y="1132114"/>
                </a:cubicBezTo>
                <a:cubicBezTo>
                  <a:pt x="733227" y="1148348"/>
                  <a:pt x="670498" y="1201202"/>
                  <a:pt x="626950" y="1204686"/>
                </a:cubicBezTo>
                <a:cubicBezTo>
                  <a:pt x="520741" y="1213183"/>
                  <a:pt x="414073" y="1214362"/>
                  <a:pt x="307635" y="1219200"/>
                </a:cubicBezTo>
                <a:cubicBezTo>
                  <a:pt x="293121" y="1224038"/>
                  <a:pt x="276040" y="1224157"/>
                  <a:pt x="264093" y="1233714"/>
                </a:cubicBezTo>
                <a:cubicBezTo>
                  <a:pt x="250471" y="1244611"/>
                  <a:pt x="246231" y="1263856"/>
                  <a:pt x="235064" y="1277257"/>
                </a:cubicBezTo>
                <a:cubicBezTo>
                  <a:pt x="221923" y="1293026"/>
                  <a:pt x="204123" y="1304597"/>
                  <a:pt x="191521" y="1320800"/>
                </a:cubicBezTo>
                <a:cubicBezTo>
                  <a:pt x="170102" y="1348339"/>
                  <a:pt x="133464" y="1407886"/>
                  <a:pt x="133464" y="1407886"/>
                </a:cubicBezTo>
                <a:cubicBezTo>
                  <a:pt x="128626" y="1422400"/>
                  <a:pt x="125792" y="1437745"/>
                  <a:pt x="118950" y="1451429"/>
                </a:cubicBezTo>
                <a:cubicBezTo>
                  <a:pt x="111149" y="1467031"/>
                  <a:pt x="97006" y="1479031"/>
                  <a:pt x="89921" y="1494972"/>
                </a:cubicBezTo>
                <a:cubicBezTo>
                  <a:pt x="20831" y="1650424"/>
                  <a:pt x="97560" y="1527057"/>
                  <a:pt x="31864" y="1625600"/>
                </a:cubicBezTo>
                <a:cubicBezTo>
                  <a:pt x="5805" y="1703776"/>
                  <a:pt x="-16908" y="1728641"/>
                  <a:pt x="17350" y="1814286"/>
                </a:cubicBezTo>
                <a:cubicBezTo>
                  <a:pt x="24973" y="1833344"/>
                  <a:pt x="43814" y="1846443"/>
                  <a:pt x="60893" y="1857829"/>
                </a:cubicBezTo>
                <a:cubicBezTo>
                  <a:pt x="73623" y="1866315"/>
                  <a:pt x="89921" y="1867505"/>
                  <a:pt x="104435" y="1872343"/>
                </a:cubicBezTo>
                <a:cubicBezTo>
                  <a:pt x="118949" y="1882019"/>
                  <a:pt x="132376" y="1893571"/>
                  <a:pt x="147978" y="1901372"/>
                </a:cubicBezTo>
                <a:cubicBezTo>
                  <a:pt x="161662" y="1908214"/>
                  <a:pt x="180703" y="1905068"/>
                  <a:pt x="191521" y="1915886"/>
                </a:cubicBezTo>
                <a:cubicBezTo>
                  <a:pt x="202339" y="1926704"/>
                  <a:pt x="201197" y="1944915"/>
                  <a:pt x="206035" y="1959429"/>
                </a:cubicBezTo>
                <a:cubicBezTo>
                  <a:pt x="212775" y="2013347"/>
                  <a:pt x="203358" y="2078644"/>
                  <a:pt x="249578" y="2119086"/>
                </a:cubicBezTo>
                <a:cubicBezTo>
                  <a:pt x="275834" y="2142060"/>
                  <a:pt x="336664" y="2177143"/>
                  <a:pt x="336664" y="2177143"/>
                </a:cubicBezTo>
                <a:cubicBezTo>
                  <a:pt x="341502" y="2191657"/>
                  <a:pt x="340360" y="2209868"/>
                  <a:pt x="351178" y="2220686"/>
                </a:cubicBezTo>
                <a:cubicBezTo>
                  <a:pt x="361996" y="2231504"/>
                  <a:pt x="381347" y="2227770"/>
                  <a:pt x="394721" y="2235200"/>
                </a:cubicBezTo>
                <a:cubicBezTo>
                  <a:pt x="425219" y="2252143"/>
                  <a:pt x="452778" y="2273905"/>
                  <a:pt x="481807" y="2293257"/>
                </a:cubicBezTo>
                <a:lnTo>
                  <a:pt x="525350" y="2322286"/>
                </a:lnTo>
                <a:cubicBezTo>
                  <a:pt x="535026" y="2336800"/>
                  <a:pt x="551510" y="2348622"/>
                  <a:pt x="554378" y="2365829"/>
                </a:cubicBezTo>
                <a:cubicBezTo>
                  <a:pt x="556893" y="2380920"/>
                  <a:pt x="546706" y="2395688"/>
                  <a:pt x="539864" y="2409372"/>
                </a:cubicBezTo>
                <a:cubicBezTo>
                  <a:pt x="532063" y="2424974"/>
                  <a:pt x="523170" y="2440579"/>
                  <a:pt x="510835" y="2452914"/>
                </a:cubicBezTo>
                <a:cubicBezTo>
                  <a:pt x="426982" y="2536767"/>
                  <a:pt x="506965" y="2418495"/>
                  <a:pt x="423750" y="2525486"/>
                </a:cubicBezTo>
                <a:cubicBezTo>
                  <a:pt x="302229" y="2681728"/>
                  <a:pt x="421003" y="2557264"/>
                  <a:pt x="322150" y="2656114"/>
                </a:cubicBezTo>
                <a:cubicBezTo>
                  <a:pt x="317312" y="2670628"/>
                  <a:pt x="315065" y="2686283"/>
                  <a:pt x="307635" y="2699657"/>
                </a:cubicBezTo>
                <a:cubicBezTo>
                  <a:pt x="290692" y="2730155"/>
                  <a:pt x="249578" y="2786743"/>
                  <a:pt x="249578" y="2786743"/>
                </a:cubicBezTo>
                <a:cubicBezTo>
                  <a:pt x="244740" y="2801257"/>
                  <a:pt x="242494" y="2816912"/>
                  <a:pt x="235064" y="2830286"/>
                </a:cubicBezTo>
                <a:cubicBezTo>
                  <a:pt x="218121" y="2860784"/>
                  <a:pt x="188040" y="2884274"/>
                  <a:pt x="177007" y="2917372"/>
                </a:cubicBezTo>
                <a:lnTo>
                  <a:pt x="147978" y="3004457"/>
                </a:lnTo>
                <a:cubicBezTo>
                  <a:pt x="152816" y="3048000"/>
                  <a:pt x="151867" y="3092583"/>
                  <a:pt x="162493" y="3135086"/>
                </a:cubicBezTo>
                <a:cubicBezTo>
                  <a:pt x="166724" y="3152009"/>
                  <a:pt x="179186" y="3166294"/>
                  <a:pt x="191521" y="3178629"/>
                </a:cubicBezTo>
                <a:cubicBezTo>
                  <a:pt x="203856" y="3190964"/>
                  <a:pt x="219462" y="3199856"/>
                  <a:pt x="235064" y="3207657"/>
                </a:cubicBezTo>
                <a:cubicBezTo>
                  <a:pt x="287375" y="3233813"/>
                  <a:pt x="382111" y="3232522"/>
                  <a:pt x="423750" y="3236686"/>
                </a:cubicBezTo>
                <a:cubicBezTo>
                  <a:pt x="443102" y="3241524"/>
                  <a:pt x="462627" y="3245720"/>
                  <a:pt x="481807" y="3251200"/>
                </a:cubicBezTo>
                <a:cubicBezTo>
                  <a:pt x="627604" y="3292855"/>
                  <a:pt x="401859" y="3234840"/>
                  <a:pt x="583407" y="3280229"/>
                </a:cubicBezTo>
                <a:cubicBezTo>
                  <a:pt x="635951" y="3315258"/>
                  <a:pt x="611348" y="3301455"/>
                  <a:pt x="655978" y="3323772"/>
                </a:cubicBezTo>
              </a:path>
            </a:pathLst>
          </a:cu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422509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3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1500"/>
                            </p:stCondLst>
                            <p:childTnLst>
                              <p:par>
                                <p:cTn id="9" presetID="1" presetClass="exit" presetSubtype="0" fill="hold" grpId="1" nodeType="afterEffect">
                                  <p:stCondLst>
                                    <p:cond delay="200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4465" y="6456679"/>
            <a:ext cx="8909535" cy="276999"/>
          </a:xfrm>
          <a:prstGeom prst="rect">
            <a:avLst/>
          </a:prstGeom>
        </p:spPr>
        <p:txBody>
          <a:bodyPr>
            <a:spAutoFit/>
          </a:bodyPr>
          <a:lstStyle/>
          <a:p>
            <a:r>
              <a:rPr lang="en-US" sz="1200" dirty="0">
                <a:solidFill>
                  <a:prstClr val="black"/>
                </a:solidFill>
              </a:rPr>
              <a:t>https://webvision.med.utah.edu/book/part-i-foundations/simple-anatomy-of-the-retina/</a:t>
            </a:r>
          </a:p>
        </p:txBody>
      </p:sp>
      <p:sp>
        <p:nvSpPr>
          <p:cNvPr id="5" name="TextBox 4"/>
          <p:cNvSpPr txBox="1"/>
          <p:nvPr/>
        </p:nvSpPr>
        <p:spPr>
          <a:xfrm>
            <a:off x="234465" y="6096000"/>
            <a:ext cx="5785335" cy="369332"/>
          </a:xfrm>
          <a:prstGeom prst="rect">
            <a:avLst/>
          </a:prstGeom>
          <a:noFill/>
        </p:spPr>
        <p:txBody>
          <a:bodyPr wrap="square" rtlCol="0">
            <a:spAutoFit/>
          </a:bodyPr>
          <a:lstStyle/>
          <a:p>
            <a:r>
              <a:rPr lang="en-US" dirty="0">
                <a:solidFill>
                  <a:prstClr val="black"/>
                </a:solidFill>
              </a:rPr>
              <a:t>CREDIT   http://webvision.med.utah.edu</a:t>
            </a:r>
          </a:p>
        </p:txBody>
      </p:sp>
      <p:pic>
        <p:nvPicPr>
          <p:cNvPr id="1028" name="Picture 4" descr="http://webvision.med.utah.edu/wp-content/uploads/2018/05/sagsch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04800"/>
            <a:ext cx="8759189" cy="5791200"/>
          </a:xfrm>
          <a:prstGeom prst="rect">
            <a:avLst/>
          </a:prstGeom>
          <a:noFill/>
          <a:extLst>
            <a:ext uri="{909E8E84-426E-40DD-AFC4-6F175D3DCCD1}">
              <a14:hiddenFill xmlns:a14="http://schemas.microsoft.com/office/drawing/2010/main">
                <a:solidFill>
                  <a:srgbClr val="FFFFFF"/>
                </a:solidFill>
              </a14:hiddenFill>
            </a:ext>
          </a:extLst>
        </p:spPr>
      </p:pic>
      <p:sp>
        <p:nvSpPr>
          <p:cNvPr id="6" name="Trapezoid 5"/>
          <p:cNvSpPr/>
          <p:nvPr/>
        </p:nvSpPr>
        <p:spPr>
          <a:xfrm rot="16200000">
            <a:off x="4952564" y="533836"/>
            <a:ext cx="4115673" cy="3352799"/>
          </a:xfrm>
          <a:prstGeom prst="trapezoid">
            <a:avLst>
              <a:gd name="adj" fmla="val 374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Freeform 1"/>
          <p:cNvSpPr/>
          <p:nvPr/>
        </p:nvSpPr>
        <p:spPr>
          <a:xfrm>
            <a:off x="4659086" y="2162629"/>
            <a:ext cx="1059543" cy="1291993"/>
          </a:xfrm>
          <a:custGeom>
            <a:avLst/>
            <a:gdLst>
              <a:gd name="connsiteX0" fmla="*/ 101600 w 1059543"/>
              <a:gd name="connsiteY0" fmla="*/ 0 h 1291993"/>
              <a:gd name="connsiteX1" fmla="*/ 43543 w 1059543"/>
              <a:gd name="connsiteY1" fmla="*/ 72571 h 1291993"/>
              <a:gd name="connsiteX2" fmla="*/ 29028 w 1059543"/>
              <a:gd name="connsiteY2" fmla="*/ 116114 h 1291993"/>
              <a:gd name="connsiteX3" fmla="*/ 0 w 1059543"/>
              <a:gd name="connsiteY3" fmla="*/ 537028 h 1291993"/>
              <a:gd name="connsiteX4" fmla="*/ 29028 w 1059543"/>
              <a:gd name="connsiteY4" fmla="*/ 667657 h 1291993"/>
              <a:gd name="connsiteX5" fmla="*/ 58057 w 1059543"/>
              <a:gd name="connsiteY5" fmla="*/ 711200 h 1291993"/>
              <a:gd name="connsiteX6" fmla="*/ 87085 w 1059543"/>
              <a:gd name="connsiteY6" fmla="*/ 798285 h 1291993"/>
              <a:gd name="connsiteX7" fmla="*/ 101600 w 1059543"/>
              <a:gd name="connsiteY7" fmla="*/ 841828 h 1291993"/>
              <a:gd name="connsiteX8" fmla="*/ 159657 w 1059543"/>
              <a:gd name="connsiteY8" fmla="*/ 928914 h 1291993"/>
              <a:gd name="connsiteX9" fmla="*/ 188685 w 1059543"/>
              <a:gd name="connsiteY9" fmla="*/ 972457 h 1291993"/>
              <a:gd name="connsiteX10" fmla="*/ 246743 w 1059543"/>
              <a:gd name="connsiteY10" fmla="*/ 1045028 h 1291993"/>
              <a:gd name="connsiteX11" fmla="*/ 275771 w 1059543"/>
              <a:gd name="connsiteY11" fmla="*/ 1088571 h 1291993"/>
              <a:gd name="connsiteX12" fmla="*/ 362857 w 1059543"/>
              <a:gd name="connsiteY12" fmla="*/ 1117600 h 1291993"/>
              <a:gd name="connsiteX13" fmla="*/ 464457 w 1059543"/>
              <a:gd name="connsiteY13" fmla="*/ 1146628 h 1291993"/>
              <a:gd name="connsiteX14" fmla="*/ 537028 w 1059543"/>
              <a:gd name="connsiteY14" fmla="*/ 1161142 h 1291993"/>
              <a:gd name="connsiteX15" fmla="*/ 624114 w 1059543"/>
              <a:gd name="connsiteY15" fmla="*/ 1190171 h 1291993"/>
              <a:gd name="connsiteX16" fmla="*/ 725714 w 1059543"/>
              <a:gd name="connsiteY16" fmla="*/ 1219200 h 1291993"/>
              <a:gd name="connsiteX17" fmla="*/ 783771 w 1059543"/>
              <a:gd name="connsiteY17" fmla="*/ 1233714 h 1291993"/>
              <a:gd name="connsiteX18" fmla="*/ 870857 w 1059543"/>
              <a:gd name="connsiteY18" fmla="*/ 1262742 h 1291993"/>
              <a:gd name="connsiteX19" fmla="*/ 914400 w 1059543"/>
              <a:gd name="connsiteY19" fmla="*/ 1277257 h 1291993"/>
              <a:gd name="connsiteX20" fmla="*/ 1059543 w 1059543"/>
              <a:gd name="connsiteY20" fmla="*/ 1291771 h 1291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9543" h="1291993">
                <a:moveTo>
                  <a:pt x="101600" y="0"/>
                </a:moveTo>
                <a:cubicBezTo>
                  <a:pt x="82248" y="24190"/>
                  <a:pt x="59962" y="46301"/>
                  <a:pt x="43543" y="72571"/>
                </a:cubicBezTo>
                <a:cubicBezTo>
                  <a:pt x="35434" y="85545"/>
                  <a:pt x="30081" y="100851"/>
                  <a:pt x="29028" y="116114"/>
                </a:cubicBezTo>
                <a:cubicBezTo>
                  <a:pt x="-1177" y="554084"/>
                  <a:pt x="56157" y="368554"/>
                  <a:pt x="0" y="537028"/>
                </a:cubicBezTo>
                <a:cubicBezTo>
                  <a:pt x="5574" y="570473"/>
                  <a:pt x="11163" y="631927"/>
                  <a:pt x="29028" y="667657"/>
                </a:cubicBezTo>
                <a:cubicBezTo>
                  <a:pt x="36829" y="683259"/>
                  <a:pt x="48381" y="696686"/>
                  <a:pt x="58057" y="711200"/>
                </a:cubicBezTo>
                <a:lnTo>
                  <a:pt x="87085" y="798285"/>
                </a:lnTo>
                <a:cubicBezTo>
                  <a:pt x="91923" y="812799"/>
                  <a:pt x="93113" y="829098"/>
                  <a:pt x="101600" y="841828"/>
                </a:cubicBezTo>
                <a:lnTo>
                  <a:pt x="159657" y="928914"/>
                </a:lnTo>
                <a:cubicBezTo>
                  <a:pt x="169333" y="943428"/>
                  <a:pt x="183169" y="955908"/>
                  <a:pt x="188685" y="972457"/>
                </a:cubicBezTo>
                <a:cubicBezTo>
                  <a:pt x="208716" y="1032549"/>
                  <a:pt x="190470" y="1007513"/>
                  <a:pt x="246743" y="1045028"/>
                </a:cubicBezTo>
                <a:cubicBezTo>
                  <a:pt x="256419" y="1059542"/>
                  <a:pt x="260979" y="1079326"/>
                  <a:pt x="275771" y="1088571"/>
                </a:cubicBezTo>
                <a:cubicBezTo>
                  <a:pt x="301719" y="1104789"/>
                  <a:pt x="333828" y="1107924"/>
                  <a:pt x="362857" y="1117600"/>
                </a:cubicBezTo>
                <a:cubicBezTo>
                  <a:pt x="411343" y="1133762"/>
                  <a:pt x="409787" y="1134479"/>
                  <a:pt x="464457" y="1146628"/>
                </a:cubicBezTo>
                <a:cubicBezTo>
                  <a:pt x="488539" y="1151979"/>
                  <a:pt x="513228" y="1154651"/>
                  <a:pt x="537028" y="1161142"/>
                </a:cubicBezTo>
                <a:cubicBezTo>
                  <a:pt x="566549" y="1169193"/>
                  <a:pt x="594429" y="1182750"/>
                  <a:pt x="624114" y="1190171"/>
                </a:cubicBezTo>
                <a:cubicBezTo>
                  <a:pt x="805608" y="1235544"/>
                  <a:pt x="579958" y="1177555"/>
                  <a:pt x="725714" y="1219200"/>
                </a:cubicBezTo>
                <a:cubicBezTo>
                  <a:pt x="744894" y="1224680"/>
                  <a:pt x="764664" y="1227982"/>
                  <a:pt x="783771" y="1233714"/>
                </a:cubicBezTo>
                <a:cubicBezTo>
                  <a:pt x="813079" y="1242506"/>
                  <a:pt x="841828" y="1253066"/>
                  <a:pt x="870857" y="1262742"/>
                </a:cubicBezTo>
                <a:cubicBezTo>
                  <a:pt x="885371" y="1267580"/>
                  <a:pt x="899309" y="1274742"/>
                  <a:pt x="914400" y="1277257"/>
                </a:cubicBezTo>
                <a:cubicBezTo>
                  <a:pt x="1020574" y="1294953"/>
                  <a:pt x="972056" y="1291771"/>
                  <a:pt x="1059543" y="1291771"/>
                </a:cubicBezTo>
              </a:path>
            </a:pathLst>
          </a:custGeom>
          <a:noFill/>
          <a:ln w="41275">
            <a:solidFill>
              <a:schemeClr val="bg1"/>
            </a:solidFill>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343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3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57" r="12671" b="6250"/>
          <a:stretch/>
        </p:blipFill>
        <p:spPr bwMode="auto">
          <a:xfrm>
            <a:off x="14514" y="0"/>
            <a:ext cx="972861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978" r="12441" b="6250"/>
          <a:stretch/>
        </p:blipFill>
        <p:spPr bwMode="auto">
          <a:xfrm>
            <a:off x="6835515" y="0"/>
            <a:ext cx="2938072"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6096000"/>
            <a:ext cx="8610600" cy="523220"/>
          </a:xfrm>
          <a:prstGeom prst="rect">
            <a:avLst/>
          </a:prstGeom>
          <a:noFill/>
        </p:spPr>
        <p:txBody>
          <a:bodyPr wrap="square" rtlCol="0">
            <a:spAutoFit/>
          </a:bodyPr>
          <a:lstStyle/>
          <a:p>
            <a:r>
              <a:rPr lang="en-US" sz="2800" b="1" dirty="0"/>
              <a:t>PROBLEM: This is a Depleted Rod!</a:t>
            </a:r>
          </a:p>
        </p:txBody>
      </p:sp>
      <p:sp>
        <p:nvSpPr>
          <p:cNvPr id="3" name="TextBox 2"/>
          <p:cNvSpPr txBox="1"/>
          <p:nvPr/>
        </p:nvSpPr>
        <p:spPr>
          <a:xfrm>
            <a:off x="457200" y="4221540"/>
            <a:ext cx="6248400" cy="1569660"/>
          </a:xfrm>
          <a:prstGeom prst="rect">
            <a:avLst/>
          </a:prstGeom>
          <a:solidFill>
            <a:schemeClr val="bg1"/>
          </a:solidFill>
          <a:ln>
            <a:solidFill>
              <a:schemeClr val="tx1"/>
            </a:solidFill>
          </a:ln>
          <a:effectLst>
            <a:outerShdw blurRad="50800" dist="88900" dir="13500000" algn="br"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400" dirty="0"/>
              <a:t>Depleted Sodium ions</a:t>
            </a:r>
          </a:p>
          <a:p>
            <a:pPr marL="342900" indent="-342900">
              <a:buFont typeface="Arial" panose="020B0604020202020204" pitchFamily="34" charset="0"/>
              <a:buChar char="•"/>
            </a:pPr>
            <a:r>
              <a:rPr lang="en-US" sz="2400" dirty="0"/>
              <a:t>Depleted cGMP</a:t>
            </a:r>
          </a:p>
          <a:p>
            <a:pPr marL="342900" indent="-342900">
              <a:buFont typeface="Arial" panose="020B0604020202020204" pitchFamily="34" charset="0"/>
              <a:buChar char="•"/>
            </a:pPr>
            <a:r>
              <a:rPr lang="en-US" sz="2400" dirty="0"/>
              <a:t>11-cis-retinal has become trans-retinal</a:t>
            </a:r>
          </a:p>
          <a:p>
            <a:pPr marL="342900" indent="-342900">
              <a:buFont typeface="Arial" panose="020B0604020202020204" pitchFamily="34" charset="0"/>
              <a:buChar char="•"/>
            </a:pPr>
            <a:r>
              <a:rPr lang="en-US" sz="2400" dirty="0"/>
              <a:t>Rhodopsin has turned into </a:t>
            </a:r>
            <a:r>
              <a:rPr lang="en-US" sz="2400" dirty="0" err="1"/>
              <a:t>Metarhodopsin</a:t>
            </a:r>
            <a:r>
              <a:rPr lang="en-US" sz="2400" dirty="0"/>
              <a:t> II</a:t>
            </a:r>
          </a:p>
        </p:txBody>
      </p:sp>
    </p:spTree>
    <p:extLst>
      <p:ext uri="{BB962C8B-B14F-4D97-AF65-F5344CB8AC3E}">
        <p14:creationId xmlns:p14="http://schemas.microsoft.com/office/powerpoint/2010/main" val="694961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rapezoid 3"/>
          <p:cNvSpPr/>
          <p:nvPr/>
        </p:nvSpPr>
        <p:spPr>
          <a:xfrm rot="4747921">
            <a:off x="5685309"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2" name="Trapezoid 31"/>
          <p:cNvSpPr/>
          <p:nvPr/>
        </p:nvSpPr>
        <p:spPr>
          <a:xfrm rot="5400000">
            <a:off x="5771191"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3" name="Trapezoid 32"/>
          <p:cNvSpPr/>
          <p:nvPr/>
        </p:nvSpPr>
        <p:spPr>
          <a:xfrm rot="5400000">
            <a:off x="5754006"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4" name="Trapezoid 33"/>
          <p:cNvSpPr/>
          <p:nvPr/>
        </p:nvSpPr>
        <p:spPr>
          <a:xfrm rot="16200000">
            <a:off x="68892"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5" name="Trapezoid 34"/>
          <p:cNvSpPr/>
          <p:nvPr/>
        </p:nvSpPr>
        <p:spPr>
          <a:xfrm rot="16200000">
            <a:off x="81591"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2" name="Oval 1"/>
          <p:cNvSpPr/>
          <p:nvPr/>
        </p:nvSpPr>
        <p:spPr>
          <a:xfrm>
            <a:off x="7086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 name="Oval 4"/>
          <p:cNvSpPr/>
          <p:nvPr/>
        </p:nvSpPr>
        <p:spPr>
          <a:xfrm>
            <a:off x="79248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6" name="Oval 5"/>
          <p:cNvSpPr/>
          <p:nvPr/>
        </p:nvSpPr>
        <p:spPr>
          <a:xfrm>
            <a:off x="6324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7" name="Oval 6"/>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8" name="Oval 7"/>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9" name="Oval 8"/>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0" name="Oval 9"/>
          <p:cNvSpPr/>
          <p:nvPr/>
        </p:nvSpPr>
        <p:spPr>
          <a:xfrm>
            <a:off x="73914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1" name="Oval 10"/>
          <p:cNvSpPr/>
          <p:nvPr/>
        </p:nvSpPr>
        <p:spPr>
          <a:xfrm>
            <a:off x="82296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2" name="Oval 11"/>
          <p:cNvSpPr/>
          <p:nvPr/>
        </p:nvSpPr>
        <p:spPr>
          <a:xfrm>
            <a:off x="66294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3" name="Oval 12"/>
          <p:cNvSpPr/>
          <p:nvPr/>
        </p:nvSpPr>
        <p:spPr>
          <a:xfrm>
            <a:off x="-1447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4" name="Oval 13"/>
          <p:cNvSpPr/>
          <p:nvPr/>
        </p:nvSpPr>
        <p:spPr>
          <a:xfrm>
            <a:off x="-6096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5" name="Oval 14"/>
          <p:cNvSpPr/>
          <p:nvPr/>
        </p:nvSpPr>
        <p:spPr>
          <a:xfrm>
            <a:off x="-2209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6" name="Oval 15"/>
          <p:cNvSpPr/>
          <p:nvPr/>
        </p:nvSpPr>
        <p:spPr>
          <a:xfrm>
            <a:off x="-14478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7" name="Oval 16"/>
          <p:cNvSpPr/>
          <p:nvPr/>
        </p:nvSpPr>
        <p:spPr>
          <a:xfrm>
            <a:off x="-6096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8" name="Oval 17"/>
          <p:cNvSpPr/>
          <p:nvPr/>
        </p:nvSpPr>
        <p:spPr>
          <a:xfrm>
            <a:off x="-22098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9" name="Oval 18"/>
          <p:cNvSpPr/>
          <p:nvPr/>
        </p:nvSpPr>
        <p:spPr>
          <a:xfrm>
            <a:off x="7239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0" name="Oval 19"/>
          <p:cNvSpPr/>
          <p:nvPr/>
        </p:nvSpPr>
        <p:spPr>
          <a:xfrm>
            <a:off x="8077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1" name="Oval 20"/>
          <p:cNvSpPr/>
          <p:nvPr/>
        </p:nvSpPr>
        <p:spPr>
          <a:xfrm>
            <a:off x="6477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endParaRPr lang="en-US" sz="2000" b="1" baseline="30000" dirty="0">
              <a:solidFill>
                <a:prstClr val="black"/>
              </a:solidFill>
            </a:endParaRPr>
          </a:p>
        </p:txBody>
      </p:sp>
      <p:sp>
        <p:nvSpPr>
          <p:cNvPr id="22" name="Oval 21"/>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3" name="Oval 22"/>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4" name="Oval 23"/>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5" name="Oval 24"/>
          <p:cNvSpPr/>
          <p:nvPr/>
        </p:nvSpPr>
        <p:spPr>
          <a:xfrm>
            <a:off x="7543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6" name="Oval 25"/>
          <p:cNvSpPr/>
          <p:nvPr/>
        </p:nvSpPr>
        <p:spPr>
          <a:xfrm>
            <a:off x="83820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7" name="Oval 26"/>
          <p:cNvSpPr/>
          <p:nvPr/>
        </p:nvSpPr>
        <p:spPr>
          <a:xfrm>
            <a:off x="6781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8" name="Oval 27"/>
          <p:cNvSpPr/>
          <p:nvPr/>
        </p:nvSpPr>
        <p:spPr>
          <a:xfrm>
            <a:off x="-457200" y="3733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9" name="Oval 28"/>
          <p:cNvSpPr/>
          <p:nvPr/>
        </p:nvSpPr>
        <p:spPr>
          <a:xfrm>
            <a:off x="-4572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6" name="Oval 35"/>
          <p:cNvSpPr/>
          <p:nvPr/>
        </p:nvSpPr>
        <p:spPr>
          <a:xfrm>
            <a:off x="9525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7" name="Oval 36"/>
          <p:cNvSpPr/>
          <p:nvPr/>
        </p:nvSpPr>
        <p:spPr>
          <a:xfrm>
            <a:off x="10363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8" name="Oval 37"/>
          <p:cNvSpPr/>
          <p:nvPr/>
        </p:nvSpPr>
        <p:spPr>
          <a:xfrm>
            <a:off x="8763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39" name="Oval 38"/>
          <p:cNvSpPr/>
          <p:nvPr/>
        </p:nvSpPr>
        <p:spPr>
          <a:xfrm>
            <a:off x="9601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0" name="Oval 39"/>
          <p:cNvSpPr/>
          <p:nvPr/>
        </p:nvSpPr>
        <p:spPr>
          <a:xfrm>
            <a:off x="10439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1" name="Oval 40"/>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42" name="Oval 41"/>
          <p:cNvSpPr/>
          <p:nvPr/>
        </p:nvSpPr>
        <p:spPr>
          <a:xfrm>
            <a:off x="9829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3" name="Oval 42"/>
          <p:cNvSpPr/>
          <p:nvPr/>
        </p:nvSpPr>
        <p:spPr>
          <a:xfrm>
            <a:off x="106680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4" name="Oval 43"/>
          <p:cNvSpPr/>
          <p:nvPr/>
        </p:nvSpPr>
        <p:spPr>
          <a:xfrm>
            <a:off x="9067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5" name="Flowchart: Magnetic Disk 44"/>
          <p:cNvSpPr/>
          <p:nvPr/>
        </p:nvSpPr>
        <p:spPr>
          <a:xfrm rot="5568770">
            <a:off x="6128183" y="3615500"/>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lowchart: Magnetic Disk 45"/>
          <p:cNvSpPr/>
          <p:nvPr/>
        </p:nvSpPr>
        <p:spPr>
          <a:xfrm rot="5568770">
            <a:off x="6125025" y="1954090"/>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Oval 48"/>
          <p:cNvSpPr/>
          <p:nvPr/>
        </p:nvSpPr>
        <p:spPr>
          <a:xfrm>
            <a:off x="1524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0" name="Oval 49"/>
          <p:cNvSpPr/>
          <p:nvPr/>
        </p:nvSpPr>
        <p:spPr>
          <a:xfrm>
            <a:off x="762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1" name="Oval 50"/>
          <p:cNvSpPr/>
          <p:nvPr/>
        </p:nvSpPr>
        <p:spPr>
          <a:xfrm>
            <a:off x="3810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2" name="Oval 51"/>
          <p:cNvSpPr/>
          <p:nvPr/>
        </p:nvSpPr>
        <p:spPr>
          <a:xfrm>
            <a:off x="3048000" y="4419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8" name="Flowchart: Magnetic Disk 47"/>
          <p:cNvSpPr/>
          <p:nvPr/>
        </p:nvSpPr>
        <p:spPr>
          <a:xfrm rot="16200000">
            <a:off x="114299" y="4381499"/>
            <a:ext cx="381002" cy="457200"/>
          </a:xfrm>
          <a:prstGeom prst="flowChartMagneticDisk">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Oval 52"/>
          <p:cNvSpPr/>
          <p:nvPr/>
        </p:nvSpPr>
        <p:spPr>
          <a:xfrm>
            <a:off x="4114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4" name="Oval 53"/>
          <p:cNvSpPr/>
          <p:nvPr/>
        </p:nvSpPr>
        <p:spPr>
          <a:xfrm>
            <a:off x="11430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5" name="Oval 54"/>
          <p:cNvSpPr/>
          <p:nvPr/>
        </p:nvSpPr>
        <p:spPr>
          <a:xfrm>
            <a:off x="2590800" y="2590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47" name="Flowchart: Magnetic Disk 46"/>
          <p:cNvSpPr/>
          <p:nvPr/>
        </p:nvSpPr>
        <p:spPr>
          <a:xfrm rot="16200000">
            <a:off x="114299" y="2552699"/>
            <a:ext cx="381002" cy="457200"/>
          </a:xfrm>
          <a:prstGeom prst="flowChartMagneticDisk">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Oval 55"/>
          <p:cNvSpPr/>
          <p:nvPr/>
        </p:nvSpPr>
        <p:spPr>
          <a:xfrm>
            <a:off x="38862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7" name="Oval 56"/>
          <p:cNvSpPr/>
          <p:nvPr/>
        </p:nvSpPr>
        <p:spPr>
          <a:xfrm>
            <a:off x="4876800" y="201118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8" name="Oval 57"/>
          <p:cNvSpPr/>
          <p:nvPr/>
        </p:nvSpPr>
        <p:spPr>
          <a:xfrm>
            <a:off x="4191000" y="368883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59" name="Oval 58"/>
          <p:cNvSpPr/>
          <p:nvPr/>
        </p:nvSpPr>
        <p:spPr>
          <a:xfrm>
            <a:off x="4953000" y="368758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60" name="Trapezoid 59"/>
          <p:cNvSpPr/>
          <p:nvPr/>
        </p:nvSpPr>
        <p:spPr>
          <a:xfrm rot="17755680">
            <a:off x="4727548" y="2186904"/>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1" name="Trapezoid 60"/>
          <p:cNvSpPr/>
          <p:nvPr/>
        </p:nvSpPr>
        <p:spPr>
          <a:xfrm rot="15360000">
            <a:off x="4205544" y="3782357"/>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2" name="Trapezoid 61"/>
          <p:cNvSpPr/>
          <p:nvPr/>
        </p:nvSpPr>
        <p:spPr>
          <a:xfrm rot="20100000">
            <a:off x="2541803" y="244099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3" name="Trapezoid 62"/>
          <p:cNvSpPr/>
          <p:nvPr/>
        </p:nvSpPr>
        <p:spPr>
          <a:xfrm rot="22200000">
            <a:off x="3579647" y="5000958"/>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4" name="Trapezoid 63"/>
          <p:cNvSpPr/>
          <p:nvPr/>
        </p:nvSpPr>
        <p:spPr>
          <a:xfrm rot="23640000">
            <a:off x="1351189" y="82448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5" name="Trapezoid 64"/>
          <p:cNvSpPr/>
          <p:nvPr/>
        </p:nvSpPr>
        <p:spPr>
          <a:xfrm rot="17755680">
            <a:off x="861895" y="463777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67" name="Cube 66"/>
          <p:cNvSpPr/>
          <p:nvPr/>
        </p:nvSpPr>
        <p:spPr>
          <a:xfrm>
            <a:off x="3490686" y="1907374"/>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Pie 69"/>
          <p:cNvSpPr/>
          <p:nvPr/>
        </p:nvSpPr>
        <p:spPr>
          <a:xfrm flipH="1">
            <a:off x="3523343" y="2070784"/>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66" name="Trapezoid 65"/>
          <p:cNvSpPr/>
          <p:nvPr/>
        </p:nvSpPr>
        <p:spPr>
          <a:xfrm rot="4747921">
            <a:off x="5166788" y="117029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68" name="Block Arc 67"/>
          <p:cNvSpPr/>
          <p:nvPr/>
        </p:nvSpPr>
        <p:spPr>
          <a:xfrm>
            <a:off x="3602247" y="1585686"/>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69" name="Flowchart: Delay 68"/>
          <p:cNvSpPr/>
          <p:nvPr/>
        </p:nvSpPr>
        <p:spPr>
          <a:xfrm rot="16200000">
            <a:off x="4076232" y="1465142"/>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71" name="Trapezoid 70"/>
          <p:cNvSpPr/>
          <p:nvPr/>
        </p:nvSpPr>
        <p:spPr>
          <a:xfrm rot="4747921">
            <a:off x="4061451" y="2115421"/>
            <a:ext cx="624548"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GMP</a:t>
            </a:r>
          </a:p>
        </p:txBody>
      </p:sp>
      <p:sp>
        <p:nvSpPr>
          <p:cNvPr id="72" name="Pie 71"/>
          <p:cNvSpPr/>
          <p:nvPr/>
        </p:nvSpPr>
        <p:spPr>
          <a:xfrm flipH="1">
            <a:off x="1480457" y="1944904"/>
            <a:ext cx="985700" cy="57250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schemeClr val="tx1"/>
                </a:solidFill>
              </a:rPr>
              <a:t>PED</a:t>
            </a:r>
          </a:p>
        </p:txBody>
      </p:sp>
      <p:sp>
        <p:nvSpPr>
          <p:cNvPr id="73" name="Trapezoid 72"/>
          <p:cNvSpPr/>
          <p:nvPr/>
        </p:nvSpPr>
        <p:spPr>
          <a:xfrm rot="4747921">
            <a:off x="3123902" y="1064287"/>
            <a:ext cx="755703" cy="343501"/>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cGMP</a:t>
            </a:r>
          </a:p>
        </p:txBody>
      </p:sp>
      <p:sp>
        <p:nvSpPr>
          <p:cNvPr id="74" name="Cube 73"/>
          <p:cNvSpPr/>
          <p:nvPr/>
        </p:nvSpPr>
        <p:spPr>
          <a:xfrm>
            <a:off x="1447800" y="1783080"/>
            <a:ext cx="558433" cy="554225"/>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Block Arc 74"/>
          <p:cNvSpPr/>
          <p:nvPr/>
        </p:nvSpPr>
        <p:spPr>
          <a:xfrm>
            <a:off x="1559361" y="1427614"/>
            <a:ext cx="1132672" cy="943468"/>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schemeClr val="tx1"/>
                </a:solidFill>
              </a:rPr>
              <a:t>transducin</a:t>
            </a:r>
            <a:endParaRPr lang="en-US" dirty="0">
              <a:solidFill>
                <a:schemeClr val="tx1"/>
              </a:solidFill>
            </a:endParaRPr>
          </a:p>
        </p:txBody>
      </p:sp>
      <p:sp>
        <p:nvSpPr>
          <p:cNvPr id="76" name="Flowchart: Delay 75"/>
          <p:cNvSpPr/>
          <p:nvPr/>
        </p:nvSpPr>
        <p:spPr>
          <a:xfrm rot="16200000">
            <a:off x="2033346" y="1305579"/>
            <a:ext cx="215574" cy="960663"/>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GTP</a:t>
            </a:r>
          </a:p>
        </p:txBody>
      </p:sp>
      <p:sp>
        <p:nvSpPr>
          <p:cNvPr id="77" name="Trapezoid 76"/>
          <p:cNvSpPr/>
          <p:nvPr/>
        </p:nvSpPr>
        <p:spPr>
          <a:xfrm rot="4747921">
            <a:off x="2018565" y="2009413"/>
            <a:ext cx="624548" cy="343501"/>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schemeClr val="tx1"/>
                </a:solidFill>
              </a:rPr>
              <a:t>GMP</a:t>
            </a:r>
          </a:p>
        </p:txBody>
      </p:sp>
      <p:sp>
        <p:nvSpPr>
          <p:cNvPr id="3" name="TextBox 2"/>
          <p:cNvSpPr txBox="1"/>
          <p:nvPr/>
        </p:nvSpPr>
        <p:spPr>
          <a:xfrm>
            <a:off x="762000" y="5638800"/>
            <a:ext cx="7810500" cy="1200329"/>
          </a:xfrm>
          <a:prstGeom prst="rect">
            <a:avLst/>
          </a:prstGeom>
          <a:noFill/>
        </p:spPr>
        <p:txBody>
          <a:bodyPr wrap="square" rtlCol="0">
            <a:spAutoFit/>
          </a:bodyPr>
          <a:lstStyle/>
          <a:p>
            <a:r>
              <a:rPr lang="en-US" sz="2400" b="1" dirty="0"/>
              <a:t>The More PED accomplishes, the less it accomplishes!</a:t>
            </a:r>
          </a:p>
          <a:p>
            <a:r>
              <a:rPr lang="en-US" sz="2400" dirty="0"/>
              <a:t>By cutting cGMP, it closes channels, eliminating inflow of Calcium, which results in slower PED function</a:t>
            </a:r>
          </a:p>
        </p:txBody>
      </p:sp>
      <p:sp>
        <p:nvSpPr>
          <p:cNvPr id="30" name="Oval 29"/>
          <p:cNvSpPr/>
          <p:nvPr/>
        </p:nvSpPr>
        <p:spPr>
          <a:xfrm>
            <a:off x="76200" y="5867400"/>
            <a:ext cx="6858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1</a:t>
            </a:r>
            <a:endParaRPr lang="en-US" b="1" dirty="0">
              <a:solidFill>
                <a:schemeClr val="bg1"/>
              </a:solidFill>
            </a:endParaRPr>
          </a:p>
        </p:txBody>
      </p:sp>
    </p:spTree>
    <p:extLst>
      <p:ext uri="{BB962C8B-B14F-4D97-AF65-F5344CB8AC3E}">
        <p14:creationId xmlns:p14="http://schemas.microsoft.com/office/powerpoint/2010/main" val="1878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32" presetClass="emph" presetSubtype="0" repeatCount="indefinite" fill="hold" grpId="1" nodeType="withEffect">
                                  <p:stCondLst>
                                    <p:cond delay="0"/>
                                  </p:stCondLst>
                                  <p:childTnLst>
                                    <p:animRot by="120000">
                                      <p:cBhvr>
                                        <p:cTn id="18" dur="100" fill="hold">
                                          <p:stCondLst>
                                            <p:cond delay="0"/>
                                          </p:stCondLst>
                                        </p:cTn>
                                        <p:tgtEl>
                                          <p:spTgt spid="62"/>
                                        </p:tgtEl>
                                        <p:attrNameLst>
                                          <p:attrName>r</p:attrName>
                                        </p:attrNameLst>
                                      </p:cBhvr>
                                    </p:animRot>
                                    <p:animRot by="-240000">
                                      <p:cBhvr>
                                        <p:cTn id="19" dur="200" fill="hold">
                                          <p:stCondLst>
                                            <p:cond delay="200"/>
                                          </p:stCondLst>
                                        </p:cTn>
                                        <p:tgtEl>
                                          <p:spTgt spid="62"/>
                                        </p:tgtEl>
                                        <p:attrNameLst>
                                          <p:attrName>r</p:attrName>
                                        </p:attrNameLst>
                                      </p:cBhvr>
                                    </p:animRot>
                                    <p:animRot by="240000">
                                      <p:cBhvr>
                                        <p:cTn id="20" dur="200" fill="hold">
                                          <p:stCondLst>
                                            <p:cond delay="400"/>
                                          </p:stCondLst>
                                        </p:cTn>
                                        <p:tgtEl>
                                          <p:spTgt spid="62"/>
                                        </p:tgtEl>
                                        <p:attrNameLst>
                                          <p:attrName>r</p:attrName>
                                        </p:attrNameLst>
                                      </p:cBhvr>
                                    </p:animRot>
                                    <p:animRot by="-240000">
                                      <p:cBhvr>
                                        <p:cTn id="21" dur="200" fill="hold">
                                          <p:stCondLst>
                                            <p:cond delay="600"/>
                                          </p:stCondLst>
                                        </p:cTn>
                                        <p:tgtEl>
                                          <p:spTgt spid="62"/>
                                        </p:tgtEl>
                                        <p:attrNameLst>
                                          <p:attrName>r</p:attrName>
                                        </p:attrNameLst>
                                      </p:cBhvr>
                                    </p:animRot>
                                    <p:animRot by="120000">
                                      <p:cBhvr>
                                        <p:cTn id="22" dur="200" fill="hold">
                                          <p:stCondLst>
                                            <p:cond delay="800"/>
                                          </p:stCondLst>
                                        </p:cTn>
                                        <p:tgtEl>
                                          <p:spTgt spid="62"/>
                                        </p:tgtEl>
                                        <p:attrNameLst>
                                          <p:attrName>r</p:attrName>
                                        </p:attrNameLst>
                                      </p:cBhvr>
                                    </p:animRot>
                                  </p:childTnLst>
                                </p:cTn>
                              </p:par>
                              <p:par>
                                <p:cTn id="23" presetID="32" presetClass="emph" presetSubtype="0" repeatCount="indefinite" fill="hold" grpId="1" nodeType="withEffect">
                                  <p:stCondLst>
                                    <p:cond delay="0"/>
                                  </p:stCondLst>
                                  <p:childTnLst>
                                    <p:animRot by="120000">
                                      <p:cBhvr>
                                        <p:cTn id="24" dur="100" fill="hold">
                                          <p:stCondLst>
                                            <p:cond delay="0"/>
                                          </p:stCondLst>
                                        </p:cTn>
                                        <p:tgtEl>
                                          <p:spTgt spid="63"/>
                                        </p:tgtEl>
                                        <p:attrNameLst>
                                          <p:attrName>r</p:attrName>
                                        </p:attrNameLst>
                                      </p:cBhvr>
                                    </p:animRot>
                                    <p:animRot by="-240000">
                                      <p:cBhvr>
                                        <p:cTn id="25" dur="200" fill="hold">
                                          <p:stCondLst>
                                            <p:cond delay="200"/>
                                          </p:stCondLst>
                                        </p:cTn>
                                        <p:tgtEl>
                                          <p:spTgt spid="63"/>
                                        </p:tgtEl>
                                        <p:attrNameLst>
                                          <p:attrName>r</p:attrName>
                                        </p:attrNameLst>
                                      </p:cBhvr>
                                    </p:animRot>
                                    <p:animRot by="240000">
                                      <p:cBhvr>
                                        <p:cTn id="26" dur="200" fill="hold">
                                          <p:stCondLst>
                                            <p:cond delay="400"/>
                                          </p:stCondLst>
                                        </p:cTn>
                                        <p:tgtEl>
                                          <p:spTgt spid="63"/>
                                        </p:tgtEl>
                                        <p:attrNameLst>
                                          <p:attrName>r</p:attrName>
                                        </p:attrNameLst>
                                      </p:cBhvr>
                                    </p:animRot>
                                    <p:animRot by="-240000">
                                      <p:cBhvr>
                                        <p:cTn id="27" dur="200" fill="hold">
                                          <p:stCondLst>
                                            <p:cond delay="600"/>
                                          </p:stCondLst>
                                        </p:cTn>
                                        <p:tgtEl>
                                          <p:spTgt spid="63"/>
                                        </p:tgtEl>
                                        <p:attrNameLst>
                                          <p:attrName>r</p:attrName>
                                        </p:attrNameLst>
                                      </p:cBhvr>
                                    </p:animRot>
                                    <p:animRot by="120000">
                                      <p:cBhvr>
                                        <p:cTn id="28" dur="200" fill="hold">
                                          <p:stCondLst>
                                            <p:cond delay="800"/>
                                          </p:stCondLst>
                                        </p:cTn>
                                        <p:tgtEl>
                                          <p:spTgt spid="63"/>
                                        </p:tgtEl>
                                        <p:attrNameLst>
                                          <p:attrName>r</p:attrName>
                                        </p:attrNameLst>
                                      </p:cBhvr>
                                    </p:animRot>
                                  </p:childTnLst>
                                </p:cTn>
                              </p:par>
                              <p:par>
                                <p:cTn id="29" presetID="32" presetClass="emph" presetSubtype="0" repeatCount="indefinite" fill="hold" grpId="1" nodeType="withEffect">
                                  <p:stCondLst>
                                    <p:cond delay="0"/>
                                  </p:stCondLst>
                                  <p:childTnLst>
                                    <p:animRot by="120000">
                                      <p:cBhvr>
                                        <p:cTn id="30" dur="100" fill="hold">
                                          <p:stCondLst>
                                            <p:cond delay="0"/>
                                          </p:stCondLst>
                                        </p:cTn>
                                        <p:tgtEl>
                                          <p:spTgt spid="64"/>
                                        </p:tgtEl>
                                        <p:attrNameLst>
                                          <p:attrName>r</p:attrName>
                                        </p:attrNameLst>
                                      </p:cBhvr>
                                    </p:animRot>
                                    <p:animRot by="-240000">
                                      <p:cBhvr>
                                        <p:cTn id="31" dur="200" fill="hold">
                                          <p:stCondLst>
                                            <p:cond delay="200"/>
                                          </p:stCondLst>
                                        </p:cTn>
                                        <p:tgtEl>
                                          <p:spTgt spid="64"/>
                                        </p:tgtEl>
                                        <p:attrNameLst>
                                          <p:attrName>r</p:attrName>
                                        </p:attrNameLst>
                                      </p:cBhvr>
                                    </p:animRot>
                                    <p:animRot by="240000">
                                      <p:cBhvr>
                                        <p:cTn id="32" dur="200" fill="hold">
                                          <p:stCondLst>
                                            <p:cond delay="400"/>
                                          </p:stCondLst>
                                        </p:cTn>
                                        <p:tgtEl>
                                          <p:spTgt spid="64"/>
                                        </p:tgtEl>
                                        <p:attrNameLst>
                                          <p:attrName>r</p:attrName>
                                        </p:attrNameLst>
                                      </p:cBhvr>
                                    </p:animRot>
                                    <p:animRot by="-240000">
                                      <p:cBhvr>
                                        <p:cTn id="33" dur="200" fill="hold">
                                          <p:stCondLst>
                                            <p:cond delay="600"/>
                                          </p:stCondLst>
                                        </p:cTn>
                                        <p:tgtEl>
                                          <p:spTgt spid="64"/>
                                        </p:tgtEl>
                                        <p:attrNameLst>
                                          <p:attrName>r</p:attrName>
                                        </p:attrNameLst>
                                      </p:cBhvr>
                                    </p:animRot>
                                    <p:animRot by="120000">
                                      <p:cBhvr>
                                        <p:cTn id="34" dur="200" fill="hold">
                                          <p:stCondLst>
                                            <p:cond delay="800"/>
                                          </p:stCondLst>
                                        </p:cTn>
                                        <p:tgtEl>
                                          <p:spTgt spid="64"/>
                                        </p:tgtEl>
                                        <p:attrNameLst>
                                          <p:attrName>r</p:attrName>
                                        </p:attrNameLst>
                                      </p:cBhvr>
                                    </p:animRot>
                                  </p:childTnLst>
                                </p:cTn>
                              </p:par>
                              <p:par>
                                <p:cTn id="35" presetID="32" presetClass="emph" presetSubtype="0" repeatCount="indefinite" fill="hold" grpId="1" nodeType="withEffect">
                                  <p:stCondLst>
                                    <p:cond delay="0"/>
                                  </p:stCondLst>
                                  <p:childTnLst>
                                    <p:animRot by="120000">
                                      <p:cBhvr>
                                        <p:cTn id="36" dur="100" fill="hold">
                                          <p:stCondLst>
                                            <p:cond delay="0"/>
                                          </p:stCondLst>
                                        </p:cTn>
                                        <p:tgtEl>
                                          <p:spTgt spid="65"/>
                                        </p:tgtEl>
                                        <p:attrNameLst>
                                          <p:attrName>r</p:attrName>
                                        </p:attrNameLst>
                                      </p:cBhvr>
                                    </p:animRot>
                                    <p:animRot by="-240000">
                                      <p:cBhvr>
                                        <p:cTn id="37" dur="200" fill="hold">
                                          <p:stCondLst>
                                            <p:cond delay="200"/>
                                          </p:stCondLst>
                                        </p:cTn>
                                        <p:tgtEl>
                                          <p:spTgt spid="65"/>
                                        </p:tgtEl>
                                        <p:attrNameLst>
                                          <p:attrName>r</p:attrName>
                                        </p:attrNameLst>
                                      </p:cBhvr>
                                    </p:animRot>
                                    <p:animRot by="240000">
                                      <p:cBhvr>
                                        <p:cTn id="38" dur="200" fill="hold">
                                          <p:stCondLst>
                                            <p:cond delay="400"/>
                                          </p:stCondLst>
                                        </p:cTn>
                                        <p:tgtEl>
                                          <p:spTgt spid="65"/>
                                        </p:tgtEl>
                                        <p:attrNameLst>
                                          <p:attrName>r</p:attrName>
                                        </p:attrNameLst>
                                      </p:cBhvr>
                                    </p:animRot>
                                    <p:animRot by="-240000">
                                      <p:cBhvr>
                                        <p:cTn id="39" dur="200" fill="hold">
                                          <p:stCondLst>
                                            <p:cond delay="600"/>
                                          </p:stCondLst>
                                        </p:cTn>
                                        <p:tgtEl>
                                          <p:spTgt spid="65"/>
                                        </p:tgtEl>
                                        <p:attrNameLst>
                                          <p:attrName>r</p:attrName>
                                        </p:attrNameLst>
                                      </p:cBhvr>
                                    </p:animRot>
                                    <p:animRot by="120000">
                                      <p:cBhvr>
                                        <p:cTn id="40" dur="200" fill="hold">
                                          <p:stCondLst>
                                            <p:cond delay="800"/>
                                          </p:stCondLst>
                                        </p:cTn>
                                        <p:tgtEl>
                                          <p:spTgt spid="65"/>
                                        </p:tgtEl>
                                        <p:attrNameLst>
                                          <p:attrName>r</p:attrName>
                                        </p:attrNameLst>
                                      </p:cBhvr>
                                    </p:animRo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61"/>
                                        </p:tgtEl>
                                        <p:attrNameLst>
                                          <p:attrName>r</p:attrName>
                                        </p:attrNameLst>
                                      </p:cBhvr>
                                    </p:animRot>
                                    <p:animRot by="-240000">
                                      <p:cBhvr>
                                        <p:cTn id="43" dur="200" fill="hold">
                                          <p:stCondLst>
                                            <p:cond delay="200"/>
                                          </p:stCondLst>
                                        </p:cTn>
                                        <p:tgtEl>
                                          <p:spTgt spid="61"/>
                                        </p:tgtEl>
                                        <p:attrNameLst>
                                          <p:attrName>r</p:attrName>
                                        </p:attrNameLst>
                                      </p:cBhvr>
                                    </p:animRot>
                                    <p:animRot by="240000">
                                      <p:cBhvr>
                                        <p:cTn id="44" dur="200" fill="hold">
                                          <p:stCondLst>
                                            <p:cond delay="400"/>
                                          </p:stCondLst>
                                        </p:cTn>
                                        <p:tgtEl>
                                          <p:spTgt spid="61"/>
                                        </p:tgtEl>
                                        <p:attrNameLst>
                                          <p:attrName>r</p:attrName>
                                        </p:attrNameLst>
                                      </p:cBhvr>
                                    </p:animRot>
                                    <p:animRot by="-240000">
                                      <p:cBhvr>
                                        <p:cTn id="45" dur="200" fill="hold">
                                          <p:stCondLst>
                                            <p:cond delay="600"/>
                                          </p:stCondLst>
                                        </p:cTn>
                                        <p:tgtEl>
                                          <p:spTgt spid="61"/>
                                        </p:tgtEl>
                                        <p:attrNameLst>
                                          <p:attrName>r</p:attrName>
                                        </p:attrNameLst>
                                      </p:cBhvr>
                                    </p:animRot>
                                    <p:animRot by="120000">
                                      <p:cBhvr>
                                        <p:cTn id="46" dur="200" fill="hold">
                                          <p:stCondLst>
                                            <p:cond delay="800"/>
                                          </p:stCondLst>
                                        </p:cTn>
                                        <p:tgtEl>
                                          <p:spTgt spid="61"/>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60"/>
                                        </p:tgtEl>
                                        <p:attrNameLst>
                                          <p:attrName>r</p:attrName>
                                        </p:attrNameLst>
                                      </p:cBhvr>
                                    </p:animRot>
                                    <p:animRot by="-240000">
                                      <p:cBhvr>
                                        <p:cTn id="49" dur="200" fill="hold">
                                          <p:stCondLst>
                                            <p:cond delay="200"/>
                                          </p:stCondLst>
                                        </p:cTn>
                                        <p:tgtEl>
                                          <p:spTgt spid="60"/>
                                        </p:tgtEl>
                                        <p:attrNameLst>
                                          <p:attrName>r</p:attrName>
                                        </p:attrNameLst>
                                      </p:cBhvr>
                                    </p:animRot>
                                    <p:animRot by="240000">
                                      <p:cBhvr>
                                        <p:cTn id="50" dur="200" fill="hold">
                                          <p:stCondLst>
                                            <p:cond delay="400"/>
                                          </p:stCondLst>
                                        </p:cTn>
                                        <p:tgtEl>
                                          <p:spTgt spid="60"/>
                                        </p:tgtEl>
                                        <p:attrNameLst>
                                          <p:attrName>r</p:attrName>
                                        </p:attrNameLst>
                                      </p:cBhvr>
                                    </p:animRot>
                                    <p:animRot by="-240000">
                                      <p:cBhvr>
                                        <p:cTn id="51" dur="200" fill="hold">
                                          <p:stCondLst>
                                            <p:cond delay="600"/>
                                          </p:stCondLst>
                                        </p:cTn>
                                        <p:tgtEl>
                                          <p:spTgt spid="60"/>
                                        </p:tgtEl>
                                        <p:attrNameLst>
                                          <p:attrName>r</p:attrName>
                                        </p:attrNameLst>
                                      </p:cBhvr>
                                    </p:animRot>
                                    <p:animRot by="120000">
                                      <p:cBhvr>
                                        <p:cTn id="52" dur="200" fill="hold">
                                          <p:stCondLst>
                                            <p:cond delay="800"/>
                                          </p:stCondLst>
                                        </p:cTn>
                                        <p:tgtEl>
                                          <p:spTgt spid="60"/>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5"/>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0"/>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13"/>
                                        </p:tgtEl>
                                        <p:attrNameLst>
                                          <p:attrName>style.visibility</p:attrName>
                                        </p:attrNameLst>
                                      </p:cBhvr>
                                      <p:to>
                                        <p:strVal val="visible"/>
                                      </p:to>
                                    </p:set>
                                  </p:childTnLst>
                                </p:cTn>
                              </p:par>
                              <p:par>
                                <p:cTn id="75" presetID="1" presetClass="entr" presetSubtype="0" fill="hold" grpId="1" nodeType="withEffect">
                                  <p:stCondLst>
                                    <p:cond delay="0"/>
                                  </p:stCondLst>
                                  <p:childTnLst>
                                    <p:set>
                                      <p:cBhvr>
                                        <p:cTn id="76" dur="1" fill="hold">
                                          <p:stCondLst>
                                            <p:cond delay="0"/>
                                          </p:stCondLst>
                                        </p:cTn>
                                        <p:tgtEl>
                                          <p:spTgt spid="14"/>
                                        </p:tgtEl>
                                        <p:attrNameLst>
                                          <p:attrName>style.visibility</p:attrName>
                                        </p:attrNameLst>
                                      </p:cBhvr>
                                      <p:to>
                                        <p:strVal val="visible"/>
                                      </p:to>
                                    </p:set>
                                  </p:childTnLst>
                                </p:cTn>
                              </p:par>
                              <p:par>
                                <p:cTn id="77" presetID="1" presetClass="entr" presetSubtype="0" fill="hold" grpId="1" nodeType="with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par>
                                <p:cTn id="79" presetID="1" presetClass="entr" presetSubtype="0" fill="hold" grpId="1" nodeType="withEffect">
                                  <p:stCondLst>
                                    <p:cond delay="0"/>
                                  </p:stCondLst>
                                  <p:childTnLst>
                                    <p:set>
                                      <p:cBhvr>
                                        <p:cTn id="80" dur="1" fill="hold">
                                          <p:stCondLst>
                                            <p:cond delay="0"/>
                                          </p:stCondLst>
                                        </p:cTn>
                                        <p:tgtEl>
                                          <p:spTgt spid="16"/>
                                        </p:tgtEl>
                                        <p:attrNameLst>
                                          <p:attrName>style.visibility</p:attrName>
                                        </p:attrNameLst>
                                      </p:cBhvr>
                                      <p:to>
                                        <p:strVal val="visible"/>
                                      </p:to>
                                    </p:set>
                                  </p:childTnLst>
                                </p:cTn>
                              </p:par>
                              <p:par>
                                <p:cTn id="81" presetID="1" presetClass="entr" presetSubtype="0" fill="hold" grpId="1" nodeType="with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1"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par>
                          <p:cTn id="85" fill="hold">
                            <p:stCondLst>
                              <p:cond delay="0"/>
                            </p:stCondLst>
                            <p:childTnLst>
                              <p:par>
                                <p:cTn id="86" presetID="35" presetClass="path" presetSubtype="0" fill="hold" grpId="0" nodeType="afterEffect">
                                  <p:stCondLst>
                                    <p:cond delay="0"/>
                                  </p:stCondLst>
                                  <p:childTnLst>
                                    <p:animMotion origin="layout" path="M 0 0 L -0.25 0 E" pathEditMode="relative" ptsTypes="">
                                      <p:cBhvr>
                                        <p:cTn id="87" dur="500" fill="hold"/>
                                        <p:tgtEl>
                                          <p:spTgt spid="2"/>
                                        </p:tgtEl>
                                        <p:attrNameLst>
                                          <p:attrName>ppt_x</p:attrName>
                                          <p:attrName>ppt_y</p:attrName>
                                        </p:attrNameLst>
                                      </p:cBhvr>
                                    </p:animMotion>
                                  </p:childTnLst>
                                </p:cTn>
                              </p:par>
                              <p:par>
                                <p:cTn id="88" presetID="35" presetClass="path" presetSubtype="0" fill="hold" grpId="0" nodeType="withEffect">
                                  <p:stCondLst>
                                    <p:cond delay="0"/>
                                  </p:stCondLst>
                                  <p:childTnLst>
                                    <p:animMotion origin="layout" path="M 0 0 L -0.25 0 E" pathEditMode="relative" ptsTypes="">
                                      <p:cBhvr>
                                        <p:cTn id="89" dur="500" fill="hold"/>
                                        <p:tgtEl>
                                          <p:spTgt spid="5"/>
                                        </p:tgtEl>
                                        <p:attrNameLst>
                                          <p:attrName>ppt_x</p:attrName>
                                          <p:attrName>ppt_y</p:attrName>
                                        </p:attrNameLst>
                                      </p:cBhvr>
                                    </p:animMotion>
                                  </p:childTnLst>
                                </p:cTn>
                              </p:par>
                              <p:par>
                                <p:cTn id="90" presetID="35" presetClass="path" presetSubtype="0" fill="hold" grpId="0" nodeType="withEffect">
                                  <p:stCondLst>
                                    <p:cond delay="0"/>
                                  </p:stCondLst>
                                  <p:childTnLst>
                                    <p:animMotion origin="layout" path="M 0 0 L -0.25 0 E" pathEditMode="relative" ptsTypes="">
                                      <p:cBhvr>
                                        <p:cTn id="91" dur="500" fill="hold"/>
                                        <p:tgtEl>
                                          <p:spTgt spid="6"/>
                                        </p:tgtEl>
                                        <p:attrNameLst>
                                          <p:attrName>ppt_x</p:attrName>
                                          <p:attrName>ppt_y</p:attrName>
                                        </p:attrNameLst>
                                      </p:cBhvr>
                                    </p:animMotion>
                                  </p:childTnLst>
                                </p:cTn>
                              </p:par>
                              <p:par>
                                <p:cTn id="92" presetID="35" presetClass="path" presetSubtype="0" fill="hold" grpId="0" nodeType="withEffect">
                                  <p:stCondLst>
                                    <p:cond delay="0"/>
                                  </p:stCondLst>
                                  <p:childTnLst>
                                    <p:animMotion origin="layout" path="M 0 0 L -0.25 0 E" pathEditMode="relative" ptsTypes="">
                                      <p:cBhvr>
                                        <p:cTn id="93" dur="500" fill="hold"/>
                                        <p:tgtEl>
                                          <p:spTgt spid="7"/>
                                        </p:tgtEl>
                                        <p:attrNameLst>
                                          <p:attrName>ppt_x</p:attrName>
                                          <p:attrName>ppt_y</p:attrName>
                                        </p:attrNameLst>
                                      </p:cBhvr>
                                    </p:animMotion>
                                  </p:childTnLst>
                                </p:cTn>
                              </p:par>
                              <p:par>
                                <p:cTn id="94" presetID="35" presetClass="path" presetSubtype="0" fill="hold" grpId="0" nodeType="withEffect">
                                  <p:stCondLst>
                                    <p:cond delay="0"/>
                                  </p:stCondLst>
                                  <p:childTnLst>
                                    <p:animMotion origin="layout" path="M 0 0 L -0.25 0 E" pathEditMode="relative" ptsTypes="">
                                      <p:cBhvr>
                                        <p:cTn id="95" dur="500" fill="hold"/>
                                        <p:tgtEl>
                                          <p:spTgt spid="8"/>
                                        </p:tgtEl>
                                        <p:attrNameLst>
                                          <p:attrName>ppt_x</p:attrName>
                                          <p:attrName>ppt_y</p:attrName>
                                        </p:attrNameLst>
                                      </p:cBhvr>
                                    </p:animMotion>
                                  </p:childTnLst>
                                </p:cTn>
                              </p:par>
                              <p:par>
                                <p:cTn id="96" presetID="35" presetClass="path" presetSubtype="0" fill="hold" grpId="0" nodeType="withEffect">
                                  <p:stCondLst>
                                    <p:cond delay="0"/>
                                  </p:stCondLst>
                                  <p:childTnLst>
                                    <p:animMotion origin="layout" path="M 0 0 L -0.25 0 E" pathEditMode="relative" ptsTypes="">
                                      <p:cBhvr>
                                        <p:cTn id="97" dur="500" fill="hold"/>
                                        <p:tgtEl>
                                          <p:spTgt spid="9"/>
                                        </p:tgtEl>
                                        <p:attrNameLst>
                                          <p:attrName>ppt_x</p:attrName>
                                          <p:attrName>ppt_y</p:attrName>
                                        </p:attrNameLst>
                                      </p:cBhvr>
                                    </p:animMotion>
                                  </p:childTnLst>
                                </p:cTn>
                              </p:par>
                              <p:par>
                                <p:cTn id="98" presetID="35" presetClass="path" presetSubtype="0" fill="hold" grpId="0" nodeType="withEffect">
                                  <p:stCondLst>
                                    <p:cond delay="0"/>
                                  </p:stCondLst>
                                  <p:childTnLst>
                                    <p:animMotion origin="layout" path="M 0 0 L -0.25 0 E" pathEditMode="relative" ptsTypes="">
                                      <p:cBhvr>
                                        <p:cTn id="99" dur="500" fill="hold"/>
                                        <p:tgtEl>
                                          <p:spTgt spid="10"/>
                                        </p:tgtEl>
                                        <p:attrNameLst>
                                          <p:attrName>ppt_x</p:attrName>
                                          <p:attrName>ppt_y</p:attrName>
                                        </p:attrNameLst>
                                      </p:cBhvr>
                                    </p:animMotion>
                                  </p:childTnLst>
                                </p:cTn>
                              </p:par>
                              <p:par>
                                <p:cTn id="100" presetID="35" presetClass="path" presetSubtype="0" fill="hold" grpId="0" nodeType="withEffect">
                                  <p:stCondLst>
                                    <p:cond delay="0"/>
                                  </p:stCondLst>
                                  <p:childTnLst>
                                    <p:animMotion origin="layout" path="M 0 0 L -0.25 0 E" pathEditMode="relative" ptsTypes="">
                                      <p:cBhvr>
                                        <p:cTn id="101" dur="500" fill="hold"/>
                                        <p:tgtEl>
                                          <p:spTgt spid="11"/>
                                        </p:tgtEl>
                                        <p:attrNameLst>
                                          <p:attrName>ppt_x</p:attrName>
                                          <p:attrName>ppt_y</p:attrName>
                                        </p:attrNameLst>
                                      </p:cBhvr>
                                    </p:animMotion>
                                  </p:childTnLst>
                                </p:cTn>
                              </p:par>
                              <p:par>
                                <p:cTn id="102" presetID="35" presetClass="path" presetSubtype="0" fill="hold" grpId="0" nodeType="withEffect">
                                  <p:stCondLst>
                                    <p:cond delay="0"/>
                                  </p:stCondLst>
                                  <p:childTnLst>
                                    <p:animMotion origin="layout" path="M 0 0 L -0.25 0 E" pathEditMode="relative" ptsTypes="">
                                      <p:cBhvr>
                                        <p:cTn id="103" dur="500" fill="hold"/>
                                        <p:tgtEl>
                                          <p:spTgt spid="12"/>
                                        </p:tgtEl>
                                        <p:attrNameLst>
                                          <p:attrName>ppt_x</p:attrName>
                                          <p:attrName>ppt_y</p:attrName>
                                        </p:attrNameLst>
                                      </p:cBhvr>
                                    </p:animMotion>
                                  </p:childTnLst>
                                </p:cTn>
                              </p:par>
                              <p:par>
                                <p:cTn id="104" presetID="63" presetClass="path" presetSubtype="0" fill="hold" grpId="0" nodeType="withEffect">
                                  <p:stCondLst>
                                    <p:cond delay="0"/>
                                  </p:stCondLst>
                                  <p:childTnLst>
                                    <p:animMotion origin="layout" path="M 0 0 L 0.25 0 E" pathEditMode="relative" ptsTypes="">
                                      <p:cBhvr>
                                        <p:cTn id="105" dur="500" fill="hold"/>
                                        <p:tgtEl>
                                          <p:spTgt spid="13"/>
                                        </p:tgtEl>
                                        <p:attrNameLst>
                                          <p:attrName>ppt_x</p:attrName>
                                          <p:attrName>ppt_y</p:attrName>
                                        </p:attrNameLst>
                                      </p:cBhvr>
                                    </p:animMotion>
                                  </p:childTnLst>
                                </p:cTn>
                              </p:par>
                              <p:par>
                                <p:cTn id="106" presetID="63" presetClass="path" presetSubtype="0" fill="hold" grpId="0" nodeType="withEffect">
                                  <p:stCondLst>
                                    <p:cond delay="0"/>
                                  </p:stCondLst>
                                  <p:childTnLst>
                                    <p:animMotion origin="layout" path="M 0 0 L 0.25 0 E" pathEditMode="relative" ptsTypes="">
                                      <p:cBhvr>
                                        <p:cTn id="107" dur="500" fill="hold"/>
                                        <p:tgtEl>
                                          <p:spTgt spid="14"/>
                                        </p:tgtEl>
                                        <p:attrNameLst>
                                          <p:attrName>ppt_x</p:attrName>
                                          <p:attrName>ppt_y</p:attrName>
                                        </p:attrNameLst>
                                      </p:cBhvr>
                                    </p:animMotion>
                                  </p:childTnLst>
                                </p:cTn>
                              </p:par>
                              <p:par>
                                <p:cTn id="108" presetID="63" presetClass="path" presetSubtype="0" fill="hold" grpId="0" nodeType="withEffect">
                                  <p:stCondLst>
                                    <p:cond delay="0"/>
                                  </p:stCondLst>
                                  <p:childTnLst>
                                    <p:animMotion origin="layout" path="M 0 0 L 0.25 0 E" pathEditMode="relative" ptsTypes="">
                                      <p:cBhvr>
                                        <p:cTn id="109" dur="500" fill="hold"/>
                                        <p:tgtEl>
                                          <p:spTgt spid="15"/>
                                        </p:tgtEl>
                                        <p:attrNameLst>
                                          <p:attrName>ppt_x</p:attrName>
                                          <p:attrName>ppt_y</p:attrName>
                                        </p:attrNameLst>
                                      </p:cBhvr>
                                    </p:animMotion>
                                  </p:childTnLst>
                                </p:cTn>
                              </p:par>
                              <p:par>
                                <p:cTn id="110" presetID="63" presetClass="path" presetSubtype="0" fill="hold" grpId="0" nodeType="withEffect">
                                  <p:stCondLst>
                                    <p:cond delay="0"/>
                                  </p:stCondLst>
                                  <p:childTnLst>
                                    <p:animMotion origin="layout" path="M 0 0 L 0.25 0 E" pathEditMode="relative" ptsTypes="">
                                      <p:cBhvr>
                                        <p:cTn id="111" dur="500" fill="hold"/>
                                        <p:tgtEl>
                                          <p:spTgt spid="16"/>
                                        </p:tgtEl>
                                        <p:attrNameLst>
                                          <p:attrName>ppt_x</p:attrName>
                                          <p:attrName>ppt_y</p:attrName>
                                        </p:attrNameLst>
                                      </p:cBhvr>
                                    </p:animMotion>
                                  </p:childTnLst>
                                </p:cTn>
                              </p:par>
                              <p:par>
                                <p:cTn id="112" presetID="63" presetClass="path" presetSubtype="0" fill="hold" grpId="0" nodeType="withEffect">
                                  <p:stCondLst>
                                    <p:cond delay="0"/>
                                  </p:stCondLst>
                                  <p:childTnLst>
                                    <p:animMotion origin="layout" path="M 0 0 L 0.25 0 E" pathEditMode="relative" ptsTypes="">
                                      <p:cBhvr>
                                        <p:cTn id="113" dur="500" fill="hold"/>
                                        <p:tgtEl>
                                          <p:spTgt spid="17"/>
                                        </p:tgtEl>
                                        <p:attrNameLst>
                                          <p:attrName>ppt_x</p:attrName>
                                          <p:attrName>ppt_y</p:attrName>
                                        </p:attrNameLst>
                                      </p:cBhvr>
                                    </p:animMotion>
                                  </p:childTnLst>
                                </p:cTn>
                              </p:par>
                              <p:par>
                                <p:cTn id="114" presetID="63" presetClass="path" presetSubtype="0" fill="hold" grpId="0" nodeType="withEffect">
                                  <p:stCondLst>
                                    <p:cond delay="0"/>
                                  </p:stCondLst>
                                  <p:childTnLst>
                                    <p:animMotion origin="layout" path="M 0 0 L 0.25 0 E" pathEditMode="relative" ptsTypes="">
                                      <p:cBhvr>
                                        <p:cTn id="115" dur="500" fill="hold"/>
                                        <p:tgtEl>
                                          <p:spTgt spid="18"/>
                                        </p:tgtEl>
                                        <p:attrNameLst>
                                          <p:attrName>ppt_x</p:attrName>
                                          <p:attrName>ppt_y</p:attrName>
                                        </p:attrNameLst>
                                      </p:cBhvr>
                                    </p:animMotion>
                                  </p:childTnLst>
                                </p:cTn>
                              </p:par>
                            </p:childTnLst>
                          </p:cTn>
                        </p:par>
                        <p:par>
                          <p:cTn id="116" fill="hold">
                            <p:stCondLst>
                              <p:cond delay="500"/>
                            </p:stCondLst>
                            <p:childTnLst>
                              <p:par>
                                <p:cTn id="117" presetID="51" presetClass="path" presetSubtype="0" fill="hold" grpId="2" nodeType="afterEffect">
                                  <p:stCondLst>
                                    <p:cond delay="0"/>
                                  </p:stCondLst>
                                  <p:childTnLst>
                                    <p:animMotion origin="layout" path="M -0.25 1.11111E-6 L -0.26233 0.04606 C -0.26511 0.05579 -0.2665 0.07014 -0.2665 0.08542 C -0.2665 0.10255 -0.26511 0.1162 -0.26233 0.12592 L -0.25 0.17222 " pathEditMode="relative" rAng="0" ptsTypes="FffFF">
                                      <p:cBhvr>
                                        <p:cTn id="118" dur="500" fill="hold"/>
                                        <p:tgtEl>
                                          <p:spTgt spid="6"/>
                                        </p:tgtEl>
                                        <p:attrNameLst>
                                          <p:attrName>ppt_x</p:attrName>
                                          <p:attrName>ppt_y</p:attrName>
                                        </p:attrNameLst>
                                      </p:cBhvr>
                                      <p:rCtr x="-833" y="8611"/>
                                    </p:animMotion>
                                  </p:childTnLst>
                                </p:cTn>
                              </p:par>
                              <p:par>
                                <p:cTn id="119"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120" dur="500" fill="hold"/>
                                        <p:tgtEl>
                                          <p:spTgt spid="7"/>
                                        </p:tgtEl>
                                        <p:attrNameLst>
                                          <p:attrName>ppt_x</p:attrName>
                                          <p:attrName>ppt_y</p:attrName>
                                        </p:attrNameLst>
                                      </p:cBhvr>
                                      <p:rCtr x="-833" y="8611"/>
                                    </p:animMotion>
                                  </p:childTnLst>
                                </p:cTn>
                              </p:par>
                              <p:par>
                                <p:cTn id="121" presetID="49" presetClass="path" presetSubtype="0" fill="hold" grpId="2" nodeType="withEffect">
                                  <p:stCondLst>
                                    <p:cond delay="0"/>
                                  </p:stCondLst>
                                  <p:childTnLst>
                                    <p:animMotion origin="layout" path="M -0.25 1.11111E-6 L -0.4375 -0.08333 " pathEditMode="relative" rAng="0" ptsTypes="AA">
                                      <p:cBhvr>
                                        <p:cTn id="122" dur="500" fill="hold"/>
                                        <p:tgtEl>
                                          <p:spTgt spid="2"/>
                                        </p:tgtEl>
                                        <p:attrNameLst>
                                          <p:attrName>ppt_x</p:attrName>
                                          <p:attrName>ppt_y</p:attrName>
                                        </p:attrNameLst>
                                      </p:cBhvr>
                                      <p:rCtr x="-9375" y="-4167"/>
                                    </p:animMotion>
                                  </p:childTnLst>
                                </p:cTn>
                              </p:par>
                              <p:par>
                                <p:cTn id="123" presetID="49" presetClass="path" presetSubtype="0" fill="hold" grpId="2" nodeType="withEffect">
                                  <p:stCondLst>
                                    <p:cond delay="0"/>
                                  </p:stCondLst>
                                  <p:childTnLst>
                                    <p:animMotion origin="layout" path="M -0.25 -2.22222E-6 L -0.34722 0.16111 " pathEditMode="relative" rAng="0" ptsTypes="AA">
                                      <p:cBhvr>
                                        <p:cTn id="124" dur="500" fill="hold"/>
                                        <p:tgtEl>
                                          <p:spTgt spid="9"/>
                                        </p:tgtEl>
                                        <p:attrNameLst>
                                          <p:attrName>ppt_x</p:attrName>
                                          <p:attrName>ppt_y</p:attrName>
                                        </p:attrNameLst>
                                      </p:cBhvr>
                                      <p:rCtr x="-4861" y="8056"/>
                                    </p:animMotion>
                                  </p:childTnLst>
                                </p:cTn>
                              </p:par>
                              <p:par>
                                <p:cTn id="125" presetID="36" presetClass="path" presetSubtype="0" fill="hold" grpId="2" nodeType="withEffect">
                                  <p:stCondLst>
                                    <p:cond delay="0"/>
                                  </p:stCondLst>
                                  <p:childTnLst>
                                    <p:animMotion origin="layout" path="M 0.25 -2.22222E-6 L 0.25 0.06945 C 0.25 0.10047 0.2717 0.13889 0.28959 0.13889 L 0.32917 0.13889 " pathEditMode="relative" rAng="0" ptsTypes="FfFF">
                                      <p:cBhvr>
                                        <p:cTn id="126" dur="500" fill="hold"/>
                                        <p:tgtEl>
                                          <p:spTgt spid="14"/>
                                        </p:tgtEl>
                                        <p:attrNameLst>
                                          <p:attrName>ppt_x</p:attrName>
                                          <p:attrName>ppt_y</p:attrName>
                                        </p:attrNameLst>
                                      </p:cBhvr>
                                      <p:rCtr x="3958" y="6944"/>
                                    </p:animMotion>
                                  </p:childTnLst>
                                </p:cTn>
                              </p:par>
                              <p:par>
                                <p:cTn id="127" presetID="36" presetClass="path" presetSubtype="0" fill="hold" grpId="2" nodeType="withEffect">
                                  <p:stCondLst>
                                    <p:cond delay="0"/>
                                  </p:stCondLst>
                                  <p:childTnLst>
                                    <p:animMotion origin="layout" path="M 0.25 -2.22222E-6 L 0.25 0.08334 C 0.25 0.1206 0.30972 0.16667 0.35833 0.16667 L 0.46666 0.16667 " pathEditMode="relative" rAng="0" ptsTypes="FfFF">
                                      <p:cBhvr>
                                        <p:cTn id="128" dur="500" fill="hold"/>
                                        <p:tgtEl>
                                          <p:spTgt spid="17"/>
                                        </p:tgtEl>
                                        <p:attrNameLst>
                                          <p:attrName>ppt_x</p:attrName>
                                          <p:attrName>ppt_y</p:attrName>
                                        </p:attrNameLst>
                                      </p:cBhvr>
                                      <p:rCtr x="10833" y="8333"/>
                                    </p:animMotion>
                                  </p:childTnLst>
                                </p:cTn>
                              </p:par>
                              <p:par>
                                <p:cTn id="129" presetID="43" presetClass="path" presetSubtype="0" fill="hold" grpId="2" nodeType="withEffect">
                                  <p:stCondLst>
                                    <p:cond delay="0"/>
                                  </p:stCondLst>
                                  <p:childTnLst>
                                    <p:animMotion origin="layout" path="M 0.24722 -2.22222E-6 L 0.37222 -2.22222E-6 C 0.4283 -2.22222E-6 0.49722 -0.06898 0.49722 -0.125 L 0.49722 -0.25 " pathEditMode="relative" rAng="0" ptsTypes="FfFF">
                                      <p:cBhvr>
                                        <p:cTn id="130" dur="500" fill="hold"/>
                                        <p:tgtEl>
                                          <p:spTgt spid="13"/>
                                        </p:tgtEl>
                                        <p:attrNameLst>
                                          <p:attrName>ppt_x</p:attrName>
                                          <p:attrName>ppt_y</p:attrName>
                                        </p:attrNameLst>
                                      </p:cBhvr>
                                      <p:rCtr x="12500" y="-12500"/>
                                    </p:animMotion>
                                  </p:childTnLst>
                                </p:cTn>
                              </p:par>
                              <p:par>
                                <p:cTn id="131"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132" dur="500" fill="hold"/>
                                        <p:tgtEl>
                                          <p:spTgt spid="16"/>
                                        </p:tgtEl>
                                        <p:attrNameLst>
                                          <p:attrName>ppt_x</p:attrName>
                                          <p:attrName>ppt_y</p:attrName>
                                        </p:attrNameLst>
                                      </p:cBhvr>
                                      <p:rCtr x="8681" y="-9722"/>
                                    </p:animMotion>
                                  </p:childTnLst>
                                </p:cTn>
                              </p:par>
                              <p:par>
                                <p:cTn id="133" presetID="63" presetClass="path" presetSubtype="0" fill="hold" grpId="2" nodeType="withEffect">
                                  <p:stCondLst>
                                    <p:cond delay="0"/>
                                  </p:stCondLst>
                                  <p:childTnLst>
                                    <p:animMotion origin="layout" path="M 0.25 -2.22222E-6 L 0.4 -0.07222 " pathEditMode="relative" rAng="0" ptsTypes="AA">
                                      <p:cBhvr>
                                        <p:cTn id="134" dur="500" fill="hold"/>
                                        <p:tgtEl>
                                          <p:spTgt spid="15"/>
                                        </p:tgtEl>
                                        <p:attrNameLst>
                                          <p:attrName>ppt_x</p:attrName>
                                          <p:attrName>ppt_y</p:attrName>
                                        </p:attrNameLst>
                                      </p:cBhvr>
                                      <p:rCtr x="7500" y="-3611"/>
                                    </p:animMotion>
                                  </p:childTnLst>
                                </p:cTn>
                              </p:par>
                              <p:par>
                                <p:cTn id="135" presetID="63" presetClass="path" presetSubtype="0" fill="hold" grpId="2" nodeType="withEffect">
                                  <p:stCondLst>
                                    <p:cond delay="0"/>
                                  </p:stCondLst>
                                  <p:childTnLst>
                                    <p:animMotion origin="layout" path="M 0.25 3.33333E-6 L 0.39584 -0.10556 " pathEditMode="relative" rAng="0" ptsTypes="AA">
                                      <p:cBhvr>
                                        <p:cTn id="136" dur="500" fill="hold"/>
                                        <p:tgtEl>
                                          <p:spTgt spid="18"/>
                                        </p:tgtEl>
                                        <p:attrNameLst>
                                          <p:attrName>ppt_x</p:attrName>
                                          <p:attrName>ppt_y</p:attrName>
                                        </p:attrNameLst>
                                      </p:cBhvr>
                                      <p:rCtr x="7292" y="-5278"/>
                                    </p:animMotion>
                                  </p:childTnLst>
                                </p:cTn>
                              </p:par>
                              <p:par>
                                <p:cTn id="137" presetID="35" presetClass="path" presetSubtype="0" fill="hold" grpId="2" nodeType="withEffect">
                                  <p:stCondLst>
                                    <p:cond delay="0"/>
                                  </p:stCondLst>
                                  <p:childTnLst>
                                    <p:animMotion origin="layout" path="M -0.25 1.11111E-6 L -0.5 1.11111E-6 " pathEditMode="relative" rAng="0" ptsTypes="AA">
                                      <p:cBhvr>
                                        <p:cTn id="138" dur="500" fill="hold"/>
                                        <p:tgtEl>
                                          <p:spTgt spid="5"/>
                                        </p:tgtEl>
                                        <p:attrNameLst>
                                          <p:attrName>ppt_x</p:attrName>
                                          <p:attrName>ppt_y</p:attrName>
                                        </p:attrNameLst>
                                      </p:cBhvr>
                                      <p:rCtr x="-12500" y="0"/>
                                    </p:animMotion>
                                  </p:childTnLst>
                                </p:cTn>
                              </p:par>
                              <p:par>
                                <p:cTn id="139" presetID="35" presetClass="path" presetSubtype="0" fill="hold" grpId="2" nodeType="withEffect">
                                  <p:stCondLst>
                                    <p:cond delay="0"/>
                                  </p:stCondLst>
                                  <p:childTnLst>
                                    <p:animMotion origin="layout" path="M -0.25 -2.22222E-6 L -0.56389 0.07222 " pathEditMode="relative" rAng="0" ptsTypes="AA">
                                      <p:cBhvr>
                                        <p:cTn id="140" dur="500" fill="hold"/>
                                        <p:tgtEl>
                                          <p:spTgt spid="8"/>
                                        </p:tgtEl>
                                        <p:attrNameLst>
                                          <p:attrName>ppt_x</p:attrName>
                                          <p:attrName>ppt_y</p:attrName>
                                        </p:attrNameLst>
                                      </p:cBhvr>
                                      <p:rCtr x="-15694" y="3611"/>
                                    </p:animMotion>
                                  </p:childTnLst>
                                </p:cTn>
                              </p:par>
                              <p:par>
                                <p:cTn id="141" presetID="64" presetClass="path" presetSubtype="0" fill="hold" grpId="2" nodeType="withEffect">
                                  <p:stCondLst>
                                    <p:cond delay="0"/>
                                  </p:stCondLst>
                                  <p:childTnLst>
                                    <p:animMotion origin="layout" path="M -0.25 2.22222E-6 L -0.2625 -0.38334 " pathEditMode="relative" rAng="0" ptsTypes="AA">
                                      <p:cBhvr>
                                        <p:cTn id="142" dur="500" fill="hold"/>
                                        <p:tgtEl>
                                          <p:spTgt spid="10"/>
                                        </p:tgtEl>
                                        <p:attrNameLst>
                                          <p:attrName>ppt_x</p:attrName>
                                          <p:attrName>ppt_y</p:attrName>
                                        </p:attrNameLst>
                                      </p:cBhvr>
                                      <p:rCtr x="-625" y="-19167"/>
                                    </p:animMotion>
                                  </p:childTnLst>
                                </p:cTn>
                              </p:par>
                              <p:par>
                                <p:cTn id="143" presetID="64" presetClass="path" presetSubtype="0" fill="hold" grpId="2" nodeType="withEffect">
                                  <p:stCondLst>
                                    <p:cond delay="0"/>
                                  </p:stCondLst>
                                  <p:childTnLst>
                                    <p:animMotion origin="layout" path="M -0.25 2.22222E-6 L -0.34722 -0.16111 " pathEditMode="relative" rAng="0" ptsTypes="AA">
                                      <p:cBhvr>
                                        <p:cTn id="144" dur="500" fill="hold"/>
                                        <p:tgtEl>
                                          <p:spTgt spid="11"/>
                                        </p:tgtEl>
                                        <p:attrNameLst>
                                          <p:attrName>ppt_x</p:attrName>
                                          <p:attrName>ppt_y</p:attrName>
                                        </p:attrNameLst>
                                      </p:cBhvr>
                                      <p:rCtr x="-4861" y="-8056"/>
                                    </p:animMotion>
                                  </p:childTnLst>
                                </p:cTn>
                              </p:par>
                            </p:childTnLst>
                          </p:cTn>
                        </p:par>
                        <p:par>
                          <p:cTn id="145" fill="hold">
                            <p:stCondLst>
                              <p:cond delay="1000"/>
                            </p:stCondLst>
                            <p:childTnLst>
                              <p:par>
                                <p:cTn id="146" presetID="1" presetClass="entr" presetSubtype="0" fill="hold" grpId="1" nodeType="after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par>
                                <p:cTn id="148" presetID="1" presetClass="entr" presetSubtype="0" fill="hold" grpId="1" nodeType="withEffect">
                                  <p:stCondLst>
                                    <p:cond delay="0"/>
                                  </p:stCondLst>
                                  <p:childTnLst>
                                    <p:set>
                                      <p:cBhvr>
                                        <p:cTn id="149" dur="1" fill="hold">
                                          <p:stCondLst>
                                            <p:cond delay="0"/>
                                          </p:stCondLst>
                                        </p:cTn>
                                        <p:tgtEl>
                                          <p:spTgt spid="20"/>
                                        </p:tgtEl>
                                        <p:attrNameLst>
                                          <p:attrName>style.visibility</p:attrName>
                                        </p:attrNameLst>
                                      </p:cBhvr>
                                      <p:to>
                                        <p:strVal val="visible"/>
                                      </p:to>
                                    </p:set>
                                  </p:childTnLst>
                                </p:cTn>
                              </p:par>
                              <p:par>
                                <p:cTn id="150" presetID="1" presetClass="entr" presetSubtype="0" fill="hold" grpId="1" nodeType="withEffect">
                                  <p:stCondLst>
                                    <p:cond delay="0"/>
                                  </p:stCondLst>
                                  <p:childTnLst>
                                    <p:set>
                                      <p:cBhvr>
                                        <p:cTn id="151" dur="1" fill="hold">
                                          <p:stCondLst>
                                            <p:cond delay="0"/>
                                          </p:stCondLst>
                                        </p:cTn>
                                        <p:tgtEl>
                                          <p:spTgt spid="21"/>
                                        </p:tgtEl>
                                        <p:attrNameLst>
                                          <p:attrName>style.visibility</p:attrName>
                                        </p:attrNameLst>
                                      </p:cBhvr>
                                      <p:to>
                                        <p:strVal val="visible"/>
                                      </p:to>
                                    </p:set>
                                  </p:childTnLst>
                                </p:cTn>
                              </p:par>
                              <p:par>
                                <p:cTn id="152" presetID="1" presetClass="entr" presetSubtype="0" fill="hold" grpId="1" nodeType="withEffect">
                                  <p:stCondLst>
                                    <p:cond delay="0"/>
                                  </p:stCondLst>
                                  <p:childTnLst>
                                    <p:set>
                                      <p:cBhvr>
                                        <p:cTn id="153" dur="1" fill="hold">
                                          <p:stCondLst>
                                            <p:cond delay="0"/>
                                          </p:stCondLst>
                                        </p:cTn>
                                        <p:tgtEl>
                                          <p:spTgt spid="22"/>
                                        </p:tgtEl>
                                        <p:attrNameLst>
                                          <p:attrName>style.visibility</p:attrName>
                                        </p:attrNameLst>
                                      </p:cBhvr>
                                      <p:to>
                                        <p:strVal val="visible"/>
                                      </p:to>
                                    </p:set>
                                  </p:childTnLst>
                                </p:cTn>
                              </p:par>
                              <p:par>
                                <p:cTn id="154" presetID="1" presetClass="entr" presetSubtype="0" fill="hold" grpId="1" nodeType="withEffect">
                                  <p:stCondLst>
                                    <p:cond delay="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4"/>
                                        </p:tgtEl>
                                        <p:attrNameLst>
                                          <p:attrName>style.visibility</p:attrName>
                                        </p:attrNameLst>
                                      </p:cBhvr>
                                      <p:to>
                                        <p:strVal val="visible"/>
                                      </p:to>
                                    </p:set>
                                  </p:childTnLst>
                                </p:cTn>
                              </p:par>
                              <p:par>
                                <p:cTn id="158" presetID="1" presetClass="entr" presetSubtype="0" fill="hold" grpId="1" nodeType="withEffect">
                                  <p:stCondLst>
                                    <p:cond delay="0"/>
                                  </p:stCondLst>
                                  <p:childTnLst>
                                    <p:set>
                                      <p:cBhvr>
                                        <p:cTn id="159" dur="1" fill="hold">
                                          <p:stCondLst>
                                            <p:cond delay="0"/>
                                          </p:stCondLst>
                                        </p:cTn>
                                        <p:tgtEl>
                                          <p:spTgt spid="25"/>
                                        </p:tgtEl>
                                        <p:attrNameLst>
                                          <p:attrName>style.visibility</p:attrName>
                                        </p:attrNameLst>
                                      </p:cBhvr>
                                      <p:to>
                                        <p:strVal val="visible"/>
                                      </p:to>
                                    </p:set>
                                  </p:childTnLst>
                                </p:cTn>
                              </p:par>
                              <p:par>
                                <p:cTn id="160" presetID="1" presetClass="entr" presetSubtype="0" fill="hold" grpId="1" nodeType="withEffect">
                                  <p:stCondLst>
                                    <p:cond delay="0"/>
                                  </p:stCondLst>
                                  <p:childTnLst>
                                    <p:set>
                                      <p:cBhvr>
                                        <p:cTn id="161" dur="1" fill="hold">
                                          <p:stCondLst>
                                            <p:cond delay="0"/>
                                          </p:stCondLst>
                                        </p:cTn>
                                        <p:tgtEl>
                                          <p:spTgt spid="26"/>
                                        </p:tgtEl>
                                        <p:attrNameLst>
                                          <p:attrName>style.visibility</p:attrName>
                                        </p:attrNameLst>
                                      </p:cBhvr>
                                      <p:to>
                                        <p:strVal val="visible"/>
                                      </p:to>
                                    </p:set>
                                  </p:childTnLst>
                                </p:cTn>
                              </p:par>
                              <p:par>
                                <p:cTn id="162" presetID="1" presetClass="entr" presetSubtype="0" fill="hold" grpId="1" nodeType="withEffect">
                                  <p:stCondLst>
                                    <p:cond delay="0"/>
                                  </p:stCondLst>
                                  <p:childTnLst>
                                    <p:set>
                                      <p:cBhvr>
                                        <p:cTn id="163" dur="1" fill="hold">
                                          <p:stCondLst>
                                            <p:cond delay="0"/>
                                          </p:stCondLst>
                                        </p:cTn>
                                        <p:tgtEl>
                                          <p:spTgt spid="27"/>
                                        </p:tgtEl>
                                        <p:attrNameLst>
                                          <p:attrName>style.visibility</p:attrName>
                                        </p:attrNameLst>
                                      </p:cBhvr>
                                      <p:to>
                                        <p:strVal val="visible"/>
                                      </p:to>
                                    </p:set>
                                  </p:childTnLst>
                                </p:cTn>
                              </p:par>
                              <p:par>
                                <p:cTn id="164" presetID="1" presetClass="entr" presetSubtype="0" fill="hold" grpId="1" nodeType="withEffect">
                                  <p:stCondLst>
                                    <p:cond delay="0"/>
                                  </p:stCondLst>
                                  <p:childTnLst>
                                    <p:set>
                                      <p:cBhvr>
                                        <p:cTn id="165" dur="1" fill="hold">
                                          <p:stCondLst>
                                            <p:cond delay="0"/>
                                          </p:stCondLst>
                                        </p:cTn>
                                        <p:tgtEl>
                                          <p:spTgt spid="28"/>
                                        </p:tgtEl>
                                        <p:attrNameLst>
                                          <p:attrName>style.visibility</p:attrName>
                                        </p:attrNameLst>
                                      </p:cBhvr>
                                      <p:to>
                                        <p:strVal val="visible"/>
                                      </p:to>
                                    </p:set>
                                  </p:childTnLst>
                                </p:cTn>
                              </p:par>
                              <p:par>
                                <p:cTn id="166" presetID="1" presetClass="entr" presetSubtype="0" fill="hold" grpId="1" nodeType="withEffect">
                                  <p:stCondLst>
                                    <p:cond delay="0"/>
                                  </p:stCondLst>
                                  <p:childTnLst>
                                    <p:set>
                                      <p:cBhvr>
                                        <p:cTn id="167" dur="1" fill="hold">
                                          <p:stCondLst>
                                            <p:cond delay="0"/>
                                          </p:stCondLst>
                                        </p:cTn>
                                        <p:tgtEl>
                                          <p:spTgt spid="29"/>
                                        </p:tgtEl>
                                        <p:attrNameLst>
                                          <p:attrName>style.visibility</p:attrName>
                                        </p:attrNameLst>
                                      </p:cBhvr>
                                      <p:to>
                                        <p:strVal val="visible"/>
                                      </p:to>
                                    </p:set>
                                  </p:childTnLst>
                                </p:cTn>
                              </p:par>
                              <p:par>
                                <p:cTn id="168" presetID="1" presetClass="entr" presetSubtype="0" fill="hold" grpId="1" nodeType="withEffect">
                                  <p:stCondLst>
                                    <p:cond delay="0"/>
                                  </p:stCondLst>
                                  <p:childTnLst>
                                    <p:set>
                                      <p:cBhvr>
                                        <p:cTn id="169" dur="1" fill="hold">
                                          <p:stCondLst>
                                            <p:cond delay="0"/>
                                          </p:stCondLst>
                                        </p:cTn>
                                        <p:tgtEl>
                                          <p:spTgt spid="36"/>
                                        </p:tgtEl>
                                        <p:attrNameLst>
                                          <p:attrName>style.visibility</p:attrName>
                                        </p:attrNameLst>
                                      </p:cBhvr>
                                      <p:to>
                                        <p:strVal val="visible"/>
                                      </p:to>
                                    </p:set>
                                  </p:childTnLst>
                                </p:cTn>
                              </p:par>
                              <p:par>
                                <p:cTn id="170" presetID="1" presetClass="entr" presetSubtype="0" fill="hold" grpId="1" nodeType="withEffect">
                                  <p:stCondLst>
                                    <p:cond delay="0"/>
                                  </p:stCondLst>
                                  <p:childTnLst>
                                    <p:set>
                                      <p:cBhvr>
                                        <p:cTn id="171" dur="1" fill="hold">
                                          <p:stCondLst>
                                            <p:cond delay="0"/>
                                          </p:stCondLst>
                                        </p:cTn>
                                        <p:tgtEl>
                                          <p:spTgt spid="37"/>
                                        </p:tgtEl>
                                        <p:attrNameLst>
                                          <p:attrName>style.visibility</p:attrName>
                                        </p:attrNameLst>
                                      </p:cBhvr>
                                      <p:to>
                                        <p:strVal val="visible"/>
                                      </p:to>
                                    </p:set>
                                  </p:childTnLst>
                                </p:cTn>
                              </p:par>
                              <p:par>
                                <p:cTn id="172" presetID="1" presetClass="entr" presetSubtype="0" fill="hold" grpId="1" nodeType="withEffect">
                                  <p:stCondLst>
                                    <p:cond delay="0"/>
                                  </p:stCondLst>
                                  <p:childTnLst>
                                    <p:set>
                                      <p:cBhvr>
                                        <p:cTn id="173" dur="1" fill="hold">
                                          <p:stCondLst>
                                            <p:cond delay="0"/>
                                          </p:stCondLst>
                                        </p:cTn>
                                        <p:tgtEl>
                                          <p:spTgt spid="38"/>
                                        </p:tgtEl>
                                        <p:attrNameLst>
                                          <p:attrName>style.visibility</p:attrName>
                                        </p:attrNameLst>
                                      </p:cBhvr>
                                      <p:to>
                                        <p:strVal val="visible"/>
                                      </p:to>
                                    </p:set>
                                  </p:childTnLst>
                                </p:cTn>
                              </p:par>
                              <p:par>
                                <p:cTn id="174" presetID="1" presetClass="entr" presetSubtype="0" fill="hold" grpId="1" nodeType="withEffect">
                                  <p:stCondLst>
                                    <p:cond delay="0"/>
                                  </p:stCondLst>
                                  <p:childTnLst>
                                    <p:set>
                                      <p:cBhvr>
                                        <p:cTn id="175" dur="1" fill="hold">
                                          <p:stCondLst>
                                            <p:cond delay="0"/>
                                          </p:stCondLst>
                                        </p:cTn>
                                        <p:tgtEl>
                                          <p:spTgt spid="39"/>
                                        </p:tgtEl>
                                        <p:attrNameLst>
                                          <p:attrName>style.visibility</p:attrName>
                                        </p:attrNameLst>
                                      </p:cBhvr>
                                      <p:to>
                                        <p:strVal val="visible"/>
                                      </p:to>
                                    </p:set>
                                  </p:childTnLst>
                                </p:cTn>
                              </p:par>
                              <p:par>
                                <p:cTn id="176" presetID="1" presetClass="entr" presetSubtype="0" fill="hold" grpId="1" nodeType="withEffect">
                                  <p:stCondLst>
                                    <p:cond delay="0"/>
                                  </p:stCondLst>
                                  <p:childTnLst>
                                    <p:set>
                                      <p:cBhvr>
                                        <p:cTn id="177" dur="1" fill="hold">
                                          <p:stCondLst>
                                            <p:cond delay="0"/>
                                          </p:stCondLst>
                                        </p:cTn>
                                        <p:tgtEl>
                                          <p:spTgt spid="40"/>
                                        </p:tgtEl>
                                        <p:attrNameLst>
                                          <p:attrName>style.visibility</p:attrName>
                                        </p:attrNameLst>
                                      </p:cBhvr>
                                      <p:to>
                                        <p:strVal val="visible"/>
                                      </p:to>
                                    </p:set>
                                  </p:childTnLst>
                                </p:cTn>
                              </p:par>
                              <p:par>
                                <p:cTn id="178" presetID="1" presetClass="entr" presetSubtype="0" fill="hold" grpId="1" nodeType="withEffect">
                                  <p:stCondLst>
                                    <p:cond delay="0"/>
                                  </p:stCondLst>
                                  <p:childTnLst>
                                    <p:set>
                                      <p:cBhvr>
                                        <p:cTn id="179" dur="1" fill="hold">
                                          <p:stCondLst>
                                            <p:cond delay="0"/>
                                          </p:stCondLst>
                                        </p:cTn>
                                        <p:tgtEl>
                                          <p:spTgt spid="41"/>
                                        </p:tgtEl>
                                        <p:attrNameLst>
                                          <p:attrName>style.visibility</p:attrName>
                                        </p:attrNameLst>
                                      </p:cBhvr>
                                      <p:to>
                                        <p:strVal val="visible"/>
                                      </p:to>
                                    </p:set>
                                  </p:childTnLst>
                                </p:cTn>
                              </p:par>
                              <p:par>
                                <p:cTn id="180" presetID="1" presetClass="entr" presetSubtype="0" fill="hold" grpId="1" nodeType="withEffect">
                                  <p:stCondLst>
                                    <p:cond delay="0"/>
                                  </p:stCondLst>
                                  <p:childTnLst>
                                    <p:set>
                                      <p:cBhvr>
                                        <p:cTn id="181" dur="1" fill="hold">
                                          <p:stCondLst>
                                            <p:cond delay="0"/>
                                          </p:stCondLst>
                                        </p:cTn>
                                        <p:tgtEl>
                                          <p:spTgt spid="42"/>
                                        </p:tgtEl>
                                        <p:attrNameLst>
                                          <p:attrName>style.visibility</p:attrName>
                                        </p:attrNameLst>
                                      </p:cBhvr>
                                      <p:to>
                                        <p:strVal val="visible"/>
                                      </p:to>
                                    </p:set>
                                  </p:childTnLst>
                                </p:cTn>
                              </p:par>
                              <p:par>
                                <p:cTn id="182" presetID="1" presetClass="entr" presetSubtype="0" fill="hold" grpId="1" nodeType="withEffect">
                                  <p:stCondLst>
                                    <p:cond delay="0"/>
                                  </p:stCondLst>
                                  <p:childTnLst>
                                    <p:set>
                                      <p:cBhvr>
                                        <p:cTn id="183" dur="1" fill="hold">
                                          <p:stCondLst>
                                            <p:cond delay="0"/>
                                          </p:stCondLst>
                                        </p:cTn>
                                        <p:tgtEl>
                                          <p:spTgt spid="43"/>
                                        </p:tgtEl>
                                        <p:attrNameLst>
                                          <p:attrName>style.visibility</p:attrName>
                                        </p:attrNameLst>
                                      </p:cBhvr>
                                      <p:to>
                                        <p:strVal val="visible"/>
                                      </p:to>
                                    </p:set>
                                  </p:childTnLst>
                                </p:cTn>
                              </p:par>
                              <p:par>
                                <p:cTn id="184" presetID="1" presetClass="entr" presetSubtype="0" fill="hold" grpId="1" nodeType="withEffect">
                                  <p:stCondLst>
                                    <p:cond delay="0"/>
                                  </p:stCondLst>
                                  <p:childTnLst>
                                    <p:set>
                                      <p:cBhvr>
                                        <p:cTn id="185" dur="1" fill="hold">
                                          <p:stCondLst>
                                            <p:cond delay="0"/>
                                          </p:stCondLst>
                                        </p:cTn>
                                        <p:tgtEl>
                                          <p:spTgt spid="44"/>
                                        </p:tgtEl>
                                        <p:attrNameLst>
                                          <p:attrName>style.visibility</p:attrName>
                                        </p:attrNameLst>
                                      </p:cBhvr>
                                      <p:to>
                                        <p:strVal val="visible"/>
                                      </p:to>
                                    </p:set>
                                  </p:childTnLst>
                                </p:cTn>
                              </p:par>
                            </p:childTnLst>
                          </p:cTn>
                        </p:par>
                        <p:par>
                          <p:cTn id="186" fill="hold">
                            <p:stCondLst>
                              <p:cond delay="1000"/>
                            </p:stCondLst>
                            <p:childTnLst>
                              <p:par>
                                <p:cTn id="187" presetID="35" presetClass="path" presetSubtype="0" repeatCount="indefinite" fill="hold" grpId="0" nodeType="afterEffect">
                                  <p:stCondLst>
                                    <p:cond delay="0"/>
                                  </p:stCondLst>
                                  <p:childTnLst>
                                    <p:animMotion origin="layout" path="M 0 0 L -0.25 0 E" pathEditMode="relative" ptsTypes="">
                                      <p:cBhvr>
                                        <p:cTn id="188" dur="1000" fill="hold"/>
                                        <p:tgtEl>
                                          <p:spTgt spid="19"/>
                                        </p:tgtEl>
                                        <p:attrNameLst>
                                          <p:attrName>ppt_x</p:attrName>
                                          <p:attrName>ppt_y</p:attrName>
                                        </p:attrNameLst>
                                      </p:cBhvr>
                                    </p:animMotion>
                                  </p:childTnLst>
                                </p:cTn>
                              </p:par>
                              <p:par>
                                <p:cTn id="189" presetID="35" presetClass="path" presetSubtype="0" repeatCount="indefinite" fill="hold" grpId="0" nodeType="withEffect">
                                  <p:stCondLst>
                                    <p:cond delay="0"/>
                                  </p:stCondLst>
                                  <p:childTnLst>
                                    <p:animMotion origin="layout" path="M 0 0 L -0.25 0 E" pathEditMode="relative" ptsTypes="">
                                      <p:cBhvr>
                                        <p:cTn id="190" dur="1000" fill="hold"/>
                                        <p:tgtEl>
                                          <p:spTgt spid="20"/>
                                        </p:tgtEl>
                                        <p:attrNameLst>
                                          <p:attrName>ppt_x</p:attrName>
                                          <p:attrName>ppt_y</p:attrName>
                                        </p:attrNameLst>
                                      </p:cBhvr>
                                    </p:animMotion>
                                  </p:childTnLst>
                                </p:cTn>
                              </p:par>
                              <p:par>
                                <p:cTn id="191" presetID="35" presetClass="path" presetSubtype="0" repeatCount="indefinite" fill="hold" grpId="0" nodeType="withEffect">
                                  <p:stCondLst>
                                    <p:cond delay="0"/>
                                  </p:stCondLst>
                                  <p:childTnLst>
                                    <p:animMotion origin="layout" path="M 0 0 L -0.25 0 E" pathEditMode="relative" ptsTypes="">
                                      <p:cBhvr>
                                        <p:cTn id="192" dur="1000" fill="hold"/>
                                        <p:tgtEl>
                                          <p:spTgt spid="21"/>
                                        </p:tgtEl>
                                        <p:attrNameLst>
                                          <p:attrName>ppt_x</p:attrName>
                                          <p:attrName>ppt_y</p:attrName>
                                        </p:attrNameLst>
                                      </p:cBhvr>
                                    </p:animMotion>
                                  </p:childTnLst>
                                </p:cTn>
                              </p:par>
                              <p:par>
                                <p:cTn id="193" presetID="35" presetClass="path" presetSubtype="0" repeatCount="indefinite" fill="hold" grpId="0" nodeType="withEffect">
                                  <p:stCondLst>
                                    <p:cond delay="0"/>
                                  </p:stCondLst>
                                  <p:childTnLst>
                                    <p:animMotion origin="layout" path="M 0 0 L -0.25 0 E" pathEditMode="relative" ptsTypes="">
                                      <p:cBhvr>
                                        <p:cTn id="194" dur="1000" fill="hold"/>
                                        <p:tgtEl>
                                          <p:spTgt spid="22"/>
                                        </p:tgtEl>
                                        <p:attrNameLst>
                                          <p:attrName>ppt_x</p:attrName>
                                          <p:attrName>ppt_y</p:attrName>
                                        </p:attrNameLst>
                                      </p:cBhvr>
                                    </p:animMotion>
                                  </p:childTnLst>
                                </p:cTn>
                              </p:par>
                              <p:par>
                                <p:cTn id="195" presetID="35" presetClass="path" presetSubtype="0" repeatCount="indefinite" fill="hold" grpId="0" nodeType="withEffect">
                                  <p:stCondLst>
                                    <p:cond delay="0"/>
                                  </p:stCondLst>
                                  <p:childTnLst>
                                    <p:animMotion origin="layout" path="M 0 0 L -0.25 0 E" pathEditMode="relative" ptsTypes="">
                                      <p:cBhvr>
                                        <p:cTn id="196" dur="1000" fill="hold"/>
                                        <p:tgtEl>
                                          <p:spTgt spid="23"/>
                                        </p:tgtEl>
                                        <p:attrNameLst>
                                          <p:attrName>ppt_x</p:attrName>
                                          <p:attrName>ppt_y</p:attrName>
                                        </p:attrNameLst>
                                      </p:cBhvr>
                                    </p:animMotion>
                                  </p:childTnLst>
                                </p:cTn>
                              </p:par>
                              <p:par>
                                <p:cTn id="197" presetID="35" presetClass="path" presetSubtype="0" repeatCount="indefinite" fill="hold" grpId="0" nodeType="withEffect">
                                  <p:stCondLst>
                                    <p:cond delay="0"/>
                                  </p:stCondLst>
                                  <p:childTnLst>
                                    <p:animMotion origin="layout" path="M 0 0 L -0.25 0 E" pathEditMode="relative" ptsTypes="">
                                      <p:cBhvr>
                                        <p:cTn id="198" dur="1000" fill="hold"/>
                                        <p:tgtEl>
                                          <p:spTgt spid="24"/>
                                        </p:tgtEl>
                                        <p:attrNameLst>
                                          <p:attrName>ppt_x</p:attrName>
                                          <p:attrName>ppt_y</p:attrName>
                                        </p:attrNameLst>
                                      </p:cBhvr>
                                    </p:animMotion>
                                  </p:childTnLst>
                                </p:cTn>
                              </p:par>
                              <p:par>
                                <p:cTn id="199" presetID="35" presetClass="path" presetSubtype="0" repeatCount="indefinite" fill="hold" grpId="0" nodeType="withEffect">
                                  <p:stCondLst>
                                    <p:cond delay="0"/>
                                  </p:stCondLst>
                                  <p:childTnLst>
                                    <p:animMotion origin="layout" path="M 0 0 L -0.25 0 E" pathEditMode="relative" ptsTypes="">
                                      <p:cBhvr>
                                        <p:cTn id="200" dur="1000" fill="hold"/>
                                        <p:tgtEl>
                                          <p:spTgt spid="25"/>
                                        </p:tgtEl>
                                        <p:attrNameLst>
                                          <p:attrName>ppt_x</p:attrName>
                                          <p:attrName>ppt_y</p:attrName>
                                        </p:attrNameLst>
                                      </p:cBhvr>
                                    </p:animMotion>
                                  </p:childTnLst>
                                </p:cTn>
                              </p:par>
                              <p:par>
                                <p:cTn id="201" presetID="35" presetClass="path" presetSubtype="0" repeatCount="indefinite" fill="hold" grpId="0" nodeType="withEffect">
                                  <p:stCondLst>
                                    <p:cond delay="0"/>
                                  </p:stCondLst>
                                  <p:childTnLst>
                                    <p:animMotion origin="layout" path="M 0 0 L -0.25 0 E" pathEditMode="relative" ptsTypes="">
                                      <p:cBhvr>
                                        <p:cTn id="202" dur="1000" fill="hold"/>
                                        <p:tgtEl>
                                          <p:spTgt spid="26"/>
                                        </p:tgtEl>
                                        <p:attrNameLst>
                                          <p:attrName>ppt_x</p:attrName>
                                          <p:attrName>ppt_y</p:attrName>
                                        </p:attrNameLst>
                                      </p:cBhvr>
                                    </p:animMotion>
                                  </p:childTnLst>
                                </p:cTn>
                              </p:par>
                              <p:par>
                                <p:cTn id="203" presetID="35" presetClass="path" presetSubtype="0" repeatCount="indefinite" fill="hold" grpId="0" nodeType="withEffect">
                                  <p:stCondLst>
                                    <p:cond delay="0"/>
                                  </p:stCondLst>
                                  <p:childTnLst>
                                    <p:animMotion origin="layout" path="M 0 0 L -0.25 0 E" pathEditMode="relative" ptsTypes="">
                                      <p:cBhvr>
                                        <p:cTn id="204" dur="1000" fill="hold"/>
                                        <p:tgtEl>
                                          <p:spTgt spid="27"/>
                                        </p:tgtEl>
                                        <p:attrNameLst>
                                          <p:attrName>ppt_x</p:attrName>
                                          <p:attrName>ppt_y</p:attrName>
                                        </p:attrNameLst>
                                      </p:cBhvr>
                                    </p:animMotion>
                                  </p:childTnLst>
                                </p:cTn>
                              </p:par>
                              <p:par>
                                <p:cTn id="205" presetID="63" presetClass="path" presetSubtype="0" repeatCount="indefinite" fill="hold" grpId="0" nodeType="withEffect">
                                  <p:stCondLst>
                                    <p:cond delay="0"/>
                                  </p:stCondLst>
                                  <p:childTnLst>
                                    <p:animMotion origin="layout" path="M 0 0 L 0.25 0 E" pathEditMode="relative" ptsTypes="">
                                      <p:cBhvr>
                                        <p:cTn id="206" dur="1000" fill="hold"/>
                                        <p:tgtEl>
                                          <p:spTgt spid="28"/>
                                        </p:tgtEl>
                                        <p:attrNameLst>
                                          <p:attrName>ppt_x</p:attrName>
                                          <p:attrName>ppt_y</p:attrName>
                                        </p:attrNameLst>
                                      </p:cBhvr>
                                    </p:animMotion>
                                  </p:childTnLst>
                                </p:cTn>
                              </p:par>
                              <p:par>
                                <p:cTn id="207" presetID="63" presetClass="path" presetSubtype="0" repeatCount="indefinite" fill="hold" grpId="0" nodeType="withEffect">
                                  <p:stCondLst>
                                    <p:cond delay="0"/>
                                  </p:stCondLst>
                                  <p:childTnLst>
                                    <p:animMotion origin="layout" path="M 0 0 L 0.25 0 E" pathEditMode="relative" ptsTypes="">
                                      <p:cBhvr>
                                        <p:cTn id="208" dur="1000" fill="hold"/>
                                        <p:tgtEl>
                                          <p:spTgt spid="29"/>
                                        </p:tgtEl>
                                        <p:attrNameLst>
                                          <p:attrName>ppt_x</p:attrName>
                                          <p:attrName>ppt_y</p:attrName>
                                        </p:attrNameLst>
                                      </p:cBhvr>
                                    </p:animMotion>
                                  </p:childTnLst>
                                </p:cTn>
                              </p:par>
                              <p:par>
                                <p:cTn id="209" presetID="35" presetClass="path" presetSubtype="0" repeatCount="indefinite" fill="hold" grpId="0" nodeType="withEffect">
                                  <p:stCondLst>
                                    <p:cond delay="0"/>
                                  </p:stCondLst>
                                  <p:childTnLst>
                                    <p:animMotion origin="layout" path="M 0 0 L -0.25 0 E" pathEditMode="relative" ptsTypes="">
                                      <p:cBhvr>
                                        <p:cTn id="210" dur="1000" fill="hold"/>
                                        <p:tgtEl>
                                          <p:spTgt spid="36"/>
                                        </p:tgtEl>
                                        <p:attrNameLst>
                                          <p:attrName>ppt_x</p:attrName>
                                          <p:attrName>ppt_y</p:attrName>
                                        </p:attrNameLst>
                                      </p:cBhvr>
                                    </p:animMotion>
                                  </p:childTnLst>
                                </p:cTn>
                              </p:par>
                              <p:par>
                                <p:cTn id="211" presetID="35" presetClass="path" presetSubtype="0" repeatCount="indefinite" fill="hold" grpId="0" nodeType="withEffect">
                                  <p:stCondLst>
                                    <p:cond delay="0"/>
                                  </p:stCondLst>
                                  <p:childTnLst>
                                    <p:animMotion origin="layout" path="M 0 0 L -0.25 0 E" pathEditMode="relative" ptsTypes="">
                                      <p:cBhvr>
                                        <p:cTn id="212" dur="1000" fill="hold"/>
                                        <p:tgtEl>
                                          <p:spTgt spid="37"/>
                                        </p:tgtEl>
                                        <p:attrNameLst>
                                          <p:attrName>ppt_x</p:attrName>
                                          <p:attrName>ppt_y</p:attrName>
                                        </p:attrNameLst>
                                      </p:cBhvr>
                                    </p:animMotion>
                                  </p:childTnLst>
                                </p:cTn>
                              </p:par>
                              <p:par>
                                <p:cTn id="213" presetID="35" presetClass="path" presetSubtype="0" repeatCount="indefinite" fill="hold" grpId="0" nodeType="withEffect">
                                  <p:stCondLst>
                                    <p:cond delay="0"/>
                                  </p:stCondLst>
                                  <p:childTnLst>
                                    <p:animMotion origin="layout" path="M 0 0 L -0.25 0 E" pathEditMode="relative" ptsTypes="">
                                      <p:cBhvr>
                                        <p:cTn id="214" dur="1000" fill="hold"/>
                                        <p:tgtEl>
                                          <p:spTgt spid="38"/>
                                        </p:tgtEl>
                                        <p:attrNameLst>
                                          <p:attrName>ppt_x</p:attrName>
                                          <p:attrName>ppt_y</p:attrName>
                                        </p:attrNameLst>
                                      </p:cBhvr>
                                    </p:animMotion>
                                  </p:childTnLst>
                                </p:cTn>
                              </p:par>
                              <p:par>
                                <p:cTn id="215" presetID="35" presetClass="path" presetSubtype="0" repeatCount="indefinite" fill="hold" grpId="0" nodeType="withEffect">
                                  <p:stCondLst>
                                    <p:cond delay="0"/>
                                  </p:stCondLst>
                                  <p:childTnLst>
                                    <p:animMotion origin="layout" path="M 0 0 L -0.25 0 E" pathEditMode="relative" ptsTypes="">
                                      <p:cBhvr>
                                        <p:cTn id="216" dur="1000" fill="hold"/>
                                        <p:tgtEl>
                                          <p:spTgt spid="39"/>
                                        </p:tgtEl>
                                        <p:attrNameLst>
                                          <p:attrName>ppt_x</p:attrName>
                                          <p:attrName>ppt_y</p:attrName>
                                        </p:attrNameLst>
                                      </p:cBhvr>
                                    </p:animMotion>
                                  </p:childTnLst>
                                </p:cTn>
                              </p:par>
                              <p:par>
                                <p:cTn id="217" presetID="35" presetClass="path" presetSubtype="0" repeatCount="indefinite" fill="hold" grpId="0" nodeType="withEffect">
                                  <p:stCondLst>
                                    <p:cond delay="0"/>
                                  </p:stCondLst>
                                  <p:childTnLst>
                                    <p:animMotion origin="layout" path="M 0 0 L -0.25 0 E" pathEditMode="relative" ptsTypes="">
                                      <p:cBhvr>
                                        <p:cTn id="218" dur="1000" fill="hold"/>
                                        <p:tgtEl>
                                          <p:spTgt spid="40"/>
                                        </p:tgtEl>
                                        <p:attrNameLst>
                                          <p:attrName>ppt_x</p:attrName>
                                          <p:attrName>ppt_y</p:attrName>
                                        </p:attrNameLst>
                                      </p:cBhvr>
                                    </p:animMotion>
                                  </p:childTnLst>
                                </p:cTn>
                              </p:par>
                              <p:par>
                                <p:cTn id="219" presetID="35" presetClass="path" presetSubtype="0" repeatCount="indefinite" fill="hold" grpId="0" nodeType="withEffect">
                                  <p:stCondLst>
                                    <p:cond delay="0"/>
                                  </p:stCondLst>
                                  <p:childTnLst>
                                    <p:animMotion origin="layout" path="M 0 0 L -0.25 0 E" pathEditMode="relative" ptsTypes="">
                                      <p:cBhvr>
                                        <p:cTn id="220" dur="1000" fill="hold"/>
                                        <p:tgtEl>
                                          <p:spTgt spid="41"/>
                                        </p:tgtEl>
                                        <p:attrNameLst>
                                          <p:attrName>ppt_x</p:attrName>
                                          <p:attrName>ppt_y</p:attrName>
                                        </p:attrNameLst>
                                      </p:cBhvr>
                                    </p:animMotion>
                                  </p:childTnLst>
                                </p:cTn>
                              </p:par>
                              <p:par>
                                <p:cTn id="221" presetID="35" presetClass="path" presetSubtype="0" repeatCount="indefinite" fill="hold" grpId="0" nodeType="withEffect">
                                  <p:stCondLst>
                                    <p:cond delay="0"/>
                                  </p:stCondLst>
                                  <p:childTnLst>
                                    <p:animMotion origin="layout" path="M 0 0 L -0.25 0 E" pathEditMode="relative" ptsTypes="">
                                      <p:cBhvr>
                                        <p:cTn id="222" dur="1000" fill="hold"/>
                                        <p:tgtEl>
                                          <p:spTgt spid="42"/>
                                        </p:tgtEl>
                                        <p:attrNameLst>
                                          <p:attrName>ppt_x</p:attrName>
                                          <p:attrName>ppt_y</p:attrName>
                                        </p:attrNameLst>
                                      </p:cBhvr>
                                    </p:animMotion>
                                  </p:childTnLst>
                                </p:cTn>
                              </p:par>
                              <p:par>
                                <p:cTn id="223" presetID="35" presetClass="path" presetSubtype="0" repeatCount="indefinite" fill="hold" grpId="0" nodeType="withEffect">
                                  <p:stCondLst>
                                    <p:cond delay="0"/>
                                  </p:stCondLst>
                                  <p:childTnLst>
                                    <p:animMotion origin="layout" path="M 0 0 L -0.25 0 E" pathEditMode="relative" ptsTypes="">
                                      <p:cBhvr>
                                        <p:cTn id="224" dur="1000" fill="hold"/>
                                        <p:tgtEl>
                                          <p:spTgt spid="43"/>
                                        </p:tgtEl>
                                        <p:attrNameLst>
                                          <p:attrName>ppt_x</p:attrName>
                                          <p:attrName>ppt_y</p:attrName>
                                        </p:attrNameLst>
                                      </p:cBhvr>
                                    </p:animMotion>
                                  </p:childTnLst>
                                </p:cTn>
                              </p:par>
                              <p:par>
                                <p:cTn id="225" presetID="35" presetClass="path" presetSubtype="0" repeatCount="indefinite" fill="hold" grpId="0" nodeType="withEffect">
                                  <p:stCondLst>
                                    <p:cond delay="0"/>
                                  </p:stCondLst>
                                  <p:childTnLst>
                                    <p:animMotion origin="layout" path="M 0 0 L -0.25 0 E" pathEditMode="relative" ptsTypes="">
                                      <p:cBhvr>
                                        <p:cTn id="226" dur="1000" fill="hold"/>
                                        <p:tgtEl>
                                          <p:spTgt spid="44"/>
                                        </p:tgtEl>
                                        <p:attrNameLst>
                                          <p:attrName>ppt_x</p:attrName>
                                          <p:attrName>ppt_y</p:attrName>
                                        </p:attrNameLst>
                                      </p:cBhvr>
                                    </p:animMotion>
                                  </p:childTnLst>
                                </p:cTn>
                              </p:par>
                            </p:childTnLst>
                          </p:cTn>
                        </p:par>
                        <p:par>
                          <p:cTn id="227" fill="hold">
                            <p:stCondLst>
                              <p:cond delay="2000"/>
                            </p:stCondLst>
                            <p:childTnLst>
                              <p:par>
                                <p:cTn id="228" presetID="1" presetClass="entr" presetSubtype="0" fill="hold" grpId="1" nodeType="afterEffect">
                                  <p:stCondLst>
                                    <p:cond delay="0"/>
                                  </p:stCondLst>
                                  <p:childTnLst>
                                    <p:set>
                                      <p:cBhvr>
                                        <p:cTn id="229" dur="1" fill="hold">
                                          <p:stCondLst>
                                            <p:cond delay="0"/>
                                          </p:stCondLst>
                                        </p:cTn>
                                        <p:tgtEl>
                                          <p:spTgt spid="49"/>
                                        </p:tgtEl>
                                        <p:attrNameLst>
                                          <p:attrName>style.visibility</p:attrName>
                                        </p:attrNameLst>
                                      </p:cBhvr>
                                      <p:to>
                                        <p:strVal val="visible"/>
                                      </p:to>
                                    </p:set>
                                  </p:childTnLst>
                                </p:cTn>
                              </p:par>
                              <p:par>
                                <p:cTn id="230" presetID="1" presetClass="entr" presetSubtype="0" fill="hold" grpId="1" nodeType="withEffect">
                                  <p:stCondLst>
                                    <p:cond delay="0"/>
                                  </p:stCondLst>
                                  <p:childTnLst>
                                    <p:set>
                                      <p:cBhvr>
                                        <p:cTn id="231" dur="1" fill="hold">
                                          <p:stCondLst>
                                            <p:cond delay="0"/>
                                          </p:stCondLst>
                                        </p:cTn>
                                        <p:tgtEl>
                                          <p:spTgt spid="50"/>
                                        </p:tgtEl>
                                        <p:attrNameLst>
                                          <p:attrName>style.visibility</p:attrName>
                                        </p:attrNameLst>
                                      </p:cBhvr>
                                      <p:to>
                                        <p:strVal val="visible"/>
                                      </p:to>
                                    </p:set>
                                  </p:childTnLst>
                                </p:cTn>
                              </p:par>
                              <p:par>
                                <p:cTn id="232" presetID="1" presetClass="entr" presetSubtype="0" fill="hold" grpId="1" nodeType="withEffect">
                                  <p:stCondLst>
                                    <p:cond delay="0"/>
                                  </p:stCondLst>
                                  <p:childTnLst>
                                    <p:set>
                                      <p:cBhvr>
                                        <p:cTn id="233" dur="1" fill="hold">
                                          <p:stCondLst>
                                            <p:cond delay="0"/>
                                          </p:stCondLst>
                                        </p:cTn>
                                        <p:tgtEl>
                                          <p:spTgt spid="51"/>
                                        </p:tgtEl>
                                        <p:attrNameLst>
                                          <p:attrName>style.visibility</p:attrName>
                                        </p:attrNameLst>
                                      </p:cBhvr>
                                      <p:to>
                                        <p:strVal val="visible"/>
                                      </p:to>
                                    </p:set>
                                  </p:childTnLst>
                                </p:cTn>
                              </p:par>
                              <p:par>
                                <p:cTn id="234" presetID="1" presetClass="entr" presetSubtype="0" fill="hold" grpId="1" nodeType="withEffect">
                                  <p:stCondLst>
                                    <p:cond delay="0"/>
                                  </p:stCondLst>
                                  <p:childTnLst>
                                    <p:set>
                                      <p:cBhvr>
                                        <p:cTn id="235" dur="1" fill="hold">
                                          <p:stCondLst>
                                            <p:cond delay="0"/>
                                          </p:stCondLst>
                                        </p:cTn>
                                        <p:tgtEl>
                                          <p:spTgt spid="52"/>
                                        </p:tgtEl>
                                        <p:attrNameLst>
                                          <p:attrName>style.visibility</p:attrName>
                                        </p:attrNameLst>
                                      </p:cBhvr>
                                      <p:to>
                                        <p:strVal val="visible"/>
                                      </p:to>
                                    </p:set>
                                  </p:childTnLst>
                                </p:cTn>
                              </p:par>
                              <p:par>
                                <p:cTn id="236" presetID="35" presetClass="path" presetSubtype="0" repeatCount="indefinite" fill="hold" grpId="0" nodeType="withEffect">
                                  <p:stCondLst>
                                    <p:cond delay="0"/>
                                  </p:stCondLst>
                                  <p:childTnLst>
                                    <p:animMotion origin="layout" path="M 0 0 L -0.25 0 E" pathEditMode="relative" ptsTypes="">
                                      <p:cBhvr>
                                        <p:cTn id="237" dur="1000" fill="hold"/>
                                        <p:tgtEl>
                                          <p:spTgt spid="49"/>
                                        </p:tgtEl>
                                        <p:attrNameLst>
                                          <p:attrName>ppt_x</p:attrName>
                                          <p:attrName>ppt_y</p:attrName>
                                        </p:attrNameLst>
                                      </p:cBhvr>
                                    </p:animMotion>
                                  </p:childTnLst>
                                </p:cTn>
                              </p:par>
                              <p:par>
                                <p:cTn id="238" presetID="35" presetClass="path" presetSubtype="0" repeatCount="indefinite" fill="hold" grpId="0" nodeType="withEffect">
                                  <p:stCondLst>
                                    <p:cond delay="0"/>
                                  </p:stCondLst>
                                  <p:childTnLst>
                                    <p:animMotion origin="layout" path="M 0 0 L -0.25 0 E" pathEditMode="relative" ptsTypes="">
                                      <p:cBhvr>
                                        <p:cTn id="239" dur="1000" fill="hold"/>
                                        <p:tgtEl>
                                          <p:spTgt spid="50"/>
                                        </p:tgtEl>
                                        <p:attrNameLst>
                                          <p:attrName>ppt_x</p:attrName>
                                          <p:attrName>ppt_y</p:attrName>
                                        </p:attrNameLst>
                                      </p:cBhvr>
                                    </p:animMotion>
                                  </p:childTnLst>
                                </p:cTn>
                              </p:par>
                              <p:par>
                                <p:cTn id="240" presetID="35" presetClass="path" presetSubtype="0" repeatCount="indefinite" fill="hold" grpId="0" nodeType="withEffect">
                                  <p:stCondLst>
                                    <p:cond delay="0"/>
                                  </p:stCondLst>
                                  <p:childTnLst>
                                    <p:animMotion origin="layout" path="M 0 0 L -0.25 0 E" pathEditMode="relative" ptsTypes="">
                                      <p:cBhvr>
                                        <p:cTn id="241" dur="1000" fill="hold"/>
                                        <p:tgtEl>
                                          <p:spTgt spid="51"/>
                                        </p:tgtEl>
                                        <p:attrNameLst>
                                          <p:attrName>ppt_x</p:attrName>
                                          <p:attrName>ppt_y</p:attrName>
                                        </p:attrNameLst>
                                      </p:cBhvr>
                                    </p:animMotion>
                                  </p:childTnLst>
                                </p:cTn>
                              </p:par>
                              <p:par>
                                <p:cTn id="242" presetID="35" presetClass="path" presetSubtype="0" repeatCount="indefinite" fill="hold" grpId="0" nodeType="withEffect">
                                  <p:stCondLst>
                                    <p:cond delay="0"/>
                                  </p:stCondLst>
                                  <p:childTnLst>
                                    <p:animMotion origin="layout" path="M 0 0 L -0.25 0 E" pathEditMode="relative" ptsTypes="">
                                      <p:cBhvr>
                                        <p:cTn id="243" dur="1000" fill="hold"/>
                                        <p:tgtEl>
                                          <p:spTgt spid="52"/>
                                        </p:tgtEl>
                                        <p:attrNameLst>
                                          <p:attrName>ppt_x</p:attrName>
                                          <p:attrName>ppt_y</p:attrName>
                                        </p:attrNameLst>
                                      </p:cBhvr>
                                    </p:animMotion>
                                  </p:childTnLst>
                                </p:cTn>
                              </p:par>
                              <p:par>
                                <p:cTn id="244" presetID="1" presetClass="entr" presetSubtype="0" fill="hold" grpId="1" nodeType="withEffect">
                                  <p:stCondLst>
                                    <p:cond delay="0"/>
                                  </p:stCondLst>
                                  <p:childTnLst>
                                    <p:set>
                                      <p:cBhvr>
                                        <p:cTn id="245" dur="1" fill="hold">
                                          <p:stCondLst>
                                            <p:cond delay="0"/>
                                          </p:stCondLst>
                                        </p:cTn>
                                        <p:tgtEl>
                                          <p:spTgt spid="53"/>
                                        </p:tgtEl>
                                        <p:attrNameLst>
                                          <p:attrName>style.visibility</p:attrName>
                                        </p:attrNameLst>
                                      </p:cBhvr>
                                      <p:to>
                                        <p:strVal val="visible"/>
                                      </p:to>
                                    </p:set>
                                  </p:childTnLst>
                                </p:cTn>
                              </p:par>
                              <p:par>
                                <p:cTn id="246" presetID="1" presetClass="entr" presetSubtype="0" fill="hold" grpId="1" nodeType="withEffect">
                                  <p:stCondLst>
                                    <p:cond delay="0"/>
                                  </p:stCondLst>
                                  <p:childTnLst>
                                    <p:set>
                                      <p:cBhvr>
                                        <p:cTn id="247" dur="1" fill="hold">
                                          <p:stCondLst>
                                            <p:cond delay="0"/>
                                          </p:stCondLst>
                                        </p:cTn>
                                        <p:tgtEl>
                                          <p:spTgt spid="54"/>
                                        </p:tgtEl>
                                        <p:attrNameLst>
                                          <p:attrName>style.visibility</p:attrName>
                                        </p:attrNameLst>
                                      </p:cBhvr>
                                      <p:to>
                                        <p:strVal val="visible"/>
                                      </p:to>
                                    </p:set>
                                  </p:childTnLst>
                                </p:cTn>
                              </p:par>
                              <p:par>
                                <p:cTn id="248" presetID="1" presetClass="entr" presetSubtype="0" fill="hold" grpId="1" nodeType="withEffect">
                                  <p:stCondLst>
                                    <p:cond delay="0"/>
                                  </p:stCondLst>
                                  <p:childTnLst>
                                    <p:set>
                                      <p:cBhvr>
                                        <p:cTn id="249" dur="1" fill="hold">
                                          <p:stCondLst>
                                            <p:cond delay="0"/>
                                          </p:stCondLst>
                                        </p:cTn>
                                        <p:tgtEl>
                                          <p:spTgt spid="55"/>
                                        </p:tgtEl>
                                        <p:attrNameLst>
                                          <p:attrName>style.visibility</p:attrName>
                                        </p:attrNameLst>
                                      </p:cBhvr>
                                      <p:to>
                                        <p:strVal val="visible"/>
                                      </p:to>
                                    </p:set>
                                  </p:childTnLst>
                                </p:cTn>
                              </p:par>
                              <p:par>
                                <p:cTn id="250" presetID="35" presetClass="path" presetSubtype="0" repeatCount="indefinite" fill="hold" grpId="0" nodeType="withEffect">
                                  <p:stCondLst>
                                    <p:cond delay="0"/>
                                  </p:stCondLst>
                                  <p:childTnLst>
                                    <p:animMotion origin="layout" path="M 0 0 L -0.25 0 E" pathEditMode="relative" ptsTypes="">
                                      <p:cBhvr>
                                        <p:cTn id="251" dur="1000" fill="hold"/>
                                        <p:tgtEl>
                                          <p:spTgt spid="53"/>
                                        </p:tgtEl>
                                        <p:attrNameLst>
                                          <p:attrName>ppt_x</p:attrName>
                                          <p:attrName>ppt_y</p:attrName>
                                        </p:attrNameLst>
                                      </p:cBhvr>
                                    </p:animMotion>
                                  </p:childTnLst>
                                </p:cTn>
                              </p:par>
                              <p:par>
                                <p:cTn id="252" presetID="35" presetClass="path" presetSubtype="0" repeatCount="indefinite" fill="hold" grpId="0" nodeType="withEffect">
                                  <p:stCondLst>
                                    <p:cond delay="0"/>
                                  </p:stCondLst>
                                  <p:childTnLst>
                                    <p:animMotion origin="layout" path="M 0 0 L -0.25 0 E" pathEditMode="relative" ptsTypes="">
                                      <p:cBhvr>
                                        <p:cTn id="253" dur="1000" fill="hold"/>
                                        <p:tgtEl>
                                          <p:spTgt spid="54"/>
                                        </p:tgtEl>
                                        <p:attrNameLst>
                                          <p:attrName>ppt_x</p:attrName>
                                          <p:attrName>ppt_y</p:attrName>
                                        </p:attrNameLst>
                                      </p:cBhvr>
                                    </p:animMotion>
                                  </p:childTnLst>
                                </p:cTn>
                              </p:par>
                              <p:par>
                                <p:cTn id="254" presetID="35" presetClass="path" presetSubtype="0" repeatCount="indefinite" fill="hold" grpId="0" nodeType="withEffect">
                                  <p:stCondLst>
                                    <p:cond delay="0"/>
                                  </p:stCondLst>
                                  <p:childTnLst>
                                    <p:animMotion origin="layout" path="M 0 0 L -0.25 0 E" pathEditMode="relative" ptsTypes="">
                                      <p:cBhvr>
                                        <p:cTn id="255" dur="1000" fill="hold"/>
                                        <p:tgtEl>
                                          <p:spTgt spid="55"/>
                                        </p:tgtEl>
                                        <p:attrNameLst>
                                          <p:attrName>ppt_x</p:attrName>
                                          <p:attrName>ppt_y</p:attrName>
                                        </p:attrNameLst>
                                      </p:cBhvr>
                                    </p:animMotion>
                                  </p:childTnLst>
                                </p:cTn>
                              </p:par>
                              <p:par>
                                <p:cTn id="256" presetID="1" presetClass="entr" presetSubtype="0" fill="hold" grpId="1" nodeType="withEffect">
                                  <p:stCondLst>
                                    <p:cond delay="0"/>
                                  </p:stCondLst>
                                  <p:childTnLst>
                                    <p:set>
                                      <p:cBhvr>
                                        <p:cTn id="257" dur="1" fill="hold">
                                          <p:stCondLst>
                                            <p:cond delay="0"/>
                                          </p:stCondLst>
                                        </p:cTn>
                                        <p:tgtEl>
                                          <p:spTgt spid="56"/>
                                        </p:tgtEl>
                                        <p:attrNameLst>
                                          <p:attrName>style.visibility</p:attrName>
                                        </p:attrNameLst>
                                      </p:cBhvr>
                                      <p:to>
                                        <p:strVal val="visible"/>
                                      </p:to>
                                    </p:set>
                                  </p:childTnLst>
                                </p:cTn>
                              </p:par>
                              <p:par>
                                <p:cTn id="258" presetID="63" presetClass="path" presetSubtype="0" fill="hold" grpId="0" nodeType="withEffect">
                                  <p:stCondLst>
                                    <p:cond delay="0"/>
                                  </p:stCondLst>
                                  <p:childTnLst>
                                    <p:animMotion origin="layout" path="M 0 0 L 0.25 0 E" pathEditMode="relative" ptsTypes="">
                                      <p:cBhvr>
                                        <p:cTn id="259" dur="500" fill="hold"/>
                                        <p:tgtEl>
                                          <p:spTgt spid="56"/>
                                        </p:tgtEl>
                                        <p:attrNameLst>
                                          <p:attrName>ppt_x</p:attrName>
                                          <p:attrName>ppt_y</p:attrName>
                                        </p:attrNameLst>
                                      </p:cBhvr>
                                    </p:animMotion>
                                  </p:childTnLst>
                                </p:cTn>
                              </p:par>
                              <p:par>
                                <p:cTn id="260"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261" dur="500" fill="hold"/>
                                        <p:tgtEl>
                                          <p:spTgt spid="56"/>
                                        </p:tgtEl>
                                        <p:attrNameLst>
                                          <p:attrName>ppt_x</p:attrName>
                                          <p:attrName>ppt_y</p:attrName>
                                        </p:attrNameLst>
                                      </p:cBhvr>
                                      <p:rCtr x="8681" y="-9722"/>
                                    </p:animMotion>
                                  </p:childTnLst>
                                </p:cTn>
                              </p:par>
                              <p:par>
                                <p:cTn id="262" presetID="1" presetClass="entr" presetSubtype="0" fill="hold" grpId="1" nodeType="withEffect">
                                  <p:stCondLst>
                                    <p:cond delay="0"/>
                                  </p:stCondLst>
                                  <p:childTnLst>
                                    <p:set>
                                      <p:cBhvr>
                                        <p:cTn id="263" dur="1" fill="hold">
                                          <p:stCondLst>
                                            <p:cond delay="0"/>
                                          </p:stCondLst>
                                        </p:cTn>
                                        <p:tgtEl>
                                          <p:spTgt spid="57"/>
                                        </p:tgtEl>
                                        <p:attrNameLst>
                                          <p:attrName>style.visibility</p:attrName>
                                        </p:attrNameLst>
                                      </p:cBhvr>
                                      <p:to>
                                        <p:strVal val="visible"/>
                                      </p:to>
                                    </p:set>
                                  </p:childTnLst>
                                </p:cTn>
                              </p:par>
                              <p:par>
                                <p:cTn id="264" presetID="63" presetClass="path" presetSubtype="0" repeatCount="indefinite" fill="hold" grpId="0" nodeType="withEffect">
                                  <p:stCondLst>
                                    <p:cond delay="0"/>
                                  </p:stCondLst>
                                  <p:childTnLst>
                                    <p:animMotion origin="layout" path="M 0 0 L 0.25 0 E" pathEditMode="relative" ptsTypes="">
                                      <p:cBhvr>
                                        <p:cTn id="265" dur="1000" fill="hold"/>
                                        <p:tgtEl>
                                          <p:spTgt spid="57"/>
                                        </p:tgtEl>
                                        <p:attrNameLst>
                                          <p:attrName>ppt_x</p:attrName>
                                          <p:attrName>ppt_y</p:attrName>
                                        </p:attrNameLst>
                                      </p:cBhvr>
                                    </p:animMotion>
                                  </p:childTnLst>
                                </p:cTn>
                              </p:par>
                              <p:par>
                                <p:cTn id="266" presetID="1" presetClass="entr" presetSubtype="0" fill="hold" grpId="1" nodeType="withEffect">
                                  <p:stCondLst>
                                    <p:cond delay="0"/>
                                  </p:stCondLst>
                                  <p:childTnLst>
                                    <p:set>
                                      <p:cBhvr>
                                        <p:cTn id="267" dur="1" fill="hold">
                                          <p:stCondLst>
                                            <p:cond delay="0"/>
                                          </p:stCondLst>
                                        </p:cTn>
                                        <p:tgtEl>
                                          <p:spTgt spid="58"/>
                                        </p:tgtEl>
                                        <p:attrNameLst>
                                          <p:attrName>style.visibility</p:attrName>
                                        </p:attrNameLst>
                                      </p:cBhvr>
                                      <p:to>
                                        <p:strVal val="visible"/>
                                      </p:to>
                                    </p:set>
                                  </p:childTnLst>
                                </p:cTn>
                              </p:par>
                              <p:par>
                                <p:cTn id="268" presetID="63" presetClass="path" presetSubtype="0" decel="100000" fill="hold" grpId="0" nodeType="withEffect">
                                  <p:stCondLst>
                                    <p:cond delay="0"/>
                                  </p:stCondLst>
                                  <p:childTnLst>
                                    <p:animMotion origin="layout" path="M 0 0 L 0.25 0 E" pathEditMode="relative" ptsTypes="">
                                      <p:cBhvr>
                                        <p:cTn id="269" dur="500" fill="hold"/>
                                        <p:tgtEl>
                                          <p:spTgt spid="58"/>
                                        </p:tgtEl>
                                        <p:attrNameLst>
                                          <p:attrName>ppt_x</p:attrName>
                                          <p:attrName>ppt_y</p:attrName>
                                        </p:attrNameLst>
                                      </p:cBhvr>
                                    </p:animMotion>
                                  </p:childTnLst>
                                </p:cTn>
                              </p:par>
                            </p:childTnLst>
                          </p:cTn>
                        </p:par>
                        <p:par>
                          <p:cTn id="270" fill="hold">
                            <p:stCondLst>
                              <p:cond delay="3000"/>
                            </p:stCondLst>
                            <p:childTnLst>
                              <p:par>
                                <p:cTn id="271" presetID="63" presetClass="path" presetSubtype="0" fill="hold" grpId="2" nodeType="afterEffect">
                                  <p:stCondLst>
                                    <p:cond delay="0"/>
                                  </p:stCondLst>
                                  <p:childTnLst>
                                    <p:animMotion origin="layout" path="M 0.25 3.33333E-6 L 0.39584 -0.10556 " pathEditMode="relative" rAng="0" ptsTypes="AA">
                                      <p:cBhvr>
                                        <p:cTn id="272" dur="500" fill="hold"/>
                                        <p:tgtEl>
                                          <p:spTgt spid="58"/>
                                        </p:tgtEl>
                                        <p:attrNameLst>
                                          <p:attrName>ppt_x</p:attrName>
                                          <p:attrName>ppt_y</p:attrName>
                                        </p:attrNameLst>
                                      </p:cBhvr>
                                      <p:rCtr x="7292" y="-5278"/>
                                    </p:animMotion>
                                  </p:childTnLst>
                                </p:cTn>
                              </p:par>
                              <p:par>
                                <p:cTn id="273" presetID="1" presetClass="entr" presetSubtype="0" fill="hold" grpId="1" nodeType="withEffect">
                                  <p:stCondLst>
                                    <p:cond delay="0"/>
                                  </p:stCondLst>
                                  <p:childTnLst>
                                    <p:set>
                                      <p:cBhvr>
                                        <p:cTn id="274" dur="1" fill="hold">
                                          <p:stCondLst>
                                            <p:cond delay="0"/>
                                          </p:stCondLst>
                                        </p:cTn>
                                        <p:tgtEl>
                                          <p:spTgt spid="59"/>
                                        </p:tgtEl>
                                        <p:attrNameLst>
                                          <p:attrName>style.visibility</p:attrName>
                                        </p:attrNameLst>
                                      </p:cBhvr>
                                      <p:to>
                                        <p:strVal val="visible"/>
                                      </p:to>
                                    </p:set>
                                  </p:childTnLst>
                                </p:cTn>
                              </p:par>
                              <p:par>
                                <p:cTn id="275" presetID="63" presetClass="path" presetSubtype="0" repeatCount="indefinite" fill="hold" grpId="0" nodeType="withEffect">
                                  <p:stCondLst>
                                    <p:cond delay="0"/>
                                  </p:stCondLst>
                                  <p:childTnLst>
                                    <p:animMotion origin="layout" path="M 0 0 L 0.25 0 E" pathEditMode="relative" ptsTypes="">
                                      <p:cBhvr>
                                        <p:cTn id="276" dur="1000" fill="hold"/>
                                        <p:tgtEl>
                                          <p:spTgt spid="59"/>
                                        </p:tgtEl>
                                        <p:attrNameLst>
                                          <p:attrName>ppt_x</p:attrName>
                                          <p:attrName>ppt_y</p:attrName>
                                        </p:attrNameLst>
                                      </p:cBhvr>
                                    </p:animMotion>
                                  </p:childTnLst>
                                </p:cTn>
                              </p:par>
                              <p:par>
                                <p:cTn id="277" presetID="1" presetClass="entr" presetSubtype="0" fill="hold" grpId="0" nodeType="withEffect">
                                  <p:stCondLst>
                                    <p:cond delay="0"/>
                                  </p:stCondLst>
                                  <p:childTnLst>
                                    <p:set>
                                      <p:cBhvr>
                                        <p:cTn id="278" dur="1" fill="hold">
                                          <p:stCondLst>
                                            <p:cond delay="0"/>
                                          </p:stCondLst>
                                        </p:cTn>
                                        <p:tgtEl>
                                          <p:spTgt spid="73"/>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42" presetClass="path" presetSubtype="0" repeatCount="3000" fill="hold" grpId="1" nodeType="clickEffect">
                                  <p:stCondLst>
                                    <p:cond delay="0"/>
                                  </p:stCondLst>
                                  <p:childTnLst>
                                    <p:animMotion origin="layout" path="M -3.61111E-6 -2.65896E-6 L -0.14809 0.10867 " pathEditMode="relative" rAng="0" ptsTypes="AA">
                                      <p:cBhvr>
                                        <p:cTn id="282" dur="500" fill="hold"/>
                                        <p:tgtEl>
                                          <p:spTgt spid="73"/>
                                        </p:tgtEl>
                                        <p:attrNameLst>
                                          <p:attrName>ppt_x</p:attrName>
                                          <p:attrName>ppt_y</p:attrName>
                                        </p:attrNameLst>
                                      </p:cBhvr>
                                      <p:rCtr x="-7413" y="5434"/>
                                    </p:animMotion>
                                  </p:childTnLst>
                                </p:cTn>
                              </p:par>
                              <p:par>
                                <p:cTn id="283" presetID="64" presetClass="path" presetSubtype="0" repeatCount="3000" autoRev="1" fill="hold" grpId="0" nodeType="withEffect">
                                  <p:stCondLst>
                                    <p:cond delay="0"/>
                                  </p:stCondLst>
                                  <p:childTnLst>
                                    <p:animMotion origin="layout" path="M -0.00034 -3.46821E-6 L -0.00468 -0.05433 " pathEditMode="relative" rAng="0" ptsTypes="AA">
                                      <p:cBhvr>
                                        <p:cTn id="284" dur="500" fill="hold"/>
                                        <p:tgtEl>
                                          <p:spTgt spid="72"/>
                                        </p:tgtEl>
                                        <p:attrNameLst>
                                          <p:attrName>ppt_x</p:attrName>
                                          <p:attrName>ppt_y</p:attrName>
                                        </p:attrNameLst>
                                      </p:cBhvr>
                                      <p:rCtr x="-226" y="-2728"/>
                                    </p:animMotion>
                                  </p:childTnLst>
                                </p:cTn>
                              </p:par>
                            </p:childTnLst>
                          </p:cTn>
                        </p:par>
                        <p:par>
                          <p:cTn id="285" fill="hold">
                            <p:stCondLst>
                              <p:cond delay="3000"/>
                            </p:stCondLst>
                            <p:childTnLst>
                              <p:par>
                                <p:cTn id="286" presetID="1" presetClass="exit" presetSubtype="0" fill="hold" grpId="2" nodeType="afterEffect">
                                  <p:stCondLst>
                                    <p:cond delay="0"/>
                                  </p:stCondLst>
                                  <p:childTnLst>
                                    <p:set>
                                      <p:cBhvr>
                                        <p:cTn id="287" dur="1" fill="hold">
                                          <p:stCondLst>
                                            <p:cond delay="0"/>
                                          </p:stCondLst>
                                        </p:cTn>
                                        <p:tgtEl>
                                          <p:spTgt spid="73"/>
                                        </p:tgtEl>
                                        <p:attrNameLst>
                                          <p:attrName>style.visibility</p:attrName>
                                        </p:attrNameLst>
                                      </p:cBhvr>
                                      <p:to>
                                        <p:strVal val="hidden"/>
                                      </p:to>
                                    </p:set>
                                  </p:childTnLst>
                                </p:cTn>
                              </p:par>
                            </p:childTnLst>
                          </p:cTn>
                        </p:par>
                        <p:par>
                          <p:cTn id="288" fill="hold">
                            <p:stCondLst>
                              <p:cond delay="3000"/>
                            </p:stCondLst>
                            <p:childTnLst>
                              <p:par>
                                <p:cTn id="289" presetID="1" presetClass="entr" presetSubtype="0" fill="hold" grpId="1" nodeType="afterEffect">
                                  <p:stCondLst>
                                    <p:cond delay="0"/>
                                  </p:stCondLst>
                                  <p:childTnLst>
                                    <p:set>
                                      <p:cBhvr>
                                        <p:cTn id="290" dur="1" fill="hold">
                                          <p:stCondLst>
                                            <p:cond delay="0"/>
                                          </p:stCondLst>
                                        </p:cTn>
                                        <p:tgtEl>
                                          <p:spTgt spid="77"/>
                                        </p:tgtEl>
                                        <p:attrNameLst>
                                          <p:attrName>style.visibility</p:attrName>
                                        </p:attrNameLst>
                                      </p:cBhvr>
                                      <p:to>
                                        <p:strVal val="visible"/>
                                      </p:to>
                                    </p:set>
                                  </p:childTnLst>
                                </p:cTn>
                              </p:par>
                              <p:par>
                                <p:cTn id="291" presetID="42" presetClass="path" presetSubtype="0" repeatCount="3000" fill="hold" grpId="0" nodeType="withEffect">
                                  <p:stCondLst>
                                    <p:cond delay="0"/>
                                  </p:stCondLst>
                                  <p:childTnLst>
                                    <p:animMotion origin="layout" path="M 3.61111E-6 -2.08092E-6 L -0.02691 0.16902 " pathEditMode="relative" rAng="0" ptsTypes="AA">
                                      <p:cBhvr>
                                        <p:cTn id="292" dur="500" fill="hold"/>
                                        <p:tgtEl>
                                          <p:spTgt spid="77"/>
                                        </p:tgtEl>
                                        <p:attrNameLst>
                                          <p:attrName>ppt_x</p:attrName>
                                          <p:attrName>ppt_y</p:attrName>
                                        </p:attrNameLst>
                                      </p:cBhvr>
                                      <p:rCtr x="-1354" y="8439"/>
                                    </p:animMotion>
                                  </p:childTnLst>
                                </p:cTn>
                              </p:par>
                              <p:par>
                                <p:cTn id="293" presetID="1" presetClass="exit" presetSubtype="0" fill="hold" grpId="2" nodeType="withEffect">
                                  <p:stCondLst>
                                    <p:cond delay="0"/>
                                  </p:stCondLst>
                                  <p:childTnLst>
                                    <p:set>
                                      <p:cBhvr>
                                        <p:cTn id="294" dur="1" fill="hold">
                                          <p:stCondLst>
                                            <p:cond delay="0"/>
                                          </p:stCondLst>
                                        </p:cTn>
                                        <p:tgtEl>
                                          <p:spTgt spid="64"/>
                                        </p:tgtEl>
                                        <p:attrNameLst>
                                          <p:attrName>style.visibility</p:attrName>
                                        </p:attrNameLst>
                                      </p:cBhvr>
                                      <p:to>
                                        <p:strVal val="hidden"/>
                                      </p:to>
                                    </p:set>
                                  </p:childTnLst>
                                </p:cTn>
                              </p:par>
                            </p:childTnLst>
                          </p:cTn>
                        </p:par>
                      </p:childTnLst>
                    </p:cTn>
                  </p:par>
                  <p:par>
                    <p:cTn id="295" fill="hold">
                      <p:stCondLst>
                        <p:cond delay="indefinite"/>
                      </p:stCondLst>
                      <p:childTnLst>
                        <p:par>
                          <p:cTn id="296" fill="hold">
                            <p:stCondLst>
                              <p:cond delay="0"/>
                            </p:stCondLst>
                            <p:childTnLst>
                              <p:par>
                                <p:cTn id="297" presetID="1" presetClass="exit" presetSubtype="0" fill="hold" grpId="2" nodeType="clickEffect">
                                  <p:stCondLst>
                                    <p:cond delay="0"/>
                                  </p:stCondLst>
                                  <p:childTnLst>
                                    <p:set>
                                      <p:cBhvr>
                                        <p:cTn id="298" dur="1" fill="hold">
                                          <p:stCondLst>
                                            <p:cond delay="0"/>
                                          </p:stCondLst>
                                        </p:cTn>
                                        <p:tgtEl>
                                          <p:spTgt spid="61"/>
                                        </p:tgtEl>
                                        <p:attrNameLst>
                                          <p:attrName>style.visibility</p:attrName>
                                        </p:attrNameLst>
                                      </p:cBhvr>
                                      <p:to>
                                        <p:strVal val="hidden"/>
                                      </p:to>
                                    </p:set>
                                  </p:childTnLst>
                                </p:cTn>
                              </p:par>
                            </p:childTnLst>
                          </p:cTn>
                        </p:par>
                      </p:childTnLst>
                    </p:cTn>
                  </p:par>
                  <p:par>
                    <p:cTn id="299" fill="hold">
                      <p:stCondLst>
                        <p:cond delay="indefinite"/>
                      </p:stCondLst>
                      <p:childTnLst>
                        <p:par>
                          <p:cTn id="300" fill="hold">
                            <p:stCondLst>
                              <p:cond delay="0"/>
                            </p:stCondLst>
                            <p:childTnLst>
                              <p:par>
                                <p:cTn id="301" presetID="1" presetClass="exit" presetSubtype="0" fill="hold" grpId="0" nodeType="clickEffect">
                                  <p:stCondLst>
                                    <p:cond delay="0"/>
                                  </p:stCondLst>
                                  <p:childTnLst>
                                    <p:set>
                                      <p:cBhvr>
                                        <p:cTn id="302" dur="1" fill="hold">
                                          <p:stCondLst>
                                            <p:cond delay="0"/>
                                          </p:stCondLst>
                                        </p:cTn>
                                        <p:tgtEl>
                                          <p:spTgt spid="33"/>
                                        </p:tgtEl>
                                        <p:attrNameLst>
                                          <p:attrName>style.visibility</p:attrName>
                                        </p:attrNameLst>
                                      </p:cBhvr>
                                      <p:to>
                                        <p:strVal val="hidden"/>
                                      </p:to>
                                    </p:set>
                                  </p:childTnLst>
                                </p:cTn>
                              </p:par>
                            </p:childTnLst>
                          </p:cTn>
                        </p:par>
                        <p:par>
                          <p:cTn id="303" fill="hold">
                            <p:stCondLst>
                              <p:cond delay="0"/>
                            </p:stCondLst>
                            <p:childTnLst>
                              <p:par>
                                <p:cTn id="304" presetID="1" presetClass="exit" presetSubtype="0" fill="hold" grpId="3" nodeType="afterEffect">
                                  <p:stCondLst>
                                    <p:cond delay="0"/>
                                  </p:stCondLst>
                                  <p:childTnLst>
                                    <p:set>
                                      <p:cBhvr>
                                        <p:cTn id="305" dur="1" fill="hold">
                                          <p:stCondLst>
                                            <p:cond delay="0"/>
                                          </p:stCondLst>
                                        </p:cTn>
                                        <p:tgtEl>
                                          <p:spTgt spid="10"/>
                                        </p:tgtEl>
                                        <p:attrNameLst>
                                          <p:attrName>style.visibility</p:attrName>
                                        </p:attrNameLst>
                                      </p:cBhvr>
                                      <p:to>
                                        <p:strVal val="hidden"/>
                                      </p:to>
                                    </p:set>
                                  </p:childTnLst>
                                </p:cTn>
                              </p:par>
                              <p:par>
                                <p:cTn id="306" presetID="1" presetClass="exit" presetSubtype="0" fill="hold" grpId="3" nodeType="withEffect">
                                  <p:stCondLst>
                                    <p:cond delay="0"/>
                                  </p:stCondLst>
                                  <p:childTnLst>
                                    <p:set>
                                      <p:cBhvr>
                                        <p:cTn id="307" dur="1" fill="hold">
                                          <p:stCondLst>
                                            <p:cond delay="0"/>
                                          </p:stCondLst>
                                        </p:cTn>
                                        <p:tgtEl>
                                          <p:spTgt spid="11"/>
                                        </p:tgtEl>
                                        <p:attrNameLst>
                                          <p:attrName>style.visibility</p:attrName>
                                        </p:attrNameLst>
                                      </p:cBhvr>
                                      <p:to>
                                        <p:strVal val="hidden"/>
                                      </p:to>
                                    </p:set>
                                  </p:childTnLst>
                                </p:cTn>
                              </p:par>
                              <p:par>
                                <p:cTn id="308" presetID="1" presetClass="exit" presetSubtype="0" fill="hold" grpId="2" nodeType="withEffect">
                                  <p:stCondLst>
                                    <p:cond delay="0"/>
                                  </p:stCondLst>
                                  <p:childTnLst>
                                    <p:set>
                                      <p:cBhvr>
                                        <p:cTn id="309" dur="1" fill="hold">
                                          <p:stCondLst>
                                            <p:cond delay="0"/>
                                          </p:stCondLst>
                                        </p:cTn>
                                        <p:tgtEl>
                                          <p:spTgt spid="12"/>
                                        </p:tgtEl>
                                        <p:attrNameLst>
                                          <p:attrName>style.visibility</p:attrName>
                                        </p:attrNameLst>
                                      </p:cBhvr>
                                      <p:to>
                                        <p:strVal val="hidden"/>
                                      </p:to>
                                    </p:set>
                                  </p:childTnLst>
                                </p:cTn>
                              </p:par>
                              <p:par>
                                <p:cTn id="310" presetID="1" presetClass="exit" presetSubtype="0" fill="hold" grpId="2" nodeType="withEffect">
                                  <p:stCondLst>
                                    <p:cond delay="0"/>
                                  </p:stCondLst>
                                  <p:childTnLst>
                                    <p:set>
                                      <p:cBhvr>
                                        <p:cTn id="311" dur="1" fill="hold">
                                          <p:stCondLst>
                                            <p:cond delay="0"/>
                                          </p:stCondLst>
                                        </p:cTn>
                                        <p:tgtEl>
                                          <p:spTgt spid="25"/>
                                        </p:tgtEl>
                                        <p:attrNameLst>
                                          <p:attrName>style.visibility</p:attrName>
                                        </p:attrNameLst>
                                      </p:cBhvr>
                                      <p:to>
                                        <p:strVal val="hidden"/>
                                      </p:to>
                                    </p:set>
                                  </p:childTnLst>
                                </p:cTn>
                              </p:par>
                              <p:par>
                                <p:cTn id="312" presetID="1" presetClass="exit" presetSubtype="0" fill="hold" grpId="2" nodeType="withEffect">
                                  <p:stCondLst>
                                    <p:cond delay="0"/>
                                  </p:stCondLst>
                                  <p:childTnLst>
                                    <p:set>
                                      <p:cBhvr>
                                        <p:cTn id="313" dur="1" fill="hold">
                                          <p:stCondLst>
                                            <p:cond delay="0"/>
                                          </p:stCondLst>
                                        </p:cTn>
                                        <p:tgtEl>
                                          <p:spTgt spid="26"/>
                                        </p:tgtEl>
                                        <p:attrNameLst>
                                          <p:attrName>style.visibility</p:attrName>
                                        </p:attrNameLst>
                                      </p:cBhvr>
                                      <p:to>
                                        <p:strVal val="hidden"/>
                                      </p:to>
                                    </p:set>
                                  </p:childTnLst>
                                </p:cTn>
                              </p:par>
                              <p:par>
                                <p:cTn id="314" presetID="1" presetClass="exit" presetSubtype="0" fill="hold" grpId="2" nodeType="withEffect">
                                  <p:stCondLst>
                                    <p:cond delay="0"/>
                                  </p:stCondLst>
                                  <p:childTnLst>
                                    <p:set>
                                      <p:cBhvr>
                                        <p:cTn id="315" dur="1" fill="hold">
                                          <p:stCondLst>
                                            <p:cond delay="0"/>
                                          </p:stCondLst>
                                        </p:cTn>
                                        <p:tgtEl>
                                          <p:spTgt spid="27"/>
                                        </p:tgtEl>
                                        <p:attrNameLst>
                                          <p:attrName>style.visibility</p:attrName>
                                        </p:attrNameLst>
                                      </p:cBhvr>
                                      <p:to>
                                        <p:strVal val="hidden"/>
                                      </p:to>
                                    </p:set>
                                  </p:childTnLst>
                                </p:cTn>
                              </p:par>
                              <p:par>
                                <p:cTn id="316" presetID="1" presetClass="exit" presetSubtype="0" fill="hold" grpId="2" nodeType="withEffect">
                                  <p:stCondLst>
                                    <p:cond delay="0"/>
                                  </p:stCondLst>
                                  <p:childTnLst>
                                    <p:set>
                                      <p:cBhvr>
                                        <p:cTn id="317" dur="1" fill="hold">
                                          <p:stCondLst>
                                            <p:cond delay="0"/>
                                          </p:stCondLst>
                                        </p:cTn>
                                        <p:tgtEl>
                                          <p:spTgt spid="42"/>
                                        </p:tgtEl>
                                        <p:attrNameLst>
                                          <p:attrName>style.visibility</p:attrName>
                                        </p:attrNameLst>
                                      </p:cBhvr>
                                      <p:to>
                                        <p:strVal val="hidden"/>
                                      </p:to>
                                    </p:set>
                                  </p:childTnLst>
                                </p:cTn>
                              </p:par>
                              <p:par>
                                <p:cTn id="318" presetID="1" presetClass="exit" presetSubtype="0" fill="hold" grpId="2" nodeType="withEffect">
                                  <p:stCondLst>
                                    <p:cond delay="0"/>
                                  </p:stCondLst>
                                  <p:childTnLst>
                                    <p:set>
                                      <p:cBhvr>
                                        <p:cTn id="319" dur="1" fill="hold">
                                          <p:stCondLst>
                                            <p:cond delay="0"/>
                                          </p:stCondLst>
                                        </p:cTn>
                                        <p:tgtEl>
                                          <p:spTgt spid="43"/>
                                        </p:tgtEl>
                                        <p:attrNameLst>
                                          <p:attrName>style.visibility</p:attrName>
                                        </p:attrNameLst>
                                      </p:cBhvr>
                                      <p:to>
                                        <p:strVal val="hidden"/>
                                      </p:to>
                                    </p:set>
                                  </p:childTnLst>
                                </p:cTn>
                              </p:par>
                              <p:par>
                                <p:cTn id="320" presetID="1" presetClass="exit" presetSubtype="0" fill="hold" grpId="2" nodeType="withEffect">
                                  <p:stCondLst>
                                    <p:cond delay="0"/>
                                  </p:stCondLst>
                                  <p:childTnLst>
                                    <p:set>
                                      <p:cBhvr>
                                        <p:cTn id="321" dur="1" fill="hold">
                                          <p:stCondLst>
                                            <p:cond delay="0"/>
                                          </p:stCondLst>
                                        </p:cTn>
                                        <p:tgtEl>
                                          <p:spTgt spid="44"/>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1" presetClass="exit" presetSubtype="0" fill="hold" grpId="0" nodeType="clickEffect">
                                  <p:stCondLst>
                                    <p:cond delay="0"/>
                                  </p:stCondLst>
                                  <p:childTnLst>
                                    <p:set>
                                      <p:cBhvr>
                                        <p:cTn id="325" dur="1" fill="hold">
                                          <p:stCondLst>
                                            <p:cond delay="0"/>
                                          </p:stCondLst>
                                        </p:cTn>
                                        <p:tgtEl>
                                          <p:spTgt spid="34"/>
                                        </p:tgtEl>
                                        <p:attrNameLst>
                                          <p:attrName>style.visibility</p:attrName>
                                        </p:attrNameLst>
                                      </p:cBhvr>
                                      <p:to>
                                        <p:strVal val="hidden"/>
                                      </p:to>
                                    </p:set>
                                  </p:childTnLst>
                                </p:cTn>
                              </p:par>
                            </p:childTnLst>
                          </p:cTn>
                        </p:par>
                        <p:par>
                          <p:cTn id="326" fill="hold">
                            <p:stCondLst>
                              <p:cond delay="0"/>
                            </p:stCondLst>
                            <p:childTnLst>
                              <p:par>
                                <p:cTn id="327" presetID="1" presetClass="exit" presetSubtype="0" fill="hold" grpId="3" nodeType="afterEffect">
                                  <p:stCondLst>
                                    <p:cond delay="0"/>
                                  </p:stCondLst>
                                  <p:childTnLst>
                                    <p:set>
                                      <p:cBhvr>
                                        <p:cTn id="328" dur="1" fill="hold">
                                          <p:stCondLst>
                                            <p:cond delay="0"/>
                                          </p:stCondLst>
                                        </p:cTn>
                                        <p:tgtEl>
                                          <p:spTgt spid="16"/>
                                        </p:tgtEl>
                                        <p:attrNameLst>
                                          <p:attrName>style.visibility</p:attrName>
                                        </p:attrNameLst>
                                      </p:cBhvr>
                                      <p:to>
                                        <p:strVal val="hidden"/>
                                      </p:to>
                                    </p:set>
                                  </p:childTnLst>
                                </p:cTn>
                              </p:par>
                              <p:par>
                                <p:cTn id="329" presetID="1" presetClass="exit" presetSubtype="0" fill="hold" grpId="3" nodeType="withEffect">
                                  <p:stCondLst>
                                    <p:cond delay="0"/>
                                  </p:stCondLst>
                                  <p:childTnLst>
                                    <p:set>
                                      <p:cBhvr>
                                        <p:cTn id="330" dur="1" fill="hold">
                                          <p:stCondLst>
                                            <p:cond delay="0"/>
                                          </p:stCondLst>
                                        </p:cTn>
                                        <p:tgtEl>
                                          <p:spTgt spid="17"/>
                                        </p:tgtEl>
                                        <p:attrNameLst>
                                          <p:attrName>style.visibility</p:attrName>
                                        </p:attrNameLst>
                                      </p:cBhvr>
                                      <p:to>
                                        <p:strVal val="hidden"/>
                                      </p:to>
                                    </p:set>
                                  </p:childTnLst>
                                </p:cTn>
                              </p:par>
                              <p:par>
                                <p:cTn id="331" presetID="1" presetClass="exit" presetSubtype="0" fill="hold" grpId="3" nodeType="withEffect">
                                  <p:stCondLst>
                                    <p:cond delay="0"/>
                                  </p:stCondLst>
                                  <p:childTnLst>
                                    <p:set>
                                      <p:cBhvr>
                                        <p:cTn id="332" dur="1" fill="hold">
                                          <p:stCondLst>
                                            <p:cond delay="0"/>
                                          </p:stCondLst>
                                        </p:cTn>
                                        <p:tgtEl>
                                          <p:spTgt spid="18"/>
                                        </p:tgtEl>
                                        <p:attrNameLst>
                                          <p:attrName>style.visibility</p:attrName>
                                        </p:attrNameLst>
                                      </p:cBhvr>
                                      <p:to>
                                        <p:strVal val="hidden"/>
                                      </p:to>
                                    </p:set>
                                  </p:childTnLst>
                                </p:cTn>
                              </p:par>
                              <p:par>
                                <p:cTn id="333" presetID="1" presetClass="exit" presetSubtype="0" fill="hold" grpId="2" nodeType="withEffect">
                                  <p:stCondLst>
                                    <p:cond delay="0"/>
                                  </p:stCondLst>
                                  <p:childTnLst>
                                    <p:set>
                                      <p:cBhvr>
                                        <p:cTn id="334" dur="1" fill="hold">
                                          <p:stCondLst>
                                            <p:cond delay="0"/>
                                          </p:stCondLst>
                                        </p:cTn>
                                        <p:tgtEl>
                                          <p:spTgt spid="29"/>
                                        </p:tgtEl>
                                        <p:attrNameLst>
                                          <p:attrName>style.visibility</p:attrName>
                                        </p:attrNameLst>
                                      </p:cBhvr>
                                      <p:to>
                                        <p:strVal val="hidden"/>
                                      </p:to>
                                    </p:set>
                                  </p:childTnLst>
                                </p:cTn>
                              </p:par>
                            </p:childTnLst>
                          </p:cTn>
                        </p:par>
                      </p:childTnLst>
                    </p:cTn>
                  </p:par>
                  <p:par>
                    <p:cTn id="335" fill="hold">
                      <p:stCondLst>
                        <p:cond delay="indefinite"/>
                      </p:stCondLst>
                      <p:childTnLst>
                        <p:par>
                          <p:cTn id="336" fill="hold">
                            <p:stCondLst>
                              <p:cond delay="0"/>
                            </p:stCondLst>
                            <p:childTnLst>
                              <p:par>
                                <p:cTn id="337" presetID="1" presetClass="exit" presetSubtype="0" fill="hold" grpId="0" nodeType="clickEffect">
                                  <p:stCondLst>
                                    <p:cond delay="0"/>
                                  </p:stCondLst>
                                  <p:childTnLst>
                                    <p:set>
                                      <p:cBhvr>
                                        <p:cTn id="338" dur="1" fill="hold">
                                          <p:stCondLst>
                                            <p:cond delay="0"/>
                                          </p:stCondLst>
                                        </p:cTn>
                                        <p:tgtEl>
                                          <p:spTgt spid="4"/>
                                        </p:tgtEl>
                                        <p:attrNameLst>
                                          <p:attrName>style.visibility</p:attrName>
                                        </p:attrNameLst>
                                      </p:cBhvr>
                                      <p:to>
                                        <p:strVal val="hidden"/>
                                      </p:to>
                                    </p:set>
                                  </p:childTnLst>
                                </p:cTn>
                              </p:par>
                              <p:par>
                                <p:cTn id="339" presetID="1" presetClass="exit" presetSubtype="0" fill="hold" grpId="3" nodeType="withEffect">
                                  <p:stCondLst>
                                    <p:cond delay="0"/>
                                  </p:stCondLst>
                                  <p:childTnLst>
                                    <p:set>
                                      <p:cBhvr>
                                        <p:cTn id="340" dur="1" fill="hold">
                                          <p:stCondLst>
                                            <p:cond delay="0"/>
                                          </p:stCondLst>
                                        </p:cTn>
                                        <p:tgtEl>
                                          <p:spTgt spid="2"/>
                                        </p:tgtEl>
                                        <p:attrNameLst>
                                          <p:attrName>style.visibility</p:attrName>
                                        </p:attrNameLst>
                                      </p:cBhvr>
                                      <p:to>
                                        <p:strVal val="hidden"/>
                                      </p:to>
                                    </p:set>
                                  </p:childTnLst>
                                </p:cTn>
                              </p:par>
                              <p:par>
                                <p:cTn id="341" presetID="1" presetClass="exit" presetSubtype="0" fill="hold" grpId="3" nodeType="withEffect">
                                  <p:stCondLst>
                                    <p:cond delay="0"/>
                                  </p:stCondLst>
                                  <p:childTnLst>
                                    <p:set>
                                      <p:cBhvr>
                                        <p:cTn id="342" dur="1" fill="hold">
                                          <p:stCondLst>
                                            <p:cond delay="0"/>
                                          </p:stCondLst>
                                        </p:cTn>
                                        <p:tgtEl>
                                          <p:spTgt spid="5"/>
                                        </p:tgtEl>
                                        <p:attrNameLst>
                                          <p:attrName>style.visibility</p:attrName>
                                        </p:attrNameLst>
                                      </p:cBhvr>
                                      <p:to>
                                        <p:strVal val="hidden"/>
                                      </p:to>
                                    </p:set>
                                  </p:childTnLst>
                                </p:cTn>
                              </p:par>
                              <p:par>
                                <p:cTn id="343" presetID="1" presetClass="exit" presetSubtype="0" fill="hold" grpId="3" nodeType="withEffect">
                                  <p:stCondLst>
                                    <p:cond delay="0"/>
                                  </p:stCondLst>
                                  <p:childTnLst>
                                    <p:set>
                                      <p:cBhvr>
                                        <p:cTn id="344" dur="1" fill="hold">
                                          <p:stCondLst>
                                            <p:cond delay="0"/>
                                          </p:stCondLst>
                                        </p:cTn>
                                        <p:tgtEl>
                                          <p:spTgt spid="6"/>
                                        </p:tgtEl>
                                        <p:attrNameLst>
                                          <p:attrName>style.visibility</p:attrName>
                                        </p:attrNameLst>
                                      </p:cBhvr>
                                      <p:to>
                                        <p:strVal val="hidden"/>
                                      </p:to>
                                    </p:set>
                                  </p:childTnLst>
                                </p:cTn>
                              </p:par>
                              <p:par>
                                <p:cTn id="345" presetID="1" presetClass="exit" presetSubtype="0" fill="hold" grpId="2" nodeType="withEffect">
                                  <p:stCondLst>
                                    <p:cond delay="0"/>
                                  </p:stCondLst>
                                  <p:childTnLst>
                                    <p:set>
                                      <p:cBhvr>
                                        <p:cTn id="346" dur="1" fill="hold">
                                          <p:stCondLst>
                                            <p:cond delay="0"/>
                                          </p:stCondLst>
                                        </p:cTn>
                                        <p:tgtEl>
                                          <p:spTgt spid="19"/>
                                        </p:tgtEl>
                                        <p:attrNameLst>
                                          <p:attrName>style.visibility</p:attrName>
                                        </p:attrNameLst>
                                      </p:cBhvr>
                                      <p:to>
                                        <p:strVal val="hidden"/>
                                      </p:to>
                                    </p:set>
                                  </p:childTnLst>
                                </p:cTn>
                              </p:par>
                              <p:par>
                                <p:cTn id="347" presetID="1" presetClass="exit" presetSubtype="0" fill="hold" grpId="2" nodeType="withEffect">
                                  <p:stCondLst>
                                    <p:cond delay="0"/>
                                  </p:stCondLst>
                                  <p:childTnLst>
                                    <p:set>
                                      <p:cBhvr>
                                        <p:cTn id="348" dur="1" fill="hold">
                                          <p:stCondLst>
                                            <p:cond delay="0"/>
                                          </p:stCondLst>
                                        </p:cTn>
                                        <p:tgtEl>
                                          <p:spTgt spid="20"/>
                                        </p:tgtEl>
                                        <p:attrNameLst>
                                          <p:attrName>style.visibility</p:attrName>
                                        </p:attrNameLst>
                                      </p:cBhvr>
                                      <p:to>
                                        <p:strVal val="hidden"/>
                                      </p:to>
                                    </p:set>
                                  </p:childTnLst>
                                </p:cTn>
                              </p:par>
                              <p:par>
                                <p:cTn id="349" presetID="1" presetClass="exit" presetSubtype="0" fill="hold" grpId="2" nodeType="withEffect">
                                  <p:stCondLst>
                                    <p:cond delay="0"/>
                                  </p:stCondLst>
                                  <p:childTnLst>
                                    <p:set>
                                      <p:cBhvr>
                                        <p:cTn id="350" dur="1" fill="hold">
                                          <p:stCondLst>
                                            <p:cond delay="0"/>
                                          </p:stCondLst>
                                        </p:cTn>
                                        <p:tgtEl>
                                          <p:spTgt spid="21"/>
                                        </p:tgtEl>
                                        <p:attrNameLst>
                                          <p:attrName>style.visibility</p:attrName>
                                        </p:attrNameLst>
                                      </p:cBhvr>
                                      <p:to>
                                        <p:strVal val="hidden"/>
                                      </p:to>
                                    </p:set>
                                  </p:childTnLst>
                                </p:cTn>
                              </p:par>
                              <p:par>
                                <p:cTn id="351" presetID="1" presetClass="exit" presetSubtype="0" fill="hold" grpId="2" nodeType="withEffect">
                                  <p:stCondLst>
                                    <p:cond delay="0"/>
                                  </p:stCondLst>
                                  <p:childTnLst>
                                    <p:set>
                                      <p:cBhvr>
                                        <p:cTn id="352" dur="1" fill="hold">
                                          <p:stCondLst>
                                            <p:cond delay="0"/>
                                          </p:stCondLst>
                                        </p:cTn>
                                        <p:tgtEl>
                                          <p:spTgt spid="36"/>
                                        </p:tgtEl>
                                        <p:attrNameLst>
                                          <p:attrName>style.visibility</p:attrName>
                                        </p:attrNameLst>
                                      </p:cBhvr>
                                      <p:to>
                                        <p:strVal val="hidden"/>
                                      </p:to>
                                    </p:set>
                                  </p:childTnLst>
                                </p:cTn>
                              </p:par>
                              <p:par>
                                <p:cTn id="353" presetID="1" presetClass="exit" presetSubtype="0" fill="hold" grpId="2" nodeType="withEffect">
                                  <p:stCondLst>
                                    <p:cond delay="0"/>
                                  </p:stCondLst>
                                  <p:childTnLst>
                                    <p:set>
                                      <p:cBhvr>
                                        <p:cTn id="354" dur="1" fill="hold">
                                          <p:stCondLst>
                                            <p:cond delay="0"/>
                                          </p:stCondLst>
                                        </p:cTn>
                                        <p:tgtEl>
                                          <p:spTgt spid="37"/>
                                        </p:tgtEl>
                                        <p:attrNameLst>
                                          <p:attrName>style.visibility</p:attrName>
                                        </p:attrNameLst>
                                      </p:cBhvr>
                                      <p:to>
                                        <p:strVal val="hidden"/>
                                      </p:to>
                                    </p:set>
                                  </p:childTnLst>
                                </p:cTn>
                              </p:par>
                              <p:par>
                                <p:cTn id="355" presetID="1" presetClass="exit" presetSubtype="0" fill="hold" grpId="2" nodeType="withEffect">
                                  <p:stCondLst>
                                    <p:cond delay="0"/>
                                  </p:stCondLst>
                                  <p:childTnLst>
                                    <p:set>
                                      <p:cBhvr>
                                        <p:cTn id="356" dur="1" fill="hold">
                                          <p:stCondLst>
                                            <p:cond delay="0"/>
                                          </p:stCondLst>
                                        </p:cTn>
                                        <p:tgtEl>
                                          <p:spTgt spid="38"/>
                                        </p:tgtEl>
                                        <p:attrNameLst>
                                          <p:attrName>style.visibility</p:attrName>
                                        </p:attrNameLst>
                                      </p:cBhvr>
                                      <p:to>
                                        <p:strVal val="hidden"/>
                                      </p:to>
                                    </p:set>
                                  </p:childTnLst>
                                </p:cTn>
                              </p:par>
                            </p:childTnLst>
                          </p:cTn>
                        </p:par>
                      </p:childTnLst>
                    </p:cTn>
                  </p:par>
                  <p:par>
                    <p:cTn id="357" fill="hold">
                      <p:stCondLst>
                        <p:cond delay="indefinite"/>
                      </p:stCondLst>
                      <p:childTnLst>
                        <p:par>
                          <p:cTn id="358" fill="hold">
                            <p:stCondLst>
                              <p:cond delay="0"/>
                            </p:stCondLst>
                            <p:childTnLst>
                              <p:par>
                                <p:cTn id="359" presetID="1" presetClass="exit" presetSubtype="0" fill="hold" grpId="3" nodeType="clickEffect">
                                  <p:stCondLst>
                                    <p:cond delay="0"/>
                                  </p:stCondLst>
                                  <p:childTnLst>
                                    <p:set>
                                      <p:cBhvr>
                                        <p:cTn id="360" dur="1" fill="hold">
                                          <p:stCondLst>
                                            <p:cond delay="0"/>
                                          </p:stCondLst>
                                        </p:cTn>
                                        <p:tgtEl>
                                          <p:spTgt spid="61"/>
                                        </p:tgtEl>
                                        <p:attrNameLst>
                                          <p:attrName>style.visibility</p:attrName>
                                        </p:attrNameLst>
                                      </p:cBhvr>
                                      <p:to>
                                        <p:strVal val="hidden"/>
                                      </p:to>
                                    </p:set>
                                  </p:childTnLst>
                                </p:cTn>
                              </p:par>
                              <p:par>
                                <p:cTn id="361" presetID="1" presetClass="exit" presetSubtype="0" fill="hold" grpId="2" nodeType="withEffect">
                                  <p:stCondLst>
                                    <p:cond delay="0"/>
                                  </p:stCondLst>
                                  <p:childTnLst>
                                    <p:set>
                                      <p:cBhvr>
                                        <p:cTn id="362" dur="1" fill="hold">
                                          <p:stCondLst>
                                            <p:cond delay="0"/>
                                          </p:stCondLst>
                                        </p:cTn>
                                        <p:tgtEl>
                                          <p:spTgt spid="60"/>
                                        </p:tgtEl>
                                        <p:attrNameLst>
                                          <p:attrName>style.visibility</p:attrName>
                                        </p:attrNameLst>
                                      </p:cBhvr>
                                      <p:to>
                                        <p:strVal val="hidden"/>
                                      </p:to>
                                    </p:set>
                                  </p:childTnLst>
                                </p:cTn>
                              </p:par>
                              <p:par>
                                <p:cTn id="363" presetID="1" presetClass="exit" presetSubtype="0" fill="hold" grpId="0" nodeType="withEffect">
                                  <p:stCondLst>
                                    <p:cond delay="0"/>
                                  </p:stCondLst>
                                  <p:childTnLst>
                                    <p:set>
                                      <p:cBhvr>
                                        <p:cTn id="364" dur="1" fill="hold">
                                          <p:stCondLst>
                                            <p:cond delay="0"/>
                                          </p:stCondLst>
                                        </p:cTn>
                                        <p:tgtEl>
                                          <p:spTgt spid="32"/>
                                        </p:tgtEl>
                                        <p:attrNameLst>
                                          <p:attrName>style.visibility</p:attrName>
                                        </p:attrNameLst>
                                      </p:cBhvr>
                                      <p:to>
                                        <p:strVal val="hidden"/>
                                      </p:to>
                                    </p:set>
                                  </p:childTnLst>
                                </p:cTn>
                              </p:par>
                            </p:childTnLst>
                          </p:cTn>
                        </p:par>
                        <p:par>
                          <p:cTn id="365" fill="hold">
                            <p:stCondLst>
                              <p:cond delay="0"/>
                            </p:stCondLst>
                            <p:childTnLst>
                              <p:par>
                                <p:cTn id="366" presetID="1" presetClass="exit" presetSubtype="0" fill="hold" grpId="3" nodeType="afterEffect">
                                  <p:stCondLst>
                                    <p:cond delay="0"/>
                                  </p:stCondLst>
                                  <p:childTnLst>
                                    <p:set>
                                      <p:cBhvr>
                                        <p:cTn id="367" dur="1" fill="hold">
                                          <p:stCondLst>
                                            <p:cond delay="0"/>
                                          </p:stCondLst>
                                        </p:cTn>
                                        <p:tgtEl>
                                          <p:spTgt spid="7"/>
                                        </p:tgtEl>
                                        <p:attrNameLst>
                                          <p:attrName>style.visibility</p:attrName>
                                        </p:attrNameLst>
                                      </p:cBhvr>
                                      <p:to>
                                        <p:strVal val="hidden"/>
                                      </p:to>
                                    </p:set>
                                  </p:childTnLst>
                                </p:cTn>
                              </p:par>
                              <p:par>
                                <p:cTn id="368" presetID="1" presetClass="exit" presetSubtype="0" fill="hold" grpId="3" nodeType="withEffect">
                                  <p:stCondLst>
                                    <p:cond delay="0"/>
                                  </p:stCondLst>
                                  <p:childTnLst>
                                    <p:set>
                                      <p:cBhvr>
                                        <p:cTn id="369" dur="1" fill="hold">
                                          <p:stCondLst>
                                            <p:cond delay="0"/>
                                          </p:stCondLst>
                                        </p:cTn>
                                        <p:tgtEl>
                                          <p:spTgt spid="8"/>
                                        </p:tgtEl>
                                        <p:attrNameLst>
                                          <p:attrName>style.visibility</p:attrName>
                                        </p:attrNameLst>
                                      </p:cBhvr>
                                      <p:to>
                                        <p:strVal val="hidden"/>
                                      </p:to>
                                    </p:set>
                                  </p:childTnLst>
                                </p:cTn>
                              </p:par>
                              <p:par>
                                <p:cTn id="370" presetID="1" presetClass="exit" presetSubtype="0" fill="hold" grpId="3" nodeType="withEffect">
                                  <p:stCondLst>
                                    <p:cond delay="0"/>
                                  </p:stCondLst>
                                  <p:childTnLst>
                                    <p:set>
                                      <p:cBhvr>
                                        <p:cTn id="371" dur="1" fill="hold">
                                          <p:stCondLst>
                                            <p:cond delay="0"/>
                                          </p:stCondLst>
                                        </p:cTn>
                                        <p:tgtEl>
                                          <p:spTgt spid="9"/>
                                        </p:tgtEl>
                                        <p:attrNameLst>
                                          <p:attrName>style.visibility</p:attrName>
                                        </p:attrNameLst>
                                      </p:cBhvr>
                                      <p:to>
                                        <p:strVal val="hidden"/>
                                      </p:to>
                                    </p:set>
                                  </p:childTnLst>
                                </p:cTn>
                              </p:par>
                              <p:par>
                                <p:cTn id="372" presetID="1" presetClass="exit" presetSubtype="0" fill="hold" grpId="2" nodeType="withEffect">
                                  <p:stCondLst>
                                    <p:cond delay="0"/>
                                  </p:stCondLst>
                                  <p:childTnLst>
                                    <p:set>
                                      <p:cBhvr>
                                        <p:cTn id="373" dur="1" fill="hold">
                                          <p:stCondLst>
                                            <p:cond delay="0"/>
                                          </p:stCondLst>
                                        </p:cTn>
                                        <p:tgtEl>
                                          <p:spTgt spid="22"/>
                                        </p:tgtEl>
                                        <p:attrNameLst>
                                          <p:attrName>style.visibility</p:attrName>
                                        </p:attrNameLst>
                                      </p:cBhvr>
                                      <p:to>
                                        <p:strVal val="hidden"/>
                                      </p:to>
                                    </p:set>
                                  </p:childTnLst>
                                </p:cTn>
                              </p:par>
                              <p:par>
                                <p:cTn id="374" presetID="1" presetClass="exit" presetSubtype="0" fill="hold" grpId="2" nodeType="withEffect">
                                  <p:stCondLst>
                                    <p:cond delay="0"/>
                                  </p:stCondLst>
                                  <p:childTnLst>
                                    <p:set>
                                      <p:cBhvr>
                                        <p:cTn id="375" dur="1" fill="hold">
                                          <p:stCondLst>
                                            <p:cond delay="0"/>
                                          </p:stCondLst>
                                        </p:cTn>
                                        <p:tgtEl>
                                          <p:spTgt spid="23"/>
                                        </p:tgtEl>
                                        <p:attrNameLst>
                                          <p:attrName>style.visibility</p:attrName>
                                        </p:attrNameLst>
                                      </p:cBhvr>
                                      <p:to>
                                        <p:strVal val="hidden"/>
                                      </p:to>
                                    </p:set>
                                  </p:childTnLst>
                                </p:cTn>
                              </p:par>
                              <p:par>
                                <p:cTn id="376" presetID="1" presetClass="exit" presetSubtype="0" fill="hold" grpId="2" nodeType="withEffect">
                                  <p:stCondLst>
                                    <p:cond delay="0"/>
                                  </p:stCondLst>
                                  <p:childTnLst>
                                    <p:set>
                                      <p:cBhvr>
                                        <p:cTn id="377" dur="1" fill="hold">
                                          <p:stCondLst>
                                            <p:cond delay="0"/>
                                          </p:stCondLst>
                                        </p:cTn>
                                        <p:tgtEl>
                                          <p:spTgt spid="24"/>
                                        </p:tgtEl>
                                        <p:attrNameLst>
                                          <p:attrName>style.visibility</p:attrName>
                                        </p:attrNameLst>
                                      </p:cBhvr>
                                      <p:to>
                                        <p:strVal val="hidden"/>
                                      </p:to>
                                    </p:set>
                                  </p:childTnLst>
                                </p:cTn>
                              </p:par>
                              <p:par>
                                <p:cTn id="378" presetID="1" presetClass="exit" presetSubtype="0" fill="hold" grpId="2" nodeType="withEffect">
                                  <p:stCondLst>
                                    <p:cond delay="0"/>
                                  </p:stCondLst>
                                  <p:childTnLst>
                                    <p:set>
                                      <p:cBhvr>
                                        <p:cTn id="379" dur="1" fill="hold">
                                          <p:stCondLst>
                                            <p:cond delay="0"/>
                                          </p:stCondLst>
                                        </p:cTn>
                                        <p:tgtEl>
                                          <p:spTgt spid="39"/>
                                        </p:tgtEl>
                                        <p:attrNameLst>
                                          <p:attrName>style.visibility</p:attrName>
                                        </p:attrNameLst>
                                      </p:cBhvr>
                                      <p:to>
                                        <p:strVal val="hidden"/>
                                      </p:to>
                                    </p:set>
                                  </p:childTnLst>
                                </p:cTn>
                              </p:par>
                              <p:par>
                                <p:cTn id="380" presetID="1" presetClass="exit" presetSubtype="0" fill="hold" grpId="2" nodeType="withEffect">
                                  <p:stCondLst>
                                    <p:cond delay="0"/>
                                  </p:stCondLst>
                                  <p:childTnLst>
                                    <p:set>
                                      <p:cBhvr>
                                        <p:cTn id="381" dur="1" fill="hold">
                                          <p:stCondLst>
                                            <p:cond delay="0"/>
                                          </p:stCondLst>
                                        </p:cTn>
                                        <p:tgtEl>
                                          <p:spTgt spid="40"/>
                                        </p:tgtEl>
                                        <p:attrNameLst>
                                          <p:attrName>style.visibility</p:attrName>
                                        </p:attrNameLst>
                                      </p:cBhvr>
                                      <p:to>
                                        <p:strVal val="hidden"/>
                                      </p:to>
                                    </p:set>
                                  </p:childTnLst>
                                </p:cTn>
                              </p:par>
                              <p:par>
                                <p:cTn id="382" presetID="1" presetClass="exit" presetSubtype="0" fill="hold" grpId="2" nodeType="withEffect">
                                  <p:stCondLst>
                                    <p:cond delay="0"/>
                                  </p:stCondLst>
                                  <p:childTnLst>
                                    <p:set>
                                      <p:cBhvr>
                                        <p:cTn id="383" dur="1" fill="hold">
                                          <p:stCondLst>
                                            <p:cond delay="0"/>
                                          </p:stCondLst>
                                        </p:cTn>
                                        <p:tgtEl>
                                          <p:spTgt spid="41"/>
                                        </p:tgtEl>
                                        <p:attrNameLst>
                                          <p:attrName>style.visibility</p:attrName>
                                        </p:attrNameLst>
                                      </p:cBhvr>
                                      <p:to>
                                        <p:strVal val="hidden"/>
                                      </p:to>
                                    </p:set>
                                  </p:childTnLst>
                                </p:cTn>
                              </p:par>
                            </p:childTnLst>
                          </p:cTn>
                        </p:par>
                      </p:childTnLst>
                    </p:cTn>
                  </p:par>
                  <p:par>
                    <p:cTn id="384" fill="hold">
                      <p:stCondLst>
                        <p:cond delay="indefinite"/>
                      </p:stCondLst>
                      <p:childTnLst>
                        <p:par>
                          <p:cTn id="385" fill="hold">
                            <p:stCondLst>
                              <p:cond delay="0"/>
                            </p:stCondLst>
                            <p:childTnLst>
                              <p:par>
                                <p:cTn id="386" presetID="1" presetClass="exit" presetSubtype="0" fill="hold" grpId="0" nodeType="clickEffect">
                                  <p:stCondLst>
                                    <p:cond delay="0"/>
                                  </p:stCondLst>
                                  <p:childTnLst>
                                    <p:set>
                                      <p:cBhvr>
                                        <p:cTn id="387" dur="1" fill="hold">
                                          <p:stCondLst>
                                            <p:cond delay="0"/>
                                          </p:stCondLst>
                                        </p:cTn>
                                        <p:tgtEl>
                                          <p:spTgt spid="35"/>
                                        </p:tgtEl>
                                        <p:attrNameLst>
                                          <p:attrName>style.visibility</p:attrName>
                                        </p:attrNameLst>
                                      </p:cBhvr>
                                      <p:to>
                                        <p:strVal val="hidden"/>
                                      </p:to>
                                    </p:set>
                                  </p:childTnLst>
                                </p:cTn>
                              </p:par>
                            </p:childTnLst>
                          </p:cTn>
                        </p:par>
                        <p:par>
                          <p:cTn id="388" fill="hold">
                            <p:stCondLst>
                              <p:cond delay="0"/>
                            </p:stCondLst>
                            <p:childTnLst>
                              <p:par>
                                <p:cTn id="389" presetID="1" presetClass="exit" presetSubtype="0" fill="hold" grpId="3" nodeType="afterEffect">
                                  <p:stCondLst>
                                    <p:cond delay="0"/>
                                  </p:stCondLst>
                                  <p:childTnLst>
                                    <p:set>
                                      <p:cBhvr>
                                        <p:cTn id="390" dur="1" fill="hold">
                                          <p:stCondLst>
                                            <p:cond delay="0"/>
                                          </p:stCondLst>
                                        </p:cTn>
                                        <p:tgtEl>
                                          <p:spTgt spid="13"/>
                                        </p:tgtEl>
                                        <p:attrNameLst>
                                          <p:attrName>style.visibility</p:attrName>
                                        </p:attrNameLst>
                                      </p:cBhvr>
                                      <p:to>
                                        <p:strVal val="hidden"/>
                                      </p:to>
                                    </p:set>
                                  </p:childTnLst>
                                </p:cTn>
                              </p:par>
                              <p:par>
                                <p:cTn id="391" presetID="1" presetClass="exit" presetSubtype="0" fill="hold" grpId="3" nodeType="withEffect">
                                  <p:stCondLst>
                                    <p:cond delay="0"/>
                                  </p:stCondLst>
                                  <p:childTnLst>
                                    <p:set>
                                      <p:cBhvr>
                                        <p:cTn id="392" dur="1" fill="hold">
                                          <p:stCondLst>
                                            <p:cond delay="0"/>
                                          </p:stCondLst>
                                        </p:cTn>
                                        <p:tgtEl>
                                          <p:spTgt spid="14"/>
                                        </p:tgtEl>
                                        <p:attrNameLst>
                                          <p:attrName>style.visibility</p:attrName>
                                        </p:attrNameLst>
                                      </p:cBhvr>
                                      <p:to>
                                        <p:strVal val="hidden"/>
                                      </p:to>
                                    </p:set>
                                  </p:childTnLst>
                                </p:cTn>
                              </p:par>
                              <p:par>
                                <p:cTn id="393" presetID="1" presetClass="exit" presetSubtype="0" fill="hold" grpId="3" nodeType="withEffect">
                                  <p:stCondLst>
                                    <p:cond delay="0"/>
                                  </p:stCondLst>
                                  <p:childTnLst>
                                    <p:set>
                                      <p:cBhvr>
                                        <p:cTn id="394" dur="1" fill="hold">
                                          <p:stCondLst>
                                            <p:cond delay="0"/>
                                          </p:stCondLst>
                                        </p:cTn>
                                        <p:tgtEl>
                                          <p:spTgt spid="15"/>
                                        </p:tgtEl>
                                        <p:attrNameLst>
                                          <p:attrName>style.visibility</p:attrName>
                                        </p:attrNameLst>
                                      </p:cBhvr>
                                      <p:to>
                                        <p:strVal val="hidden"/>
                                      </p:to>
                                    </p:set>
                                  </p:childTnLst>
                                </p:cTn>
                              </p:par>
                              <p:par>
                                <p:cTn id="395" presetID="1" presetClass="exit" presetSubtype="0" fill="hold" grpId="2" nodeType="withEffect">
                                  <p:stCondLst>
                                    <p:cond delay="0"/>
                                  </p:stCondLst>
                                  <p:childTnLst>
                                    <p:set>
                                      <p:cBhvr>
                                        <p:cTn id="396" dur="1" fill="hold">
                                          <p:stCondLst>
                                            <p:cond delay="0"/>
                                          </p:stCondLst>
                                        </p:cTn>
                                        <p:tgtEl>
                                          <p:spTgt spid="28"/>
                                        </p:tgtEl>
                                        <p:attrNameLst>
                                          <p:attrName>style.visibility</p:attrName>
                                        </p:attrNameLst>
                                      </p:cBhvr>
                                      <p:to>
                                        <p:strVal val="hidden"/>
                                      </p:to>
                                    </p:set>
                                  </p:childTnLst>
                                </p:cTn>
                              </p:par>
                            </p:childTnLst>
                          </p:cTn>
                        </p:par>
                        <p:par>
                          <p:cTn id="397" fill="hold">
                            <p:stCondLst>
                              <p:cond delay="0"/>
                            </p:stCondLst>
                            <p:childTnLst>
                              <p:par>
                                <p:cTn id="398" presetID="1" presetClass="exit" presetSubtype="0" fill="hold" grpId="2" nodeType="afterEffect">
                                  <p:stCondLst>
                                    <p:cond delay="0"/>
                                  </p:stCondLst>
                                  <p:childTnLst>
                                    <p:set>
                                      <p:cBhvr>
                                        <p:cTn id="399" dur="1" fill="hold">
                                          <p:stCondLst>
                                            <p:cond delay="0"/>
                                          </p:stCondLst>
                                        </p:cTn>
                                        <p:tgtEl>
                                          <p:spTgt spid="62"/>
                                        </p:tgtEl>
                                        <p:attrNameLst>
                                          <p:attrName>style.visibility</p:attrName>
                                        </p:attrNameLst>
                                      </p:cBhvr>
                                      <p:to>
                                        <p:strVal val="hidden"/>
                                      </p:to>
                                    </p:set>
                                  </p:childTnLst>
                                </p:cTn>
                              </p:par>
                              <p:par>
                                <p:cTn id="400" presetID="1" presetClass="exit" presetSubtype="0" fill="hold" grpId="2" nodeType="withEffect">
                                  <p:stCondLst>
                                    <p:cond delay="0"/>
                                  </p:stCondLst>
                                  <p:childTnLst>
                                    <p:set>
                                      <p:cBhvr>
                                        <p:cTn id="401" dur="1" fill="hold">
                                          <p:stCondLst>
                                            <p:cond delay="0"/>
                                          </p:stCondLst>
                                        </p:cTn>
                                        <p:tgtEl>
                                          <p:spTgt spid="65"/>
                                        </p:tgtEl>
                                        <p:attrNameLst>
                                          <p:attrName>style.visibility</p:attrName>
                                        </p:attrNameLst>
                                      </p:cBhvr>
                                      <p:to>
                                        <p:strVal val="hidden"/>
                                      </p:to>
                                    </p:set>
                                  </p:childTnLst>
                                </p:cTn>
                              </p:par>
                              <p:par>
                                <p:cTn id="402" presetID="1" presetClass="entr" presetSubtype="0" fill="hold" grpId="0" nodeType="withEffect">
                                  <p:stCondLst>
                                    <p:cond delay="0"/>
                                  </p:stCondLst>
                                  <p:childTnLst>
                                    <p:set>
                                      <p:cBhvr>
                                        <p:cTn id="403" dur="1" fill="hold">
                                          <p:stCondLst>
                                            <p:cond delay="0"/>
                                          </p:stCondLst>
                                        </p:cTn>
                                        <p:tgtEl>
                                          <p:spTgt spid="66"/>
                                        </p:tgtEl>
                                        <p:attrNameLst>
                                          <p:attrName>style.visibility</p:attrName>
                                        </p:attrNameLst>
                                      </p:cBhvr>
                                      <p:to>
                                        <p:strVal val="visible"/>
                                      </p:to>
                                    </p:set>
                                  </p:childTnLst>
                                </p:cTn>
                              </p:par>
                            </p:childTnLst>
                          </p:cTn>
                        </p:par>
                      </p:childTnLst>
                    </p:cTn>
                  </p:par>
                  <p:par>
                    <p:cTn id="404" fill="hold">
                      <p:stCondLst>
                        <p:cond delay="indefinite"/>
                      </p:stCondLst>
                      <p:childTnLst>
                        <p:par>
                          <p:cTn id="405" fill="hold">
                            <p:stCondLst>
                              <p:cond delay="0"/>
                            </p:stCondLst>
                            <p:childTnLst>
                              <p:par>
                                <p:cTn id="406" presetID="42" presetClass="path" presetSubtype="0" accel="50000" decel="50000" fill="hold" grpId="1" nodeType="clickEffect">
                                  <p:stCondLst>
                                    <p:cond delay="0"/>
                                  </p:stCondLst>
                                  <p:childTnLst>
                                    <p:animMotion origin="layout" path="M -3.61111E-6 -2.65896E-6 L -0.14809 0.10867 " pathEditMode="relative" rAng="0" ptsTypes="AA">
                                      <p:cBhvr>
                                        <p:cTn id="407" dur="2000" fill="hold"/>
                                        <p:tgtEl>
                                          <p:spTgt spid="66"/>
                                        </p:tgtEl>
                                        <p:attrNameLst>
                                          <p:attrName>ppt_x</p:attrName>
                                          <p:attrName>ppt_y</p:attrName>
                                        </p:attrNameLst>
                                      </p:cBhvr>
                                      <p:rCtr x="-7413" y="5434"/>
                                    </p:animMotion>
                                  </p:childTnLst>
                                </p:cTn>
                              </p:par>
                            </p:childTnLst>
                          </p:cTn>
                        </p:par>
                      </p:childTnLst>
                    </p:cTn>
                  </p:par>
                  <p:par>
                    <p:cTn id="408" fill="hold">
                      <p:stCondLst>
                        <p:cond delay="indefinite"/>
                      </p:stCondLst>
                      <p:childTnLst>
                        <p:par>
                          <p:cTn id="409" fill="hold">
                            <p:stCondLst>
                              <p:cond delay="0"/>
                            </p:stCondLst>
                            <p:childTnLst>
                              <p:par>
                                <p:cTn id="410" presetID="64" presetClass="path" presetSubtype="0" autoRev="1" fill="hold" grpId="0" nodeType="clickEffect">
                                  <p:stCondLst>
                                    <p:cond delay="0"/>
                                  </p:stCondLst>
                                  <p:childTnLst>
                                    <p:animMotion origin="layout" path="M -0.00034 -3.46821E-6 L -0.00468 -0.05433 " pathEditMode="relative" rAng="0" ptsTypes="AA">
                                      <p:cBhvr>
                                        <p:cTn id="411" dur="5000" fill="hold"/>
                                        <p:tgtEl>
                                          <p:spTgt spid="70"/>
                                        </p:tgtEl>
                                        <p:attrNameLst>
                                          <p:attrName>ppt_x</p:attrName>
                                          <p:attrName>ppt_y</p:attrName>
                                        </p:attrNameLst>
                                      </p:cBhvr>
                                      <p:rCtr x="-226" y="-2728"/>
                                    </p:animMotion>
                                  </p:childTnLst>
                                </p:cTn>
                              </p:par>
                            </p:childTnLst>
                          </p:cTn>
                        </p:par>
                        <p:par>
                          <p:cTn id="412" fill="hold">
                            <p:stCondLst>
                              <p:cond delay="10000"/>
                            </p:stCondLst>
                            <p:childTnLst>
                              <p:par>
                                <p:cTn id="413" presetID="1" presetClass="exit" presetSubtype="0" fill="hold" grpId="2" nodeType="afterEffect">
                                  <p:stCondLst>
                                    <p:cond delay="0"/>
                                  </p:stCondLst>
                                  <p:childTnLst>
                                    <p:set>
                                      <p:cBhvr>
                                        <p:cTn id="414" dur="1" fill="hold">
                                          <p:stCondLst>
                                            <p:cond delay="0"/>
                                          </p:stCondLst>
                                        </p:cTn>
                                        <p:tgtEl>
                                          <p:spTgt spid="66"/>
                                        </p:tgtEl>
                                        <p:attrNameLst>
                                          <p:attrName>style.visibility</p:attrName>
                                        </p:attrNameLst>
                                      </p:cBhvr>
                                      <p:to>
                                        <p:strVal val="hidden"/>
                                      </p:to>
                                    </p:set>
                                  </p:childTnLst>
                                </p:cTn>
                              </p:par>
                            </p:childTnLst>
                          </p:cTn>
                        </p:par>
                        <p:par>
                          <p:cTn id="415" fill="hold">
                            <p:stCondLst>
                              <p:cond delay="10000"/>
                            </p:stCondLst>
                            <p:childTnLst>
                              <p:par>
                                <p:cTn id="416" presetID="1" presetClass="entr" presetSubtype="0" fill="hold" grpId="1" nodeType="afterEffect">
                                  <p:stCondLst>
                                    <p:cond delay="0"/>
                                  </p:stCondLst>
                                  <p:childTnLst>
                                    <p:set>
                                      <p:cBhvr>
                                        <p:cTn id="417" dur="1" fill="hold">
                                          <p:stCondLst>
                                            <p:cond delay="0"/>
                                          </p:stCondLst>
                                        </p:cTn>
                                        <p:tgtEl>
                                          <p:spTgt spid="71"/>
                                        </p:tgtEl>
                                        <p:attrNameLst>
                                          <p:attrName>style.visibility</p:attrName>
                                        </p:attrNameLst>
                                      </p:cBhvr>
                                      <p:to>
                                        <p:strVal val="visible"/>
                                      </p:to>
                                    </p:set>
                                  </p:childTnLst>
                                </p:cTn>
                              </p:par>
                              <p:par>
                                <p:cTn id="418" presetID="42" presetClass="path" presetSubtype="0" accel="50000" decel="50000" fill="hold" grpId="0" nodeType="withEffect">
                                  <p:stCondLst>
                                    <p:cond delay="0"/>
                                  </p:stCondLst>
                                  <p:childTnLst>
                                    <p:animMotion origin="layout" path="M 3.61111E-6 -2.08092E-6 L -0.02691 0.16902 " pathEditMode="relative" rAng="0" ptsTypes="AA">
                                      <p:cBhvr>
                                        <p:cTn id="419" dur="2000" fill="hold"/>
                                        <p:tgtEl>
                                          <p:spTgt spid="71"/>
                                        </p:tgtEl>
                                        <p:attrNameLst>
                                          <p:attrName>ppt_x</p:attrName>
                                          <p:attrName>ppt_y</p:attrName>
                                        </p:attrNameLst>
                                      </p:cBhvr>
                                      <p:rCtr x="-1354" y="84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2" grpId="0" animBg="1"/>
      <p:bldP spid="33" grpId="0" animBg="1"/>
      <p:bldP spid="34" grpId="0" animBg="1"/>
      <p:bldP spid="35" grpId="0" animBg="1"/>
      <p:bldP spid="2" grpId="0" animBg="1"/>
      <p:bldP spid="2" grpId="1" animBg="1"/>
      <p:bldP spid="2" grpId="2" animBg="1"/>
      <p:bldP spid="2" grpId="3" animBg="1"/>
      <p:bldP spid="5" grpId="0" animBg="1"/>
      <p:bldP spid="5" grpId="1" animBg="1"/>
      <p:bldP spid="5" grpId="2" animBg="1"/>
      <p:bldP spid="5" grpId="3" animBg="1"/>
      <p:bldP spid="6" grpId="0" animBg="1"/>
      <p:bldP spid="6" grpId="1" animBg="1"/>
      <p:bldP spid="6" grpId="2" animBg="1"/>
      <p:bldP spid="6" grpId="3" animBg="1"/>
      <p:bldP spid="7" grpId="0" animBg="1"/>
      <p:bldP spid="7" grpId="1" animBg="1"/>
      <p:bldP spid="7" grpId="2" animBg="1"/>
      <p:bldP spid="7" grpId="3" animBg="1"/>
      <p:bldP spid="8" grpId="0" animBg="1"/>
      <p:bldP spid="8" grpId="1" animBg="1"/>
      <p:bldP spid="8" grpId="2" animBg="1"/>
      <p:bldP spid="8" grpId="3" animBg="1"/>
      <p:bldP spid="9" grpId="0" animBg="1"/>
      <p:bldP spid="9" grpId="1" animBg="1"/>
      <p:bldP spid="9" grpId="2" animBg="1"/>
      <p:bldP spid="9" grpId="3" animBg="1"/>
      <p:bldP spid="10" grpId="0" animBg="1"/>
      <p:bldP spid="10" grpId="1" animBg="1"/>
      <p:bldP spid="10" grpId="2" animBg="1"/>
      <p:bldP spid="10" grpId="3" animBg="1"/>
      <p:bldP spid="11" grpId="0" animBg="1"/>
      <p:bldP spid="11" grpId="1" animBg="1"/>
      <p:bldP spid="11" grpId="2" animBg="1"/>
      <p:bldP spid="11" grpId="3" animBg="1"/>
      <p:bldP spid="12" grpId="0" animBg="1"/>
      <p:bldP spid="12" grpId="1" animBg="1"/>
      <p:bldP spid="12" grpId="2"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6" grpId="1" animBg="1"/>
      <p:bldP spid="16" grpId="2" animBg="1"/>
      <p:bldP spid="16" grpId="3" animBg="1"/>
      <p:bldP spid="17" grpId="0" animBg="1"/>
      <p:bldP spid="17" grpId="1" animBg="1"/>
      <p:bldP spid="17" grpId="2" animBg="1"/>
      <p:bldP spid="17" grpId="3" animBg="1"/>
      <p:bldP spid="18" grpId="0" animBg="1"/>
      <p:bldP spid="18" grpId="1" animBg="1"/>
      <p:bldP spid="18" grpId="2" animBg="1"/>
      <p:bldP spid="18" grpId="3"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P spid="36" grpId="0" animBg="1"/>
      <p:bldP spid="36" grpId="1" animBg="1"/>
      <p:bldP spid="36" grpId="2" animBg="1"/>
      <p:bldP spid="37" grpId="0" animBg="1"/>
      <p:bldP spid="37" grpId="1" animBg="1"/>
      <p:bldP spid="37" grpId="2" animBg="1"/>
      <p:bldP spid="38" grpId="0" animBg="1"/>
      <p:bldP spid="38" grpId="1" animBg="1"/>
      <p:bldP spid="38" grpId="2" animBg="1"/>
      <p:bldP spid="39" grpId="0" animBg="1"/>
      <p:bldP spid="39" grpId="1" animBg="1"/>
      <p:bldP spid="39" grpId="2" animBg="1"/>
      <p:bldP spid="40" grpId="0" animBg="1"/>
      <p:bldP spid="40" grpId="1" animBg="1"/>
      <p:bldP spid="40" grpId="2" animBg="1"/>
      <p:bldP spid="41" grpId="0" animBg="1"/>
      <p:bldP spid="41" grpId="1" animBg="1"/>
      <p:bldP spid="41" grpId="2" animBg="1"/>
      <p:bldP spid="42" grpId="0" animBg="1"/>
      <p:bldP spid="42" grpId="1" animBg="1"/>
      <p:bldP spid="42" grpId="2" animBg="1"/>
      <p:bldP spid="43" grpId="0" animBg="1"/>
      <p:bldP spid="43" grpId="1" animBg="1"/>
      <p:bldP spid="43" grpId="2" animBg="1"/>
      <p:bldP spid="44" grpId="0" animBg="1"/>
      <p:bldP spid="44" grpId="1" animBg="1"/>
      <p:bldP spid="44" grpId="2"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6" grpId="2" animBg="1"/>
      <p:bldP spid="57" grpId="0" animBg="1"/>
      <p:bldP spid="57" grpId="1" animBg="1"/>
      <p:bldP spid="58" grpId="0" animBg="1"/>
      <p:bldP spid="58" grpId="1" animBg="1"/>
      <p:bldP spid="58" grpId="2" animBg="1"/>
      <p:bldP spid="59" grpId="0" animBg="1"/>
      <p:bldP spid="59" grpId="1" animBg="1"/>
      <p:bldP spid="60" grpId="0" animBg="1"/>
      <p:bldP spid="60" grpId="1" animBg="1"/>
      <p:bldP spid="60" grpId="2" animBg="1"/>
      <p:bldP spid="61" grpId="0" animBg="1"/>
      <p:bldP spid="61" grpId="1" animBg="1"/>
      <p:bldP spid="61" grpId="2" animBg="1"/>
      <p:bldP spid="61" grpId="3" animBg="1"/>
      <p:bldP spid="62" grpId="0" animBg="1"/>
      <p:bldP spid="62" grpId="1" animBg="1"/>
      <p:bldP spid="62" grpId="2" animBg="1"/>
      <p:bldP spid="63" grpId="0" animBg="1"/>
      <p:bldP spid="63" grpId="1" animBg="1"/>
      <p:bldP spid="64" grpId="0" animBg="1"/>
      <p:bldP spid="64" grpId="1" animBg="1"/>
      <p:bldP spid="64" grpId="2" animBg="1"/>
      <p:bldP spid="65" grpId="0" animBg="1"/>
      <p:bldP spid="65" grpId="1" animBg="1"/>
      <p:bldP spid="65" grpId="2" animBg="1"/>
      <p:bldP spid="70" grpId="0" animBg="1"/>
      <p:bldP spid="66" grpId="0" animBg="1"/>
      <p:bldP spid="66" grpId="1" animBg="1"/>
      <p:bldP spid="66" grpId="2" animBg="1"/>
      <p:bldP spid="71" grpId="0" animBg="1"/>
      <p:bldP spid="71" grpId="1" animBg="1"/>
      <p:bldP spid="72" grpId="0" animBg="1"/>
      <p:bldP spid="73" grpId="0" animBg="1"/>
      <p:bldP spid="73" grpId="1" animBg="1"/>
      <p:bldP spid="73" grpId="2" animBg="1"/>
      <p:bldP spid="77" grpId="0" animBg="1"/>
      <p:bldP spid="7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1752600" y="2598101"/>
            <a:ext cx="5532120" cy="954107"/>
          </a:xfrm>
          <a:prstGeom prst="rect">
            <a:avLst/>
          </a:prstGeom>
        </p:spPr>
        <p:txBody>
          <a:bodyPr>
            <a:spAutoFit/>
          </a:bodyPr>
          <a:lstStyle/>
          <a:p>
            <a:pPr algn="ctr"/>
            <a:endParaRPr lang="en-US" sz="2800" dirty="0"/>
          </a:p>
          <a:p>
            <a:pPr algn="ctr"/>
            <a:r>
              <a:rPr lang="en-US" sz="2800" dirty="0"/>
              <a:t>That’s Not the Question</a:t>
            </a:r>
          </a:p>
        </p:txBody>
      </p:sp>
      <p:sp>
        <p:nvSpPr>
          <p:cNvPr id="8" name="Rectangle 7"/>
          <p:cNvSpPr/>
          <p:nvPr/>
        </p:nvSpPr>
        <p:spPr>
          <a:xfrm>
            <a:off x="1752600" y="3743980"/>
            <a:ext cx="5532120" cy="523220"/>
          </a:xfrm>
          <a:prstGeom prst="rect">
            <a:avLst/>
          </a:prstGeom>
        </p:spPr>
        <p:txBody>
          <a:bodyPr>
            <a:spAutoFit/>
          </a:bodyPr>
          <a:lstStyle/>
          <a:p>
            <a:pPr algn="ctr"/>
            <a:r>
              <a:rPr lang="en-US" sz="2800" dirty="0"/>
              <a:t>I’m more interested in this:</a:t>
            </a:r>
          </a:p>
        </p:txBody>
      </p:sp>
      <p:sp>
        <p:nvSpPr>
          <p:cNvPr id="2" name="Rounded Rectangle 1"/>
          <p:cNvSpPr/>
          <p:nvPr/>
        </p:nvSpPr>
        <p:spPr>
          <a:xfrm>
            <a:off x="2725882" y="1462519"/>
            <a:ext cx="3463636"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Is</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a:t>
            </a:r>
            <a:r>
              <a:rPr lang="en-US" sz="2800" b="1" dirty="0">
                <a:effectLst>
                  <a:outerShdw blurRad="38100" dist="38100" dir="2700000" algn="tl">
                    <a:srgbClr val="000000">
                      <a:alpha val="43137"/>
                    </a:srgbClr>
                  </a:outerShdw>
                </a:effectLst>
              </a:rPr>
              <a:t>”</a:t>
            </a:r>
          </a:p>
          <a:p>
            <a:pPr algn="ctr"/>
            <a:r>
              <a:rPr lang="en-US" sz="2800" b="1" dirty="0">
                <a:effectLst>
                  <a:outerShdw blurRad="38100" dist="38100" dir="2700000" algn="tl">
                    <a:srgbClr val="000000">
                      <a:alpha val="43137"/>
                    </a:srgbClr>
                  </a:outerShdw>
                </a:effectLst>
              </a:rPr>
              <a:t>Science?</a:t>
            </a:r>
          </a:p>
        </p:txBody>
      </p:sp>
      <p:sp>
        <p:nvSpPr>
          <p:cNvPr id="9" name="Rounded Rectangle 8"/>
          <p:cNvSpPr/>
          <p:nvPr/>
        </p:nvSpPr>
        <p:spPr>
          <a:xfrm>
            <a:off x="2590800" y="4343400"/>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10" name="Rectangle 9"/>
          <p:cNvSpPr/>
          <p:nvPr/>
        </p:nvSpPr>
        <p:spPr>
          <a:xfrm>
            <a:off x="76200" y="793956"/>
            <a:ext cx="4572000" cy="523220"/>
          </a:xfrm>
          <a:prstGeom prst="rect">
            <a:avLst/>
          </a:prstGeom>
        </p:spPr>
        <p:txBody>
          <a:bodyPr>
            <a:spAutoFit/>
          </a:bodyPr>
          <a:lstStyle/>
          <a:p>
            <a:r>
              <a:rPr lang="en-US" sz="2800" dirty="0"/>
              <a:t>(1) Science, Faith, or Logic?</a:t>
            </a:r>
          </a:p>
        </p:txBody>
      </p:sp>
    </p:spTree>
    <p:extLst>
      <p:ext uri="{BB962C8B-B14F-4D97-AF65-F5344CB8AC3E}">
        <p14:creationId xmlns:p14="http://schemas.microsoft.com/office/powerpoint/2010/main" val="260786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rapezoid 50"/>
          <p:cNvSpPr/>
          <p:nvPr/>
        </p:nvSpPr>
        <p:spPr>
          <a:xfrm rot="18820864">
            <a:off x="1738362" y="436356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rapezoid 3"/>
          <p:cNvSpPr/>
          <p:nvPr/>
        </p:nvSpPr>
        <p:spPr>
          <a:xfrm rot="4747921">
            <a:off x="3432923" y="946120"/>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2" name="Trapezoid 31"/>
          <p:cNvSpPr/>
          <p:nvPr/>
        </p:nvSpPr>
        <p:spPr>
          <a:xfrm rot="5400000">
            <a:off x="3518805" y="25981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3" name="Trapezoid 32"/>
          <p:cNvSpPr/>
          <p:nvPr/>
        </p:nvSpPr>
        <p:spPr>
          <a:xfrm rot="5400000">
            <a:off x="3501620" y="42745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4" name="Trapezoid 33"/>
          <p:cNvSpPr/>
          <p:nvPr/>
        </p:nvSpPr>
        <p:spPr>
          <a:xfrm rot="16200000">
            <a:off x="2399861" y="15313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5" name="Trapezoid 34"/>
          <p:cNvSpPr/>
          <p:nvPr/>
        </p:nvSpPr>
        <p:spPr>
          <a:xfrm rot="16200000">
            <a:off x="2412560" y="322040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2" name="Oval 1"/>
          <p:cNvSpPr/>
          <p:nvPr/>
        </p:nvSpPr>
        <p:spPr>
          <a:xfrm>
            <a:off x="7086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5" name="Oval 4"/>
          <p:cNvSpPr/>
          <p:nvPr/>
        </p:nvSpPr>
        <p:spPr>
          <a:xfrm>
            <a:off x="79248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6" name="Oval 5"/>
          <p:cNvSpPr/>
          <p:nvPr/>
        </p:nvSpPr>
        <p:spPr>
          <a:xfrm>
            <a:off x="63246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7" name="Oval 6"/>
          <p:cNvSpPr/>
          <p:nvPr/>
        </p:nvSpPr>
        <p:spPr>
          <a:xfrm>
            <a:off x="71628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8" name="Oval 7"/>
          <p:cNvSpPr/>
          <p:nvPr/>
        </p:nvSpPr>
        <p:spPr>
          <a:xfrm>
            <a:off x="80010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9" name="Oval 8"/>
          <p:cNvSpPr/>
          <p:nvPr/>
        </p:nvSpPr>
        <p:spPr>
          <a:xfrm>
            <a:off x="64008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0" name="Oval 9"/>
          <p:cNvSpPr/>
          <p:nvPr/>
        </p:nvSpPr>
        <p:spPr>
          <a:xfrm>
            <a:off x="73914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1" name="Oval 10"/>
          <p:cNvSpPr/>
          <p:nvPr/>
        </p:nvSpPr>
        <p:spPr>
          <a:xfrm>
            <a:off x="82296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2" name="Oval 11"/>
          <p:cNvSpPr/>
          <p:nvPr/>
        </p:nvSpPr>
        <p:spPr>
          <a:xfrm>
            <a:off x="66294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3" name="Oval 12"/>
          <p:cNvSpPr/>
          <p:nvPr/>
        </p:nvSpPr>
        <p:spPr>
          <a:xfrm>
            <a:off x="-1447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4" name="Oval 13"/>
          <p:cNvSpPr/>
          <p:nvPr/>
        </p:nvSpPr>
        <p:spPr>
          <a:xfrm>
            <a:off x="-6096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5" name="Oval 14"/>
          <p:cNvSpPr/>
          <p:nvPr/>
        </p:nvSpPr>
        <p:spPr>
          <a:xfrm>
            <a:off x="-2209800" y="3733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6" name="Oval 15"/>
          <p:cNvSpPr/>
          <p:nvPr/>
        </p:nvSpPr>
        <p:spPr>
          <a:xfrm>
            <a:off x="-14478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17" name="Oval 16"/>
          <p:cNvSpPr/>
          <p:nvPr/>
        </p:nvSpPr>
        <p:spPr>
          <a:xfrm>
            <a:off x="-6096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8" name="Oval 17"/>
          <p:cNvSpPr/>
          <p:nvPr/>
        </p:nvSpPr>
        <p:spPr>
          <a:xfrm>
            <a:off x="-2209800" y="19812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19" name="Oval 18"/>
          <p:cNvSpPr/>
          <p:nvPr/>
        </p:nvSpPr>
        <p:spPr>
          <a:xfrm>
            <a:off x="7239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0" name="Oval 19"/>
          <p:cNvSpPr/>
          <p:nvPr/>
        </p:nvSpPr>
        <p:spPr>
          <a:xfrm>
            <a:off x="8077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1" name="Oval 20"/>
          <p:cNvSpPr/>
          <p:nvPr/>
        </p:nvSpPr>
        <p:spPr>
          <a:xfrm>
            <a:off x="6477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endParaRPr lang="en-US" sz="2000" b="1" baseline="30000" dirty="0">
              <a:solidFill>
                <a:prstClr val="black"/>
              </a:solidFill>
            </a:endParaRPr>
          </a:p>
        </p:txBody>
      </p:sp>
      <p:sp>
        <p:nvSpPr>
          <p:cNvPr id="22" name="Oval 21"/>
          <p:cNvSpPr/>
          <p:nvPr/>
        </p:nvSpPr>
        <p:spPr>
          <a:xfrm>
            <a:off x="7315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3" name="Oval 22"/>
          <p:cNvSpPr/>
          <p:nvPr/>
        </p:nvSpPr>
        <p:spPr>
          <a:xfrm>
            <a:off x="8153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4" name="Oval 23"/>
          <p:cNvSpPr/>
          <p:nvPr/>
        </p:nvSpPr>
        <p:spPr>
          <a:xfrm>
            <a:off x="6553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5" name="Oval 24"/>
          <p:cNvSpPr/>
          <p:nvPr/>
        </p:nvSpPr>
        <p:spPr>
          <a:xfrm>
            <a:off x="7543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6" name="Oval 25"/>
          <p:cNvSpPr/>
          <p:nvPr/>
        </p:nvSpPr>
        <p:spPr>
          <a:xfrm>
            <a:off x="8382000" y="48006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7" name="Oval 26"/>
          <p:cNvSpPr/>
          <p:nvPr/>
        </p:nvSpPr>
        <p:spPr>
          <a:xfrm>
            <a:off x="6781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28" name="Oval 27"/>
          <p:cNvSpPr/>
          <p:nvPr/>
        </p:nvSpPr>
        <p:spPr>
          <a:xfrm>
            <a:off x="-457200" y="3733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29" name="Oval 28"/>
          <p:cNvSpPr/>
          <p:nvPr/>
        </p:nvSpPr>
        <p:spPr>
          <a:xfrm>
            <a:off x="-457200" y="19812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6" name="Oval 35"/>
          <p:cNvSpPr/>
          <p:nvPr/>
        </p:nvSpPr>
        <p:spPr>
          <a:xfrm>
            <a:off x="95250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7" name="Oval 36"/>
          <p:cNvSpPr/>
          <p:nvPr/>
        </p:nvSpPr>
        <p:spPr>
          <a:xfrm>
            <a:off x="10363200" y="14478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38" name="Oval 37"/>
          <p:cNvSpPr/>
          <p:nvPr/>
        </p:nvSpPr>
        <p:spPr>
          <a:xfrm>
            <a:off x="8763000" y="14478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39" name="Oval 38"/>
          <p:cNvSpPr/>
          <p:nvPr/>
        </p:nvSpPr>
        <p:spPr>
          <a:xfrm>
            <a:off x="96012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0" name="Oval 39"/>
          <p:cNvSpPr/>
          <p:nvPr/>
        </p:nvSpPr>
        <p:spPr>
          <a:xfrm>
            <a:off x="10439400" y="30480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1" name="Oval 40"/>
          <p:cNvSpPr/>
          <p:nvPr/>
        </p:nvSpPr>
        <p:spPr>
          <a:xfrm>
            <a:off x="8839200" y="3048000"/>
            <a:ext cx="685800" cy="381000"/>
          </a:xfrm>
          <a:prstGeom prst="ellipse">
            <a:avLst/>
          </a:prstGeom>
          <a:solidFill>
            <a:schemeClr val="bg2">
              <a:lumMod val="9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Ca</a:t>
            </a:r>
          </a:p>
        </p:txBody>
      </p:sp>
      <p:sp>
        <p:nvSpPr>
          <p:cNvPr id="42" name="Oval 41"/>
          <p:cNvSpPr/>
          <p:nvPr/>
        </p:nvSpPr>
        <p:spPr>
          <a:xfrm>
            <a:off x="9829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3" name="Oval 42"/>
          <p:cNvSpPr/>
          <p:nvPr/>
        </p:nvSpPr>
        <p:spPr>
          <a:xfrm>
            <a:off x="106680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4" name="Oval 43"/>
          <p:cNvSpPr/>
          <p:nvPr/>
        </p:nvSpPr>
        <p:spPr>
          <a:xfrm>
            <a:off x="9067800" y="4800600"/>
            <a:ext cx="685800" cy="381000"/>
          </a:xfrm>
          <a:prstGeom prst="ellipse">
            <a:avLst/>
          </a:prstGeom>
          <a:solidFill>
            <a:srgbClr val="FFFF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b="1" dirty="0">
                <a:solidFill>
                  <a:prstClr val="black"/>
                </a:solidFill>
              </a:rPr>
              <a:t>Na</a:t>
            </a:r>
            <a:r>
              <a:rPr lang="en-US" sz="2000" b="1" baseline="30000" dirty="0">
                <a:solidFill>
                  <a:prstClr val="black"/>
                </a:solidFill>
              </a:rPr>
              <a:t>+</a:t>
            </a:r>
          </a:p>
        </p:txBody>
      </p:sp>
      <p:sp>
        <p:nvSpPr>
          <p:cNvPr id="45" name="Trapezoid 44"/>
          <p:cNvSpPr/>
          <p:nvPr/>
        </p:nvSpPr>
        <p:spPr>
          <a:xfrm rot="17755680">
            <a:off x="4727548" y="2186904"/>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46" name="Trapezoid 45"/>
          <p:cNvSpPr/>
          <p:nvPr/>
        </p:nvSpPr>
        <p:spPr>
          <a:xfrm rot="15360000">
            <a:off x="4205544" y="3782357"/>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47" name="Trapezoid 46"/>
          <p:cNvSpPr/>
          <p:nvPr/>
        </p:nvSpPr>
        <p:spPr>
          <a:xfrm rot="20100000">
            <a:off x="1777186" y="4370326"/>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48" name="Trapezoid 47"/>
          <p:cNvSpPr/>
          <p:nvPr/>
        </p:nvSpPr>
        <p:spPr>
          <a:xfrm rot="20113943">
            <a:off x="4025989" y="2624458"/>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49" name="Trapezoid 48"/>
          <p:cNvSpPr/>
          <p:nvPr/>
        </p:nvSpPr>
        <p:spPr>
          <a:xfrm rot="23640000">
            <a:off x="1351189" y="824489"/>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50" name="Trapezoid 49"/>
          <p:cNvSpPr/>
          <p:nvPr/>
        </p:nvSpPr>
        <p:spPr>
          <a:xfrm rot="17755680">
            <a:off x="861895" y="4637775"/>
            <a:ext cx="755703" cy="283885"/>
          </a:xfrm>
          <a:prstGeom prst="trapezoid">
            <a:avLst/>
          </a:prstGeom>
          <a:solidFill>
            <a:schemeClr val="accent3">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cGMP</a:t>
            </a:r>
          </a:p>
        </p:txBody>
      </p:sp>
      <p:sp>
        <p:nvSpPr>
          <p:cNvPr id="30" name="Pie 29"/>
          <p:cNvSpPr/>
          <p:nvPr/>
        </p:nvSpPr>
        <p:spPr>
          <a:xfrm>
            <a:off x="1676400" y="4038600"/>
            <a:ext cx="919429" cy="928816"/>
          </a:xfrm>
          <a:prstGeom prst="pie">
            <a:avLst/>
          </a:prstGeom>
          <a:solidFill>
            <a:schemeClr val="accent3">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TextBox 51"/>
          <p:cNvSpPr txBox="1"/>
          <p:nvPr/>
        </p:nvSpPr>
        <p:spPr>
          <a:xfrm>
            <a:off x="762000" y="5638800"/>
            <a:ext cx="7810500" cy="830997"/>
          </a:xfrm>
          <a:prstGeom prst="rect">
            <a:avLst/>
          </a:prstGeom>
          <a:noFill/>
        </p:spPr>
        <p:txBody>
          <a:bodyPr wrap="square" rtlCol="0">
            <a:spAutoFit/>
          </a:bodyPr>
          <a:lstStyle/>
          <a:p>
            <a:r>
              <a:rPr lang="en-US" sz="2400" b="1" dirty="0"/>
              <a:t>With Lower Calcium Concentration, an enzyme (guanylate cyclase) starts making cGMP</a:t>
            </a:r>
            <a:endParaRPr lang="en-US" sz="2400" dirty="0"/>
          </a:p>
        </p:txBody>
      </p:sp>
      <p:sp>
        <p:nvSpPr>
          <p:cNvPr id="53" name="Oval 52"/>
          <p:cNvSpPr/>
          <p:nvPr/>
        </p:nvSpPr>
        <p:spPr>
          <a:xfrm>
            <a:off x="76200" y="5867400"/>
            <a:ext cx="6858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a:t>
            </a:r>
            <a:endParaRPr lang="en-US" b="1" dirty="0">
              <a:solidFill>
                <a:schemeClr val="bg1"/>
              </a:solidFill>
            </a:endParaRPr>
          </a:p>
        </p:txBody>
      </p:sp>
    </p:spTree>
    <p:extLst>
      <p:ext uri="{BB962C8B-B14F-4D97-AF65-F5344CB8AC3E}">
        <p14:creationId xmlns:p14="http://schemas.microsoft.com/office/powerpoint/2010/main" val="345986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43" presetClass="path" presetSubtype="0" repeatCount="indefinite" accel="50000" decel="50000" fill="hold" grpId="2" nodeType="withEffect">
                                  <p:stCondLst>
                                    <p:cond delay="0"/>
                                  </p:stCondLst>
                                  <p:childTnLst>
                                    <p:animMotion origin="layout" path="M 0 0 L 0.125 0 C 0.181 0 0.25 -0.069 0.25 -0.125 L 0.25 -0.25 E" pathEditMode="relative" ptsTypes="">
                                      <p:cBhvr>
                                        <p:cTn id="8" dur="2000" fill="hold"/>
                                        <p:tgtEl>
                                          <p:spTgt spid="47"/>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48"/>
                                        </p:tgtEl>
                                        <p:attrNameLst>
                                          <p:attrName>style.visibility</p:attrName>
                                        </p:attrNameLst>
                                      </p:cBhvr>
                                      <p:to>
                                        <p:strVal val="visible"/>
                                      </p:to>
                                    </p:set>
                                  </p:childTnLst>
                                </p:cTn>
                              </p:par>
                            </p:childTnLst>
                          </p:cTn>
                        </p:par>
                        <p:par>
                          <p:cTn id="12" fill="hold">
                            <p:stCondLst>
                              <p:cond delay="2000"/>
                            </p:stCondLst>
                            <p:childTnLst>
                              <p:par>
                                <p:cTn id="13" presetID="56" presetClass="path" presetSubtype="0" accel="50000" decel="50000" fill="hold" grpId="3" nodeType="afterEffect">
                                  <p:stCondLst>
                                    <p:cond delay="0"/>
                                  </p:stCondLst>
                                  <p:childTnLst>
                                    <p:animMotion origin="layout" path="M -2.77778E-7 -0.00231 L 0.07274 -0.34867 " pathEditMode="relative" rAng="0" ptsTypes="AA">
                                      <p:cBhvr>
                                        <p:cTn id="14" dur="2000" fill="hold"/>
                                        <p:tgtEl>
                                          <p:spTgt spid="47"/>
                                        </p:tgtEl>
                                        <p:attrNameLst>
                                          <p:attrName>ppt_x</p:attrName>
                                          <p:attrName>ppt_y</p:attrName>
                                        </p:attrNameLst>
                                      </p:cBhvr>
                                      <p:rCtr x="3628" y="-17318"/>
                                    </p:animMotion>
                                  </p:childTnLst>
                                </p:cTn>
                              </p:par>
                            </p:childTnLst>
                          </p:cTn>
                        </p:par>
                        <p:par>
                          <p:cTn id="15" fill="hold">
                            <p:stCondLst>
                              <p:cond delay="4000"/>
                            </p:stCondLst>
                            <p:childTnLst>
                              <p:par>
                                <p:cTn id="16" presetID="1" presetClass="entr" presetSubtype="0" fill="hold" grpId="0" nodeType="after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45"/>
                                        </p:tgtEl>
                                        <p:attrNameLst>
                                          <p:attrName>style.visibility</p:attrName>
                                        </p:attrNameLst>
                                      </p:cBhvr>
                                      <p:to>
                                        <p:strVal val="visible"/>
                                      </p:to>
                                    </p:set>
                                  </p:childTnLst>
                                </p:cTn>
                              </p:par>
                              <p:par>
                                <p:cTn id="24" presetID="32" presetClass="emph" presetSubtype="0" repeatCount="indefinite" fill="hold" grpId="1" nodeType="withEffect">
                                  <p:stCondLst>
                                    <p:cond delay="0"/>
                                  </p:stCondLst>
                                  <p:childTnLst>
                                    <p:animRot by="120000">
                                      <p:cBhvr>
                                        <p:cTn id="25" dur="100" fill="hold">
                                          <p:stCondLst>
                                            <p:cond delay="0"/>
                                          </p:stCondLst>
                                        </p:cTn>
                                        <p:tgtEl>
                                          <p:spTgt spid="47"/>
                                        </p:tgtEl>
                                        <p:attrNameLst>
                                          <p:attrName>r</p:attrName>
                                        </p:attrNameLst>
                                      </p:cBhvr>
                                    </p:animRot>
                                    <p:animRot by="-240000">
                                      <p:cBhvr>
                                        <p:cTn id="26" dur="200" fill="hold">
                                          <p:stCondLst>
                                            <p:cond delay="200"/>
                                          </p:stCondLst>
                                        </p:cTn>
                                        <p:tgtEl>
                                          <p:spTgt spid="47"/>
                                        </p:tgtEl>
                                        <p:attrNameLst>
                                          <p:attrName>r</p:attrName>
                                        </p:attrNameLst>
                                      </p:cBhvr>
                                    </p:animRot>
                                    <p:animRot by="240000">
                                      <p:cBhvr>
                                        <p:cTn id="27" dur="200" fill="hold">
                                          <p:stCondLst>
                                            <p:cond delay="400"/>
                                          </p:stCondLst>
                                        </p:cTn>
                                        <p:tgtEl>
                                          <p:spTgt spid="47"/>
                                        </p:tgtEl>
                                        <p:attrNameLst>
                                          <p:attrName>r</p:attrName>
                                        </p:attrNameLst>
                                      </p:cBhvr>
                                    </p:animRot>
                                    <p:animRot by="-240000">
                                      <p:cBhvr>
                                        <p:cTn id="28" dur="200" fill="hold">
                                          <p:stCondLst>
                                            <p:cond delay="600"/>
                                          </p:stCondLst>
                                        </p:cTn>
                                        <p:tgtEl>
                                          <p:spTgt spid="47"/>
                                        </p:tgtEl>
                                        <p:attrNameLst>
                                          <p:attrName>r</p:attrName>
                                        </p:attrNameLst>
                                      </p:cBhvr>
                                    </p:animRot>
                                    <p:animRot by="120000">
                                      <p:cBhvr>
                                        <p:cTn id="29" dur="200" fill="hold">
                                          <p:stCondLst>
                                            <p:cond delay="800"/>
                                          </p:stCondLst>
                                        </p:cTn>
                                        <p:tgtEl>
                                          <p:spTgt spid="47"/>
                                        </p:tgtEl>
                                        <p:attrNameLst>
                                          <p:attrName>r</p:attrName>
                                        </p:attrNameLst>
                                      </p:cBhvr>
                                    </p:animRot>
                                  </p:childTnLst>
                                </p:cTn>
                              </p:par>
                              <p:par>
                                <p:cTn id="30" presetID="32" presetClass="emph" presetSubtype="0" repeatCount="indefinite" fill="hold" grpId="1" nodeType="withEffect">
                                  <p:stCondLst>
                                    <p:cond delay="0"/>
                                  </p:stCondLst>
                                  <p:childTnLst>
                                    <p:animRot by="120000">
                                      <p:cBhvr>
                                        <p:cTn id="31" dur="100" fill="hold">
                                          <p:stCondLst>
                                            <p:cond delay="0"/>
                                          </p:stCondLst>
                                        </p:cTn>
                                        <p:tgtEl>
                                          <p:spTgt spid="48"/>
                                        </p:tgtEl>
                                        <p:attrNameLst>
                                          <p:attrName>r</p:attrName>
                                        </p:attrNameLst>
                                      </p:cBhvr>
                                    </p:animRot>
                                    <p:animRot by="-240000">
                                      <p:cBhvr>
                                        <p:cTn id="32" dur="200" fill="hold">
                                          <p:stCondLst>
                                            <p:cond delay="200"/>
                                          </p:stCondLst>
                                        </p:cTn>
                                        <p:tgtEl>
                                          <p:spTgt spid="48"/>
                                        </p:tgtEl>
                                        <p:attrNameLst>
                                          <p:attrName>r</p:attrName>
                                        </p:attrNameLst>
                                      </p:cBhvr>
                                    </p:animRot>
                                    <p:animRot by="240000">
                                      <p:cBhvr>
                                        <p:cTn id="33" dur="200" fill="hold">
                                          <p:stCondLst>
                                            <p:cond delay="400"/>
                                          </p:stCondLst>
                                        </p:cTn>
                                        <p:tgtEl>
                                          <p:spTgt spid="48"/>
                                        </p:tgtEl>
                                        <p:attrNameLst>
                                          <p:attrName>r</p:attrName>
                                        </p:attrNameLst>
                                      </p:cBhvr>
                                    </p:animRot>
                                    <p:animRot by="-240000">
                                      <p:cBhvr>
                                        <p:cTn id="34" dur="200" fill="hold">
                                          <p:stCondLst>
                                            <p:cond delay="600"/>
                                          </p:stCondLst>
                                        </p:cTn>
                                        <p:tgtEl>
                                          <p:spTgt spid="48"/>
                                        </p:tgtEl>
                                        <p:attrNameLst>
                                          <p:attrName>r</p:attrName>
                                        </p:attrNameLst>
                                      </p:cBhvr>
                                    </p:animRot>
                                    <p:animRot by="120000">
                                      <p:cBhvr>
                                        <p:cTn id="35" dur="200" fill="hold">
                                          <p:stCondLst>
                                            <p:cond delay="800"/>
                                          </p:stCondLst>
                                        </p:cTn>
                                        <p:tgtEl>
                                          <p:spTgt spid="48"/>
                                        </p:tgtEl>
                                        <p:attrNameLst>
                                          <p:attrName>r</p:attrName>
                                        </p:attrNameLst>
                                      </p:cBhvr>
                                    </p:animRot>
                                  </p:childTnLst>
                                </p:cTn>
                              </p:par>
                              <p:par>
                                <p:cTn id="36" presetID="32" presetClass="emph" presetSubtype="0" repeatCount="indefinite" fill="hold" grpId="1" nodeType="withEffect">
                                  <p:stCondLst>
                                    <p:cond delay="0"/>
                                  </p:stCondLst>
                                  <p:childTnLst>
                                    <p:animRot by="120000">
                                      <p:cBhvr>
                                        <p:cTn id="37" dur="100" fill="hold">
                                          <p:stCondLst>
                                            <p:cond delay="0"/>
                                          </p:stCondLst>
                                        </p:cTn>
                                        <p:tgtEl>
                                          <p:spTgt spid="49"/>
                                        </p:tgtEl>
                                        <p:attrNameLst>
                                          <p:attrName>r</p:attrName>
                                        </p:attrNameLst>
                                      </p:cBhvr>
                                    </p:animRot>
                                    <p:animRot by="-240000">
                                      <p:cBhvr>
                                        <p:cTn id="38" dur="200" fill="hold">
                                          <p:stCondLst>
                                            <p:cond delay="200"/>
                                          </p:stCondLst>
                                        </p:cTn>
                                        <p:tgtEl>
                                          <p:spTgt spid="49"/>
                                        </p:tgtEl>
                                        <p:attrNameLst>
                                          <p:attrName>r</p:attrName>
                                        </p:attrNameLst>
                                      </p:cBhvr>
                                    </p:animRot>
                                    <p:animRot by="240000">
                                      <p:cBhvr>
                                        <p:cTn id="39" dur="200" fill="hold">
                                          <p:stCondLst>
                                            <p:cond delay="400"/>
                                          </p:stCondLst>
                                        </p:cTn>
                                        <p:tgtEl>
                                          <p:spTgt spid="49"/>
                                        </p:tgtEl>
                                        <p:attrNameLst>
                                          <p:attrName>r</p:attrName>
                                        </p:attrNameLst>
                                      </p:cBhvr>
                                    </p:animRot>
                                    <p:animRot by="-240000">
                                      <p:cBhvr>
                                        <p:cTn id="40" dur="200" fill="hold">
                                          <p:stCondLst>
                                            <p:cond delay="600"/>
                                          </p:stCondLst>
                                        </p:cTn>
                                        <p:tgtEl>
                                          <p:spTgt spid="49"/>
                                        </p:tgtEl>
                                        <p:attrNameLst>
                                          <p:attrName>r</p:attrName>
                                        </p:attrNameLst>
                                      </p:cBhvr>
                                    </p:animRot>
                                    <p:animRot by="120000">
                                      <p:cBhvr>
                                        <p:cTn id="41" dur="200" fill="hold">
                                          <p:stCondLst>
                                            <p:cond delay="800"/>
                                          </p:stCondLst>
                                        </p:cTn>
                                        <p:tgtEl>
                                          <p:spTgt spid="49"/>
                                        </p:tgtEl>
                                        <p:attrNameLst>
                                          <p:attrName>r</p:attrName>
                                        </p:attrNameLst>
                                      </p:cBhvr>
                                    </p:animRot>
                                  </p:childTnLst>
                                </p:cTn>
                              </p:par>
                              <p:par>
                                <p:cTn id="42" presetID="32" presetClass="emph" presetSubtype="0" repeatCount="indefinite" fill="hold" grpId="1" nodeType="withEffect">
                                  <p:stCondLst>
                                    <p:cond delay="0"/>
                                  </p:stCondLst>
                                  <p:childTnLst>
                                    <p:animRot by="120000">
                                      <p:cBhvr>
                                        <p:cTn id="43" dur="100" fill="hold">
                                          <p:stCondLst>
                                            <p:cond delay="0"/>
                                          </p:stCondLst>
                                        </p:cTn>
                                        <p:tgtEl>
                                          <p:spTgt spid="50"/>
                                        </p:tgtEl>
                                        <p:attrNameLst>
                                          <p:attrName>r</p:attrName>
                                        </p:attrNameLst>
                                      </p:cBhvr>
                                    </p:animRot>
                                    <p:animRot by="-240000">
                                      <p:cBhvr>
                                        <p:cTn id="44" dur="200" fill="hold">
                                          <p:stCondLst>
                                            <p:cond delay="200"/>
                                          </p:stCondLst>
                                        </p:cTn>
                                        <p:tgtEl>
                                          <p:spTgt spid="50"/>
                                        </p:tgtEl>
                                        <p:attrNameLst>
                                          <p:attrName>r</p:attrName>
                                        </p:attrNameLst>
                                      </p:cBhvr>
                                    </p:animRot>
                                    <p:animRot by="240000">
                                      <p:cBhvr>
                                        <p:cTn id="45" dur="200" fill="hold">
                                          <p:stCondLst>
                                            <p:cond delay="400"/>
                                          </p:stCondLst>
                                        </p:cTn>
                                        <p:tgtEl>
                                          <p:spTgt spid="50"/>
                                        </p:tgtEl>
                                        <p:attrNameLst>
                                          <p:attrName>r</p:attrName>
                                        </p:attrNameLst>
                                      </p:cBhvr>
                                    </p:animRot>
                                    <p:animRot by="-240000">
                                      <p:cBhvr>
                                        <p:cTn id="46" dur="200" fill="hold">
                                          <p:stCondLst>
                                            <p:cond delay="600"/>
                                          </p:stCondLst>
                                        </p:cTn>
                                        <p:tgtEl>
                                          <p:spTgt spid="50"/>
                                        </p:tgtEl>
                                        <p:attrNameLst>
                                          <p:attrName>r</p:attrName>
                                        </p:attrNameLst>
                                      </p:cBhvr>
                                    </p:animRot>
                                    <p:animRot by="120000">
                                      <p:cBhvr>
                                        <p:cTn id="47" dur="200" fill="hold">
                                          <p:stCondLst>
                                            <p:cond delay="800"/>
                                          </p:stCondLst>
                                        </p:cTn>
                                        <p:tgtEl>
                                          <p:spTgt spid="50"/>
                                        </p:tgtEl>
                                        <p:attrNameLst>
                                          <p:attrName>r</p:attrName>
                                        </p:attrNameLst>
                                      </p:cBhvr>
                                    </p:animRot>
                                  </p:childTnLst>
                                </p:cTn>
                              </p:par>
                              <p:par>
                                <p:cTn id="48" presetID="32" presetClass="emph" presetSubtype="0" repeatCount="indefinite" fill="hold" grpId="1" nodeType="withEffect">
                                  <p:stCondLst>
                                    <p:cond delay="0"/>
                                  </p:stCondLst>
                                  <p:childTnLst>
                                    <p:animRot by="120000">
                                      <p:cBhvr>
                                        <p:cTn id="49" dur="100" fill="hold">
                                          <p:stCondLst>
                                            <p:cond delay="0"/>
                                          </p:stCondLst>
                                        </p:cTn>
                                        <p:tgtEl>
                                          <p:spTgt spid="46"/>
                                        </p:tgtEl>
                                        <p:attrNameLst>
                                          <p:attrName>r</p:attrName>
                                        </p:attrNameLst>
                                      </p:cBhvr>
                                    </p:animRot>
                                    <p:animRot by="-240000">
                                      <p:cBhvr>
                                        <p:cTn id="50" dur="200" fill="hold">
                                          <p:stCondLst>
                                            <p:cond delay="200"/>
                                          </p:stCondLst>
                                        </p:cTn>
                                        <p:tgtEl>
                                          <p:spTgt spid="46"/>
                                        </p:tgtEl>
                                        <p:attrNameLst>
                                          <p:attrName>r</p:attrName>
                                        </p:attrNameLst>
                                      </p:cBhvr>
                                    </p:animRot>
                                    <p:animRot by="240000">
                                      <p:cBhvr>
                                        <p:cTn id="51" dur="200" fill="hold">
                                          <p:stCondLst>
                                            <p:cond delay="400"/>
                                          </p:stCondLst>
                                        </p:cTn>
                                        <p:tgtEl>
                                          <p:spTgt spid="46"/>
                                        </p:tgtEl>
                                        <p:attrNameLst>
                                          <p:attrName>r</p:attrName>
                                        </p:attrNameLst>
                                      </p:cBhvr>
                                    </p:animRot>
                                    <p:animRot by="-240000">
                                      <p:cBhvr>
                                        <p:cTn id="52" dur="200" fill="hold">
                                          <p:stCondLst>
                                            <p:cond delay="600"/>
                                          </p:stCondLst>
                                        </p:cTn>
                                        <p:tgtEl>
                                          <p:spTgt spid="46"/>
                                        </p:tgtEl>
                                        <p:attrNameLst>
                                          <p:attrName>r</p:attrName>
                                        </p:attrNameLst>
                                      </p:cBhvr>
                                    </p:animRot>
                                    <p:animRot by="120000">
                                      <p:cBhvr>
                                        <p:cTn id="53" dur="200" fill="hold">
                                          <p:stCondLst>
                                            <p:cond delay="800"/>
                                          </p:stCondLst>
                                        </p:cTn>
                                        <p:tgtEl>
                                          <p:spTgt spid="46"/>
                                        </p:tgtEl>
                                        <p:attrNameLst>
                                          <p:attrName>r</p:attrName>
                                        </p:attrNameLst>
                                      </p:cBhvr>
                                    </p:animRot>
                                  </p:childTnLst>
                                </p:cTn>
                              </p:par>
                              <p:par>
                                <p:cTn id="54" presetID="32" presetClass="emph" presetSubtype="0" repeatCount="indefinite" fill="hold" grpId="1" nodeType="withEffect">
                                  <p:stCondLst>
                                    <p:cond delay="0"/>
                                  </p:stCondLst>
                                  <p:childTnLst>
                                    <p:animRot by="120000">
                                      <p:cBhvr>
                                        <p:cTn id="55" dur="100" fill="hold">
                                          <p:stCondLst>
                                            <p:cond delay="0"/>
                                          </p:stCondLst>
                                        </p:cTn>
                                        <p:tgtEl>
                                          <p:spTgt spid="45"/>
                                        </p:tgtEl>
                                        <p:attrNameLst>
                                          <p:attrName>r</p:attrName>
                                        </p:attrNameLst>
                                      </p:cBhvr>
                                    </p:animRot>
                                    <p:animRot by="-240000">
                                      <p:cBhvr>
                                        <p:cTn id="56" dur="200" fill="hold">
                                          <p:stCondLst>
                                            <p:cond delay="200"/>
                                          </p:stCondLst>
                                        </p:cTn>
                                        <p:tgtEl>
                                          <p:spTgt spid="45"/>
                                        </p:tgtEl>
                                        <p:attrNameLst>
                                          <p:attrName>r</p:attrName>
                                        </p:attrNameLst>
                                      </p:cBhvr>
                                    </p:animRot>
                                    <p:animRot by="240000">
                                      <p:cBhvr>
                                        <p:cTn id="57" dur="200" fill="hold">
                                          <p:stCondLst>
                                            <p:cond delay="400"/>
                                          </p:stCondLst>
                                        </p:cTn>
                                        <p:tgtEl>
                                          <p:spTgt spid="45"/>
                                        </p:tgtEl>
                                        <p:attrNameLst>
                                          <p:attrName>r</p:attrName>
                                        </p:attrNameLst>
                                      </p:cBhvr>
                                    </p:animRot>
                                    <p:animRot by="-240000">
                                      <p:cBhvr>
                                        <p:cTn id="58" dur="200" fill="hold">
                                          <p:stCondLst>
                                            <p:cond delay="600"/>
                                          </p:stCondLst>
                                        </p:cTn>
                                        <p:tgtEl>
                                          <p:spTgt spid="45"/>
                                        </p:tgtEl>
                                        <p:attrNameLst>
                                          <p:attrName>r</p:attrName>
                                        </p:attrNameLst>
                                      </p:cBhvr>
                                    </p:animRot>
                                    <p:animRot by="120000">
                                      <p:cBhvr>
                                        <p:cTn id="59" dur="200" fill="hold">
                                          <p:stCondLst>
                                            <p:cond delay="800"/>
                                          </p:stCondLst>
                                        </p:cTn>
                                        <p:tgtEl>
                                          <p:spTgt spid="45"/>
                                        </p:tgtEl>
                                        <p:attrNameLst>
                                          <p:attrName>r</p:attrName>
                                        </p:attrNameLst>
                                      </p:cBhvr>
                                    </p:animRot>
                                  </p:childTnLst>
                                </p:cTn>
                              </p:par>
                            </p:childTnLst>
                          </p:cTn>
                        </p:par>
                        <p:par>
                          <p:cTn id="60" fill="hold">
                            <p:stCondLst>
                              <p:cond delay="5000"/>
                            </p:stCondLst>
                            <p:childTnLst>
                              <p:par>
                                <p:cTn id="61" presetID="1" presetClass="entr" presetSubtype="0" fill="hold" grpId="0" nodeType="after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par>
                                <p:cTn id="71" presetID="35" presetClass="path" presetSubtype="0" accel="50000" decel="50000" fill="hold" grpId="1" nodeType="withEffect">
                                  <p:stCondLst>
                                    <p:cond delay="0"/>
                                  </p:stCondLst>
                                  <p:childTnLst>
                                    <p:animMotion origin="layout" path="M 0 0 L -0.25 0 E" pathEditMode="relative" ptsTypes="">
                                      <p:cBhvr>
                                        <p:cTn id="72" dur="2000" fill="hold"/>
                                        <p:tgtEl>
                                          <p:spTgt spid="34"/>
                                        </p:tgtEl>
                                        <p:attrNameLst>
                                          <p:attrName>ppt_x</p:attrName>
                                          <p:attrName>ppt_y</p:attrName>
                                        </p:attrNameLst>
                                      </p:cBhvr>
                                    </p:animMotion>
                                  </p:childTnLst>
                                </p:cTn>
                              </p:par>
                              <p:par>
                                <p:cTn id="73" presetID="35" presetClass="path" presetSubtype="0" accel="50000" decel="50000" fill="hold" grpId="1" nodeType="withEffect">
                                  <p:stCondLst>
                                    <p:cond delay="0"/>
                                  </p:stCondLst>
                                  <p:childTnLst>
                                    <p:animMotion origin="layout" path="M 0 0 L -0.25 0 E" pathEditMode="relative" ptsTypes="">
                                      <p:cBhvr>
                                        <p:cTn id="74" dur="2000" fill="hold"/>
                                        <p:tgtEl>
                                          <p:spTgt spid="35"/>
                                        </p:tgtEl>
                                        <p:attrNameLst>
                                          <p:attrName>ppt_x</p:attrName>
                                          <p:attrName>ppt_y</p:attrName>
                                        </p:attrNameLst>
                                      </p:cBhvr>
                                    </p:animMotion>
                                  </p:childTnLst>
                                </p:cTn>
                              </p:par>
                              <p:par>
                                <p:cTn id="75" presetID="63" presetClass="path" presetSubtype="0" accel="50000" decel="50000" fill="hold" grpId="1" nodeType="withEffect">
                                  <p:stCondLst>
                                    <p:cond delay="0"/>
                                  </p:stCondLst>
                                  <p:childTnLst>
                                    <p:animMotion origin="layout" path="M 0 0 L 0.25 0 E" pathEditMode="relative" ptsTypes="">
                                      <p:cBhvr>
                                        <p:cTn id="76" dur="2000" fill="hold"/>
                                        <p:tgtEl>
                                          <p:spTgt spid="4"/>
                                        </p:tgtEl>
                                        <p:attrNameLst>
                                          <p:attrName>ppt_x</p:attrName>
                                          <p:attrName>ppt_y</p:attrName>
                                        </p:attrNameLst>
                                      </p:cBhvr>
                                    </p:animMotion>
                                  </p:childTnLst>
                                </p:cTn>
                              </p:par>
                              <p:par>
                                <p:cTn id="77" presetID="63" presetClass="path" presetSubtype="0" accel="50000" decel="50000" fill="hold" grpId="1" nodeType="withEffect">
                                  <p:stCondLst>
                                    <p:cond delay="0"/>
                                  </p:stCondLst>
                                  <p:childTnLst>
                                    <p:animMotion origin="layout" path="M 0 0 L 0.25 0 E" pathEditMode="relative" ptsTypes="">
                                      <p:cBhvr>
                                        <p:cTn id="78" dur="2000" fill="hold"/>
                                        <p:tgtEl>
                                          <p:spTgt spid="32"/>
                                        </p:tgtEl>
                                        <p:attrNameLst>
                                          <p:attrName>ppt_x</p:attrName>
                                          <p:attrName>ppt_y</p:attrName>
                                        </p:attrNameLst>
                                      </p:cBhvr>
                                    </p:animMotion>
                                  </p:childTnLst>
                                </p:cTn>
                              </p:par>
                              <p:par>
                                <p:cTn id="79" presetID="63" presetClass="path" presetSubtype="0" accel="50000" decel="50000" fill="hold" grpId="1" nodeType="withEffect">
                                  <p:stCondLst>
                                    <p:cond delay="0"/>
                                  </p:stCondLst>
                                  <p:childTnLst>
                                    <p:animMotion origin="layout" path="M 0 0 L 0.25 0 E" pathEditMode="relative" ptsTypes="">
                                      <p:cBhvr>
                                        <p:cTn id="80" dur="2000" fill="hold"/>
                                        <p:tgtEl>
                                          <p:spTgt spid="33"/>
                                        </p:tgtEl>
                                        <p:attrNameLst>
                                          <p:attrName>ppt_x</p:attrName>
                                          <p:attrName>ppt_y</p:attrName>
                                        </p:attrNameLst>
                                      </p:cBhvr>
                                    </p:animMotion>
                                  </p:childTnLst>
                                </p:cTn>
                              </p:par>
                            </p:childTnLst>
                          </p:cTn>
                        </p:par>
                        <p:par>
                          <p:cTn id="81" fill="hold">
                            <p:stCondLst>
                              <p:cond delay="7000"/>
                            </p:stCondLst>
                            <p:childTnLst>
                              <p:par>
                                <p:cTn id="82" presetID="1" presetClass="entr" presetSubtype="0" fill="hold" grpId="1" nodeType="afterEffect">
                                  <p:stCondLst>
                                    <p:cond delay="0"/>
                                  </p:stCondLst>
                                  <p:childTnLst>
                                    <p:set>
                                      <p:cBhvr>
                                        <p:cTn id="83" dur="1" fill="hold">
                                          <p:stCondLst>
                                            <p:cond delay="0"/>
                                          </p:stCondLst>
                                        </p:cTn>
                                        <p:tgtEl>
                                          <p:spTgt spid="2"/>
                                        </p:tgtEl>
                                        <p:attrNameLst>
                                          <p:attrName>style.visibility</p:attrName>
                                        </p:attrNameLst>
                                      </p:cBhvr>
                                      <p:to>
                                        <p:strVal val="visible"/>
                                      </p:to>
                                    </p:set>
                                  </p:childTnLst>
                                </p:cTn>
                              </p:par>
                              <p:par>
                                <p:cTn id="84" presetID="1" presetClass="entr" presetSubtype="0" fill="hold" grpId="1" nodeType="withEffect">
                                  <p:stCondLst>
                                    <p:cond delay="0"/>
                                  </p:stCondLst>
                                  <p:childTnLst>
                                    <p:set>
                                      <p:cBhvr>
                                        <p:cTn id="85" dur="1" fill="hold">
                                          <p:stCondLst>
                                            <p:cond delay="0"/>
                                          </p:stCondLst>
                                        </p:cTn>
                                        <p:tgtEl>
                                          <p:spTgt spid="5"/>
                                        </p:tgtEl>
                                        <p:attrNameLst>
                                          <p:attrName>style.visibility</p:attrName>
                                        </p:attrNameLst>
                                      </p:cBhvr>
                                      <p:to>
                                        <p:strVal val="visible"/>
                                      </p:to>
                                    </p:set>
                                  </p:childTnLst>
                                </p:cTn>
                              </p:par>
                              <p:par>
                                <p:cTn id="86" presetID="1" presetClass="entr" presetSubtype="0" fill="hold" grpId="1" nodeType="withEffect">
                                  <p:stCondLst>
                                    <p:cond delay="0"/>
                                  </p:stCondLst>
                                  <p:childTnLst>
                                    <p:set>
                                      <p:cBhvr>
                                        <p:cTn id="87" dur="1" fill="hold">
                                          <p:stCondLst>
                                            <p:cond delay="0"/>
                                          </p:stCondLst>
                                        </p:cTn>
                                        <p:tgtEl>
                                          <p:spTgt spid="6"/>
                                        </p:tgtEl>
                                        <p:attrNameLst>
                                          <p:attrName>style.visibility</p:attrName>
                                        </p:attrNameLst>
                                      </p:cBhvr>
                                      <p:to>
                                        <p:strVal val="visible"/>
                                      </p:to>
                                    </p:set>
                                  </p:childTnLst>
                                </p:cTn>
                              </p:par>
                              <p:par>
                                <p:cTn id="88" presetID="1" presetClass="entr" presetSubtype="0" fill="hold" grpId="1"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par>
                                <p:cTn id="90" presetID="1" presetClass="entr" presetSubtype="0" fill="hold" grpId="1" nodeType="withEffect">
                                  <p:stCondLst>
                                    <p:cond delay="0"/>
                                  </p:stCondLst>
                                  <p:childTnLst>
                                    <p:set>
                                      <p:cBhvr>
                                        <p:cTn id="91" dur="1" fill="hold">
                                          <p:stCondLst>
                                            <p:cond delay="0"/>
                                          </p:stCondLst>
                                        </p:cTn>
                                        <p:tgtEl>
                                          <p:spTgt spid="8"/>
                                        </p:tgtEl>
                                        <p:attrNameLst>
                                          <p:attrName>style.visibility</p:attrName>
                                        </p:attrNameLst>
                                      </p:cBhvr>
                                      <p:to>
                                        <p:strVal val="visible"/>
                                      </p:to>
                                    </p:set>
                                  </p:childTnLst>
                                </p:cTn>
                              </p:par>
                              <p:par>
                                <p:cTn id="92" presetID="1" presetClass="entr" presetSubtype="0" fill="hold" grpId="1" nodeType="withEffect">
                                  <p:stCondLst>
                                    <p:cond delay="0"/>
                                  </p:stCondLst>
                                  <p:childTnLst>
                                    <p:set>
                                      <p:cBhvr>
                                        <p:cTn id="93" dur="1" fill="hold">
                                          <p:stCondLst>
                                            <p:cond delay="0"/>
                                          </p:stCondLst>
                                        </p:cTn>
                                        <p:tgtEl>
                                          <p:spTgt spid="9"/>
                                        </p:tgtEl>
                                        <p:attrNameLst>
                                          <p:attrName>style.visibility</p:attrName>
                                        </p:attrNameLst>
                                      </p:cBhvr>
                                      <p:to>
                                        <p:strVal val="visible"/>
                                      </p:to>
                                    </p:set>
                                  </p:childTnLst>
                                </p:cTn>
                              </p:par>
                              <p:par>
                                <p:cTn id="94" presetID="1" presetClass="entr" presetSubtype="0" fill="hold" grpId="1" nodeType="withEffect">
                                  <p:stCondLst>
                                    <p:cond delay="0"/>
                                  </p:stCondLst>
                                  <p:childTnLst>
                                    <p:set>
                                      <p:cBhvr>
                                        <p:cTn id="95" dur="1" fill="hold">
                                          <p:stCondLst>
                                            <p:cond delay="0"/>
                                          </p:stCondLst>
                                        </p:cTn>
                                        <p:tgtEl>
                                          <p:spTgt spid="10"/>
                                        </p:tgtEl>
                                        <p:attrNameLst>
                                          <p:attrName>style.visibility</p:attrName>
                                        </p:attrNameLst>
                                      </p:cBhvr>
                                      <p:to>
                                        <p:strVal val="visible"/>
                                      </p:to>
                                    </p:set>
                                  </p:childTnLst>
                                </p:cTn>
                              </p:par>
                              <p:par>
                                <p:cTn id="96" presetID="1" presetClass="entr" presetSubtype="0" fill="hold" grpId="1" nodeType="with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par>
                                <p:cTn id="98" presetID="1" presetClass="entr" presetSubtype="0" fill="hold" grpId="1" nodeType="withEffect">
                                  <p:stCondLst>
                                    <p:cond delay="0"/>
                                  </p:stCondLst>
                                  <p:childTnLst>
                                    <p:set>
                                      <p:cBhvr>
                                        <p:cTn id="99" dur="1" fill="hold">
                                          <p:stCondLst>
                                            <p:cond delay="0"/>
                                          </p:stCondLst>
                                        </p:cTn>
                                        <p:tgtEl>
                                          <p:spTgt spid="12"/>
                                        </p:tgtEl>
                                        <p:attrNameLst>
                                          <p:attrName>style.visibility</p:attrName>
                                        </p:attrNameLst>
                                      </p:cBhvr>
                                      <p:to>
                                        <p:strVal val="visible"/>
                                      </p:to>
                                    </p:set>
                                  </p:childTnLst>
                                </p:cTn>
                              </p:par>
                              <p:par>
                                <p:cTn id="100" presetID="1" presetClass="entr" presetSubtype="0" fill="hold" grpId="1" nodeType="withEffect">
                                  <p:stCondLst>
                                    <p:cond delay="0"/>
                                  </p:stCondLst>
                                  <p:childTnLst>
                                    <p:set>
                                      <p:cBhvr>
                                        <p:cTn id="101" dur="1" fill="hold">
                                          <p:stCondLst>
                                            <p:cond delay="0"/>
                                          </p:stCondLst>
                                        </p:cTn>
                                        <p:tgtEl>
                                          <p:spTgt spid="13"/>
                                        </p:tgtEl>
                                        <p:attrNameLst>
                                          <p:attrName>style.visibility</p:attrName>
                                        </p:attrNameLst>
                                      </p:cBhvr>
                                      <p:to>
                                        <p:strVal val="visible"/>
                                      </p:to>
                                    </p:set>
                                  </p:childTnLst>
                                </p:cTn>
                              </p:par>
                              <p:par>
                                <p:cTn id="102" presetID="1" presetClass="entr" presetSubtype="0" fill="hold" grpId="1" nodeType="withEffect">
                                  <p:stCondLst>
                                    <p:cond delay="0"/>
                                  </p:stCondLst>
                                  <p:childTnLst>
                                    <p:set>
                                      <p:cBhvr>
                                        <p:cTn id="103" dur="1" fill="hold">
                                          <p:stCondLst>
                                            <p:cond delay="0"/>
                                          </p:stCondLst>
                                        </p:cTn>
                                        <p:tgtEl>
                                          <p:spTgt spid="14"/>
                                        </p:tgtEl>
                                        <p:attrNameLst>
                                          <p:attrName>style.visibility</p:attrName>
                                        </p:attrNameLst>
                                      </p:cBhvr>
                                      <p:to>
                                        <p:strVal val="visible"/>
                                      </p:to>
                                    </p:set>
                                  </p:childTnLst>
                                </p:cTn>
                              </p:par>
                              <p:par>
                                <p:cTn id="104" presetID="1" presetClass="entr" presetSubtype="0" fill="hold" grpId="1" nodeType="withEffect">
                                  <p:stCondLst>
                                    <p:cond delay="0"/>
                                  </p:stCondLst>
                                  <p:childTnLst>
                                    <p:set>
                                      <p:cBhvr>
                                        <p:cTn id="105" dur="1" fill="hold">
                                          <p:stCondLst>
                                            <p:cond delay="0"/>
                                          </p:stCondLst>
                                        </p:cTn>
                                        <p:tgtEl>
                                          <p:spTgt spid="15"/>
                                        </p:tgtEl>
                                        <p:attrNameLst>
                                          <p:attrName>style.visibility</p:attrName>
                                        </p:attrNameLst>
                                      </p:cBhvr>
                                      <p:to>
                                        <p:strVal val="visible"/>
                                      </p:to>
                                    </p:set>
                                  </p:childTnLst>
                                </p:cTn>
                              </p:par>
                              <p:par>
                                <p:cTn id="106" presetID="1" presetClass="entr" presetSubtype="0" fill="hold" grpId="1" nodeType="withEffect">
                                  <p:stCondLst>
                                    <p:cond delay="0"/>
                                  </p:stCondLst>
                                  <p:childTnLst>
                                    <p:set>
                                      <p:cBhvr>
                                        <p:cTn id="107" dur="1" fill="hold">
                                          <p:stCondLst>
                                            <p:cond delay="0"/>
                                          </p:stCondLst>
                                        </p:cTn>
                                        <p:tgtEl>
                                          <p:spTgt spid="16"/>
                                        </p:tgtEl>
                                        <p:attrNameLst>
                                          <p:attrName>style.visibility</p:attrName>
                                        </p:attrNameLst>
                                      </p:cBhvr>
                                      <p:to>
                                        <p:strVal val="visible"/>
                                      </p:to>
                                    </p:set>
                                  </p:childTnLst>
                                </p:cTn>
                              </p:par>
                              <p:par>
                                <p:cTn id="108" presetID="1" presetClass="entr" presetSubtype="0" fill="hold" grpId="1" nodeType="withEffect">
                                  <p:stCondLst>
                                    <p:cond delay="0"/>
                                  </p:stCondLst>
                                  <p:childTnLst>
                                    <p:set>
                                      <p:cBhvr>
                                        <p:cTn id="109" dur="1" fill="hold">
                                          <p:stCondLst>
                                            <p:cond delay="0"/>
                                          </p:stCondLst>
                                        </p:cTn>
                                        <p:tgtEl>
                                          <p:spTgt spid="17"/>
                                        </p:tgtEl>
                                        <p:attrNameLst>
                                          <p:attrName>style.visibility</p:attrName>
                                        </p:attrNameLst>
                                      </p:cBhvr>
                                      <p:to>
                                        <p:strVal val="visible"/>
                                      </p:to>
                                    </p:set>
                                  </p:childTnLst>
                                </p:cTn>
                              </p:par>
                              <p:par>
                                <p:cTn id="110" presetID="1" presetClass="entr" presetSubtype="0" fill="hold" grpId="1" nodeType="withEffect">
                                  <p:stCondLst>
                                    <p:cond delay="0"/>
                                  </p:stCondLst>
                                  <p:childTnLst>
                                    <p:set>
                                      <p:cBhvr>
                                        <p:cTn id="111" dur="1" fill="hold">
                                          <p:stCondLst>
                                            <p:cond delay="0"/>
                                          </p:stCondLst>
                                        </p:cTn>
                                        <p:tgtEl>
                                          <p:spTgt spid="18"/>
                                        </p:tgtEl>
                                        <p:attrNameLst>
                                          <p:attrName>style.visibility</p:attrName>
                                        </p:attrNameLst>
                                      </p:cBhvr>
                                      <p:to>
                                        <p:strVal val="visible"/>
                                      </p:to>
                                    </p:set>
                                  </p:childTnLst>
                                </p:cTn>
                              </p:par>
                            </p:childTnLst>
                          </p:cTn>
                        </p:par>
                        <p:par>
                          <p:cTn id="112" fill="hold">
                            <p:stCondLst>
                              <p:cond delay="7000"/>
                            </p:stCondLst>
                            <p:childTnLst>
                              <p:par>
                                <p:cTn id="113" presetID="35" presetClass="path" presetSubtype="0" fill="hold" grpId="0" nodeType="afterEffect">
                                  <p:stCondLst>
                                    <p:cond delay="0"/>
                                  </p:stCondLst>
                                  <p:childTnLst>
                                    <p:animMotion origin="layout" path="M 0 0 L -0.25 0 E" pathEditMode="relative" ptsTypes="">
                                      <p:cBhvr>
                                        <p:cTn id="114" dur="500" fill="hold"/>
                                        <p:tgtEl>
                                          <p:spTgt spid="2"/>
                                        </p:tgtEl>
                                        <p:attrNameLst>
                                          <p:attrName>ppt_x</p:attrName>
                                          <p:attrName>ppt_y</p:attrName>
                                        </p:attrNameLst>
                                      </p:cBhvr>
                                    </p:animMotion>
                                  </p:childTnLst>
                                </p:cTn>
                              </p:par>
                              <p:par>
                                <p:cTn id="115" presetID="35" presetClass="path" presetSubtype="0" fill="hold" grpId="0" nodeType="withEffect">
                                  <p:stCondLst>
                                    <p:cond delay="0"/>
                                  </p:stCondLst>
                                  <p:childTnLst>
                                    <p:animMotion origin="layout" path="M 0 0 L -0.25 0 E" pathEditMode="relative" ptsTypes="">
                                      <p:cBhvr>
                                        <p:cTn id="116" dur="500" fill="hold"/>
                                        <p:tgtEl>
                                          <p:spTgt spid="5"/>
                                        </p:tgtEl>
                                        <p:attrNameLst>
                                          <p:attrName>ppt_x</p:attrName>
                                          <p:attrName>ppt_y</p:attrName>
                                        </p:attrNameLst>
                                      </p:cBhvr>
                                    </p:animMotion>
                                  </p:childTnLst>
                                </p:cTn>
                              </p:par>
                              <p:par>
                                <p:cTn id="117" presetID="35" presetClass="path" presetSubtype="0" fill="hold" grpId="0" nodeType="withEffect">
                                  <p:stCondLst>
                                    <p:cond delay="0"/>
                                  </p:stCondLst>
                                  <p:childTnLst>
                                    <p:animMotion origin="layout" path="M 0 0 L -0.25 0 E" pathEditMode="relative" ptsTypes="">
                                      <p:cBhvr>
                                        <p:cTn id="118" dur="500" fill="hold"/>
                                        <p:tgtEl>
                                          <p:spTgt spid="6"/>
                                        </p:tgtEl>
                                        <p:attrNameLst>
                                          <p:attrName>ppt_x</p:attrName>
                                          <p:attrName>ppt_y</p:attrName>
                                        </p:attrNameLst>
                                      </p:cBhvr>
                                    </p:animMotion>
                                  </p:childTnLst>
                                </p:cTn>
                              </p:par>
                              <p:par>
                                <p:cTn id="119" presetID="35" presetClass="path" presetSubtype="0" fill="hold" grpId="0" nodeType="withEffect">
                                  <p:stCondLst>
                                    <p:cond delay="0"/>
                                  </p:stCondLst>
                                  <p:childTnLst>
                                    <p:animMotion origin="layout" path="M 0 0 L -0.25 0 E" pathEditMode="relative" ptsTypes="">
                                      <p:cBhvr>
                                        <p:cTn id="120" dur="500" fill="hold"/>
                                        <p:tgtEl>
                                          <p:spTgt spid="7"/>
                                        </p:tgtEl>
                                        <p:attrNameLst>
                                          <p:attrName>ppt_x</p:attrName>
                                          <p:attrName>ppt_y</p:attrName>
                                        </p:attrNameLst>
                                      </p:cBhvr>
                                    </p:animMotion>
                                  </p:childTnLst>
                                </p:cTn>
                              </p:par>
                              <p:par>
                                <p:cTn id="121" presetID="35" presetClass="path" presetSubtype="0" fill="hold" grpId="0" nodeType="withEffect">
                                  <p:stCondLst>
                                    <p:cond delay="0"/>
                                  </p:stCondLst>
                                  <p:childTnLst>
                                    <p:animMotion origin="layout" path="M 0 0 L -0.25 0 E" pathEditMode="relative" ptsTypes="">
                                      <p:cBhvr>
                                        <p:cTn id="122" dur="500" fill="hold"/>
                                        <p:tgtEl>
                                          <p:spTgt spid="8"/>
                                        </p:tgtEl>
                                        <p:attrNameLst>
                                          <p:attrName>ppt_x</p:attrName>
                                          <p:attrName>ppt_y</p:attrName>
                                        </p:attrNameLst>
                                      </p:cBhvr>
                                    </p:animMotion>
                                  </p:childTnLst>
                                </p:cTn>
                              </p:par>
                              <p:par>
                                <p:cTn id="123" presetID="35" presetClass="path" presetSubtype="0" fill="hold" grpId="0" nodeType="withEffect">
                                  <p:stCondLst>
                                    <p:cond delay="0"/>
                                  </p:stCondLst>
                                  <p:childTnLst>
                                    <p:animMotion origin="layout" path="M 0 0 L -0.25 0 E" pathEditMode="relative" ptsTypes="">
                                      <p:cBhvr>
                                        <p:cTn id="124" dur="500" fill="hold"/>
                                        <p:tgtEl>
                                          <p:spTgt spid="9"/>
                                        </p:tgtEl>
                                        <p:attrNameLst>
                                          <p:attrName>ppt_x</p:attrName>
                                          <p:attrName>ppt_y</p:attrName>
                                        </p:attrNameLst>
                                      </p:cBhvr>
                                    </p:animMotion>
                                  </p:childTnLst>
                                </p:cTn>
                              </p:par>
                              <p:par>
                                <p:cTn id="125" presetID="35" presetClass="path" presetSubtype="0" fill="hold" grpId="0" nodeType="withEffect">
                                  <p:stCondLst>
                                    <p:cond delay="0"/>
                                  </p:stCondLst>
                                  <p:childTnLst>
                                    <p:animMotion origin="layout" path="M 0 0 L -0.25 0 E" pathEditMode="relative" ptsTypes="">
                                      <p:cBhvr>
                                        <p:cTn id="126" dur="500" fill="hold"/>
                                        <p:tgtEl>
                                          <p:spTgt spid="10"/>
                                        </p:tgtEl>
                                        <p:attrNameLst>
                                          <p:attrName>ppt_x</p:attrName>
                                          <p:attrName>ppt_y</p:attrName>
                                        </p:attrNameLst>
                                      </p:cBhvr>
                                    </p:animMotion>
                                  </p:childTnLst>
                                </p:cTn>
                              </p:par>
                              <p:par>
                                <p:cTn id="127" presetID="35" presetClass="path" presetSubtype="0" fill="hold" grpId="0" nodeType="withEffect">
                                  <p:stCondLst>
                                    <p:cond delay="0"/>
                                  </p:stCondLst>
                                  <p:childTnLst>
                                    <p:animMotion origin="layout" path="M 0 0 L -0.25 0 E" pathEditMode="relative" ptsTypes="">
                                      <p:cBhvr>
                                        <p:cTn id="128" dur="500" fill="hold"/>
                                        <p:tgtEl>
                                          <p:spTgt spid="11"/>
                                        </p:tgtEl>
                                        <p:attrNameLst>
                                          <p:attrName>ppt_x</p:attrName>
                                          <p:attrName>ppt_y</p:attrName>
                                        </p:attrNameLst>
                                      </p:cBhvr>
                                    </p:animMotion>
                                  </p:childTnLst>
                                </p:cTn>
                              </p:par>
                              <p:par>
                                <p:cTn id="129" presetID="35" presetClass="path" presetSubtype="0" fill="hold" grpId="0" nodeType="withEffect">
                                  <p:stCondLst>
                                    <p:cond delay="0"/>
                                  </p:stCondLst>
                                  <p:childTnLst>
                                    <p:animMotion origin="layout" path="M 0 0 L -0.25 0 E" pathEditMode="relative" ptsTypes="">
                                      <p:cBhvr>
                                        <p:cTn id="130" dur="500" fill="hold"/>
                                        <p:tgtEl>
                                          <p:spTgt spid="12"/>
                                        </p:tgtEl>
                                        <p:attrNameLst>
                                          <p:attrName>ppt_x</p:attrName>
                                          <p:attrName>ppt_y</p:attrName>
                                        </p:attrNameLst>
                                      </p:cBhvr>
                                    </p:animMotion>
                                  </p:childTnLst>
                                </p:cTn>
                              </p:par>
                              <p:par>
                                <p:cTn id="131" presetID="63" presetClass="path" presetSubtype="0" fill="hold" grpId="0" nodeType="withEffect">
                                  <p:stCondLst>
                                    <p:cond delay="0"/>
                                  </p:stCondLst>
                                  <p:childTnLst>
                                    <p:animMotion origin="layout" path="M 0 0 L 0.25 0 E" pathEditMode="relative" ptsTypes="">
                                      <p:cBhvr>
                                        <p:cTn id="132" dur="500" fill="hold"/>
                                        <p:tgtEl>
                                          <p:spTgt spid="13"/>
                                        </p:tgtEl>
                                        <p:attrNameLst>
                                          <p:attrName>ppt_x</p:attrName>
                                          <p:attrName>ppt_y</p:attrName>
                                        </p:attrNameLst>
                                      </p:cBhvr>
                                    </p:animMotion>
                                  </p:childTnLst>
                                </p:cTn>
                              </p:par>
                              <p:par>
                                <p:cTn id="133" presetID="63" presetClass="path" presetSubtype="0" fill="hold" grpId="0" nodeType="withEffect">
                                  <p:stCondLst>
                                    <p:cond delay="0"/>
                                  </p:stCondLst>
                                  <p:childTnLst>
                                    <p:animMotion origin="layout" path="M 0 0 L 0.25 0 E" pathEditMode="relative" ptsTypes="">
                                      <p:cBhvr>
                                        <p:cTn id="134" dur="500" fill="hold"/>
                                        <p:tgtEl>
                                          <p:spTgt spid="14"/>
                                        </p:tgtEl>
                                        <p:attrNameLst>
                                          <p:attrName>ppt_x</p:attrName>
                                          <p:attrName>ppt_y</p:attrName>
                                        </p:attrNameLst>
                                      </p:cBhvr>
                                    </p:animMotion>
                                  </p:childTnLst>
                                </p:cTn>
                              </p:par>
                              <p:par>
                                <p:cTn id="135" presetID="63" presetClass="path" presetSubtype="0" fill="hold" grpId="0" nodeType="withEffect">
                                  <p:stCondLst>
                                    <p:cond delay="0"/>
                                  </p:stCondLst>
                                  <p:childTnLst>
                                    <p:animMotion origin="layout" path="M 0 0 L 0.25 0 E" pathEditMode="relative" ptsTypes="">
                                      <p:cBhvr>
                                        <p:cTn id="136" dur="500" fill="hold"/>
                                        <p:tgtEl>
                                          <p:spTgt spid="15"/>
                                        </p:tgtEl>
                                        <p:attrNameLst>
                                          <p:attrName>ppt_x</p:attrName>
                                          <p:attrName>ppt_y</p:attrName>
                                        </p:attrNameLst>
                                      </p:cBhvr>
                                    </p:animMotion>
                                  </p:childTnLst>
                                </p:cTn>
                              </p:par>
                              <p:par>
                                <p:cTn id="137" presetID="63" presetClass="path" presetSubtype="0" fill="hold" grpId="0" nodeType="withEffect">
                                  <p:stCondLst>
                                    <p:cond delay="0"/>
                                  </p:stCondLst>
                                  <p:childTnLst>
                                    <p:animMotion origin="layout" path="M 0 0 L 0.25 0 E" pathEditMode="relative" ptsTypes="">
                                      <p:cBhvr>
                                        <p:cTn id="138" dur="500" fill="hold"/>
                                        <p:tgtEl>
                                          <p:spTgt spid="16"/>
                                        </p:tgtEl>
                                        <p:attrNameLst>
                                          <p:attrName>ppt_x</p:attrName>
                                          <p:attrName>ppt_y</p:attrName>
                                        </p:attrNameLst>
                                      </p:cBhvr>
                                    </p:animMotion>
                                  </p:childTnLst>
                                </p:cTn>
                              </p:par>
                              <p:par>
                                <p:cTn id="139" presetID="63" presetClass="path" presetSubtype="0" fill="hold" grpId="0" nodeType="withEffect">
                                  <p:stCondLst>
                                    <p:cond delay="0"/>
                                  </p:stCondLst>
                                  <p:childTnLst>
                                    <p:animMotion origin="layout" path="M 0 0 L 0.25 0 E" pathEditMode="relative" ptsTypes="">
                                      <p:cBhvr>
                                        <p:cTn id="140" dur="500" fill="hold"/>
                                        <p:tgtEl>
                                          <p:spTgt spid="17"/>
                                        </p:tgtEl>
                                        <p:attrNameLst>
                                          <p:attrName>ppt_x</p:attrName>
                                          <p:attrName>ppt_y</p:attrName>
                                        </p:attrNameLst>
                                      </p:cBhvr>
                                    </p:animMotion>
                                  </p:childTnLst>
                                </p:cTn>
                              </p:par>
                              <p:par>
                                <p:cTn id="141" presetID="63" presetClass="path" presetSubtype="0" fill="hold" grpId="0" nodeType="withEffect">
                                  <p:stCondLst>
                                    <p:cond delay="0"/>
                                  </p:stCondLst>
                                  <p:childTnLst>
                                    <p:animMotion origin="layout" path="M 0 0 L 0.25 0 E" pathEditMode="relative" ptsTypes="">
                                      <p:cBhvr>
                                        <p:cTn id="142" dur="500" fill="hold"/>
                                        <p:tgtEl>
                                          <p:spTgt spid="18"/>
                                        </p:tgtEl>
                                        <p:attrNameLst>
                                          <p:attrName>ppt_x</p:attrName>
                                          <p:attrName>ppt_y</p:attrName>
                                        </p:attrNameLst>
                                      </p:cBhvr>
                                    </p:animMotion>
                                  </p:childTnLst>
                                </p:cTn>
                              </p:par>
                            </p:childTnLst>
                          </p:cTn>
                        </p:par>
                        <p:par>
                          <p:cTn id="143" fill="hold">
                            <p:stCondLst>
                              <p:cond delay="7500"/>
                            </p:stCondLst>
                            <p:childTnLst>
                              <p:par>
                                <p:cTn id="144" presetID="51" presetClass="path" presetSubtype="0" fill="hold" grpId="2" nodeType="afterEffect">
                                  <p:stCondLst>
                                    <p:cond delay="0"/>
                                  </p:stCondLst>
                                  <p:childTnLst>
                                    <p:animMotion origin="layout" path="M -0.25 1.11111E-6 L -0.26233 0.04606 C -0.26511 0.05579 -0.2665 0.07014 -0.2665 0.08542 C -0.2665 0.10255 -0.26511 0.1162 -0.26233 0.12592 L -0.25 0.17222 " pathEditMode="relative" rAng="0" ptsTypes="FffFF">
                                      <p:cBhvr>
                                        <p:cTn id="145" dur="500" fill="hold"/>
                                        <p:tgtEl>
                                          <p:spTgt spid="6"/>
                                        </p:tgtEl>
                                        <p:attrNameLst>
                                          <p:attrName>ppt_x</p:attrName>
                                          <p:attrName>ppt_y</p:attrName>
                                        </p:attrNameLst>
                                      </p:cBhvr>
                                      <p:rCtr x="-833" y="8611"/>
                                    </p:animMotion>
                                  </p:childTnLst>
                                </p:cTn>
                              </p:par>
                              <p:par>
                                <p:cTn id="146" presetID="51" presetClass="path" presetSubtype="0" fill="hold" grpId="2" nodeType="withEffect">
                                  <p:stCondLst>
                                    <p:cond delay="0"/>
                                  </p:stCondLst>
                                  <p:childTnLst>
                                    <p:animMotion origin="layout" path="M -0.25 -2.22222E-6 L -0.26232 0.04607 C -0.2651 0.05579 -0.26649 0.07014 -0.26649 0.08542 C -0.26649 0.10255 -0.2651 0.11621 -0.26232 0.12593 L -0.25 0.17222 " pathEditMode="relative" rAng="0" ptsTypes="FffFF">
                                      <p:cBhvr>
                                        <p:cTn id="147" dur="500" fill="hold"/>
                                        <p:tgtEl>
                                          <p:spTgt spid="7"/>
                                        </p:tgtEl>
                                        <p:attrNameLst>
                                          <p:attrName>ppt_x</p:attrName>
                                          <p:attrName>ppt_y</p:attrName>
                                        </p:attrNameLst>
                                      </p:cBhvr>
                                      <p:rCtr x="-833" y="8611"/>
                                    </p:animMotion>
                                  </p:childTnLst>
                                </p:cTn>
                              </p:par>
                              <p:par>
                                <p:cTn id="148" presetID="49" presetClass="path" presetSubtype="0" fill="hold" grpId="2" nodeType="withEffect">
                                  <p:stCondLst>
                                    <p:cond delay="0"/>
                                  </p:stCondLst>
                                  <p:childTnLst>
                                    <p:animMotion origin="layout" path="M -0.25 1.11111E-6 L -0.4375 -0.08333 " pathEditMode="relative" rAng="0" ptsTypes="AA">
                                      <p:cBhvr>
                                        <p:cTn id="149" dur="500" fill="hold"/>
                                        <p:tgtEl>
                                          <p:spTgt spid="2"/>
                                        </p:tgtEl>
                                        <p:attrNameLst>
                                          <p:attrName>ppt_x</p:attrName>
                                          <p:attrName>ppt_y</p:attrName>
                                        </p:attrNameLst>
                                      </p:cBhvr>
                                      <p:rCtr x="-9375" y="-4167"/>
                                    </p:animMotion>
                                  </p:childTnLst>
                                </p:cTn>
                              </p:par>
                              <p:par>
                                <p:cTn id="150" presetID="49" presetClass="path" presetSubtype="0" fill="hold" grpId="2" nodeType="withEffect">
                                  <p:stCondLst>
                                    <p:cond delay="0"/>
                                  </p:stCondLst>
                                  <p:childTnLst>
                                    <p:animMotion origin="layout" path="M -0.25 -2.22222E-6 L -0.34722 0.16111 " pathEditMode="relative" rAng="0" ptsTypes="AA">
                                      <p:cBhvr>
                                        <p:cTn id="151" dur="500" fill="hold"/>
                                        <p:tgtEl>
                                          <p:spTgt spid="9"/>
                                        </p:tgtEl>
                                        <p:attrNameLst>
                                          <p:attrName>ppt_x</p:attrName>
                                          <p:attrName>ppt_y</p:attrName>
                                        </p:attrNameLst>
                                      </p:cBhvr>
                                      <p:rCtr x="-4861" y="8056"/>
                                    </p:animMotion>
                                  </p:childTnLst>
                                </p:cTn>
                              </p:par>
                              <p:par>
                                <p:cTn id="152" presetID="36" presetClass="path" presetSubtype="0" fill="hold" grpId="2" nodeType="withEffect">
                                  <p:stCondLst>
                                    <p:cond delay="0"/>
                                  </p:stCondLst>
                                  <p:childTnLst>
                                    <p:animMotion origin="layout" path="M 0.25 -2.22222E-6 L 0.25 0.06945 C 0.25 0.10047 0.2717 0.13889 0.28959 0.13889 L 0.32917 0.13889 " pathEditMode="relative" rAng="0" ptsTypes="FfFF">
                                      <p:cBhvr>
                                        <p:cTn id="153" dur="500" fill="hold"/>
                                        <p:tgtEl>
                                          <p:spTgt spid="14"/>
                                        </p:tgtEl>
                                        <p:attrNameLst>
                                          <p:attrName>ppt_x</p:attrName>
                                          <p:attrName>ppt_y</p:attrName>
                                        </p:attrNameLst>
                                      </p:cBhvr>
                                      <p:rCtr x="3958" y="6944"/>
                                    </p:animMotion>
                                  </p:childTnLst>
                                </p:cTn>
                              </p:par>
                              <p:par>
                                <p:cTn id="154" presetID="36" presetClass="path" presetSubtype="0" fill="hold" grpId="2" nodeType="withEffect">
                                  <p:stCondLst>
                                    <p:cond delay="0"/>
                                  </p:stCondLst>
                                  <p:childTnLst>
                                    <p:animMotion origin="layout" path="M 0.25 -2.22222E-6 L 0.25 0.08334 C 0.25 0.1206 0.30972 0.16667 0.35833 0.16667 L 0.46666 0.16667 " pathEditMode="relative" rAng="0" ptsTypes="FfFF">
                                      <p:cBhvr>
                                        <p:cTn id="155" dur="500" fill="hold"/>
                                        <p:tgtEl>
                                          <p:spTgt spid="17"/>
                                        </p:tgtEl>
                                        <p:attrNameLst>
                                          <p:attrName>ppt_x</p:attrName>
                                          <p:attrName>ppt_y</p:attrName>
                                        </p:attrNameLst>
                                      </p:cBhvr>
                                      <p:rCtr x="10833" y="8333"/>
                                    </p:animMotion>
                                  </p:childTnLst>
                                </p:cTn>
                              </p:par>
                              <p:par>
                                <p:cTn id="156" presetID="43" presetClass="path" presetSubtype="0" fill="hold" grpId="2" nodeType="withEffect">
                                  <p:stCondLst>
                                    <p:cond delay="0"/>
                                  </p:stCondLst>
                                  <p:childTnLst>
                                    <p:animMotion origin="layout" path="M 0.24722 -2.22222E-6 L 0.37222 -2.22222E-6 C 0.4283 -2.22222E-6 0.49722 -0.06898 0.49722 -0.125 L 0.49722 -0.25 " pathEditMode="relative" rAng="0" ptsTypes="FfFF">
                                      <p:cBhvr>
                                        <p:cTn id="157" dur="500" fill="hold"/>
                                        <p:tgtEl>
                                          <p:spTgt spid="13"/>
                                        </p:tgtEl>
                                        <p:attrNameLst>
                                          <p:attrName>ppt_x</p:attrName>
                                          <p:attrName>ppt_y</p:attrName>
                                        </p:attrNameLst>
                                      </p:cBhvr>
                                      <p:rCtr x="12500" y="-12500"/>
                                    </p:animMotion>
                                  </p:childTnLst>
                                </p:cTn>
                              </p:par>
                              <p:par>
                                <p:cTn id="158" presetID="43" presetClass="path" presetSubtype="0" fill="hold" grpId="2" nodeType="withEffect">
                                  <p:stCondLst>
                                    <p:cond delay="0"/>
                                  </p:stCondLst>
                                  <p:childTnLst>
                                    <p:animMotion origin="layout" path="M 0.25 3.33333E-6 L 0.3368 3.33333E-6 C 0.37569 3.33333E-6 0.42361 -0.05371 0.42361 -0.09723 L 0.42361 -0.19445 " pathEditMode="relative" rAng="0" ptsTypes="FfFF">
                                      <p:cBhvr>
                                        <p:cTn id="159" dur="500" fill="hold"/>
                                        <p:tgtEl>
                                          <p:spTgt spid="16"/>
                                        </p:tgtEl>
                                        <p:attrNameLst>
                                          <p:attrName>ppt_x</p:attrName>
                                          <p:attrName>ppt_y</p:attrName>
                                        </p:attrNameLst>
                                      </p:cBhvr>
                                      <p:rCtr x="8681" y="-9722"/>
                                    </p:animMotion>
                                  </p:childTnLst>
                                </p:cTn>
                              </p:par>
                              <p:par>
                                <p:cTn id="160" presetID="63" presetClass="path" presetSubtype="0" fill="hold" grpId="2" nodeType="withEffect">
                                  <p:stCondLst>
                                    <p:cond delay="0"/>
                                  </p:stCondLst>
                                  <p:childTnLst>
                                    <p:animMotion origin="layout" path="M 0.25 -2.22222E-6 L 0.4 -0.07222 " pathEditMode="relative" rAng="0" ptsTypes="AA">
                                      <p:cBhvr>
                                        <p:cTn id="161" dur="500" fill="hold"/>
                                        <p:tgtEl>
                                          <p:spTgt spid="15"/>
                                        </p:tgtEl>
                                        <p:attrNameLst>
                                          <p:attrName>ppt_x</p:attrName>
                                          <p:attrName>ppt_y</p:attrName>
                                        </p:attrNameLst>
                                      </p:cBhvr>
                                      <p:rCtr x="7500" y="-3611"/>
                                    </p:animMotion>
                                  </p:childTnLst>
                                </p:cTn>
                              </p:par>
                              <p:par>
                                <p:cTn id="162" presetID="63" presetClass="path" presetSubtype="0" fill="hold" grpId="2" nodeType="withEffect">
                                  <p:stCondLst>
                                    <p:cond delay="0"/>
                                  </p:stCondLst>
                                  <p:childTnLst>
                                    <p:animMotion origin="layout" path="M 0.25 3.33333E-6 L 0.39584 -0.10556 " pathEditMode="relative" rAng="0" ptsTypes="AA">
                                      <p:cBhvr>
                                        <p:cTn id="163" dur="500" fill="hold"/>
                                        <p:tgtEl>
                                          <p:spTgt spid="18"/>
                                        </p:tgtEl>
                                        <p:attrNameLst>
                                          <p:attrName>ppt_x</p:attrName>
                                          <p:attrName>ppt_y</p:attrName>
                                        </p:attrNameLst>
                                      </p:cBhvr>
                                      <p:rCtr x="7292" y="-5278"/>
                                    </p:animMotion>
                                  </p:childTnLst>
                                </p:cTn>
                              </p:par>
                              <p:par>
                                <p:cTn id="164" presetID="35" presetClass="path" presetSubtype="0" fill="hold" grpId="2" nodeType="withEffect">
                                  <p:stCondLst>
                                    <p:cond delay="0"/>
                                  </p:stCondLst>
                                  <p:childTnLst>
                                    <p:animMotion origin="layout" path="M -0.25 1.11111E-6 L -0.5 1.11111E-6 " pathEditMode="relative" rAng="0" ptsTypes="AA">
                                      <p:cBhvr>
                                        <p:cTn id="165" dur="500" fill="hold"/>
                                        <p:tgtEl>
                                          <p:spTgt spid="5"/>
                                        </p:tgtEl>
                                        <p:attrNameLst>
                                          <p:attrName>ppt_x</p:attrName>
                                          <p:attrName>ppt_y</p:attrName>
                                        </p:attrNameLst>
                                      </p:cBhvr>
                                      <p:rCtr x="-12500" y="0"/>
                                    </p:animMotion>
                                  </p:childTnLst>
                                </p:cTn>
                              </p:par>
                              <p:par>
                                <p:cTn id="166" presetID="35" presetClass="path" presetSubtype="0" fill="hold" grpId="2" nodeType="withEffect">
                                  <p:stCondLst>
                                    <p:cond delay="0"/>
                                  </p:stCondLst>
                                  <p:childTnLst>
                                    <p:animMotion origin="layout" path="M -0.25 -2.22222E-6 L -0.56389 0.07222 " pathEditMode="relative" rAng="0" ptsTypes="AA">
                                      <p:cBhvr>
                                        <p:cTn id="167" dur="500" fill="hold"/>
                                        <p:tgtEl>
                                          <p:spTgt spid="8"/>
                                        </p:tgtEl>
                                        <p:attrNameLst>
                                          <p:attrName>ppt_x</p:attrName>
                                          <p:attrName>ppt_y</p:attrName>
                                        </p:attrNameLst>
                                      </p:cBhvr>
                                      <p:rCtr x="-15694" y="3611"/>
                                    </p:animMotion>
                                  </p:childTnLst>
                                </p:cTn>
                              </p:par>
                              <p:par>
                                <p:cTn id="168" presetID="64" presetClass="path" presetSubtype="0" fill="hold" grpId="2" nodeType="withEffect">
                                  <p:stCondLst>
                                    <p:cond delay="0"/>
                                  </p:stCondLst>
                                  <p:childTnLst>
                                    <p:animMotion origin="layout" path="M -0.25 2.22222E-6 L -0.2625 -0.38334 " pathEditMode="relative" rAng="0" ptsTypes="AA">
                                      <p:cBhvr>
                                        <p:cTn id="169" dur="500" fill="hold"/>
                                        <p:tgtEl>
                                          <p:spTgt spid="10"/>
                                        </p:tgtEl>
                                        <p:attrNameLst>
                                          <p:attrName>ppt_x</p:attrName>
                                          <p:attrName>ppt_y</p:attrName>
                                        </p:attrNameLst>
                                      </p:cBhvr>
                                      <p:rCtr x="-625" y="-19167"/>
                                    </p:animMotion>
                                  </p:childTnLst>
                                </p:cTn>
                              </p:par>
                              <p:par>
                                <p:cTn id="170" presetID="64" presetClass="path" presetSubtype="0" fill="hold" grpId="2" nodeType="withEffect">
                                  <p:stCondLst>
                                    <p:cond delay="0"/>
                                  </p:stCondLst>
                                  <p:childTnLst>
                                    <p:animMotion origin="layout" path="M -0.25 2.22222E-6 L -0.34722 -0.16111 " pathEditMode="relative" rAng="0" ptsTypes="AA">
                                      <p:cBhvr>
                                        <p:cTn id="171" dur="500" fill="hold"/>
                                        <p:tgtEl>
                                          <p:spTgt spid="11"/>
                                        </p:tgtEl>
                                        <p:attrNameLst>
                                          <p:attrName>ppt_x</p:attrName>
                                          <p:attrName>ppt_y</p:attrName>
                                        </p:attrNameLst>
                                      </p:cBhvr>
                                      <p:rCtr x="-4861" y="-8056"/>
                                    </p:animMotion>
                                  </p:childTnLst>
                                </p:cTn>
                              </p:par>
                            </p:childTnLst>
                          </p:cTn>
                        </p:par>
                        <p:par>
                          <p:cTn id="172" fill="hold">
                            <p:stCondLst>
                              <p:cond delay="8000"/>
                            </p:stCondLst>
                            <p:childTnLst>
                              <p:par>
                                <p:cTn id="173" presetID="1" presetClass="entr" presetSubtype="0" fill="hold" grpId="1" nodeType="afterEffect">
                                  <p:stCondLst>
                                    <p:cond delay="0"/>
                                  </p:stCondLst>
                                  <p:childTnLst>
                                    <p:set>
                                      <p:cBhvr>
                                        <p:cTn id="174" dur="1" fill="hold">
                                          <p:stCondLst>
                                            <p:cond delay="0"/>
                                          </p:stCondLst>
                                        </p:cTn>
                                        <p:tgtEl>
                                          <p:spTgt spid="19"/>
                                        </p:tgtEl>
                                        <p:attrNameLst>
                                          <p:attrName>style.visibility</p:attrName>
                                        </p:attrNameLst>
                                      </p:cBhvr>
                                      <p:to>
                                        <p:strVal val="visible"/>
                                      </p:to>
                                    </p:set>
                                  </p:childTnLst>
                                </p:cTn>
                              </p:par>
                              <p:par>
                                <p:cTn id="175" presetID="1" presetClass="entr" presetSubtype="0" fill="hold" grpId="1" nodeType="withEffect">
                                  <p:stCondLst>
                                    <p:cond delay="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ntr" presetSubtype="0" fill="hold" grpId="1" nodeType="withEffect">
                                  <p:stCondLst>
                                    <p:cond delay="0"/>
                                  </p:stCondLst>
                                  <p:childTnLst>
                                    <p:set>
                                      <p:cBhvr>
                                        <p:cTn id="178" dur="1" fill="hold">
                                          <p:stCondLst>
                                            <p:cond delay="0"/>
                                          </p:stCondLst>
                                        </p:cTn>
                                        <p:tgtEl>
                                          <p:spTgt spid="21"/>
                                        </p:tgtEl>
                                        <p:attrNameLst>
                                          <p:attrName>style.visibility</p:attrName>
                                        </p:attrNameLst>
                                      </p:cBhvr>
                                      <p:to>
                                        <p:strVal val="visible"/>
                                      </p:to>
                                    </p:set>
                                  </p:childTnLst>
                                </p:cTn>
                              </p:par>
                              <p:par>
                                <p:cTn id="179" presetID="1" presetClass="entr" presetSubtype="0" fill="hold" grpId="1" nodeType="withEffect">
                                  <p:stCondLst>
                                    <p:cond delay="0"/>
                                  </p:stCondLst>
                                  <p:childTnLst>
                                    <p:set>
                                      <p:cBhvr>
                                        <p:cTn id="180" dur="1" fill="hold">
                                          <p:stCondLst>
                                            <p:cond delay="0"/>
                                          </p:stCondLst>
                                        </p:cTn>
                                        <p:tgtEl>
                                          <p:spTgt spid="22"/>
                                        </p:tgtEl>
                                        <p:attrNameLst>
                                          <p:attrName>style.visibility</p:attrName>
                                        </p:attrNameLst>
                                      </p:cBhvr>
                                      <p:to>
                                        <p:strVal val="visible"/>
                                      </p:to>
                                    </p:set>
                                  </p:childTnLst>
                                </p:cTn>
                              </p:par>
                              <p:par>
                                <p:cTn id="181" presetID="1" presetClass="entr" presetSubtype="0" fill="hold" grpId="1" nodeType="withEffect">
                                  <p:stCondLst>
                                    <p:cond delay="0"/>
                                  </p:stCondLst>
                                  <p:childTnLst>
                                    <p:set>
                                      <p:cBhvr>
                                        <p:cTn id="182" dur="1" fill="hold">
                                          <p:stCondLst>
                                            <p:cond delay="0"/>
                                          </p:stCondLst>
                                        </p:cTn>
                                        <p:tgtEl>
                                          <p:spTgt spid="23"/>
                                        </p:tgtEl>
                                        <p:attrNameLst>
                                          <p:attrName>style.visibility</p:attrName>
                                        </p:attrNameLst>
                                      </p:cBhvr>
                                      <p:to>
                                        <p:strVal val="visible"/>
                                      </p:to>
                                    </p:set>
                                  </p:childTnLst>
                                </p:cTn>
                              </p:par>
                              <p:par>
                                <p:cTn id="183" presetID="1" presetClass="entr" presetSubtype="0" fill="hold" grpId="1" nodeType="withEffect">
                                  <p:stCondLst>
                                    <p:cond delay="0"/>
                                  </p:stCondLst>
                                  <p:childTnLst>
                                    <p:set>
                                      <p:cBhvr>
                                        <p:cTn id="184" dur="1" fill="hold">
                                          <p:stCondLst>
                                            <p:cond delay="0"/>
                                          </p:stCondLst>
                                        </p:cTn>
                                        <p:tgtEl>
                                          <p:spTgt spid="24"/>
                                        </p:tgtEl>
                                        <p:attrNameLst>
                                          <p:attrName>style.visibility</p:attrName>
                                        </p:attrNameLst>
                                      </p:cBhvr>
                                      <p:to>
                                        <p:strVal val="visible"/>
                                      </p:to>
                                    </p:set>
                                  </p:childTnLst>
                                </p:cTn>
                              </p:par>
                              <p:par>
                                <p:cTn id="185" presetID="1" presetClass="entr" presetSubtype="0" fill="hold" grpId="1" nodeType="withEffect">
                                  <p:stCondLst>
                                    <p:cond delay="0"/>
                                  </p:stCondLst>
                                  <p:childTnLst>
                                    <p:set>
                                      <p:cBhvr>
                                        <p:cTn id="186" dur="1" fill="hold">
                                          <p:stCondLst>
                                            <p:cond delay="0"/>
                                          </p:stCondLst>
                                        </p:cTn>
                                        <p:tgtEl>
                                          <p:spTgt spid="25"/>
                                        </p:tgtEl>
                                        <p:attrNameLst>
                                          <p:attrName>style.visibility</p:attrName>
                                        </p:attrNameLst>
                                      </p:cBhvr>
                                      <p:to>
                                        <p:strVal val="visible"/>
                                      </p:to>
                                    </p:set>
                                  </p:childTnLst>
                                </p:cTn>
                              </p:par>
                              <p:par>
                                <p:cTn id="187" presetID="1" presetClass="entr" presetSubtype="0" fill="hold" grpId="1" nodeType="withEffect">
                                  <p:stCondLst>
                                    <p:cond delay="0"/>
                                  </p:stCondLst>
                                  <p:childTnLst>
                                    <p:set>
                                      <p:cBhvr>
                                        <p:cTn id="188" dur="1" fill="hold">
                                          <p:stCondLst>
                                            <p:cond delay="0"/>
                                          </p:stCondLst>
                                        </p:cTn>
                                        <p:tgtEl>
                                          <p:spTgt spid="26"/>
                                        </p:tgtEl>
                                        <p:attrNameLst>
                                          <p:attrName>style.visibility</p:attrName>
                                        </p:attrNameLst>
                                      </p:cBhvr>
                                      <p:to>
                                        <p:strVal val="visible"/>
                                      </p:to>
                                    </p:set>
                                  </p:childTnLst>
                                </p:cTn>
                              </p:par>
                              <p:par>
                                <p:cTn id="189" presetID="1" presetClass="entr" presetSubtype="0" fill="hold" grpId="1" nodeType="withEffect">
                                  <p:stCondLst>
                                    <p:cond delay="0"/>
                                  </p:stCondLst>
                                  <p:childTnLst>
                                    <p:set>
                                      <p:cBhvr>
                                        <p:cTn id="190" dur="1" fill="hold">
                                          <p:stCondLst>
                                            <p:cond delay="0"/>
                                          </p:stCondLst>
                                        </p:cTn>
                                        <p:tgtEl>
                                          <p:spTgt spid="27"/>
                                        </p:tgtEl>
                                        <p:attrNameLst>
                                          <p:attrName>style.visibility</p:attrName>
                                        </p:attrNameLst>
                                      </p:cBhvr>
                                      <p:to>
                                        <p:strVal val="visible"/>
                                      </p:to>
                                    </p:set>
                                  </p:childTnLst>
                                </p:cTn>
                              </p:par>
                              <p:par>
                                <p:cTn id="191" presetID="1" presetClass="entr" presetSubtype="0" fill="hold" grpId="1" nodeType="withEffect">
                                  <p:stCondLst>
                                    <p:cond delay="0"/>
                                  </p:stCondLst>
                                  <p:childTnLst>
                                    <p:set>
                                      <p:cBhvr>
                                        <p:cTn id="192" dur="1" fill="hold">
                                          <p:stCondLst>
                                            <p:cond delay="0"/>
                                          </p:stCondLst>
                                        </p:cTn>
                                        <p:tgtEl>
                                          <p:spTgt spid="28"/>
                                        </p:tgtEl>
                                        <p:attrNameLst>
                                          <p:attrName>style.visibility</p:attrName>
                                        </p:attrNameLst>
                                      </p:cBhvr>
                                      <p:to>
                                        <p:strVal val="visible"/>
                                      </p:to>
                                    </p:set>
                                  </p:childTnLst>
                                </p:cTn>
                              </p:par>
                              <p:par>
                                <p:cTn id="193" presetID="1" presetClass="entr" presetSubtype="0" fill="hold" grpId="1" nodeType="withEffect">
                                  <p:stCondLst>
                                    <p:cond delay="0"/>
                                  </p:stCondLst>
                                  <p:childTnLst>
                                    <p:set>
                                      <p:cBhvr>
                                        <p:cTn id="194" dur="1" fill="hold">
                                          <p:stCondLst>
                                            <p:cond delay="0"/>
                                          </p:stCondLst>
                                        </p:cTn>
                                        <p:tgtEl>
                                          <p:spTgt spid="29"/>
                                        </p:tgtEl>
                                        <p:attrNameLst>
                                          <p:attrName>style.visibility</p:attrName>
                                        </p:attrNameLst>
                                      </p:cBhvr>
                                      <p:to>
                                        <p:strVal val="visible"/>
                                      </p:to>
                                    </p:set>
                                  </p:childTnLst>
                                </p:cTn>
                              </p:par>
                              <p:par>
                                <p:cTn id="195" presetID="1" presetClass="entr" presetSubtype="0" fill="hold" grpId="1" nodeType="withEffect">
                                  <p:stCondLst>
                                    <p:cond delay="0"/>
                                  </p:stCondLst>
                                  <p:childTnLst>
                                    <p:set>
                                      <p:cBhvr>
                                        <p:cTn id="196" dur="1" fill="hold">
                                          <p:stCondLst>
                                            <p:cond delay="0"/>
                                          </p:stCondLst>
                                        </p:cTn>
                                        <p:tgtEl>
                                          <p:spTgt spid="36"/>
                                        </p:tgtEl>
                                        <p:attrNameLst>
                                          <p:attrName>style.visibility</p:attrName>
                                        </p:attrNameLst>
                                      </p:cBhvr>
                                      <p:to>
                                        <p:strVal val="visible"/>
                                      </p:to>
                                    </p:set>
                                  </p:childTnLst>
                                </p:cTn>
                              </p:par>
                              <p:par>
                                <p:cTn id="197" presetID="1" presetClass="entr" presetSubtype="0" fill="hold" grpId="1" nodeType="withEffect">
                                  <p:stCondLst>
                                    <p:cond delay="0"/>
                                  </p:stCondLst>
                                  <p:childTnLst>
                                    <p:set>
                                      <p:cBhvr>
                                        <p:cTn id="198" dur="1" fill="hold">
                                          <p:stCondLst>
                                            <p:cond delay="0"/>
                                          </p:stCondLst>
                                        </p:cTn>
                                        <p:tgtEl>
                                          <p:spTgt spid="37"/>
                                        </p:tgtEl>
                                        <p:attrNameLst>
                                          <p:attrName>style.visibility</p:attrName>
                                        </p:attrNameLst>
                                      </p:cBhvr>
                                      <p:to>
                                        <p:strVal val="visible"/>
                                      </p:to>
                                    </p:set>
                                  </p:childTnLst>
                                </p:cTn>
                              </p:par>
                              <p:par>
                                <p:cTn id="199" presetID="1" presetClass="entr" presetSubtype="0" fill="hold" grpId="1" nodeType="withEffect">
                                  <p:stCondLst>
                                    <p:cond delay="0"/>
                                  </p:stCondLst>
                                  <p:childTnLst>
                                    <p:set>
                                      <p:cBhvr>
                                        <p:cTn id="200" dur="1" fill="hold">
                                          <p:stCondLst>
                                            <p:cond delay="0"/>
                                          </p:stCondLst>
                                        </p:cTn>
                                        <p:tgtEl>
                                          <p:spTgt spid="38"/>
                                        </p:tgtEl>
                                        <p:attrNameLst>
                                          <p:attrName>style.visibility</p:attrName>
                                        </p:attrNameLst>
                                      </p:cBhvr>
                                      <p:to>
                                        <p:strVal val="visible"/>
                                      </p:to>
                                    </p:set>
                                  </p:childTnLst>
                                </p:cTn>
                              </p:par>
                              <p:par>
                                <p:cTn id="201" presetID="1" presetClass="entr" presetSubtype="0" fill="hold" grpId="1" nodeType="withEffect">
                                  <p:stCondLst>
                                    <p:cond delay="0"/>
                                  </p:stCondLst>
                                  <p:childTnLst>
                                    <p:set>
                                      <p:cBhvr>
                                        <p:cTn id="202" dur="1" fill="hold">
                                          <p:stCondLst>
                                            <p:cond delay="0"/>
                                          </p:stCondLst>
                                        </p:cTn>
                                        <p:tgtEl>
                                          <p:spTgt spid="39"/>
                                        </p:tgtEl>
                                        <p:attrNameLst>
                                          <p:attrName>style.visibility</p:attrName>
                                        </p:attrNameLst>
                                      </p:cBhvr>
                                      <p:to>
                                        <p:strVal val="visible"/>
                                      </p:to>
                                    </p:set>
                                  </p:childTnLst>
                                </p:cTn>
                              </p:par>
                              <p:par>
                                <p:cTn id="203" presetID="1" presetClass="entr" presetSubtype="0" fill="hold" grpId="1" nodeType="withEffect">
                                  <p:stCondLst>
                                    <p:cond delay="0"/>
                                  </p:stCondLst>
                                  <p:childTnLst>
                                    <p:set>
                                      <p:cBhvr>
                                        <p:cTn id="204" dur="1" fill="hold">
                                          <p:stCondLst>
                                            <p:cond delay="0"/>
                                          </p:stCondLst>
                                        </p:cTn>
                                        <p:tgtEl>
                                          <p:spTgt spid="40"/>
                                        </p:tgtEl>
                                        <p:attrNameLst>
                                          <p:attrName>style.visibility</p:attrName>
                                        </p:attrNameLst>
                                      </p:cBhvr>
                                      <p:to>
                                        <p:strVal val="visible"/>
                                      </p:to>
                                    </p:set>
                                  </p:childTnLst>
                                </p:cTn>
                              </p:par>
                              <p:par>
                                <p:cTn id="205" presetID="1" presetClass="entr" presetSubtype="0" fill="hold" grpId="1" nodeType="withEffect">
                                  <p:stCondLst>
                                    <p:cond delay="0"/>
                                  </p:stCondLst>
                                  <p:childTnLst>
                                    <p:set>
                                      <p:cBhvr>
                                        <p:cTn id="206" dur="1" fill="hold">
                                          <p:stCondLst>
                                            <p:cond delay="0"/>
                                          </p:stCondLst>
                                        </p:cTn>
                                        <p:tgtEl>
                                          <p:spTgt spid="41"/>
                                        </p:tgtEl>
                                        <p:attrNameLst>
                                          <p:attrName>style.visibility</p:attrName>
                                        </p:attrNameLst>
                                      </p:cBhvr>
                                      <p:to>
                                        <p:strVal val="visible"/>
                                      </p:to>
                                    </p:set>
                                  </p:childTnLst>
                                </p:cTn>
                              </p:par>
                              <p:par>
                                <p:cTn id="207" presetID="1" presetClass="entr" presetSubtype="0" fill="hold" grpId="1" nodeType="withEffect">
                                  <p:stCondLst>
                                    <p:cond delay="0"/>
                                  </p:stCondLst>
                                  <p:childTnLst>
                                    <p:set>
                                      <p:cBhvr>
                                        <p:cTn id="208" dur="1" fill="hold">
                                          <p:stCondLst>
                                            <p:cond delay="0"/>
                                          </p:stCondLst>
                                        </p:cTn>
                                        <p:tgtEl>
                                          <p:spTgt spid="42"/>
                                        </p:tgtEl>
                                        <p:attrNameLst>
                                          <p:attrName>style.visibility</p:attrName>
                                        </p:attrNameLst>
                                      </p:cBhvr>
                                      <p:to>
                                        <p:strVal val="visible"/>
                                      </p:to>
                                    </p:set>
                                  </p:childTnLst>
                                </p:cTn>
                              </p:par>
                              <p:par>
                                <p:cTn id="209" presetID="1" presetClass="entr" presetSubtype="0" fill="hold" grpId="1" nodeType="withEffect">
                                  <p:stCondLst>
                                    <p:cond delay="0"/>
                                  </p:stCondLst>
                                  <p:childTnLst>
                                    <p:set>
                                      <p:cBhvr>
                                        <p:cTn id="210" dur="1" fill="hold">
                                          <p:stCondLst>
                                            <p:cond delay="0"/>
                                          </p:stCondLst>
                                        </p:cTn>
                                        <p:tgtEl>
                                          <p:spTgt spid="43"/>
                                        </p:tgtEl>
                                        <p:attrNameLst>
                                          <p:attrName>style.visibility</p:attrName>
                                        </p:attrNameLst>
                                      </p:cBhvr>
                                      <p:to>
                                        <p:strVal val="visible"/>
                                      </p:to>
                                    </p:set>
                                  </p:childTnLst>
                                </p:cTn>
                              </p:par>
                              <p:par>
                                <p:cTn id="211" presetID="1" presetClass="entr" presetSubtype="0" fill="hold" grpId="1" nodeType="withEffect">
                                  <p:stCondLst>
                                    <p:cond delay="0"/>
                                  </p:stCondLst>
                                  <p:childTnLst>
                                    <p:set>
                                      <p:cBhvr>
                                        <p:cTn id="212" dur="1" fill="hold">
                                          <p:stCondLst>
                                            <p:cond delay="0"/>
                                          </p:stCondLst>
                                        </p:cTn>
                                        <p:tgtEl>
                                          <p:spTgt spid="44"/>
                                        </p:tgtEl>
                                        <p:attrNameLst>
                                          <p:attrName>style.visibility</p:attrName>
                                        </p:attrNameLst>
                                      </p:cBhvr>
                                      <p:to>
                                        <p:strVal val="visible"/>
                                      </p:to>
                                    </p:set>
                                  </p:childTnLst>
                                </p:cTn>
                              </p:par>
                            </p:childTnLst>
                          </p:cTn>
                        </p:par>
                        <p:par>
                          <p:cTn id="213" fill="hold">
                            <p:stCondLst>
                              <p:cond delay="8000"/>
                            </p:stCondLst>
                            <p:childTnLst>
                              <p:par>
                                <p:cTn id="214" presetID="35" presetClass="path" presetSubtype="0" repeatCount="indefinite" fill="hold" grpId="0" nodeType="afterEffect">
                                  <p:stCondLst>
                                    <p:cond delay="0"/>
                                  </p:stCondLst>
                                  <p:childTnLst>
                                    <p:animMotion origin="layout" path="M 0 0 L -0.25 0 E" pathEditMode="relative" ptsTypes="">
                                      <p:cBhvr>
                                        <p:cTn id="215" dur="1000" fill="hold"/>
                                        <p:tgtEl>
                                          <p:spTgt spid="19"/>
                                        </p:tgtEl>
                                        <p:attrNameLst>
                                          <p:attrName>ppt_x</p:attrName>
                                          <p:attrName>ppt_y</p:attrName>
                                        </p:attrNameLst>
                                      </p:cBhvr>
                                    </p:animMotion>
                                  </p:childTnLst>
                                </p:cTn>
                              </p:par>
                              <p:par>
                                <p:cTn id="216" presetID="35" presetClass="path" presetSubtype="0" repeatCount="indefinite" fill="hold" grpId="0" nodeType="withEffect">
                                  <p:stCondLst>
                                    <p:cond delay="0"/>
                                  </p:stCondLst>
                                  <p:childTnLst>
                                    <p:animMotion origin="layout" path="M 0 0 L -0.25 0 E" pathEditMode="relative" ptsTypes="">
                                      <p:cBhvr>
                                        <p:cTn id="217" dur="1000" fill="hold"/>
                                        <p:tgtEl>
                                          <p:spTgt spid="20"/>
                                        </p:tgtEl>
                                        <p:attrNameLst>
                                          <p:attrName>ppt_x</p:attrName>
                                          <p:attrName>ppt_y</p:attrName>
                                        </p:attrNameLst>
                                      </p:cBhvr>
                                    </p:animMotion>
                                  </p:childTnLst>
                                </p:cTn>
                              </p:par>
                              <p:par>
                                <p:cTn id="218" presetID="35" presetClass="path" presetSubtype="0" repeatCount="indefinite" fill="hold" grpId="0" nodeType="withEffect">
                                  <p:stCondLst>
                                    <p:cond delay="0"/>
                                  </p:stCondLst>
                                  <p:childTnLst>
                                    <p:animMotion origin="layout" path="M 0 0 L -0.25 0 E" pathEditMode="relative" ptsTypes="">
                                      <p:cBhvr>
                                        <p:cTn id="219" dur="1000" fill="hold"/>
                                        <p:tgtEl>
                                          <p:spTgt spid="21"/>
                                        </p:tgtEl>
                                        <p:attrNameLst>
                                          <p:attrName>ppt_x</p:attrName>
                                          <p:attrName>ppt_y</p:attrName>
                                        </p:attrNameLst>
                                      </p:cBhvr>
                                    </p:animMotion>
                                  </p:childTnLst>
                                </p:cTn>
                              </p:par>
                              <p:par>
                                <p:cTn id="220" presetID="35" presetClass="path" presetSubtype="0" repeatCount="indefinite" fill="hold" grpId="0" nodeType="withEffect">
                                  <p:stCondLst>
                                    <p:cond delay="0"/>
                                  </p:stCondLst>
                                  <p:childTnLst>
                                    <p:animMotion origin="layout" path="M 0 0 L -0.25 0 E" pathEditMode="relative" ptsTypes="">
                                      <p:cBhvr>
                                        <p:cTn id="221" dur="1000" fill="hold"/>
                                        <p:tgtEl>
                                          <p:spTgt spid="22"/>
                                        </p:tgtEl>
                                        <p:attrNameLst>
                                          <p:attrName>ppt_x</p:attrName>
                                          <p:attrName>ppt_y</p:attrName>
                                        </p:attrNameLst>
                                      </p:cBhvr>
                                    </p:animMotion>
                                  </p:childTnLst>
                                </p:cTn>
                              </p:par>
                              <p:par>
                                <p:cTn id="222" presetID="35" presetClass="path" presetSubtype="0" repeatCount="indefinite" fill="hold" grpId="0" nodeType="withEffect">
                                  <p:stCondLst>
                                    <p:cond delay="0"/>
                                  </p:stCondLst>
                                  <p:childTnLst>
                                    <p:animMotion origin="layout" path="M 0 0 L -0.25 0 E" pathEditMode="relative" ptsTypes="">
                                      <p:cBhvr>
                                        <p:cTn id="223" dur="1000" fill="hold"/>
                                        <p:tgtEl>
                                          <p:spTgt spid="23"/>
                                        </p:tgtEl>
                                        <p:attrNameLst>
                                          <p:attrName>ppt_x</p:attrName>
                                          <p:attrName>ppt_y</p:attrName>
                                        </p:attrNameLst>
                                      </p:cBhvr>
                                    </p:animMotion>
                                  </p:childTnLst>
                                </p:cTn>
                              </p:par>
                              <p:par>
                                <p:cTn id="224" presetID="35" presetClass="path" presetSubtype="0" repeatCount="indefinite" fill="hold" grpId="0" nodeType="withEffect">
                                  <p:stCondLst>
                                    <p:cond delay="0"/>
                                  </p:stCondLst>
                                  <p:childTnLst>
                                    <p:animMotion origin="layout" path="M 0 0 L -0.25 0 E" pathEditMode="relative" ptsTypes="">
                                      <p:cBhvr>
                                        <p:cTn id="225" dur="1000" fill="hold"/>
                                        <p:tgtEl>
                                          <p:spTgt spid="24"/>
                                        </p:tgtEl>
                                        <p:attrNameLst>
                                          <p:attrName>ppt_x</p:attrName>
                                          <p:attrName>ppt_y</p:attrName>
                                        </p:attrNameLst>
                                      </p:cBhvr>
                                    </p:animMotion>
                                  </p:childTnLst>
                                </p:cTn>
                              </p:par>
                              <p:par>
                                <p:cTn id="226" presetID="35" presetClass="path" presetSubtype="0" repeatCount="indefinite" fill="hold" grpId="0" nodeType="withEffect">
                                  <p:stCondLst>
                                    <p:cond delay="0"/>
                                  </p:stCondLst>
                                  <p:childTnLst>
                                    <p:animMotion origin="layout" path="M 0 0 L -0.25 0 E" pathEditMode="relative" ptsTypes="">
                                      <p:cBhvr>
                                        <p:cTn id="227" dur="1000" fill="hold"/>
                                        <p:tgtEl>
                                          <p:spTgt spid="25"/>
                                        </p:tgtEl>
                                        <p:attrNameLst>
                                          <p:attrName>ppt_x</p:attrName>
                                          <p:attrName>ppt_y</p:attrName>
                                        </p:attrNameLst>
                                      </p:cBhvr>
                                    </p:animMotion>
                                  </p:childTnLst>
                                </p:cTn>
                              </p:par>
                              <p:par>
                                <p:cTn id="228" presetID="35" presetClass="path" presetSubtype="0" repeatCount="indefinite" fill="hold" grpId="0" nodeType="withEffect">
                                  <p:stCondLst>
                                    <p:cond delay="0"/>
                                  </p:stCondLst>
                                  <p:childTnLst>
                                    <p:animMotion origin="layout" path="M 0 0 L -0.25 0 E" pathEditMode="relative" ptsTypes="">
                                      <p:cBhvr>
                                        <p:cTn id="229" dur="1000" fill="hold"/>
                                        <p:tgtEl>
                                          <p:spTgt spid="26"/>
                                        </p:tgtEl>
                                        <p:attrNameLst>
                                          <p:attrName>ppt_x</p:attrName>
                                          <p:attrName>ppt_y</p:attrName>
                                        </p:attrNameLst>
                                      </p:cBhvr>
                                    </p:animMotion>
                                  </p:childTnLst>
                                </p:cTn>
                              </p:par>
                              <p:par>
                                <p:cTn id="230" presetID="35" presetClass="path" presetSubtype="0" repeatCount="indefinite" fill="hold" grpId="0" nodeType="withEffect">
                                  <p:stCondLst>
                                    <p:cond delay="0"/>
                                  </p:stCondLst>
                                  <p:childTnLst>
                                    <p:animMotion origin="layout" path="M 0 0 L -0.25 0 E" pathEditMode="relative" ptsTypes="">
                                      <p:cBhvr>
                                        <p:cTn id="231" dur="1000" fill="hold"/>
                                        <p:tgtEl>
                                          <p:spTgt spid="27"/>
                                        </p:tgtEl>
                                        <p:attrNameLst>
                                          <p:attrName>ppt_x</p:attrName>
                                          <p:attrName>ppt_y</p:attrName>
                                        </p:attrNameLst>
                                      </p:cBhvr>
                                    </p:animMotion>
                                  </p:childTnLst>
                                </p:cTn>
                              </p:par>
                              <p:par>
                                <p:cTn id="232" presetID="63" presetClass="path" presetSubtype="0" repeatCount="indefinite" fill="hold" grpId="0" nodeType="withEffect">
                                  <p:stCondLst>
                                    <p:cond delay="0"/>
                                  </p:stCondLst>
                                  <p:childTnLst>
                                    <p:animMotion origin="layout" path="M 0 0 L 0.25 0 E" pathEditMode="relative" ptsTypes="">
                                      <p:cBhvr>
                                        <p:cTn id="233" dur="1000" fill="hold"/>
                                        <p:tgtEl>
                                          <p:spTgt spid="28"/>
                                        </p:tgtEl>
                                        <p:attrNameLst>
                                          <p:attrName>ppt_x</p:attrName>
                                          <p:attrName>ppt_y</p:attrName>
                                        </p:attrNameLst>
                                      </p:cBhvr>
                                    </p:animMotion>
                                  </p:childTnLst>
                                </p:cTn>
                              </p:par>
                              <p:par>
                                <p:cTn id="234" presetID="63" presetClass="path" presetSubtype="0" repeatCount="indefinite" fill="hold" grpId="0" nodeType="withEffect">
                                  <p:stCondLst>
                                    <p:cond delay="0"/>
                                  </p:stCondLst>
                                  <p:childTnLst>
                                    <p:animMotion origin="layout" path="M 0 0 L 0.25 0 E" pathEditMode="relative" ptsTypes="">
                                      <p:cBhvr>
                                        <p:cTn id="235" dur="1000" fill="hold"/>
                                        <p:tgtEl>
                                          <p:spTgt spid="29"/>
                                        </p:tgtEl>
                                        <p:attrNameLst>
                                          <p:attrName>ppt_x</p:attrName>
                                          <p:attrName>ppt_y</p:attrName>
                                        </p:attrNameLst>
                                      </p:cBhvr>
                                    </p:animMotion>
                                  </p:childTnLst>
                                </p:cTn>
                              </p:par>
                              <p:par>
                                <p:cTn id="236" presetID="35" presetClass="path" presetSubtype="0" repeatCount="indefinite" fill="hold" grpId="0" nodeType="withEffect">
                                  <p:stCondLst>
                                    <p:cond delay="0"/>
                                  </p:stCondLst>
                                  <p:childTnLst>
                                    <p:animMotion origin="layout" path="M 0 0 L -0.25 0 E" pathEditMode="relative" ptsTypes="">
                                      <p:cBhvr>
                                        <p:cTn id="237" dur="1000" fill="hold"/>
                                        <p:tgtEl>
                                          <p:spTgt spid="36"/>
                                        </p:tgtEl>
                                        <p:attrNameLst>
                                          <p:attrName>ppt_x</p:attrName>
                                          <p:attrName>ppt_y</p:attrName>
                                        </p:attrNameLst>
                                      </p:cBhvr>
                                    </p:animMotion>
                                  </p:childTnLst>
                                </p:cTn>
                              </p:par>
                              <p:par>
                                <p:cTn id="238" presetID="35" presetClass="path" presetSubtype="0" repeatCount="indefinite" fill="hold" grpId="0" nodeType="withEffect">
                                  <p:stCondLst>
                                    <p:cond delay="0"/>
                                  </p:stCondLst>
                                  <p:childTnLst>
                                    <p:animMotion origin="layout" path="M 0 0 L -0.25 0 E" pathEditMode="relative" ptsTypes="">
                                      <p:cBhvr>
                                        <p:cTn id="239" dur="1000" fill="hold"/>
                                        <p:tgtEl>
                                          <p:spTgt spid="37"/>
                                        </p:tgtEl>
                                        <p:attrNameLst>
                                          <p:attrName>ppt_x</p:attrName>
                                          <p:attrName>ppt_y</p:attrName>
                                        </p:attrNameLst>
                                      </p:cBhvr>
                                    </p:animMotion>
                                  </p:childTnLst>
                                </p:cTn>
                              </p:par>
                              <p:par>
                                <p:cTn id="240" presetID="35" presetClass="path" presetSubtype="0" repeatCount="indefinite" fill="hold" grpId="0" nodeType="withEffect">
                                  <p:stCondLst>
                                    <p:cond delay="0"/>
                                  </p:stCondLst>
                                  <p:childTnLst>
                                    <p:animMotion origin="layout" path="M 0 0 L -0.25 0 E" pathEditMode="relative" ptsTypes="">
                                      <p:cBhvr>
                                        <p:cTn id="241" dur="1000" fill="hold"/>
                                        <p:tgtEl>
                                          <p:spTgt spid="38"/>
                                        </p:tgtEl>
                                        <p:attrNameLst>
                                          <p:attrName>ppt_x</p:attrName>
                                          <p:attrName>ppt_y</p:attrName>
                                        </p:attrNameLst>
                                      </p:cBhvr>
                                    </p:animMotion>
                                  </p:childTnLst>
                                </p:cTn>
                              </p:par>
                              <p:par>
                                <p:cTn id="242" presetID="35" presetClass="path" presetSubtype="0" repeatCount="indefinite" fill="hold" grpId="0" nodeType="withEffect">
                                  <p:stCondLst>
                                    <p:cond delay="0"/>
                                  </p:stCondLst>
                                  <p:childTnLst>
                                    <p:animMotion origin="layout" path="M 0 0 L -0.25 0 E" pathEditMode="relative" ptsTypes="">
                                      <p:cBhvr>
                                        <p:cTn id="243" dur="1000" fill="hold"/>
                                        <p:tgtEl>
                                          <p:spTgt spid="39"/>
                                        </p:tgtEl>
                                        <p:attrNameLst>
                                          <p:attrName>ppt_x</p:attrName>
                                          <p:attrName>ppt_y</p:attrName>
                                        </p:attrNameLst>
                                      </p:cBhvr>
                                    </p:animMotion>
                                  </p:childTnLst>
                                </p:cTn>
                              </p:par>
                              <p:par>
                                <p:cTn id="244" presetID="35" presetClass="path" presetSubtype="0" repeatCount="indefinite" fill="hold" grpId="0" nodeType="withEffect">
                                  <p:stCondLst>
                                    <p:cond delay="0"/>
                                  </p:stCondLst>
                                  <p:childTnLst>
                                    <p:animMotion origin="layout" path="M 0 0 L -0.25 0 E" pathEditMode="relative" ptsTypes="">
                                      <p:cBhvr>
                                        <p:cTn id="245" dur="1000" fill="hold"/>
                                        <p:tgtEl>
                                          <p:spTgt spid="40"/>
                                        </p:tgtEl>
                                        <p:attrNameLst>
                                          <p:attrName>ppt_x</p:attrName>
                                          <p:attrName>ppt_y</p:attrName>
                                        </p:attrNameLst>
                                      </p:cBhvr>
                                    </p:animMotion>
                                  </p:childTnLst>
                                </p:cTn>
                              </p:par>
                              <p:par>
                                <p:cTn id="246" presetID="35" presetClass="path" presetSubtype="0" repeatCount="indefinite" fill="hold" grpId="0" nodeType="withEffect">
                                  <p:stCondLst>
                                    <p:cond delay="0"/>
                                  </p:stCondLst>
                                  <p:childTnLst>
                                    <p:animMotion origin="layout" path="M 0 0 L -0.25 0 E" pathEditMode="relative" ptsTypes="">
                                      <p:cBhvr>
                                        <p:cTn id="247" dur="1000" fill="hold"/>
                                        <p:tgtEl>
                                          <p:spTgt spid="41"/>
                                        </p:tgtEl>
                                        <p:attrNameLst>
                                          <p:attrName>ppt_x</p:attrName>
                                          <p:attrName>ppt_y</p:attrName>
                                        </p:attrNameLst>
                                      </p:cBhvr>
                                    </p:animMotion>
                                  </p:childTnLst>
                                </p:cTn>
                              </p:par>
                              <p:par>
                                <p:cTn id="248" presetID="35" presetClass="path" presetSubtype="0" repeatCount="indefinite" fill="hold" grpId="0" nodeType="withEffect">
                                  <p:stCondLst>
                                    <p:cond delay="0"/>
                                  </p:stCondLst>
                                  <p:childTnLst>
                                    <p:animMotion origin="layout" path="M 0 0 L -0.25 0 E" pathEditMode="relative" ptsTypes="">
                                      <p:cBhvr>
                                        <p:cTn id="249" dur="1000" fill="hold"/>
                                        <p:tgtEl>
                                          <p:spTgt spid="42"/>
                                        </p:tgtEl>
                                        <p:attrNameLst>
                                          <p:attrName>ppt_x</p:attrName>
                                          <p:attrName>ppt_y</p:attrName>
                                        </p:attrNameLst>
                                      </p:cBhvr>
                                    </p:animMotion>
                                  </p:childTnLst>
                                </p:cTn>
                              </p:par>
                              <p:par>
                                <p:cTn id="250" presetID="35" presetClass="path" presetSubtype="0" repeatCount="indefinite" fill="hold" grpId="0" nodeType="withEffect">
                                  <p:stCondLst>
                                    <p:cond delay="0"/>
                                  </p:stCondLst>
                                  <p:childTnLst>
                                    <p:animMotion origin="layout" path="M 0 0 L -0.25 0 E" pathEditMode="relative" ptsTypes="">
                                      <p:cBhvr>
                                        <p:cTn id="251" dur="1000" fill="hold"/>
                                        <p:tgtEl>
                                          <p:spTgt spid="43"/>
                                        </p:tgtEl>
                                        <p:attrNameLst>
                                          <p:attrName>ppt_x</p:attrName>
                                          <p:attrName>ppt_y</p:attrName>
                                        </p:attrNameLst>
                                      </p:cBhvr>
                                    </p:animMotion>
                                  </p:childTnLst>
                                </p:cTn>
                              </p:par>
                              <p:par>
                                <p:cTn id="252" presetID="35" presetClass="path" presetSubtype="0" repeatCount="indefinite" fill="hold" grpId="0" nodeType="withEffect">
                                  <p:stCondLst>
                                    <p:cond delay="0"/>
                                  </p:stCondLst>
                                  <p:childTnLst>
                                    <p:animMotion origin="layout" path="M 0 0 L -0.25 0 E" pathEditMode="relative" ptsTypes="">
                                      <p:cBhvr>
                                        <p:cTn id="253" dur="1000" fill="hold"/>
                                        <p:tgtEl>
                                          <p:spTgt spid="44"/>
                                        </p:tgtEl>
                                        <p:attrNameLst>
                                          <p:attrName>ppt_x</p:attrName>
                                          <p:attrName>ppt_y</p:attrName>
                                        </p:attrNameLst>
                                      </p:cBhvr>
                                    </p:animMotion>
                                  </p:childTnLst>
                                </p:cTn>
                              </p:par>
                              <p:par>
                                <p:cTn id="254" presetID="43" presetClass="path" presetSubtype="0" accel="50000" decel="50000" fill="hold" grpId="2" nodeType="withEffect">
                                  <p:stCondLst>
                                    <p:cond delay="0"/>
                                  </p:stCondLst>
                                  <p:childTnLst>
                                    <p:animMotion origin="layout" path="M 0 0 L 0.125 0 C 0.181 0 0.25 -0.069 0.25 -0.125 L 0.25 -0.25 E" pathEditMode="relative" ptsTypes="">
                                      <p:cBhvr>
                                        <p:cTn id="255" dur="2000" fill="hold"/>
                                        <p:tgtEl>
                                          <p:spTgt spid="51"/>
                                        </p:tgtEl>
                                        <p:attrNameLst>
                                          <p:attrName>ppt_x</p:attrName>
                                          <p:attrName>ppt_y</p:attrName>
                                        </p:attrNameLst>
                                      </p:cBhvr>
                                    </p:animMotion>
                                  </p:childTnLst>
                                </p:cTn>
                              </p:par>
                            </p:childTnLst>
                          </p:cTn>
                        </p:par>
                      </p:childTnLst>
                    </p:cTn>
                  </p:par>
                  <p:par>
                    <p:cTn id="256" fill="hold">
                      <p:stCondLst>
                        <p:cond delay="indefinite"/>
                      </p:stCondLst>
                      <p:childTnLst>
                        <p:par>
                          <p:cTn id="257" fill="hold">
                            <p:stCondLst>
                              <p:cond delay="0"/>
                            </p:stCondLst>
                            <p:childTnLst>
                              <p:par>
                                <p:cTn id="258" presetID="1" presetClass="entr" presetSubtype="0" fill="hold" grpId="0" nodeType="clickEffect">
                                  <p:stCondLst>
                                    <p:cond delay="0"/>
                                  </p:stCondLst>
                                  <p:childTnLst>
                                    <p:set>
                                      <p:cBhvr>
                                        <p:cTn id="259" dur="1" fill="hold">
                                          <p:stCondLst>
                                            <p:cond delay="0"/>
                                          </p:stCondLst>
                                        </p:cTn>
                                        <p:tgtEl>
                                          <p:spTgt spid="51"/>
                                        </p:tgtEl>
                                        <p:attrNameLst>
                                          <p:attrName>style.visibility</p:attrName>
                                        </p:attrNameLst>
                                      </p:cBhvr>
                                      <p:to>
                                        <p:strVal val="visible"/>
                                      </p:to>
                                    </p:set>
                                  </p:childTnLst>
                                </p:cTn>
                              </p:par>
                              <p:par>
                                <p:cTn id="260" presetID="32" presetClass="emph" presetSubtype="0" repeatCount="indefinite" fill="hold" grpId="1" nodeType="withEffect">
                                  <p:stCondLst>
                                    <p:cond delay="0"/>
                                  </p:stCondLst>
                                  <p:childTnLst>
                                    <p:animRot by="120000">
                                      <p:cBhvr>
                                        <p:cTn id="261" dur="100" fill="hold">
                                          <p:stCondLst>
                                            <p:cond delay="0"/>
                                          </p:stCondLst>
                                        </p:cTn>
                                        <p:tgtEl>
                                          <p:spTgt spid="51"/>
                                        </p:tgtEl>
                                        <p:attrNameLst>
                                          <p:attrName>r</p:attrName>
                                        </p:attrNameLst>
                                      </p:cBhvr>
                                    </p:animRot>
                                    <p:animRot by="-240000">
                                      <p:cBhvr>
                                        <p:cTn id="262" dur="200" fill="hold">
                                          <p:stCondLst>
                                            <p:cond delay="200"/>
                                          </p:stCondLst>
                                        </p:cTn>
                                        <p:tgtEl>
                                          <p:spTgt spid="51"/>
                                        </p:tgtEl>
                                        <p:attrNameLst>
                                          <p:attrName>r</p:attrName>
                                        </p:attrNameLst>
                                      </p:cBhvr>
                                    </p:animRot>
                                    <p:animRot by="240000">
                                      <p:cBhvr>
                                        <p:cTn id="263" dur="200" fill="hold">
                                          <p:stCondLst>
                                            <p:cond delay="400"/>
                                          </p:stCondLst>
                                        </p:cTn>
                                        <p:tgtEl>
                                          <p:spTgt spid="51"/>
                                        </p:tgtEl>
                                        <p:attrNameLst>
                                          <p:attrName>r</p:attrName>
                                        </p:attrNameLst>
                                      </p:cBhvr>
                                    </p:animRot>
                                    <p:animRot by="-240000">
                                      <p:cBhvr>
                                        <p:cTn id="264" dur="200" fill="hold">
                                          <p:stCondLst>
                                            <p:cond delay="600"/>
                                          </p:stCondLst>
                                        </p:cTn>
                                        <p:tgtEl>
                                          <p:spTgt spid="51"/>
                                        </p:tgtEl>
                                        <p:attrNameLst>
                                          <p:attrName>r</p:attrName>
                                        </p:attrNameLst>
                                      </p:cBhvr>
                                    </p:animRot>
                                    <p:animRot by="120000">
                                      <p:cBhvr>
                                        <p:cTn id="265" dur="200" fill="hold">
                                          <p:stCondLst>
                                            <p:cond delay="800"/>
                                          </p:stCondLst>
                                        </p:cTn>
                                        <p:tgtEl>
                                          <p:spTgt spid="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1" grpId="1" animBg="1"/>
      <p:bldP spid="51" grpId="2" animBg="1"/>
      <p:bldP spid="4" grpId="0" animBg="1"/>
      <p:bldP spid="4" grpId="1" animBg="1"/>
      <p:bldP spid="32" grpId="0" animBg="1"/>
      <p:bldP spid="32" grpId="1" animBg="1"/>
      <p:bldP spid="33" grpId="0" animBg="1"/>
      <p:bldP spid="33" grpId="1" animBg="1"/>
      <p:bldP spid="34" grpId="0" animBg="1"/>
      <p:bldP spid="34" grpId="1" animBg="1"/>
      <p:bldP spid="35" grpId="0" animBg="1"/>
      <p:bldP spid="35" grpId="1" animBg="1"/>
      <p:bldP spid="2" grpId="0" animBg="1"/>
      <p:bldP spid="2" grpId="1" animBg="1"/>
      <p:bldP spid="2"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7" grpId="2" animBg="1"/>
      <p:bldP spid="47" grpId="3" animBg="1"/>
      <p:bldP spid="48" grpId="0" animBg="1"/>
      <p:bldP spid="48" grpId="1" animBg="1"/>
      <p:bldP spid="49" grpId="0" animBg="1"/>
      <p:bldP spid="49" grpId="1" animBg="1"/>
      <p:bldP spid="50" grpId="0" animBg="1"/>
      <p:bldP spid="50"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Pie 34"/>
          <p:cNvSpPr/>
          <p:nvPr/>
        </p:nvSpPr>
        <p:spPr>
          <a:xfrm flipH="1">
            <a:off x="2443300" y="4479858"/>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prstClr val="black"/>
                </a:solidFill>
              </a:rPr>
              <a:t>PED</a:t>
            </a:r>
          </a:p>
        </p:txBody>
      </p:sp>
      <p:sp>
        <p:nvSpPr>
          <p:cNvPr id="40" name="Pie 39"/>
          <p:cNvSpPr/>
          <p:nvPr/>
        </p:nvSpPr>
        <p:spPr>
          <a:xfrm flipH="1">
            <a:off x="4195900" y="2743200"/>
            <a:ext cx="985700" cy="473142"/>
          </a:xfrm>
          <a:prstGeom prst="pie">
            <a:avLst/>
          </a:prstGeom>
          <a:gradFill>
            <a:gsLst>
              <a:gs pos="0">
                <a:srgbClr val="FF3399"/>
              </a:gs>
              <a:gs pos="25000">
                <a:srgbClr val="FF6633"/>
              </a:gs>
              <a:gs pos="50000">
                <a:srgbClr val="FFFF00"/>
              </a:gs>
              <a:gs pos="75000">
                <a:srgbClr val="01A78F"/>
              </a:gs>
              <a:gs pos="100000">
                <a:srgbClr val="3366FF"/>
              </a:gs>
            </a:gsLst>
            <a:lin ang="5400000" scaled="0"/>
          </a:gra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wrap="none" lIns="914400" tIns="0" rIns="0" bIns="0" rtlCol="0" anchor="ctr"/>
          <a:lstStyle/>
          <a:p>
            <a:pPr algn="r"/>
            <a:r>
              <a:rPr lang="en-US" sz="2000" b="1" dirty="0">
                <a:solidFill>
                  <a:prstClr val="black"/>
                </a:solidFill>
              </a:rPr>
              <a:t>PED</a:t>
            </a:r>
          </a:p>
        </p:txBody>
      </p:sp>
      <p:sp>
        <p:nvSpPr>
          <p:cNvPr id="33" name="Cube 32"/>
          <p:cNvSpPr/>
          <p:nvPr/>
        </p:nvSpPr>
        <p:spPr>
          <a:xfrm>
            <a:off x="4089767" y="2666163"/>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Cube 6"/>
          <p:cNvSpPr/>
          <p:nvPr/>
        </p:nvSpPr>
        <p:spPr>
          <a:xfrm>
            <a:off x="1300300" y="4339770"/>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p:nvPr/>
        </p:nvGrpSpPr>
        <p:grpSpPr>
          <a:xfrm>
            <a:off x="1572696" y="3048000"/>
            <a:ext cx="1132672" cy="779725"/>
            <a:chOff x="1339196" y="609600"/>
            <a:chExt cx="1132672" cy="779725"/>
          </a:xfrm>
        </p:grpSpPr>
        <p:sp>
          <p:nvSpPr>
            <p:cNvPr id="20" name="Block Arc 19"/>
            <p:cNvSpPr/>
            <p:nvPr/>
          </p:nvSpPr>
          <p:spPr>
            <a:xfrm>
              <a:off x="1339196" y="609600"/>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prstClr val="black"/>
                  </a:solidFill>
                </a:rPr>
                <a:t>transducin</a:t>
              </a:r>
              <a:endParaRPr lang="en-US" dirty="0">
                <a:solidFill>
                  <a:prstClr val="black"/>
                </a:solidFill>
              </a:endParaRPr>
            </a:p>
          </p:txBody>
        </p:sp>
        <p:sp>
          <p:nvSpPr>
            <p:cNvPr id="28" name="Flowchart: Delay 27"/>
            <p:cNvSpPr/>
            <p:nvPr/>
          </p:nvSpPr>
          <p:spPr>
            <a:xfrm rot="16200000">
              <a:off x="1820485" y="493423"/>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GTP</a:t>
              </a:r>
            </a:p>
          </p:txBody>
        </p:sp>
      </p:grpSp>
      <p:sp>
        <p:nvSpPr>
          <p:cNvPr id="71" name="Block Arc 70"/>
          <p:cNvSpPr/>
          <p:nvPr/>
        </p:nvSpPr>
        <p:spPr>
          <a:xfrm>
            <a:off x="4277528" y="2344475"/>
            <a:ext cx="1132672" cy="779725"/>
          </a:xfrm>
          <a:prstGeom prst="blockArc">
            <a:avLst/>
          </a:prstGeom>
          <a:gradFill>
            <a:gsLst>
              <a:gs pos="0">
                <a:srgbClr val="D6B19C"/>
              </a:gs>
              <a:gs pos="30000">
                <a:srgbClr val="D49E6C"/>
              </a:gs>
              <a:gs pos="70000">
                <a:srgbClr val="A65528"/>
              </a:gs>
              <a:gs pos="100000">
                <a:srgbClr val="663012"/>
              </a:gs>
            </a:gsLst>
            <a:lin ang="5400000" scaled="0"/>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0" tIns="0" rIns="0" bIns="274320" rtlCol="0" anchor="ctr"/>
          <a:lstStyle/>
          <a:p>
            <a:pPr algn="ctr"/>
            <a:r>
              <a:rPr lang="en-US" dirty="0" err="1">
                <a:solidFill>
                  <a:prstClr val="black"/>
                </a:solidFill>
              </a:rPr>
              <a:t>transducin</a:t>
            </a:r>
            <a:endParaRPr lang="en-US" dirty="0">
              <a:solidFill>
                <a:prstClr val="black"/>
              </a:solidFill>
            </a:endParaRPr>
          </a:p>
        </p:txBody>
      </p:sp>
      <p:sp>
        <p:nvSpPr>
          <p:cNvPr id="72" name="Flowchart: Delay 71"/>
          <p:cNvSpPr/>
          <p:nvPr/>
        </p:nvSpPr>
        <p:spPr>
          <a:xfrm rot="16200000">
            <a:off x="4751513" y="2223931"/>
            <a:ext cx="215574" cy="793936"/>
          </a:xfrm>
          <a:prstGeom prst="flowChartDelay">
            <a:avLst/>
          </a:prstGeom>
          <a:solidFill>
            <a:schemeClr val="accent3">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 wrap="square" lIns="0" tIns="45720" rIns="0" bIns="45720" numCol="1" spcCol="0" rtlCol="0" fromWordArt="0" anchor="ctr" anchorCtr="0" forceAA="0" compatLnSpc="1">
            <a:prstTxWarp prst="textNoShape">
              <a:avLst/>
            </a:prstTxWarp>
            <a:noAutofit/>
          </a:bodyPr>
          <a:lstStyle/>
          <a:p>
            <a:pPr algn="ctr"/>
            <a:r>
              <a:rPr lang="en-US" b="1" dirty="0">
                <a:solidFill>
                  <a:prstClr val="black"/>
                </a:solidFill>
              </a:rPr>
              <a:t>GTP</a:t>
            </a:r>
          </a:p>
        </p:txBody>
      </p:sp>
      <p:sp>
        <p:nvSpPr>
          <p:cNvPr id="2" name="Pie 1"/>
          <p:cNvSpPr/>
          <p:nvPr/>
        </p:nvSpPr>
        <p:spPr>
          <a:xfrm rot="5400000">
            <a:off x="433608" y="3305092"/>
            <a:ext cx="1277439" cy="915655"/>
          </a:xfrm>
          <a:prstGeom prst="pie">
            <a:avLst/>
          </a:prstGeom>
          <a:solidFill>
            <a:schemeClr val="accent6">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Isosceles Triangle 4"/>
          <p:cNvSpPr/>
          <p:nvPr/>
        </p:nvSpPr>
        <p:spPr>
          <a:xfrm>
            <a:off x="1348380" y="4217277"/>
            <a:ext cx="491300" cy="181812"/>
          </a:xfrm>
          <a:prstGeom prst="triangle">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838200" y="5638800"/>
            <a:ext cx="7734300" cy="1200329"/>
          </a:xfrm>
          <a:prstGeom prst="rect">
            <a:avLst/>
          </a:prstGeom>
          <a:noFill/>
        </p:spPr>
        <p:txBody>
          <a:bodyPr wrap="square" rtlCol="0">
            <a:spAutoFit/>
          </a:bodyPr>
          <a:lstStyle/>
          <a:p>
            <a:r>
              <a:rPr lang="en-US" sz="2400" b="1" dirty="0"/>
              <a:t>An enzyme</a:t>
            </a:r>
            <a:r>
              <a:rPr lang="en-US" sz="2400" dirty="0"/>
              <a:t> (rhodopsin kinase)</a:t>
            </a:r>
            <a:r>
              <a:rPr lang="en-US" sz="2400" b="1" dirty="0"/>
              <a:t> modifies </a:t>
            </a:r>
            <a:r>
              <a:rPr lang="en-US" sz="2400" b="1" dirty="0" err="1"/>
              <a:t>metarhodopsin</a:t>
            </a:r>
            <a:r>
              <a:rPr lang="en-US" sz="2400" b="1" dirty="0"/>
              <a:t> II so that it binds with </a:t>
            </a:r>
            <a:r>
              <a:rPr lang="en-US" sz="2400" b="1" dirty="0" err="1"/>
              <a:t>arrestin</a:t>
            </a:r>
            <a:r>
              <a:rPr lang="en-US" sz="2400" b="1" dirty="0"/>
              <a:t>, which prevents activation of </a:t>
            </a:r>
            <a:r>
              <a:rPr lang="en-US" sz="2400" b="1" dirty="0" err="1"/>
              <a:t>transducin</a:t>
            </a:r>
            <a:r>
              <a:rPr lang="en-US" sz="2400" b="1" dirty="0"/>
              <a:t>, which prevents binding with PED</a:t>
            </a:r>
            <a:endParaRPr lang="en-US" sz="2400" dirty="0"/>
          </a:p>
        </p:txBody>
      </p:sp>
      <p:sp>
        <p:nvSpPr>
          <p:cNvPr id="43" name="Oval 42"/>
          <p:cNvSpPr/>
          <p:nvPr/>
        </p:nvSpPr>
        <p:spPr>
          <a:xfrm>
            <a:off x="76200" y="5867400"/>
            <a:ext cx="685800" cy="762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3</a:t>
            </a:r>
            <a:endParaRPr lang="en-US" b="1" dirty="0">
              <a:solidFill>
                <a:schemeClr val="bg1"/>
              </a:solidFill>
            </a:endParaRPr>
          </a:p>
        </p:txBody>
      </p:sp>
      <p:sp>
        <p:nvSpPr>
          <p:cNvPr id="50" name="Cube 49"/>
          <p:cNvSpPr/>
          <p:nvPr/>
        </p:nvSpPr>
        <p:spPr>
          <a:xfrm>
            <a:off x="4114800" y="4343400"/>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6875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autoRev="1" fill="hold" grpId="0" nodeType="clickEffect">
                                  <p:stCondLst>
                                    <p:cond delay="0"/>
                                  </p:stCondLst>
                                  <p:childTnLst>
                                    <p:animMotion origin="layout" path="M 3.33333E-6 -2.36994E-6 L 0.025 0.09572 " pathEditMode="relative" rAng="0" ptsTypes="AA">
                                      <p:cBhvr>
                                        <p:cTn id="6" dur="1000" fill="hold"/>
                                        <p:tgtEl>
                                          <p:spTgt spid="2"/>
                                        </p:tgtEl>
                                        <p:attrNameLst>
                                          <p:attrName>ppt_x</p:attrName>
                                          <p:attrName>ppt_y</p:attrName>
                                        </p:attrNameLst>
                                      </p:cBhvr>
                                      <p:rCtr x="1250" y="4786"/>
                                    </p:animMotion>
                                  </p:childTnLst>
                                </p:cTn>
                              </p:par>
                            </p:childTnLst>
                          </p:cTn>
                        </p:par>
                        <p:par>
                          <p:cTn id="7" fill="hold">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2000"/>
                            </p:stCondLst>
                            <p:childTnLst>
                              <p:par>
                                <p:cTn id="11" presetID="42" presetClass="path" presetSubtype="0" accel="50000" autoRev="1" fill="hold" nodeType="afterEffect">
                                  <p:stCondLst>
                                    <p:cond delay="0"/>
                                  </p:stCondLst>
                                  <p:childTnLst>
                                    <p:animMotion origin="layout" path="M -3.33333E-6 -3.52601E-6 L -0.05 0.10983 " pathEditMode="relative" rAng="0" ptsTypes="AA">
                                      <p:cBhvr>
                                        <p:cTn id="12" dur="1000" fill="hold"/>
                                        <p:tgtEl>
                                          <p:spTgt spid="6"/>
                                        </p:tgtEl>
                                        <p:attrNameLst>
                                          <p:attrName>ppt_x</p:attrName>
                                          <p:attrName>ppt_y</p:attrName>
                                        </p:attrNameLst>
                                      </p:cBhvr>
                                      <p:rCtr x="-2500" y="54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67"/>
          <a:stretch/>
        </p:blipFill>
        <p:spPr bwMode="auto">
          <a:xfrm>
            <a:off x="190500" y="194361"/>
            <a:ext cx="6286500" cy="5353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ube 14"/>
          <p:cNvSpPr/>
          <p:nvPr/>
        </p:nvSpPr>
        <p:spPr>
          <a:xfrm>
            <a:off x="4114800" y="4343400"/>
            <a:ext cx="558433" cy="458037"/>
          </a:xfrm>
          <a:prstGeom prst="cube">
            <a:avLst/>
          </a:prstGeom>
          <a:solidFill>
            <a:schemeClr val="bg2">
              <a:lumMod val="75000"/>
              <a:alpha val="50000"/>
            </a:schemeClr>
          </a:solidFill>
          <a:ln w="127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972908" y="3585407"/>
            <a:ext cx="1905000" cy="525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424156" y="1371600"/>
            <a:ext cx="2719843" cy="4832092"/>
          </a:xfrm>
          <a:prstGeom prst="rect">
            <a:avLst/>
          </a:prstGeom>
          <a:noFill/>
        </p:spPr>
        <p:txBody>
          <a:bodyPr wrap="square" rtlCol="0">
            <a:spAutoFit/>
          </a:bodyPr>
          <a:lstStyle/>
          <a:p>
            <a:pPr marL="342900" indent="-342900">
              <a:buFont typeface="Arial" panose="020B0604020202020204" pitchFamily="34" charset="0"/>
              <a:buChar char="•"/>
            </a:pPr>
            <a:r>
              <a:rPr lang="en-US" sz="2200" b="1" dirty="0">
                <a:solidFill>
                  <a:prstClr val="black"/>
                </a:solidFill>
              </a:rPr>
              <a:t>An enzyme adds two hydrogen atoms, making rotation possible</a:t>
            </a:r>
          </a:p>
          <a:p>
            <a:pPr marL="342900" indent="-342900">
              <a:buFont typeface="Arial" panose="020B0604020202020204" pitchFamily="34" charset="0"/>
              <a:buChar char="•"/>
            </a:pPr>
            <a:endParaRPr lang="en-US" sz="2200" b="1" dirty="0">
              <a:solidFill>
                <a:prstClr val="black"/>
              </a:solidFill>
            </a:endParaRPr>
          </a:p>
          <a:p>
            <a:pPr marL="342900" indent="-342900">
              <a:buFont typeface="Arial" panose="020B0604020202020204" pitchFamily="34" charset="0"/>
              <a:buChar char="•"/>
            </a:pPr>
            <a:r>
              <a:rPr lang="en-US" sz="2200" b="1" dirty="0">
                <a:solidFill>
                  <a:prstClr val="black"/>
                </a:solidFill>
              </a:rPr>
              <a:t>Another enzyme rotates it, forming 11-cis retinol</a:t>
            </a:r>
          </a:p>
          <a:p>
            <a:pPr marL="342900" indent="-342900">
              <a:buFont typeface="Arial" panose="020B0604020202020204" pitchFamily="34" charset="0"/>
              <a:buChar char="•"/>
            </a:pPr>
            <a:endParaRPr lang="en-US" sz="2200" b="1" dirty="0">
              <a:solidFill>
                <a:prstClr val="black"/>
              </a:solidFill>
            </a:endParaRPr>
          </a:p>
          <a:p>
            <a:pPr marL="342900" indent="-342900">
              <a:buFont typeface="Arial" panose="020B0604020202020204" pitchFamily="34" charset="0"/>
              <a:buChar char="•"/>
            </a:pPr>
            <a:r>
              <a:rPr lang="en-US" sz="2200" b="1" dirty="0">
                <a:solidFill>
                  <a:prstClr val="black"/>
                </a:solidFill>
              </a:rPr>
              <a:t>A third enzyme removes the extra hydrogen atoms, thus forming      11-cis retinal</a:t>
            </a:r>
            <a:endParaRPr lang="en-US" sz="2200" dirty="0">
              <a:solidFill>
                <a:prstClr val="black"/>
              </a:solidFill>
            </a:endParaRPr>
          </a:p>
        </p:txBody>
      </p:sp>
      <p:sp>
        <p:nvSpPr>
          <p:cNvPr id="3" name="Rectangle 2"/>
          <p:cNvSpPr/>
          <p:nvPr/>
        </p:nvSpPr>
        <p:spPr>
          <a:xfrm>
            <a:off x="190500" y="3581400"/>
            <a:ext cx="6286500" cy="3124200"/>
          </a:xfrm>
          <a:prstGeom prst="rect">
            <a:avLst/>
          </a:prstGeom>
          <a:solidFill>
            <a:schemeClr val="bg1"/>
          </a:solidFill>
          <a:ln>
            <a:solidFill>
              <a:schemeClr val="tx1"/>
            </a:solidFill>
          </a:ln>
          <a:effectLst>
            <a:outerShdw blurRad="50800" dist="889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7"/>
          <p:cNvGrpSpPr/>
          <p:nvPr/>
        </p:nvGrpSpPr>
        <p:grpSpPr>
          <a:xfrm>
            <a:off x="753536" y="4343400"/>
            <a:ext cx="4990467" cy="1440056"/>
            <a:chOff x="753536" y="3438741"/>
            <a:chExt cx="4990467" cy="1440056"/>
          </a:xfrm>
          <a:solidFill>
            <a:schemeClr val="bg1"/>
          </a:solidFill>
        </p:grpSpPr>
        <p:sp>
          <p:nvSpPr>
            <p:cNvPr id="21" name="Rectangle 20"/>
            <p:cNvSpPr/>
            <p:nvPr/>
          </p:nvSpPr>
          <p:spPr>
            <a:xfrm>
              <a:off x="838200" y="3554000"/>
              <a:ext cx="4905803" cy="132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p:nvPr/>
          </p:nvCxnSpPr>
          <p:spPr>
            <a:xfrm>
              <a:off x="1676400" y="4282664"/>
              <a:ext cx="0"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39524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Hexagon 23"/>
            <p:cNvSpPr/>
            <p:nvPr/>
          </p:nvSpPr>
          <p:spPr>
            <a:xfrm rot="1620000">
              <a:off x="955135" y="4086273"/>
              <a:ext cx="813052" cy="721486"/>
            </a:xfrm>
            <a:prstGeom prst="hexagon">
              <a:avLst>
                <a:gd name="adj" fmla="val 24460"/>
                <a:gd name="v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5" name="Straight Connector 24"/>
            <p:cNvCxnSpPr>
              <a:stCxn id="24" idx="5"/>
            </p:cNvCxnSpPr>
            <p:nvPr/>
          </p:nvCxnSpPr>
          <p:spPr>
            <a:xfrm flipV="1">
              <a:off x="1730412" y="3941032"/>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2416212" y="397786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3056839" y="4006363"/>
              <a:ext cx="366535"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3648112" y="399056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308512" y="4006363"/>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7907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3876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0226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683088" y="40159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5181600" y="4343400"/>
              <a:ext cx="562403"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038600" y="3794502"/>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94000" y="3788939"/>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79500" y="3901664"/>
              <a:ext cx="241300" cy="1143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20801" y="3870701"/>
              <a:ext cx="228598" cy="14368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133600" y="40286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2778571" y="4054064"/>
              <a:ext cx="232409"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3378200" y="40667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011550" y="40540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4673600" y="40921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4879136" y="4116875"/>
              <a:ext cx="252350" cy="461665"/>
            </a:xfrm>
            <a:prstGeom prst="rect">
              <a:avLst/>
            </a:prstGeom>
            <a:grpFill/>
          </p:spPr>
          <p:txBody>
            <a:bodyPr wrap="square" rtlCol="0">
              <a:spAutoFit/>
            </a:bodyPr>
            <a:lstStyle/>
            <a:p>
              <a:r>
                <a:rPr lang="en-US" sz="2400" b="1" dirty="0">
                  <a:solidFill>
                    <a:prstClr val="black"/>
                  </a:solidFill>
                </a:rPr>
                <a:t>N</a:t>
              </a:r>
            </a:p>
          </p:txBody>
        </p:sp>
        <p:sp>
          <p:nvSpPr>
            <p:cNvPr id="50" name="TextBox 49"/>
            <p:cNvSpPr txBox="1"/>
            <p:nvPr/>
          </p:nvSpPr>
          <p:spPr>
            <a:xfrm>
              <a:off x="3742594" y="3438741"/>
              <a:ext cx="650642"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endParaRPr lang="en-US" b="1" baseline="-25000" dirty="0">
                <a:solidFill>
                  <a:prstClr val="black"/>
                </a:solidFill>
              </a:endParaRPr>
            </a:p>
          </p:txBody>
        </p:sp>
        <p:sp>
          <p:nvSpPr>
            <p:cNvPr id="51" name="TextBox 50"/>
            <p:cNvSpPr txBox="1"/>
            <p:nvPr/>
          </p:nvSpPr>
          <p:spPr>
            <a:xfrm>
              <a:off x="2493779" y="3451307"/>
              <a:ext cx="694264"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sp>
          <p:nvSpPr>
            <p:cNvPr id="52" name="TextBox 51"/>
            <p:cNvSpPr txBox="1"/>
            <p:nvPr/>
          </p:nvSpPr>
          <p:spPr>
            <a:xfrm>
              <a:off x="753536" y="3513092"/>
              <a:ext cx="673100"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sp>
          <p:nvSpPr>
            <p:cNvPr id="53" name="TextBox 52"/>
            <p:cNvSpPr txBox="1"/>
            <p:nvPr/>
          </p:nvSpPr>
          <p:spPr>
            <a:xfrm>
              <a:off x="1311649" y="3513092"/>
              <a:ext cx="720903"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grpSp>
      <p:grpSp>
        <p:nvGrpSpPr>
          <p:cNvPr id="10" name="Group 9"/>
          <p:cNvGrpSpPr/>
          <p:nvPr/>
        </p:nvGrpSpPr>
        <p:grpSpPr>
          <a:xfrm>
            <a:off x="737753" y="4357914"/>
            <a:ext cx="4396675" cy="2314490"/>
            <a:chOff x="762000" y="4343400"/>
            <a:chExt cx="4396675" cy="2314490"/>
          </a:xfrm>
          <a:noFill/>
        </p:grpSpPr>
        <p:sp>
          <p:nvSpPr>
            <p:cNvPr id="84" name="Rectangle 83"/>
            <p:cNvSpPr/>
            <p:nvPr/>
          </p:nvSpPr>
          <p:spPr>
            <a:xfrm>
              <a:off x="762000" y="4405185"/>
              <a:ext cx="4396675" cy="213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5" name="Straight Connector 84"/>
            <p:cNvCxnSpPr/>
            <p:nvPr/>
          </p:nvCxnSpPr>
          <p:spPr>
            <a:xfrm>
              <a:off x="1701114" y="5174966"/>
              <a:ext cx="0"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158314" y="4844766"/>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Hexagon 86"/>
            <p:cNvSpPr/>
            <p:nvPr/>
          </p:nvSpPr>
          <p:spPr>
            <a:xfrm rot="1620000">
              <a:off x="979849" y="4978575"/>
              <a:ext cx="813052" cy="721486"/>
            </a:xfrm>
            <a:prstGeom prst="hexagon">
              <a:avLst>
                <a:gd name="adj" fmla="val 24460"/>
                <a:gd name="v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88" name="Straight Connector 87"/>
            <p:cNvCxnSpPr>
              <a:stCxn id="87" idx="5"/>
            </p:cNvCxnSpPr>
            <p:nvPr/>
          </p:nvCxnSpPr>
          <p:spPr>
            <a:xfrm flipV="1">
              <a:off x="1755126" y="483333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440926" y="4870166"/>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3081553" y="4898665"/>
              <a:ext cx="366535"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2815502" y="4895566"/>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2818714" y="4681241"/>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104214" y="4793966"/>
              <a:ext cx="241300" cy="1143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H="1">
              <a:off x="1345515" y="4763003"/>
              <a:ext cx="228598" cy="14368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2158314" y="4920966"/>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2803285" y="4946366"/>
              <a:ext cx="232409"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441014" y="4900485"/>
              <a:ext cx="346200" cy="36973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TextBox 97"/>
            <p:cNvSpPr txBox="1"/>
            <p:nvPr/>
          </p:nvSpPr>
          <p:spPr>
            <a:xfrm>
              <a:off x="2502243" y="4343400"/>
              <a:ext cx="694264"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sp>
          <p:nvSpPr>
            <p:cNvPr id="99" name="TextBox 98"/>
            <p:cNvSpPr txBox="1"/>
            <p:nvPr/>
          </p:nvSpPr>
          <p:spPr>
            <a:xfrm>
              <a:off x="762000" y="4405185"/>
              <a:ext cx="673100"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sp>
          <p:nvSpPr>
            <p:cNvPr id="100" name="TextBox 99"/>
            <p:cNvSpPr txBox="1"/>
            <p:nvPr/>
          </p:nvSpPr>
          <p:spPr>
            <a:xfrm>
              <a:off x="1320113" y="4405185"/>
              <a:ext cx="720903"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cxnSp>
          <p:nvCxnSpPr>
            <p:cNvPr id="101" name="Straight Connector 100"/>
            <p:cNvCxnSpPr/>
            <p:nvPr/>
          </p:nvCxnSpPr>
          <p:spPr>
            <a:xfrm>
              <a:off x="3801476" y="5270217"/>
              <a:ext cx="0" cy="27304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080876" y="5776786"/>
              <a:ext cx="0" cy="38099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3872902" y="5508784"/>
              <a:ext cx="180968" cy="1918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070849" y="6132385"/>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569361" y="6424485"/>
              <a:ext cx="562403"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H="1">
              <a:off x="3614114" y="5548185"/>
              <a:ext cx="173099" cy="22146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810964" y="55227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121561" y="60942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4279254" y="6196225"/>
              <a:ext cx="252350" cy="461665"/>
            </a:xfrm>
            <a:prstGeom prst="rect">
              <a:avLst/>
            </a:prstGeom>
            <a:grpFill/>
          </p:spPr>
          <p:txBody>
            <a:bodyPr wrap="square" rtlCol="0">
              <a:spAutoFit/>
            </a:bodyPr>
            <a:lstStyle/>
            <a:p>
              <a:r>
                <a:rPr lang="en-US" sz="2400" b="1" dirty="0">
                  <a:solidFill>
                    <a:prstClr val="black"/>
                  </a:solidFill>
                </a:rPr>
                <a:t>N</a:t>
              </a:r>
              <a:endParaRPr lang="en-US" b="1" dirty="0">
                <a:solidFill>
                  <a:prstClr val="black"/>
                </a:solidFill>
              </a:endParaRPr>
            </a:p>
          </p:txBody>
        </p:sp>
        <p:sp>
          <p:nvSpPr>
            <p:cNvPr id="110" name="TextBox 109"/>
            <p:cNvSpPr txBox="1"/>
            <p:nvPr/>
          </p:nvSpPr>
          <p:spPr>
            <a:xfrm>
              <a:off x="3135185" y="5624385"/>
              <a:ext cx="676399" cy="461665"/>
            </a:xfrm>
            <a:prstGeom prst="rect">
              <a:avLst/>
            </a:prstGeom>
            <a:grpFill/>
          </p:spPr>
          <p:txBody>
            <a:bodyPr wrap="square" rtlCol="0">
              <a:spAutoFit/>
            </a:bodyPr>
            <a:lstStyle/>
            <a:p>
              <a:r>
                <a:rPr lang="en-US" sz="2400" b="1" dirty="0">
                  <a:solidFill>
                    <a:prstClr val="black"/>
                  </a:solidFill>
                </a:rPr>
                <a:t>CH</a:t>
              </a:r>
              <a:r>
                <a:rPr lang="en-US" sz="2400" b="1" baseline="-25000" dirty="0">
                  <a:solidFill>
                    <a:prstClr val="black"/>
                  </a:solidFill>
                </a:rPr>
                <a:t>3</a:t>
              </a:r>
            </a:p>
          </p:txBody>
        </p:sp>
        <p:cxnSp>
          <p:nvCxnSpPr>
            <p:cNvPr id="111" name="Straight Connector 110"/>
            <p:cNvCxnSpPr/>
            <p:nvPr/>
          </p:nvCxnSpPr>
          <p:spPr>
            <a:xfrm>
              <a:off x="3429964" y="49639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0732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15"/>
                                        </p:tgtEl>
                                      </p:cBhvr>
                                      <p:by x="600000" y="600000"/>
                                    </p:animScale>
                                  </p:childTnLst>
                                </p:cTn>
                              </p:par>
                              <p:par>
                                <p:cTn id="7" presetID="64" presetClass="path" presetSubtype="0" fill="hold" grpId="1" nodeType="withEffect">
                                  <p:stCondLst>
                                    <p:cond delay="0"/>
                                  </p:stCondLst>
                                  <p:childTnLst>
                                    <p:animMotion origin="layout" path="M 4.44444E-6 4.04624E-6 L -0.01389 -0.15538 " pathEditMode="relative" rAng="0" ptsTypes="AA">
                                      <p:cBhvr>
                                        <p:cTn id="8" dur="500" fill="hold"/>
                                        <p:tgtEl>
                                          <p:spTgt spid="15"/>
                                        </p:tgtEl>
                                        <p:attrNameLst>
                                          <p:attrName>ppt_x</p:attrName>
                                          <p:attrName>ppt_y</p:attrName>
                                        </p:attrNameLst>
                                      </p:cBhvr>
                                      <p:rCtr x="-694" y="-7769"/>
                                    </p:animMotion>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8" presetClass="emph" presetSubtype="0" fill="hold" nodeType="clickEffect">
                                  <p:stCondLst>
                                    <p:cond delay="0"/>
                                  </p:stCondLst>
                                  <p:childTnLst>
                                    <p:animRot by="-16200000">
                                      <p:cBhvr>
                                        <p:cTn id="15" dur="500" fill="hold"/>
                                        <p:tgtEl>
                                          <p:spTgt spid="16"/>
                                        </p:tgtEl>
                                        <p:attrNameLst>
                                          <p:attrName>r</p:attrName>
                                        </p:attrNameLst>
                                      </p:cBhvr>
                                    </p:animRot>
                                  </p:childTnLst>
                                </p:cTn>
                              </p:par>
                              <p:par>
                                <p:cTn id="16" presetID="42" presetClass="path" presetSubtype="0" fill="hold" nodeType="withEffect">
                                  <p:stCondLst>
                                    <p:cond delay="0"/>
                                  </p:stCondLst>
                                  <p:childTnLst>
                                    <p:animMotion origin="layout" path="M 4.72222E-6 -2.42775E-6 L -0.19705 0.20532 " pathEditMode="relative" rAng="0" ptsTypes="AA">
                                      <p:cBhvr>
                                        <p:cTn id="17" dur="500" fill="hold"/>
                                        <p:tgtEl>
                                          <p:spTgt spid="16"/>
                                        </p:tgtEl>
                                        <p:attrNameLst>
                                          <p:attrName>ppt_x</p:attrName>
                                          <p:attrName>ppt_y</p:attrName>
                                        </p:attrNameLst>
                                      </p:cBhvr>
                                      <p:rCtr x="-9861" y="10266"/>
                                    </p:animMotion>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0500" y="3581400"/>
            <a:ext cx="6286500" cy="3124200"/>
          </a:xfrm>
          <a:prstGeom prst="rect">
            <a:avLst/>
          </a:prstGeom>
          <a:solidFill>
            <a:schemeClr val="bg1"/>
          </a:solidFill>
          <a:ln>
            <a:solidFill>
              <a:schemeClr val="tx1"/>
            </a:solidFill>
          </a:ln>
          <a:effectLst>
            <a:outerShdw blurRad="50800" dist="889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53536" y="4343400"/>
            <a:ext cx="4990467" cy="1440056"/>
            <a:chOff x="753536" y="3438741"/>
            <a:chExt cx="4990467" cy="1440056"/>
          </a:xfrm>
          <a:noFill/>
        </p:grpSpPr>
        <p:sp>
          <p:nvSpPr>
            <p:cNvPr id="7" name="Rectangle 6"/>
            <p:cNvSpPr/>
            <p:nvPr/>
          </p:nvSpPr>
          <p:spPr>
            <a:xfrm>
              <a:off x="838200" y="3554000"/>
              <a:ext cx="4905803" cy="1324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1676400" y="4282664"/>
              <a:ext cx="0"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33600" y="39524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Hexagon 9"/>
            <p:cNvSpPr/>
            <p:nvPr/>
          </p:nvSpPr>
          <p:spPr>
            <a:xfrm rot="1620000">
              <a:off x="955135" y="4086273"/>
              <a:ext cx="813052" cy="721486"/>
            </a:xfrm>
            <a:prstGeom prst="hexagon">
              <a:avLst>
                <a:gd name="adj" fmla="val 24460"/>
                <a:gd name="v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stCxn id="10" idx="5"/>
            </p:cNvCxnSpPr>
            <p:nvPr/>
          </p:nvCxnSpPr>
          <p:spPr>
            <a:xfrm flipV="1">
              <a:off x="1730412" y="3941032"/>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2416212" y="397786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056839" y="4006363"/>
              <a:ext cx="366535"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648112" y="399056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4308512" y="4006363"/>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907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876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22688" y="40032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683088" y="4015964"/>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181600" y="4343400"/>
              <a:ext cx="562403"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038600" y="3794502"/>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94000" y="3788939"/>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079500" y="3901664"/>
              <a:ext cx="241300" cy="1143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320801" y="3870701"/>
              <a:ext cx="228598" cy="14368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133600" y="40286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778571" y="4054064"/>
              <a:ext cx="232409"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378200" y="40667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11550" y="40540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673600" y="4092164"/>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879136" y="4116875"/>
              <a:ext cx="252350" cy="461665"/>
            </a:xfrm>
            <a:prstGeom prst="rect">
              <a:avLst/>
            </a:prstGeom>
            <a:grpFill/>
          </p:spPr>
          <p:txBody>
            <a:bodyPr wrap="square" rtlCol="0">
              <a:spAutoFit/>
            </a:bodyPr>
            <a:lstStyle/>
            <a:p>
              <a:r>
                <a:rPr lang="en-US" sz="2400" b="1" dirty="0"/>
                <a:t>N</a:t>
              </a:r>
            </a:p>
          </p:txBody>
        </p:sp>
        <p:sp>
          <p:nvSpPr>
            <p:cNvPr id="31" name="TextBox 30"/>
            <p:cNvSpPr txBox="1"/>
            <p:nvPr/>
          </p:nvSpPr>
          <p:spPr>
            <a:xfrm>
              <a:off x="3742594" y="3438741"/>
              <a:ext cx="650642" cy="461665"/>
            </a:xfrm>
            <a:prstGeom prst="rect">
              <a:avLst/>
            </a:prstGeom>
            <a:grpFill/>
          </p:spPr>
          <p:txBody>
            <a:bodyPr wrap="square" rtlCol="0">
              <a:spAutoFit/>
            </a:bodyPr>
            <a:lstStyle/>
            <a:p>
              <a:r>
                <a:rPr lang="en-US" sz="2400" b="1" dirty="0"/>
                <a:t>CH</a:t>
              </a:r>
              <a:r>
                <a:rPr lang="en-US" sz="2400" b="1" baseline="-25000" dirty="0"/>
                <a:t>3</a:t>
              </a:r>
              <a:endParaRPr lang="en-US" b="1" baseline="-25000" dirty="0"/>
            </a:p>
          </p:txBody>
        </p:sp>
        <p:sp>
          <p:nvSpPr>
            <p:cNvPr id="32" name="TextBox 31"/>
            <p:cNvSpPr txBox="1"/>
            <p:nvPr/>
          </p:nvSpPr>
          <p:spPr>
            <a:xfrm>
              <a:off x="2493779" y="3451307"/>
              <a:ext cx="694264" cy="461665"/>
            </a:xfrm>
            <a:prstGeom prst="rect">
              <a:avLst/>
            </a:prstGeom>
            <a:grpFill/>
          </p:spPr>
          <p:txBody>
            <a:bodyPr wrap="square" rtlCol="0">
              <a:spAutoFit/>
            </a:bodyPr>
            <a:lstStyle/>
            <a:p>
              <a:r>
                <a:rPr lang="en-US" sz="2400" b="1" dirty="0"/>
                <a:t>CH</a:t>
              </a:r>
              <a:r>
                <a:rPr lang="en-US" sz="2400" b="1" baseline="-25000" dirty="0"/>
                <a:t>3</a:t>
              </a:r>
            </a:p>
          </p:txBody>
        </p:sp>
        <p:sp>
          <p:nvSpPr>
            <p:cNvPr id="33" name="TextBox 32"/>
            <p:cNvSpPr txBox="1"/>
            <p:nvPr/>
          </p:nvSpPr>
          <p:spPr>
            <a:xfrm>
              <a:off x="753536" y="3513092"/>
              <a:ext cx="673100" cy="461665"/>
            </a:xfrm>
            <a:prstGeom prst="rect">
              <a:avLst/>
            </a:prstGeom>
            <a:grpFill/>
          </p:spPr>
          <p:txBody>
            <a:bodyPr wrap="square" rtlCol="0">
              <a:spAutoFit/>
            </a:bodyPr>
            <a:lstStyle/>
            <a:p>
              <a:r>
                <a:rPr lang="en-US" sz="2400" b="1" dirty="0"/>
                <a:t>CH</a:t>
              </a:r>
              <a:r>
                <a:rPr lang="en-US" sz="2400" b="1" baseline="-25000" dirty="0"/>
                <a:t>3</a:t>
              </a:r>
            </a:p>
          </p:txBody>
        </p:sp>
        <p:sp>
          <p:nvSpPr>
            <p:cNvPr id="34" name="TextBox 33"/>
            <p:cNvSpPr txBox="1"/>
            <p:nvPr/>
          </p:nvSpPr>
          <p:spPr>
            <a:xfrm>
              <a:off x="1311649" y="3513092"/>
              <a:ext cx="720903" cy="461665"/>
            </a:xfrm>
            <a:prstGeom prst="rect">
              <a:avLst/>
            </a:prstGeom>
            <a:grpFill/>
          </p:spPr>
          <p:txBody>
            <a:bodyPr wrap="square" rtlCol="0">
              <a:spAutoFit/>
            </a:bodyPr>
            <a:lstStyle/>
            <a:p>
              <a:r>
                <a:rPr lang="en-US" sz="2400" b="1" dirty="0"/>
                <a:t>CH</a:t>
              </a:r>
              <a:r>
                <a:rPr lang="en-US" sz="2400" b="1" baseline="-25000" dirty="0"/>
                <a:t>3</a:t>
              </a:r>
            </a:p>
          </p:txBody>
        </p:sp>
      </p:grpSp>
      <p:grpSp>
        <p:nvGrpSpPr>
          <p:cNvPr id="35" name="Group 34"/>
          <p:cNvGrpSpPr/>
          <p:nvPr/>
        </p:nvGrpSpPr>
        <p:grpSpPr>
          <a:xfrm>
            <a:off x="737753" y="4357914"/>
            <a:ext cx="4396675" cy="2314490"/>
            <a:chOff x="762000" y="4343400"/>
            <a:chExt cx="4396675" cy="2314490"/>
          </a:xfrm>
          <a:solidFill>
            <a:schemeClr val="bg1"/>
          </a:solidFill>
        </p:grpSpPr>
        <p:sp>
          <p:nvSpPr>
            <p:cNvPr id="36" name="Rectangle 35"/>
            <p:cNvSpPr/>
            <p:nvPr/>
          </p:nvSpPr>
          <p:spPr>
            <a:xfrm>
              <a:off x="762000" y="4405185"/>
              <a:ext cx="4396675" cy="2133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1701114" y="5174966"/>
              <a:ext cx="0"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158314" y="4844766"/>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Hexagon 38"/>
            <p:cNvSpPr/>
            <p:nvPr/>
          </p:nvSpPr>
          <p:spPr>
            <a:xfrm rot="1620000">
              <a:off x="979849" y="4978575"/>
              <a:ext cx="813052" cy="721486"/>
            </a:xfrm>
            <a:prstGeom prst="hexagon">
              <a:avLst>
                <a:gd name="adj" fmla="val 24460"/>
                <a:gd name="vf" fmla="val 11547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stCxn id="39" idx="5"/>
            </p:cNvCxnSpPr>
            <p:nvPr/>
          </p:nvCxnSpPr>
          <p:spPr>
            <a:xfrm flipV="1">
              <a:off x="1755126" y="4833334"/>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440926" y="4870166"/>
              <a:ext cx="403188"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3081553" y="4898665"/>
              <a:ext cx="366535" cy="2890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815502" y="4895566"/>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818714" y="4681241"/>
              <a:ext cx="1" cy="188925"/>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4214" y="4793966"/>
              <a:ext cx="241300" cy="1143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1345515" y="4763003"/>
              <a:ext cx="228598" cy="143688"/>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2158314" y="4920966"/>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803285" y="4946366"/>
              <a:ext cx="232409"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441014" y="4900485"/>
              <a:ext cx="346200" cy="36973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2502243" y="4343400"/>
              <a:ext cx="694264" cy="461665"/>
            </a:xfrm>
            <a:prstGeom prst="rect">
              <a:avLst/>
            </a:prstGeom>
            <a:grpFill/>
          </p:spPr>
          <p:txBody>
            <a:bodyPr wrap="square" rtlCol="0">
              <a:spAutoFit/>
            </a:bodyPr>
            <a:lstStyle/>
            <a:p>
              <a:r>
                <a:rPr lang="en-US" sz="2400" b="1" dirty="0"/>
                <a:t>CH</a:t>
              </a:r>
              <a:r>
                <a:rPr lang="en-US" sz="2400" b="1" baseline="-25000" dirty="0"/>
                <a:t>3</a:t>
              </a:r>
            </a:p>
          </p:txBody>
        </p:sp>
        <p:sp>
          <p:nvSpPr>
            <p:cNvPr id="51" name="TextBox 50"/>
            <p:cNvSpPr txBox="1"/>
            <p:nvPr/>
          </p:nvSpPr>
          <p:spPr>
            <a:xfrm>
              <a:off x="762000" y="4405185"/>
              <a:ext cx="673100" cy="461665"/>
            </a:xfrm>
            <a:prstGeom prst="rect">
              <a:avLst/>
            </a:prstGeom>
            <a:grpFill/>
          </p:spPr>
          <p:txBody>
            <a:bodyPr wrap="square" rtlCol="0">
              <a:spAutoFit/>
            </a:bodyPr>
            <a:lstStyle/>
            <a:p>
              <a:r>
                <a:rPr lang="en-US" sz="2400" b="1" dirty="0"/>
                <a:t>CH</a:t>
              </a:r>
              <a:r>
                <a:rPr lang="en-US" sz="2400" b="1" baseline="-25000" dirty="0"/>
                <a:t>3</a:t>
              </a:r>
            </a:p>
          </p:txBody>
        </p:sp>
        <p:sp>
          <p:nvSpPr>
            <p:cNvPr id="52" name="TextBox 51"/>
            <p:cNvSpPr txBox="1"/>
            <p:nvPr/>
          </p:nvSpPr>
          <p:spPr>
            <a:xfrm>
              <a:off x="1320113" y="4405185"/>
              <a:ext cx="720903" cy="461665"/>
            </a:xfrm>
            <a:prstGeom prst="rect">
              <a:avLst/>
            </a:prstGeom>
            <a:grpFill/>
          </p:spPr>
          <p:txBody>
            <a:bodyPr wrap="square" rtlCol="0">
              <a:spAutoFit/>
            </a:bodyPr>
            <a:lstStyle/>
            <a:p>
              <a:r>
                <a:rPr lang="en-US" sz="2400" b="1" dirty="0"/>
                <a:t>CH</a:t>
              </a:r>
              <a:r>
                <a:rPr lang="en-US" sz="2400" b="1" baseline="-25000" dirty="0"/>
                <a:t>3</a:t>
              </a:r>
            </a:p>
          </p:txBody>
        </p:sp>
        <p:cxnSp>
          <p:nvCxnSpPr>
            <p:cNvPr id="53" name="Straight Connector 52"/>
            <p:cNvCxnSpPr/>
            <p:nvPr/>
          </p:nvCxnSpPr>
          <p:spPr>
            <a:xfrm>
              <a:off x="3801476" y="5270217"/>
              <a:ext cx="0" cy="27304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080876" y="5776786"/>
              <a:ext cx="0" cy="380999"/>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872902" y="5508784"/>
              <a:ext cx="180968" cy="19180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4070849" y="6132385"/>
              <a:ext cx="282612" cy="3048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4569361" y="6424485"/>
              <a:ext cx="562403"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3614114" y="5548185"/>
              <a:ext cx="173099" cy="221463"/>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3810964" y="55227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121561" y="60942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4279254" y="6196225"/>
              <a:ext cx="252350" cy="461665"/>
            </a:xfrm>
            <a:prstGeom prst="rect">
              <a:avLst/>
            </a:prstGeom>
            <a:grpFill/>
          </p:spPr>
          <p:txBody>
            <a:bodyPr wrap="square" rtlCol="0">
              <a:spAutoFit/>
            </a:bodyPr>
            <a:lstStyle/>
            <a:p>
              <a:r>
                <a:rPr lang="en-US" sz="2400" b="1" dirty="0"/>
                <a:t>N</a:t>
              </a:r>
              <a:endParaRPr lang="en-US" b="1" dirty="0"/>
            </a:p>
          </p:txBody>
        </p:sp>
        <p:sp>
          <p:nvSpPr>
            <p:cNvPr id="62" name="TextBox 61"/>
            <p:cNvSpPr txBox="1"/>
            <p:nvPr/>
          </p:nvSpPr>
          <p:spPr>
            <a:xfrm>
              <a:off x="3135185" y="5624385"/>
              <a:ext cx="676399" cy="461665"/>
            </a:xfrm>
            <a:prstGeom prst="rect">
              <a:avLst/>
            </a:prstGeom>
            <a:grpFill/>
          </p:spPr>
          <p:txBody>
            <a:bodyPr wrap="square" rtlCol="0">
              <a:spAutoFit/>
            </a:bodyPr>
            <a:lstStyle/>
            <a:p>
              <a:r>
                <a:rPr lang="en-US" sz="2400" b="1" dirty="0"/>
                <a:t>CH</a:t>
              </a:r>
              <a:r>
                <a:rPr lang="en-US" sz="2400" b="1" baseline="-25000" dirty="0"/>
                <a:t>3</a:t>
              </a:r>
            </a:p>
          </p:txBody>
        </p:sp>
        <p:cxnSp>
          <p:nvCxnSpPr>
            <p:cNvPr id="63" name="Straight Connector 62"/>
            <p:cNvCxnSpPr/>
            <p:nvPr/>
          </p:nvCxnSpPr>
          <p:spPr>
            <a:xfrm>
              <a:off x="3429964" y="4963985"/>
              <a:ext cx="255650" cy="26670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Straight Connector 2"/>
          <p:cNvCxnSpPr/>
          <p:nvPr/>
        </p:nvCxnSpPr>
        <p:spPr>
          <a:xfrm>
            <a:off x="1679248" y="5153559"/>
            <a:ext cx="464" cy="36419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98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6" name="TextBox 5"/>
          <p:cNvSpPr txBox="1"/>
          <p:nvPr/>
        </p:nvSpPr>
        <p:spPr>
          <a:xfrm>
            <a:off x="762000" y="1524000"/>
            <a:ext cx="7772400" cy="2431435"/>
          </a:xfrm>
          <a:prstGeom prst="rect">
            <a:avLst/>
          </a:prstGeom>
          <a:noFill/>
        </p:spPr>
        <p:txBody>
          <a:bodyPr wrap="square" rtlCol="0">
            <a:spAutoFit/>
          </a:bodyPr>
          <a:lstStyle/>
          <a:p>
            <a:r>
              <a:rPr lang="en-US" sz="2400" b="1" dirty="0"/>
              <a:t>A Wave of the Hand</a:t>
            </a:r>
          </a:p>
          <a:p>
            <a:endParaRPr lang="en-US" sz="2400" b="1" dirty="0"/>
          </a:p>
          <a:p>
            <a:pPr marL="342900" indent="-342900">
              <a:buFont typeface="Arial" panose="020B0604020202020204" pitchFamily="34" charset="0"/>
              <a:buChar char="•"/>
            </a:pPr>
            <a:r>
              <a:rPr lang="en-US" sz="2000" b="1" dirty="0"/>
              <a:t>the anatomical level </a:t>
            </a:r>
            <a:r>
              <a:rPr lang="en-US" sz="2000" dirty="0"/>
              <a:t>vs.</a:t>
            </a:r>
            <a:r>
              <a:rPr lang="en-US" sz="2000" b="1" dirty="0"/>
              <a:t> the biochemical level </a:t>
            </a:r>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000" b="1" dirty="0"/>
              <a:t>knowing how it works is not the same as knowing how it came to be</a:t>
            </a:r>
          </a:p>
          <a:p>
            <a:pPr marL="342900" indent="-342900">
              <a:buFont typeface="Arial" panose="020B0604020202020204" pitchFamily="34" charset="0"/>
              <a:buChar char="•"/>
            </a:pPr>
            <a:endParaRPr lang="en-US" sz="2000" b="1" dirty="0"/>
          </a:p>
          <a:p>
            <a:pPr marL="342900" indent="-342900">
              <a:buFont typeface="Arial" panose="020B0604020202020204" pitchFamily="34" charset="0"/>
              <a:buChar char="•"/>
            </a:pPr>
            <a:r>
              <a:rPr lang="en-US" sz="2000" b="1" dirty="0"/>
              <a:t>And we still don’t fully understand HOW it all works!</a:t>
            </a:r>
            <a:endParaRPr lang="en-US" sz="2400" b="1" dirty="0"/>
          </a:p>
        </p:txBody>
      </p:sp>
    </p:spTree>
    <p:extLst>
      <p:ext uri="{BB962C8B-B14F-4D97-AF65-F5344CB8AC3E}">
        <p14:creationId xmlns:p14="http://schemas.microsoft.com/office/powerpoint/2010/main" val="7577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3" name="Rectangle 2"/>
          <p:cNvSpPr/>
          <p:nvPr/>
        </p:nvSpPr>
        <p:spPr>
          <a:xfrm>
            <a:off x="5407764" y="3429000"/>
            <a:ext cx="2517036" cy="763083"/>
          </a:xfrm>
          <a:prstGeom prst="rect">
            <a:avLst/>
          </a:prstGeom>
          <a:noFill/>
        </p:spPr>
        <p:txBody>
          <a:bodyPr wrap="none" lIns="91440" tIns="45720" rIns="91440" bIns="45720">
            <a:spAutoFit/>
          </a:bodyPr>
          <a:lstStyle/>
          <a:p>
            <a:pPr algn="ctr"/>
            <a:r>
              <a:rPr lang="en-US" sz="5400" b="1" dirty="0">
                <a:ln w="17780" cmpd="sng">
                  <a:solidFill>
                    <a:srgbClr val="FFFFFF"/>
                  </a:solidFill>
                  <a:prstDash val="solid"/>
                  <a:miter lim="800000"/>
                </a:ln>
                <a:solidFill>
                  <a:prstClr val="black"/>
                </a:solidFill>
                <a:effectLst>
                  <a:outerShdw blurRad="50800" algn="tl" rotWithShape="0">
                    <a:srgbClr val="000000"/>
                  </a:outerShdw>
                </a:effectLst>
                <a:latin typeface="Traditional Arabic" panose="02020603050405020304" pitchFamily="18" charset="-78"/>
                <a:cs typeface="Traditional Arabic" panose="02020603050405020304" pitchFamily="18" charset="-78"/>
              </a:rPr>
              <a:t>Science</a:t>
            </a:r>
          </a:p>
        </p:txBody>
      </p:sp>
      <p:cxnSp>
        <p:nvCxnSpPr>
          <p:cNvPr id="8" name="Straight Connector 7"/>
          <p:cNvCxnSpPr/>
          <p:nvPr/>
        </p:nvCxnSpPr>
        <p:spPr>
          <a:xfrm flipV="1">
            <a:off x="467028" y="2165556"/>
            <a:ext cx="8001000" cy="18837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Up Arrow 18"/>
          <p:cNvSpPr/>
          <p:nvPr/>
        </p:nvSpPr>
        <p:spPr>
          <a:xfrm rot="17983184">
            <a:off x="4186562" y="2587365"/>
            <a:ext cx="916004" cy="1591269"/>
          </a:xfrm>
          <a:prstGeom prst="upArrow">
            <a:avLst/>
          </a:prstGeom>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a:solidFill>
                  <a:prstClr val="white"/>
                </a:solidFill>
              </a:rPr>
              <a:t>Logic</a:t>
            </a:r>
            <a:endParaRPr lang="en-US" dirty="0">
              <a:solidFill>
                <a:prstClr val="white"/>
              </a:solidFill>
            </a:endParaRPr>
          </a:p>
        </p:txBody>
      </p:sp>
      <p:sp>
        <p:nvSpPr>
          <p:cNvPr id="15" name="Rectangle 14"/>
          <p:cNvSpPr/>
          <p:nvPr/>
        </p:nvSpPr>
        <p:spPr>
          <a:xfrm rot="19713484">
            <a:off x="240887" y="2041591"/>
            <a:ext cx="3836623" cy="1107996"/>
          </a:xfrm>
          <a:prstGeom prst="rect">
            <a:avLst/>
          </a:prstGeom>
          <a:noFill/>
        </p:spPr>
        <p:txBody>
          <a:bodyPr wrap="square" lIns="91440" tIns="45720" rIns="91440" bIns="45720">
            <a:spAutoFit/>
          </a:bodyPr>
          <a:lstStyle/>
          <a:p>
            <a:pPr algn="ctr"/>
            <a:r>
              <a:rPr lang="en-US" sz="6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rPr>
              <a:t>God</a:t>
            </a:r>
            <a:endParaRPr lang="en-US" sz="3600" b="1" dirty="0">
              <a:ln w="9000" cmpd="sng">
                <a:solidFill>
                  <a:srgbClr val="8064A2">
                    <a:shade val="50000"/>
                    <a:satMod val="120000"/>
                  </a:srgbClr>
                </a:solidFill>
                <a:prstDash val="solid"/>
              </a:ln>
              <a:gradFill>
                <a:gsLst>
                  <a:gs pos="0">
                    <a:srgbClr val="8064A2">
                      <a:shade val="20000"/>
                      <a:satMod val="245000"/>
                      <a:alpha val="30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Old English Text MT" panose="03040902040508030806" pitchFamily="66" charset="0"/>
            </a:endParaRPr>
          </a:p>
        </p:txBody>
      </p:sp>
      <p:sp>
        <p:nvSpPr>
          <p:cNvPr id="16" name="Rectangle 15"/>
          <p:cNvSpPr/>
          <p:nvPr/>
        </p:nvSpPr>
        <p:spPr>
          <a:xfrm>
            <a:off x="76200" y="793956"/>
            <a:ext cx="4572000" cy="523220"/>
          </a:xfrm>
          <a:prstGeom prst="rect">
            <a:avLst/>
          </a:prstGeom>
        </p:spPr>
        <p:txBody>
          <a:bodyPr>
            <a:spAutoFit/>
          </a:bodyPr>
          <a:lstStyle/>
          <a:p>
            <a:r>
              <a:rPr lang="en-US" sz="2800" dirty="0">
                <a:solidFill>
                  <a:prstClr val="black"/>
                </a:solidFill>
              </a:rPr>
              <a:t>(1) Science, Faith, or Logic?</a:t>
            </a:r>
          </a:p>
        </p:txBody>
      </p:sp>
      <p:sp>
        <p:nvSpPr>
          <p:cNvPr id="14" name="Rectangle 13"/>
          <p:cNvSpPr/>
          <p:nvPr/>
        </p:nvSpPr>
        <p:spPr>
          <a:xfrm>
            <a:off x="5365487" y="4202263"/>
            <a:ext cx="3778513" cy="1815882"/>
          </a:xfrm>
          <a:prstGeom prst="rect">
            <a:avLst/>
          </a:prstGeom>
        </p:spPr>
        <p:txBody>
          <a:bodyPr>
            <a:spAutoFit/>
          </a:bodyPr>
          <a:lstStyle/>
          <a:p>
            <a:r>
              <a:rPr lang="en-US" sz="2800" dirty="0">
                <a:solidFill>
                  <a:prstClr val="black"/>
                </a:solidFill>
              </a:rPr>
              <a:t>This is not yet Faith</a:t>
            </a:r>
          </a:p>
          <a:p>
            <a:r>
              <a:rPr lang="en-US" sz="2800" dirty="0">
                <a:solidFill>
                  <a:prstClr val="black"/>
                </a:solidFill>
              </a:rPr>
              <a:t>Romans 10:17</a:t>
            </a:r>
          </a:p>
          <a:p>
            <a:endParaRPr lang="en-US" sz="2800" dirty="0">
              <a:solidFill>
                <a:prstClr val="black"/>
              </a:solidFill>
            </a:endParaRPr>
          </a:p>
          <a:p>
            <a:endParaRPr lang="en-US" sz="2800" dirty="0">
              <a:solidFill>
                <a:prstClr val="black"/>
              </a:solidFill>
            </a:endParaRPr>
          </a:p>
        </p:txBody>
      </p:sp>
      <p:sp>
        <p:nvSpPr>
          <p:cNvPr id="2" name="Down Arrow 1"/>
          <p:cNvSpPr/>
          <p:nvPr/>
        </p:nvSpPr>
        <p:spPr>
          <a:xfrm>
            <a:off x="3240367" y="2595589"/>
            <a:ext cx="2129866" cy="2357411"/>
          </a:xfrm>
          <a:prstGeom prst="downArrow">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r>
              <a:rPr lang="en-US" sz="2800" b="1" dirty="0">
                <a:effectLst>
                  <a:outerShdw blurRad="38100" dist="38100" dir="2700000" algn="tl">
                    <a:srgbClr val="000000">
                      <a:alpha val="43137"/>
                    </a:srgbClr>
                  </a:outerShdw>
                </a:effectLst>
              </a:rPr>
              <a:t>FAITH</a:t>
            </a:r>
          </a:p>
        </p:txBody>
      </p:sp>
    </p:spTree>
    <p:extLst>
      <p:ext uri="{BB962C8B-B14F-4D97-AF65-F5344CB8AC3E}">
        <p14:creationId xmlns:p14="http://schemas.microsoft.com/office/powerpoint/2010/main" val="121754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062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1066800" y="1524000"/>
            <a:ext cx="5867400" cy="1384995"/>
          </a:xfrm>
          <a:prstGeom prst="rect">
            <a:avLst/>
          </a:prstGeom>
          <a:noFill/>
        </p:spPr>
        <p:txBody>
          <a:bodyPr wrap="square" rtlCol="0">
            <a:spAutoFit/>
          </a:bodyPr>
          <a:lstStyle/>
          <a:p>
            <a:r>
              <a:rPr lang="en-US" sz="2800" dirty="0"/>
              <a:t>Arrowheads</a:t>
            </a:r>
          </a:p>
          <a:p>
            <a:r>
              <a:rPr lang="en-US" sz="2800" dirty="0"/>
              <a:t>Extra-Terrestrial Life</a:t>
            </a:r>
          </a:p>
          <a:p>
            <a:r>
              <a:rPr lang="en-US" sz="2800" dirty="0"/>
              <a:t>Deep Blue</a:t>
            </a:r>
          </a:p>
        </p:txBody>
      </p:sp>
      <p:sp>
        <p:nvSpPr>
          <p:cNvPr id="3" name="Rectangle 2"/>
          <p:cNvSpPr/>
          <p:nvPr/>
        </p:nvSpPr>
        <p:spPr>
          <a:xfrm>
            <a:off x="2819400" y="2895600"/>
            <a:ext cx="5410200" cy="3385542"/>
          </a:xfrm>
          <a:prstGeom prst="rect">
            <a:avLst/>
          </a:prstGeom>
        </p:spPr>
        <p:txBody>
          <a:bodyPr wrap="square">
            <a:spAutoFit/>
          </a:bodyPr>
          <a:lstStyle/>
          <a:p>
            <a:pPr lvl="0"/>
            <a:r>
              <a:rPr lang="en-US" sz="2000" b="1" dirty="0">
                <a:solidFill>
                  <a:prstClr val="black"/>
                </a:solidFill>
              </a:rPr>
              <a:t>HOW HARD IS CHESS?</a:t>
            </a:r>
          </a:p>
          <a:p>
            <a:pPr lvl="0"/>
            <a:r>
              <a:rPr lang="en-US" sz="2000" dirty="0">
                <a:solidFill>
                  <a:prstClr val="black"/>
                </a:solidFill>
              </a:rPr>
              <a:t>By DAVID GELERNTER</a:t>
            </a:r>
          </a:p>
          <a:p>
            <a:pPr lvl="0"/>
            <a:endParaRPr lang="en-US" sz="2000" b="1" dirty="0">
              <a:solidFill>
                <a:prstClr val="black"/>
              </a:solidFill>
            </a:endParaRPr>
          </a:p>
          <a:p>
            <a:pPr lvl="0"/>
            <a:r>
              <a:rPr lang="en-US" sz="2000" dirty="0">
                <a:solidFill>
                  <a:prstClr val="black"/>
                </a:solidFill>
              </a:rPr>
              <a:t>Deep Blue is just a machine. It doesn't have a mind any more than a flowerpot has a mind. Deep Blue is a beautiful and amazing technological achievement. It is an intellectual milestone, and </a:t>
            </a:r>
            <a:r>
              <a:rPr lang="en-US" sz="2000" b="1" u="sng" dirty="0">
                <a:solidFill>
                  <a:prstClr val="black"/>
                </a:solidFill>
              </a:rPr>
              <a:t>its chief meaning is this: that human beings are champion machine builders</a:t>
            </a:r>
            <a:r>
              <a:rPr lang="en-US" sz="2000" dirty="0">
                <a:solidFill>
                  <a:prstClr val="black"/>
                </a:solidFill>
              </a:rPr>
              <a:t>. </a:t>
            </a:r>
          </a:p>
          <a:p>
            <a:pPr lvl="0"/>
            <a:endParaRPr lang="en-US" sz="2000" dirty="0">
              <a:solidFill>
                <a:prstClr val="black"/>
              </a:solidFill>
            </a:endParaRPr>
          </a:p>
          <a:p>
            <a:r>
              <a:rPr lang="en-US" sz="1400" dirty="0">
                <a:solidFill>
                  <a:prstClr val="black"/>
                </a:solidFill>
                <a:hlinkClick r:id="rId2"/>
              </a:rPr>
              <a:t>http://content.time.com/time/magazine/article/0,9171,137690,00.html</a:t>
            </a:r>
            <a:endParaRPr lang="en-US" sz="1400" dirty="0">
              <a:solidFill>
                <a:prstClr val="black"/>
              </a:solidFill>
            </a:endParaRPr>
          </a:p>
        </p:txBody>
      </p:sp>
    </p:spTree>
    <p:extLst>
      <p:ext uri="{BB962C8B-B14F-4D97-AF65-F5344CB8AC3E}">
        <p14:creationId xmlns:p14="http://schemas.microsoft.com/office/powerpoint/2010/main" val="34246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1066800" y="1524000"/>
            <a:ext cx="5867400" cy="523220"/>
          </a:xfrm>
          <a:prstGeom prst="rect">
            <a:avLst/>
          </a:prstGeom>
          <a:noFill/>
        </p:spPr>
        <p:txBody>
          <a:bodyPr wrap="square" rtlCol="0">
            <a:spAutoFit/>
          </a:bodyPr>
          <a:lstStyle/>
          <a:p>
            <a:r>
              <a:rPr lang="en-US" sz="2800" dirty="0"/>
              <a:t>Machines</a:t>
            </a:r>
          </a:p>
        </p:txBody>
      </p:sp>
      <p:sp>
        <p:nvSpPr>
          <p:cNvPr id="4" name="Rectangle 3"/>
          <p:cNvSpPr/>
          <p:nvPr/>
        </p:nvSpPr>
        <p:spPr>
          <a:xfrm>
            <a:off x="1752600" y="2286000"/>
            <a:ext cx="5715000" cy="369332"/>
          </a:xfrm>
          <a:prstGeom prst="rect">
            <a:avLst/>
          </a:prstGeom>
        </p:spPr>
        <p:txBody>
          <a:bodyPr wrap="square">
            <a:spAutoFit/>
          </a:bodyPr>
          <a:lstStyle/>
          <a:p>
            <a:r>
              <a:rPr lang="en-US" dirty="0"/>
              <a:t>https://www.youtube.com/watch?v=zm-3kovWpNQ</a:t>
            </a:r>
          </a:p>
        </p:txBody>
      </p:sp>
      <p:sp>
        <p:nvSpPr>
          <p:cNvPr id="7" name="TextBox 6"/>
          <p:cNvSpPr txBox="1"/>
          <p:nvPr/>
        </p:nvSpPr>
        <p:spPr>
          <a:xfrm>
            <a:off x="1752600" y="2895600"/>
            <a:ext cx="5791200" cy="2031325"/>
          </a:xfrm>
          <a:prstGeom prst="rect">
            <a:avLst/>
          </a:prstGeom>
          <a:noFill/>
        </p:spPr>
        <p:txBody>
          <a:bodyPr wrap="square" rtlCol="0">
            <a:spAutoFit/>
          </a:bodyPr>
          <a:lstStyle/>
          <a:p>
            <a:r>
              <a:rPr lang="en-US" dirty="0"/>
              <a:t>Ken Dill</a:t>
            </a:r>
          </a:p>
          <a:p>
            <a:r>
              <a:rPr lang="en-US" dirty="0"/>
              <a:t>biophysicist and chemist</a:t>
            </a:r>
          </a:p>
          <a:p>
            <a:r>
              <a:rPr lang="en-US" dirty="0" err="1"/>
              <a:t>TEDx</a:t>
            </a:r>
            <a:r>
              <a:rPr lang="en-US" dirty="0"/>
              <a:t> talk at </a:t>
            </a:r>
            <a:r>
              <a:rPr lang="en-US" dirty="0" err="1"/>
              <a:t>Stoneybrook</a:t>
            </a:r>
            <a:r>
              <a:rPr lang="en-US" dirty="0"/>
              <a:t> University, October 2013</a:t>
            </a:r>
          </a:p>
          <a:p>
            <a:endParaRPr lang="en-US" dirty="0"/>
          </a:p>
          <a:p>
            <a:r>
              <a:rPr lang="en-US" dirty="0"/>
              <a:t>member of the National Academy of Sciences</a:t>
            </a:r>
          </a:p>
          <a:p>
            <a:endParaRPr lang="en-US" dirty="0"/>
          </a:p>
          <a:p>
            <a:r>
              <a:rPr lang="en-US" dirty="0"/>
              <a:t>Start at 7:49	End 9:19</a:t>
            </a:r>
          </a:p>
        </p:txBody>
      </p:sp>
      <p:sp>
        <p:nvSpPr>
          <p:cNvPr id="8" name="Rectangle 7"/>
          <p:cNvSpPr/>
          <p:nvPr/>
        </p:nvSpPr>
        <p:spPr>
          <a:xfrm>
            <a:off x="1752600" y="4999672"/>
            <a:ext cx="5791200" cy="1200329"/>
          </a:xfrm>
          <a:prstGeom prst="rect">
            <a:avLst/>
          </a:prstGeom>
        </p:spPr>
        <p:txBody>
          <a:bodyPr wrap="square">
            <a:spAutoFit/>
          </a:bodyPr>
          <a:lstStyle/>
          <a:p>
            <a:r>
              <a:rPr lang="en-US" dirty="0"/>
              <a:t>Which is more impressive, the molecular machinery, or the at people can figure it out?</a:t>
            </a:r>
          </a:p>
          <a:p>
            <a:r>
              <a:rPr lang="en-US" dirty="0"/>
              <a:t>Either way, do chance and natural selection seem adequate explanations?</a:t>
            </a:r>
          </a:p>
        </p:txBody>
      </p:sp>
    </p:spTree>
    <p:extLst>
      <p:ext uri="{BB962C8B-B14F-4D97-AF65-F5344CB8AC3E}">
        <p14:creationId xmlns:p14="http://schemas.microsoft.com/office/powerpoint/2010/main" val="81688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1066800" y="1524000"/>
            <a:ext cx="5867400" cy="523220"/>
          </a:xfrm>
          <a:prstGeom prst="rect">
            <a:avLst/>
          </a:prstGeom>
          <a:noFill/>
        </p:spPr>
        <p:txBody>
          <a:bodyPr wrap="square" rtlCol="0">
            <a:spAutoFit/>
          </a:bodyPr>
          <a:lstStyle/>
          <a:p>
            <a:r>
              <a:rPr lang="en-US" sz="2800" dirty="0"/>
              <a:t>Machines</a:t>
            </a:r>
          </a:p>
        </p:txBody>
      </p:sp>
      <p:sp>
        <p:nvSpPr>
          <p:cNvPr id="8" name="Rectangle 7"/>
          <p:cNvSpPr/>
          <p:nvPr/>
        </p:nvSpPr>
        <p:spPr>
          <a:xfrm>
            <a:off x="1752600" y="4999672"/>
            <a:ext cx="5791200" cy="1200329"/>
          </a:xfrm>
          <a:prstGeom prst="rect">
            <a:avLst/>
          </a:prstGeom>
        </p:spPr>
        <p:txBody>
          <a:bodyPr wrap="square">
            <a:spAutoFit/>
          </a:bodyPr>
          <a:lstStyle/>
          <a:p>
            <a:r>
              <a:rPr lang="en-US" dirty="0"/>
              <a:t>Which is more impressive, the molecular machinery, or the at people can figure it out?</a:t>
            </a:r>
          </a:p>
          <a:p>
            <a:r>
              <a:rPr lang="en-US" dirty="0"/>
              <a:t>Either way, do chance and natural selection seem adequate explanations?</a:t>
            </a:r>
          </a:p>
        </p:txBody>
      </p:sp>
      <p:sp>
        <p:nvSpPr>
          <p:cNvPr id="3" name="Rectangle 2"/>
          <p:cNvSpPr/>
          <p:nvPr/>
        </p:nvSpPr>
        <p:spPr>
          <a:xfrm>
            <a:off x="1828800" y="2630269"/>
            <a:ext cx="5532120" cy="646331"/>
          </a:xfrm>
          <a:prstGeom prst="rect">
            <a:avLst/>
          </a:prstGeom>
        </p:spPr>
        <p:txBody>
          <a:bodyPr>
            <a:spAutoFit/>
          </a:bodyPr>
          <a:lstStyle/>
          <a:p>
            <a:r>
              <a:rPr lang="en-US" dirty="0"/>
              <a:t>Kinesin</a:t>
            </a:r>
          </a:p>
          <a:p>
            <a:r>
              <a:rPr lang="en-US" dirty="0">
                <a:hlinkClick r:id="rId2"/>
              </a:rPr>
              <a:t>https://www.youtube.com/watch?v=y-uuk4Pr2i8</a:t>
            </a:r>
            <a:endParaRPr lang="en-US" dirty="0"/>
          </a:p>
        </p:txBody>
      </p:sp>
    </p:spTree>
    <p:extLst>
      <p:ext uri="{BB962C8B-B14F-4D97-AF65-F5344CB8AC3E}">
        <p14:creationId xmlns:p14="http://schemas.microsoft.com/office/powerpoint/2010/main" val="35091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9" name="Rounded Rectangle 8"/>
          <p:cNvSpPr/>
          <p:nvPr/>
        </p:nvSpPr>
        <p:spPr>
          <a:xfrm>
            <a:off x="2590800" y="4343400"/>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10" name="Rectangle 9"/>
          <p:cNvSpPr/>
          <p:nvPr/>
        </p:nvSpPr>
        <p:spPr>
          <a:xfrm>
            <a:off x="76200" y="793956"/>
            <a:ext cx="4572000" cy="523220"/>
          </a:xfrm>
          <a:prstGeom prst="rect">
            <a:avLst/>
          </a:prstGeom>
        </p:spPr>
        <p:txBody>
          <a:bodyPr>
            <a:spAutoFit/>
          </a:bodyPr>
          <a:lstStyle/>
          <a:p>
            <a:r>
              <a:rPr lang="en-US" sz="2800" dirty="0"/>
              <a:t>(1) Science, Faith, or Logic?</a:t>
            </a:r>
          </a:p>
        </p:txBody>
      </p:sp>
    </p:spTree>
    <p:extLst>
      <p:ext uri="{BB962C8B-B14F-4D97-AF65-F5344CB8AC3E}">
        <p14:creationId xmlns:p14="http://schemas.microsoft.com/office/powerpoint/2010/main" val="65344034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fill="hold" grpId="0" nodeType="withEffect">
                                  <p:stCondLst>
                                    <p:cond delay="0"/>
                                  </p:stCondLst>
                                  <p:childTnLst>
                                    <p:animMotion origin="layout" path="M 3.33333E-6 -2.96296E-6 L 3.33333E-6 -0.4206 " pathEditMode="relative" rAng="0" ptsTypes="AA">
                                      <p:cBhvr>
                                        <p:cTn id="6" dur="500" fill="hold"/>
                                        <p:tgtEl>
                                          <p:spTgt spid="9"/>
                                        </p:tgtEl>
                                        <p:attrNameLst>
                                          <p:attrName>ppt_x</p:attrName>
                                          <p:attrName>ppt_y</p:attrName>
                                        </p:attrNameLst>
                                      </p:cBhvr>
                                      <p:rCtr x="0" y="-210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1066800" y="1524000"/>
            <a:ext cx="5867400" cy="523220"/>
          </a:xfrm>
          <a:prstGeom prst="rect">
            <a:avLst/>
          </a:prstGeom>
          <a:noFill/>
        </p:spPr>
        <p:txBody>
          <a:bodyPr wrap="square" rtlCol="0">
            <a:spAutoFit/>
          </a:bodyPr>
          <a:lstStyle/>
          <a:p>
            <a:r>
              <a:rPr lang="en-US" sz="2800" dirty="0"/>
              <a:t>Machines</a:t>
            </a:r>
          </a:p>
        </p:txBody>
      </p:sp>
      <p:sp>
        <p:nvSpPr>
          <p:cNvPr id="4" name="Rectangle 3"/>
          <p:cNvSpPr/>
          <p:nvPr/>
        </p:nvSpPr>
        <p:spPr>
          <a:xfrm>
            <a:off x="1752600" y="2286000"/>
            <a:ext cx="5715000" cy="369332"/>
          </a:xfrm>
          <a:prstGeom prst="rect">
            <a:avLst/>
          </a:prstGeom>
        </p:spPr>
        <p:txBody>
          <a:bodyPr wrap="square">
            <a:spAutoFit/>
          </a:bodyPr>
          <a:lstStyle/>
          <a:p>
            <a:r>
              <a:rPr lang="en-US" dirty="0">
                <a:hlinkClick r:id="rId2"/>
              </a:rPr>
              <a:t>https://www.youtube.com/watch?v=X_tYrnv_o6A</a:t>
            </a:r>
            <a:endParaRPr lang="en-US" dirty="0"/>
          </a:p>
        </p:txBody>
      </p:sp>
      <p:sp>
        <p:nvSpPr>
          <p:cNvPr id="7" name="TextBox 6"/>
          <p:cNvSpPr txBox="1"/>
          <p:nvPr/>
        </p:nvSpPr>
        <p:spPr>
          <a:xfrm>
            <a:off x="1752600" y="2895600"/>
            <a:ext cx="5791200" cy="369332"/>
          </a:xfrm>
          <a:prstGeom prst="rect">
            <a:avLst/>
          </a:prstGeom>
          <a:noFill/>
        </p:spPr>
        <p:txBody>
          <a:bodyPr wrap="square" rtlCol="0">
            <a:spAutoFit/>
          </a:bodyPr>
          <a:lstStyle/>
          <a:p>
            <a:r>
              <a:rPr lang="en-US" dirty="0"/>
              <a:t>Start at 1:15	End 2:45</a:t>
            </a:r>
          </a:p>
        </p:txBody>
      </p:sp>
      <p:sp>
        <p:nvSpPr>
          <p:cNvPr id="8" name="Rectangle 7"/>
          <p:cNvSpPr/>
          <p:nvPr/>
        </p:nvSpPr>
        <p:spPr>
          <a:xfrm>
            <a:off x="1752600" y="4999672"/>
            <a:ext cx="5791200" cy="1200329"/>
          </a:xfrm>
          <a:prstGeom prst="rect">
            <a:avLst/>
          </a:prstGeom>
        </p:spPr>
        <p:txBody>
          <a:bodyPr wrap="square">
            <a:spAutoFit/>
          </a:bodyPr>
          <a:lstStyle/>
          <a:p>
            <a:r>
              <a:rPr lang="en-US" dirty="0"/>
              <a:t>Which is more impressive, the molecular machinery, or the at people can figure it out?</a:t>
            </a:r>
          </a:p>
          <a:p>
            <a:r>
              <a:rPr lang="en-US" dirty="0"/>
              <a:t>Either way, do chance and natural selection seem adequate explanations?</a:t>
            </a:r>
          </a:p>
        </p:txBody>
      </p:sp>
    </p:spTree>
    <p:extLst>
      <p:ext uri="{BB962C8B-B14F-4D97-AF65-F5344CB8AC3E}">
        <p14:creationId xmlns:p14="http://schemas.microsoft.com/office/powerpoint/2010/main" val="2174534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738808"/>
            <a:ext cx="3122738" cy="523220"/>
          </a:xfrm>
          <a:prstGeom prst="rect">
            <a:avLst/>
          </a:prstGeom>
        </p:spPr>
        <p:txBody>
          <a:bodyPr>
            <a:spAutoFit/>
          </a:bodyPr>
          <a:lstStyle/>
          <a:p>
            <a:r>
              <a:rPr lang="en-US" sz="2800" dirty="0">
                <a:solidFill>
                  <a:prstClr val="black"/>
                </a:solidFill>
              </a:rPr>
              <a:t>(2) A Fact of Life</a:t>
            </a:r>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effectLst>
                  <a:outerShdw blurRad="38100" dist="38100" dir="2700000" algn="tl">
                    <a:srgbClr val="000000">
                      <a:alpha val="43137"/>
                    </a:srgbClr>
                  </a:outerShdw>
                </a:effectLst>
              </a:rPr>
              <a:t>Intelligent Design...</a:t>
            </a:r>
            <a:endParaRPr lang="en-US" sz="2800" dirty="0">
              <a:solidFill>
                <a:prstClr val="white"/>
              </a:solidFill>
              <a:effectLst>
                <a:outerShdw blurRad="38100" dist="38100" dir="2700000" algn="tl">
                  <a:srgbClr val="000000">
                    <a:alpha val="43137"/>
                  </a:srgbClr>
                </a:outerShdw>
              </a:effectLst>
            </a:endParaRPr>
          </a:p>
        </p:txBody>
      </p:sp>
      <p:sp>
        <p:nvSpPr>
          <p:cNvPr id="2" name="TextBox 1"/>
          <p:cNvSpPr txBox="1"/>
          <p:nvPr/>
        </p:nvSpPr>
        <p:spPr>
          <a:xfrm>
            <a:off x="1066800" y="1524000"/>
            <a:ext cx="5867400" cy="523220"/>
          </a:xfrm>
          <a:prstGeom prst="rect">
            <a:avLst/>
          </a:prstGeom>
          <a:noFill/>
        </p:spPr>
        <p:txBody>
          <a:bodyPr wrap="square" rtlCol="0">
            <a:spAutoFit/>
          </a:bodyPr>
          <a:lstStyle/>
          <a:p>
            <a:r>
              <a:rPr lang="en-US" sz="2800" dirty="0"/>
              <a:t>Machines</a:t>
            </a:r>
          </a:p>
        </p:txBody>
      </p:sp>
      <p:sp>
        <p:nvSpPr>
          <p:cNvPr id="9" name="Rectangle 8"/>
          <p:cNvSpPr/>
          <p:nvPr/>
        </p:nvSpPr>
        <p:spPr>
          <a:xfrm>
            <a:off x="4114800" y="1295400"/>
            <a:ext cx="4572000" cy="2308324"/>
          </a:xfrm>
          <a:prstGeom prst="rect">
            <a:avLst/>
          </a:prstGeom>
        </p:spPr>
        <p:txBody>
          <a:bodyPr>
            <a:spAutoFit/>
          </a:bodyPr>
          <a:lstStyle/>
          <a:p>
            <a:r>
              <a:rPr lang="en-US" dirty="0"/>
              <a:t>00110001 00110000 00100000 01010000 01010010 01001001 01001110 01010100 00100000 00100010 01001000 01100101 01101100 01101100 01101111 00101100 00100000 01110111 01101111 01110010 01101100 01100100 00100001 00100010 00001101 00001010 00110010 00110000 00100000 01000101 01001110 01000100</a:t>
            </a:r>
          </a:p>
        </p:txBody>
      </p:sp>
      <p:sp>
        <p:nvSpPr>
          <p:cNvPr id="10" name="Rectangle 9"/>
          <p:cNvSpPr/>
          <p:nvPr/>
        </p:nvSpPr>
        <p:spPr>
          <a:xfrm>
            <a:off x="4191000" y="3733800"/>
            <a:ext cx="4572000" cy="646331"/>
          </a:xfrm>
          <a:prstGeom prst="rect">
            <a:avLst/>
          </a:prstGeom>
        </p:spPr>
        <p:txBody>
          <a:bodyPr>
            <a:spAutoFit/>
          </a:bodyPr>
          <a:lstStyle/>
          <a:p>
            <a:r>
              <a:rPr lang="en-US" dirty="0"/>
              <a:t>10 PRINT "Hello, world!"</a:t>
            </a:r>
          </a:p>
          <a:p>
            <a:r>
              <a:rPr lang="en-US" dirty="0"/>
              <a:t>20 END</a:t>
            </a:r>
          </a:p>
        </p:txBody>
      </p:sp>
      <p:sp>
        <p:nvSpPr>
          <p:cNvPr id="11" name="Rectangle 10"/>
          <p:cNvSpPr/>
          <p:nvPr/>
        </p:nvSpPr>
        <p:spPr>
          <a:xfrm>
            <a:off x="4191000" y="4572000"/>
            <a:ext cx="1579407" cy="369332"/>
          </a:xfrm>
          <a:prstGeom prst="rect">
            <a:avLst/>
          </a:prstGeom>
        </p:spPr>
        <p:txBody>
          <a:bodyPr wrap="none">
            <a:spAutoFit/>
          </a:bodyPr>
          <a:lstStyle/>
          <a:p>
            <a:r>
              <a:rPr lang="en-US" dirty="0"/>
              <a:t>"Hello, world!"</a:t>
            </a:r>
          </a:p>
        </p:txBody>
      </p:sp>
    </p:spTree>
    <p:extLst>
      <p:ext uri="{BB962C8B-B14F-4D97-AF65-F5344CB8AC3E}">
        <p14:creationId xmlns:p14="http://schemas.microsoft.com/office/powerpoint/2010/main" val="104347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8988" y="290691"/>
            <a:ext cx="3435012" cy="6186309"/>
          </a:xfrm>
          <a:prstGeom prst="rect">
            <a:avLst/>
          </a:prstGeom>
        </p:spPr>
        <p:txBody>
          <a:bodyPr>
            <a:spAutoFit/>
          </a:bodyPr>
          <a:lstStyle/>
          <a:p>
            <a:r>
              <a:rPr lang="en-US" dirty="0"/>
              <a:t>1 # c2_circlesmile.kbs</a:t>
            </a:r>
          </a:p>
          <a:p>
            <a:r>
              <a:rPr lang="en-US" dirty="0"/>
              <a:t>2 # smiling face made with circles</a:t>
            </a:r>
          </a:p>
          <a:p>
            <a:r>
              <a:rPr lang="en-US" dirty="0"/>
              <a:t>3</a:t>
            </a:r>
          </a:p>
          <a:p>
            <a:r>
              <a:rPr lang="en-US" dirty="0"/>
              <a:t>4 # clear the screen</a:t>
            </a:r>
          </a:p>
          <a:p>
            <a:r>
              <a:rPr lang="en-US" dirty="0"/>
              <a:t>5 </a:t>
            </a:r>
            <a:r>
              <a:rPr lang="en-US" dirty="0" err="1"/>
              <a:t>clg</a:t>
            </a:r>
            <a:endParaRPr lang="en-US" dirty="0"/>
          </a:p>
          <a:p>
            <a:r>
              <a:rPr lang="en-US" dirty="0"/>
              <a:t>6 color white</a:t>
            </a:r>
          </a:p>
          <a:p>
            <a:r>
              <a:rPr lang="en-US" dirty="0"/>
              <a:t>7 </a:t>
            </a:r>
            <a:r>
              <a:rPr lang="en-US" dirty="0" err="1"/>
              <a:t>rect</a:t>
            </a:r>
            <a:r>
              <a:rPr lang="en-US" dirty="0"/>
              <a:t> 0,0,300,300</a:t>
            </a:r>
          </a:p>
          <a:p>
            <a:r>
              <a:rPr lang="en-US" dirty="0"/>
              <a:t>8</a:t>
            </a:r>
          </a:p>
          <a:p>
            <a:r>
              <a:rPr lang="en-US" dirty="0"/>
              <a:t>9 # draw the face</a:t>
            </a:r>
          </a:p>
          <a:p>
            <a:r>
              <a:rPr lang="en-US" dirty="0"/>
              <a:t>10 color yellow</a:t>
            </a:r>
          </a:p>
          <a:p>
            <a:r>
              <a:rPr lang="en-US" dirty="0"/>
              <a:t>11 circle 150,150,150</a:t>
            </a:r>
          </a:p>
          <a:p>
            <a:r>
              <a:rPr lang="en-US" dirty="0"/>
              <a:t>12</a:t>
            </a:r>
          </a:p>
          <a:p>
            <a:r>
              <a:rPr lang="en-US" dirty="0"/>
              <a:t>13 # draw the mouth</a:t>
            </a:r>
          </a:p>
          <a:p>
            <a:r>
              <a:rPr lang="en-US" dirty="0"/>
              <a:t>14 color black</a:t>
            </a:r>
          </a:p>
          <a:p>
            <a:r>
              <a:rPr lang="en-US" dirty="0"/>
              <a:t>15 circle 150,200,70</a:t>
            </a:r>
          </a:p>
          <a:p>
            <a:r>
              <a:rPr lang="en-US" dirty="0"/>
              <a:t>16 color yellow</a:t>
            </a:r>
          </a:p>
          <a:p>
            <a:r>
              <a:rPr lang="en-US" dirty="0"/>
              <a:t>17 circle 150,150,70</a:t>
            </a:r>
          </a:p>
          <a:p>
            <a:r>
              <a:rPr lang="en-US" dirty="0"/>
              <a:t>18</a:t>
            </a:r>
          </a:p>
          <a:p>
            <a:r>
              <a:rPr lang="en-US" dirty="0"/>
              <a:t>19 # put on the eyes</a:t>
            </a:r>
          </a:p>
          <a:p>
            <a:r>
              <a:rPr lang="en-US" dirty="0"/>
              <a:t>20 color black</a:t>
            </a:r>
          </a:p>
          <a:p>
            <a:r>
              <a:rPr lang="en-US" dirty="0"/>
              <a:t>21 circle 100,100,30</a:t>
            </a:r>
          </a:p>
          <a:p>
            <a:r>
              <a:rPr lang="en-US" dirty="0"/>
              <a:t>22 circle 200,100,30</a:t>
            </a:r>
          </a:p>
        </p:txBody>
      </p:sp>
      <p:sp>
        <p:nvSpPr>
          <p:cNvPr id="5" name="Rectangle 4"/>
          <p:cNvSpPr/>
          <p:nvPr/>
        </p:nvSpPr>
        <p:spPr>
          <a:xfrm>
            <a:off x="152400" y="304800"/>
            <a:ext cx="5556588" cy="8771632"/>
          </a:xfrm>
          <a:prstGeom prst="rect">
            <a:avLst/>
          </a:prstGeom>
        </p:spPr>
        <p:txBody>
          <a:bodyPr wrap="square">
            <a:spAutoFit/>
          </a:bodyPr>
          <a:lstStyle/>
          <a:p>
            <a:r>
              <a:rPr lang="en-US" sz="1200" dirty="0"/>
              <a:t>00110001 00100000 00100011 00100000 01100011 00110010 01011111 01100011 01101001 01110010 01100011 01101100 01100101 01110011 01101101 01101001 01101100 01100101 00101110 01101011 01100010 01110011 00001101 00001010 00110010 00100000 00100011 00100000 01110011 01101101 01101001 01101100 01101001 01101110 01100111 00100000 01100110 01100001 01100011 01100101 00100000 01101101 01100001 01100100 01100101 00100000 01110111 01101001 01110100 01101000 00100000 01100011 01101001 01110010 01100011 01101100 01100101 01110011 00001101 00001010 00110011 00001101 00001010 00110100 00100000 00100011 00100000 01100011 01101100 01100101 01100001 01110010 00100000 01110100 01101000 01100101 00100000 01110011 01100011 01110010 01100101 01100101 01101110 00001101 00001010 00110101 00100000 01100011 01101100 01100111 00001101 00001010 00110110 00100000 01100011 01101111 01101100 01101111 01110010 00100000 01110111 01101000 01101001 01110100 01100101 00001101 00001010 00110111 00100000 01110010 01100101 01100011 01110100 00100000 00110000 00101100 00110000 00101100 00110011 00110000 00110000 00101100 00110011 00110000 00110000 00001101 00001010 00111000 00001101 00001010 00111001 00100000 00100011 00100000 01100100 01110010 01100001 01110111 00100000 01110100 01101000 01100101 00100000 01100110 01100001 01100011 01100101 00001101 00001010 00110001 00110000 00100000 01100011 01101111 01101100 01101111 01110010 00100000 01111001 01100101 01101100 01101100 01101111 01110111 00001101 00001010 00110001 00110001 00100000 01100011 01101001 01110010 01100011 01101100 01100101 00100000 00110001 00110101 00110000 00101100 00110001 00110101 00110000 00101100 00110001 00110101 00110000 00001101 00001010 00110001 00110010 00001101 00001010 00110001 00110011 00100000 00100011 00100000 01100100 01110010 01100001 01110111 00100000 01110100 01101000 01100101 00100000 01101101 01101111 01110101 01110100 01101000 00001101 00001010 00110001 00110100 00100000 01100011 01101111 01101100 01101111 01110010 00100000 01100010 01101100 01100001 01100011 01101011 00001101 00001010 00110001 00110101 00100000 01100011 01101001 01110010 01100011 01101100 01100101 00100000 00110001 00110101 00110000 00101100 00110010 00110000 00110000 00101100 00110111 00110000 00001101 00001010 00110001 00110110 00100000 01100011 01101111 01101100 01101111 01110010 00100000 01111001 01100101 01101100 01101100 01101111 01110111 00001101 00001010 00110001 00110111 00100000 01100011 01101001 01110010 01100011 01101100 01100101 00100000 00110001 00110101 00110000 00101100 00110001 00110101 00110000 00101100 00110111 00110000 00001101 00001010 00110001 00111000 00001101 00001010 00110001 00111001 00100000 00100011 00100000 01110000 01110101 01110100 00100000 01101111 01101110 00100000 01110100 01101000 01100101 00100000 01100101 01111001 01100101 01110011 00001101 00001010 00110010 00110000 00100000 01100011 01101111 01101100 01101111 01110010 00100000 01100010 01101100 01100001 01100011 01101011 00001101 00001010 00110010 00110001 00100000 01100011 01101001 01110010 01100011 01101100 01100101 00100000 00110001 00110000 00110000 00101100 00110001 00110000 00110000 00101100 00110011 00110000 00001101 00001010 00110010 00110010 00100000 01100011 01101001 01110010 01100011 01101100 01100101 00100000 00110010 00110000 00110000 00101100 00110001 00110000 00110000 00101100 00110011 00110000</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599" t="44355" r="40615" b="16875"/>
          <a:stretch/>
        </p:blipFill>
        <p:spPr bwMode="auto">
          <a:xfrm>
            <a:off x="5775960" y="1981200"/>
            <a:ext cx="2834640" cy="2836115"/>
          </a:xfrm>
          <a:prstGeom prst="rect">
            <a:avLst/>
          </a:prstGeom>
          <a:noFill/>
          <a:ln>
            <a:noFill/>
          </a:ln>
          <a:effectLst>
            <a:outerShdw blurRad="50800" dist="76200" dir="13500000" algn="b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39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3.88889E-6 3.7037E-6 L -0.00382 -0.39491 " pathEditMode="relative" rAng="0" ptsTypes="AA">
                                      <p:cBhvr>
                                        <p:cTn id="6" dur="2000" fill="hold"/>
                                        <p:tgtEl>
                                          <p:spTgt spid="5"/>
                                        </p:tgtEl>
                                        <p:attrNameLst>
                                          <p:attrName>ppt_x</p:attrName>
                                          <p:attrName>ppt_y</p:attrName>
                                        </p:attrNameLst>
                                      </p:cBhvr>
                                      <p:rCtr x="-191" y="-1974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animated gif dn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74279"/>
            <a:ext cx="3810000" cy="65885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Tree>
    <p:extLst>
      <p:ext uri="{BB962C8B-B14F-4D97-AF65-F5344CB8AC3E}">
        <p14:creationId xmlns:p14="http://schemas.microsoft.com/office/powerpoint/2010/main" val="4041209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5" name="TextBox 4"/>
          <p:cNvSpPr txBox="1"/>
          <p:nvPr/>
        </p:nvSpPr>
        <p:spPr>
          <a:xfrm>
            <a:off x="666750" y="1371600"/>
            <a:ext cx="7962900" cy="3754874"/>
          </a:xfrm>
          <a:prstGeom prst="rect">
            <a:avLst/>
          </a:prstGeom>
          <a:noFill/>
        </p:spPr>
        <p:txBody>
          <a:bodyPr wrap="square" rtlCol="0">
            <a:spAutoFit/>
          </a:bodyPr>
          <a:lstStyle/>
          <a:p>
            <a:pPr marL="285750" indent="-285750">
              <a:buFont typeface="Arial" panose="020B0604020202020204" pitchFamily="34" charset="0"/>
              <a:buChar char="•"/>
            </a:pPr>
            <a:r>
              <a:rPr lang="en-US" sz="2400" dirty="0"/>
              <a:t>Our bodies run on Enzymes</a:t>
            </a:r>
          </a:p>
          <a:p>
            <a:pPr marL="285750" indent="-285750">
              <a:buFont typeface="Arial" panose="020B0604020202020204" pitchFamily="34" charset="0"/>
              <a:buChar char="•"/>
            </a:pPr>
            <a:r>
              <a:rPr lang="en-US" sz="2400" dirty="0"/>
              <a:t>Enzymes are made up of proteins</a:t>
            </a:r>
          </a:p>
          <a:p>
            <a:pPr marL="285750" indent="-285750">
              <a:buFont typeface="Arial" panose="020B0604020202020204" pitchFamily="34" charset="0"/>
              <a:buChar char="•"/>
            </a:pPr>
            <a:r>
              <a:rPr lang="en-US" sz="2400" dirty="0"/>
              <a:t>Proteins are made up of amino acids</a:t>
            </a:r>
          </a:p>
          <a:p>
            <a:pPr marL="285750" indent="-285750">
              <a:buFont typeface="Arial" panose="020B0604020202020204" pitchFamily="34" charset="0"/>
              <a:buChar char="•"/>
            </a:pPr>
            <a:endParaRPr lang="en-US" sz="2400" dirty="0"/>
          </a:p>
          <a:p>
            <a:r>
              <a:rPr lang="en-US" sz="2400" b="1" u="sng" dirty="0"/>
              <a:t>the 20 amino acids</a:t>
            </a:r>
          </a:p>
          <a:p>
            <a:pPr marL="285750" indent="-285750">
              <a:buFont typeface="Arial" panose="020B0604020202020204" pitchFamily="34" charset="0"/>
              <a:buChar char="•"/>
            </a:pPr>
            <a:endParaRPr lang="en-US" dirty="0"/>
          </a:p>
          <a:p>
            <a:r>
              <a:rPr lang="en-US" sz="2000" b="1" dirty="0"/>
              <a:t>Ala</a:t>
            </a:r>
            <a:r>
              <a:rPr lang="en-US" dirty="0"/>
              <a:t> Alanine               </a:t>
            </a:r>
            <a:r>
              <a:rPr lang="en-US" sz="2000" b="1" dirty="0"/>
              <a:t>Asp</a:t>
            </a:r>
            <a:r>
              <a:rPr lang="en-US" dirty="0"/>
              <a:t> Aspartic acid    </a:t>
            </a:r>
            <a:r>
              <a:rPr lang="en-US" sz="2000" b="1" dirty="0" err="1"/>
              <a:t>Glu</a:t>
            </a:r>
            <a:r>
              <a:rPr lang="en-US" dirty="0"/>
              <a:t> Glutamic acid    </a:t>
            </a:r>
            <a:r>
              <a:rPr lang="en-US" sz="2000" b="1" dirty="0" err="1"/>
              <a:t>Cys</a:t>
            </a:r>
            <a:r>
              <a:rPr lang="en-US" dirty="0"/>
              <a:t> Cysteine</a:t>
            </a:r>
            <a:br>
              <a:rPr lang="en-US" dirty="0"/>
            </a:br>
            <a:r>
              <a:rPr lang="en-US" sz="2000" b="1" dirty="0" err="1"/>
              <a:t>Phe</a:t>
            </a:r>
            <a:r>
              <a:rPr lang="en-US" dirty="0"/>
              <a:t> Phenylalanine   </a:t>
            </a:r>
            <a:r>
              <a:rPr lang="en-US" sz="2000" b="1" dirty="0" err="1"/>
              <a:t>Gly</a:t>
            </a:r>
            <a:r>
              <a:rPr lang="en-US" dirty="0"/>
              <a:t> Glycine          </a:t>
            </a:r>
            <a:r>
              <a:rPr lang="en-US" sz="2000" b="1" dirty="0"/>
              <a:t>His</a:t>
            </a:r>
            <a:r>
              <a:rPr lang="en-US" dirty="0"/>
              <a:t> Histidine            </a:t>
            </a:r>
            <a:r>
              <a:rPr lang="en-US" sz="2000" b="1" dirty="0"/>
              <a:t>Ile</a:t>
            </a:r>
            <a:r>
              <a:rPr lang="en-US" dirty="0"/>
              <a:t> Isoleucine</a:t>
            </a:r>
            <a:br>
              <a:rPr lang="en-US" dirty="0"/>
            </a:br>
            <a:r>
              <a:rPr lang="en-US" sz="2000" b="1" dirty="0"/>
              <a:t>Lys</a:t>
            </a:r>
            <a:r>
              <a:rPr lang="en-US" dirty="0"/>
              <a:t> Lysine                </a:t>
            </a:r>
            <a:r>
              <a:rPr lang="en-US" sz="2000" b="1" dirty="0" err="1"/>
              <a:t>Leu</a:t>
            </a:r>
            <a:r>
              <a:rPr lang="en-US" dirty="0"/>
              <a:t> Leucine           </a:t>
            </a:r>
            <a:r>
              <a:rPr lang="en-US" sz="2000" b="1" dirty="0"/>
              <a:t>Met</a:t>
            </a:r>
            <a:r>
              <a:rPr lang="en-US" dirty="0"/>
              <a:t> Methionine       </a:t>
            </a:r>
            <a:r>
              <a:rPr lang="en-US" sz="2000" b="1" dirty="0" err="1"/>
              <a:t>Asn</a:t>
            </a:r>
            <a:r>
              <a:rPr lang="en-US" dirty="0"/>
              <a:t> Asparagine</a:t>
            </a:r>
            <a:br>
              <a:rPr lang="en-US" dirty="0"/>
            </a:br>
            <a:r>
              <a:rPr lang="en-US" sz="2000" b="1" dirty="0"/>
              <a:t>Pro</a:t>
            </a:r>
            <a:r>
              <a:rPr lang="en-US" dirty="0"/>
              <a:t> Proline               </a:t>
            </a:r>
            <a:r>
              <a:rPr lang="en-US" sz="2000" b="1" dirty="0" err="1"/>
              <a:t>Gln</a:t>
            </a:r>
            <a:r>
              <a:rPr lang="en-US" dirty="0"/>
              <a:t> Glutamine        </a:t>
            </a:r>
            <a:r>
              <a:rPr lang="en-US" sz="2000" b="1" dirty="0" err="1"/>
              <a:t>Arg</a:t>
            </a:r>
            <a:r>
              <a:rPr lang="en-US" dirty="0"/>
              <a:t> Arginine            </a:t>
            </a:r>
            <a:r>
              <a:rPr lang="en-US" sz="2000" b="1" dirty="0" err="1"/>
              <a:t>Ser</a:t>
            </a:r>
            <a:r>
              <a:rPr lang="en-US" dirty="0"/>
              <a:t> Serine</a:t>
            </a:r>
            <a:br>
              <a:rPr lang="en-US" dirty="0"/>
            </a:br>
            <a:r>
              <a:rPr lang="en-US" sz="2000" b="1" dirty="0" err="1"/>
              <a:t>Thr</a:t>
            </a:r>
            <a:r>
              <a:rPr lang="en-US" dirty="0"/>
              <a:t> Threonine          </a:t>
            </a:r>
            <a:r>
              <a:rPr lang="en-US" sz="2000" b="1" dirty="0"/>
              <a:t>Val</a:t>
            </a:r>
            <a:r>
              <a:rPr lang="en-US" dirty="0"/>
              <a:t> Valine               </a:t>
            </a:r>
            <a:r>
              <a:rPr lang="en-US" sz="2000" b="1" dirty="0" err="1"/>
              <a:t>Trp</a:t>
            </a:r>
            <a:r>
              <a:rPr lang="en-US" dirty="0"/>
              <a:t> Tryptophan        </a:t>
            </a:r>
            <a:r>
              <a:rPr lang="en-US" sz="2000" b="1" dirty="0"/>
              <a:t>Tyr</a:t>
            </a:r>
            <a:r>
              <a:rPr lang="en-US" dirty="0"/>
              <a:t> Tyrosine</a:t>
            </a:r>
          </a:p>
        </p:txBody>
      </p:sp>
    </p:spTree>
    <p:extLst>
      <p:ext uri="{BB962C8B-B14F-4D97-AF65-F5344CB8AC3E}">
        <p14:creationId xmlns:p14="http://schemas.microsoft.com/office/powerpoint/2010/main" val="375315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ff Smelser\Downloads\VBF.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304800"/>
            <a:ext cx="5238750" cy="654843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Tree>
    <p:extLst>
      <p:ext uri="{BB962C8B-B14F-4D97-AF65-F5344CB8AC3E}">
        <p14:creationId xmlns:p14="http://schemas.microsoft.com/office/powerpoint/2010/main" val="1209475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2329" b="18850"/>
          <a:stretch/>
        </p:blipFill>
        <p:spPr bwMode="auto">
          <a:xfrm>
            <a:off x="7105650" y="1637070"/>
            <a:ext cx="1200150" cy="401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8186" r="11203"/>
          <a:stretch/>
        </p:blipFill>
        <p:spPr bwMode="auto">
          <a:xfrm>
            <a:off x="1189702" y="3442703"/>
            <a:ext cx="5058697" cy="671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a:off x="7447462" y="3120448"/>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71" r="6503"/>
          <a:stretch/>
        </p:blipFill>
        <p:spPr bwMode="auto">
          <a:xfrm rot="-540000">
            <a:off x="7595825" y="343192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l="8396" r="9331"/>
          <a:stretch/>
        </p:blipFill>
        <p:spPr bwMode="auto">
          <a:xfrm>
            <a:off x="1189703" y="2209800"/>
            <a:ext cx="5058697" cy="671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360000">
            <a:off x="7516679" y="3270475"/>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71" r="6503"/>
          <a:stretch/>
        </p:blipFill>
        <p:spPr bwMode="auto">
          <a:xfrm rot="22020000">
            <a:off x="7488179" y="2975552"/>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96" r="9331"/>
          <a:stretch/>
        </p:blipFill>
        <p:spPr bwMode="auto">
          <a:xfrm rot="11460000">
            <a:off x="7617881" y="2821014"/>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396" r="9331"/>
          <a:stretch/>
        </p:blipFill>
        <p:spPr bwMode="auto">
          <a:xfrm rot="10500000">
            <a:off x="7686044" y="3560349"/>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71" r="6503"/>
          <a:stretch/>
        </p:blipFill>
        <p:spPr bwMode="auto">
          <a:xfrm rot="10260000">
            <a:off x="7359388" y="1795748"/>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a:off x="7391400" y="5307034"/>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71" r="6503"/>
          <a:stretch/>
        </p:blipFill>
        <p:spPr bwMode="auto">
          <a:xfrm rot="-540000">
            <a:off x="7554511" y="558901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360000">
            <a:off x="7460617" y="5457061"/>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71" r="6503"/>
          <a:stretch/>
        </p:blipFill>
        <p:spPr bwMode="auto">
          <a:xfrm rot="22020000">
            <a:off x="7432117" y="5162138"/>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396" r="9331"/>
          <a:stretch/>
        </p:blipFill>
        <p:spPr bwMode="auto">
          <a:xfrm rot="11460000">
            <a:off x="7602313" y="4992852"/>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396" r="9331"/>
          <a:stretch/>
        </p:blipFill>
        <p:spPr bwMode="auto">
          <a:xfrm rot="10500000">
            <a:off x="7620977" y="3918135"/>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71" r="6503"/>
          <a:stretch/>
        </p:blipFill>
        <p:spPr bwMode="auto">
          <a:xfrm rot="-540000">
            <a:off x="7504877" y="4031130"/>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6071" r="6503"/>
          <a:stretch/>
        </p:blipFill>
        <p:spPr bwMode="auto">
          <a:xfrm>
            <a:off x="7507161" y="4281385"/>
            <a:ext cx="506373" cy="6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96" r="9331"/>
          <a:stretch/>
        </p:blipFill>
        <p:spPr bwMode="auto">
          <a:xfrm rot="-360000">
            <a:off x="7480907" y="4151503"/>
            <a:ext cx="513587"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71" r="6503"/>
          <a:stretch/>
        </p:blipFill>
        <p:spPr bwMode="auto">
          <a:xfrm rot="22020000">
            <a:off x="7574860" y="4408541"/>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8396" r="9331"/>
          <a:stretch/>
        </p:blipFill>
        <p:spPr bwMode="auto">
          <a:xfrm rot="11460000">
            <a:off x="7679594" y="4542930"/>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396" r="9331"/>
          <a:stretch/>
        </p:blipFill>
        <p:spPr bwMode="auto">
          <a:xfrm rot="11460000">
            <a:off x="7588140" y="2352437"/>
            <a:ext cx="404699" cy="5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71" r="6503"/>
          <a:stretch/>
        </p:blipFill>
        <p:spPr bwMode="auto">
          <a:xfrm rot="22020000">
            <a:off x="7508060" y="2190620"/>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a:off x="7411574" y="2046573"/>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8396" r="9331"/>
          <a:stretch/>
        </p:blipFill>
        <p:spPr bwMode="auto">
          <a:xfrm rot="-360000">
            <a:off x="7392436" y="1916376"/>
            <a:ext cx="683585" cy="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0" y="685800"/>
            <a:ext cx="457200" cy="5909310"/>
          </a:xfrm>
          <a:prstGeom prst="rect">
            <a:avLst/>
          </a:prstGeom>
          <a:noFill/>
        </p:spPr>
        <p:txBody>
          <a:bodyPr wrap="square" rtlCol="0">
            <a:spAutoFit/>
          </a:bodyPr>
          <a:lstStyle/>
          <a:p>
            <a:r>
              <a:rPr lang="en-US" dirty="0"/>
              <a:t>A</a:t>
            </a:r>
          </a:p>
          <a:p>
            <a:r>
              <a:rPr lang="en-US" dirty="0"/>
              <a:t>C</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a:p>
            <a:r>
              <a:rPr lang="en-US" dirty="0"/>
              <a:t>G</a:t>
            </a:r>
          </a:p>
          <a:p>
            <a:r>
              <a:rPr lang="en-US" dirty="0"/>
              <a:t>G</a:t>
            </a:r>
          </a:p>
          <a:p>
            <a:r>
              <a:rPr lang="en-US" dirty="0"/>
              <a:t>T</a:t>
            </a:r>
          </a:p>
          <a:p>
            <a:r>
              <a:rPr lang="en-US" dirty="0"/>
              <a:t>C</a:t>
            </a:r>
          </a:p>
          <a:p>
            <a:r>
              <a:rPr lang="en-US" dirty="0"/>
              <a:t>T</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p:txBody>
      </p:sp>
      <p:sp>
        <p:nvSpPr>
          <p:cNvPr id="45" name="TextBox 44"/>
          <p:cNvSpPr txBox="1"/>
          <p:nvPr/>
        </p:nvSpPr>
        <p:spPr>
          <a:xfrm>
            <a:off x="6781800" y="685800"/>
            <a:ext cx="457200" cy="5909310"/>
          </a:xfrm>
          <a:prstGeom prst="rect">
            <a:avLst/>
          </a:prstGeom>
          <a:noFill/>
        </p:spPr>
        <p:txBody>
          <a:bodyPr wrap="square" rtlCol="0">
            <a:spAutoFit/>
          </a:bodyPr>
          <a:lstStyle/>
          <a:p>
            <a:r>
              <a:rPr lang="en-US" dirty="0"/>
              <a:t>T</a:t>
            </a:r>
          </a:p>
          <a:p>
            <a:r>
              <a:rPr lang="en-US" dirty="0"/>
              <a:t>G</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a:p>
            <a:r>
              <a:rPr lang="en-US" dirty="0"/>
              <a:t>C</a:t>
            </a:r>
          </a:p>
          <a:p>
            <a:r>
              <a:rPr lang="en-US" dirty="0"/>
              <a:t>C</a:t>
            </a:r>
          </a:p>
          <a:p>
            <a:r>
              <a:rPr lang="en-US" dirty="0"/>
              <a:t>A</a:t>
            </a:r>
          </a:p>
          <a:p>
            <a:r>
              <a:rPr lang="en-US" dirty="0"/>
              <a:t>G</a:t>
            </a:r>
          </a:p>
          <a:p>
            <a:r>
              <a:rPr lang="en-US" dirty="0"/>
              <a:t>A</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p:txBody>
      </p:sp>
    </p:spTree>
    <p:extLst>
      <p:ext uri="{BB962C8B-B14F-4D97-AF65-F5344CB8AC3E}">
        <p14:creationId xmlns:p14="http://schemas.microsoft.com/office/powerpoint/2010/main" val="64775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remove" nodeType="clickEffect">
                                  <p:stCondLst>
                                    <p:cond delay="0"/>
                                  </p:stCondLst>
                                  <p:childTnLst>
                                    <p:animScale>
                                      <p:cBhvr>
                                        <p:cTn id="6" dur="500" fill="hold"/>
                                        <p:tgtEl>
                                          <p:spTgt spid="2">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remove" nodeType="clickEffect">
                                  <p:stCondLst>
                                    <p:cond delay="0"/>
                                  </p:stCondLst>
                                  <p:childTnLst>
                                    <p:animScale>
                                      <p:cBhvr>
                                        <p:cTn id="14" dur="500" fill="hold"/>
                                        <p:tgtEl>
                                          <p:spTgt spid="2">
                                            <p:txEl>
                                              <p:pRg st="1" end="1"/>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mph" presetSubtype="0" fill="remove" nodeType="clickEffect">
                                  <p:stCondLst>
                                    <p:cond delay="0"/>
                                  </p:stCondLst>
                                  <p:childTnLst>
                                    <p:animScale>
                                      <p:cBhvr>
                                        <p:cTn id="22" dur="500" fill="hold"/>
                                        <p:tgtEl>
                                          <p:spTgt spid="2">
                                            <p:txEl>
                                              <p:pRg st="2" end="2"/>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remove" nodeType="clickEffect">
                                  <p:stCondLst>
                                    <p:cond delay="0"/>
                                  </p:stCondLst>
                                  <p:childTnLst>
                                    <p:animScale>
                                      <p:cBhvr>
                                        <p:cTn id="30" dur="500" fill="hold"/>
                                        <p:tgtEl>
                                          <p:spTgt spid="2">
                                            <p:txEl>
                                              <p:pRg st="3" end="3"/>
                                            </p:txEl>
                                          </p:spTgt>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remove" nodeType="clickEffect">
                                  <p:stCondLst>
                                    <p:cond delay="0"/>
                                  </p:stCondLst>
                                  <p:childTnLst>
                                    <p:animScale>
                                      <p:cBhvr>
                                        <p:cTn id="38" dur="500" fill="hold"/>
                                        <p:tgtEl>
                                          <p:spTgt spid="2">
                                            <p:txEl>
                                              <p:pRg st="4" end="4"/>
                                            </p:txEl>
                                          </p:spTgt>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5">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remove" nodeType="clickEffect">
                                  <p:stCondLst>
                                    <p:cond delay="0"/>
                                  </p:stCondLst>
                                  <p:childTnLst>
                                    <p:animScale>
                                      <p:cBhvr>
                                        <p:cTn id="46" dur="500" fill="hold"/>
                                        <p:tgtEl>
                                          <p:spTgt spid="2">
                                            <p:txEl>
                                              <p:pRg st="5" end="5"/>
                                            </p:txEl>
                                          </p:spTgt>
                                        </p:tgtEl>
                                      </p:cBhvr>
                                      <p:by x="150000" y="15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
                                            <p:txEl>
                                              <p:pRg st="5" end="5"/>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remove" nodeType="clickEffect">
                                  <p:stCondLst>
                                    <p:cond delay="0"/>
                                  </p:stCondLst>
                                  <p:childTnLst>
                                    <p:animScale>
                                      <p:cBhvr>
                                        <p:cTn id="54" dur="500" fill="hold"/>
                                        <p:tgtEl>
                                          <p:spTgt spid="2">
                                            <p:txEl>
                                              <p:pRg st="6" end="6"/>
                                            </p:txEl>
                                          </p:spTgt>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5">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6" presetClass="emph" presetSubtype="0" fill="remove" nodeType="clickEffect">
                                  <p:stCondLst>
                                    <p:cond delay="0"/>
                                  </p:stCondLst>
                                  <p:childTnLst>
                                    <p:animScale>
                                      <p:cBhvr>
                                        <p:cTn id="62" dur="500" fill="hold"/>
                                        <p:tgtEl>
                                          <p:spTgt spid="2">
                                            <p:txEl>
                                              <p:pRg st="7" end="7"/>
                                            </p:txEl>
                                          </p:spTgt>
                                        </p:tgtEl>
                                      </p:cBhvr>
                                      <p:by x="150000" y="15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5">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6" presetClass="emph" presetSubtype="0" fill="remove" nodeType="clickEffect">
                                  <p:stCondLst>
                                    <p:cond delay="0"/>
                                  </p:stCondLst>
                                  <p:childTnLst>
                                    <p:animScale>
                                      <p:cBhvr>
                                        <p:cTn id="70" dur="500" fill="hold"/>
                                        <p:tgtEl>
                                          <p:spTgt spid="2">
                                            <p:txEl>
                                              <p:pRg st="8" end="8"/>
                                            </p:txEl>
                                          </p:spTgt>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5">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6" presetClass="emph" presetSubtype="0" fill="remove" nodeType="clickEffect">
                                  <p:stCondLst>
                                    <p:cond delay="0"/>
                                  </p:stCondLst>
                                  <p:childTnLst>
                                    <p:animScale>
                                      <p:cBhvr>
                                        <p:cTn id="78" dur="500" fill="hold"/>
                                        <p:tgtEl>
                                          <p:spTgt spid="2">
                                            <p:txEl>
                                              <p:pRg st="9" end="9"/>
                                            </p:txEl>
                                          </p:spTgt>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5">
                                            <p:txEl>
                                              <p:pRg st="9" end="9"/>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 presetClass="emph" presetSubtype="0" fill="remove" nodeType="clickEffect">
                                  <p:stCondLst>
                                    <p:cond delay="0"/>
                                  </p:stCondLst>
                                  <p:childTnLst>
                                    <p:animScale>
                                      <p:cBhvr>
                                        <p:cTn id="86" dur="500" fill="hold"/>
                                        <p:tgtEl>
                                          <p:spTgt spid="2">
                                            <p:txEl>
                                              <p:pRg st="10" end="10"/>
                                            </p:txEl>
                                          </p:spTgt>
                                        </p:tgtEl>
                                      </p:cBhvr>
                                      <p:by x="150000" y="150000"/>
                                    </p:animScale>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5">
                                            <p:txEl>
                                              <p:pRg st="10" end="1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6" presetClass="emph" presetSubtype="0" fill="remove" nodeType="clickEffect">
                                  <p:stCondLst>
                                    <p:cond delay="0"/>
                                  </p:stCondLst>
                                  <p:childTnLst>
                                    <p:animScale>
                                      <p:cBhvr>
                                        <p:cTn id="94" dur="500" fill="hold"/>
                                        <p:tgtEl>
                                          <p:spTgt spid="2">
                                            <p:txEl>
                                              <p:pRg st="11" end="11"/>
                                            </p:txEl>
                                          </p:spTgt>
                                        </p:tgtEl>
                                      </p:cBhvr>
                                      <p:by x="150000" y="150000"/>
                                    </p:animScale>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5">
                                            <p:txEl>
                                              <p:pRg st="11" end="11"/>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6" presetClass="emph" presetSubtype="0" fill="remove" nodeType="clickEffect">
                                  <p:stCondLst>
                                    <p:cond delay="0"/>
                                  </p:stCondLst>
                                  <p:childTnLst>
                                    <p:animScale>
                                      <p:cBhvr>
                                        <p:cTn id="102" dur="500" fill="hold"/>
                                        <p:tgtEl>
                                          <p:spTgt spid="2">
                                            <p:txEl>
                                              <p:pRg st="12" end="12"/>
                                            </p:txEl>
                                          </p:spTgt>
                                        </p:tgtEl>
                                      </p:cBhvr>
                                      <p:by x="150000" y="15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5">
                                            <p:txEl>
                                              <p:pRg st="12" end="12"/>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6" presetClass="emph" presetSubtype="0" fill="remove" nodeType="clickEffect">
                                  <p:stCondLst>
                                    <p:cond delay="0"/>
                                  </p:stCondLst>
                                  <p:childTnLst>
                                    <p:animScale>
                                      <p:cBhvr>
                                        <p:cTn id="110" dur="500" fill="hold"/>
                                        <p:tgtEl>
                                          <p:spTgt spid="2">
                                            <p:txEl>
                                              <p:pRg st="13" end="13"/>
                                            </p:txEl>
                                          </p:spTgt>
                                        </p:tgtEl>
                                      </p:cBhvr>
                                      <p:by x="150000" y="150000"/>
                                    </p:animScale>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5">
                                            <p:txEl>
                                              <p:pRg st="13" end="13"/>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6" presetClass="emph" presetSubtype="0" fill="remove" nodeType="clickEffect">
                                  <p:stCondLst>
                                    <p:cond delay="0"/>
                                  </p:stCondLst>
                                  <p:childTnLst>
                                    <p:animScale>
                                      <p:cBhvr>
                                        <p:cTn id="118" dur="500" fill="hold"/>
                                        <p:tgtEl>
                                          <p:spTgt spid="2">
                                            <p:txEl>
                                              <p:pRg st="14" end="14"/>
                                            </p:txEl>
                                          </p:spTgt>
                                        </p:tgtEl>
                                      </p:cBhvr>
                                      <p:by x="150000" y="150000"/>
                                    </p:animScale>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5">
                                            <p:txEl>
                                              <p:pRg st="14" end="14"/>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6" presetClass="emph" presetSubtype="0" fill="remove" nodeType="clickEffect">
                                  <p:stCondLst>
                                    <p:cond delay="0"/>
                                  </p:stCondLst>
                                  <p:childTnLst>
                                    <p:animScale>
                                      <p:cBhvr>
                                        <p:cTn id="126" dur="500" fill="hold"/>
                                        <p:tgtEl>
                                          <p:spTgt spid="2">
                                            <p:txEl>
                                              <p:pRg st="15" end="15"/>
                                            </p:txEl>
                                          </p:spTgt>
                                        </p:tgtEl>
                                      </p:cBhvr>
                                      <p:by x="150000" y="150000"/>
                                    </p:animScale>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5">
                                            <p:txEl>
                                              <p:pRg st="15" end="15"/>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6" presetClass="emph" presetSubtype="0" fill="remove" nodeType="clickEffect">
                                  <p:stCondLst>
                                    <p:cond delay="0"/>
                                  </p:stCondLst>
                                  <p:childTnLst>
                                    <p:animScale>
                                      <p:cBhvr>
                                        <p:cTn id="134" dur="500" fill="hold"/>
                                        <p:tgtEl>
                                          <p:spTgt spid="2">
                                            <p:txEl>
                                              <p:pRg st="16" end="16"/>
                                            </p:txEl>
                                          </p:spTgt>
                                        </p:tgtEl>
                                      </p:cBhvr>
                                      <p:by x="150000" y="150000"/>
                                    </p:animScale>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45">
                                            <p:txEl>
                                              <p:pRg st="16" end="16"/>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6" presetClass="emph" presetSubtype="0" fill="remove" nodeType="clickEffect">
                                  <p:stCondLst>
                                    <p:cond delay="0"/>
                                  </p:stCondLst>
                                  <p:childTnLst>
                                    <p:animScale>
                                      <p:cBhvr>
                                        <p:cTn id="142" dur="500" fill="hold"/>
                                        <p:tgtEl>
                                          <p:spTgt spid="2">
                                            <p:txEl>
                                              <p:pRg st="17" end="17"/>
                                            </p:txEl>
                                          </p:spTgt>
                                        </p:tgtEl>
                                      </p:cBhvr>
                                      <p:by x="150000" y="150000"/>
                                    </p:animScale>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5">
                                            <p:txEl>
                                              <p:pRg st="17" end="17"/>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6" presetClass="emph" presetSubtype="0" fill="remove" nodeType="clickEffect">
                                  <p:stCondLst>
                                    <p:cond delay="0"/>
                                  </p:stCondLst>
                                  <p:childTnLst>
                                    <p:animScale>
                                      <p:cBhvr>
                                        <p:cTn id="150" dur="500" fill="hold"/>
                                        <p:tgtEl>
                                          <p:spTgt spid="2">
                                            <p:txEl>
                                              <p:pRg st="18" end="18"/>
                                            </p:txEl>
                                          </p:spTgt>
                                        </p:tgtEl>
                                      </p:cBhvr>
                                      <p:by x="150000" y="150000"/>
                                    </p:animScale>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45">
                                            <p:txEl>
                                              <p:pRg st="18" end="18"/>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6" presetClass="emph" presetSubtype="0" fill="remove" nodeType="clickEffect">
                                  <p:stCondLst>
                                    <p:cond delay="0"/>
                                  </p:stCondLst>
                                  <p:childTnLst>
                                    <p:animScale>
                                      <p:cBhvr>
                                        <p:cTn id="158" dur="500" fill="hold"/>
                                        <p:tgtEl>
                                          <p:spTgt spid="2">
                                            <p:txEl>
                                              <p:pRg st="19" end="19"/>
                                            </p:txEl>
                                          </p:spTgt>
                                        </p:tgtEl>
                                      </p:cBhvr>
                                      <p:by x="150000" y="150000"/>
                                    </p:animScale>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5">
                                            <p:txEl>
                                              <p:pRg st="19" end="19"/>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6" presetClass="emph" presetSubtype="0" fill="remove" nodeType="clickEffect">
                                  <p:stCondLst>
                                    <p:cond delay="0"/>
                                  </p:stCondLst>
                                  <p:childTnLst>
                                    <p:animScale>
                                      <p:cBhvr>
                                        <p:cTn id="166" dur="500" fill="hold"/>
                                        <p:tgtEl>
                                          <p:spTgt spid="2">
                                            <p:txEl>
                                              <p:pRg st="20" end="20"/>
                                            </p:txEl>
                                          </p:spTgt>
                                        </p:tgtEl>
                                      </p:cBhvr>
                                      <p:by x="150000" y="150000"/>
                                    </p:animScale>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45">
                                            <p:txEl>
                                              <p:pRg st="20" end="2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2329" b="18850"/>
          <a:stretch/>
        </p:blipFill>
        <p:spPr bwMode="auto">
          <a:xfrm>
            <a:off x="7105650" y="1637070"/>
            <a:ext cx="1200150" cy="401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47462" y="3120448"/>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95825" y="343192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516679" y="3270475"/>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88179" y="2975552"/>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17881" y="2821014"/>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86044" y="3560349"/>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10260000">
            <a:off x="7359388" y="1795748"/>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391400" y="5307034"/>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54511" y="558901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460617" y="5457061"/>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32117" y="5162138"/>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02313" y="4992852"/>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20977" y="3918135"/>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04877" y="4031130"/>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71" r="6503"/>
          <a:stretch/>
        </p:blipFill>
        <p:spPr bwMode="auto">
          <a:xfrm>
            <a:off x="7507161" y="4281385"/>
            <a:ext cx="506373" cy="6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396" r="9331"/>
          <a:stretch/>
        </p:blipFill>
        <p:spPr bwMode="auto">
          <a:xfrm rot="-360000">
            <a:off x="7480907" y="4151503"/>
            <a:ext cx="513587"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22020000">
            <a:off x="7574860" y="4408541"/>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1460000">
            <a:off x="7679594" y="4542930"/>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96" r="9331"/>
          <a:stretch/>
        </p:blipFill>
        <p:spPr bwMode="auto">
          <a:xfrm rot="11460000">
            <a:off x="7588140" y="2352437"/>
            <a:ext cx="404699" cy="5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22020000">
            <a:off x="7508060" y="2190620"/>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11574" y="2046573"/>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96" r="9331"/>
          <a:stretch/>
        </p:blipFill>
        <p:spPr bwMode="auto">
          <a:xfrm rot="-360000">
            <a:off x="7392436" y="1916376"/>
            <a:ext cx="683585" cy="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0" y="685800"/>
            <a:ext cx="457200" cy="5909310"/>
          </a:xfrm>
          <a:prstGeom prst="rect">
            <a:avLst/>
          </a:prstGeom>
          <a:noFill/>
        </p:spPr>
        <p:txBody>
          <a:bodyPr wrap="square" rtlCol="0">
            <a:spAutoFit/>
          </a:bodyPr>
          <a:lstStyle/>
          <a:p>
            <a:r>
              <a:rPr lang="en-US" dirty="0"/>
              <a:t>A</a:t>
            </a:r>
          </a:p>
          <a:p>
            <a:r>
              <a:rPr lang="en-US" dirty="0"/>
              <a:t>C</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a:p>
            <a:r>
              <a:rPr lang="en-US" dirty="0"/>
              <a:t>G</a:t>
            </a:r>
          </a:p>
          <a:p>
            <a:r>
              <a:rPr lang="en-US" dirty="0"/>
              <a:t>G</a:t>
            </a:r>
          </a:p>
          <a:p>
            <a:r>
              <a:rPr lang="en-US" dirty="0"/>
              <a:t>T</a:t>
            </a:r>
          </a:p>
          <a:p>
            <a:r>
              <a:rPr lang="en-US" dirty="0"/>
              <a:t>C</a:t>
            </a:r>
          </a:p>
          <a:p>
            <a:r>
              <a:rPr lang="en-US" dirty="0"/>
              <a:t>T</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p:txBody>
      </p:sp>
      <p:sp>
        <p:nvSpPr>
          <p:cNvPr id="45" name="TextBox 44"/>
          <p:cNvSpPr txBox="1"/>
          <p:nvPr/>
        </p:nvSpPr>
        <p:spPr>
          <a:xfrm>
            <a:off x="6781800" y="685800"/>
            <a:ext cx="457200" cy="5909310"/>
          </a:xfrm>
          <a:prstGeom prst="rect">
            <a:avLst/>
          </a:prstGeom>
          <a:noFill/>
        </p:spPr>
        <p:txBody>
          <a:bodyPr wrap="square" rtlCol="0">
            <a:spAutoFit/>
          </a:bodyPr>
          <a:lstStyle/>
          <a:p>
            <a:r>
              <a:rPr lang="en-US" dirty="0"/>
              <a:t>T</a:t>
            </a:r>
          </a:p>
          <a:p>
            <a:r>
              <a:rPr lang="en-US" dirty="0"/>
              <a:t>G</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a:p>
            <a:r>
              <a:rPr lang="en-US" dirty="0"/>
              <a:t>C</a:t>
            </a:r>
          </a:p>
          <a:p>
            <a:r>
              <a:rPr lang="en-US" dirty="0"/>
              <a:t>C</a:t>
            </a:r>
          </a:p>
          <a:p>
            <a:r>
              <a:rPr lang="en-US" dirty="0"/>
              <a:t>A</a:t>
            </a:r>
          </a:p>
          <a:p>
            <a:r>
              <a:rPr lang="en-US" dirty="0"/>
              <a:t>G</a:t>
            </a:r>
          </a:p>
          <a:p>
            <a:r>
              <a:rPr lang="en-US" dirty="0"/>
              <a:t>A</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p:txBody>
      </p:sp>
      <p:sp>
        <p:nvSpPr>
          <p:cNvPr id="3" name="TextBox 2"/>
          <p:cNvSpPr txBox="1"/>
          <p:nvPr/>
        </p:nvSpPr>
        <p:spPr>
          <a:xfrm>
            <a:off x="2057400" y="2133600"/>
            <a:ext cx="4457700" cy="2677656"/>
          </a:xfrm>
          <a:prstGeom prst="rect">
            <a:avLst/>
          </a:prstGeom>
          <a:noFill/>
        </p:spPr>
        <p:txBody>
          <a:bodyPr wrap="square" rtlCol="0">
            <a:spAutoFit/>
          </a:bodyPr>
          <a:lstStyle/>
          <a:p>
            <a:r>
              <a:rPr lang="en-US" sz="2400" b="1" dirty="0"/>
              <a:t>THESE ARE THE INSTRUCTIONS FOR MAKING… </a:t>
            </a:r>
          </a:p>
          <a:p>
            <a:endParaRPr lang="en-US" sz="2400" b="1" dirty="0"/>
          </a:p>
          <a:p>
            <a:r>
              <a:rPr lang="en-US" sz="2400" b="1" dirty="0"/>
              <a:t>Structures like hair, muscles, etc.</a:t>
            </a:r>
          </a:p>
          <a:p>
            <a:pPr marL="342900" indent="-342900">
              <a:buFont typeface="Arial" panose="020B0604020202020204" pitchFamily="34" charset="0"/>
              <a:buChar char="•"/>
            </a:pPr>
            <a:endParaRPr lang="en-US" sz="2400" b="1" dirty="0"/>
          </a:p>
          <a:p>
            <a:r>
              <a:rPr lang="en-US" sz="2400" b="1" dirty="0"/>
              <a:t>Machines (Enzymes)</a:t>
            </a:r>
          </a:p>
          <a:p>
            <a:endParaRPr lang="en-US" sz="2400" b="1" dirty="0"/>
          </a:p>
        </p:txBody>
      </p:sp>
    </p:spTree>
    <p:extLst>
      <p:ext uri="{BB962C8B-B14F-4D97-AF65-F5344CB8AC3E}">
        <p14:creationId xmlns:p14="http://schemas.microsoft.com/office/powerpoint/2010/main" val="24201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057400" y="5943600"/>
            <a:ext cx="2819400" cy="4572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2329" b="18850"/>
          <a:stretch/>
        </p:blipFill>
        <p:spPr bwMode="auto">
          <a:xfrm>
            <a:off x="7105650" y="1637070"/>
            <a:ext cx="1200150" cy="401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47462" y="3120448"/>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95825" y="343192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516679" y="3270475"/>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88179" y="2975552"/>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17881" y="2821014"/>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86044" y="3560349"/>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10260000">
            <a:off x="7359388" y="1795748"/>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391400" y="5307034"/>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54511" y="558901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460617" y="5457061"/>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32117" y="5162138"/>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02313" y="4992852"/>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20977" y="3918135"/>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04877" y="4031130"/>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71" r="6503"/>
          <a:stretch/>
        </p:blipFill>
        <p:spPr bwMode="auto">
          <a:xfrm>
            <a:off x="7507161" y="4281385"/>
            <a:ext cx="506373" cy="6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396" r="9331"/>
          <a:stretch/>
        </p:blipFill>
        <p:spPr bwMode="auto">
          <a:xfrm rot="-360000">
            <a:off x="7480907" y="4151503"/>
            <a:ext cx="513587"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22020000">
            <a:off x="7574860" y="4408541"/>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1460000">
            <a:off x="7679594" y="4542930"/>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96" r="9331"/>
          <a:stretch/>
        </p:blipFill>
        <p:spPr bwMode="auto">
          <a:xfrm rot="11460000">
            <a:off x="7588140" y="2352437"/>
            <a:ext cx="404699" cy="5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22020000">
            <a:off x="7508060" y="2190620"/>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11574" y="2046573"/>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96" r="9331"/>
          <a:stretch/>
        </p:blipFill>
        <p:spPr bwMode="auto">
          <a:xfrm rot="-360000">
            <a:off x="7392436" y="1916376"/>
            <a:ext cx="683585" cy="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0" y="685800"/>
            <a:ext cx="457200" cy="5909310"/>
          </a:xfrm>
          <a:prstGeom prst="rect">
            <a:avLst/>
          </a:prstGeom>
          <a:noFill/>
        </p:spPr>
        <p:txBody>
          <a:bodyPr wrap="square" rtlCol="0">
            <a:spAutoFit/>
          </a:bodyPr>
          <a:lstStyle/>
          <a:p>
            <a:r>
              <a:rPr lang="en-US" dirty="0"/>
              <a:t>A</a:t>
            </a:r>
          </a:p>
          <a:p>
            <a:r>
              <a:rPr lang="en-US" dirty="0"/>
              <a:t>C</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a:p>
            <a:r>
              <a:rPr lang="en-US" dirty="0"/>
              <a:t>G</a:t>
            </a:r>
          </a:p>
          <a:p>
            <a:r>
              <a:rPr lang="en-US" dirty="0"/>
              <a:t>G</a:t>
            </a:r>
          </a:p>
          <a:p>
            <a:r>
              <a:rPr lang="en-US" dirty="0"/>
              <a:t>T</a:t>
            </a:r>
          </a:p>
          <a:p>
            <a:r>
              <a:rPr lang="en-US" dirty="0"/>
              <a:t>C</a:t>
            </a:r>
          </a:p>
          <a:p>
            <a:r>
              <a:rPr lang="en-US" dirty="0"/>
              <a:t>T</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p:txBody>
      </p:sp>
      <p:sp>
        <p:nvSpPr>
          <p:cNvPr id="45" name="TextBox 44"/>
          <p:cNvSpPr txBox="1"/>
          <p:nvPr/>
        </p:nvSpPr>
        <p:spPr>
          <a:xfrm>
            <a:off x="6781800" y="685800"/>
            <a:ext cx="457200" cy="5909310"/>
          </a:xfrm>
          <a:prstGeom prst="rect">
            <a:avLst/>
          </a:prstGeom>
          <a:noFill/>
        </p:spPr>
        <p:txBody>
          <a:bodyPr wrap="square" rtlCol="0">
            <a:spAutoFit/>
          </a:bodyPr>
          <a:lstStyle/>
          <a:p>
            <a:r>
              <a:rPr lang="en-US" dirty="0"/>
              <a:t>T</a:t>
            </a:r>
          </a:p>
          <a:p>
            <a:r>
              <a:rPr lang="en-US" dirty="0"/>
              <a:t>G</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a:p>
            <a:r>
              <a:rPr lang="en-US" dirty="0"/>
              <a:t>C</a:t>
            </a:r>
          </a:p>
          <a:p>
            <a:r>
              <a:rPr lang="en-US" dirty="0"/>
              <a:t>C</a:t>
            </a:r>
          </a:p>
          <a:p>
            <a:r>
              <a:rPr lang="en-US" dirty="0"/>
              <a:t>A</a:t>
            </a:r>
          </a:p>
          <a:p>
            <a:r>
              <a:rPr lang="en-US" dirty="0"/>
              <a:t>G</a:t>
            </a:r>
          </a:p>
          <a:p>
            <a:r>
              <a:rPr lang="en-US" dirty="0"/>
              <a:t>A</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p:txBody>
      </p:sp>
      <p:sp>
        <p:nvSpPr>
          <p:cNvPr id="8" name="TextBox 7"/>
          <p:cNvSpPr txBox="1"/>
          <p:nvPr/>
        </p:nvSpPr>
        <p:spPr>
          <a:xfrm>
            <a:off x="3048000" y="2087844"/>
            <a:ext cx="2667000" cy="1569660"/>
          </a:xfrm>
          <a:prstGeom prst="rect">
            <a:avLst/>
          </a:prstGeom>
          <a:noFill/>
        </p:spPr>
        <p:txBody>
          <a:bodyPr wrap="square" rtlCol="0">
            <a:spAutoFit/>
          </a:bodyPr>
          <a:lstStyle/>
          <a:p>
            <a:r>
              <a:rPr lang="en-US" sz="2400" b="1" dirty="0"/>
              <a:t>an enzyme, a little machine made of proteins, will read the instructions</a:t>
            </a:r>
          </a:p>
        </p:txBody>
      </p:sp>
      <p:sp>
        <p:nvSpPr>
          <p:cNvPr id="53" name="TextBox 52"/>
          <p:cNvSpPr txBox="1"/>
          <p:nvPr/>
        </p:nvSpPr>
        <p:spPr>
          <a:xfrm>
            <a:off x="2057400" y="4104144"/>
            <a:ext cx="4457700" cy="2677656"/>
          </a:xfrm>
          <a:prstGeom prst="rect">
            <a:avLst/>
          </a:prstGeom>
          <a:noFill/>
          <a:ln>
            <a:solidFill>
              <a:schemeClr val="tx1"/>
            </a:solidFill>
          </a:ln>
        </p:spPr>
        <p:txBody>
          <a:bodyPr wrap="square" rtlCol="0">
            <a:spAutoFit/>
          </a:bodyPr>
          <a:lstStyle/>
          <a:p>
            <a:r>
              <a:rPr lang="en-US" sz="2400" b="1" dirty="0"/>
              <a:t>THESE ARE THE INSTRUCTIONS FOR MAKING… </a:t>
            </a:r>
          </a:p>
          <a:p>
            <a:endParaRPr lang="en-US" sz="2400" b="1" dirty="0"/>
          </a:p>
          <a:p>
            <a:r>
              <a:rPr lang="en-US" sz="2400" b="1" dirty="0"/>
              <a:t>Structures like hair, muscles, etc.</a:t>
            </a:r>
          </a:p>
          <a:p>
            <a:pPr marL="342900" indent="-342900">
              <a:buFont typeface="Arial" panose="020B0604020202020204" pitchFamily="34" charset="0"/>
              <a:buChar char="•"/>
            </a:pPr>
            <a:endParaRPr lang="en-US" sz="2400" b="1" dirty="0"/>
          </a:p>
          <a:p>
            <a:r>
              <a:rPr lang="en-US" sz="2400" b="1" dirty="0"/>
              <a:t>Machines (Enzymes)</a:t>
            </a:r>
          </a:p>
          <a:p>
            <a:endParaRPr lang="en-US" sz="2400" b="1" dirty="0"/>
          </a:p>
        </p:txBody>
      </p:sp>
      <p:pic>
        <p:nvPicPr>
          <p:cNvPr id="34" name="Picture 2"/>
          <p:cNvPicPr>
            <a:picLocks noChangeAspect="1" noChangeArrowheads="1"/>
          </p:cNvPicPr>
          <p:nvPr/>
        </p:nvPicPr>
        <p:blipFill rotWithShape="1">
          <a:blip r:embed="rId14">
            <a:extLst>
              <a:ext uri="{28A0092B-C50C-407E-A947-70E740481C1C}">
                <a14:useLocalDpi xmlns:a14="http://schemas.microsoft.com/office/drawing/2010/main" val="0"/>
              </a:ext>
            </a:extLst>
          </a:blip>
          <a:srcRect b="19436"/>
          <a:stretch/>
        </p:blipFill>
        <p:spPr bwMode="auto">
          <a:xfrm>
            <a:off x="1219200" y="685800"/>
            <a:ext cx="5363584" cy="617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4825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pic>
        <p:nvPicPr>
          <p:cNvPr id="205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22329" b="18850"/>
          <a:stretch/>
        </p:blipFill>
        <p:spPr bwMode="auto">
          <a:xfrm>
            <a:off x="7105650" y="1637070"/>
            <a:ext cx="1200150" cy="4011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47462" y="3120448"/>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95825" y="343192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516679" y="3270475"/>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88179" y="2975552"/>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17881" y="2821014"/>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86044" y="3560349"/>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10260000">
            <a:off x="7359388" y="1795748"/>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391400" y="5307034"/>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54511" y="5589012"/>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96" r="9331"/>
          <a:stretch/>
        </p:blipFill>
        <p:spPr bwMode="auto">
          <a:xfrm rot="-360000">
            <a:off x="7460617" y="5457061"/>
            <a:ext cx="564946"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71" r="6503"/>
          <a:stretch/>
        </p:blipFill>
        <p:spPr bwMode="auto">
          <a:xfrm rot="22020000">
            <a:off x="7432117" y="5162138"/>
            <a:ext cx="612711" cy="75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8396" r="9331"/>
          <a:stretch/>
        </p:blipFill>
        <p:spPr bwMode="auto">
          <a:xfrm rot="11460000">
            <a:off x="7602313" y="4992852"/>
            <a:ext cx="367908" cy="4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0500000">
            <a:off x="7620977" y="3918135"/>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540000">
            <a:off x="7504877" y="4031130"/>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5"/>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071" r="6503"/>
          <a:stretch/>
        </p:blipFill>
        <p:spPr bwMode="auto">
          <a:xfrm>
            <a:off x="7507161" y="4281385"/>
            <a:ext cx="506373" cy="620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8396" r="9331"/>
          <a:stretch/>
        </p:blipFill>
        <p:spPr bwMode="auto">
          <a:xfrm rot="-360000">
            <a:off x="7480907" y="4151503"/>
            <a:ext cx="513587"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071" r="6503"/>
          <a:stretch/>
        </p:blipFill>
        <p:spPr bwMode="auto">
          <a:xfrm rot="22020000">
            <a:off x="7574860" y="4408541"/>
            <a:ext cx="418490" cy="51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396" r="9331"/>
          <a:stretch/>
        </p:blipFill>
        <p:spPr bwMode="auto">
          <a:xfrm rot="11460000">
            <a:off x="7679594" y="4542930"/>
            <a:ext cx="251286" cy="33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6"/>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396" r="9331"/>
          <a:stretch/>
        </p:blipFill>
        <p:spPr bwMode="auto">
          <a:xfrm rot="11460000">
            <a:off x="7588140" y="2352437"/>
            <a:ext cx="404699" cy="5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5"/>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71" r="6503"/>
          <a:stretch/>
        </p:blipFill>
        <p:spPr bwMode="auto">
          <a:xfrm rot="22020000">
            <a:off x="7508060" y="2190620"/>
            <a:ext cx="557010" cy="6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71" r="6503"/>
          <a:stretch/>
        </p:blipFill>
        <p:spPr bwMode="auto">
          <a:xfrm>
            <a:off x="7411574" y="2046573"/>
            <a:ext cx="673982" cy="8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6"/>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8396" r="9331"/>
          <a:stretch/>
        </p:blipFill>
        <p:spPr bwMode="auto">
          <a:xfrm rot="-360000">
            <a:off x="7392436" y="1916376"/>
            <a:ext cx="683585" cy="9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0" y="685800"/>
            <a:ext cx="457200" cy="5909310"/>
          </a:xfrm>
          <a:prstGeom prst="rect">
            <a:avLst/>
          </a:prstGeom>
          <a:noFill/>
        </p:spPr>
        <p:txBody>
          <a:bodyPr wrap="square" rtlCol="0">
            <a:spAutoFit/>
          </a:bodyPr>
          <a:lstStyle/>
          <a:p>
            <a:r>
              <a:rPr lang="en-US" dirty="0"/>
              <a:t>A</a:t>
            </a:r>
          </a:p>
          <a:p>
            <a:r>
              <a:rPr lang="en-US" dirty="0"/>
              <a:t>C</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a:p>
            <a:r>
              <a:rPr lang="en-US" dirty="0"/>
              <a:t>G</a:t>
            </a:r>
          </a:p>
          <a:p>
            <a:r>
              <a:rPr lang="en-US" dirty="0"/>
              <a:t>G</a:t>
            </a:r>
          </a:p>
          <a:p>
            <a:r>
              <a:rPr lang="en-US" dirty="0"/>
              <a:t>T</a:t>
            </a:r>
          </a:p>
          <a:p>
            <a:r>
              <a:rPr lang="en-US" dirty="0"/>
              <a:t>C</a:t>
            </a:r>
          </a:p>
          <a:p>
            <a:r>
              <a:rPr lang="en-US" dirty="0"/>
              <a:t>T</a:t>
            </a:r>
          </a:p>
          <a:p>
            <a:r>
              <a:rPr lang="en-US" dirty="0"/>
              <a:t>T</a:t>
            </a:r>
          </a:p>
          <a:p>
            <a:r>
              <a:rPr lang="en-US" dirty="0"/>
              <a:t>G</a:t>
            </a:r>
          </a:p>
          <a:p>
            <a:r>
              <a:rPr lang="en-US" dirty="0"/>
              <a:t>G</a:t>
            </a:r>
          </a:p>
          <a:p>
            <a:r>
              <a:rPr lang="en-US" dirty="0"/>
              <a:t>T</a:t>
            </a:r>
          </a:p>
          <a:p>
            <a:r>
              <a:rPr lang="en-US" dirty="0"/>
              <a:t>T</a:t>
            </a:r>
          </a:p>
          <a:p>
            <a:r>
              <a:rPr lang="en-US" dirty="0"/>
              <a:t>C</a:t>
            </a:r>
          </a:p>
          <a:p>
            <a:r>
              <a:rPr lang="en-US" dirty="0"/>
              <a:t>T</a:t>
            </a:r>
          </a:p>
        </p:txBody>
      </p:sp>
      <p:sp>
        <p:nvSpPr>
          <p:cNvPr id="45" name="TextBox 44"/>
          <p:cNvSpPr txBox="1"/>
          <p:nvPr/>
        </p:nvSpPr>
        <p:spPr>
          <a:xfrm>
            <a:off x="6781800" y="685800"/>
            <a:ext cx="457200" cy="5909310"/>
          </a:xfrm>
          <a:prstGeom prst="rect">
            <a:avLst/>
          </a:prstGeom>
          <a:noFill/>
        </p:spPr>
        <p:txBody>
          <a:bodyPr wrap="square" rtlCol="0">
            <a:spAutoFit/>
          </a:bodyPr>
          <a:lstStyle/>
          <a:p>
            <a:r>
              <a:rPr lang="en-US" dirty="0"/>
              <a:t>T</a:t>
            </a:r>
          </a:p>
          <a:p>
            <a:r>
              <a:rPr lang="en-US" dirty="0"/>
              <a:t>G</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a:p>
            <a:r>
              <a:rPr lang="en-US" dirty="0"/>
              <a:t>C</a:t>
            </a:r>
          </a:p>
          <a:p>
            <a:r>
              <a:rPr lang="en-US" dirty="0"/>
              <a:t>C</a:t>
            </a:r>
          </a:p>
          <a:p>
            <a:r>
              <a:rPr lang="en-US" dirty="0"/>
              <a:t>A</a:t>
            </a:r>
          </a:p>
          <a:p>
            <a:r>
              <a:rPr lang="en-US" dirty="0"/>
              <a:t>G</a:t>
            </a:r>
          </a:p>
          <a:p>
            <a:r>
              <a:rPr lang="en-US" dirty="0"/>
              <a:t>A</a:t>
            </a:r>
          </a:p>
          <a:p>
            <a:r>
              <a:rPr lang="en-US" dirty="0"/>
              <a:t>A</a:t>
            </a:r>
          </a:p>
          <a:p>
            <a:r>
              <a:rPr lang="en-US" dirty="0"/>
              <a:t>C</a:t>
            </a:r>
          </a:p>
          <a:p>
            <a:r>
              <a:rPr lang="en-US" dirty="0"/>
              <a:t>C</a:t>
            </a:r>
          </a:p>
          <a:p>
            <a:r>
              <a:rPr lang="en-US" dirty="0"/>
              <a:t>A</a:t>
            </a:r>
          </a:p>
          <a:p>
            <a:r>
              <a:rPr lang="en-US" dirty="0"/>
              <a:t>A</a:t>
            </a:r>
          </a:p>
          <a:p>
            <a:r>
              <a:rPr lang="en-US" dirty="0"/>
              <a:t>G</a:t>
            </a:r>
          </a:p>
          <a:p>
            <a:r>
              <a:rPr lang="en-US" dirty="0"/>
              <a:t>A</a:t>
            </a:r>
          </a:p>
        </p:txBody>
      </p:sp>
      <p:pic>
        <p:nvPicPr>
          <p:cNvPr id="34"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a:off x="2291299" y="1759774"/>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rot="10800000">
            <a:off x="2291300" y="2592513"/>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a:off x="2294293" y="3276600"/>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rot="10800000">
            <a:off x="2291300" y="3962400"/>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rot="10800000">
            <a:off x="2291300" y="4726113"/>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rot="10800000">
            <a:off x="2271102" y="5410200"/>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0" y="1752600"/>
            <a:ext cx="609600" cy="4893647"/>
          </a:xfrm>
          <a:prstGeom prst="rect">
            <a:avLst/>
          </a:prstGeom>
          <a:noFill/>
        </p:spPr>
        <p:txBody>
          <a:bodyPr wrap="square" rtlCol="0">
            <a:spAutoFit/>
          </a:bodyPr>
          <a:lstStyle/>
          <a:p>
            <a:r>
              <a:rPr lang="en-US" sz="2400" dirty="0"/>
              <a:t>T</a:t>
            </a:r>
          </a:p>
          <a:p>
            <a:endParaRPr lang="en-US" sz="2400" dirty="0"/>
          </a:p>
          <a:p>
            <a:r>
              <a:rPr lang="en-US" sz="2400" dirty="0"/>
              <a:t>A</a:t>
            </a:r>
          </a:p>
          <a:p>
            <a:endParaRPr lang="en-US" sz="2400" dirty="0"/>
          </a:p>
          <a:p>
            <a:r>
              <a:rPr lang="en-US" sz="2400" dirty="0"/>
              <a:t>T</a:t>
            </a:r>
          </a:p>
          <a:p>
            <a:endParaRPr lang="en-US" sz="2400" dirty="0"/>
          </a:p>
          <a:p>
            <a:r>
              <a:rPr lang="en-US" sz="2400" dirty="0"/>
              <a:t>A</a:t>
            </a:r>
          </a:p>
          <a:p>
            <a:endParaRPr lang="en-US" sz="2400" dirty="0"/>
          </a:p>
          <a:p>
            <a:r>
              <a:rPr lang="en-US" sz="2400" dirty="0"/>
              <a:t>A</a:t>
            </a:r>
          </a:p>
          <a:p>
            <a:endParaRPr lang="en-US" sz="2400" dirty="0"/>
          </a:p>
          <a:p>
            <a:r>
              <a:rPr lang="en-US" sz="2400" dirty="0"/>
              <a:t>A</a:t>
            </a:r>
          </a:p>
          <a:p>
            <a:endParaRPr lang="en-US" sz="2400" dirty="0"/>
          </a:p>
          <a:p>
            <a:r>
              <a:rPr lang="en-US" sz="2400" dirty="0"/>
              <a:t>A</a:t>
            </a:r>
          </a:p>
        </p:txBody>
      </p:sp>
      <p:pic>
        <p:nvPicPr>
          <p:cNvPr id="51" name="Picture 5"/>
          <p:cNvPicPr>
            <a:picLocks noChangeAspect="1" noChangeArrowheads="1"/>
          </p:cNvPicPr>
          <p:nvPr/>
        </p:nvPicPr>
        <p:blipFill rotWithShape="1">
          <a:blip r:embed="rId14">
            <a:extLst>
              <a:ext uri="{28A0092B-C50C-407E-A947-70E740481C1C}">
                <a14:useLocalDpi xmlns:a14="http://schemas.microsoft.com/office/drawing/2010/main" val="0"/>
              </a:ext>
            </a:extLst>
          </a:blip>
          <a:srcRect l="8186" r="11203"/>
          <a:stretch/>
        </p:blipFill>
        <p:spPr bwMode="auto">
          <a:xfrm rot="10800000">
            <a:off x="2249897" y="6173913"/>
            <a:ext cx="2855503" cy="37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51"/>
          <p:cNvSpPr txBox="1"/>
          <p:nvPr/>
        </p:nvSpPr>
        <p:spPr>
          <a:xfrm>
            <a:off x="1447800" y="1752600"/>
            <a:ext cx="609600" cy="4893647"/>
          </a:xfrm>
          <a:prstGeom prst="rect">
            <a:avLst/>
          </a:prstGeom>
          <a:noFill/>
        </p:spPr>
        <p:txBody>
          <a:bodyPr wrap="square" rtlCol="0">
            <a:spAutoFit/>
          </a:bodyPr>
          <a:lstStyle/>
          <a:p>
            <a:r>
              <a:rPr lang="en-US" sz="2400" dirty="0"/>
              <a:t>A</a:t>
            </a:r>
          </a:p>
          <a:p>
            <a:endParaRPr lang="en-US" sz="2400" dirty="0"/>
          </a:p>
          <a:p>
            <a:r>
              <a:rPr lang="en-US" sz="2400" dirty="0"/>
              <a:t>T</a:t>
            </a:r>
          </a:p>
          <a:p>
            <a:endParaRPr lang="en-US" sz="2400" dirty="0"/>
          </a:p>
          <a:p>
            <a:r>
              <a:rPr lang="en-US" sz="2400" dirty="0"/>
              <a:t>A</a:t>
            </a:r>
          </a:p>
          <a:p>
            <a:endParaRPr lang="en-US" sz="2400" dirty="0"/>
          </a:p>
          <a:p>
            <a:r>
              <a:rPr lang="en-US" sz="2400" dirty="0"/>
              <a:t>T</a:t>
            </a:r>
          </a:p>
          <a:p>
            <a:endParaRPr lang="en-US" sz="2400" dirty="0"/>
          </a:p>
          <a:p>
            <a:r>
              <a:rPr lang="en-US" sz="2400" dirty="0"/>
              <a:t>A</a:t>
            </a:r>
          </a:p>
          <a:p>
            <a:endParaRPr lang="en-US" sz="2400" dirty="0"/>
          </a:p>
          <a:p>
            <a:r>
              <a:rPr lang="en-US" sz="2400" dirty="0"/>
              <a:t>A</a:t>
            </a:r>
          </a:p>
          <a:p>
            <a:endParaRPr lang="en-US" sz="2400" dirty="0"/>
          </a:p>
          <a:p>
            <a:r>
              <a:rPr lang="en-US" sz="2400" dirty="0"/>
              <a:t>A</a:t>
            </a:r>
          </a:p>
        </p:txBody>
      </p:sp>
    </p:spTree>
    <p:extLst>
      <p:ext uri="{BB962C8B-B14F-4D97-AF65-F5344CB8AC3E}">
        <p14:creationId xmlns:p14="http://schemas.microsoft.com/office/powerpoint/2010/main" val="4256696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9" name="Rounded Rectangle 8"/>
          <p:cNvSpPr/>
          <p:nvPr/>
        </p:nvSpPr>
        <p:spPr>
          <a:xfrm>
            <a:off x="2590800" y="1462548"/>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2" name="TextBox 1"/>
          <p:cNvSpPr txBox="1"/>
          <p:nvPr/>
        </p:nvSpPr>
        <p:spPr>
          <a:xfrm>
            <a:off x="762000" y="3200400"/>
            <a:ext cx="7467600"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The Bible Can Answer That Question</a:t>
            </a:r>
          </a:p>
          <a:p>
            <a:pPr marL="457200" indent="-457200">
              <a:buFont typeface="Arial" panose="020B0604020202020204" pitchFamily="34" charset="0"/>
              <a:buChar char="•"/>
            </a:pPr>
            <a:r>
              <a:rPr lang="en-US" sz="2800" dirty="0"/>
              <a:t>But For Many, It is Answered Without the Bible</a:t>
            </a:r>
          </a:p>
          <a:p>
            <a:endParaRPr lang="en-US" sz="2800" dirty="0"/>
          </a:p>
          <a:p>
            <a:r>
              <a:rPr lang="en-US" sz="2800" dirty="0"/>
              <a:t>	</a:t>
            </a:r>
            <a:r>
              <a:rPr lang="en-US" sz="2800" b="1" i="1" dirty="0">
                <a:latin typeface="Palatino Linotype" panose="02040502050505030304" pitchFamily="18" charset="0"/>
              </a:rPr>
              <a:t>“There has to be something out there”</a:t>
            </a:r>
          </a:p>
          <a:p>
            <a:endParaRPr lang="en-US" sz="2800" dirty="0"/>
          </a:p>
        </p:txBody>
      </p:sp>
      <p:sp>
        <p:nvSpPr>
          <p:cNvPr id="6" name="Rectangle 5"/>
          <p:cNvSpPr/>
          <p:nvPr/>
        </p:nvSpPr>
        <p:spPr>
          <a:xfrm>
            <a:off x="76200" y="793956"/>
            <a:ext cx="4572000" cy="523220"/>
          </a:xfrm>
          <a:prstGeom prst="rect">
            <a:avLst/>
          </a:prstGeom>
        </p:spPr>
        <p:txBody>
          <a:bodyPr>
            <a:spAutoFit/>
          </a:bodyPr>
          <a:lstStyle/>
          <a:p>
            <a:r>
              <a:rPr lang="en-US" sz="2800" dirty="0"/>
              <a:t>(1) Science, Faith, or Logic?</a:t>
            </a:r>
          </a:p>
        </p:txBody>
      </p:sp>
    </p:spTree>
    <p:extLst>
      <p:ext uri="{BB962C8B-B14F-4D97-AF65-F5344CB8AC3E}">
        <p14:creationId xmlns:p14="http://schemas.microsoft.com/office/powerpoint/2010/main" val="395345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4" name="Chevron 3"/>
          <p:cNvSpPr/>
          <p:nvPr/>
        </p:nvSpPr>
        <p:spPr>
          <a:xfrm>
            <a:off x="2362201" y="144780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5" name="Chevron 4"/>
          <p:cNvSpPr/>
          <p:nvPr/>
        </p:nvSpPr>
        <p:spPr>
          <a:xfrm>
            <a:off x="4466303" y="145026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8" name="Flowchart: Stored Data 7"/>
          <p:cNvSpPr/>
          <p:nvPr/>
        </p:nvSpPr>
        <p:spPr>
          <a:xfrm>
            <a:off x="2362200" y="22860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9" name="Flowchart: Stored Data 8"/>
          <p:cNvSpPr/>
          <p:nvPr/>
        </p:nvSpPr>
        <p:spPr>
          <a:xfrm>
            <a:off x="4466304" y="22860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1" name="Chevron 10"/>
          <p:cNvSpPr/>
          <p:nvPr/>
        </p:nvSpPr>
        <p:spPr>
          <a:xfrm rot="10800000">
            <a:off x="4572001" y="404106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2" name="Chevron 11"/>
          <p:cNvSpPr/>
          <p:nvPr/>
        </p:nvSpPr>
        <p:spPr>
          <a:xfrm rot="10800000">
            <a:off x="2209801" y="403860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3" name="Flowchart: Stored Data 12"/>
          <p:cNvSpPr/>
          <p:nvPr/>
        </p:nvSpPr>
        <p:spPr>
          <a:xfrm>
            <a:off x="2362200" y="4885281"/>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4" name="Flowchart: Stored Data 13"/>
          <p:cNvSpPr/>
          <p:nvPr/>
        </p:nvSpPr>
        <p:spPr>
          <a:xfrm>
            <a:off x="4466304" y="4885281"/>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5" name="Chevron 14"/>
          <p:cNvSpPr/>
          <p:nvPr/>
        </p:nvSpPr>
        <p:spPr>
          <a:xfrm rot="10800000">
            <a:off x="4572001" y="5725941"/>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6" name="Chevron 15"/>
          <p:cNvSpPr/>
          <p:nvPr/>
        </p:nvSpPr>
        <p:spPr>
          <a:xfrm rot="10800000">
            <a:off x="2209801" y="5723481"/>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7" name="Flowchart: Stored Data 16"/>
          <p:cNvSpPr/>
          <p:nvPr/>
        </p:nvSpPr>
        <p:spPr>
          <a:xfrm>
            <a:off x="2362200" y="31242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8" name="Flowchart: Stored Data 17"/>
          <p:cNvSpPr/>
          <p:nvPr/>
        </p:nvSpPr>
        <p:spPr>
          <a:xfrm>
            <a:off x="4466304" y="31242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3" name="Teardrop 2"/>
          <p:cNvSpPr/>
          <p:nvPr/>
        </p:nvSpPr>
        <p:spPr>
          <a:xfrm rot="8184553">
            <a:off x="3404449" y="-981125"/>
            <a:ext cx="2613464" cy="2597741"/>
          </a:xfrm>
          <a:prstGeom prst="teardrop">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t>RNA POLYMERASE</a:t>
            </a:r>
          </a:p>
        </p:txBody>
      </p:sp>
      <p:sp>
        <p:nvSpPr>
          <p:cNvPr id="25" name="Can 24"/>
          <p:cNvSpPr/>
          <p:nvPr/>
        </p:nvSpPr>
        <p:spPr>
          <a:xfrm>
            <a:off x="65532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an 25"/>
          <p:cNvSpPr/>
          <p:nvPr/>
        </p:nvSpPr>
        <p:spPr>
          <a:xfrm>
            <a:off x="22098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99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4.44444E-6 -3.46901E-6 L -0.00694 0.95282 " pathEditMode="relative" rAng="0" ptsTypes="AA">
                                      <p:cBhvr>
                                        <p:cTn id="6" dur="5000" fill="hold"/>
                                        <p:tgtEl>
                                          <p:spTgt spid="3"/>
                                        </p:tgtEl>
                                        <p:attrNameLst>
                                          <p:attrName>ppt_x</p:attrName>
                                          <p:attrName>ppt_y</p:attrName>
                                        </p:attrNameLst>
                                      </p:cBhvr>
                                      <p:rCtr x="-347" y="47641"/>
                                    </p:animMotion>
                                  </p:childTnLst>
                                </p:cTn>
                              </p:par>
                              <p:par>
                                <p:cTn id="7" presetID="9" presetClass="emph" presetSubtype="0" grpId="0" nodeType="withEffect">
                                  <p:stCondLst>
                                    <p:cond delay="0"/>
                                  </p:stCondLst>
                                  <p:childTnLst>
                                    <p:set>
                                      <p:cBhvr rctx="PPT">
                                        <p:cTn id="8" dur="indefinite"/>
                                        <p:tgtEl>
                                          <p:spTgt spid="26"/>
                                        </p:tgtEl>
                                        <p:attrNameLst>
                                          <p:attrName>style.opacity</p:attrName>
                                        </p:attrNameLst>
                                      </p:cBhvr>
                                      <p:to>
                                        <p:strVal val="0.5"/>
                                      </p:to>
                                    </p:set>
                                    <p:animEffect filter="image" prLst="opacity: 0.5">
                                      <p:cBhvr rctx="IE">
                                        <p:cTn id="9" dur="indefinite"/>
                                        <p:tgtEl>
                                          <p:spTgt spid="26"/>
                                        </p:tgtEl>
                                      </p:cBhvr>
                                    </p:animEffect>
                                  </p:childTnLst>
                                </p:cTn>
                              </p:par>
                              <p:par>
                                <p:cTn id="10" presetID="9" presetClass="emph" presetSubtype="0" grpId="0" nodeType="withEffect">
                                  <p:stCondLst>
                                    <p:cond delay="0"/>
                                  </p:stCondLst>
                                  <p:childTnLst>
                                    <p:set>
                                      <p:cBhvr rctx="PPT">
                                        <p:cTn id="11" dur="indefinite"/>
                                        <p:tgtEl>
                                          <p:spTgt spid="25"/>
                                        </p:tgtEl>
                                        <p:attrNameLst>
                                          <p:attrName>style.opacity</p:attrName>
                                        </p:attrNameLst>
                                      </p:cBhvr>
                                      <p:to>
                                        <p:strVal val="0.5"/>
                                      </p:to>
                                    </p:set>
                                    <p:animEffect filter="image" prLst="opacity: 0.5">
                                      <p:cBhvr rctx="IE">
                                        <p:cTn id="12" dur="indefinite"/>
                                        <p:tgtEl>
                                          <p:spTgt spid="25"/>
                                        </p:tgtEl>
                                      </p:cBhvr>
                                    </p:animEffect>
                                  </p:childTnLst>
                                </p:cTn>
                              </p:par>
                              <p:par>
                                <p:cTn id="13" presetID="63" presetClass="path" presetSubtype="0" fill="remove" grpId="0" nodeType="withEffect">
                                  <p:stCondLst>
                                    <p:cond delay="0"/>
                                  </p:stCondLst>
                                  <p:childTnLst>
                                    <p:animMotion origin="layout" path="M 0 0 L 0.25 0 E" pathEditMode="relative" ptsTypes="">
                                      <p:cBhvr>
                                        <p:cTn id="14" dur="1000" fill="hold"/>
                                        <p:tgtEl>
                                          <p:spTgt spid="5"/>
                                        </p:tgtEl>
                                        <p:attrNameLst>
                                          <p:attrName>ppt_x</p:attrName>
                                          <p:attrName>ppt_y</p:attrName>
                                        </p:attrNameLst>
                                      </p:cBhvr>
                                    </p:animMotion>
                                  </p:childTnLst>
                                </p:cTn>
                              </p:par>
                              <p:par>
                                <p:cTn id="15" presetID="35" presetClass="path" presetSubtype="0" fill="remove" grpId="0" nodeType="withEffect">
                                  <p:stCondLst>
                                    <p:cond delay="0"/>
                                  </p:stCondLst>
                                  <p:childTnLst>
                                    <p:animMotion origin="layout" path="M 0 0 L -0.25 0 E" pathEditMode="relative" ptsTypes="">
                                      <p:cBhvr>
                                        <p:cTn id="16" dur="1000" fill="hold"/>
                                        <p:tgtEl>
                                          <p:spTgt spid="4"/>
                                        </p:tgtEl>
                                        <p:attrNameLst>
                                          <p:attrName>ppt_x</p:attrName>
                                          <p:attrName>ppt_y</p:attrName>
                                        </p:attrNameLst>
                                      </p:cBhvr>
                                    </p:animMotion>
                                  </p:childTnLst>
                                </p:cTn>
                              </p:par>
                              <p:par>
                                <p:cTn id="17" presetID="63" presetClass="path" presetSubtype="0" fill="remove" grpId="0" nodeType="withEffect">
                                  <p:stCondLst>
                                    <p:cond delay="500"/>
                                  </p:stCondLst>
                                  <p:childTnLst>
                                    <p:animMotion origin="layout" path="M 0 0 L 0.25 0 E" pathEditMode="relative" ptsTypes="">
                                      <p:cBhvr>
                                        <p:cTn id="18" dur="1000" fill="hold"/>
                                        <p:tgtEl>
                                          <p:spTgt spid="9"/>
                                        </p:tgtEl>
                                        <p:attrNameLst>
                                          <p:attrName>ppt_x</p:attrName>
                                          <p:attrName>ppt_y</p:attrName>
                                        </p:attrNameLst>
                                      </p:cBhvr>
                                    </p:animMotion>
                                  </p:childTnLst>
                                </p:cTn>
                              </p:par>
                              <p:par>
                                <p:cTn id="19" presetID="35" presetClass="path" presetSubtype="0" fill="remove" grpId="0" nodeType="withEffect">
                                  <p:stCondLst>
                                    <p:cond delay="500"/>
                                  </p:stCondLst>
                                  <p:childTnLst>
                                    <p:animMotion origin="layout" path="M 0 0 L -0.25 0 E" pathEditMode="relative" ptsTypes="">
                                      <p:cBhvr>
                                        <p:cTn id="20" dur="1000" fill="hold"/>
                                        <p:tgtEl>
                                          <p:spTgt spid="8"/>
                                        </p:tgtEl>
                                        <p:attrNameLst>
                                          <p:attrName>ppt_x</p:attrName>
                                          <p:attrName>ppt_y</p:attrName>
                                        </p:attrNameLst>
                                      </p:cBhvr>
                                    </p:animMotion>
                                  </p:childTnLst>
                                </p:cTn>
                              </p:par>
                              <p:par>
                                <p:cTn id="21" presetID="63" presetClass="path" presetSubtype="0" fill="remove" grpId="0" nodeType="withEffect">
                                  <p:stCondLst>
                                    <p:cond delay="1000"/>
                                  </p:stCondLst>
                                  <p:childTnLst>
                                    <p:animMotion origin="layout" path="M 0 0 L 0.25 0 E" pathEditMode="relative" ptsTypes="">
                                      <p:cBhvr>
                                        <p:cTn id="22" dur="1000" fill="hold"/>
                                        <p:tgtEl>
                                          <p:spTgt spid="18"/>
                                        </p:tgtEl>
                                        <p:attrNameLst>
                                          <p:attrName>ppt_x</p:attrName>
                                          <p:attrName>ppt_y</p:attrName>
                                        </p:attrNameLst>
                                      </p:cBhvr>
                                    </p:animMotion>
                                  </p:childTnLst>
                                </p:cTn>
                              </p:par>
                              <p:par>
                                <p:cTn id="23" presetID="35" presetClass="path" presetSubtype="0" fill="remove" grpId="0" nodeType="withEffect">
                                  <p:stCondLst>
                                    <p:cond delay="1000"/>
                                  </p:stCondLst>
                                  <p:childTnLst>
                                    <p:animMotion origin="layout" path="M 0 0 L -0.25 0 E" pathEditMode="relative" ptsTypes="">
                                      <p:cBhvr>
                                        <p:cTn id="24" dur="1000" fill="hold"/>
                                        <p:tgtEl>
                                          <p:spTgt spid="17"/>
                                        </p:tgtEl>
                                        <p:attrNameLst>
                                          <p:attrName>ppt_x</p:attrName>
                                          <p:attrName>ppt_y</p:attrName>
                                        </p:attrNameLst>
                                      </p:cBhvr>
                                    </p:animMotion>
                                  </p:childTnLst>
                                </p:cTn>
                              </p:par>
                              <p:par>
                                <p:cTn id="25" presetID="63" presetClass="path" presetSubtype="0" fill="remove" grpId="0" nodeType="withEffect">
                                  <p:stCondLst>
                                    <p:cond delay="1500"/>
                                  </p:stCondLst>
                                  <p:childTnLst>
                                    <p:animMotion origin="layout" path="M 0 0 L 0.25 0 E" pathEditMode="relative" ptsTypes="">
                                      <p:cBhvr>
                                        <p:cTn id="26" dur="1000" fill="hold"/>
                                        <p:tgtEl>
                                          <p:spTgt spid="11"/>
                                        </p:tgtEl>
                                        <p:attrNameLst>
                                          <p:attrName>ppt_x</p:attrName>
                                          <p:attrName>ppt_y</p:attrName>
                                        </p:attrNameLst>
                                      </p:cBhvr>
                                    </p:animMotion>
                                  </p:childTnLst>
                                </p:cTn>
                              </p:par>
                              <p:par>
                                <p:cTn id="27" presetID="35" presetClass="path" presetSubtype="0" fill="remove" grpId="0" nodeType="withEffect">
                                  <p:stCondLst>
                                    <p:cond delay="1500"/>
                                  </p:stCondLst>
                                  <p:childTnLst>
                                    <p:animMotion origin="layout" path="M 0 0 L -0.25 0 E" pathEditMode="relative" ptsTypes="">
                                      <p:cBhvr>
                                        <p:cTn id="28" dur="1000" fill="hold"/>
                                        <p:tgtEl>
                                          <p:spTgt spid="12"/>
                                        </p:tgtEl>
                                        <p:attrNameLst>
                                          <p:attrName>ppt_x</p:attrName>
                                          <p:attrName>ppt_y</p:attrName>
                                        </p:attrNameLst>
                                      </p:cBhvr>
                                    </p:animMotion>
                                  </p:childTnLst>
                                </p:cTn>
                              </p:par>
                              <p:par>
                                <p:cTn id="29" presetID="63" presetClass="path" presetSubtype="0" fill="remove" grpId="0" nodeType="withEffect">
                                  <p:stCondLst>
                                    <p:cond delay="2000"/>
                                  </p:stCondLst>
                                  <p:childTnLst>
                                    <p:animMotion origin="layout" path="M 0 0 L 0.25 0 E" pathEditMode="relative" ptsTypes="">
                                      <p:cBhvr>
                                        <p:cTn id="30" dur="1000" fill="hold"/>
                                        <p:tgtEl>
                                          <p:spTgt spid="14"/>
                                        </p:tgtEl>
                                        <p:attrNameLst>
                                          <p:attrName>ppt_x</p:attrName>
                                          <p:attrName>ppt_y</p:attrName>
                                        </p:attrNameLst>
                                      </p:cBhvr>
                                    </p:animMotion>
                                  </p:childTnLst>
                                </p:cTn>
                              </p:par>
                              <p:par>
                                <p:cTn id="31" presetID="35" presetClass="path" presetSubtype="0" fill="remove" grpId="0" nodeType="withEffect">
                                  <p:stCondLst>
                                    <p:cond delay="2000"/>
                                  </p:stCondLst>
                                  <p:childTnLst>
                                    <p:animMotion origin="layout" path="M 0 0 L -0.25 0 E" pathEditMode="relative" ptsTypes="">
                                      <p:cBhvr>
                                        <p:cTn id="32" dur="1000" fill="hold"/>
                                        <p:tgtEl>
                                          <p:spTgt spid="13"/>
                                        </p:tgtEl>
                                        <p:attrNameLst>
                                          <p:attrName>ppt_x</p:attrName>
                                          <p:attrName>ppt_y</p:attrName>
                                        </p:attrNameLst>
                                      </p:cBhvr>
                                    </p:animMotion>
                                  </p:childTnLst>
                                </p:cTn>
                              </p:par>
                              <p:par>
                                <p:cTn id="33" presetID="63" presetClass="path" presetSubtype="0" fill="remove" grpId="0" nodeType="withEffect">
                                  <p:stCondLst>
                                    <p:cond delay="2500"/>
                                  </p:stCondLst>
                                  <p:childTnLst>
                                    <p:animMotion origin="layout" path="M 0 0 L 0.25 0 E" pathEditMode="relative" ptsTypes="">
                                      <p:cBhvr>
                                        <p:cTn id="34" dur="1000" fill="hold"/>
                                        <p:tgtEl>
                                          <p:spTgt spid="15"/>
                                        </p:tgtEl>
                                        <p:attrNameLst>
                                          <p:attrName>ppt_x</p:attrName>
                                          <p:attrName>ppt_y</p:attrName>
                                        </p:attrNameLst>
                                      </p:cBhvr>
                                    </p:animMotion>
                                  </p:childTnLst>
                                </p:cTn>
                              </p:par>
                              <p:par>
                                <p:cTn id="35" presetID="35" presetClass="path" presetSubtype="0" accel="50000" decel="50000" fill="remove" grpId="0" nodeType="withEffect">
                                  <p:stCondLst>
                                    <p:cond delay="2500"/>
                                  </p:stCondLst>
                                  <p:childTnLst>
                                    <p:animMotion origin="layout" path="M 0 0 L -0.25 0 E" pathEditMode="relative" ptsTypes="">
                                      <p:cBhvr>
                                        <p:cTn id="36" dur="1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3" grpId="0" animBg="1"/>
      <p:bldP spid="25" grpId="0" animBg="1"/>
      <p:bldP spid="2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4" name="Chevron 3"/>
          <p:cNvSpPr/>
          <p:nvPr/>
        </p:nvSpPr>
        <p:spPr>
          <a:xfrm>
            <a:off x="2362201" y="144780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5" name="Chevron 4"/>
          <p:cNvSpPr/>
          <p:nvPr/>
        </p:nvSpPr>
        <p:spPr>
          <a:xfrm>
            <a:off x="4466303" y="145026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8" name="Flowchart: Stored Data 7"/>
          <p:cNvSpPr/>
          <p:nvPr/>
        </p:nvSpPr>
        <p:spPr>
          <a:xfrm>
            <a:off x="2362200" y="22860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9" name="Flowchart: Stored Data 8"/>
          <p:cNvSpPr/>
          <p:nvPr/>
        </p:nvSpPr>
        <p:spPr>
          <a:xfrm>
            <a:off x="4466304" y="22860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1" name="Chevron 10"/>
          <p:cNvSpPr/>
          <p:nvPr/>
        </p:nvSpPr>
        <p:spPr>
          <a:xfrm rot="10800000">
            <a:off x="4572001" y="404106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2" name="Chevron 11"/>
          <p:cNvSpPr/>
          <p:nvPr/>
        </p:nvSpPr>
        <p:spPr>
          <a:xfrm rot="10800000">
            <a:off x="2209801" y="403860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3" name="Flowchart: Stored Data 12"/>
          <p:cNvSpPr/>
          <p:nvPr/>
        </p:nvSpPr>
        <p:spPr>
          <a:xfrm>
            <a:off x="2362200" y="4885281"/>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4" name="Flowchart: Stored Data 13"/>
          <p:cNvSpPr/>
          <p:nvPr/>
        </p:nvSpPr>
        <p:spPr>
          <a:xfrm>
            <a:off x="4466304" y="4885281"/>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5" name="Chevron 14"/>
          <p:cNvSpPr/>
          <p:nvPr/>
        </p:nvSpPr>
        <p:spPr>
          <a:xfrm rot="10800000">
            <a:off x="4572001" y="5725941"/>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6" name="Chevron 15"/>
          <p:cNvSpPr/>
          <p:nvPr/>
        </p:nvSpPr>
        <p:spPr>
          <a:xfrm rot="10800000">
            <a:off x="2209801" y="5723481"/>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7" name="Flowchart: Stored Data 16"/>
          <p:cNvSpPr/>
          <p:nvPr/>
        </p:nvSpPr>
        <p:spPr>
          <a:xfrm>
            <a:off x="2362200" y="31242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8" name="Flowchart: Stored Data 17"/>
          <p:cNvSpPr/>
          <p:nvPr/>
        </p:nvSpPr>
        <p:spPr>
          <a:xfrm>
            <a:off x="4466304" y="31242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3" name="Teardrop 2"/>
          <p:cNvSpPr/>
          <p:nvPr/>
        </p:nvSpPr>
        <p:spPr>
          <a:xfrm rot="8184553">
            <a:off x="2396226" y="-3000664"/>
            <a:ext cx="4629910" cy="4602057"/>
          </a:xfrm>
          <a:prstGeom prst="teardrop">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t>RNA POLYMERASE</a:t>
            </a:r>
          </a:p>
        </p:txBody>
      </p:sp>
      <p:grpSp>
        <p:nvGrpSpPr>
          <p:cNvPr id="34" name="Group 33"/>
          <p:cNvGrpSpPr/>
          <p:nvPr/>
        </p:nvGrpSpPr>
        <p:grpSpPr>
          <a:xfrm>
            <a:off x="8610601" y="6104681"/>
            <a:ext cx="2411895" cy="879215"/>
            <a:chOff x="8610601" y="6104681"/>
            <a:chExt cx="2411895" cy="879215"/>
          </a:xfrm>
        </p:grpSpPr>
        <p:sp>
          <p:nvSpPr>
            <p:cNvPr id="23" name="Chevron 22"/>
            <p:cNvSpPr/>
            <p:nvPr/>
          </p:nvSpPr>
          <p:spPr>
            <a:xfrm rot="10800000">
              <a:off x="8610601" y="6335541"/>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30" name="Can 29"/>
            <p:cNvSpPr/>
            <p:nvPr/>
          </p:nvSpPr>
          <p:spPr>
            <a:xfrm>
              <a:off x="10606860" y="6104681"/>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8504904" y="5257800"/>
            <a:ext cx="2502532" cy="879215"/>
            <a:chOff x="8504904" y="5257800"/>
            <a:chExt cx="2502532" cy="879215"/>
          </a:xfrm>
        </p:grpSpPr>
        <p:sp>
          <p:nvSpPr>
            <p:cNvPr id="22" name="Flowchart: Stored Data 21"/>
            <p:cNvSpPr/>
            <p:nvPr/>
          </p:nvSpPr>
          <p:spPr>
            <a:xfrm>
              <a:off x="8504904" y="5494881"/>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9" name="Can 28"/>
            <p:cNvSpPr/>
            <p:nvPr/>
          </p:nvSpPr>
          <p:spPr>
            <a:xfrm>
              <a:off x="10591800" y="52578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8610601" y="4419600"/>
            <a:ext cx="2396835" cy="879215"/>
            <a:chOff x="8610601" y="4419600"/>
            <a:chExt cx="2396835" cy="879215"/>
          </a:xfrm>
        </p:grpSpPr>
        <p:sp>
          <p:nvSpPr>
            <p:cNvPr id="21" name="Chevron 20"/>
            <p:cNvSpPr/>
            <p:nvPr/>
          </p:nvSpPr>
          <p:spPr>
            <a:xfrm rot="10800000">
              <a:off x="8610601" y="465066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28" name="Can 27"/>
            <p:cNvSpPr/>
            <p:nvPr/>
          </p:nvSpPr>
          <p:spPr>
            <a:xfrm>
              <a:off x="10591800" y="44196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8504904" y="3581400"/>
            <a:ext cx="2502532" cy="879215"/>
            <a:chOff x="8504904" y="3581400"/>
            <a:chExt cx="2502532" cy="879215"/>
          </a:xfrm>
        </p:grpSpPr>
        <p:sp>
          <p:nvSpPr>
            <p:cNvPr id="24" name="Flowchart: Stored Data 23"/>
            <p:cNvSpPr/>
            <p:nvPr/>
          </p:nvSpPr>
          <p:spPr>
            <a:xfrm>
              <a:off x="8504904" y="37338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7" name="Can 26"/>
            <p:cNvSpPr/>
            <p:nvPr/>
          </p:nvSpPr>
          <p:spPr>
            <a:xfrm>
              <a:off x="10591800" y="35814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8504904" y="2702185"/>
            <a:ext cx="2492968" cy="879215"/>
            <a:chOff x="8504904" y="2702185"/>
            <a:chExt cx="2492968" cy="879215"/>
          </a:xfrm>
        </p:grpSpPr>
        <p:sp>
          <p:nvSpPr>
            <p:cNvPr id="20" name="Flowchart: Stored Data 19"/>
            <p:cNvSpPr/>
            <p:nvPr/>
          </p:nvSpPr>
          <p:spPr>
            <a:xfrm>
              <a:off x="8504904" y="28956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6" name="Can 25"/>
            <p:cNvSpPr/>
            <p:nvPr/>
          </p:nvSpPr>
          <p:spPr>
            <a:xfrm>
              <a:off x="10582236" y="2702185"/>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8465147" y="1842052"/>
            <a:ext cx="2544097" cy="879215"/>
            <a:chOff x="8465147" y="1842052"/>
            <a:chExt cx="2544097" cy="879215"/>
          </a:xfrm>
        </p:grpSpPr>
        <p:sp>
          <p:nvSpPr>
            <p:cNvPr id="19" name="Chevron 18"/>
            <p:cNvSpPr/>
            <p:nvPr/>
          </p:nvSpPr>
          <p:spPr>
            <a:xfrm>
              <a:off x="8465147" y="2059860"/>
              <a:ext cx="2544097" cy="446258"/>
            </a:xfrm>
            <a:prstGeom prst="chevr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Uracil</a:t>
              </a:r>
            </a:p>
          </p:txBody>
        </p:sp>
        <p:sp>
          <p:nvSpPr>
            <p:cNvPr id="25" name="Can 24"/>
            <p:cNvSpPr/>
            <p:nvPr/>
          </p:nvSpPr>
          <p:spPr>
            <a:xfrm>
              <a:off x="10591800" y="1842052"/>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Can 34"/>
          <p:cNvSpPr/>
          <p:nvPr/>
        </p:nvSpPr>
        <p:spPr>
          <a:xfrm>
            <a:off x="65532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2098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ardrop 37"/>
          <p:cNvSpPr/>
          <p:nvPr/>
        </p:nvSpPr>
        <p:spPr>
          <a:xfrm rot="8184553">
            <a:off x="2396094" y="-3000664"/>
            <a:ext cx="4629910" cy="4602057"/>
          </a:xfrm>
          <a:prstGeom prst="teardrop">
            <a:avLst/>
          </a:prstGeom>
          <a:solidFill>
            <a:schemeClr val="accent6">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t>RNA POLYMERASE</a:t>
            </a:r>
          </a:p>
        </p:txBody>
      </p:sp>
      <p:sp>
        <p:nvSpPr>
          <p:cNvPr id="39" name="TextBox 38"/>
          <p:cNvSpPr txBox="1"/>
          <p:nvPr/>
        </p:nvSpPr>
        <p:spPr>
          <a:xfrm>
            <a:off x="6828106" y="6096510"/>
            <a:ext cx="2450124" cy="769441"/>
          </a:xfrm>
          <a:prstGeom prst="rect">
            <a:avLst/>
          </a:prstGeom>
          <a:noFill/>
        </p:spPr>
        <p:txBody>
          <a:bodyPr wrap="square" rtlCol="0">
            <a:spAutoFit/>
          </a:bodyPr>
          <a:lstStyle/>
          <a:p>
            <a:pPr algn="ctr"/>
            <a:r>
              <a:rPr lang="en-US" sz="2200" b="1" dirty="0"/>
              <a:t>UNTIL IT REACHES A STOP CODE</a:t>
            </a:r>
          </a:p>
        </p:txBody>
      </p:sp>
    </p:spTree>
    <p:extLst>
      <p:ext uri="{BB962C8B-B14F-4D97-AF65-F5344CB8AC3E}">
        <p14:creationId xmlns:p14="http://schemas.microsoft.com/office/powerpoint/2010/main" val="125892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grpId="0" nodeType="clickEffect">
                                  <p:stCondLst>
                                    <p:cond delay="0"/>
                                  </p:stCondLst>
                                  <p:childTnLst>
                                    <p:animMotion origin="layout" path="M -4.44444E-6 -3.46901E-6 L -0.00694 0.95282 " pathEditMode="relative" rAng="0" ptsTypes="AA">
                                      <p:cBhvr>
                                        <p:cTn id="6" dur="5000" fill="hold"/>
                                        <p:tgtEl>
                                          <p:spTgt spid="3"/>
                                        </p:tgtEl>
                                        <p:attrNameLst>
                                          <p:attrName>ppt_x</p:attrName>
                                          <p:attrName>ppt_y</p:attrName>
                                        </p:attrNameLst>
                                      </p:cBhvr>
                                      <p:rCtr x="-347" y="47641"/>
                                    </p:animMotion>
                                  </p:childTnLst>
                                </p:cTn>
                              </p:par>
                              <p:par>
                                <p:cTn id="7" presetID="35" presetClass="path" presetSubtype="0" accel="50000" decel="50000" fill="hold" grpId="1" nodeType="withEffect">
                                  <p:stCondLst>
                                    <p:cond delay="0"/>
                                  </p:stCondLst>
                                  <p:childTnLst>
                                    <p:animMotion origin="layout" path="M 0 0 L -0.25 0 E" pathEditMode="relative" ptsTypes="">
                                      <p:cBhvr>
                                        <p:cTn id="8" dur="2000" fill="hold"/>
                                        <p:tgtEl>
                                          <p:spTgt spid="36"/>
                                        </p:tgtEl>
                                        <p:attrNameLst>
                                          <p:attrName>ppt_x</p:attrName>
                                          <p:attrName>ppt_y</p:attrName>
                                        </p:attrNameLst>
                                      </p:cBhvr>
                                    </p:animMotion>
                                  </p:childTnLst>
                                </p:cTn>
                              </p:par>
                              <p:par>
                                <p:cTn id="9" presetID="63" presetClass="path" presetSubtype="0" accel="50000" decel="50000" fill="hold" grpId="1" nodeType="withEffect">
                                  <p:stCondLst>
                                    <p:cond delay="0"/>
                                  </p:stCondLst>
                                  <p:childTnLst>
                                    <p:animMotion origin="layout" path="M 0 0 L 0.25 0 E" pathEditMode="relative" ptsTypes="">
                                      <p:cBhvr>
                                        <p:cTn id="10" dur="2000" fill="hold"/>
                                        <p:tgtEl>
                                          <p:spTgt spid="35"/>
                                        </p:tgtEl>
                                        <p:attrNameLst>
                                          <p:attrName>ppt_x</p:attrName>
                                          <p:attrName>ppt_y</p:attrName>
                                        </p:attrNameLst>
                                      </p:cBhvr>
                                    </p:animMotion>
                                  </p:childTnLst>
                                </p:cTn>
                              </p:par>
                              <p:par>
                                <p:cTn id="11" presetID="63" presetClass="path" presetSubtype="0" fill="hold" grpId="0" nodeType="withEffect">
                                  <p:stCondLst>
                                    <p:cond delay="0"/>
                                  </p:stCondLst>
                                  <p:childTnLst>
                                    <p:animMotion origin="layout" path="M 0 0 L 0.25 0 E" pathEditMode="relative" ptsTypes="">
                                      <p:cBhvr>
                                        <p:cTn id="12" dur="1000" fill="hold"/>
                                        <p:tgtEl>
                                          <p:spTgt spid="5"/>
                                        </p:tgtEl>
                                        <p:attrNameLst>
                                          <p:attrName>ppt_x</p:attrName>
                                          <p:attrName>ppt_y</p:attrName>
                                        </p:attrNameLst>
                                      </p:cBhvr>
                                    </p:animMotion>
                                  </p:childTnLst>
                                </p:cTn>
                              </p:par>
                              <p:par>
                                <p:cTn id="13" presetID="35" presetClass="path" presetSubtype="0" fill="hold" grpId="0" nodeType="withEffect">
                                  <p:stCondLst>
                                    <p:cond delay="0"/>
                                  </p:stCondLst>
                                  <p:childTnLst>
                                    <p:animMotion origin="layout" path="M 0 0 L -0.25 0 E" pathEditMode="relative" ptsTypes="">
                                      <p:cBhvr>
                                        <p:cTn id="14" dur="1000" fill="hold"/>
                                        <p:tgtEl>
                                          <p:spTgt spid="4"/>
                                        </p:tgtEl>
                                        <p:attrNameLst>
                                          <p:attrName>ppt_x</p:attrName>
                                          <p:attrName>ppt_y</p:attrName>
                                        </p:attrNameLst>
                                      </p:cBhvr>
                                    </p:animMotion>
                                  </p:childTnLst>
                                </p:cTn>
                              </p:par>
                              <p:par>
                                <p:cTn id="15" presetID="63" presetClass="path" presetSubtype="0" fill="hold" grpId="0" nodeType="withEffect">
                                  <p:stCondLst>
                                    <p:cond delay="500"/>
                                  </p:stCondLst>
                                  <p:childTnLst>
                                    <p:animMotion origin="layout" path="M 0 0 L 0.25 0 E" pathEditMode="relative" ptsTypes="">
                                      <p:cBhvr>
                                        <p:cTn id="16" dur="1000" fill="hold"/>
                                        <p:tgtEl>
                                          <p:spTgt spid="9"/>
                                        </p:tgtEl>
                                        <p:attrNameLst>
                                          <p:attrName>ppt_x</p:attrName>
                                          <p:attrName>ppt_y</p:attrName>
                                        </p:attrNameLst>
                                      </p:cBhvr>
                                    </p:animMotion>
                                  </p:childTnLst>
                                </p:cTn>
                              </p:par>
                              <p:par>
                                <p:cTn id="17" presetID="35" presetClass="path" presetSubtype="0" fill="hold" grpId="0" nodeType="withEffect">
                                  <p:stCondLst>
                                    <p:cond delay="50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63" presetClass="path" presetSubtype="0" fill="hold" grpId="0" nodeType="withEffect">
                                  <p:stCondLst>
                                    <p:cond delay="1000"/>
                                  </p:stCondLst>
                                  <p:childTnLst>
                                    <p:animMotion origin="layout" path="M 0 0 L 0.25 0 E" pathEditMode="relative" ptsTypes="">
                                      <p:cBhvr>
                                        <p:cTn id="20" dur="1000" fill="hold"/>
                                        <p:tgtEl>
                                          <p:spTgt spid="18"/>
                                        </p:tgtEl>
                                        <p:attrNameLst>
                                          <p:attrName>ppt_x</p:attrName>
                                          <p:attrName>ppt_y</p:attrName>
                                        </p:attrNameLst>
                                      </p:cBhvr>
                                    </p:animMotion>
                                  </p:childTnLst>
                                </p:cTn>
                              </p:par>
                              <p:par>
                                <p:cTn id="21" presetID="35" presetClass="path" presetSubtype="0" fill="hold" grpId="0" nodeType="withEffect">
                                  <p:stCondLst>
                                    <p:cond delay="1000"/>
                                  </p:stCondLst>
                                  <p:childTnLst>
                                    <p:animMotion origin="layout" path="M 0 0 L -0.25 0 E" pathEditMode="relative" ptsTypes="">
                                      <p:cBhvr>
                                        <p:cTn id="22" dur="1000" fill="hold"/>
                                        <p:tgtEl>
                                          <p:spTgt spid="17"/>
                                        </p:tgtEl>
                                        <p:attrNameLst>
                                          <p:attrName>ppt_x</p:attrName>
                                          <p:attrName>ppt_y</p:attrName>
                                        </p:attrNameLst>
                                      </p:cBhvr>
                                    </p:animMotion>
                                  </p:childTnLst>
                                </p:cTn>
                              </p:par>
                              <p:par>
                                <p:cTn id="23" presetID="63" presetClass="path" presetSubtype="0" fill="hold" grpId="0" nodeType="withEffect">
                                  <p:stCondLst>
                                    <p:cond delay="1500"/>
                                  </p:stCondLst>
                                  <p:childTnLst>
                                    <p:animMotion origin="layout" path="M 0 0 L 0.25 0 E" pathEditMode="relative" ptsTypes="">
                                      <p:cBhvr>
                                        <p:cTn id="24" dur="1000" fill="hold"/>
                                        <p:tgtEl>
                                          <p:spTgt spid="11"/>
                                        </p:tgtEl>
                                        <p:attrNameLst>
                                          <p:attrName>ppt_x</p:attrName>
                                          <p:attrName>ppt_y</p:attrName>
                                        </p:attrNameLst>
                                      </p:cBhvr>
                                    </p:animMotion>
                                  </p:childTnLst>
                                </p:cTn>
                              </p:par>
                              <p:par>
                                <p:cTn id="25" presetID="35" presetClass="path" presetSubtype="0" fill="hold" grpId="0" nodeType="withEffect">
                                  <p:stCondLst>
                                    <p:cond delay="1500"/>
                                  </p:stCondLst>
                                  <p:childTnLst>
                                    <p:animMotion origin="layout" path="M 0 0 L -0.25 0 E" pathEditMode="relative" ptsTypes="">
                                      <p:cBhvr>
                                        <p:cTn id="26" dur="1000" fill="hold"/>
                                        <p:tgtEl>
                                          <p:spTgt spid="12"/>
                                        </p:tgtEl>
                                        <p:attrNameLst>
                                          <p:attrName>ppt_x</p:attrName>
                                          <p:attrName>ppt_y</p:attrName>
                                        </p:attrNameLst>
                                      </p:cBhvr>
                                    </p:animMotion>
                                  </p:childTnLst>
                                </p:cTn>
                              </p:par>
                              <p:par>
                                <p:cTn id="27" presetID="63" presetClass="path" presetSubtype="0" fill="hold" grpId="0" nodeType="withEffect">
                                  <p:stCondLst>
                                    <p:cond delay="2000"/>
                                  </p:stCondLst>
                                  <p:childTnLst>
                                    <p:animMotion origin="layout" path="M 0 0 L 0.25 0 E" pathEditMode="relative" ptsTypes="">
                                      <p:cBhvr>
                                        <p:cTn id="28" dur="1000" fill="hold"/>
                                        <p:tgtEl>
                                          <p:spTgt spid="14"/>
                                        </p:tgtEl>
                                        <p:attrNameLst>
                                          <p:attrName>ppt_x</p:attrName>
                                          <p:attrName>ppt_y</p:attrName>
                                        </p:attrNameLst>
                                      </p:cBhvr>
                                    </p:animMotion>
                                  </p:childTnLst>
                                </p:cTn>
                              </p:par>
                              <p:par>
                                <p:cTn id="29" presetID="35" presetClass="path" presetSubtype="0" fill="hold" grpId="0" nodeType="withEffect">
                                  <p:stCondLst>
                                    <p:cond delay="2000"/>
                                  </p:stCondLst>
                                  <p:childTnLst>
                                    <p:animMotion origin="layout" path="M 0 0 L -0.25 0 E" pathEditMode="relative" ptsTypes="">
                                      <p:cBhvr>
                                        <p:cTn id="30" dur="1000" fill="hold"/>
                                        <p:tgtEl>
                                          <p:spTgt spid="13"/>
                                        </p:tgtEl>
                                        <p:attrNameLst>
                                          <p:attrName>ppt_x</p:attrName>
                                          <p:attrName>ppt_y</p:attrName>
                                        </p:attrNameLst>
                                      </p:cBhvr>
                                    </p:animMotion>
                                  </p:childTnLst>
                                </p:cTn>
                              </p:par>
                              <p:par>
                                <p:cTn id="31" presetID="63" presetClass="path" presetSubtype="0" fill="hold" grpId="0" nodeType="withEffect">
                                  <p:stCondLst>
                                    <p:cond delay="2500"/>
                                  </p:stCondLst>
                                  <p:childTnLst>
                                    <p:animMotion origin="layout" path="M 0 0 L 0.25 0 E" pathEditMode="relative" ptsTypes="">
                                      <p:cBhvr>
                                        <p:cTn id="32" dur="1000" fill="hold"/>
                                        <p:tgtEl>
                                          <p:spTgt spid="15"/>
                                        </p:tgtEl>
                                        <p:attrNameLst>
                                          <p:attrName>ppt_x</p:attrName>
                                          <p:attrName>ppt_y</p:attrName>
                                        </p:attrNameLst>
                                      </p:cBhvr>
                                    </p:animMotion>
                                  </p:childTnLst>
                                </p:cTn>
                              </p:par>
                              <p:par>
                                <p:cTn id="33" presetID="35" presetClass="path" presetSubtype="0" accel="50000" decel="50000" fill="hold" grpId="0" nodeType="withEffect">
                                  <p:stCondLst>
                                    <p:cond delay="2500"/>
                                  </p:stCondLst>
                                  <p:childTnLst>
                                    <p:animMotion origin="layout" path="M 0 0 L -0.25 0 E" pathEditMode="relative" ptsTypes="">
                                      <p:cBhvr>
                                        <p:cTn id="34" dur="1000" fill="hold"/>
                                        <p:tgtEl>
                                          <p:spTgt spid="16"/>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ntr" presetSubtype="0" fill="hold" grpId="1" nodeType="with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42" presetClass="path" presetSubtype="0" fill="hold" grpId="0" nodeType="withEffect">
                                  <p:stCondLst>
                                    <p:cond delay="0"/>
                                  </p:stCondLst>
                                  <p:childTnLst>
                                    <p:animMotion origin="layout" path="M -4.44444E-6 -3.46901E-6 L -0.00694 0.95282 " pathEditMode="relative" rAng="0" ptsTypes="AA">
                                      <p:cBhvr>
                                        <p:cTn id="42" dur="5000" fill="hold"/>
                                        <p:tgtEl>
                                          <p:spTgt spid="38"/>
                                        </p:tgtEl>
                                        <p:attrNameLst>
                                          <p:attrName>ppt_x</p:attrName>
                                          <p:attrName>ppt_y</p:attrName>
                                        </p:attrNameLst>
                                      </p:cBhvr>
                                      <p:rCtr x="-347" y="47641"/>
                                    </p:animMotion>
                                  </p:childTnLst>
                                </p:cTn>
                              </p:par>
                              <p:par>
                                <p:cTn id="43" presetID="35" presetClass="path" presetSubtype="0" accel="50000" decel="50000" fill="hold" nodeType="withEffect">
                                  <p:stCondLst>
                                    <p:cond delay="0"/>
                                  </p:stCondLst>
                                  <p:childTnLst>
                                    <p:animMotion origin="layout" path="M 3.05556E-6 -0.00093 L -0.68143 -0.08904 " pathEditMode="relative" rAng="0" ptsTypes="AA">
                                      <p:cBhvr>
                                        <p:cTn id="44" dur="2000" fill="hold"/>
                                        <p:tgtEl>
                                          <p:spTgt spid="2"/>
                                        </p:tgtEl>
                                        <p:attrNameLst>
                                          <p:attrName>ppt_x</p:attrName>
                                          <p:attrName>ppt_y</p:attrName>
                                        </p:attrNameLst>
                                      </p:cBhvr>
                                      <p:rCtr x="-34080" y="-4417"/>
                                    </p:animMotion>
                                  </p:childTnLst>
                                </p:cTn>
                              </p:par>
                            </p:childTnLst>
                          </p:cTn>
                        </p:par>
                        <p:par>
                          <p:cTn id="45" fill="hold">
                            <p:stCondLst>
                              <p:cond delay="5000"/>
                            </p:stCondLst>
                            <p:childTnLst>
                              <p:par>
                                <p:cTn id="46" presetID="35" presetClass="path" presetSubtype="0" accel="50000" decel="50000" fill="hold" nodeType="afterEffect">
                                  <p:stCondLst>
                                    <p:cond delay="0"/>
                                  </p:stCondLst>
                                  <p:childTnLst>
                                    <p:animMotion origin="layout" path="M -0.68142 -0.08904 L -0.99809 -0.05666 " pathEditMode="relative" rAng="0" ptsTypes="AA">
                                      <p:cBhvr>
                                        <p:cTn id="47" dur="2000" fill="hold"/>
                                        <p:tgtEl>
                                          <p:spTgt spid="2"/>
                                        </p:tgtEl>
                                        <p:attrNameLst>
                                          <p:attrName>ppt_x</p:attrName>
                                          <p:attrName>ppt_y</p:attrName>
                                        </p:attrNameLst>
                                      </p:cBhvr>
                                      <p:rCtr x="-15833" y="1619"/>
                                    </p:animMotion>
                                  </p:childTnLst>
                                </p:cTn>
                              </p:par>
                            </p:childTnLst>
                          </p:cTn>
                        </p:par>
                        <p:par>
                          <p:cTn id="48" fill="hold">
                            <p:stCondLst>
                              <p:cond delay="7000"/>
                            </p:stCondLst>
                            <p:childTnLst>
                              <p:par>
                                <p:cTn id="49" presetID="35" presetClass="path" presetSubtype="0" accel="50000" decel="50000" fill="hold" nodeType="afterEffect">
                                  <p:stCondLst>
                                    <p:cond delay="0"/>
                                  </p:stCondLst>
                                  <p:childTnLst>
                                    <p:animMotion origin="layout" path="M 0.0026 1.92414E-6 L -0.67205 -0.09135 " pathEditMode="relative" rAng="0" ptsTypes="AA">
                                      <p:cBhvr>
                                        <p:cTn id="50" dur="2000" fill="hold"/>
                                        <p:tgtEl>
                                          <p:spTgt spid="10"/>
                                        </p:tgtEl>
                                        <p:attrNameLst>
                                          <p:attrName>ppt_x</p:attrName>
                                          <p:attrName>ppt_y</p:attrName>
                                        </p:attrNameLst>
                                      </p:cBhvr>
                                      <p:rCtr x="-33733" y="-4579"/>
                                    </p:animMotion>
                                  </p:childTnLst>
                                </p:cTn>
                              </p:par>
                            </p:childTnLst>
                          </p:cTn>
                        </p:par>
                        <p:par>
                          <p:cTn id="51" fill="hold">
                            <p:stCondLst>
                              <p:cond delay="9000"/>
                            </p:stCondLst>
                            <p:childTnLst>
                              <p:par>
                                <p:cTn id="52" presetID="35" presetClass="path" presetSubtype="0" accel="50000" decel="50000" fill="hold" nodeType="afterEffect">
                                  <p:stCondLst>
                                    <p:cond delay="0"/>
                                  </p:stCondLst>
                                  <p:childTnLst>
                                    <p:animMotion origin="layout" path="M -0.67205 -0.09135 L -0.99965 -0.04695 " pathEditMode="relative" rAng="0" ptsTypes="AA">
                                      <p:cBhvr>
                                        <p:cTn id="53" dur="2000" fill="hold"/>
                                        <p:tgtEl>
                                          <p:spTgt spid="10"/>
                                        </p:tgtEl>
                                        <p:attrNameLst>
                                          <p:attrName>ppt_x</p:attrName>
                                          <p:attrName>ppt_y</p:attrName>
                                        </p:attrNameLst>
                                      </p:cBhvr>
                                      <p:rCtr x="-16389" y="2220"/>
                                    </p:animMotion>
                                  </p:childTnLst>
                                </p:cTn>
                              </p:par>
                            </p:childTnLst>
                          </p:cTn>
                        </p:par>
                        <p:par>
                          <p:cTn id="54" fill="hold">
                            <p:stCondLst>
                              <p:cond delay="11000"/>
                            </p:stCondLst>
                            <p:childTnLst>
                              <p:par>
                                <p:cTn id="55" presetID="35" presetClass="path" presetSubtype="0" accel="50000" decel="50000" fill="hold" nodeType="afterEffect">
                                  <p:stCondLst>
                                    <p:cond delay="0"/>
                                  </p:stCondLst>
                                  <p:childTnLst>
                                    <p:animMotion origin="layout" path="M 0.0026 -1.85014E-7 L -0.67257 -0.09736 " pathEditMode="relative" rAng="0" ptsTypes="AA">
                                      <p:cBhvr>
                                        <p:cTn id="56" dur="2000" fill="hold"/>
                                        <p:tgtEl>
                                          <p:spTgt spid="31"/>
                                        </p:tgtEl>
                                        <p:attrNameLst>
                                          <p:attrName>ppt_x</p:attrName>
                                          <p:attrName>ppt_y</p:attrName>
                                        </p:attrNameLst>
                                      </p:cBhvr>
                                      <p:rCtr x="-33767" y="-4880"/>
                                    </p:animMotion>
                                  </p:childTnLst>
                                </p:cTn>
                              </p:par>
                            </p:childTnLst>
                          </p:cTn>
                        </p:par>
                        <p:par>
                          <p:cTn id="57" fill="hold">
                            <p:stCondLst>
                              <p:cond delay="13000"/>
                            </p:stCondLst>
                            <p:childTnLst>
                              <p:par>
                                <p:cTn id="58" presetID="35" presetClass="path" presetSubtype="0" accel="50000" decel="50000" fill="hold" nodeType="afterEffect">
                                  <p:stCondLst>
                                    <p:cond delay="0"/>
                                  </p:stCondLst>
                                  <p:childTnLst>
                                    <p:animMotion origin="layout" path="M -0.67257 -0.09736 L -1.00017 -0.03076 " pathEditMode="relative" rAng="0" ptsTypes="AA">
                                      <p:cBhvr>
                                        <p:cTn id="59" dur="2000" fill="hold"/>
                                        <p:tgtEl>
                                          <p:spTgt spid="31"/>
                                        </p:tgtEl>
                                        <p:attrNameLst>
                                          <p:attrName>ppt_x</p:attrName>
                                          <p:attrName>ppt_y</p:attrName>
                                        </p:attrNameLst>
                                      </p:cBhvr>
                                      <p:rCtr x="-16389" y="3330"/>
                                    </p:animMotion>
                                  </p:childTnLst>
                                </p:cTn>
                              </p:par>
                            </p:childTnLst>
                          </p:cTn>
                        </p:par>
                        <p:par>
                          <p:cTn id="60" fill="hold">
                            <p:stCondLst>
                              <p:cond delay="15000"/>
                            </p:stCondLst>
                            <p:childTnLst>
                              <p:par>
                                <p:cTn id="61" presetID="35" presetClass="path" presetSubtype="0" accel="50000" decel="50000" fill="hold" nodeType="afterEffect">
                                  <p:stCondLst>
                                    <p:cond delay="0"/>
                                  </p:stCondLst>
                                  <p:childTnLst>
                                    <p:animMotion origin="layout" path="M 0.00573 -0.00092 L -0.69201 -0.08718 " pathEditMode="relative" rAng="0" ptsTypes="AA">
                                      <p:cBhvr>
                                        <p:cTn id="62" dur="2000" fill="hold"/>
                                        <p:tgtEl>
                                          <p:spTgt spid="32"/>
                                        </p:tgtEl>
                                        <p:attrNameLst>
                                          <p:attrName>ppt_x</p:attrName>
                                          <p:attrName>ppt_y</p:attrName>
                                        </p:attrNameLst>
                                      </p:cBhvr>
                                      <p:rCtr x="-34896" y="-4325"/>
                                    </p:animMotion>
                                  </p:childTnLst>
                                </p:cTn>
                              </p:par>
                            </p:childTnLst>
                          </p:cTn>
                        </p:par>
                        <p:par>
                          <p:cTn id="63" fill="hold">
                            <p:stCondLst>
                              <p:cond delay="17000"/>
                            </p:stCondLst>
                            <p:childTnLst>
                              <p:par>
                                <p:cTn id="64" presetID="35" presetClass="path" presetSubtype="0" accel="50000" decel="50000" fill="hold" nodeType="afterEffect">
                                  <p:stCondLst>
                                    <p:cond delay="0"/>
                                  </p:stCondLst>
                                  <p:childTnLst>
                                    <p:animMotion origin="layout" path="M -0.69201 -0.08719 L -1.01441 -0.03076 " pathEditMode="relative" rAng="0" ptsTypes="AA">
                                      <p:cBhvr>
                                        <p:cTn id="65" dur="2000" fill="hold"/>
                                        <p:tgtEl>
                                          <p:spTgt spid="32"/>
                                        </p:tgtEl>
                                        <p:attrNameLst>
                                          <p:attrName>ppt_x</p:attrName>
                                          <p:attrName>ppt_y</p:attrName>
                                        </p:attrNameLst>
                                      </p:cBhvr>
                                      <p:rCtr x="-16128" y="2821"/>
                                    </p:animMotion>
                                  </p:childTnLst>
                                </p:cTn>
                              </p:par>
                            </p:childTnLst>
                          </p:cTn>
                        </p:par>
                        <p:par>
                          <p:cTn id="66" fill="hold">
                            <p:stCondLst>
                              <p:cond delay="19000"/>
                            </p:stCondLst>
                            <p:childTnLst>
                              <p:par>
                                <p:cTn id="67" presetID="35" presetClass="path" presetSubtype="0" accel="50000" decel="50000" fill="hold" nodeType="afterEffect">
                                  <p:stCondLst>
                                    <p:cond delay="0"/>
                                  </p:stCondLst>
                                  <p:childTnLst>
                                    <p:animMotion origin="layout" path="M 0.0026 0.01226 L -0.67257 -0.08511 " pathEditMode="relative" rAng="0" ptsTypes="AA">
                                      <p:cBhvr>
                                        <p:cTn id="68" dur="2000" fill="hold"/>
                                        <p:tgtEl>
                                          <p:spTgt spid="33"/>
                                        </p:tgtEl>
                                        <p:attrNameLst>
                                          <p:attrName>ppt_x</p:attrName>
                                          <p:attrName>ppt_y</p:attrName>
                                        </p:attrNameLst>
                                      </p:cBhvr>
                                      <p:rCtr x="-33767" y="-4880"/>
                                    </p:animMotion>
                                  </p:childTnLst>
                                </p:cTn>
                              </p:par>
                            </p:childTnLst>
                          </p:cTn>
                        </p:par>
                        <p:par>
                          <p:cTn id="69" fill="hold">
                            <p:stCondLst>
                              <p:cond delay="21000"/>
                            </p:stCondLst>
                            <p:childTnLst>
                              <p:par>
                                <p:cTn id="70" presetID="35" presetClass="path" presetSubtype="0" accel="50000" decel="50000" fill="hold" nodeType="afterEffect">
                                  <p:stCondLst>
                                    <p:cond delay="0"/>
                                  </p:stCondLst>
                                  <p:childTnLst>
                                    <p:animMotion origin="layout" path="M -0.67257 -0.08511 L -1.00017 -0.00856 " pathEditMode="relative" rAng="0" ptsTypes="AA">
                                      <p:cBhvr>
                                        <p:cTn id="71" dur="2000" fill="hold"/>
                                        <p:tgtEl>
                                          <p:spTgt spid="33"/>
                                        </p:tgtEl>
                                        <p:attrNameLst>
                                          <p:attrName>ppt_x</p:attrName>
                                          <p:attrName>ppt_y</p:attrName>
                                        </p:attrNameLst>
                                      </p:cBhvr>
                                      <p:rCtr x="-16389" y="3816"/>
                                    </p:animMotion>
                                  </p:childTnLst>
                                </p:cTn>
                              </p:par>
                            </p:childTnLst>
                          </p:cTn>
                        </p:par>
                        <p:par>
                          <p:cTn id="72" fill="hold">
                            <p:stCondLst>
                              <p:cond delay="23000"/>
                            </p:stCondLst>
                            <p:childTnLst>
                              <p:par>
                                <p:cTn id="73" presetID="35" presetClass="path" presetSubtype="0" accel="50000" decel="50000" fill="hold" nodeType="afterEffect">
                                  <p:stCondLst>
                                    <p:cond delay="0"/>
                                  </p:stCondLst>
                                  <p:childTnLst>
                                    <p:animMotion origin="layout" path="M -0.0026 0.00023 L -0.69271 -0.08719 " pathEditMode="relative" rAng="0" ptsTypes="AA">
                                      <p:cBhvr>
                                        <p:cTn id="74" dur="2000" fill="hold"/>
                                        <p:tgtEl>
                                          <p:spTgt spid="34"/>
                                        </p:tgtEl>
                                        <p:attrNameLst>
                                          <p:attrName>ppt_x</p:attrName>
                                          <p:attrName>ppt_y</p:attrName>
                                        </p:attrNameLst>
                                      </p:cBhvr>
                                      <p:rCtr x="-34514" y="-4371"/>
                                    </p:animMotion>
                                  </p:childTnLst>
                                </p:cTn>
                              </p:par>
                            </p:childTnLst>
                          </p:cTn>
                        </p:par>
                        <p:par>
                          <p:cTn id="75" fill="hold">
                            <p:stCondLst>
                              <p:cond delay="25000"/>
                            </p:stCondLst>
                            <p:childTnLst>
                              <p:par>
                                <p:cTn id="76" presetID="35" presetClass="path" presetSubtype="0" accel="50000" decel="50000" fill="hold" nodeType="afterEffect">
                                  <p:stCondLst>
                                    <p:cond delay="0"/>
                                  </p:stCondLst>
                                  <p:childTnLst>
                                    <p:animMotion origin="layout" path="M -0.69271 -0.08718 L -1.01511 -0.02081 " pathEditMode="relative" rAng="0" ptsTypes="AA">
                                      <p:cBhvr>
                                        <p:cTn id="77" dur="2000" fill="hold"/>
                                        <p:tgtEl>
                                          <p:spTgt spid="34"/>
                                        </p:tgtEl>
                                        <p:attrNameLst>
                                          <p:attrName>ppt_x</p:attrName>
                                          <p:attrName>ppt_y</p:attrName>
                                        </p:attrNameLst>
                                      </p:cBhvr>
                                      <p:rCtr x="-16128" y="3307"/>
                                    </p:animMotion>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3" grpId="0" animBg="1"/>
      <p:bldP spid="3" grpId="1" animBg="1"/>
      <p:bldP spid="35" grpId="1" animBg="1"/>
      <p:bldP spid="36" grpId="1" animBg="1"/>
      <p:bldP spid="38" grpId="0" animBg="1"/>
      <p:bldP spid="38" grpId="1" animBg="1"/>
      <p:bldP spid="3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4" name="Chevron 3"/>
          <p:cNvSpPr/>
          <p:nvPr/>
        </p:nvSpPr>
        <p:spPr>
          <a:xfrm>
            <a:off x="2362201" y="144780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5" name="Chevron 4"/>
          <p:cNvSpPr/>
          <p:nvPr/>
        </p:nvSpPr>
        <p:spPr>
          <a:xfrm>
            <a:off x="4466303" y="145026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8" name="Flowchart: Stored Data 7"/>
          <p:cNvSpPr/>
          <p:nvPr/>
        </p:nvSpPr>
        <p:spPr>
          <a:xfrm>
            <a:off x="2362200" y="22860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9" name="Flowchart: Stored Data 8"/>
          <p:cNvSpPr/>
          <p:nvPr/>
        </p:nvSpPr>
        <p:spPr>
          <a:xfrm>
            <a:off x="4466304" y="22860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1" name="Chevron 10"/>
          <p:cNvSpPr/>
          <p:nvPr/>
        </p:nvSpPr>
        <p:spPr>
          <a:xfrm rot="10800000">
            <a:off x="4572001" y="404106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2" name="Chevron 11"/>
          <p:cNvSpPr/>
          <p:nvPr/>
        </p:nvSpPr>
        <p:spPr>
          <a:xfrm rot="10800000">
            <a:off x="2209801" y="4038600"/>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3" name="Flowchart: Stored Data 12"/>
          <p:cNvSpPr/>
          <p:nvPr/>
        </p:nvSpPr>
        <p:spPr>
          <a:xfrm>
            <a:off x="2362200" y="4885281"/>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4" name="Flowchart: Stored Data 13"/>
          <p:cNvSpPr/>
          <p:nvPr/>
        </p:nvSpPr>
        <p:spPr>
          <a:xfrm>
            <a:off x="4466304" y="4885281"/>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15" name="Chevron 14"/>
          <p:cNvSpPr/>
          <p:nvPr/>
        </p:nvSpPr>
        <p:spPr>
          <a:xfrm rot="10800000">
            <a:off x="4572001" y="5725941"/>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16" name="Chevron 15"/>
          <p:cNvSpPr/>
          <p:nvPr/>
        </p:nvSpPr>
        <p:spPr>
          <a:xfrm rot="10800000">
            <a:off x="2209801" y="5723481"/>
            <a:ext cx="2544097" cy="446258"/>
          </a:xfrm>
          <a:prstGeom prst="chevr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Thymine</a:t>
            </a:r>
          </a:p>
        </p:txBody>
      </p:sp>
      <p:sp>
        <p:nvSpPr>
          <p:cNvPr id="17" name="Flowchart: Stored Data 16"/>
          <p:cNvSpPr/>
          <p:nvPr/>
        </p:nvSpPr>
        <p:spPr>
          <a:xfrm>
            <a:off x="2362200" y="3124200"/>
            <a:ext cx="2486334" cy="457200"/>
          </a:xfrm>
          <a:prstGeom prst="flowChartOnlineStorag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Guanine</a:t>
            </a:r>
          </a:p>
        </p:txBody>
      </p:sp>
      <p:sp>
        <p:nvSpPr>
          <p:cNvPr id="18" name="Flowchart: Stored Data 17"/>
          <p:cNvSpPr/>
          <p:nvPr/>
        </p:nvSpPr>
        <p:spPr>
          <a:xfrm>
            <a:off x="4466304" y="31242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grpSp>
        <p:nvGrpSpPr>
          <p:cNvPr id="34" name="Group 33"/>
          <p:cNvGrpSpPr/>
          <p:nvPr/>
        </p:nvGrpSpPr>
        <p:grpSpPr>
          <a:xfrm>
            <a:off x="-616546" y="5710429"/>
            <a:ext cx="2411895" cy="879215"/>
            <a:chOff x="8610601" y="6104681"/>
            <a:chExt cx="2411895" cy="879215"/>
          </a:xfrm>
        </p:grpSpPr>
        <p:sp>
          <p:nvSpPr>
            <p:cNvPr id="23" name="Chevron 22"/>
            <p:cNvSpPr/>
            <p:nvPr/>
          </p:nvSpPr>
          <p:spPr>
            <a:xfrm rot="10800000">
              <a:off x="8610601" y="6335541"/>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30" name="Can 29"/>
            <p:cNvSpPr/>
            <p:nvPr/>
          </p:nvSpPr>
          <p:spPr>
            <a:xfrm>
              <a:off x="10606860" y="6104681"/>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22243" y="4863548"/>
            <a:ext cx="2502532" cy="879215"/>
            <a:chOff x="8504904" y="5257800"/>
            <a:chExt cx="2502532" cy="879215"/>
          </a:xfrm>
        </p:grpSpPr>
        <p:sp>
          <p:nvSpPr>
            <p:cNvPr id="22" name="Flowchart: Stored Data 21"/>
            <p:cNvSpPr/>
            <p:nvPr/>
          </p:nvSpPr>
          <p:spPr>
            <a:xfrm>
              <a:off x="8504904" y="5494881"/>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9" name="Can 28"/>
            <p:cNvSpPr/>
            <p:nvPr/>
          </p:nvSpPr>
          <p:spPr>
            <a:xfrm>
              <a:off x="10591800" y="52578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616546" y="4025348"/>
            <a:ext cx="2396835" cy="879215"/>
            <a:chOff x="8610601" y="4419600"/>
            <a:chExt cx="2396835" cy="879215"/>
          </a:xfrm>
        </p:grpSpPr>
        <p:sp>
          <p:nvSpPr>
            <p:cNvPr id="21" name="Chevron 20"/>
            <p:cNvSpPr/>
            <p:nvPr/>
          </p:nvSpPr>
          <p:spPr>
            <a:xfrm rot="10800000">
              <a:off x="8610601" y="4650660"/>
              <a:ext cx="2285999" cy="446258"/>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Adenine</a:t>
              </a:r>
            </a:p>
          </p:txBody>
        </p:sp>
        <p:sp>
          <p:nvSpPr>
            <p:cNvPr id="28" name="Can 27"/>
            <p:cNvSpPr/>
            <p:nvPr/>
          </p:nvSpPr>
          <p:spPr>
            <a:xfrm>
              <a:off x="10591800" y="44196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722243" y="3187148"/>
            <a:ext cx="2502532" cy="879215"/>
            <a:chOff x="8504904" y="3581400"/>
            <a:chExt cx="2502532" cy="879215"/>
          </a:xfrm>
        </p:grpSpPr>
        <p:sp>
          <p:nvSpPr>
            <p:cNvPr id="24" name="Flowchart: Stored Data 23"/>
            <p:cNvSpPr/>
            <p:nvPr/>
          </p:nvSpPr>
          <p:spPr>
            <a:xfrm>
              <a:off x="8504904" y="37338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7" name="Can 26"/>
            <p:cNvSpPr/>
            <p:nvPr/>
          </p:nvSpPr>
          <p:spPr>
            <a:xfrm>
              <a:off x="10591800" y="3581400"/>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722243" y="2307933"/>
            <a:ext cx="2492968" cy="879215"/>
            <a:chOff x="8504904" y="2702185"/>
            <a:chExt cx="2492968" cy="879215"/>
          </a:xfrm>
        </p:grpSpPr>
        <p:sp>
          <p:nvSpPr>
            <p:cNvPr id="20" name="Flowchart: Stored Data 19"/>
            <p:cNvSpPr/>
            <p:nvPr/>
          </p:nvSpPr>
          <p:spPr>
            <a:xfrm>
              <a:off x="8504904" y="2895600"/>
              <a:ext cx="2486334" cy="457200"/>
            </a:xfrm>
            <a:prstGeom prst="flowChartOnlineStorag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Cytosine</a:t>
              </a:r>
            </a:p>
          </p:txBody>
        </p:sp>
        <p:sp>
          <p:nvSpPr>
            <p:cNvPr id="26" name="Can 25"/>
            <p:cNvSpPr/>
            <p:nvPr/>
          </p:nvSpPr>
          <p:spPr>
            <a:xfrm>
              <a:off x="10582236" y="2702185"/>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762000" y="1447800"/>
            <a:ext cx="2544097" cy="879215"/>
            <a:chOff x="8465147" y="1842052"/>
            <a:chExt cx="2544097" cy="879215"/>
          </a:xfrm>
        </p:grpSpPr>
        <p:sp>
          <p:nvSpPr>
            <p:cNvPr id="19" name="Chevron 18"/>
            <p:cNvSpPr/>
            <p:nvPr/>
          </p:nvSpPr>
          <p:spPr>
            <a:xfrm>
              <a:off x="8465147" y="2059860"/>
              <a:ext cx="2544097" cy="446258"/>
            </a:xfrm>
            <a:prstGeom prst="chevron">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Uracil</a:t>
              </a:r>
            </a:p>
          </p:txBody>
        </p:sp>
        <p:sp>
          <p:nvSpPr>
            <p:cNvPr id="25" name="Can 24"/>
            <p:cNvSpPr/>
            <p:nvPr/>
          </p:nvSpPr>
          <p:spPr>
            <a:xfrm>
              <a:off x="10591800" y="1842052"/>
              <a:ext cx="415636" cy="879215"/>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Can 34"/>
          <p:cNvSpPr/>
          <p:nvPr/>
        </p:nvSpPr>
        <p:spPr>
          <a:xfrm>
            <a:off x="65532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an 35"/>
          <p:cNvSpPr/>
          <p:nvPr/>
        </p:nvSpPr>
        <p:spPr>
          <a:xfrm>
            <a:off x="2209800" y="1066800"/>
            <a:ext cx="457200" cy="537719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rot="16200000">
            <a:off x="152854" y="3470654"/>
            <a:ext cx="1876362" cy="954107"/>
          </a:xfrm>
          <a:prstGeom prst="rect">
            <a:avLst/>
          </a:prstGeom>
          <a:solidFill>
            <a:schemeClr val="accent5">
              <a:lumMod val="20000"/>
              <a:lumOff val="80000"/>
              <a:alpha val="71000"/>
            </a:schemeClr>
          </a:solidFill>
        </p:spPr>
        <p:txBody>
          <a:bodyPr wrap="square" rtlCol="0">
            <a:spAutoFit/>
          </a:bodyPr>
          <a:lstStyle/>
          <a:p>
            <a:pPr algn="ctr"/>
            <a:r>
              <a:rPr lang="en-US" sz="2800" b="1" dirty="0"/>
              <a:t>Messenger RNA</a:t>
            </a:r>
            <a:endParaRPr lang="en-US" sz="2000" b="1" dirty="0"/>
          </a:p>
        </p:txBody>
      </p:sp>
    </p:spTree>
    <p:extLst>
      <p:ext uri="{BB962C8B-B14F-4D97-AF65-F5344CB8AC3E}">
        <p14:creationId xmlns:p14="http://schemas.microsoft.com/office/powerpoint/2010/main" val="93727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78" t="23913" r="22388" b="13768"/>
          <a:stretch/>
        </p:blipFill>
        <p:spPr bwMode="auto">
          <a:xfrm>
            <a:off x="914400" y="1371600"/>
            <a:ext cx="7394714" cy="455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362200" y="1199178"/>
            <a:ext cx="1219200" cy="3068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own Arrow 4"/>
          <p:cNvSpPr/>
          <p:nvPr/>
        </p:nvSpPr>
        <p:spPr>
          <a:xfrm>
            <a:off x="5867400" y="1344681"/>
            <a:ext cx="609600" cy="1322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b="1" dirty="0"/>
              <a:t>Amino acid</a:t>
            </a:r>
          </a:p>
        </p:txBody>
      </p:sp>
      <p:sp>
        <p:nvSpPr>
          <p:cNvPr id="8" name="Left Arrow 7"/>
          <p:cNvSpPr/>
          <p:nvPr/>
        </p:nvSpPr>
        <p:spPr>
          <a:xfrm rot="1345333">
            <a:off x="5518997" y="3328984"/>
            <a:ext cx="1828800" cy="533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Transfer RNA</a:t>
            </a:r>
          </a:p>
        </p:txBody>
      </p:sp>
      <p:cxnSp>
        <p:nvCxnSpPr>
          <p:cNvPr id="10" name="Straight Arrow Connector 9"/>
          <p:cNvCxnSpPr/>
          <p:nvPr/>
        </p:nvCxnSpPr>
        <p:spPr>
          <a:xfrm flipH="1" flipV="1">
            <a:off x="2895600" y="4495800"/>
            <a:ext cx="3276600" cy="228600"/>
          </a:xfrm>
          <a:prstGeom prst="straightConnector1">
            <a:avLst/>
          </a:prstGeom>
          <a:ln w="63500">
            <a:tailEnd type="arrow"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12086" y="4724400"/>
            <a:ext cx="1148428" cy="114300"/>
          </a:xfrm>
          <a:prstGeom prst="straightConnector1">
            <a:avLst/>
          </a:prstGeom>
          <a:ln w="63500">
            <a:tailEnd type="arrow"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200400" y="1199178"/>
            <a:ext cx="1219200" cy="3068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985588" y="1196009"/>
            <a:ext cx="1219200" cy="2244732"/>
          </a:xfrm>
          <a:custGeom>
            <a:avLst/>
            <a:gdLst>
              <a:gd name="connsiteX0" fmla="*/ 0 w 1219200"/>
              <a:gd name="connsiteY0" fmla="*/ 0 h 2095500"/>
              <a:gd name="connsiteX1" fmla="*/ 1219200 w 1219200"/>
              <a:gd name="connsiteY1" fmla="*/ 0 h 2095500"/>
              <a:gd name="connsiteX2" fmla="*/ 1219200 w 1219200"/>
              <a:gd name="connsiteY2" fmla="*/ 2095500 h 2095500"/>
              <a:gd name="connsiteX3" fmla="*/ 0 w 1219200"/>
              <a:gd name="connsiteY3" fmla="*/ 2095500 h 2095500"/>
              <a:gd name="connsiteX4" fmla="*/ 0 w 1219200"/>
              <a:gd name="connsiteY4" fmla="*/ 0 h 2095500"/>
              <a:gd name="connsiteX0" fmla="*/ 0 w 1219200"/>
              <a:gd name="connsiteY0" fmla="*/ 0 h 2095500"/>
              <a:gd name="connsiteX1" fmla="*/ 1219200 w 1219200"/>
              <a:gd name="connsiteY1" fmla="*/ 0 h 2095500"/>
              <a:gd name="connsiteX2" fmla="*/ 715617 w 1219200"/>
              <a:gd name="connsiteY2" fmla="*/ 2095500 h 2095500"/>
              <a:gd name="connsiteX3" fmla="*/ 0 w 1219200"/>
              <a:gd name="connsiteY3" fmla="*/ 2095500 h 2095500"/>
              <a:gd name="connsiteX4" fmla="*/ 0 w 1219200"/>
              <a:gd name="connsiteY4" fmla="*/ 0 h 2095500"/>
              <a:gd name="connsiteX0" fmla="*/ 0 w 1219200"/>
              <a:gd name="connsiteY0" fmla="*/ 0 h 2095500"/>
              <a:gd name="connsiteX1" fmla="*/ 1219200 w 1219200"/>
              <a:gd name="connsiteY1" fmla="*/ 0 h 2095500"/>
              <a:gd name="connsiteX2" fmla="*/ 636104 w 1219200"/>
              <a:gd name="connsiteY2" fmla="*/ 1989483 h 2095500"/>
              <a:gd name="connsiteX3" fmla="*/ 0 w 1219200"/>
              <a:gd name="connsiteY3" fmla="*/ 2095500 h 2095500"/>
              <a:gd name="connsiteX4" fmla="*/ 0 w 1219200"/>
              <a:gd name="connsiteY4" fmla="*/ 0 h 2095500"/>
              <a:gd name="connsiteX0" fmla="*/ 0 w 1219200"/>
              <a:gd name="connsiteY0" fmla="*/ 0 h 2192397"/>
              <a:gd name="connsiteX1" fmla="*/ 1219200 w 1219200"/>
              <a:gd name="connsiteY1" fmla="*/ 0 h 2192397"/>
              <a:gd name="connsiteX2" fmla="*/ 636104 w 1219200"/>
              <a:gd name="connsiteY2" fmla="*/ 1989483 h 2192397"/>
              <a:gd name="connsiteX3" fmla="*/ 0 w 1219200"/>
              <a:gd name="connsiteY3" fmla="*/ 2095500 h 2192397"/>
              <a:gd name="connsiteX4" fmla="*/ 0 w 1219200"/>
              <a:gd name="connsiteY4" fmla="*/ 0 h 2192397"/>
              <a:gd name="connsiteX0" fmla="*/ 0 w 1219200"/>
              <a:gd name="connsiteY0" fmla="*/ 0 h 2244732"/>
              <a:gd name="connsiteX1" fmla="*/ 1219200 w 1219200"/>
              <a:gd name="connsiteY1" fmla="*/ 0 h 2244732"/>
              <a:gd name="connsiteX2" fmla="*/ 636104 w 1219200"/>
              <a:gd name="connsiteY2" fmla="*/ 1989483 h 2244732"/>
              <a:gd name="connsiteX3" fmla="*/ 0 w 1219200"/>
              <a:gd name="connsiteY3" fmla="*/ 2095500 h 2244732"/>
              <a:gd name="connsiteX4" fmla="*/ 0 w 1219200"/>
              <a:gd name="connsiteY4" fmla="*/ 0 h 2244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2244732">
                <a:moveTo>
                  <a:pt x="0" y="0"/>
                </a:moveTo>
                <a:lnTo>
                  <a:pt x="1219200" y="0"/>
                </a:lnTo>
                <a:lnTo>
                  <a:pt x="636104" y="1989483"/>
                </a:lnTo>
                <a:cubicBezTo>
                  <a:pt x="304800" y="2515153"/>
                  <a:pt x="212035" y="2060161"/>
                  <a:pt x="0" y="2095500"/>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4335241" y="2885589"/>
            <a:ext cx="588342" cy="4672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0537" t="55073" r="48972" b="21466"/>
          <a:stretch/>
        </p:blipFill>
        <p:spPr bwMode="auto">
          <a:xfrm>
            <a:off x="3485322" y="3650975"/>
            <a:ext cx="1364974" cy="17161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436"/>
          <a:stretch/>
        </p:blipFill>
        <p:spPr bwMode="auto">
          <a:xfrm>
            <a:off x="0" y="417444"/>
            <a:ext cx="3944892" cy="453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339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right)">
                                      <p:cBhvr>
                                        <p:cTn id="21"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8"/>
                                        </p:tgtEl>
                                        <p:attrNameLst>
                                          <p:attrName>style.visibility</p:attrName>
                                        </p:attrNameLst>
                                      </p:cBhvr>
                                      <p:to>
                                        <p:strVal val="hidden"/>
                                      </p:to>
                                    </p:set>
                                  </p:childTnLst>
                                </p:cTn>
                              </p:par>
                              <p:par>
                                <p:cTn id="30" presetID="22" presetClass="entr" presetSubtype="2"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par>
                                <p:cTn id="33" presetID="35" presetClass="path" presetSubtype="0" fill="hold" grpId="1" nodeType="withEffect">
                                  <p:stCondLst>
                                    <p:cond delay="0"/>
                                  </p:stCondLst>
                                  <p:childTnLst>
                                    <p:animMotion origin="layout" path="M 1.11022E-16 -6.56799E-7 L -0.16667 -0.00347 " pathEditMode="relative" rAng="0" ptsTypes="AA">
                                      <p:cBhvr>
                                        <p:cTn id="34" dur="500" fill="hold"/>
                                        <p:tgtEl>
                                          <p:spTgt spid="5"/>
                                        </p:tgtEl>
                                        <p:attrNameLst>
                                          <p:attrName>ppt_x</p:attrName>
                                          <p:attrName>ppt_y</p:attrName>
                                        </p:attrNameLst>
                                      </p:cBhvr>
                                      <p:rCtr x="-8333" y="-185"/>
                                    </p:animMotion>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1000" fill="hold"/>
                                        <p:tgtEl>
                                          <p:spTgt spid="14"/>
                                        </p:tgtEl>
                                      </p:cBhvr>
                                      <p:by x="200000" y="20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5" grpId="2" animBg="1"/>
      <p:bldP spid="8" grpId="0" animBg="1"/>
      <p:bldP spid="8" grpId="1" animBg="1"/>
      <p:bldP spid="15" grpId="0" animBg="1"/>
      <p:bldP spid="16" grpId="0" animBg="1"/>
      <p:bldP spid="1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778" t="23913" r="22388" b="13768"/>
          <a:stretch/>
        </p:blipFill>
        <p:spPr bwMode="auto">
          <a:xfrm>
            <a:off x="914400" y="1371600"/>
            <a:ext cx="7394714" cy="4558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362200" y="1199178"/>
            <a:ext cx="1219200" cy="30680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p:cNvSpPr/>
          <p:nvPr/>
        </p:nvSpPr>
        <p:spPr>
          <a:xfrm>
            <a:off x="3276600" y="2961789"/>
            <a:ext cx="588342" cy="46721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419600" y="342900"/>
            <a:ext cx="367748" cy="2440056"/>
            <a:chOff x="4419600" y="342900"/>
            <a:chExt cx="367748" cy="2440056"/>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023" y="1525656"/>
              <a:ext cx="3143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42900"/>
              <a:ext cx="314325"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242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xit" presetSubtype="2" fill="hold" grpId="0" nodeType="withEffect">
                                  <p:stCondLst>
                                    <p:cond delay="0"/>
                                  </p:stCondLst>
                                  <p:childTnLst>
                                    <p:animEffect transition="out" filter="wipe(right)">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26"/>
                                        </p:tgtEl>
                                      </p:cBhvr>
                                    </p:animEffect>
                                    <p:set>
                                      <p:cBhvr>
                                        <p:cTn id="15" dur="1" fill="hold">
                                          <p:stCondLst>
                                            <p:cond delay="499"/>
                                          </p:stCondLst>
                                        </p:cTn>
                                        <p:tgtEl>
                                          <p:spTgt spid="1026"/>
                                        </p:tgtEl>
                                        <p:attrNameLst>
                                          <p:attrName>style.visibility</p:attrName>
                                        </p:attrNameLst>
                                      </p:cBhvr>
                                      <p:to>
                                        <p:strVal val="hidden"/>
                                      </p:to>
                                    </p:set>
                                  </p:childTnLst>
                                </p:cTn>
                              </p:par>
                              <p:par>
                                <p:cTn id="16" presetID="1" presetClass="exit" presetSubtype="0" fill="hold" grpId="1"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49" presetClass="path" presetSubtype="0" accel="50000" decel="50000" fill="hold" nodeType="withEffect">
                                  <p:stCondLst>
                                    <p:cond delay="0"/>
                                  </p:stCondLst>
                                  <p:childTnLst>
                                    <p:animMotion origin="layout" path="M 0 0 L 0.25 0.25 E" pathEditMode="relative" ptsTypes="">
                                      <p:cBhvr>
                                        <p:cTn id="19" dur="2000" fill="hold"/>
                                        <p:tgtEl>
                                          <p:spTgt spid="2"/>
                                        </p:tgtEl>
                                        <p:attrNameLst>
                                          <p:attrName>ppt_x</p:attrName>
                                          <p:attrName>ppt_y</p:attrName>
                                        </p:attrNameLst>
                                      </p:cBhvr>
                                    </p:animMotion>
                                  </p:childTnLst>
                                </p:cTn>
                              </p:par>
                              <p:par>
                                <p:cTn id="20" presetID="8" presetClass="emph" presetSubtype="0" fill="hold" nodeType="withEffect">
                                  <p:stCondLst>
                                    <p:cond delay="0"/>
                                  </p:stCondLst>
                                  <p:childTnLst>
                                    <p:animRot by="5400000">
                                      <p:cBhvr>
                                        <p:cTn id="21"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4"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2" name="TextBox 1"/>
          <p:cNvSpPr txBox="1"/>
          <p:nvPr/>
        </p:nvSpPr>
        <p:spPr>
          <a:xfrm>
            <a:off x="838200" y="1361420"/>
            <a:ext cx="8077200" cy="5324535"/>
          </a:xfrm>
          <a:prstGeom prst="rect">
            <a:avLst/>
          </a:prstGeom>
          <a:noFill/>
        </p:spPr>
        <p:txBody>
          <a:bodyPr wrap="square" rtlCol="0">
            <a:spAutoFit/>
          </a:bodyPr>
          <a:lstStyle/>
          <a:p>
            <a:r>
              <a:rPr lang="en-US" sz="2400" dirty="0"/>
              <a:t>Search for Extra Terrestrial Life</a:t>
            </a:r>
          </a:p>
          <a:p>
            <a:endParaRPr lang="en-US" sz="2400" dirty="0"/>
          </a:p>
          <a:p>
            <a:r>
              <a:rPr lang="en-US" sz="2400" b="1" dirty="0"/>
              <a:t>Recent news: Sometime last year, repeating fast burst radio signals…</a:t>
            </a:r>
          </a:p>
          <a:p>
            <a:endParaRPr lang="en-US" sz="2400" b="1" dirty="0"/>
          </a:p>
          <a:p>
            <a:r>
              <a:rPr lang="en-US" sz="2400" dirty="0"/>
              <a:t>“fast radio bursts" “The bursts…repeated 13 times”</a:t>
            </a:r>
          </a:p>
          <a:p>
            <a:r>
              <a:rPr lang="en-US" sz="2400" b="1" dirty="0"/>
              <a:t>USA TODAY</a:t>
            </a:r>
            <a:r>
              <a:rPr lang="en-US" sz="2400" dirty="0"/>
              <a:t>:</a:t>
            </a:r>
          </a:p>
          <a:p>
            <a:endParaRPr lang="en-US" sz="2400" dirty="0"/>
          </a:p>
          <a:p>
            <a:endParaRPr lang="en-US" sz="2400" b="1" dirty="0"/>
          </a:p>
          <a:p>
            <a:endParaRPr lang="en-US" sz="2400" b="1" dirty="0"/>
          </a:p>
          <a:p>
            <a:r>
              <a:rPr lang="en-US" sz="2400" i="1" dirty="0">
                <a:latin typeface="Palatino Linotype" panose="02040502050505030304" pitchFamily="18" charset="0"/>
              </a:rPr>
              <a:t>If they had gotten something like the DNA code, they’d have been convinced intelligence was behind it!</a:t>
            </a:r>
          </a:p>
          <a:p>
            <a:endParaRPr lang="en-US" sz="1600" b="1" dirty="0"/>
          </a:p>
          <a:p>
            <a:r>
              <a:rPr lang="en-US" sz="1200" dirty="0"/>
              <a:t>https://www.bbc.com/news/science-environment-46811618</a:t>
            </a:r>
          </a:p>
          <a:p>
            <a:r>
              <a:rPr lang="en-US" sz="1200" dirty="0"/>
              <a:t>https://www.usatoday.com/story/news/2019/01/09/fast-radio-bursts-more-bizarre-signals-detected-outer-space/2526767002/</a:t>
            </a:r>
          </a:p>
          <a:p>
            <a:r>
              <a:rPr lang="en-US" sz="1200" dirty="0">
                <a:hlinkClick r:id="rId2"/>
              </a:rPr>
              <a:t>https://www.sciencenews.org/article/second-repeating-fast-radio-burst-tracked-distant-galaxy</a:t>
            </a:r>
            <a:endParaRPr lang="en-US" sz="1200" dirty="0"/>
          </a:p>
        </p:txBody>
      </p:sp>
      <p:sp>
        <p:nvSpPr>
          <p:cNvPr id="3" name="Rectangle 2"/>
          <p:cNvSpPr/>
          <p:nvPr/>
        </p:nvSpPr>
        <p:spPr>
          <a:xfrm>
            <a:off x="2514600" y="3632537"/>
            <a:ext cx="5105400" cy="1015663"/>
          </a:xfrm>
          <a:prstGeom prst="rect">
            <a:avLst/>
          </a:prstGeom>
        </p:spPr>
        <p:txBody>
          <a:bodyPr wrap="square">
            <a:spAutoFit/>
          </a:bodyPr>
          <a:lstStyle/>
          <a:p>
            <a:r>
              <a:rPr lang="en-US" sz="2000" dirty="0"/>
              <a:t>“Indeed, some astronomers have considered the idea that these bursts could be signals from intelligent aliens, Science News reported.”</a:t>
            </a:r>
          </a:p>
        </p:txBody>
      </p:sp>
    </p:spTree>
    <p:extLst>
      <p:ext uri="{BB962C8B-B14F-4D97-AF65-F5344CB8AC3E}">
        <p14:creationId xmlns:p14="http://schemas.microsoft.com/office/powerpoint/2010/main" val="434073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7" name="Rectangle 6"/>
          <p:cNvSpPr/>
          <p:nvPr/>
        </p:nvSpPr>
        <p:spPr>
          <a:xfrm>
            <a:off x="76200" y="838200"/>
            <a:ext cx="4572000" cy="523220"/>
          </a:xfrm>
          <a:prstGeom prst="rect">
            <a:avLst/>
          </a:prstGeom>
        </p:spPr>
        <p:txBody>
          <a:bodyPr>
            <a:spAutoFit/>
          </a:bodyPr>
          <a:lstStyle/>
          <a:p>
            <a:r>
              <a:rPr lang="en-US" sz="2800" dirty="0"/>
              <a:t>(1) A Fact of Life</a:t>
            </a:r>
          </a:p>
        </p:txBody>
      </p:sp>
      <p:sp>
        <p:nvSpPr>
          <p:cNvPr id="9" name="TextBox 8"/>
          <p:cNvSpPr txBox="1"/>
          <p:nvPr/>
        </p:nvSpPr>
        <p:spPr>
          <a:xfrm>
            <a:off x="838200" y="2209800"/>
            <a:ext cx="7391400" cy="2677656"/>
          </a:xfrm>
          <a:prstGeom prst="rect">
            <a:avLst/>
          </a:prstGeom>
          <a:noFill/>
        </p:spPr>
        <p:txBody>
          <a:bodyPr wrap="square" rtlCol="0">
            <a:spAutoFit/>
          </a:bodyPr>
          <a:lstStyle/>
          <a:p>
            <a:r>
              <a:rPr lang="en-US" sz="2400" dirty="0"/>
              <a:t>“Did the code and the means of translating it appear simultaneously in evolution? It seems almost incredible that any such coincidences could have occurred, given the extraordinary complexities of both sides and the requirement that they be coordinated accurately for survival.” </a:t>
            </a:r>
            <a:r>
              <a:rPr lang="en-US" sz="2400" i="1" dirty="0"/>
              <a:t>C. Haskins, Advances and Challenges in Science, in American Scientist, 59, 1971, pg. 298</a:t>
            </a:r>
            <a:endParaRPr lang="en-US" sz="2400" dirty="0"/>
          </a:p>
        </p:txBody>
      </p:sp>
    </p:spTree>
    <p:extLst>
      <p:ext uri="{BB962C8B-B14F-4D97-AF65-F5344CB8AC3E}">
        <p14:creationId xmlns:p14="http://schemas.microsoft.com/office/powerpoint/2010/main" val="12276308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212" y="100132"/>
            <a:ext cx="8099577" cy="2031325"/>
          </a:xfrm>
          <a:prstGeom prst="rect">
            <a:avLst/>
          </a:prstGeom>
        </p:spPr>
        <p:txBody>
          <a:bodyPr>
            <a:spAutoFit/>
          </a:bodyPr>
          <a:lstStyle/>
          <a:p>
            <a:r>
              <a:rPr lang="en-US" dirty="0"/>
              <a:t>) But that still doesn't explain how it ORIGINATED, wherever it originated. It only serves to highlight the fact that evolution doesn't explain it, hence the need to speculate about aliens. Mark this down: No one has a sufficiently compelling story to tell about how life originated from non-intelligent chance to prevent scientists from speculating that it came from outer space!</a:t>
            </a:r>
          </a:p>
          <a:p>
            <a:r>
              <a:rPr lang="en-US" dirty="0"/>
              <a:t>So if there's no good argument that it came from non-intelligence, and yet it exists, that points to an INTELLIGENT source.</a:t>
            </a:r>
          </a:p>
        </p:txBody>
      </p:sp>
      <p:sp>
        <p:nvSpPr>
          <p:cNvPr id="2" name="Rectangle 1"/>
          <p:cNvSpPr/>
          <p:nvPr/>
        </p:nvSpPr>
        <p:spPr>
          <a:xfrm>
            <a:off x="117233" y="2209800"/>
            <a:ext cx="8909535" cy="2308324"/>
          </a:xfrm>
          <a:prstGeom prst="rect">
            <a:avLst/>
          </a:prstGeom>
        </p:spPr>
        <p:txBody>
          <a:bodyPr>
            <a:spAutoFit/>
          </a:bodyPr>
          <a:lstStyle/>
          <a:p>
            <a:r>
              <a:rPr lang="en-US" dirty="0"/>
              <a:t>“Crick and </a:t>
            </a:r>
            <a:r>
              <a:rPr lang="en-US" dirty="0" err="1"/>
              <a:t>Orgel</a:t>
            </a:r>
            <a:r>
              <a:rPr lang="en-US" dirty="0"/>
              <a:t> proposed their Directed Panspermia theory at a conference on Communication with Extraterrestrial Intelligence, organized by </a:t>
            </a:r>
            <a:r>
              <a:rPr lang="en-US" dirty="0">
                <a:hlinkClick r:id="rId2"/>
              </a:rPr>
              <a:t>Carl Sagan</a:t>
            </a:r>
            <a:r>
              <a:rPr lang="en-US" dirty="0"/>
              <a:t> and held at the </a:t>
            </a:r>
            <a:r>
              <a:rPr lang="en-US" dirty="0" err="1"/>
              <a:t>Byuraka</a:t>
            </a:r>
            <a:r>
              <a:rPr lang="en-US" dirty="0"/>
              <a:t> Observatory in </a:t>
            </a:r>
            <a:r>
              <a:rPr lang="en-US" dirty="0">
                <a:hlinkClick r:id="rId3"/>
              </a:rPr>
              <a:t>Soviet Armenia</a:t>
            </a:r>
            <a:r>
              <a:rPr lang="en-US" dirty="0"/>
              <a:t> in</a:t>
            </a:r>
            <a:r>
              <a:rPr lang="en-US" dirty="0">
                <a:hlinkClick r:id="rId4"/>
              </a:rPr>
              <a:t> 1971</a:t>
            </a:r>
            <a:r>
              <a:rPr lang="en-US" dirty="0"/>
              <a:t>. This theory which they described as an </a:t>
            </a:r>
            <a:r>
              <a:rPr lang="en-US" dirty="0">
                <a:hlinkClick r:id="rId5"/>
              </a:rPr>
              <a:t>’highly unorthodox proposal</a:t>
            </a:r>
            <a:r>
              <a:rPr lang="en-US" dirty="0"/>
              <a:t>’ and </a:t>
            </a:r>
            <a:r>
              <a:rPr lang="en-US" dirty="0">
                <a:hlinkClick r:id="rId6"/>
              </a:rPr>
              <a:t>’bold speculation</a:t>
            </a:r>
            <a:r>
              <a:rPr lang="en-US" dirty="0"/>
              <a:t>’ was presented as a plausible scientific hypothesis.”</a:t>
            </a:r>
          </a:p>
          <a:p>
            <a:r>
              <a:rPr lang="en-US" dirty="0">
                <a:hlinkClick r:id="rId7"/>
              </a:rPr>
              <a:t>https://blogs.scientificamerican.com/guest-blog/the-origins-of-directed-panspermia/</a:t>
            </a:r>
            <a:endParaRPr lang="en-US" dirty="0"/>
          </a:p>
          <a:p>
            <a:pPr fontAlgn="base"/>
            <a:r>
              <a:rPr lang="en-US" dirty="0"/>
              <a:t>The Origins of Directed Panspermia</a:t>
            </a:r>
          </a:p>
          <a:p>
            <a:pPr fontAlgn="base"/>
            <a:r>
              <a:rPr lang="en-US" dirty="0"/>
              <a:t>By </a:t>
            </a:r>
            <a:r>
              <a:rPr lang="en-US" dirty="0">
                <a:hlinkClick r:id="rId8"/>
              </a:rPr>
              <a:t>Christian </a:t>
            </a:r>
            <a:r>
              <a:rPr lang="en-US" dirty="0" err="1">
                <a:hlinkClick r:id="rId8"/>
              </a:rPr>
              <a:t>Orlic</a:t>
            </a:r>
            <a:r>
              <a:rPr lang="en-US" dirty="0"/>
              <a:t> on January 9, 2013</a:t>
            </a:r>
          </a:p>
        </p:txBody>
      </p:sp>
      <p:sp>
        <p:nvSpPr>
          <p:cNvPr id="3" name="Rectangle 2"/>
          <p:cNvSpPr/>
          <p:nvPr/>
        </p:nvSpPr>
        <p:spPr>
          <a:xfrm>
            <a:off x="890374" y="4623523"/>
            <a:ext cx="7363252" cy="2031325"/>
          </a:xfrm>
          <a:prstGeom prst="rect">
            <a:avLst/>
          </a:prstGeom>
        </p:spPr>
        <p:txBody>
          <a:bodyPr>
            <a:spAutoFit/>
          </a:bodyPr>
          <a:lstStyle/>
          <a:p>
            <a:r>
              <a:rPr lang="en-US" dirty="0"/>
              <a:t>From the abstract: “we have considered Directed Panspermia, the theory that organisms were deliberately transmitted to the earth by intelligent beings on another planet. We conclude that it is possible that life reached the earth in this way, but that the scientific evidence is inadequate at the present time to say anything about the probability. We draw attention to the kinds of evidence that might throw additional light on the topic.”</a:t>
            </a:r>
          </a:p>
          <a:p>
            <a:r>
              <a:rPr lang="en-US" dirty="0"/>
              <a:t>https://www.sciencedirect.com/science/article/abs/pii/0019103573901103</a:t>
            </a:r>
          </a:p>
        </p:txBody>
      </p:sp>
    </p:spTree>
    <p:extLst>
      <p:ext uri="{BB962C8B-B14F-4D97-AF65-F5344CB8AC3E}">
        <p14:creationId xmlns:p14="http://schemas.microsoft.com/office/powerpoint/2010/main" val="619370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212" y="100132"/>
            <a:ext cx="8099577" cy="4801314"/>
          </a:xfrm>
          <a:prstGeom prst="rect">
            <a:avLst/>
          </a:prstGeom>
        </p:spPr>
        <p:txBody>
          <a:bodyPr>
            <a:spAutoFit/>
          </a:bodyPr>
          <a:lstStyle/>
          <a:p>
            <a:r>
              <a:rPr lang="en-US" dirty="0"/>
              <a:t>evolutionists infer exaptation, precursors, etc. trying to explain away irreducible complexity</a:t>
            </a:r>
          </a:p>
          <a:p>
            <a:r>
              <a:rPr lang="en-US" dirty="0"/>
              <a:t>the eye thing, the flagellum thing, etc.</a:t>
            </a:r>
          </a:p>
          <a:p>
            <a:r>
              <a:rPr lang="en-US" dirty="0"/>
              <a:t>with </a:t>
            </a:r>
            <a:r>
              <a:rPr lang="en-US" dirty="0" err="1"/>
              <a:t>referrence</a:t>
            </a:r>
            <a:r>
              <a:rPr lang="en-US" dirty="0"/>
              <a:t> to the flagellum thing...</a:t>
            </a:r>
          </a:p>
          <a:p>
            <a:r>
              <a:rPr lang="en-US" dirty="0"/>
              <a:t>Dr. Bruce Weber Professor of Biochemistry CSU Fullerton</a:t>
            </a:r>
            <a:br>
              <a:rPr lang="en-US" dirty="0"/>
            </a:br>
            <a:endParaRPr lang="en-US" dirty="0"/>
          </a:p>
          <a:p>
            <a:r>
              <a:rPr lang="en-US" dirty="0"/>
              <a:t>"working on the premise that there might well be exaptation occurring, people have been looking at the sequences of the genes for these different proteins and looking for homologies with other functional protein clusters in bacteria. About 85% of the proteins have been identified. Now this doesn't prove that that's how it happened, but it's at least suggestive of the possibility of exaptation and allows for the possibility of guiding further research. It's possible - I'm not going to make a prediction - but I'll say it's possible that when we get together 10 years from now here that we might have to concede that this has, can be explained by a series of </a:t>
            </a:r>
            <a:r>
              <a:rPr lang="en-US" dirty="0" err="1"/>
              <a:t>exaptations</a:t>
            </a:r>
            <a:r>
              <a:rPr lang="en-US" dirty="0"/>
              <a:t> and is therefore not irreducibly complex,"</a:t>
            </a:r>
            <a:br>
              <a:rPr lang="en-US" dirty="0"/>
            </a:br>
            <a:endParaRPr lang="en-US" dirty="0"/>
          </a:p>
          <a:p>
            <a:r>
              <a:rPr lang="en-US" dirty="0"/>
              <a:t>weber quote: don't know, maybe in 10 years....</a:t>
            </a:r>
          </a:p>
        </p:txBody>
      </p:sp>
    </p:spTree>
    <p:extLst>
      <p:ext uri="{BB962C8B-B14F-4D97-AF65-F5344CB8AC3E}">
        <p14:creationId xmlns:p14="http://schemas.microsoft.com/office/powerpoint/2010/main" val="17768250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Logical Inference</a:t>
            </a:r>
          </a:p>
        </p:txBody>
      </p:sp>
      <p:sp>
        <p:nvSpPr>
          <p:cNvPr id="4" name="TextBox 3"/>
          <p:cNvSpPr txBox="1"/>
          <p:nvPr/>
        </p:nvSpPr>
        <p:spPr>
          <a:xfrm>
            <a:off x="228600" y="1447800"/>
            <a:ext cx="8534400" cy="4801314"/>
          </a:xfrm>
          <a:prstGeom prst="rect">
            <a:avLst/>
          </a:prstGeom>
          <a:noFill/>
        </p:spPr>
        <p:txBody>
          <a:bodyPr wrap="square" rtlCol="0">
            <a:spAutoFit/>
          </a:bodyPr>
          <a:lstStyle/>
          <a:p>
            <a:r>
              <a:rPr lang="en-US" dirty="0">
                <a:solidFill>
                  <a:prstClr val="black"/>
                </a:solidFill>
              </a:rPr>
              <a:t>William Harvey</a:t>
            </a:r>
          </a:p>
          <a:p>
            <a:r>
              <a:rPr lang="en-US" dirty="0">
                <a:solidFill>
                  <a:prstClr val="black"/>
                </a:solidFill>
              </a:rPr>
              <a:t>(</a:t>
            </a:r>
            <a:r>
              <a:rPr lang="en-US" dirty="0" err="1">
                <a:solidFill>
                  <a:prstClr val="black"/>
                </a:solidFill>
              </a:rPr>
              <a:t>Behe</a:t>
            </a:r>
            <a:r>
              <a:rPr lang="en-US" dirty="0">
                <a:solidFill>
                  <a:prstClr val="black"/>
                </a:solidFill>
              </a:rPr>
              <a:t> p. 8)</a:t>
            </a:r>
          </a:p>
          <a:p>
            <a:r>
              <a:rPr lang="en-US" dirty="0">
                <a:solidFill>
                  <a:prstClr val="black"/>
                </a:solidFill>
              </a:rPr>
              <a:t>Galen figured out the heart pumps blood, but thought it was a one-way deal.</a:t>
            </a:r>
          </a:p>
          <a:p>
            <a:r>
              <a:rPr lang="en-US" dirty="0">
                <a:solidFill>
                  <a:prstClr val="black"/>
                </a:solidFill>
              </a:rPr>
              <a:t>But in 17</a:t>
            </a:r>
            <a:r>
              <a:rPr lang="en-US" baseline="30000" dirty="0">
                <a:solidFill>
                  <a:prstClr val="black"/>
                </a:solidFill>
              </a:rPr>
              <a:t>th</a:t>
            </a:r>
            <a:r>
              <a:rPr lang="en-US" dirty="0">
                <a:solidFill>
                  <a:prstClr val="black"/>
                </a:solidFill>
              </a:rPr>
              <a:t> century, William Harvey calculated 2 oz. per beat, 72 beats per minute, = 540 </a:t>
            </a:r>
            <a:r>
              <a:rPr lang="en-US" dirty="0" err="1">
                <a:solidFill>
                  <a:prstClr val="black"/>
                </a:solidFill>
              </a:rPr>
              <a:t>lbs</a:t>
            </a:r>
            <a:r>
              <a:rPr lang="en-US" dirty="0">
                <a:solidFill>
                  <a:prstClr val="black"/>
                </a:solidFill>
              </a:rPr>
              <a:t> in an hour. Therefore, though he couldn’t see it, he could infer that what he saw didn’t account for the origin of that much blood. So, blood must be circulating.</a:t>
            </a:r>
          </a:p>
          <a:p>
            <a:r>
              <a:rPr lang="en-US" dirty="0">
                <a:solidFill>
                  <a:prstClr val="black"/>
                </a:solidFill>
              </a:rPr>
              <a:t>That’s logic.</a:t>
            </a:r>
          </a:p>
          <a:p>
            <a:r>
              <a:rPr lang="en-US" dirty="0">
                <a:solidFill>
                  <a:prstClr val="black"/>
                </a:solidFill>
              </a:rPr>
              <a:t>This sort of inference can be (and eventually was) scientifically, observable, demonstrated.</a:t>
            </a:r>
          </a:p>
          <a:p>
            <a:r>
              <a:rPr lang="en-US" dirty="0">
                <a:solidFill>
                  <a:prstClr val="black"/>
                </a:solidFill>
              </a:rPr>
              <a:t>Inferring the origin of life can’t be. Does that mean it’s not logic?</a:t>
            </a:r>
          </a:p>
          <a:p>
            <a:r>
              <a:rPr lang="en-US" dirty="0">
                <a:solidFill>
                  <a:prstClr val="black"/>
                </a:solidFill>
              </a:rPr>
              <a:t>You may say it’s not science, and I’m fine with that. But it’s also not faith. It’s logic.</a:t>
            </a:r>
          </a:p>
          <a:p>
            <a:r>
              <a:rPr lang="en-US" dirty="0">
                <a:solidFill>
                  <a:prstClr val="black"/>
                </a:solidFill>
              </a:rPr>
              <a:t>We’ll come to faith later on.</a:t>
            </a:r>
          </a:p>
          <a:p>
            <a:r>
              <a:rPr lang="en-US" dirty="0">
                <a:solidFill>
                  <a:prstClr val="black"/>
                </a:solidFill>
              </a:rPr>
              <a:t>What‘s more, though the intelligent designer can’t be described by science, it is science that infers it. So what is not science is the description of the intelligent designer, but what is science is the observation of machines, complexity, etc. whose origin can’t be accounted for by science, and therefore points to some intelligent designer outside the realm of what is scientifically observable.</a:t>
            </a:r>
          </a:p>
        </p:txBody>
      </p:sp>
    </p:spTree>
    <p:extLst>
      <p:ext uri="{BB962C8B-B14F-4D97-AF65-F5344CB8AC3E}">
        <p14:creationId xmlns:p14="http://schemas.microsoft.com/office/powerpoint/2010/main" val="270152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9" name="Rounded Rectangle 8"/>
          <p:cNvSpPr/>
          <p:nvPr/>
        </p:nvSpPr>
        <p:spPr>
          <a:xfrm>
            <a:off x="2590800" y="1462548"/>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2" name="TextBox 1"/>
          <p:cNvSpPr txBox="1"/>
          <p:nvPr/>
        </p:nvSpPr>
        <p:spPr>
          <a:xfrm>
            <a:off x="762000" y="3200400"/>
            <a:ext cx="8229600" cy="2246769"/>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2800" dirty="0"/>
              <a:t>But For Many, It is Answered Without the Bible</a:t>
            </a:r>
          </a:p>
          <a:p>
            <a:endParaRPr lang="en-US" sz="2800" dirty="0"/>
          </a:p>
          <a:p>
            <a:r>
              <a:rPr lang="en-US" sz="2800" dirty="0"/>
              <a:t>	</a:t>
            </a:r>
            <a:r>
              <a:rPr lang="en-US" sz="2800" b="1" i="1" dirty="0">
                <a:latin typeface="Palatino Linotype" panose="02040502050505030304" pitchFamily="18" charset="0"/>
              </a:rPr>
              <a:t>“There has to be something out there”</a:t>
            </a:r>
          </a:p>
          <a:p>
            <a:r>
              <a:rPr lang="en-US" sz="2800" dirty="0"/>
              <a:t>NOTE:</a:t>
            </a:r>
          </a:p>
        </p:txBody>
      </p:sp>
      <p:sp>
        <p:nvSpPr>
          <p:cNvPr id="6" name="Rectangle 5"/>
          <p:cNvSpPr/>
          <p:nvPr/>
        </p:nvSpPr>
        <p:spPr>
          <a:xfrm>
            <a:off x="76200" y="793956"/>
            <a:ext cx="4572000" cy="523220"/>
          </a:xfrm>
          <a:prstGeom prst="rect">
            <a:avLst/>
          </a:prstGeom>
        </p:spPr>
        <p:txBody>
          <a:bodyPr>
            <a:spAutoFit/>
          </a:bodyPr>
          <a:lstStyle/>
          <a:p>
            <a:r>
              <a:rPr lang="en-US" sz="2800" dirty="0"/>
              <a:t>(1) Science, Faith, or Logic?</a:t>
            </a:r>
          </a:p>
        </p:txBody>
      </p:sp>
      <p:sp>
        <p:nvSpPr>
          <p:cNvPr id="3" name="Rectangle 2"/>
          <p:cNvSpPr/>
          <p:nvPr/>
        </p:nvSpPr>
        <p:spPr>
          <a:xfrm>
            <a:off x="914400" y="5276671"/>
            <a:ext cx="7239000" cy="1200329"/>
          </a:xfrm>
          <a:prstGeom prst="rect">
            <a:avLst/>
          </a:prstGeom>
        </p:spPr>
        <p:txBody>
          <a:bodyPr wrap="square">
            <a:spAutoFit/>
          </a:bodyPr>
          <a:lstStyle/>
          <a:p>
            <a:r>
              <a:rPr lang="en-US" sz="2400" b="1" dirty="0"/>
              <a:t>not… </a:t>
            </a:r>
            <a:r>
              <a:rPr lang="en-US" sz="2400" b="1" i="1" dirty="0">
                <a:latin typeface="Palatino Linotype" panose="02040502050505030304" pitchFamily="18" charset="0"/>
              </a:rPr>
              <a:t>6 Days of Creation</a:t>
            </a:r>
          </a:p>
          <a:p>
            <a:r>
              <a:rPr lang="en-US" sz="2400" b="1" dirty="0"/>
              <a:t>not…</a:t>
            </a:r>
            <a:r>
              <a:rPr lang="en-US" sz="2400" b="1" i="1" dirty="0">
                <a:latin typeface="Palatino Linotype" panose="02040502050505030304" pitchFamily="18" charset="0"/>
              </a:rPr>
              <a:t> Jesus, Born of Virgin</a:t>
            </a:r>
          </a:p>
          <a:p>
            <a:r>
              <a:rPr lang="en-US" sz="2400" b="1" dirty="0"/>
              <a:t>just…</a:t>
            </a:r>
            <a:r>
              <a:rPr lang="en-US" sz="2400" b="1" i="1" dirty="0">
                <a:latin typeface="Palatino Linotype" panose="02040502050505030304" pitchFamily="18" charset="0"/>
              </a:rPr>
              <a:t> Is Intelligence Responsible For What We See?</a:t>
            </a:r>
            <a:endParaRPr lang="en-US" sz="2400" dirty="0"/>
          </a:p>
        </p:txBody>
      </p:sp>
      <p:sp>
        <p:nvSpPr>
          <p:cNvPr id="7" name="Rounded Rectangle 6"/>
          <p:cNvSpPr/>
          <p:nvPr/>
        </p:nvSpPr>
        <p:spPr>
          <a:xfrm>
            <a:off x="2590800" y="4898938"/>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What sort of Designer?</a:t>
            </a:r>
          </a:p>
        </p:txBody>
      </p:sp>
      <p:sp>
        <p:nvSpPr>
          <p:cNvPr id="5" name="&quot;No&quot; Symbol 4"/>
          <p:cNvSpPr/>
          <p:nvPr/>
        </p:nvSpPr>
        <p:spPr>
          <a:xfrm>
            <a:off x="3276600" y="4456176"/>
            <a:ext cx="2362200" cy="2212848"/>
          </a:xfrm>
          <a:prstGeom prst="noSmoking">
            <a:avLst>
              <a:gd name="adj" fmla="val 997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8937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2">
                                            <p:txEl>
                                              <p:pRg st="3" end="3"/>
                                            </p:txEl>
                                          </p:spTgt>
                                        </p:tgtEl>
                                      </p:cBhvr>
                                    </p:animEffect>
                                    <p:set>
                                      <p:cBhvr>
                                        <p:cTn id="7"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20" presetID="10" presetClass="entr" presetSubtype="0" fill="hold" grpId="0" nodeType="withEffect">
                                  <p:stCondLst>
                                    <p:cond delay="1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0" presetClass="exit" presetSubtype="0" fill="hold" nodeType="withEffect">
                                  <p:stCondLst>
                                    <p:cond delay="0"/>
                                  </p:stCondLst>
                                  <p:childTnLst>
                                    <p:animEffect transition="out" filter="fade">
                                      <p:cBhvr>
                                        <p:cTn id="28" dur="500"/>
                                        <p:tgtEl>
                                          <p:spTgt spid="3">
                                            <p:txEl>
                                              <p:pRg st="0" end="0"/>
                                            </p:txEl>
                                          </p:spTgt>
                                        </p:tgtEl>
                                      </p:cBhvr>
                                    </p:animEffect>
                                    <p:set>
                                      <p:cBhvr>
                                        <p:cTn id="29" dur="1" fill="hold">
                                          <p:stCondLst>
                                            <p:cond delay="499"/>
                                          </p:stCondLst>
                                        </p:cTn>
                                        <p:tgtEl>
                                          <p:spTgt spid="3">
                                            <p:txEl>
                                              <p:pRg st="0" end="0"/>
                                            </p:txEl>
                                          </p:spTgt>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3">
                                            <p:txEl>
                                              <p:pRg st="1" end="1"/>
                                            </p:txEl>
                                          </p:spTgt>
                                        </p:tgtEl>
                                      </p:cBhvr>
                                    </p:animEffect>
                                    <p:set>
                                      <p:cBhvr>
                                        <p:cTn id="3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Settled Science</a:t>
            </a:r>
          </a:p>
        </p:txBody>
      </p:sp>
      <p:sp>
        <p:nvSpPr>
          <p:cNvPr id="4" name="TextBox 3"/>
          <p:cNvSpPr txBox="1"/>
          <p:nvPr/>
        </p:nvSpPr>
        <p:spPr>
          <a:xfrm>
            <a:off x="228600" y="1447800"/>
            <a:ext cx="8534400" cy="5355312"/>
          </a:xfrm>
          <a:prstGeom prst="rect">
            <a:avLst/>
          </a:prstGeom>
          <a:noFill/>
        </p:spPr>
        <p:txBody>
          <a:bodyPr wrap="square" rtlCol="0">
            <a:spAutoFit/>
          </a:bodyPr>
          <a:lstStyle/>
          <a:p>
            <a:r>
              <a:rPr lang="en-US" dirty="0">
                <a:solidFill>
                  <a:prstClr val="black"/>
                </a:solidFill>
              </a:rPr>
              <a:t>Science is “knowledge” but knowledge can be wrong</a:t>
            </a:r>
          </a:p>
          <a:p>
            <a:endParaRPr lang="en-US" dirty="0">
              <a:solidFill>
                <a:prstClr val="black"/>
              </a:solidFill>
            </a:endParaRPr>
          </a:p>
          <a:p>
            <a:r>
              <a:rPr lang="en-US" dirty="0">
                <a:solidFill>
                  <a:prstClr val="black"/>
                </a:solidFill>
              </a:rPr>
              <a:t>Returning Galen and Harvey</a:t>
            </a:r>
          </a:p>
          <a:p>
            <a:r>
              <a:rPr lang="en-US" dirty="0">
                <a:solidFill>
                  <a:prstClr val="black"/>
                </a:solidFill>
              </a:rPr>
              <a:t>Something along the lines of Galen’s ideas were “settled science”</a:t>
            </a:r>
          </a:p>
          <a:p>
            <a:r>
              <a:rPr lang="en-US" dirty="0">
                <a:solidFill>
                  <a:prstClr val="black"/>
                </a:solidFill>
                <a:hlinkClick r:id="rId2"/>
              </a:rPr>
              <a:t>https://www.aaas.org/circulatory-system-galen-harvey</a:t>
            </a:r>
            <a:endParaRPr lang="en-US" dirty="0">
              <a:solidFill>
                <a:prstClr val="black"/>
              </a:solidFill>
            </a:endParaRPr>
          </a:p>
          <a:p>
            <a:r>
              <a:rPr lang="en-US" dirty="0">
                <a:solidFill>
                  <a:prstClr val="black"/>
                </a:solidFill>
              </a:rPr>
              <a:t>In 1628, Harvey published his </a:t>
            </a:r>
            <a:r>
              <a:rPr lang="en-US" i="1" dirty="0">
                <a:solidFill>
                  <a:prstClr val="black"/>
                </a:solidFill>
              </a:rPr>
              <a:t>De Moto </a:t>
            </a:r>
            <a:r>
              <a:rPr lang="en-US" i="1" dirty="0" err="1">
                <a:solidFill>
                  <a:prstClr val="black"/>
                </a:solidFill>
              </a:rPr>
              <a:t>Cordis</a:t>
            </a:r>
            <a:r>
              <a:rPr lang="en-US" dirty="0">
                <a:solidFill>
                  <a:prstClr val="black"/>
                </a:solidFill>
              </a:rPr>
              <a:t>.  "...since this only book does affirm the blood to pass forth and back through unwonted tracts," wrote Harvey at the time, "contrary to the received way, through so many ages of years, and evidenced by innumerable, and those famous and learned men, I was greatly afraid to let this little book ... either to come abroad or across the sea, lest it might seem an action too full of </a:t>
            </a:r>
            <a:r>
              <a:rPr lang="en-US" dirty="0" err="1">
                <a:solidFill>
                  <a:prstClr val="black"/>
                </a:solidFill>
              </a:rPr>
              <a:t>arrogancy</a:t>
            </a:r>
            <a:r>
              <a:rPr lang="en-US" dirty="0">
                <a:solidFill>
                  <a:prstClr val="black"/>
                </a:solidFill>
              </a:rPr>
              <a:t>..."  </a:t>
            </a:r>
          </a:p>
          <a:p>
            <a:r>
              <a:rPr lang="en-US" dirty="0">
                <a:solidFill>
                  <a:prstClr val="black"/>
                </a:solidFill>
              </a:rPr>
              <a:t>Harvey was right to be concerned; his medical practice suffered greatly from all the criticism he received.  A whole practice of medicine involving purging and bleeding rested on Galen's system, and it would not pass away for generations to come.  In later life, Harvey became something of a recluse.  "Much better is it oftentimes to grow wise at home and in private," said Harvey," than by publishing what you have amassed with infinite </a:t>
            </a:r>
            <a:r>
              <a:rPr lang="en-US" dirty="0" err="1">
                <a:solidFill>
                  <a:prstClr val="black"/>
                </a:solidFill>
              </a:rPr>
              <a:t>labour</a:t>
            </a:r>
            <a:r>
              <a:rPr lang="en-US" dirty="0">
                <a:solidFill>
                  <a:prstClr val="black"/>
                </a:solidFill>
              </a:rPr>
              <a:t>, to stir up tempests that may rob you of peace and quiet for the rest of your days."</a:t>
            </a:r>
          </a:p>
          <a:p>
            <a:r>
              <a:rPr lang="en-US" dirty="0">
                <a:solidFill>
                  <a:prstClr val="black"/>
                </a:solidFill>
              </a:rPr>
              <a:t>Just because it’s what everyone “scientifically” believes, doesn’t mean it’s write.</a:t>
            </a:r>
          </a:p>
        </p:txBody>
      </p:sp>
    </p:spTree>
    <p:extLst>
      <p:ext uri="{BB962C8B-B14F-4D97-AF65-F5344CB8AC3E}">
        <p14:creationId xmlns:p14="http://schemas.microsoft.com/office/powerpoint/2010/main" val="26394798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Did Darwinism Settle Science?</a:t>
            </a:r>
          </a:p>
        </p:txBody>
      </p:sp>
      <p:sp>
        <p:nvSpPr>
          <p:cNvPr id="4" name="TextBox 3"/>
          <p:cNvSpPr txBox="1"/>
          <p:nvPr/>
        </p:nvSpPr>
        <p:spPr>
          <a:xfrm>
            <a:off x="228600" y="1447800"/>
            <a:ext cx="8534400" cy="2585323"/>
          </a:xfrm>
          <a:prstGeom prst="rect">
            <a:avLst/>
          </a:prstGeom>
          <a:noFill/>
        </p:spPr>
        <p:txBody>
          <a:bodyPr wrap="square" rtlCol="0">
            <a:spAutoFit/>
          </a:bodyPr>
          <a:lstStyle/>
          <a:p>
            <a:r>
              <a:rPr lang="en-US" dirty="0"/>
              <a:t>Darwin’s black box</a:t>
            </a:r>
          </a:p>
          <a:p>
            <a:r>
              <a:rPr lang="en-US" dirty="0"/>
              <a:t>Remember the computer analogy</a:t>
            </a:r>
          </a:p>
          <a:p>
            <a:r>
              <a:rPr lang="en-US" dirty="0"/>
              <a:t>Darwin worked at a time when microscopic investigation was just under way, and he was limited by light microscopes. See </a:t>
            </a:r>
            <a:r>
              <a:rPr lang="en-US" dirty="0" err="1"/>
              <a:t>Behe</a:t>
            </a:r>
            <a:r>
              <a:rPr lang="en-US" dirty="0"/>
              <a:t>  p. 10. His concept of the cell was something like our medieval friends’ observation of the computer without opening it. He could see the cell, but not what was going on inside.</a:t>
            </a:r>
          </a:p>
          <a:p>
            <a:endParaRPr lang="en-US" dirty="0"/>
          </a:p>
          <a:p>
            <a:r>
              <a:rPr lang="en-US" dirty="0"/>
              <a:t>Questions for </a:t>
            </a:r>
            <a:r>
              <a:rPr lang="en-US" dirty="0" err="1"/>
              <a:t>amanda</a:t>
            </a:r>
            <a:r>
              <a:rPr lang="en-US" dirty="0"/>
              <a:t>: what microscope was she using 1</a:t>
            </a:r>
            <a:r>
              <a:rPr lang="en-US" baseline="30000" dirty="0"/>
              <a:t>st</a:t>
            </a:r>
            <a:r>
              <a:rPr lang="en-US" dirty="0"/>
              <a:t> time? 2</a:t>
            </a:r>
            <a:r>
              <a:rPr lang="en-US" baseline="30000" dirty="0"/>
              <a:t>nd</a:t>
            </a:r>
            <a:r>
              <a:rPr lang="en-US" dirty="0"/>
              <a:t> time?</a:t>
            </a:r>
          </a:p>
          <a:p>
            <a:endParaRPr lang="en-US" dirty="0"/>
          </a:p>
        </p:txBody>
      </p:sp>
    </p:spTree>
    <p:extLst>
      <p:ext uri="{BB962C8B-B14F-4D97-AF65-F5344CB8AC3E}">
        <p14:creationId xmlns:p14="http://schemas.microsoft.com/office/powerpoint/2010/main" val="2283624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6116" y="457200"/>
            <a:ext cx="2711768" cy="369332"/>
          </a:xfrm>
          <a:prstGeom prst="rect">
            <a:avLst/>
          </a:prstGeom>
        </p:spPr>
        <p:txBody>
          <a:bodyPr wrap="none">
            <a:spAutoFit/>
          </a:bodyPr>
          <a:lstStyle/>
          <a:p>
            <a:r>
              <a:rPr lang="en-US" b="1" dirty="0"/>
              <a:t>War &amp; Peace, with Babies!</a:t>
            </a:r>
          </a:p>
        </p:txBody>
      </p:sp>
      <p:sp>
        <p:nvSpPr>
          <p:cNvPr id="5" name="Rectangle 4"/>
          <p:cNvSpPr/>
          <p:nvPr/>
        </p:nvSpPr>
        <p:spPr>
          <a:xfrm>
            <a:off x="76200" y="1177273"/>
            <a:ext cx="8909535" cy="5355312"/>
          </a:xfrm>
          <a:prstGeom prst="rect">
            <a:avLst/>
          </a:prstGeom>
        </p:spPr>
        <p:txBody>
          <a:bodyPr>
            <a:spAutoFit/>
          </a:bodyPr>
          <a:lstStyle/>
          <a:p>
            <a:r>
              <a:rPr lang="en-US" dirty="0"/>
              <a:t>Anyway, mutations happen in the DNA. Now we're told there are 6 billion letters in the code (I think maybe that's counting both sides of the DNA strand? because somewhere I think I saw "3 billion pairs"?)  I found one estimate that in humans, each of us may have anywhere from 35 to 400 mutations in our reproductive DNA. So let's just say, 50, fifty random, unrelated mutations, affecting all sorts of different genes or instructions for a variety of things.</a:t>
            </a:r>
          </a:p>
          <a:p>
            <a:r>
              <a:rPr lang="en-US" dirty="0"/>
              <a:t>It's a given that most mutations are deleterious, even if maybe many are only very mildly so. Quite a few would be neutral (I'm thinking of the fact that GAA, GAG, GAT, GAC produce CUU, CUC, CUA, CUG, all of which code for  Leucine.) But very few are going to provide some advantage. SO, in the event that there is some individual mutation which could conceivably provide some advantage to an organism in some environment, </a:t>
            </a:r>
            <a:r>
              <a:rPr lang="en-US" u="sng" dirty="0"/>
              <a:t>all else being equal</a:t>
            </a:r>
            <a:r>
              <a:rPr lang="en-US" dirty="0"/>
              <a:t>, such that natural selection would advance this mutation, it seems to me there is one huge remaining hurdle: All else is NOT equal. All the other 49 mutations will also have some affect on this organism!  So if there is some minute, infinitesimal advantage provided by one favorable mutation, but simultaneously there are also minute or not so minute disadvantages provided by other mutations, how likely is it that there is a NET advantage, so that overall the organism has a better chance of surviving, a significantly better chance such that it out-competes its peers? It's not like one baby banging on a keyboard; it's like 50 babies banging on the same keyboard simultaneously, and you have to reject or accept the each iteration of banging as a whole.</a:t>
            </a:r>
          </a:p>
        </p:txBody>
      </p:sp>
    </p:spTree>
    <p:extLst>
      <p:ext uri="{BB962C8B-B14F-4D97-AF65-F5344CB8AC3E}">
        <p14:creationId xmlns:p14="http://schemas.microsoft.com/office/powerpoint/2010/main" val="27237243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16116" y="457200"/>
            <a:ext cx="2711768" cy="369332"/>
          </a:xfrm>
          <a:prstGeom prst="rect">
            <a:avLst/>
          </a:prstGeom>
        </p:spPr>
        <p:txBody>
          <a:bodyPr wrap="none">
            <a:spAutoFit/>
          </a:bodyPr>
          <a:lstStyle/>
          <a:p>
            <a:r>
              <a:rPr lang="en-US" b="1" dirty="0"/>
              <a:t>War &amp; Peace, with Babies!</a:t>
            </a:r>
          </a:p>
        </p:txBody>
      </p:sp>
      <p:sp>
        <p:nvSpPr>
          <p:cNvPr id="5" name="Rectangle 4"/>
          <p:cNvSpPr/>
          <p:nvPr/>
        </p:nvSpPr>
        <p:spPr>
          <a:xfrm>
            <a:off x="76200" y="1177273"/>
            <a:ext cx="8909535" cy="1754326"/>
          </a:xfrm>
          <a:prstGeom prst="rect">
            <a:avLst/>
          </a:prstGeom>
        </p:spPr>
        <p:txBody>
          <a:bodyPr>
            <a:spAutoFit/>
          </a:bodyPr>
          <a:lstStyle/>
          <a:p>
            <a:r>
              <a:rPr lang="en-US" dirty="0"/>
              <a:t>Or actually, it's like Leonard Tolstoy typing most of the prose for his new volume, War and Peace, but his typing is assisted by 50 babies whose random strokes on a keyboard must be randomly included. Suppose one of them lucks out and hits a key that produces a favorable letter at the right place. But you have to take into consideration the keystrokes of the other 40 babies, and the total result is to be accepted or rejected based on whether or not its better writing than the previous draft. </a:t>
            </a:r>
          </a:p>
        </p:txBody>
      </p:sp>
    </p:spTree>
    <p:extLst>
      <p:ext uri="{BB962C8B-B14F-4D97-AF65-F5344CB8AC3E}">
        <p14:creationId xmlns:p14="http://schemas.microsoft.com/office/powerpoint/2010/main" val="40533503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1DC7A-2880-407F-93C8-B626DD56E13A}"/>
              </a:ext>
            </a:extLst>
          </p:cNvPr>
          <p:cNvSpPr/>
          <p:nvPr/>
        </p:nvSpPr>
        <p:spPr>
          <a:xfrm>
            <a:off x="522212" y="216050"/>
            <a:ext cx="8099577" cy="10528150"/>
          </a:xfrm>
          <a:prstGeom prst="rect">
            <a:avLst/>
          </a:prstGeom>
        </p:spPr>
        <p:txBody>
          <a:bodyPr>
            <a:spAutoFit/>
          </a:bodyPr>
          <a:lstStyle/>
          <a:p>
            <a:r>
              <a:rPr lang="en-US" dirty="0">
                <a:solidFill>
                  <a:srgbClr val="333333"/>
                </a:solidFill>
                <a:latin typeface="Georgia" panose="02040502050405020303" pitchFamily="18" charset="0"/>
              </a:rPr>
              <a:t>Deep Blue is just a machine. It doesn't have a mind any more than a flowerpot has a mind. Deep Blue is a beautiful and amazing technological achievement. It is an intellectual milestone, and its chief meaning is this: that human beings are champion machine builders. All sorts of activities that we thought could be done only by minds can in fact be done by machines too, if the machine builders are smart enough. Deep Blue underscores the same lesson about human thought we learned a couple of generations ago from mechanical calculators. You can't do arithmetic without using your mind, but when a calculator does arithmetic, we don't conclude that it has a mind. We conclude that arithmetic can be done without a mind.</a:t>
            </a:r>
          </a:p>
          <a:p>
            <a:r>
              <a:rPr lang="en-US" dirty="0">
                <a:solidFill>
                  <a:srgbClr val="333333"/>
                </a:solidFill>
                <a:latin typeface="Georgia" panose="02040502050405020303" pitchFamily="18" charset="0"/>
              </a:rPr>
              <a:t>Winning at chess, of course, is much harder than adding numbers. But when you think about it carefully, the idea that Deep Blue has a mind is absurd. How can an object that wants nothing, fears nothing, enjoys nothing, needs nothing and cares about nothing have a mind? It can win at chess, but not because it wants to. It isn't happy when it wins or sad when it loses. What are its </a:t>
            </a:r>
            <a:r>
              <a:rPr lang="en-US" dirty="0" err="1">
                <a:solidFill>
                  <a:srgbClr val="333333"/>
                </a:solidFill>
                <a:latin typeface="Georgia" panose="02040502050405020303" pitchFamily="18" charset="0"/>
              </a:rPr>
              <a:t>apres</a:t>
            </a:r>
            <a:r>
              <a:rPr lang="en-US" dirty="0">
                <a:solidFill>
                  <a:srgbClr val="333333"/>
                </a:solidFill>
                <a:latin typeface="Georgia" panose="02040502050405020303" pitchFamily="18" charset="0"/>
              </a:rPr>
              <a:t>-match plans if it beats Kasparov? Is it hoping to take Deep Pink out for a night on the town? It doesn't care about chess or anything else. It plays the game for the same reason a calculator adds or a toaster toasts: because it is a machine designed for that purpose.</a:t>
            </a:r>
          </a:p>
          <a:p>
            <a:r>
              <a:rPr lang="en-US" dirty="0">
                <a:solidFill>
                  <a:srgbClr val="333333"/>
                </a:solidFill>
                <a:latin typeface="Georgia" panose="02040502050405020303" pitchFamily="18" charset="0"/>
              </a:rPr>
              <a:t>Computers as we know them will never have minds. No matter what amazing feats they perform, inside they will always be the same absolute zero. The philosopher Paul Ziff laid this out clearly almost four decades ago. How can we be sure, he asked, that a computer-driven robot will never have feelings, never have a mind? "Because we can program a robot to behave any way we want it to behave. Because a robot couldn't mean what it said any more than a phonograph record could mean what it said." Computers do what we make them do, period. However sophisticated the computer's performance, it will always be a performance.</a:t>
            </a:r>
          </a:p>
          <a:p>
            <a:r>
              <a:rPr lang="en-US" dirty="0">
                <a:solidFill>
                  <a:srgbClr val="333333"/>
                </a:solidFill>
                <a:latin typeface="Georgia" panose="02040502050405020303" pitchFamily="18" charset="0"/>
              </a:rPr>
              <a:t>Not so fast, someone might say. The human brain is a machine too. How can we dismiss Deep Blue as just a machine when we don't dismiss the human brain as just a machine?</a:t>
            </a:r>
          </a:p>
          <a:p>
            <a:r>
              <a:rPr lang="en-US" dirty="0">
                <a:solidFill>
                  <a:srgbClr val="333333"/>
                </a:solidFill>
                <a:latin typeface="Georgia" panose="02040502050405020303" pitchFamily="18" charset="0"/>
              </a:rPr>
              <a:t>Because if your brain is just a machine, it's a machine that can do one trick that computers have no hope of doing. A trick that is intrinsic to the machinery, that can't be duplicated onto some other machine, stored on a disc, reworked by smart programmers or appropriated by Microsoft. Because of the stuff it is made of, or the way its parts are arranged, the brain is a machine that is capable of creating an "I."</a:t>
            </a:r>
            <a:endParaRPr lang="en-US"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36109404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21DC7A-2880-407F-93C8-B626DD56E13A}"/>
              </a:ext>
            </a:extLst>
          </p:cNvPr>
          <p:cNvSpPr/>
          <p:nvPr/>
        </p:nvSpPr>
        <p:spPr>
          <a:xfrm>
            <a:off x="522212" y="-6324600"/>
            <a:ext cx="8099577" cy="10528150"/>
          </a:xfrm>
          <a:prstGeom prst="rect">
            <a:avLst/>
          </a:prstGeom>
        </p:spPr>
        <p:txBody>
          <a:bodyPr>
            <a:spAutoFit/>
          </a:bodyPr>
          <a:lstStyle/>
          <a:p>
            <a:r>
              <a:rPr lang="en-US" dirty="0">
                <a:solidFill>
                  <a:srgbClr val="333333"/>
                </a:solidFill>
                <a:latin typeface="Georgia" panose="02040502050405020303" pitchFamily="18" charset="0"/>
              </a:rPr>
              <a:t>Deep Blue is just a machine. It doesn't have a mind any more than a flowerpot has a mind. Deep Blue is a beautiful and amazing technological achievement. It is an intellectual milestone, and its chief meaning is this: that human beings are champion machine builders. All sorts of activities that we thought could be done only by minds can in fact be done by machines too, if the machine builders are smart enough. Deep Blue underscores the same lesson about human thought we learned a couple of generations ago from mechanical calculators. You can't do arithmetic without using your mind, but when a calculator does arithmetic, we don't conclude that it has a mind. We conclude that arithmetic can be done without a mind.</a:t>
            </a:r>
          </a:p>
          <a:p>
            <a:r>
              <a:rPr lang="en-US" dirty="0">
                <a:solidFill>
                  <a:srgbClr val="333333"/>
                </a:solidFill>
                <a:latin typeface="Georgia" panose="02040502050405020303" pitchFamily="18" charset="0"/>
              </a:rPr>
              <a:t>Winning at chess, of course, is much harder than adding numbers. But when you think about it carefully, the idea that Deep Blue has a mind is absurd. How can an object that wants nothing, fears nothing, enjoys nothing, needs nothing and cares about nothing have a mind? It can win at chess, but not because it wants to. It isn't happy when it wins or sad when it loses. What are its </a:t>
            </a:r>
            <a:r>
              <a:rPr lang="en-US" dirty="0" err="1">
                <a:solidFill>
                  <a:srgbClr val="333333"/>
                </a:solidFill>
                <a:latin typeface="Georgia" panose="02040502050405020303" pitchFamily="18" charset="0"/>
              </a:rPr>
              <a:t>apres</a:t>
            </a:r>
            <a:r>
              <a:rPr lang="en-US" dirty="0">
                <a:solidFill>
                  <a:srgbClr val="333333"/>
                </a:solidFill>
                <a:latin typeface="Georgia" panose="02040502050405020303" pitchFamily="18" charset="0"/>
              </a:rPr>
              <a:t>-match plans if it beats Kasparov? Is it hoping to take Deep Pink out for a night on the town? It doesn't care about chess or anything else. It plays the game for the same reason a calculator adds or a toaster toasts: because it is a machine designed for that purpose.</a:t>
            </a:r>
          </a:p>
          <a:p>
            <a:r>
              <a:rPr lang="en-US" dirty="0">
                <a:solidFill>
                  <a:srgbClr val="333333"/>
                </a:solidFill>
                <a:latin typeface="Georgia" panose="02040502050405020303" pitchFamily="18" charset="0"/>
              </a:rPr>
              <a:t>Computers as we know them will never have minds. No matter what amazing feats they perform, inside they will always be the same absolute zero. The philosopher Paul Ziff laid this out clearly almost four decades ago. How can we be sure, he asked, that a computer-driven robot will never have feelings, never have a mind? "Because we can program a robot to behave any way we want it to behave. Because a robot couldn't mean what it said any more than a phonograph record could mean what it said." Computers do what we make them do, period. However sophisticated the computer's performance, it will always be a performance.</a:t>
            </a:r>
          </a:p>
          <a:p>
            <a:r>
              <a:rPr lang="en-US" dirty="0">
                <a:solidFill>
                  <a:srgbClr val="333333"/>
                </a:solidFill>
                <a:latin typeface="Georgia" panose="02040502050405020303" pitchFamily="18" charset="0"/>
              </a:rPr>
              <a:t>Not so fast, someone might say. The human brain is a machine too. How can we dismiss Deep Blue as just a machine when we don't dismiss the human brain as just a machine?</a:t>
            </a:r>
          </a:p>
          <a:p>
            <a:r>
              <a:rPr lang="en-US" dirty="0">
                <a:solidFill>
                  <a:srgbClr val="333333"/>
                </a:solidFill>
                <a:latin typeface="Georgia" panose="02040502050405020303" pitchFamily="18" charset="0"/>
              </a:rPr>
              <a:t>Because if your brain is just a machine, it's a machine that can do one trick that computers have no hope of doing. A trick that is intrinsic to the machinery, that can't be duplicated onto some other machine, stored on a disc, reworked by smart programmers or appropriated by Microsoft. Because of the stuff it is made of, or the way its parts are arranged, the brain is a machine that is capable of creating an "I."</a:t>
            </a:r>
            <a:endParaRPr lang="en-US" b="0" i="0" dirty="0">
              <a:solidFill>
                <a:srgbClr val="333333"/>
              </a:solidFill>
              <a:effectLst/>
              <a:latin typeface="Georgia" panose="02040502050405020303" pitchFamily="18" charset="0"/>
            </a:endParaRPr>
          </a:p>
        </p:txBody>
      </p:sp>
    </p:spTree>
    <p:extLst>
      <p:ext uri="{BB962C8B-B14F-4D97-AF65-F5344CB8AC3E}">
        <p14:creationId xmlns:p14="http://schemas.microsoft.com/office/powerpoint/2010/main" val="2478698700"/>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a:off x="3048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574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6294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0772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a:off x="-685800" y="2667000"/>
            <a:ext cx="10183091" cy="1417020"/>
          </a:xfrm>
          <a:prstGeom prst="flowChartInputOutpu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734291" y="2514600"/>
            <a:ext cx="10183091" cy="1417020"/>
          </a:xfrm>
          <a:prstGeom prst="flowChartInputOutp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5" name="Rectangle 4"/>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Can 6"/>
          <p:cNvSpPr/>
          <p:nvPr/>
        </p:nvSpPr>
        <p:spPr>
          <a:xfrm>
            <a:off x="1219200" y="226280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2057400" y="2362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1524000" y="273326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3048000" y="2209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2743200" y="2971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62000" y="3124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1765852" y="305462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5715000" y="22860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705600" y="2209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19800" y="2743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7543800" y="2438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p:cNvSpPr/>
          <p:nvPr/>
        </p:nvSpPr>
        <p:spPr>
          <a:xfrm>
            <a:off x="6629400" y="3200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4724400" y="3124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5715000" y="2971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600200"/>
            <a:ext cx="2743200" cy="461665"/>
          </a:xfrm>
          <a:prstGeom prst="rect">
            <a:avLst/>
          </a:prstGeom>
          <a:noFill/>
        </p:spPr>
        <p:txBody>
          <a:bodyPr wrap="square" rtlCol="0">
            <a:spAutoFit/>
          </a:bodyPr>
          <a:lstStyle/>
          <a:p>
            <a:pPr algn="ctr"/>
            <a:r>
              <a:rPr lang="en-US" sz="2400" b="1" dirty="0"/>
              <a:t>“Natural”</a:t>
            </a:r>
          </a:p>
        </p:txBody>
      </p:sp>
      <p:sp>
        <p:nvSpPr>
          <p:cNvPr id="32" name="TextBox 31"/>
          <p:cNvSpPr txBox="1"/>
          <p:nvPr/>
        </p:nvSpPr>
        <p:spPr>
          <a:xfrm>
            <a:off x="1371600" y="1600200"/>
            <a:ext cx="2743200" cy="461665"/>
          </a:xfrm>
          <a:prstGeom prst="rect">
            <a:avLst/>
          </a:prstGeom>
          <a:noFill/>
        </p:spPr>
        <p:txBody>
          <a:bodyPr wrap="square" rtlCol="0">
            <a:spAutoFit/>
          </a:bodyPr>
          <a:lstStyle/>
          <a:p>
            <a:pPr algn="ctr"/>
            <a:r>
              <a:rPr lang="en-US" sz="2400" b="1" dirty="0"/>
              <a:t>“Supernatural”</a:t>
            </a:r>
          </a:p>
        </p:txBody>
      </p:sp>
    </p:spTree>
    <p:extLst>
      <p:ext uri="{BB962C8B-B14F-4D97-AF65-F5344CB8AC3E}">
        <p14:creationId xmlns:p14="http://schemas.microsoft.com/office/powerpoint/2010/main" val="371150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a:off x="3048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574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6294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0772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a:off x="-685800" y="2667000"/>
            <a:ext cx="10183091" cy="1417020"/>
          </a:xfrm>
          <a:prstGeom prst="flowChartInputOutpu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734291" y="2514600"/>
            <a:ext cx="10183091" cy="1417020"/>
          </a:xfrm>
          <a:prstGeom prst="flowChartInputOutp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5" name="Rectangle 4"/>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Can 6"/>
          <p:cNvSpPr/>
          <p:nvPr/>
        </p:nvSpPr>
        <p:spPr>
          <a:xfrm>
            <a:off x="1219200" y="226280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2057400" y="2362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1524000" y="273326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3048000" y="2209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2743200" y="2971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62000" y="3124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1765852" y="305462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5715000" y="22860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705600" y="2209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19800" y="2743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7543800" y="2438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p:cNvSpPr/>
          <p:nvPr/>
        </p:nvSpPr>
        <p:spPr>
          <a:xfrm>
            <a:off x="6629400" y="3200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4724400" y="3124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5715000" y="2971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600200"/>
            <a:ext cx="2743200" cy="461665"/>
          </a:xfrm>
          <a:prstGeom prst="rect">
            <a:avLst/>
          </a:prstGeom>
          <a:noFill/>
        </p:spPr>
        <p:txBody>
          <a:bodyPr wrap="square" rtlCol="0">
            <a:spAutoFit/>
          </a:bodyPr>
          <a:lstStyle/>
          <a:p>
            <a:pPr algn="ctr"/>
            <a:r>
              <a:rPr lang="en-US" sz="2400" b="1" dirty="0"/>
              <a:t>“Natural”</a:t>
            </a:r>
          </a:p>
        </p:txBody>
      </p:sp>
      <p:sp>
        <p:nvSpPr>
          <p:cNvPr id="32" name="TextBox 31"/>
          <p:cNvSpPr txBox="1"/>
          <p:nvPr/>
        </p:nvSpPr>
        <p:spPr>
          <a:xfrm>
            <a:off x="735041" y="1455003"/>
            <a:ext cx="4016319" cy="830997"/>
          </a:xfrm>
          <a:prstGeom prst="rect">
            <a:avLst/>
          </a:prstGeom>
          <a:noFill/>
        </p:spPr>
        <p:txBody>
          <a:bodyPr wrap="square" rtlCol="0">
            <a:spAutoFit/>
          </a:bodyPr>
          <a:lstStyle/>
          <a:p>
            <a:pPr algn="ctr"/>
            <a:r>
              <a:rPr lang="en-US" sz="2400" b="1" dirty="0"/>
              <a:t>“Something beyond our ability to perceive”</a:t>
            </a:r>
          </a:p>
        </p:txBody>
      </p:sp>
    </p:spTree>
    <p:extLst>
      <p:ext uri="{BB962C8B-B14F-4D97-AF65-F5344CB8AC3E}">
        <p14:creationId xmlns:p14="http://schemas.microsoft.com/office/powerpoint/2010/main" val="15568657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a:off x="3048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574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6294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0772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a:off x="-685800" y="2667000"/>
            <a:ext cx="10183091" cy="1417020"/>
          </a:xfrm>
          <a:prstGeom prst="flowChartInputOutpu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734291" y="2514600"/>
            <a:ext cx="10183091" cy="1417020"/>
          </a:xfrm>
          <a:prstGeom prst="flowChartInputOutp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5" name="Rectangle 4"/>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Can 6"/>
          <p:cNvSpPr/>
          <p:nvPr/>
        </p:nvSpPr>
        <p:spPr>
          <a:xfrm>
            <a:off x="1219200" y="226280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2057400" y="2362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1524000" y="273326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3048000" y="2209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2743200" y="2971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62000" y="3124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1765852" y="305462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5715000" y="22860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705600" y="2209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19800" y="2743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7543800" y="2438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p:cNvSpPr/>
          <p:nvPr/>
        </p:nvSpPr>
        <p:spPr>
          <a:xfrm>
            <a:off x="6629400" y="3200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4724400" y="3124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5715000" y="2971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455003"/>
            <a:ext cx="2743200" cy="830997"/>
          </a:xfrm>
          <a:prstGeom prst="rect">
            <a:avLst/>
          </a:prstGeom>
          <a:noFill/>
        </p:spPr>
        <p:txBody>
          <a:bodyPr wrap="square" rtlCol="0">
            <a:spAutoFit/>
          </a:bodyPr>
          <a:lstStyle/>
          <a:p>
            <a:pPr algn="ctr"/>
            <a:r>
              <a:rPr lang="en-US" sz="2400" b="1" dirty="0"/>
              <a:t>“Something  we can perceive”</a:t>
            </a:r>
          </a:p>
        </p:txBody>
      </p:sp>
      <p:sp>
        <p:nvSpPr>
          <p:cNvPr id="32" name="TextBox 31"/>
          <p:cNvSpPr txBox="1"/>
          <p:nvPr/>
        </p:nvSpPr>
        <p:spPr>
          <a:xfrm>
            <a:off x="735041" y="1455003"/>
            <a:ext cx="4016319" cy="830997"/>
          </a:xfrm>
          <a:prstGeom prst="rect">
            <a:avLst/>
          </a:prstGeom>
          <a:noFill/>
        </p:spPr>
        <p:txBody>
          <a:bodyPr wrap="square" rtlCol="0">
            <a:spAutoFit/>
          </a:bodyPr>
          <a:lstStyle/>
          <a:p>
            <a:pPr algn="ctr"/>
            <a:r>
              <a:rPr lang="en-US" sz="2400" b="1" dirty="0"/>
              <a:t>“Something beyond our ability to perceive”</a:t>
            </a:r>
          </a:p>
        </p:txBody>
      </p:sp>
    </p:spTree>
    <p:extLst>
      <p:ext uri="{BB962C8B-B14F-4D97-AF65-F5344CB8AC3E}">
        <p14:creationId xmlns:p14="http://schemas.microsoft.com/office/powerpoint/2010/main" val="24957264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a:off x="3048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574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6294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0772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a:off x="-685800" y="2667000"/>
            <a:ext cx="10183091" cy="1417020"/>
          </a:xfrm>
          <a:prstGeom prst="flowChartInputOutpu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734291" y="2514600"/>
            <a:ext cx="10183091" cy="1417020"/>
          </a:xfrm>
          <a:prstGeom prst="flowChartInputOutp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5" name="Rectangle 4"/>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Can 6"/>
          <p:cNvSpPr/>
          <p:nvPr/>
        </p:nvSpPr>
        <p:spPr>
          <a:xfrm>
            <a:off x="1219200" y="226280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2057400" y="2362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1524000" y="273326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3048000" y="2209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2743200" y="2971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62000" y="3124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1765852" y="305462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5715000" y="22860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705600" y="2209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19800" y="2743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7543800" y="2438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p:cNvSpPr/>
          <p:nvPr/>
        </p:nvSpPr>
        <p:spPr>
          <a:xfrm>
            <a:off x="6629400" y="3200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4724400" y="3124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5715000" y="2971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455003"/>
            <a:ext cx="2743200" cy="830997"/>
          </a:xfrm>
          <a:prstGeom prst="rect">
            <a:avLst/>
          </a:prstGeom>
          <a:noFill/>
        </p:spPr>
        <p:txBody>
          <a:bodyPr wrap="square" rtlCol="0">
            <a:spAutoFit/>
          </a:bodyPr>
          <a:lstStyle/>
          <a:p>
            <a:pPr algn="ctr"/>
            <a:r>
              <a:rPr lang="en-US" sz="2400" b="1" dirty="0"/>
              <a:t>“Something  we can perceive”</a:t>
            </a:r>
          </a:p>
        </p:txBody>
      </p:sp>
      <p:sp>
        <p:nvSpPr>
          <p:cNvPr id="32" name="TextBox 31"/>
          <p:cNvSpPr txBox="1"/>
          <p:nvPr/>
        </p:nvSpPr>
        <p:spPr>
          <a:xfrm>
            <a:off x="735041" y="1455003"/>
            <a:ext cx="4016319" cy="830997"/>
          </a:xfrm>
          <a:prstGeom prst="rect">
            <a:avLst/>
          </a:prstGeom>
          <a:noFill/>
        </p:spPr>
        <p:txBody>
          <a:bodyPr wrap="square" rtlCol="0">
            <a:spAutoFit/>
          </a:bodyPr>
          <a:lstStyle/>
          <a:p>
            <a:pPr algn="ctr"/>
            <a:r>
              <a:rPr lang="en-US" sz="2400" b="1" dirty="0"/>
              <a:t>“Something beyond our ability to perceive”</a:t>
            </a:r>
          </a:p>
        </p:txBody>
      </p:sp>
      <p:sp>
        <p:nvSpPr>
          <p:cNvPr id="2" name="TextBox 1"/>
          <p:cNvSpPr txBox="1"/>
          <p:nvPr/>
        </p:nvSpPr>
        <p:spPr>
          <a:xfrm>
            <a:off x="6325902" y="1648352"/>
            <a:ext cx="1574381" cy="430887"/>
          </a:xfrm>
          <a:prstGeom prst="rect">
            <a:avLst/>
          </a:prstGeom>
          <a:solidFill>
            <a:schemeClr val="bg1">
              <a:lumMod val="75000"/>
              <a:alpha val="87000"/>
            </a:schemeClr>
          </a:solidFill>
        </p:spPr>
        <p:txBody>
          <a:bodyPr wrap="square" lIns="0" tIns="0" rIns="0" bIns="0" rtlCol="0">
            <a:spAutoFit/>
          </a:bodyPr>
          <a:lstStyle/>
          <a:p>
            <a:pPr algn="ctr"/>
            <a:r>
              <a:rPr lang="en-US" sz="2800" b="1" dirty="0">
                <a:solidFill>
                  <a:schemeClr val="accent3">
                    <a:lumMod val="50000"/>
                  </a:schemeClr>
                </a:solidFill>
                <a:effectLst>
                  <a:outerShdw blurRad="38100" dist="38100" dir="2700000" algn="tl">
                    <a:srgbClr val="000000">
                      <a:alpha val="43137"/>
                    </a:srgbClr>
                  </a:outerShdw>
                </a:effectLst>
              </a:rPr>
              <a:t>“SCIENCE”</a:t>
            </a:r>
          </a:p>
        </p:txBody>
      </p:sp>
    </p:spTree>
    <p:extLst>
      <p:ext uri="{BB962C8B-B14F-4D97-AF65-F5344CB8AC3E}">
        <p14:creationId xmlns:p14="http://schemas.microsoft.com/office/powerpoint/2010/main" val="280637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9" name="Rounded Rectangle 8"/>
          <p:cNvSpPr/>
          <p:nvPr/>
        </p:nvSpPr>
        <p:spPr>
          <a:xfrm>
            <a:off x="2590800" y="1462548"/>
            <a:ext cx="3810000" cy="1349462"/>
          </a:xfrm>
          <a:prstGeom prst="roundRect">
            <a:avLst/>
          </a:prstGeom>
          <a:solidFill>
            <a:srgbClr val="00206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Was there an</a:t>
            </a:r>
          </a:p>
          <a:p>
            <a:pPr algn="ctr"/>
            <a:r>
              <a:rPr lang="en-US" sz="2800" b="1" dirty="0">
                <a:effectLst>
                  <a:outerShdw blurRad="38100" dist="38100" dir="2700000" algn="tl">
                    <a:srgbClr val="000000">
                      <a:alpha val="43137"/>
                    </a:srgbClr>
                  </a:outerShdw>
                </a:effectLst>
              </a:rPr>
              <a:t>“</a:t>
            </a:r>
            <a:r>
              <a:rPr lang="en-US" sz="2800" b="1" i="1" dirty="0">
                <a:effectLst>
                  <a:outerShdw blurRad="38100" dist="38100" dir="2700000" algn="tl">
                    <a:srgbClr val="000000">
                      <a:alpha val="43137"/>
                    </a:srgbClr>
                  </a:outerShdw>
                </a:effectLst>
              </a:rPr>
              <a:t>Intelligent Designer</a:t>
            </a:r>
            <a:r>
              <a:rPr lang="en-US" sz="2800" b="1" dirty="0">
                <a:effectLst>
                  <a:outerShdw blurRad="38100" dist="38100" dir="2700000" algn="tl">
                    <a:srgbClr val="000000">
                      <a:alpha val="43137"/>
                    </a:srgbClr>
                  </a:outerShdw>
                </a:effectLst>
              </a:rPr>
              <a:t>”?</a:t>
            </a:r>
          </a:p>
        </p:txBody>
      </p:sp>
      <p:sp>
        <p:nvSpPr>
          <p:cNvPr id="2" name="TextBox 1"/>
          <p:cNvSpPr txBox="1"/>
          <p:nvPr/>
        </p:nvSpPr>
        <p:spPr>
          <a:xfrm>
            <a:off x="762000" y="3200400"/>
            <a:ext cx="8229600" cy="954107"/>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sz="2800" dirty="0"/>
              <a:t>But For Many, It is Answered Without the Bible</a:t>
            </a:r>
          </a:p>
        </p:txBody>
      </p:sp>
      <p:sp>
        <p:nvSpPr>
          <p:cNvPr id="6" name="Rectangle 5"/>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Rectangle 6"/>
          <p:cNvSpPr/>
          <p:nvPr/>
        </p:nvSpPr>
        <p:spPr>
          <a:xfrm>
            <a:off x="890374" y="4495800"/>
            <a:ext cx="7363252" cy="1200329"/>
          </a:xfrm>
          <a:prstGeom prst="rect">
            <a:avLst/>
          </a:prstGeom>
          <a:gradFill>
            <a:gsLst>
              <a:gs pos="0">
                <a:srgbClr val="FFEFD1"/>
              </a:gs>
              <a:gs pos="64999">
                <a:srgbClr val="F0EBD5"/>
              </a:gs>
              <a:gs pos="100000">
                <a:srgbClr val="D1C39F"/>
              </a:gs>
            </a:gsLst>
            <a:lin ang="5400000" scaled="0"/>
          </a:gradFill>
          <a:effectLst>
            <a:outerShdw blurRad="50800" dist="88900" dir="13500000" algn="br" rotWithShape="0">
              <a:prstClr val="black">
                <a:alpha val="40000"/>
              </a:prstClr>
            </a:outerShdw>
          </a:effectLst>
        </p:spPr>
        <p:txBody>
          <a:bodyPr>
            <a:spAutoFit/>
          </a:bodyPr>
          <a:lstStyle/>
          <a:p>
            <a:r>
              <a:rPr lang="en-US" sz="2400" b="1" dirty="0"/>
              <a:t>Acts 14</a:t>
            </a:r>
            <a:r>
              <a:rPr lang="en-US" sz="2400" b="1" baseline="30000" dirty="0"/>
              <a:t>17 </a:t>
            </a:r>
            <a:r>
              <a:rPr lang="en-US" sz="2400" dirty="0"/>
              <a:t>Yet he did not leave himself without witness, for he did good by giving you rains from heaven and fruitful seasons, satisfying your hearts with food and gladness.”</a:t>
            </a:r>
          </a:p>
        </p:txBody>
      </p:sp>
      <p:sp>
        <p:nvSpPr>
          <p:cNvPr id="8" name="Rectangle 7"/>
          <p:cNvSpPr/>
          <p:nvPr/>
        </p:nvSpPr>
        <p:spPr>
          <a:xfrm>
            <a:off x="914400" y="5276671"/>
            <a:ext cx="7239000" cy="1200329"/>
          </a:xfrm>
          <a:prstGeom prst="rect">
            <a:avLst/>
          </a:prstGeom>
        </p:spPr>
        <p:txBody>
          <a:bodyPr wrap="square">
            <a:spAutoFit/>
          </a:bodyPr>
          <a:lstStyle/>
          <a:p>
            <a:endParaRPr lang="en-US" sz="2400" b="1" i="1" dirty="0">
              <a:latin typeface="Palatino Linotype" panose="02040502050505030304" pitchFamily="18" charset="0"/>
            </a:endParaRPr>
          </a:p>
          <a:p>
            <a:endParaRPr lang="en-US" sz="2400" b="1" i="1" dirty="0">
              <a:latin typeface="Palatino Linotype" panose="02040502050505030304" pitchFamily="18" charset="0"/>
            </a:endParaRPr>
          </a:p>
          <a:p>
            <a:r>
              <a:rPr lang="en-US" sz="2400" b="1" dirty="0"/>
              <a:t>just…</a:t>
            </a:r>
            <a:r>
              <a:rPr lang="en-US" sz="2400" b="1" i="1" dirty="0">
                <a:latin typeface="Palatino Linotype" panose="02040502050505030304" pitchFamily="18" charset="0"/>
              </a:rPr>
              <a:t> Is Intelligence Responsible For What We See?</a:t>
            </a:r>
            <a:endParaRPr lang="en-US" sz="2400" dirty="0"/>
          </a:p>
        </p:txBody>
      </p:sp>
    </p:spTree>
    <p:extLst>
      <p:ext uri="{BB962C8B-B14F-4D97-AF65-F5344CB8AC3E}">
        <p14:creationId xmlns:p14="http://schemas.microsoft.com/office/powerpoint/2010/main" val="353522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n 25"/>
          <p:cNvSpPr/>
          <p:nvPr/>
        </p:nvSpPr>
        <p:spPr>
          <a:xfrm>
            <a:off x="3048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26"/>
          <p:cNvSpPr/>
          <p:nvPr/>
        </p:nvSpPr>
        <p:spPr>
          <a:xfrm>
            <a:off x="20574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27"/>
          <p:cNvSpPr/>
          <p:nvPr/>
        </p:nvSpPr>
        <p:spPr>
          <a:xfrm>
            <a:off x="6629400" y="39624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28"/>
          <p:cNvSpPr/>
          <p:nvPr/>
        </p:nvSpPr>
        <p:spPr>
          <a:xfrm>
            <a:off x="8077200" y="2667000"/>
            <a:ext cx="381000" cy="1981200"/>
          </a:xfrm>
          <a:prstGeom prst="can">
            <a:avLst/>
          </a:prstGeom>
          <a:gradFill flip="none" rotWithShape="1">
            <a:gsLst>
              <a:gs pos="0">
                <a:schemeClr val="bg2">
                  <a:lumMod val="10000"/>
                </a:schemeClr>
              </a:gs>
              <a:gs pos="50000">
                <a:schemeClr val="bg2">
                  <a:lumMod val="25000"/>
                </a:schemeClr>
              </a:gs>
              <a:gs pos="100000">
                <a:schemeClr val="bg2">
                  <a:lumMod val="75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Data 21"/>
          <p:cNvSpPr/>
          <p:nvPr/>
        </p:nvSpPr>
        <p:spPr>
          <a:xfrm>
            <a:off x="-685800" y="2667000"/>
            <a:ext cx="10183091" cy="1417020"/>
          </a:xfrm>
          <a:prstGeom prst="flowChartInputOutpu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Data 20"/>
          <p:cNvSpPr/>
          <p:nvPr/>
        </p:nvSpPr>
        <p:spPr>
          <a:xfrm>
            <a:off x="-734291" y="2514600"/>
            <a:ext cx="10183091" cy="1417020"/>
          </a:xfrm>
          <a:prstGeom prst="flowChartInputOutpu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914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rPr>
              <a:t>Intelligent Design...</a:t>
            </a:r>
            <a:endParaRPr lang="en-US" sz="2800" dirty="0">
              <a:effectLst>
                <a:outerShdw blurRad="38100" dist="38100" dir="2700000" algn="tl">
                  <a:srgbClr val="000000">
                    <a:alpha val="43137"/>
                  </a:srgbClr>
                </a:outerShdw>
              </a:effectLst>
            </a:endParaRPr>
          </a:p>
        </p:txBody>
      </p:sp>
      <p:sp>
        <p:nvSpPr>
          <p:cNvPr id="5" name="Rectangle 4"/>
          <p:cNvSpPr/>
          <p:nvPr/>
        </p:nvSpPr>
        <p:spPr>
          <a:xfrm>
            <a:off x="76200" y="793956"/>
            <a:ext cx="4572000" cy="523220"/>
          </a:xfrm>
          <a:prstGeom prst="rect">
            <a:avLst/>
          </a:prstGeom>
        </p:spPr>
        <p:txBody>
          <a:bodyPr>
            <a:spAutoFit/>
          </a:bodyPr>
          <a:lstStyle/>
          <a:p>
            <a:r>
              <a:rPr lang="en-US" sz="2800" dirty="0"/>
              <a:t>(1) Science, Faith, or Logic?</a:t>
            </a:r>
          </a:p>
        </p:txBody>
      </p:sp>
      <p:sp>
        <p:nvSpPr>
          <p:cNvPr id="7" name="Can 6"/>
          <p:cNvSpPr/>
          <p:nvPr/>
        </p:nvSpPr>
        <p:spPr>
          <a:xfrm>
            <a:off x="1219200" y="226280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an 7"/>
          <p:cNvSpPr/>
          <p:nvPr/>
        </p:nvSpPr>
        <p:spPr>
          <a:xfrm>
            <a:off x="2057400" y="2362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n 8"/>
          <p:cNvSpPr/>
          <p:nvPr/>
        </p:nvSpPr>
        <p:spPr>
          <a:xfrm>
            <a:off x="1524000" y="273326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an 9"/>
          <p:cNvSpPr/>
          <p:nvPr/>
        </p:nvSpPr>
        <p:spPr>
          <a:xfrm>
            <a:off x="3048000" y="2209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n 10"/>
          <p:cNvSpPr/>
          <p:nvPr/>
        </p:nvSpPr>
        <p:spPr>
          <a:xfrm>
            <a:off x="2743200" y="29718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an 11"/>
          <p:cNvSpPr/>
          <p:nvPr/>
        </p:nvSpPr>
        <p:spPr>
          <a:xfrm>
            <a:off x="762000" y="3124200"/>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p:cNvSpPr/>
          <p:nvPr/>
        </p:nvSpPr>
        <p:spPr>
          <a:xfrm>
            <a:off x="1765852" y="3054628"/>
            <a:ext cx="762000" cy="609600"/>
          </a:xfrm>
          <a:prstGeom prst="can">
            <a:avLst/>
          </a:prstGeom>
          <a:gradFill flip="none" rotWithShape="1">
            <a:gsLst>
              <a:gs pos="0">
                <a:schemeClr val="tx2">
                  <a:lumMod val="60000"/>
                  <a:lumOff val="4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n 13"/>
          <p:cNvSpPr/>
          <p:nvPr/>
        </p:nvSpPr>
        <p:spPr>
          <a:xfrm>
            <a:off x="5715000" y="22860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14"/>
          <p:cNvSpPr/>
          <p:nvPr/>
        </p:nvSpPr>
        <p:spPr>
          <a:xfrm>
            <a:off x="6705600" y="2209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5"/>
          <p:cNvSpPr/>
          <p:nvPr/>
        </p:nvSpPr>
        <p:spPr>
          <a:xfrm>
            <a:off x="6019800" y="2743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6"/>
          <p:cNvSpPr/>
          <p:nvPr/>
        </p:nvSpPr>
        <p:spPr>
          <a:xfrm>
            <a:off x="7543800" y="2438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an 17"/>
          <p:cNvSpPr/>
          <p:nvPr/>
        </p:nvSpPr>
        <p:spPr>
          <a:xfrm>
            <a:off x="6629400" y="32004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18"/>
          <p:cNvSpPr/>
          <p:nvPr/>
        </p:nvSpPr>
        <p:spPr>
          <a:xfrm>
            <a:off x="4724400" y="31242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9"/>
          <p:cNvSpPr/>
          <p:nvPr/>
        </p:nvSpPr>
        <p:spPr>
          <a:xfrm>
            <a:off x="5715000" y="2971800"/>
            <a:ext cx="762000" cy="609600"/>
          </a:xfrm>
          <a:prstGeom prst="can">
            <a:avLst/>
          </a:prstGeom>
          <a:gradFill flip="none" rotWithShape="1">
            <a:gsLst>
              <a:gs pos="0">
                <a:schemeClr val="accent3">
                  <a:lumMod val="75000"/>
                </a:schemeClr>
              </a:gs>
              <a:gs pos="50000">
                <a:schemeClr val="accent3">
                  <a:lumMod val="40000"/>
                  <a:lumOff val="60000"/>
                </a:schemeClr>
              </a:gs>
              <a:gs pos="100000">
                <a:schemeClr val="accent1">
                  <a:tint val="23500"/>
                  <a:satMod val="160000"/>
                </a:schemeClr>
              </a:gs>
            </a:gsLst>
            <a:lin ang="0" scaled="1"/>
            <a:tileRect/>
          </a:gra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5715000" y="1455003"/>
            <a:ext cx="2743200" cy="830997"/>
          </a:xfrm>
          <a:prstGeom prst="rect">
            <a:avLst/>
          </a:prstGeom>
          <a:noFill/>
        </p:spPr>
        <p:txBody>
          <a:bodyPr wrap="square" rtlCol="0">
            <a:spAutoFit/>
          </a:bodyPr>
          <a:lstStyle/>
          <a:p>
            <a:pPr algn="ctr"/>
            <a:r>
              <a:rPr lang="en-US" sz="2400" b="1" dirty="0"/>
              <a:t>“Something  we can perceive”</a:t>
            </a:r>
          </a:p>
        </p:txBody>
      </p:sp>
      <p:sp>
        <p:nvSpPr>
          <p:cNvPr id="32" name="TextBox 31"/>
          <p:cNvSpPr txBox="1"/>
          <p:nvPr/>
        </p:nvSpPr>
        <p:spPr>
          <a:xfrm>
            <a:off x="735041" y="1455003"/>
            <a:ext cx="4016319" cy="830997"/>
          </a:xfrm>
          <a:prstGeom prst="rect">
            <a:avLst/>
          </a:prstGeom>
          <a:noFill/>
        </p:spPr>
        <p:txBody>
          <a:bodyPr wrap="square" rtlCol="0">
            <a:spAutoFit/>
          </a:bodyPr>
          <a:lstStyle/>
          <a:p>
            <a:pPr algn="ctr"/>
            <a:r>
              <a:rPr lang="en-US" sz="2400" b="1" dirty="0"/>
              <a:t>“Something beyond our ability to perceive”</a:t>
            </a:r>
          </a:p>
        </p:txBody>
      </p:sp>
      <p:sp>
        <p:nvSpPr>
          <p:cNvPr id="2" name="TextBox 1"/>
          <p:cNvSpPr txBox="1"/>
          <p:nvPr/>
        </p:nvSpPr>
        <p:spPr>
          <a:xfrm>
            <a:off x="6325902" y="1648352"/>
            <a:ext cx="1574381" cy="430887"/>
          </a:xfrm>
          <a:prstGeom prst="rect">
            <a:avLst/>
          </a:prstGeom>
          <a:solidFill>
            <a:schemeClr val="bg1">
              <a:lumMod val="75000"/>
              <a:alpha val="87000"/>
            </a:schemeClr>
          </a:solidFill>
        </p:spPr>
        <p:txBody>
          <a:bodyPr wrap="square" lIns="0" tIns="0" rIns="0" bIns="0" rtlCol="0">
            <a:spAutoFit/>
          </a:bodyPr>
          <a:lstStyle/>
          <a:p>
            <a:pPr algn="ctr"/>
            <a:r>
              <a:rPr lang="en-US" sz="2800" b="1" dirty="0">
                <a:solidFill>
                  <a:schemeClr val="accent3">
                    <a:lumMod val="50000"/>
                  </a:schemeClr>
                </a:solidFill>
                <a:effectLst>
                  <a:outerShdw blurRad="38100" dist="38100" dir="2700000" algn="tl">
                    <a:srgbClr val="000000">
                      <a:alpha val="43137"/>
                    </a:srgbClr>
                  </a:outerShdw>
                </a:effectLst>
              </a:rPr>
              <a:t>“SCIENCE”</a:t>
            </a:r>
          </a:p>
        </p:txBody>
      </p:sp>
      <p:sp>
        <p:nvSpPr>
          <p:cNvPr id="3" name="Left Arrow 2"/>
          <p:cNvSpPr/>
          <p:nvPr/>
        </p:nvSpPr>
        <p:spPr>
          <a:xfrm>
            <a:off x="4191000" y="1648352"/>
            <a:ext cx="1600200" cy="614456"/>
          </a:xfrm>
          <a:prstGeom prst="leftArrow">
            <a:avLst/>
          </a:prstGeom>
          <a:gradFill flip="none" rotWithShape="1">
            <a:gsLst>
              <a:gs pos="0">
                <a:schemeClr val="accent3">
                  <a:lumMod val="75000"/>
                </a:schemeClr>
              </a:gs>
              <a:gs pos="50000">
                <a:schemeClr val="accent5">
                  <a:lumMod val="75000"/>
                </a:schemeClr>
              </a:gs>
              <a:gs pos="100000">
                <a:schemeClr val="tx2">
                  <a:lumMod val="20000"/>
                  <a:lumOff val="80000"/>
                </a:schemeClr>
              </a:gs>
            </a:gsLst>
            <a:lin ang="108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897387" y="4159984"/>
            <a:ext cx="4198613"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t>Remains of an ancient civilization</a:t>
            </a:r>
          </a:p>
          <a:p>
            <a:pPr marL="285750" indent="-285750">
              <a:buFont typeface="Arial" panose="020B0604020202020204" pitchFamily="34" charset="0"/>
              <a:buChar char="•"/>
            </a:pPr>
            <a:r>
              <a:rPr lang="en-US" sz="2000" b="1" dirty="0"/>
              <a:t>Bite out of a tomato plant</a:t>
            </a:r>
          </a:p>
          <a:p>
            <a:pPr marL="285750" indent="-285750">
              <a:buFont typeface="Arial" panose="020B0604020202020204" pitchFamily="34" charset="0"/>
              <a:buChar char="•"/>
            </a:pPr>
            <a:r>
              <a:rPr lang="en-US" sz="2000" b="1" dirty="0"/>
              <a:t>Signals from outer space</a:t>
            </a:r>
          </a:p>
          <a:p>
            <a:pPr marL="285750" indent="-285750">
              <a:buFont typeface="Arial" panose="020B0604020202020204" pitchFamily="34" charset="0"/>
              <a:buChar char="•"/>
            </a:pPr>
            <a:r>
              <a:rPr lang="en-US" sz="2000" b="1" dirty="0"/>
              <a:t>DNA</a:t>
            </a:r>
          </a:p>
          <a:p>
            <a:pPr marL="285750" indent="-285750">
              <a:buFont typeface="Arial" panose="020B0604020202020204" pitchFamily="34" charset="0"/>
              <a:buChar char="•"/>
            </a:pPr>
            <a:r>
              <a:rPr lang="en-US" sz="2000" b="1" dirty="0"/>
              <a:t>Our Existence</a:t>
            </a:r>
          </a:p>
        </p:txBody>
      </p:sp>
      <p:sp>
        <p:nvSpPr>
          <p:cNvPr id="30" name="TextBox 29"/>
          <p:cNvSpPr txBox="1"/>
          <p:nvPr/>
        </p:nvSpPr>
        <p:spPr>
          <a:xfrm>
            <a:off x="1447800" y="1660058"/>
            <a:ext cx="2535556" cy="402025"/>
          </a:xfrm>
          <a:prstGeom prst="rect">
            <a:avLst/>
          </a:prstGeom>
          <a:solidFill>
            <a:schemeClr val="bg1">
              <a:lumMod val="75000"/>
              <a:alpha val="87000"/>
            </a:schemeClr>
          </a:solidFill>
        </p:spPr>
        <p:txBody>
          <a:bodyPr wrap="square" lIns="0" tIns="0" rIns="0" bIns="0" rtlCol="0">
            <a:spAutoFit/>
          </a:bodyPr>
          <a:lstStyle/>
          <a:p>
            <a:pPr algn="ctr"/>
            <a:r>
              <a:rPr lang="en-US" sz="2800" b="1" dirty="0">
                <a:solidFill>
                  <a:schemeClr val="accent3">
                    <a:lumMod val="50000"/>
                  </a:schemeClr>
                </a:solidFill>
                <a:effectLst>
                  <a:outerShdw blurRad="38100" dist="38100" dir="2700000" algn="tl">
                    <a:srgbClr val="000000">
                      <a:alpha val="43137"/>
                    </a:srgbClr>
                  </a:outerShdw>
                </a:effectLst>
              </a:rPr>
              <a:t>“NOT SCIENCE”</a:t>
            </a:r>
          </a:p>
        </p:txBody>
      </p:sp>
    </p:spTree>
    <p:extLst>
      <p:ext uri="{BB962C8B-B14F-4D97-AF65-F5344CB8AC3E}">
        <p14:creationId xmlns:p14="http://schemas.microsoft.com/office/powerpoint/2010/main" val="404494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A2B25-8A0F-4256-BD44-21AC14B6C0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D9B0CCB-E433-4B75-AE4A-9A172C42F49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2341846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16230" y="1828800"/>
            <a:ext cx="813054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Some notes for myself...</a:t>
            </a:r>
            <a:br>
              <a:rPr kumimoji="0" lang="en-US" altLang="en-US" sz="1800" b="0" i="0" u="none" strike="noStrike" cap="none" normalizeH="0" baseline="0" dirty="0">
                <a:ln>
                  <a:noFill/>
                </a:ln>
                <a:solidFill>
                  <a:schemeClr val="tx1"/>
                </a:solidFill>
                <a:effectLst/>
                <a:latin typeface="Palatino Linotype" pitchFamily="18"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Science, Faith, or Logic</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Empirical Science, Darwinism isn't</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sng" strike="noStrike" cap="none" normalizeH="0" baseline="0" dirty="0">
                <a:ln>
                  <a:noFill/>
                </a:ln>
                <a:solidFill>
                  <a:schemeClr val="tx1"/>
                </a:solidFill>
                <a:effectLst/>
                <a:latin typeface="Palatino Linotype" pitchFamily="18" charset="0"/>
                <a:cs typeface="Arial" pitchFamily="34" charset="0"/>
              </a:rPr>
              <a:t>Darwinism infers something that hasn't been observed based on what has been observed and a naturalistic presumption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The language of Naturalists: they can't even talk about nature without using the language of intelligent design</a:t>
            </a:r>
            <a:r>
              <a:rPr kumimoji="0" lang="en-US" altLang="en-US" sz="1800" b="0" i="0" u="none" strike="noStrike" cap="none" normalizeH="0" baseline="0" dirty="0">
                <a:ln>
                  <a:noFill/>
                </a:ln>
                <a:solidFill>
                  <a:schemeClr val="tx1"/>
                </a:solidFill>
                <a:effectLst/>
                <a:latin typeface="Arial"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Turn to alien intelligence, and seek evidence of it based on recognition of design that would indicate intelligence</a:t>
            </a:r>
            <a:br>
              <a:rPr kumimoji="0" lang="en-US" altLang="en-US" sz="1800" b="0" i="0" u="none" strike="noStrike" cap="none" normalizeH="0" baseline="0" dirty="0">
                <a:ln>
                  <a:noFill/>
                </a:ln>
                <a:solidFill>
                  <a:schemeClr val="tx1"/>
                </a:solidFill>
                <a:effectLst/>
                <a:latin typeface="Palatino Linotype" pitchFamily="18" charset="0"/>
                <a:cs typeface="Arial" pitchFamily="34" charset="0"/>
              </a:rPr>
            </a:b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sng" strike="noStrike" cap="none" normalizeH="0" baseline="0" dirty="0">
                <a:ln>
                  <a:noFill/>
                </a:ln>
                <a:solidFill>
                  <a:schemeClr val="tx1"/>
                </a:solidFill>
                <a:effectLst/>
                <a:latin typeface="Palatino Linotype" pitchFamily="18" charset="0"/>
                <a:cs typeface="Arial" pitchFamily="34" charset="0"/>
              </a:rPr>
              <a:t>Intelligent Design infers something that hasn't been observed based on what has been observed and a logical presumption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Every day life   </a:t>
            </a:r>
            <a:br>
              <a:rPr kumimoji="0" lang="en-US" altLang="en-US" sz="1900" b="0" i="0" u="none" strike="noStrike" cap="none" normalizeH="0" baseline="0" dirty="0">
                <a:ln>
                  <a:noFill/>
                </a:ln>
                <a:solidFill>
                  <a:schemeClr val="tx1"/>
                </a:solidFill>
                <a:effectLst/>
                <a:latin typeface="Palatino Linotype" pitchFamily="18" charset="0"/>
                <a:cs typeface="Arial" pitchFamily="34" charset="0"/>
              </a:rPr>
            </a:br>
            <a:r>
              <a:rPr kumimoji="0" lang="en-US" altLang="en-US" sz="1800" b="0" i="0" u="none" strike="noStrike" cap="none" normalizeH="0" baseline="0" dirty="0">
                <a:ln>
                  <a:noFill/>
                </a:ln>
                <a:solidFill>
                  <a:schemeClr val="tx1"/>
                </a:solidFill>
                <a:effectLst/>
                <a:latin typeface="Palatino Linotype" pitchFamily="18" charset="0"/>
                <a:cs typeface="Arial" pitchFamily="34" charset="0"/>
              </a:rPr>
              <a:t>assembling objects</a:t>
            </a:r>
          </a:p>
        </p:txBody>
      </p:sp>
      <p:sp>
        <p:nvSpPr>
          <p:cNvPr id="5" name="AutoShape 2" descr="data:image/png;base64,iVBORw0KGgoAAAANSUhEUgAAA7AAAAJKCAIAAACaoT5eAAAgAElEQVR4nOzd92+c+37gd171xk7OPL23KU+Z3thm2DtFUpRIsamxik0SKVFdVO+k2DmcXlgl3XtutWHH63hz9xrYGME6G8ALB87+kCALJAjyH+SHIUc80tE512uf67IB3hCGj0aPqAa8+MHn+SpFNrpko0sx5RktBSZrodlWaLG7rfZim6PU5ii3O8vtzgq7szKRM6/alV+bV1Dryq9xuCqt9jKz1WM0F5ksbout2OYosTo8RkuBTrLRnAhjdA4Ap2ZnH0o9tv/44YNpx9MBNcyynNEoOvPlwhLFXSF7quTiGtFdqy2qFQrrNEUnte5mjbtFcJ/WFJ3RFrXqitr0Re1iYYdU2CEXdcpFnUphp1LYKRd1SEVn9YVt2sJWbdEZbdEZnbtV527Ve9r0njax+KxYfFYqaU8ml3bIpR17r+y9nkgp60wkl3VKZZ1S2Tm5/IJccUHaTa68mEypuvRZcuXFH3ynobonmbGm9/dPqbok7flMPvtZvvWZVF4yVF4yV/ZYK3vtVX2Ob2ev7LVX9toqemwVPdbyS5ayi5ayi8bic1Jhh9bVKjhOc7ZTlOkkKtWA2opcriSb8WQzHhVfCugqMbmOtTZp7c0acx2lKYJxswrU56q1EKqQjE3Q5Qu6Ak7jIBkzQRtpzqKX8q3OMmdBldlerJMcgs6iFW1aySboLazGQLA6mGDUCJ4NwJkqMCMHyMwFM1SgCsYJRstpjLzWxAoGhpdZXqI5kWR0BK3BKRYjGISgYJyAUBRAITUC5IC52UB2NpCVDWRkg+nZYFo2mJoNpuZAJ3Y7ngMfz4WOq8FUBM0lSYShCJogSAzHERSFkUQ4ilE4wdKMwPNajVav10uSZDAaCt1FrWfbxq9PPHn+7MWb189fv3r07Omj50+fvn75fPr109cv7z1+eGXyeu/w8KWh0aHxWxN3ntx+8Or+w7ePH7978WRu+unCwoul1Tfe0IwvPutfn/VvvPOvz6zGppcj04vhmcXgzIJ/dn51ft67sLCyuLC0tLCwvDDvXZzbaWnOuzy3vDy37F3y+ld8Qa8vvOINLnmD897AuxXf25XV10vel4ve54veZ4srzxaWXyysPJ9ffjm38mZ+9d1CcH4htDAfXJwPL81HVhaiq4tx/9JaYHkj4N0M+LaCgQ+hYKKtsH897ItGViPJQt5wyBsOr4Qjy+HIciiyHIosJ16Ho6uRuD8eD67Hg2vx4EYssBkJbIYC68mCwfVgcD0QXPeF1lYi8cVobDYamY6G3saC0/HQ7FpkaTO+ur3h397wba5747HlaGQlGvWvr4U/vA9/fO/bXFuKR1c24t7tjeXNtYX16PxGbGEzvrgeW4hHZiPB2UhwPhaejwSn/StzAW9wM/7x17/49Z/+0Te/+mZ5deVizyVRrz965EhWeoY7v2Dy+o2lhaWlhaV3M7Pv3s3Pzi/Nr6wuBcOrsbXg5lZ4+0No631gY8sX3/RFNwPRrVB0KxzdCoc3g8F1vy/m9YZXfeFAKB6JbkQi66FgzO8PxWJrv/r5r7758LO3L163nGykUPRgSsq+lBQKQRqrKu/fmFidexdd9Ya9K77FRf/SUnDFG1xdDfn8IZ8/4F31Li17l1f8/mAoFA2GYj5/ZHk1tOwL+4KxUHQjHNvwBeMLy4HX04tPnk9PPX419fjV42dvHz55fePWg67zva6CYhinjqVlnsjIzgVhjKIIhkZJAiEwlMJwBic5ghZIWqBIjsAZ7EeK5AhGQ7NahtOxiReslqEFihYoRkMnrvB6ThB5QeQ1kqCVNVpZozfoEukUrU7Rika9aNRLJlE2S8kUi6yYJdmoFyVBFHlREiRZk0xWtMkUgy7Z3uuJd4qSIEqCXuT1Iq/Tczo9p9WxWh0r6BhOQ7ECSfMExRMUn/jtIhkNlYzV0qyW5vXsZ3E6htFQtEBSPEFyOM6gGI2gFIyQEEyAEA6AuBrEcgAoQwWkqoATavAEBKXCUDqCZGBoFoHl0HguQwIsBXE0zNGIwKACg/McwXMkxyeiWJ5iBIoSKJKnSY4iOArnKIynMJ5EeQLhUIiFQBYAWTXIqqHdYFaNMJ9C6Z1wWk3SQCKKBmgaZBiIYSCWgTga4iiIpUCWBFgSYEmQJiGCAFECRAgIIWGUQjAaxRmMYDCSxajdaAalGYRmEJKCMDwXQ7MJPJeiAIYBOQ7ieVjgYc1uWgHWaRC9FhF1iKSFJZ1a1qpkrcooQSYFNSqIXqtmqEwMTSXwDJ4DRJmQDbRWj9M8xPKwoCO0IqUVKZ1E6yVaLzOizMgKoyiMwcAaDKzJyJqNnMUomA0ag6yRREGWtAaDaDJJFqtitRlsdpPdYbI7jHa7wWpXLDZJMWsUM+8qNNSfKusf7Xr48rp/beZXf7b2l3/9m7/+2z/7j//5z/+H//BN8MOr4dtnCms1Glu2lA80Xyh85b3xy99G/vR/3P75v43++V//4rd/8yfhXy52XTlFWeAjyP5sLlVXQMlFnNZB6V2MYCVy6fTDOftOgIdhXkVLqM7EmJyiLV+2ukSjhTeYOZtD7/HYi4sddqekGBmDhTXZOaODVRy0bKNEC6E341ojpjFgGgUTZFSQUV7CEnEixupRVocyWoTRIrQGpjUwJUAkDxEchLMgxgDJvwMorUYpNUYCiVASQKidYAqEKSgRRMMgDYMMDFCQCgPUKAgTKIgjWeqcjNwclCRcBfkdXZ03btx4ODU19WDq3t379+7cn7r/8OH9R/du3b81cXvy2s3rV26Mj05cHb52dfjatZHx8dGJ61du3Lg6mWjy2s0bVycnxq5fGbo6Ojg23D9yuXdosOfycP/I1eFrk9dujo9OnO+4UFpUpmX1LMHZjLbm+ube8z1DvYMj/ZeHevv7zl+61H2x59ylvot9/ZcG+noGB/qGhgZHR4avDg6MnuvubT3TeeZ0R2fHhUsXB0eGr05cu3l9/ObYyLXuzvN1VXWlRSUVnvLaiuq6yurGmrrTJ5vOnjqd8uODOOtHA3H7f1Mg3nvPz+6897aGqh5jVc/fC8SJTCXnDZ5usaBd4zxDmxtxpQ4RqyFdJaSrRKUawtjAWk/p8lqVgjbZ2aw1VNBCPk5ZMdJMsQ6NvlAylOgVj6DLp1gryZgZ3qqXCyyOckd+lclWrBEdnM4i6G2aTyDWwySnRskcEM1Sw1lqOBtAskFUjVAoqSEZkWIlgtETtA6ntDilQUkeJTgEZxCcRggKxkkYJ2AChXAYQEE1olYjKjWSo0az1WiWGs1Uo5lqNEONpqvRdDWapsbSVGgqgKSjmOo7QIwgKILiGE4RZBLEWq1WkmWb3VZVU32xp+fu/XtvZmbeLcy/nZt98eb1i7evX81Ov52ffTP77tmbV/ceP5y4c+fanXuTD54+eDrz+MX8i9fLb994Z9/6lt76Vqd9wRl/9J0/Putff7cD4rXp5fjMUmx2KTq3FJ5fDC4s+hcXfUuL3uXF5ZXFpdWlxUS+5SXfytLqyvLqqnc1sOoL+nxhvz/iD0RXg1FvKLYcji2FY4uh2HwoNheKzgbCc/7w7Gpwzhta8IaWVyJeb9S3EvWvrAVX1sPejejqVsy3Hfd/iAc/xsM/XQt/E4/8LB75WTzyYS28tRbaWA+tr4fWN0Lr66H19eDaenBtI7i+GVzfDK5vBde3Qhtboc1Em6HNjdDGRmhzI7S5Ed5aD2/F9xbZike2Y9HtSGwrGN/0rW0sr8Xn16Jz65H59ejyZty3vRH6uB35uB3e3gqsr/niMX88HtrciH54H/34PrC57l2L+TbXAu83fdsb3s34yva69/3G6vaGd2tteT22vB7zbq55N+JL0eBSNODfiG5+8/Gb3/zi488/Li4vXuy5JEnS8WPHcjKziguLbu4B8ezswtzCfwWII8HwD4D4QErKT1JSKBj+CohXgt7vA/HKFyCeX/K/ervwgyBWQf+UIE7aN+FgWqAonqR4MsniBJc5HZuQcZLFyRIs1ht0CRknfSwZ9aKiTVhWL/J7gbuXvHspvBfNXwOxTs9p9ZxGzwo6RtAxnJZOwJfTMZyOSZI3+VoQuc9KvIHV0gkWkxxOcjjBYp9kTEEIqUbwXATLRrAsFM/CiCwcz8bxbJLIpUgVTaoZCmAoiKVhloY5GmFphKZRmkIpGqVpjGZwisEpFidZgmBJgiUJ9ksQwxALQhyQCOYAmAUQFkATMTthDIDRAPEtEIP/6CDGcRWO5RCEit4DYp6DhN00PKQVYJ0G1mthRY+YFdRqQO0m3GWj8x2cy8GajbhWUNNUFkVlCwKYALFOT7ACzAmI5odBzCVBbFS0iqw1KHqjUfoqiO2y0aozWjX2PKm0Oq+1u37sxqWXc3djHxb+9N9t/9Xf/Ml/+j9++x/+7s+++Te+e6/7q86YdY5cxpTmbtBfmer0br2I/2o+/PPZX//l5l/8L79Z++PV/jtdsofP5k4AugxNHiE4cFIBGSPMGBFIyMnCT6joTFwH0RIqKKRsFcxOvdmhM1kFo4W32nWFhZaiIqvdKRnNnNHKfQ3EgozyEvL/g/jHArFiylNMeQZzvsGcb7QUmG1FFrvb6kiAuOwfAGIJxugcAErNzjyUevR7QKwU10qeuu8HsVS0o+EdEBd1KkUdsrtdLDqrK2rbS+EvQbyXvD82iL8G1s/N+vcHsaG658uf8Wu3MlX3Wqp6rZW99spPFHZW9zur+z9jccLE9sregvqhopMj+XWXbRU9Bk+3Pv+s4DjNWpsTCY7T+vyzirvLUnrBXn7eUdJpLThlsNVIxjLRWKqYKyyOWltevdleLSolnDaPERyc1iUaPVZXlaOg2mAt5vQORmNhdTZeb+P0FkZrxDkJJgU1SudARDaIZYNYDkSqEArAWAjjYZyHMR7CeBBlAYQBEBpAKAClAIQCMQrGaYSkUYrGaAqlCYTCYBKBKRimQIgEIFINUSqIUkFkLkTmgEQ2SGSBZCZAZIB4FkqoSQqlKYIiCALDMRRFEARBEBRBcAwjCYKmaY5lBV7gBV4viXn5eadaTg2Njjx88vjd/Pz88tLMwvyL6Tcv3r5++e7tm7l3b+dnX8/OPH/7+vHrlw9fvX78+t2zt0svZ7zTs4H5ueDSXMD7zrf61ut7tex/seB/Nh94Nhd8Oht69i70bDr4Yjr4aibwZsb3Ztr75u3y27eL028XZt7OvXs7++7t7Oz07Nz03PzM3MK7+YXZxfn5xbmFxbml5bkV7+Lqqjfg84f9wVggHA9E1wOxdV9sfTW6thKOrQQjy/7wii+84g2uLof8K+GgNxLxxmOrG+u+zQ3/9qb//Wbgw2bww2bo40bw43rww1rwfTy4tR7a2Aiub4bWNsNrm+H1zfD6Vnh9O7z+PrzxIbL1Mbr10+jWT2PbP4t9+Fns48fI9nZocyOwthlY3wysbwU3NkMbm+HNzfDWVqLI1lZkeyv6fjP2fi2+HV3bDK6vra7HVtai3vVYYGMtsr0Z//h+7eP7+PutyMZ6KB4LxaKR9bX41mZ8ezO8Hg/EY6HNtcj2ZnhrI7S1Hnq/Gfm4Ffm4HfqwGdheD2xvhD5uhz5sB7bWVtcjq/FwZHtt62fvN95vzi3MXey5pBgMGenpoEpV5im+dWNyaWFpcX7x3czsu9n5uYWlhRXf94A4HNuORLfD4c1gYN3vi62uRnz+aCiyFo1tRqMbn0D8i1///OM30y/ftDQ2kSi6PyUlJSWFhKCGivJ718e9szMR70poZXl1YcG3uBhYXg6seAPe1YB31be8srywuLy45PP5Q6FoKBz3B6JeX3jFH/GH4qHoRii6sRqIzS36Xr6Zf/zs7YNHL6cev3ryfPrR0zeTt6a6zvc6CzwQRh1Ly0zNzFbDCE7TJMv84UFMsHiCvyRHkBxBsHiyxJUvcczruWSJyXFyfvyllbV7FJuUsV7kE8xN9CV/v1byh+tEXifxOonXy4JOFrRfpJF4jcTvfZ38MHklKePEOHl3YEyQHE5wKMkhNIewPMLyMMtDLA+yHMiwIMuCLAMyDMTQIE2DNAXRFERTMEWCOA5iKIBhAI6BOA7hJIxTCE6hOIXhNIEzJM6SOEfiHIlxBMphMIfAHATzYCKEB1EORDkQS8TuhLMgwYCfNMyAdILCLMyyMMfCPAPzNMzREEeBHAWyJPT3AjFFwxQFEYSaIFQkqWZokGVBlgU5DuJYkGMAjgF4FuQ5UOAgDQ/qNJBJxlxWpsjFlxTqKkuU6nJzZZmxqEBnNpI6Dchzaq0OlhRSMTB6kRS0qKDFtHpSJ9G6XQqLCispbBLERiNnNvEWE28xChaj1mTQmYyi2SSbTbLZLO+C2Gh37JjY5jBYHYrFIVkceotDa8uXPJX2ls6q4evnnr+7uf7N4l/81c/+9v/83d/9X//+3/3Hb+Yj99r6SuR8ENIc0DpzG88XTD7rfbo48cp3J/6b5T/699vxP/JefdJX2GihLABuVPFOjDIBoCYD0mTikpqQQEKEaAVlDAQjo6yIamRSMnEGq2C0CiarYLFpnU7F5TLaHZLFpjHbhASIDQ5GsdOSldwBsYLyEsKJMC8hnIjupEdZ3bdATAkQyYMkDyZBnDAxQqsQSoWS/5ggnpqamnowdf/ug/t3Hzx88OjRg8f3bz+4ff3OzfFbCe9eGxlPlATx5LWbiRJvuDp8bezylZGB0aG+4SSIb47fmhi7fqHz4mcg7jvfM9x3eXRg6HMQ9wz0914e6B8eGhwdHb52eXDs/LnfA8TF5XUVNfWVNY01dWcam9tbzqQoJpdichnMef+oILbuToh/PxAXfz+Iz0pF7XJRxxcg7vhvB8Tfmam2L5G5rn9vltp+S1Xfd4L4MxYnTJxXO1h2erzq7GTZ6fGC+iF7ZW9iiUIsaE8M5k0l520VPa6agYK6y+6GweL6/uLaS+7KrqKys0XlZz2VHaU13aXVXQWlZyyuetFcrjOWiOYys6s6r7gxr7hRtpWSGhvKGgneQmkspMaMC0aEkQBCk4MwGSCZAeCZIJ4FUTkIrUI5NcoBCKeGWRXE5IJ0DkDlAEQOSORARC5MASgNESxKcTjLkzxP8AzGkAiNwTSK0AkWQzADwgwA0WqIVoOUCqRyQTIbILIhIhchAZxCSBLHCQxDURiBIRiCIAiCQBiBE4NigsBJmiQoghM4i81aU197/tKFq9cn7j2amnry6PaDe4l/7NduXp+4c3Py/p1bU3fvPHxw58mjO0+e3Hz49OaD57emXt5/+PrRw9dP7r94fOvJw2v3H4zcvNc/fufS2N0Lo/cujjzoGXnYNzLVP/Kgf/jewNDdgcu3BwZvDvRfH+yfuNx/bah/fHhgfGRwfGzo+tXhG9dGbl4buz1+9fa18TvXrt8bn3xw49bD2/ce3X/4ZOrp08fPnz17+fzF6+cvXz9/+frZi9fPnr969uzl82cvXz19+fbp65lnb+eezyy9nFt9teh/sxJ4sxJ44/W/8frfrKy+XvG+Wl5+ubT4cmHh1cLy2wXv9KJ3ZsH7bmF1dtE3txiYWwrOLYfnV6KLq7ElX3zZv7YS2FgJbayE15dCsQV/dG41NueLzfviC/74gj++FFhbCq0vhTeWw5sr4c2VyKY3trEaXfdF44FIJBQKhgP+oN8fDIQjoVg8tr65vrG5sb6+Fo1GwqFgMBAIB4PRcCgejUQj4Wg0ura+tr6xvra+tra+tr61sfF+a/3jdvz9ZmRrLby1Hv2wFfmwHXq/4d+I+uKhyGZs48Pm2tb63MJcX3+/zW4H1GoCRStLy27dmJyfnXs3/e7Vyzdv3s7MzC3ML68u/94g9vuigWA8EtuIr20nQOzzfRXEOADUl5d9DcT+Fa9/xetbWt4B8ao/FIpGImvBUNwXiHoD0QSIg5F1rz/ybt77/NXswyev7z988c8TxAkTJ19jNPpZiTckcUwLVGKt4mslZsnJeC2j2S2x6pAoqeTPoPzl9e+ksyhrREUjG3WKSa+YRdmkl3YTjTrRqNMbtMl0iibhYJ2iSV5JXEyyODlXZrUMq6UZLclqSY1IiworKYxeJnUSqRNJrQ7XaFBeQDkOYVmYZiCKgkgKIkkQxwEEUcFQLgzlIrAKQdQIBmA4iOEwTiA4ieEUjtMEwRAEQ+IsgbMYyiEIB6E8iCY0zO9SmAMxDsTZnUgWJL8N4p3BcELDuyDmaYinQJ4Cuf8qEFMUSFEATe+inwUZBmBoNUOpGErF0mqWUXMMwLNqLQ+ZFbzQwZe7pdoK86l6V2uT+3RjYW2ltTBPa1QInQ7R61FZoQwGVpJprR7X6gl9YjC8C2IpAWIDoxgYg5E1GjmTiTebeLNRsJi0FpNoMctWi8FqMVitBqvNsBfEDofR4TTaXUZHntGRr5gdWtnCGR1CYbnpZFtJ/9WzL2Ynt3618lf/6U/+9r/85V/97R+FPr7sHT9pKyUR7SHalFbUoD83Vn/lQffNlwPToQf+n02/iz0efnCurNUlFVG8E9XmE4wVgvWZai4V0mTSBlhrp0Unp7HSrIJRWojSgJwe1RsoxcyZLILJIlgsWptNb3eIdqfe6tB8P4hZfSKE1SOsbqd/tiAeH534FwRip2JyGswuoyXPZC202N1Wh8fmKLE7ExoutzsrHK5Ku7NqF8Q1PwTifJ1k+QEQu/KVomKDp1wprlJKauWSep27TlNUr3U3aj2ntJ7TGs8ZbYK57jbR3Sa5z8pF7Yq7Q3F3Goq6DEVdirtTdndI7na9++xeBH9tWeIPAOLvmeD+w/mbtO/ePgm4fiCZtWHAWjdgre63VvbaK3uTFHbVDCRLsjgxKi6oH6o4M1HTcav8zETRyRFndb+59ILB0624uwyebnPpeVtFT17tYNHJkeKmsbJTV6pOX6k9c6XuzGhty3B963Bj21hj+1hD60hFY09RZYfdfcpa1Gz3tBRUtJbWdbmrz8rOSkywA7QB5S24xopprKhghlhFReqzUD4NolNBMg0k0yE6E2FyUB4gNBChA3GNGhFyIS4bZLIBKgsgs0AqB6ZVKAPiHELxOKsheS3O8zBNAiSmJlCARAACBggIoECAAgBSDZBqNalWkyo1kaPCcwBcBREAQsIYgaI4giAwCAMApFaDKhWgUgMqFaRSwwCAgBAGQxiEkhin4cwOa2llWeOZ5rPnOtvPdZ5ub21oaaptqq9tqq9rOdnY1tLS1dZ+sbt7oPfcwEBHT1/b+d62c72d3b3dnT3drec6GtvbKptb3DWNztJ6S1GDMb/RVNBiK2p1uc+4ippteQ0WR73FVmex1ljNlTZzhd1cbjdXOK0VebaqAkdNkavOk3+yuLCp2HOqpPR0WcWZ8sozFVWtVbWttQ2tdY2tJ5vPNrW0t5zpPNPa1Xb2XHvHhY7Oi+2dPR3dg10Xxs73jV8cvNEzdKdv9MHAtYeXJx5dnng4OP5g4Nr9vit3esZuXRqdvDAycWFoomdocmDk1tDYreGxWyOjt0fH7oxduTd27cGV8UdXJ56M33g2Mfnixs2Xk7dfTd55PXnvzeT9t5P3307en75xf3rywczNqXc3p97dejh76/H87SeLd54u3X2yfPfZ8v3nS/efL049W3z8fPHZ8/nnz2efPZ19/mzh5cuV6be+uVn//Pzq3NzSzPT861ezL1/Ovngx/+rl0ps33umZwNxCeHE5tLQcXFgKzC8Gl1dCq6sB36rXu7ywND+3tDDvXZ5b9b5bXZrxLsx5F1aCXn806Av5X0+/6entdTidKIIwJFVdXjE5cX3m7fTrl6+fPnn+4uXrt+/m5pdXV0IRXzwB4veh7feBzW3/2qYvthmIboU+gXjN74sF/LFgaC0W30yAOBiIrq4GY9H4r37x61/89Oczr96ebmqmMCwBYgxQJ0C8+nUQry4tL80vLC0srnp9oVA0Gl0PRdb8wdhqMOYPxYOR9UB4bcUXnplbefby3dTjV/emnj949PLxs+nHT99O3p7qPNfrzHdDGJkEMcHQJMtgFImQn0CcnN3+eBpOqBelkEQICX9W0lJJGSc3K5LLFd8Tw5O8QO1N0NDJNF9w+Us67x0qf2ubQtEqJr3RIhmtssEiKRZJNouyWfySxV8D8V4W75kZc7ye5fS0IDGigTeYBYOZV0ysZGBFhdVLtE5ParQ4r0E5HmFYmKJ3TEwQIIYCCKxCYRWKqDEUwFAQxyEchwkCIQiEIFCCxEgKJymCoHGCQTEWRlkQ5YBkGLsnBsAZgGAAkgFIGiAZgGJAigFpGmRpiGNgnoF5Bhb2RkECCfIkxFAwSUIYCaEkjFIImvza5lsgRqmEhmmYomGahmgGYliY4SCGBWlaTdNqmlJRRA5F5NBkLkOpOEbNs4BOgEwyXujgqzxKY7X97Cn3ubaK7tby5oaCsmKDw8oZJFyWcIOBNho5WWH0IqmTSDExGN7VsGzgZAOnGFnFyBpMrMG0A2KTSTCbtVaLaLPKNqvBZjXYbEabfSe7w+RwmJxOk9NlcuSbXQVmV6HR6tLLVk6yMJZ8TWG5oaHNM3jt7Mv5mx/+ePXP/+rDH/8uthh70HOtoaBG0DlyjR60qs168drJ8ccXbr4cuDs9fOvV4NDdzpa+isKTBqWYFosoY6lgqdDJHo4xQ4g+i1IArYPSOxjBQrIySmpBlM3FWRWrhfUKpZg4o5k3GjmTSbDZ9Q6XaHVoTDbOYGd2QGwjRQuhM+FJEDM6iNFBjA5mdDCjhXde6GBaC1MaKAFiYvcrok8gplQIpUIpNU6BiTAKROmdEBpCaDgRzCAQg0AsAtLwLoiRXRBnJ0Dc2dU1OTn58OHDh1MPH9ybenBv6tHU48dTTx7cmbpz4+7erYmJseuJb/dqOAniayPje7cmRgZGr42MJ0Fc5i7XcV8B8YWennMXe85d6t8F8WD/8PDlsdGRBIj72lq7Ws90dnZe7Ln0GYgv1FXVl7lLK0sq6itrG6pqm2rrf2wQ6zDKRGoAACAASURBVL8A8bF0QPUliA0ltXJJvd5Tr3U3fAeIPW2i5+sg9rSLnrN7KfyvGMTfmgF/4u/gZ9kaLtvrBq013wfivNrBvNrBpIwLG4ZLW65VtF4vbr6SX3fZUdVnKjmvuLvkok7F3ZUYD+fVDrobR0tPXa1snahtv9HYdbO5++ap7punL9xqu3SnrefO6Qs3G9qvVJ4aLGnoKWm4VNbUV9UyUNc2VNHcY3Y3UbIb1TopuYAxuFmjmzEUkpIL1dlBzpRLS9mkPpvQZZP6XEoEaAnhDBhnRBgFIiQVqs2B+EyAyQCodDWZAZCZIJUN07koA+AcRHIgyeTieA6KZKNwDgblYGAOBubgQA4O5OJALgHkEupcQp2L5+ZiKhWuBgkQpmCUQhECgTEYREAABtSQSgWqVKAqF1KpYLUKUasxCMAgEIdhAiF4WqvozS6r053vdOdZ8uyKzag3yXqTLFoUg9NiLXTkl3mKa6tKa2s9VdUFpZUFnvLCgtJCl6fAnO8SrTZGNiOckotL6aCSqjKmAfYc2AVgDhVsysiVT2RKJ9LF1DRd6glN2nE+/QSffkLISBWy0rQ56XpVpgRkG0CVCQKtMGJHcDuKWxHMjOBGBFdQXMZwGScMFGViGCsvOHT6fEkqkpVixVhusNSYHQ2WvGZ7YZuruDO/tLugvKugvDO/7KyruNXubrEUNJvyG4159UZnrdlRY3PWOF01TmeN01nrctXn5Z3Mz28qKDxV6D7jLm7zlLQXl3SUlHWWlneVVp4rrTxXWnW+tOp8SdXF0qpLZTWXymp6ymt6y+v6K+oHKxouVzYMVZ4cqmq6XNV4ubpxpP7UWFPLaPPp4abm4VMto62t1zq7bly8MNnTc72n5+qFC6PdXUMdHUPt7cPtHVe7um+cv3inZ+Be/9DdvqHbPQO3LvXf6r986/LwjaHhqwMDl3t7+nov9Q/09Q0N9Az39wz3DYwOjk6Mjd+cmLh5/fLIUF1DvVany8nJwRG0vLhk4uq1t6/fvH75+sXzl2/fzszOLy6s+L4HxOEvQBwKr8XiWwkQB/yR1dVALBr/9S9+/cuf/WL2zXRr8ykGxw8kJsQg0FBRfv/GhG/uXXR1JbSy8gWIVz8DcSy2EYlt+MNrvj0gXl4NT88uP30x8+DRy08gfvaDIMb/wCBGSBgmoEQQDn4WvDtiTMo4MS3+csXiyxkzTqMUi7McsbfdZ85I7gsrf4bmvThODIy/tUEh70yIDRZJ+TqF95I3YeKkjz/boNg1MS+InCCxGoWVjLzBLBhMvJwEsUxrRUqjJwQdzmkwRkAZDmFYlGEQmkEpCqHIvaE0idEESpMoTSA0gdA4ShMoTWAUiRIUjNEgygA7D88l2l0VxWg1RqtxWk1QO5EMQDMgvQti/gdBTME4tfMH93uBmIFoFmI4mOEgmgUpSkWSuSSRQ+LZSRDzLCBwoF4DmxWiyM5XFxtO1Tq7zpRe6qy52FHd2uypKbcWuHQ2E2M20mYTazbxBgMrSbQoUVISxMp3g9ho4k1JEFtFm+0HQOzMN7kKTK5Coz1fNrt0RodgzhNsRZrCKkNDq7tntOXBq5EZ/903q5MTj8+1XCwsqtMWVPP1nY6+60133wzMhO9Oh+7efNnX2l9edFI2l7L6AkRXgBpKmMImc1NPZUt/bfEph8aJ43IuIasJSU1IACXBpA5C2ByQzESpbEYDJUxsMLAGI2u1ae1OvdUu7AWx/G0Qs3qI1oK0FqS1UKI/AIihr4D40R4QP3745MnDpw/vPbp38/5eE0+MXZ8Yu/7ZeDgB4uSecXJI/IcEcVVpZUNV3cnquk8gNphdCQ0bLfmfQOzcAbHDVeFwVTpcVYmcedV5BT+4MvE5iA+mHtl37NCB1KPpQC7MMbzJJCVAXFxhKKk2ltYppQ1icYPOc1LnadIVn9IVn9YWn9Z5zug9rWJxm1R8Vva0K+4Og6fT4OkyuruN7m6Dp0vxdMjF7VLx58b9jLn/JCD+GoX3znd/RBDXX7bVDtiq+hIrE3tBnKBwft3l/LrL+bWDiQ8TC8TuxtGC+iFXzYC9stdUcl4u6hQL2hNbE6bic/bK3sKG4ZJTVyvbJmo7Jk923W7svt187nbLxbtneu619txvuXinsXuyvn289uzV+o6rJ7vGG7snGrvHq84MuSo7xLwGraNaym8wFjWaPM0mT5OhqF7Kr9HYy1mzhzIWEkoBqRRQSgGjFDBKPi25KJ0d5y0wbVDjYjaiyQDZNDWdqiZTVWSamkwHyAyQzITITITIRLBMBM1EkEwUzkShTBTKwsBE2TiYTQA74UAuDqhJCKJRhMYQEoUJFMIRAIMBFARQCEDhBIJBAgFJDKIwiMJAEoVoHOdpVtJoDKLGIHKSltZxpIYlNRyl5VhJozGKss1syXPa8vOtrjyT1Wkw2BS9UeZkidSKMCuqCH0GpDuWoz2Yrt+fqhxMsxzNtKdm245nGg8dl/YfEfcf0u8/qN2/X9i/j9u/j9+/jz+wnz+wTzi4X3P4gO7IIfHoEfnYMeXoCcPRVPloqnj4mObgUe7gEebgIfLgQeLgQeLQIfrwEe74cU16hpiVbcjNNeWozFkqS6balgnk58AeNV4GUhUQXQ7RpQDpycUKs+C8DMCZpranqqypuca0bCktU5eerk1P16Wn6dPTxfQMOSNTycwyZOeYsnOtOSp7rtqRCzhVoEsFOnMAe7banq2yZ6mc2aq8bHVetjovG8jPBgqzwaIc0J0DeXIgTw7izoE9uUipGq+AyAqYLEPwMowop5karbZelhtMpjqzudpoqJClEr2uRKst0+irdFKdZGhULM0Ge5NiPylZ6kVzvcFWZ3ZUWRwlJrNLUWwG2WY22hwWi9NidprNTou9wFFQXFhcXuIu8YiylJObc+jQIVV2trug4Oro2NvXb6bfzLybmV1a9q74Aku+wHIw7Iuvhba2I+8/hLc/BDe3/Wtb/thWMLYdib+Pxt5HIluh4HrAHw8EYsFQPBrbjMW3wuE1vy/s9fpj0fhvfvmbX33zy7m379paTrMEcTAl5ScpKQQEnqyseDB53T8/G/N5w17v3ofqAt7VgNeX2CFeWlzyrfrD4VgCxIHwmj8UD4TXQtGNJIifPJ++/3AHxE+ezzx5Pj15e6rzXI8jr+jbIGYojsVpCqUIjMZx5tMW796Vhh8PxAn+ghiQLAnihImT0+K9/P1yzPyt6TIJEzRKMxjDYPRuDIsn+8zKSTF/bZa8d3Ks1XOJHWJR0ei/PfH9wrifHqfbe/0737CTxGlkVqewosKKMqOX6cT+q0aiBJEURJIXCU6Hczqc0xD8TuTOZyvQAk8JPCVwtMBSPENwNMGRGEeiHI5yOMriKI0jJAHjJIjRwGenSSRBjFOfNExQaooGEk/RJfYleAYWWERgEc1uApPYmoB4GmZphKIRgkY+237BGYxgUHI3ik6CGKIYiGJAmoUoFqRoNUnmEkQOgWcnQcwxgIaHdBpE1mM2E13s0taXmVtPFlxoq+jtqr3UUd1+qrihyllaaMh36Jx2jcOqsVkEo5GTZUaSaFlmJZmVFFYysLKBU4y8YuQVI6cYWeULEFuseptNsloUq0VJrEwkQWx3mBxOo8NpdOQZnfkGZ4HiKJDtBbKtULQX6W1FWkexrrBSqWxynL5Q1j1Ue7a/vOaszVXJ2svI8mbl4tX6R7Mj/g8vfv278M/+e9/jhStVbTbalAVqjqo1R0hzluQhKzvyRx5evPdufPDuOXeznTFDuezxdOxQLn0C1eSSehDlVQCRoUbTECqb16OykU38QkwW3mLTmG280cbugNhBK3YqsTWhMWCcCDM6kNIAlAagNCClAfeCmNEmn6j7RwExmgCxCgFAHAYwOFOVk5mbg1FkXmFBV3f3zZs3Hz969Ojho6n7U1P3Hz559PTpo2eP7j++f+vB3cl7ycWJ61duJDV8c/xWsu8cEo8Ojo2PTtyauH39yo2LXZf2gvhUfXPfhd6R/qGxweHhvoH+i7295y/1nu8ZuNQ/0Ds40Dc0ODAyfHlsbGR86PKVC+d3Qdxx4dLFgeGhK+NXJyeuTY4OXz3XeaG+ur7cU1ZdVnWyur6xpr65rqG16VTH6dZPIDZZ83eOmPgE4oofB8RGKS9fcX8LxFJJg774pL54L4hb94C480sQG4o7lZJ2peS77fuvD8Q/uCxhSZo4AeLqfntVv2N3b/hbIK4f2lte3eW8ust5tYOu2kFXzYCjqs9Sfsng6dYXtGtdrRpXq76g3Vhy3lkz4G4aq2idqGq/Ud0+WX32Rk37jbrOmw3dt06eu93Qfau+a7K+a/LkuZtNF2+f6rnTdPF2XddEWctwft1FW0WnraLDVXOu6OSl4ua+klN9xc09RY0XXbVdtso2c1mLsaTZWNxkKm42uRuV/Fq9o0JrKRWMbkYqILR2mDWpKTkH02chmgyYT4fYdIhJh+h0iEqHyQyEyECIDBTLQLEMFM1A0AwUzkDhDARKR8EMDMjAgHQUSEeBDATIxiAVgQAkChCIGkfUOKrGETUOq3EEILCEg2EahxgSZkmEJWGWhFkK4ShcYEgtR+l4SidQep4WNYykYyUdr+gFo6QzGSSLSTGbFYNJ1CpaVi/gnADSGhUh5uCGbMyShdrSIfsJtfNYbsGxXM+J3JJ0VWmGqiQttzg125OaWZSaUXA8Le/4CdexE65jx51HjzmOHnUePeI8esR19Gje0eP5R4/nHz6ed/C448Ax2/4j5n1HjD85LP/koLhvv27ffu2+/bp9B/T7D0qHjhgOHzUfPW45ctxy8Kh53xHbvmN5B08UHU4vPpJReiSz5Eim51B6wf4TrpSjjpTD1pSDlpSDppSDSsoBfco+bcpPNCkpmpQUbUqKLiVFl/ITfcpP9Cn7xZT9UsoBJWW/IeWAMeWgMeWgIeWAkrIvkSFln2k3c8o+c8o+S8o+a8p+W8p+W8p+a8oBW8p+Z8rB/JTD+SmHXCkHXfsOuw4fL0jPdOeq3CBUCMF5IOBQqazZWdbMLHtGTl6mqiBT7c4EPFmQOxMqSFXnp6rys6A8FWoHUEUFcTk5ZG42CakpEiEZDKMRiIBhEiZYktcJWlGH4tjxE8f379ufm5XlLii4Mjr29vXbd9OzC/OLPn/QHwwv+4N7QPzxqyAObSRAHAjGwpH1SHQjFIr7VkNJEP/6m1/Oz8y1n2nlKerwT36yLyWFQuCm6qqHtyaDi/NrAV/U5wssLwdXVsKrq2GfP+Tzh3wBv3d1ZXFpeWnZ7wtEIrFYbCMcXU+AOBhZT+wQL69G9oJ46vGrpy++CmKSYeh/+SBOvhMhYQgHYRzESJikEIpCyN0oGk1G74FyksvfOUv+MlYgOQ3Fa2lBx/A6hvuukpvBX568luw7NJwAscQKEi3oKUFP7kbxIslL1N4EidZIjEZitBKrl3lR1kiSRhQFUc/rtbxew+p4WsdSOprQUriWwDU4KuAoR6AMiZAUhNPgp6MkdsNpAKcBIrE0TO1E0SDDwCwDMwzMsjDPIgKHChyqYXcSGGRnmZhBWObvDWKSTq4pq0lK9QnERA5N5LC0WsPDei0q63GzgSqwa2qKjWfq8s+dLunrrBnoru/trO1qKT1VV1BTai9zmzwFSqFLctp1ZhMvKzsglmVW/j4Qc0YTbzQJJpPGbNaZzaLZJFnMssWiWKwG6w6IExkcDoPdqdhdss0l2fJEa55oKxAdRaLDIzo8ertH6yjWOMu0znLeUICz5hxUl8aZs4rqtH0TjdOBWz//C////L//d//Tf/5j7/bTk+fzEenYcSTlMJiSxR5ibOrKdtfdmdHVn07PRB+fu3baWMxnkof2ZaYcUe3LJVNxnYrQqWE6Mxc9ocZSKR4QFUo2sbKRUYyMYmIUM6NYGcVG74KYToKYl5B/diB+9Ojhg4cPHzx68ujp08fPHj948uD21N4hcfJYiZvjt25N3L41cXsviJND4tHBsZGB0bHLVybGrt++fudHBnFDRXF5TXl1Y21DU23DqfqTbc3fBrHZVmCxF1kdHpuz2O4sdbjKHa5KZ16lM6/KmVedKLEv8fuDOBsAT2RlHDhxZN+xQwfTEiCmeZNBys8zeDzGknJjaZWxrNZQVi+XnhRLToolTfqSU/qS07qSM/riNrG4TSo5K5e0K8WdBk+nsbjLWNxl8nSZPF3G4i5jSZehtNNQ2pmE7CfR/qsD8e/1OF1ybFw3YKsdsNcMOKoHHDU7OWsHnbWDrrrLrrrLefVDefVD+Q3DifLqh5Lfm/jQUTNgLrsoFnUKrlbW3sI7TusLO8zll/Lrh0parpW1TpSemShpuVbScq30zER52/WKszcq269Xtl+v7pysP3+78dLdpp67dedulp4Zy6vvs9dcdNRcyqvvdTcPlreNVXeO1567Xnd+oubceGXHWGnrZU9LX1FzT1HTpaKmnqKGC3nVnfay09biZrP7pDG/TnJWaqylrNFNSQW43oVobbBghngjyCkAK6sZMZfWZpN8NsVlU2wWyWQRTCZOZeB4OoalY0gaBqeicCoCnYDBVAhMR6BMFM7GoGwMzEahbAzOxpAcHM7BkVwCU5GYmsIAigApAqQJiCERnsF4DuUZmKMQjsE1PC1qBaOks5pEu1V2WGWHRbRb9Baz3mTUS4pOI2pIDQcznAoXslEpG7ep6CKYr8S0dbjuJKppgvgWgD2tps6AVDvCdGH8eUI4R3BdONuJ0e0oeRbBz8JoK4icAaAzAHhaDZzOBc7kgq05wOlM9al0dVOauild3ZgONKQB9enq2kxVdaaqMjO3MiOnMiOnIiOnIiOnKj2nOi2n+kRWzbGs+mM5jSdyW1JVZ1JVrWmqM2mqluM5TUezGg5n1B1KqzmUWn0otepQWtXh9KqjGVXHMyuPZ1Ycy6g8llF5LKPiaKL0iqMZFUfSK46kVx5JrzySXnUkvfpIRs3RzNpjWbXHsmqPZtUdyaw7kll3OKP+cEbd4fS6Q+n1B3c7kN6wL61pf3rLgfSW/WnNB9IaD2c0pmY35oDNMNqEE/U4WY1iFRBcpgbKVEClCqpRIfW5aEM2cjILbchEalOhmjSwNgetAakymMoHcaMa1IFqHYHoBEoncryOITgCo9EEiPWynqLprKys48eOIwBY5im+duXqm1dvZt6+m5ud9676V/2hZX9wJRTxr62Ht99HP/w08v5jaOt9YH07EN8Oxd9H4u+j8ffR5NaEP+r3R4OheCi8FgzGdkG89ptf/uY3P//Vwru5ztY2DcMc3b//QEoKg6Gnamse37kVXl7cCAXigUDI6w15vRGfLxoIRgLBSCAU9PkTx64F/MFIJLazQxyKJ56oi8S3QtENrz86M+d9+mLmwaNXDx69fPjk9bOX756+mJm8/bCj+5LdVQiixLG0zNTMHABBKZZleI5gaGwPiL+k548B4sRY98uVieSyxGcrE19bk/hsPJy4IUpAOAERBITvRpBwMvILKH82Qk6W4PJeTO+QjsVoDqc4nOTw5GnEyROIk8ex7X1s7jvR/F0yZnk9zenIZLye4iWKl2lBYQSFERRWo7BaA7eboDdoJINWMmglRStJGknkJR0naViJZySWEmlSpAg9ietJXEvhAo0xDEqyCMF9K5JDKPZTiWPRaAZhGIRld+I4lOcwnsd4HhM4TLObwKI8g3AsyrIozaAkg375dQtOI8RuJAWTiYcCKZCggN1ptIokc3cicigyl6VUAgfptZgikSYD47RwZQVKS5Xr/KnSvvbqoXMNQ+dO9nfUnmspa2twN1Xl15U7q0qsJUWmPKdkMQuKwkgyoyhcIlnhZAMn7wXxnsUJg4k3GgWDUWMwaI0Gnckkmc2y2aJYdp6rS6TY7IrNIVkdosWhN9k1BptgdAjWfK3dLTo8ot2tNRdwiovQ2gBMl5ZFHDgO7lMxBwyFUFtfyYvlq7/6beB//b9/+3f/z+9+/m/9Q3dbTaV4DrfvoCrlKJwC6VM9zYZbbwaiv55f/xPv1PxEXVcRKmbty0zZn5GSCh6G+QxKVBNCLkimqbFUgs3ViLhooEQDpZNJvUzojaRkoWUrpdhpg4MxOJjE4WtaIy7IaGJlIqHhJIhZPZIE8d5j1748eQ2jgX8IiDN2Qdx97tytW7eePH78+PHjR1OPHk09fvr42bMnz59MPZ2683DvkDixIJHQ8O3rd25fv5Nk8d4h8djlK6ODY1eGrl6/cuPOjbs3rk5e6u4p91ToOHEHxA3N/Rd6R/qHrgwOj/QPDlzs7T3f03ehd6BnYLD38kDf0OWBkZGhK2Oj40OXr1y40H+2rbuttes7QdxQc7KypKK2oqap7mRz3cmWhsazp1o6z7T9AUCcfuDE4X3HDh5MO5IO5HwGYlNZlam8zljeIJedFEsbd0BcelpXekZf0vqDIDaWdhnLugzlXYbyrn/1IP6eu+0Fsbmu31rbb6sdcNQNOmoHf38Qu+ouF5wcKWoaK2oay28YtlX1yZ5uwdVKWZooSxPnOC0WdVore/NPjrhPXfW0jLtPXXOfuuo+da349HhJ60Rp20TZ2esVHZO1527XX7xXf+FOeftEXsOAsaxbLuk0lZ+z1VzKbxwsab1S1XWj7uKthp7bJ3tu112crO6eqOi8Wt4+Vt4+WtE+VtE6UnZ6sKS5t7jxkqfhgrv+XEFtp6vqrL38jLWkxeRuUgrrpfwaMa9C7yrXucoEm5syulDRgoomVDTBOiOkVQBBUvHaXJbPZthMikknqDScTMXwVBRLQ9F0FElH4QwUykChDAzOQJEMDM7A4AwMycSQTAzOxJAsFMlE4GwMARgK4XmIY1QUoaYIhOdoWdTZzIb8PEtRoc1TZHUXGPJdotWqUQy8RsdTAgczbC7OZyJiJmpXM2WE2KKxXVAKBk2eEaN7VM4f0zpGefMYb5rQWW/JrvvG/HvGvLsG512D/a5iuyNb7kjm26Lptmi8rVNuaaWbgnSLl25z0i1WvMlIN2j5BqvcYA3XOeMEZxwXjFc1hitaZUwjjwryCC8Oc/oRRj9C60YIzTDGj6LCVUwzjgnXMeEGyk+g/DjCXYXZMYgehehhiBqG6GGIGYG5K7jmKqm7Suqu4NoxXDOGa0YwYQTlhxFuCGEvw8wgzAxCieghmB1F+VFUGEWFUUQYhblRmBuB2BGQGQHoETU9oiKHVdRwLjmcQ45mE1eziYlsciKLuJqFj+WSIzAzRAlDvG5AJ17S6rsFTQfDniXpsyTTRXEXSKEH1/SiQh8s9EL8xVzmvJq9gGrO02Ibq6+jhCKMtBOYladsBq3VKilmURA5iicpntaIWlGROZ4HACArI5PC8MrSsvFr429evZl+M/NuenZp2ev1Bf9eIPb5oj5/JBCMfQ+ItSx7/ODBQykpHIGfrq97eu9O1Lu8FQmth0IRny/i88UCgSSIQz7/6vLK6oo3GAhFIrFwOB4IxnzBqD8UD8c2o2vbkfiWPxSfW/S/eD338MnrqcevfhjEAv9PBeKvPVSXQPDeh+o+a6+0vvNWKAFhOJgI/14Wfwbi5Mx4h78UQlLI3jtgJISRIE7BOAVjNIIxKMFiBIslZPzZf8yx9/jh3xvEHC8yvJ7iRIoTKV5P8SItyIygsIKBEwycJpGJ38nIaxReKws6WdBJgl7kRT0najlJy8oCq/CMwjEKS8sMJTOUxFJ6jhR4ghUIRvN5rIZgNQQn7MQLBM8TLIezLJqI43CeJ3ge53lc4HHNToTA4TyL7oIYoxiMYD4/QuRrIMZJNU6qcFJFUCqSUlGUiqJUNKViabXAgjoNKoukycjaLXyhXVftMbfVFfa0VlzurB3pbhjqrOtrq+puKm5rcLfUFjVVF9RVOMs9lnyXbDELivx7gXg3TjHwssJLkqDIGoNBbzSJZkvy5DXFZldsNtlqkyw20WzTmWwag5WXzJxsZY0O3pKvtRXqbUVaSyFnyCO1NgjTpWfhB4+pUzLwFNaUUdNmvfum76f/Zvlv/suf/2//71/+7m9+Nhu72z5cJrvhTOrQcSRFLRzOq9OMTnWs/vT1L34XD/9i7uqji45KMZM4diAr5XBOioo+Rom5rATiQg5MZeBMNquFBBHTSJggooKIahVMbyYlK5kEcWJIrNsD4oSJEzvEO8dN6BFGh9Da7wDxjomZHxfEz548f/70xdOHzx7de5wwcWJInJgHJxD8GYiTOxXJrYk/GIirSirrKmub6xqb6/eA2GjJ292XKLDY3TZnsd1V4nCVOfMqnHn/ABDzehinsgHgRFbagdRD+44fOJB2OB3IRjhaMBvlgnxjcbGptMJcXm2uqDdVnFTKG6WyJqm0WSw9JZa16MtOi6VnpJI2ufSsUtpuKOkwFneaSrpMJd3m4m5zcbeppNtU2m0q6zZVdBsruo0V3QkWfz+O/+U+VPf9vP7WnLi231rbb68bdNZfdtZdTjj4s75kceLDwv+Pvft8jvNMz0QvaTQzoiSKEQTQ4c2p39g555zQ3cihG5EACRI5E4yKjBJzQM45EWAmJUZJFJWsCR7P7oxdx/au65TtU/s3nA8NQiBIaWR7drxb5aqrWF3E212sAj78cPN67ier0Znb4sxtsWU1GsK75a7yJIhhdRaqzZGZi+TuCm2o2pLV6MxvdxV0OPPbnfnt7sI93vheb7zTl+j0JfaGyvaFyw8GS/c781u0oR2MPU6Y8ihLAetIqAOV5swaV0Gzv6QjVN6Zsb0zVN4ZKG33l7T5ilt9xa3+4tZAojVY3BIqbg4nmsPxplC8MRivDxTV+Qtqffm7k10LR+Z2e6zUHiuxxoqNoQKlO8bZApzVx1q8tMlDGZy4zoZoTbBKD8g1El6VzirSGGGbjN9GMSmEbCuOb8XQFAxJwdCtGLoFRbYg8GYY2giBG0HgLUDylkSyXix+Mz1tvUi0BYJSMWwrDG+QSDZKJdswawE5sQAAIABJREFUDOQ4mVYrN1s0drvW6VTbbYLJRCnViIyFYByRoPg2iNgkpd+SqDZDTgmTKzNUa717bLF3XTmHnVlHLJEj+sBhjeeI2nVC6z5l8J0z+s8ZfWeN3vMmzwWj+4LRfcnoumR0dxldXQZnl97epbN3a+w9GmePxtmrdfdoPd1ab5fOe1HvvaD3njd4zxo9Z0zuM2b3GbPnjMl9xuQ+a3Sf1btOq20n5eaTvOkMbzrLG89xxnOs/iyrO8vozzD6M6zuNKs/xelPcYbTnOEsb7ogt1xU2i4qbBfl1gtyyzm55axgPsOZTrOGU6z+I0b3IaM7QWuP09pjtOYErf2Q0X3E6D6kdR/SuhMy7XFKfYxUHSOUxzDlMUxxFBOOoMIRWDgC8cch7iTEnwWFswB/CuBPwMIRUvEBp3pXoT2g0nYo1c2Cop7l6mi2geFbOXknq9ovU+/HVQdQ5T5I3iHh26V8O6ZskWmqaVUhzvhBxAJK9Tio40mNmhEUNMFgIAYCKIhRuIxlUBxLS0vbvGkTAkJBr6+9te3UR6fOnDpz9vS5rq6enr7BnoHh3pGxgcnpkbn5sYXLowuXh+cWhqbnBifnhifmRycXxicW1oB4aHhiZHRqeHhioH+kr29wYnzy9o3ba0D8y5dfJmGoIDN69O2D4309c2MjUyPPg3hoNYiHh8eGhsf6B0b7BkYHhidGJ2YnphcmpheGx6Yv9Qx/dPpS8j6O94+cPPbhuSSIE6WVOqN1BcTpUgAhCFxGwTgGoPBqEP9v1fAazq4R7fP7JZ4/SLfmH/n8RwGw+CeCeIXFKw5O/k3ymWUEg+kAmC4F0iRAmhhIlYCp0uRyMVgkQcQAKgExadLEK3PiJHl/CoifZ7GMx2kOk/EYlYyAy+SETEFQCoJUEEkWk0qSVBKUkiDlBM5hOIPhDEbSGMVgMgajZRgrw3gZLshwBYUrKVxB4koSl1M4L8MYBqVYlOReEIpDZexyaBalGZSkYJwAMFyKEwBBgmQSyhRErQpJggQB4ASAEwCGg+jytSDP/N4CIpLkbxEgIoaWNSyCnoIYQlJhNBVBU1E0FcPScDydIkSMTMqzkFKOaTWUSU87TFzIpS4IWyrzPLuLgrXF4V1Fwe057kTUlh+25oVt2SFr1G/0OjUWA69RkXIeFXj0exArVgcXFNizwQU5wfE4xxECT8nljELJqtT8UxPLtTpBq+XVWk6lYZQamUJDKrSUXEvJtaRcRygMhMpEqS2k2kpo7LjKjtI6MchtTMV+mU6+JtNtDRZo9p/YMX/34q/+/tZ//5eHf/1PH998Mnispymv2s7bxZByPanf7M6T7z5QcHbi3ZtfT97+ZubS9LHShhhvRbYgr61Le2kz9AuQ2UIqxBifDpJbAHwzRKQgsjScEeGMCGfFlFzCqEBOAwm6Z4bErAqiBOmaLRM4+/1OYpyVYszK8jUxTIphUvz9nDi5eARNh1BRMiAqArDlSDGxFJMkI8GlYlwqJgARKnlBZQJFLHbbMogPHz58+PAH733wwXuHjx05fvzoiaPvH/vg7cPvHXz/nf3vJofEqyl8YM/BA3sOrmZxcki8crSupb51T0vnwc5Dna17kyBmSY6ASb1KnxfL3VVZ3bi7vrm2oWFXze6q6urtO6q376zZsbumurZmeedaS3NTe31dS2Xl7kS8PF5UVlpSuaOqpr62ubV5T1vLnsb6lvLS7ZkZmSFPMBqM5Eazc2NZ+ZnZidz80sL4XwzEP/sJIM7iPdmrQFz4YhC7y9Tu/wLxD4JYkxwPR2tNsTpTtM4YqTVGaoyRZQobMmoMGTXGSK0xUmuK1pqiteZYnTlWb47VWTLrbdlN9pwme06TJbNeH96l8GxnrAnckI/pcnFDHmUuYh0lCu92Q6TWkdfmLtzjKux0F+31Fe8Plh4KlB70l+z3Jvb5ivf6ive6i/ZYshuV/irKWgjrsmFdNmbKY10l6tAOU2ado6DZE2/1Fbd5i9s9iTZPvNWTaPMm2v3F7YHi9mBxe6ikLVzSnlHSnlHaHilrj5S3R8vbo+XtGaVtGaUt4ZKmUHFDMFEfSNT6ina78qrs2eW2rFJrZrE5GjdmFOjCuepAltIbFVwhzhGgrT6ZxUOZXaTJjhssqE6PaLSoRoOqNbBKAylVgFwu5QURw6XJ6BSS3IrhmxFsIwRvBOHNMLoJQt4US17blrYuTbQRhNNlNKJQUho9ozOyehOt1eNKDSBjtwHotm1S6VYA2wRQb0r4N6SGTWgIkJfx9jZr9LCv8HSw+Lw/ft6Vf8GW3WWJ9ViiveZInyncbwwNGIKDxsCwyT9iCoyaAhPm4KQlNG0JzVpCc+bQvDm0YA5dNmdcNkcWLdFFS3TeHJu1RKcskQlzZMySMWoNj9rCo/aMcUdkwhmdcsVm3JnTrtiULWPcGBjXeSe0ngmNe1LlmlQ5J1WOKbVzSu2e1nqm9d5pg29a75/W+eb1gSvG8HVz5Lopct2Qcc0QvmIILxlCl/XBBZ1/Tueb0Xqntd4prWdS6xnXuie07kmte0LrHte6xrWuMY1zVO0YUdlGlNYRhW1EYR2SmwflpkHePMSaRlnDNGtaYC0LjGWWNk3w5mG1td9g7zY7z1qcJyy2943md3SGd3SGIwbLSbPjnNl9Tus8K1jPspbTlPFDXHeM0B9lTO8JlnbeUEHyERCxSURaSKQkQYFFaRbHZAiAgRJYCmEwTpEwimxLTV0N4tMnT589ffbs6XNdl7q7eweeBfHiGhCPPQvigf7xgcGx4ZHJ0bHpkZHJwYHR/v6hyYmp2zdu37x648KZc8UFhTIMe/3VV3/xoyAeHRwcGRgcGRgc6h/o7e7p7e4dHBgaGhrtHxju6Rvq6RtOgnh6bnF6bmlscq6nf+z0uZ4jx8++f+TkB0dP/RQQg6tA/BfQcNJJ4HP7156fDa+AePV7/4TaUem/A8TflyJ+GoglULoYShfDIulTEyeHxGtMvHI73Zq8uHzMYBSD0xzO8ATDEzRPyARCxuOUQFBygpQThJwgFAShIDAFgSkIXEFgPAYzMERBEAWhFITRMEHDpAyVyVCWxngak9OEkiZUNKmiSSVDylmC43BawGXyF4fhcYbHGQFnBYLlcBmN4CSA4VKcBAgKJKnlw3yUDKKSp/rWgJgAUQJe3UH/cRAnKxMwmoZhIpwQLV/dTEmSGlYIqFpJ6HW0xci5LELQocz26Yqj1h153uoCf1WupyRqKwgacwKmnIA5028Oe3Ruq8KkZdQK/MdBzCuw1XkOxLRCyajUnFrDa7SCViesBrFCI1NoSJVepjFxGhOrNFCCDhP0qNyAqiyYzkkZvIzGSQhmgNJsYwzpei+eX+U8fKHxyqO+b/722m//5+0//n8Pf/M/bi096n73fE1RrdNfJA8mVCWNgZbDZWfGD936ZvLJH29efzJxuKs9p8rDWaQp2Gub4V+IqQ24Ip1QiGBmmxTfJEY3SrEtELUNpdNwVkQKYlopZdXgsyBGOTUskwMkL1nZQ5x08NMr65Yv6Vh1X53kLwziE0c/PPbB8cPvHEkOiVeaxH8SxMmFxM11LX85EHtfBGKV1pLUsFpn0xrWgDhosgRNlpDJEl7Jv3tC/PMNr21M3yohEUqtkFvNKrdb7Q1o/GFNIKoOxBT+TMGXyXuyeE8O583jfAW8t1DwLINY6S5RuUvUnlK1p1TjKdV4StWeUrW3TO0rVwfKVYFyVaBc+VTGKzj+C4P4f/fFHD91D3F0tz5aY4zVmTPrzZn1plidMVprjNYaIjWGSI0+Y7c+2aZ4GlO01hSrM2fWW7IarFmN5sx6c6zOEKnRhapVviq5u5xzlLKOEtZRwjvLBHeZwrtdG6w2ZTbaclod+R3uxL5A2aHw9ndDFe/4Sw+6izqdBe32glZrbrM+VqsIVFH2BGLIhQ25qCmfcZYogzv0sVprXqOjsNlZ1Po0La54qzve7ive4090+OKt3sJmX1GLP97qT7QFituCJe2h0vZwWUe4tCNc1h4qaw2WtgSKmwLFDYGSxlBZc7isOVzWGCytD5TU+op3e+PVrsIqR/52W26ZJbvEnJkwxeLGWKEhlq/PyNGGY9pgRBvM0ATCan9Y6QvK3X7e6WVtbpnZThgsmNaIqA2wSgfK1RJGsQ2n35Iib4jA9RJ4C0KKaB4SVIhciwhamFeDnFJCy1MQakMqsHFDumiDBFsP0Osk8nWAZSMeBVTbOVenOfOoq+iMN3HBVXjJntdryR225U06CyZtuaOGyLAmMKrxj2v8ExrfpMY3pfHNaP1zusBlXXBJF7qmC13Xh2/oM27qM27qM27oIjd0kau6yKIuY14bntGEpjTBSW1gUh+YMASnjKFZc3jeknHZGlm0RhfNkUVDaFHrv6z2LijdC3LXZblzSeG6qvRcU/tuaAM3DMEbxtANQ/iGPvSxLvxQH/3cmPnYkPlYH3usj32mi32qiz7URx7owvf04bv60Cf60MeG0G1D6JYheMsYvGUM3jQFb5gCyVw3+a4ZvdcMnmt67zW954rOvaRzLWndV9SuGyrHJ0rnA6X7kcJ9X+66o3FfM3kv2/3TruCIO9jr9p13us863Oed3n5faCKcNRPMmXJExnT+UaVnRHD1s/YeztGtcJ/ReN5V2mpoZTaI2tLTlOIUFkolMRFOAhgFQwQkQaQgCmEkDsFwyrZtmzZuhAEw6PXtaWs/c+rM+bPnzp290NXV09070D0w1DsyPjg1Mzq/MH55aWxhcWRuYWh6fmhyfmRyYXzq8sTk5fHx+dGR5UUTQ08v5hgfnxkZnhgcHJmanL59886NK9fPnToTz8snYOS1V175+Usv4SCYH4scOXRgtLdrZmRocmhopK9vtL9/dGBgZCB5qG5goLev+1JX96Xugb7BgYHh3r7Bru6Brp7B/qHxscm52YUrswtXJ2cW+4cmz17oO/7R+cPHTh8+dvr4R+ePnjjbuf/deMl2rcGSJgHXrd+YBDFKkgQtQwgcwhAQg0AMXD1w/YvNif8kiCEcfP6c1vNEXg4GgIhkjYZ/iMI/lNXPr+AYgETJ2fD3IIbSJatMvNKdWJHxynV0PyUYBRMUTNEozWA0g8kYjGIxksUIDic4HOdxXMAxAccEHJUvB+FRiIEAGQDKAJgGEQbCGAhnYJJBaAZlGYxncDlDKFlCyRIKjhA4guVxWsAp+YtDC8thBILhcYpGcArESACnQEIGETKIpOGVEDRMyCCCAgkSxEkAIwGUhBAShsnvTfwciEUQLILgdBgWwagIRtOTa9cIUkJSEplMQtNShgZ4FpLziEqBa9WUUc9YTbzLIvht8qhLVRQyVea4V0CcHzBm+wzZPmPEo/fbVTYDp1eSKgGV84iwujKxCsS8AuMU6OrwyaVsAiEIpFxOKRQypZJWqhiVmlVreI12JZxKyyq1tEor0xgYvVWut8nVJlphIAQ9KjcgChOqsZN6N6NzUxonpnYg5gCTETfV7Svsnnz37jcT3/7dtV/9w/U//Ov9v/tfj776w+LU7ZNHexo7T5TtOV723oXa4wNt3QuHr381+sXfXv/091fGbp7rPLEro8RM6dNTiddTsddBdjMqpMJMihjbkAa9mY5sAIitCJ2GcyKSF1FyMa2U8lpYYcCURlxpxOV6jNcgtAKkBCnBSQhOQnBSSgBXQvIAyQEEC6y6tU6aNHGSxWDymB32HwYxgljstvKKiv379x85cuTIkSOH3z98+P0jx4+e+PDYR8cPnzjy7tHkkHilSbxC4ZWsaRInWxPJS547W/ce7Dy0t23fjvKdfleAo/gVEO+urG6qaWipa2zcXVtTVV29feeuyuqanTW1u+pqdzfU1TY11re0NHU01LdW/RiIK7MiWWFfKBaK5sVy8jKzC7JyivMKyooSPw7iwJ8FxD978+cvv/6zV9/65cb0LRISplQKucWkcrs1vqA2ENEGY5pg5jKI3VmcJ5v15iYnxEkQK7zFSs+LQazxl2uCFepghTpYsZrFPzQn/t8N4j/55H8ExGuuo/uR5Wv6WI0xs96c1WDOalgx8WoQr44hUmOK1VmyGqzZjZasBkOkRhfepQ1V60LV+vCu5LuM0Vp9xm5deJc2tFMT3KnyVSl9O1TBakOswVHYESg7mFH5bnj7O96S/ba8NmNWgz5Wq4vWqMPVcn8l7SzBLUW4uZC0xllPuSpUbYjVWXKbbPnNtvxme37z8ouCFmdhmyfe4Y63Owta7LmNjrxGZ36Tq6DFXdTqibd6462+RJsv0eYtbvUmWtzxJldhg6uw3hNvDJS2hirawxVtoYrWUEVzsLwpWN4YKGvwl9X7Smu9JTXekt3e4hpvyW5vSbWneIcnsd2TqPAmyj3xck+8wh0vdxaWOvKK7TkJS2aBKZpnyMjRBbO0gZjaF5E7AjKDA1YYAF4LynWY2kzp7TK9nVBbEbkR4nUAp5Uw6jRC2CLGt2ySitZL0delsl9I5K+B1g1kVKKuoJ1tmox3jTnHTLkn9VlndZm9hpxJe9GSt+yKu2TOnD2lzZhWh2bVwVmlf07hm1N45xXeywrvktx3Ve67IfhvygO3FMFbiuBNefCmELwpD11Xhq8qwouK0IIitKAMzatDs5rgtNo/rfTOKL1zKu+cyjOv9C6q/VfUgWsq/1W5Z4lzLtH2K7T9Ouu8JXjuKP13NcF7+vA9Y+SeIXJXG36gDH4mBJ7wwa/44Dd88Gs++CUffMIHHguBz+X+zxX+z5T+T1X+R+rAA03ggcZ/Xxu4rwvc0wfu6X339L57Bv89o++ewXfP4L2r993Ve+/qvJ/oPJ/ovPe03kcq92O56wnv+pJ1fsE5HypdHxs8N2z+JWdw2h0ccQf6XN4+t2/IG5rNyL6Rk/g4p+RWIO+KKbKkDS2pg3MK37TSP6ULD5kyTuq8bZyuEMadaanKtM2UeDMCbIHRdIyCEQqRosAaECMAGPT593bsuXDuwqULly5euNTd0/e0MvGnQTwyPDM0ODk0ODEyMjUxNTc9c3lqamF8bHpkZHx6evb2zTvXl66d+ehUQXYOCoA/f+mlV156CZVK8yIZhw/uH+npWjlUN9LXN9LfP9zfP9TXP9TX39fdc+nCxUsXL/X29vf1DXZ1952/2HOxq79vcGxscm7u8rWFpRsz81eHx2YudA1+eOpScr/E8Y/OHzl+Zg2I39qcIgJAjKL+c0H8fP33h0D8Q2heo2GYgGAchFDpnwTxC0fCK1/9oSkyjEkhVCKF0sVgmghME4FpSROvsHgl4NN6MYQDICb98Sw/j0lhTIriAE5ABAERBISTMEbBqAxBZQjKoCiLIjyG8BgsYDCPwzwG8yjMIxAPwzyM8gjGIxiH4BxKcKiMwxgO41icZ3GBJQSW4Dmc5XCaw0gOJXiUEFaFXw75NBSPURxK0DBGgRgFYDIQpyGChlYf+MMZGKchXAYSFIhTIEaCaHKJ9Z8EMZQOQekwKkJxMUFJSRkgo0GaAVkW5DhY4GCFHFMpcI2K1Gtpk4G1mQW3Ve63yWMuVSJs2VUYaCyJ1SUyqnK9iYgtL2jO9hnDTq3bLJjUlEbAFBwi5xG5HFcoSLmClCteAGJWgbIrJpajvByTywmFglIq6KSGn4KYW9ZwskOs5zV6TqNntUZOZxZ0FkFrYbVWRmOl1RZKaSaUFlxpxeVWRGGFtS7cm60pr4++f7Zx5vb5z347983fXvn6j4u/+ccb/+2f7/7mf9x69NvJxUeXJm59NHbjxMStj0Zvfjh2+9Tcw65b344//P3irW8ne+aP1RwoMoUYMb1+I/CzFHSdhN4IMpvTsfUp4Lpt0JsSYjPKpBG8mORFpCCSKSRJEKtMuMpEKAy4oEUYJUTJl0FM8oBMDlECtAJiigNIFvyzgzhFnJoGiP4kiE8cPfHRsZPHD584+t6x5JB4pTXxYyBu/zEQB9xBjhL+4yCuq2lqaepofR7EmTl5mdnJnWtrQfx9ZcL85wTxq+t//sobP/v5hl9uFG2RkPDKhFjjC2oDGUkQKwNZcn+W4M3mvTmcL5fz5fPeQsETl3sT/wXi5Hj4mQ1rzzpYl1m7JoaselP2TwKxPmO3KVZnzW605TSZM+t14V2a4E5NcKc+Y7cps96e2+wqaPPG93iKOlwFbfbcZnNmvdJXSdsSlDUu9203ZTV44nuCZQcDZftdRR2mzAZNuFoZqJL7KxW+SsFTwbjKaGcJ6yzh3eWK4A59pMaS1WDNa7blt9jymm25TZbcRktuozW3yZHf4ixscxS22fNbLLlN1twmW16zPb/FUdDqLGxxFrUsj5MLWxyFTbb8BmtunTW3zpZf5yhqdMWb3IlmV6LJXdzoLm70lDR4Shu8pY3esgZfWYOvrNFX3uQvb/JXNAYqGoIVdaHtdeHKuvD2unBlfUZVfUbydUVtsGx3oHRXoLjaH9/hK6ryFG5351XYs4pN4Xx9IFcfyjVnFFijRaZQvsYd461B2uiVGTyUwUNoHBhrRGA5lkZTmwh+PabZQDlThCzItJ31tqijB3U572uzj6lip1Sxbl3OpL34mr/qlr/qqjN+2ZRz2ZB1WRu7rM64rAguCP4FznuZ9SzS7iWZ6yrluibzXJd5rtPe67TvOu2/zgSu8aFrQsY1RfSqKnZVHV3SRBc0GfPq0KzSPyN4pznXBG2fou2XBc9VReCa3H+FdS9RjiXSfpV03KBdt3nvJ8rgfU34gS7yQB99oI8+1EYeyQOPKM9nqONzxP4F6vgCdTzGnZ8Tzs9J1+cy12cy16e08yHrfMC5HvCuB7zrgdz9QOF5oPQ8ULrvK133Va77aucDleuhyvVQuRLnQ6XrU6XrseB8QtueYOYnqPExbn5IWz9W2G/onUsW97TNM2b3Djk8w27/pD/jSjT/QUH55wXbH4XiH1uyPtZHP9ZGbqrD1zSRq6asGVtWlym0X24sQQh3epoqbQsl2gxLN8FIKiaDUAqVogCAgCiBgTCUsi1l88ZNKAiFA8F9nXsvXbjU09XT3dXT2zfQ2z/UOzjSN7oC4sUfnhDPDA9NDQ9PjY3NTM0szM4tzcwsTk7Mjo1NzszM3b5x+9ri1dMnTuZlZiWvbn75pZcQiSQnHPrgwL7h7ktTQwNjA8tr14Z7e5/uIe7r7eq+eP7CxQsXe3r6ensHLl3qPXeh+0JXX9/g2PjU/Pzi9cWrt+YuXx8Zn7vUM3zyTFfyON2JkxfWTojf2vSfDuIfPA/37GaJlb7E6r0Ta1j8QhCDkAgE039KTSLJ3zV0XnPk7vtTdwQIYwAAi8RAquipiZMsXpHx6kgR8Quz5rHlt0PpUigdhEQwLEFgCQxLEESCoFIYAyAcgEgQkkEgA4MsAnEIxKEQh8I8ishRVIElg8kxTMBwASUEjEzuZeMwhsUYBmMYjGYxikEJBsEYGGN/WmgIlYEoDaIMhCUFzML4mmcYCKMhVAajFPz0VpcfAbF4BcQIKsJJKUWDMgZiWJjlYJ6HBQGRC6hSgauVhEZF6rQyo56xGDmnmQ/YFDkebXnMUV+c0V6Z21qRXRMPl2W7ijJsOX5zyKFxGjmDklBxiJyB5DwiF7C1ZQk5wctxLgliObISRg5zclSuJJRKmUrFqFTMCoiTJl5msY7X6nmtgdcaOLWeUepohU6mNtE6G29wCnoHr7bIBCNC66SEKo1Up/Em0BVTVTZlH7vUPnvn4oPvph7/zdzj3818+d/mvvt/rvz6H2/+6u+vf/nHy5/+burur0Zvfz145XHPzP3zY7dPTd+7cPuvJu7/9cLCp/3vX2rO3O4gdKkbwZ+9JX0lBV0not5KRd/YCr2WAr8hJjchbCohiAg+neDTZQoJp4HkenQViFFWBdMKkBIASgBkcohWwDI5LJMvm5jiQZIDnw6JpahMmjTxcnciecwOF/0ZJ8RHjx49evTokQ+OHPng6IljH350/OSJIx+uBnGyNbGSg52HDnYeWlOcSB6tS9aI2xrbO1v3Htr79sqEmCV/YEK8Y9euyp27KqtrfwqIa5tbmjtaW/Y01DWXl25PgjgzHMvPys3PyvkexBq97Wnsz4I4YLIEzdaQ2bp8NV1SwxZbxGKLmK0ZRnNQZ/BpdK6nGvYYTF69ya3W2VhB+xTEqeu3bnht07pfblr3+pbXt0hTQBpldCqV06b2uJVur9ztVXiCKn9EHcpWh/NUoXxlMF8RKlSE4opAQuErlnsTck9C4U4o3cUqT4naU6LxlGg8JSp3icpTqvaVqf3lP0ThHy9LPM/i70HsKxF8pYKvQu6vlD9XhPiRDvFPLEskNfzC25h/JD+RwrqsOl1WrT6rzphVb8ysN2bWGWN1hmitIVpjiNboIy+IIVpryqwzZdYborW6jN3ajF26jF36yG5jrNaS3egqbA+WHYhUvh2pfCdUftBV2KYO7CBMBbAuW2aLq4JVlqx6V0Gbu6jNntdsiNYo/ZW8u4x1lnDOEs5ZyrlLFd4KTXCHPmOXIVZjyWpw5DY78lvs+S32vGZ7TpM1p9GS3WDNbrDnNtrzmu35Lbb8VkteiyWvxZrXYstvtRe0OQrb7IVtjuW02gtbrPlN1vxGa36TLb/RVtBgK2iwFTbaChvthQ32ogZHvN6ZaHAmGl3Fje6SBndJo6e02VPa7Clr8pU1BSqaghVNocrGUGVjuKopY0dzxo7mjKqWSFVLpLI5o7I5sr0pUtGYUdGYUd4QKW+KljeGS+qCiZpQSW2krCFW3phRXOfL32mPlZlCcUOwUB8sNAQKTZ48szlqUnrNMrsdN3swa4RwJPhgvSHvoLP0qHv7R47yU6b4OUNBj6lo3F522VN51Vt5xVmyaCm8bMpb0GbPqyJzfHCG8U6TrmnMMY3YZhHrPGxdgO2LiGMJc10lfVdlgcukb570LXEZN9W5N7R5S+rYnDw8Iw8taCJL+sxFbXRW7h+nnVOM64oqfFsmzy7GAAAgAElEQVSXeV0RXJA5L5POq4znJuu/IwQ/UYTvqSMPdNH7utgnmuhdbewzffYTbdYTPvQ55nwEmB9JTJ8ClseY80vK8zXj/5oLfMn6HjPuR4zzPm2/R9vus46Hgvszhe9zle9zledTheuR4Hgo2B/JHZ8pnI/lzs95x2ec/XPe/pi3f8HZn8isTxDjE6nuS4n2C9jwKWH6hLPeVNmv6B1zFveU3TflCc6HYtcz8x8Uln9bvvvXJTVfR8s/s+d9asz+VJd1Xx39WJt5x5yzZMvuM4UOCsYSCHelblNt20yJNiPAZhhNQykQJmAJLJXCAIKjUgjYmrJ188ZNGARHgqH9+/ZfutDV09XT093bPzDUPzicBPHwzOz45cXxxaXR+ctDM3ODU3NDU/NjU4uTM0tTM0tTU4sT4/PjY3NjY7Pjk3PTM5eTIJ6anBsfn5qdnb+TnBB/eKogOwcFwZ+/8srLL70Ei8XZoeD7+zuHui5ODQ0mQTzQ1TXY3T3Q3TPY2zfU19/f3dN18VLXpa7e3r6+vsHu7v5LXf3dvUMDwxPjU/Nzl68uLN2YXViZEF88euLssQ/PnTrbfeLkhb0H3o+XbNfozali4LVVHWKMIpMd4v/EysQLixNrHvshEK95MlmZgFathvgpZYkfAvHaTRQYgBIgjElBRCx9yl/x0+7EmqyB8o+AeOVhEZAqAVIBIB0CRJBUBEnTISAdAkUAJJImPwGTSAmpVAYANAgwMMAiIItAAgLLEUiOQHIEFhCERxAeRnkY42Ccg3H26RyXhnAGxhgYoyGUhlAaQtaEgVEWRlgYYWCEgWAagmkIoSGUhjEGRlkEY1GcRXEOwTgE5RCUfRoGRmgIlsEwBcM/CuLVWyYQWIxiYoICZAzEcAjDwRyP8DzCcTDHQjwHCxws5xGFHFUrcZ2atOhkPouQ69VVxBy7CwONJdGG4kh1QaAs21WYYc3yGgM2lUPP6hW4ikXkDCRwMM8hPIdxArpydTMv4JyAcXJ0BcSMADMCzMhhTo4ISlypJFVKmVIpUyhphYpWJqNe9rFSzSjVtErDKNS0oCJZBUbLEVaFCjpCaaLUFpnSRHI6mFCmA+wmKb0BU6To3LLsMlfbe9t7Jj+49mnfg+/GH/5q4vPfTn37t4u/+6c7f/iX+7//57vf/eO1z34/c+fboSuPu+ceXZi6e272wcXrXw1/8uupG9+M9V4+1vBeqT1LLuXfWi996U3xy5uhX26F1qUg67ahb6QTGwDZFoRNxfn05ISYUQG8FlYY0GRlQtCinBphVTCjhFkVwqpQVoXSCoRWPDXxKhDjDIAzIM6AGA1gNIBQEjh5zI4Qw9hyIEwM4ssBcMkKiJNbJtIxSToiToNE6aBYggDpoGQViO3l2ysOHDiwGsTHn4L4yLtHkxp+e987h/a+fWjv28kXSQ2/EMQr9zx3NO/Z27bv0N63O1v3JvcQ0/jyHuK8zNyaHbtb65vaG1uaa+vrqmt2V+3aXbWrtrr2RSCuScTLk3uId+6obWxoa2/b29a2t6G2qbS4PBaOhbzBzHCsICsvCeJEXkFpYfwlvcmpNzl0RofW4NAanMm1awaz12QJWmxhqz3Dal8WsMkSttgiVnvU5ohZbBGTJaQ3+rV6t0bn0urdBpPPbA2YrD6twcEr9BjFiUF4S9q2t7ZueDPlzTe3rV+fun6LNAVkUM6o1nocWq9HcDppq42xuxS+sC6Sa8wq0mfGtZG4JlqsiZZqMspUwVKFLyG443JXXOlOqDzFGm+JxluidhcrXQmFK6FwFyu8JXLfjy1c+ynXOK+AeNnT/lK5v0wR2K4IVCl+wuG5f8f0d+1qiJ+QnwhifVadPqtOn1mrj9UaYrWGWK3+xxOt1UdrdNEabWS3NmO3PlpjyKwzZNbpojWacLUmvMuc3eAr2Rurfj+n5mjmzvd9xZ26UDVlKUR0WaQ5n3eVaIJVpliNNbvekl1vjO5WByoFdylrT7D2BOsolnvKdKEdlsxae06jPbfRmdfkym9xFbQ485sdeU2O3EZbToM1u96WXW/PaXDkNjnyWuz5bdb8Nmt+m62gzV7Ybi/scBR1OIo6HPE9jvgeZ7zDmehwJtpXXjjirfaiZlths62w2V7UbC9qshc1Pv2z0R5vsMcb7fEme7zJsUzkJk9Jo6e0wVPa4C1r9JY1+pJQfppgWVOorDmZjPLWaHlrpLw1Wtaaub09Z0dnfvW+/Op9OVV7IqXNgaJ6X0GNt6AmUFgbLarPyavLje3M9ZcWOOOFloJiU/4uZ8n+SM3Jwo6e+L6+/I6ejLoez44+V+WQo2LMXjZtL51zlC7YSxasiXlD/pwme1YemWIDk6RnHHOOw/YJyDYF2Wcgxzzsuox5rtChK2xkmvSPIq5pWWhRlbugzB6l/T2ovRd3TCjDi+a8K5b8eV3mjCpjQRe7Yyu6a48vKcITmH0adyxygetC+IY844Y8fFMevqkMX5OHLrO+JSF4T5f9pbngK23254z/PmT9RGK6B1o/JT1fcsFvlJFvVJEnitBjwf+Q89xnnPdY5wPe/VDheaTwfqb0fqb0PBKcD1nbQ8b6KWf/Qu78SnB9yTm/oG1PGPvXnONrxvYVbvoK1H0t0X0r0X+DmJ9Q1oe8/Y7Kfk3nXDC75xyBBX/0embevfzSL0ur/7qy4fel9b+OVX7lKPzSlPtEn/OpOvOBJvMTY/aSOatPH9jP6OISxLF1qzJlo0y8GYW2Ing6TAIgDoogsRiSQCgslko2b9myeeNGHEaiofD+vfsunr946UJX16Xu/v7B/sHhnoHhvtGJkdn5icUrE0tXRuYWBqdnByZnhqcXxmeWpuevzc5fm529OjtzZWZ6aWpqYXJqYWp6YWZ2cXp6YXJidnx8am524eNbH9+4cv3sydNFefkkgqz72c9+9tJLiFicGfS/u7djqOvC9PDQxODgYHd3/6VL/Zcu9V3qGujpHe4fGOzt6+3u6enu6esb6B8Y6u8f7usfGRgaHx6bHpucm5lfmrt8bXpuaXBk6uyFvmMfnj964uyHpy6eu9h/6mz3/kMfFBVXqLTGbSLpa+s3vrlxS6pYAuPf31QHYhCEL7d1nyfpnz0v3BfxPJFfuIbiRwKgUgCRgM81gP8jeYbOT3eHAT887l0D5efbFCtZefvyw2CaBEwDk1f9SEWwNHn3bZpUmiYB0sTJ+0oQsRiTSAipRAZKaFBKQ1IGlLCAhAXELCBhpFJGKmUkUkYC0BIwGZkElElASgJSAPx01ovSMEzBMAUth4YRFkE5FOVQhEVgBgFpGJRBMA2jDIKxKMqhGIfhLIZxGMphCIchLIqwKMwgEA1DMgikQJACIRKCCegFWyaSFE5uccYkKCpBUQlOSEkZIGMgmoUZDuY4mGUhhgFllERGSWSESEaKaUrCMYDAgVo54tTLYg5loV9fHDKVZlhLM2yJsKUgaMr26sIOtcckWDUyvRxXsrBAgywNMDRI0xC9/PkIy6MsjzI8ygqrZsNJEAswK8C8HFUocIWCUChIuYKSK1cikytkgkBxAsEJOCtgDI/SPCITEIIFUFqE0uk4J6ZVIKdFWS1EKEVSelM68aZEtkGmlRi8dFapo/ODyoG5D64/6rn79cgXfzP7m3+48cd/vf93/+vRH/71/nf/eP3BbyeuPu6euXdm9uG5K0/6bv/V6M2vh699OXjjm5H5hz2nxw9VdeYYw5SIef0N0UtviF7eKP35NvT1NPzNVHx9GrZeQm5CuTSZQkLJxZRczKgAQQcrDJhcjwlajNegvBoVtLhcRwhaglNjrApllAithGVyiOJBggMINhmQYKFkkixenhaT3++oXr3EGiSkAC6VYhIJKhYhorRkYFE6LJaiIIjDYli6OXXrppStIIpYHY6Kyu0HDx48duzo0SNHk5WJY0dPfHj8oxNHPjz8zpF39r+bnAe/ve+ddw+8l1w6kawUr8yJVzScXMqWPF3X2bp3f8eBQ3vf3tPSWVG83WV1U6gMBTCtQpuflVdXXdvR1NrZ0t7W0NSwq7Z25+7anTV1u+rqdtXXLt/K0dravKexoW1HVW0iXl6QX5yIl1fvrGtt3rO382BH+7762qbieGkkGAl6AisgLsjKiefmlxQUvWS0uI0Wl8Hs/Ikgtjliz4NYZ/AYzX6LLWi2+XVGJ68w4BQvBuFN27a+sfmNdZtfe33r6+u2rNuQvlFMgoxeqXU7tF6P4HLSVjtrd6sCEUNmvjknYchKaKMJbaxYl1mmi5ZrM8pVgRKFN6H0JNTeEo2vVOsrTYJY4YrLnXHBGRdcz6D2h65ufuHlHT8K4nJFYLsyuEP5ovnuv2no+58I4hck80WJ1S6DOLLbkFlnym4wZTfoY7XqcHXyDJwr3hHZ8W52zZHM6vd9xXt04WraVoQbsilzHueIK7xluvAOU3SXObPGGN2lC1UpveVyd4ncXaLwlmoClabobkduoyu/2ZXf7Cpodhe0uJ5q2J7TYMuut2bX23Pq7bkNjtwmZ16LPb/dVtBhK+ywFXbYi/bYizoc8c6VOBOdruJOV0mnq2Sfu2Sfq7jTmeiwx9vsRStptRW12IparIVN1oIma2HT8ouCJmthoz3e6Eg0ORNNzkSjM9HoLG50Fje6ihtdxY2e4iZvcZO3uNlX3OwrafGXtPhLWoIlraGS1lBJa0Zpe7RiT3bVvvxdhwpq3snf/XbOjv2xij0ZpW0ZpW2Z5XsKq/aXVh2oqNhbEW+tzG2ojO7eGapuzqz7oHhf166jo7UfjlUdHirc2xdp7A3s7nVV9llLR+3l874dV4O7rvl3XnNvv+Yov2otXjIULKiz54ToLBOekQVnqeAcEZgnAgtU+IqQdUWZM0GHeyFnD+zpJwIXYdexbdq3N/IfpCjPYvZBZca4LmvSkH3ZHr/lq7jrr7phS4wz/m6psUdqHEYdY7hrDHUOQ7YBwDwAmHqkhosiTS9omqF9t5TRT+Th25TnOmS+KjVehyy3cMcd0vWxzH2Hdt+mXXcY1x3W/THnvqfwPlAFPhZc13DTEqK9hulvYPqbiPYOqntAmh6z9q8451eM/Qll/Vpm/451fiezf4uavgX03wGGX4Om73Db17T9M8H5idJxTeOY0zunzJ5pR2DRH7sVKXiUU/p1QdV3OZXfBcu+sRd+Y8r/Wp/zWJ35UJ35iT5r0ZDZo/HtpTRFYti+Zati60aZeDMKp8C4CCYBAANEoFgMSUAEEknEmzZv3rRhQ3JCvK9z77kz586fvXDh/KXe3v6+gaHu/qG+0YnRufnJpatJEA9MzSRBPDF3ZWbhxvzCjbm5a3OzV2dnrkxPX06CeHrm8uTk3BoQnzt1Jp5fQKHo66+++uozIL44MzI0ObQM4r5Ll3ovXurv7hnuHxjqH+jv6e3r7RsYGBwcGhkcHB0cGh8enRqdmB2bnJueW5xduDo1uzgwPHnmfO/RE+eOnjj70elL5y8NnD7Xs//Q4RUQr3sKYghDYRyTwpAEAf/PBPG/L39eED9ztC75n/6oBHwWtS+c+66AOFkRfmF1OPkJT59Pk4JpUPLiS6kYkYpgSTokTgMkaYA0TQyki8F0CSSSIGIxKhETUgkJSEhAIpOKZVKRTCqSiUUysZhKF1Hp6VS6iExLJ9PTybR0Mk1EpomINBEhAmRSlIVwFsFoBKGQVSBGUBbFOAzjMJTFknfcQTIIlsEIjaA0ijAomkzSwSwKMQjEwCANAzIIoEApCUhJACRBiFj+QfoxEGMSDJPihJSggOXKxFMQ0zRAkWISFxFYGoGlkXg6TYk5WqriQLMSdevIoJEOG+kMExe1ChGrELYKfjPn0jMWFakXUBUD8RRAE2KKEJGEmKSkpAwgaTDJbppDXghiVkCSIBYEVC5gcjn+TOdYTvICyXEEw2E0i1AMRDGQjIVlPIIzAESmSdAtAJGCcSJGDXE6mFJLIHariFifjr8JslsIVZrOTRZUed45uWt08eidLwa/+cPS7//p4z/+y/3//s93f/f/fvxXf3/t4W8nrz7unrp7avr+metfD9z97eTNr4cXP++5+fXQzW9Gp+9dPNLblmgIKNxwCv7aG+KX1otfTkHXpZPrU/E3t8DrUpE3YWYbJZeQggjn0ii5mNdCCgOmNBIKPSFoMUGDCVpc0OK8BmdVKKtCfgDEEMnByRAs9EIQI7gUJqUwKV0LYlSchohS4fRUWCRCJAAGwQTyHIgr14D4+CoQv73vnX3t+w/sOfj2vnfeO/j+B28fXrmt44dAnJwT723btwLi8kSF0+IiEWoFxA276jpb2va17WlvbG7cXVe7s+bHQZyfl0iCuL117/59b3d27K+vbUoUlWQEMpIgzs/Ky8vMzs/MjufmFecXfg9indGpM7qSlQmjxWeyrgVxsi/xbwNxypZ1G9f9YsOrr771s1fefOW1zetSoDRcxSrtFo3HrXC7eadLcPvUwag+lqfPLNBECpShfFW4UBNJaDJKtRmlmlCpyl+i9pVq/WW6YLk+UKHzlWk8JUp3Qu6M884454xzrjjnij9ffli9iC1ZqFhTrlhD5JXHFP4yRaBCGaxUhXaq/gNbIH48f3YQL1M4q06fVZec8v7UZNUbs+oNmXX6WK0xq96c02jOaTRm1Wsju9Xhan2s1l7Y5i8/kFH1TqjigLOgRRvawTnjtDWPtRfI3QmVr1wfrjJGqs2xXaZotSFjpy5UqQtu14UqDRk7zLFdtuw6R26jK7/JldfkymtyPqWwPbvemlVnzaqzZdc7vh8etzkKOmwFHdbCDmthh61oj61ojz3euRJHotOR6HQW73UW73OV7HMkOu3xPbaijlVptxW12YrarIWt1sJWa2HL9ylqtsebHYlWZ6LFmWh2JpqdiRZncbOruMVV3OJOtHoSrZ7itmS8xW2+4jZfotWbaPXGW/zx1lBJR6R8b1bVwZydb+fsfDur6mCkYl+4bE9G2Z7Min35VYeKd75dVnWwrLSzIt62Pa9pZ3ZDS2H7B1XvdTWeGm4+O7z7RG/xoYuZLReCteddVRds5UPuHZdjjbfy2j/Oa7+b0/ogp/VhVvP9SP3dwO477qpbtvLrppJr+vhVTeEVVf4VdeF1Y/E1c+m0pqBHFj4NuY+KLfs3qZrX0Q2vEW1vsQfSNEcQ20na26fNuhKufpDf+kmsfsZU1EV5T0mMH6brTqXrT6bpP9yiPvwW/8462cFfEvtew/etw9/byJ6W6HphyyBkGpYYRiX6calhDDQMS3X9aaruFKE7he8TKUZA7RRunqcd1xXeW0r/HGnq3So7/ybct4kYTaGnUtlFsfw2rH1IWr6Q2b+U2b8kbd9Qjl/T7l9Tzl9hll9B5t/A1t+itl+Rzq9Z16dy1x2Fc1FpG1dYBhSmXoWpX2UZ0Tpnjb6rloxPrJmfW3O/MRf8lbHgG13uF+qsh6rMj7VZC7pYl9LbSWriYsSxJUWZsokSbYbBrSCaDhMAhEPJygSEwmKJZNOmTRveegsFoYxAcO+eznNnzp47c/78uYu9vf29/YNd/UO9I+PJCfH44tJaEM9fn5u/npwQz85cmZpamJicn5yan5pemJycmxifGRubnJ1ZrkysmRDDYlFWKPD+/s6Rnq7Z0eGp4aGhnp7VIB7q618B8eDg0PDw6NDQ2ODw+PDY1OjE7PjU/PTc0tzla6tBfOT4mbUTYp0pVQysXMwB49gyiGFg9dq1v0Bl4v9qEIOIGPjRCsTqrOlLvHBO/PS96VIoHQREsFSErEQigqUiGBCBoBiAxAAsBmCJFJFIUYkUk0hxiZSUSimphJKKKbGYFImJNBGemoanpuLb1iQNT5VSIoQBcQbBZDBKwsmFGAgJIRSM0gjGoMmgNALLYIiCIBJM7nSDZfByaBiiYYiGQRkEyCCpDJRSgJQEJIRUQkgBAgAJEMTBNd/KZy7mQMUIKkYxCYpLMEJCUFKKBmkWYlloZUJMEWISTyfxdIoQ0ZSYZwAVB2o5wMBJzZzULoBOBeJWY24N4dTgNhVukmNaDlbSAE9KaFxEomk4mobj6TgpwSkpIQNIGkwqluYQhocZAV7dIU6GExCeRwQeFYTlvRPJcALB8QT7LIhpDqHlKMlBMCWSYikAsQ3jxIwa5vUorYUweTpAbxYRb0mojQCzmdaKbWG2vC5w/GLj4sfnv/r9wu/+4fbv/vH2r//++q//4cav/uH6kz8sfPLdyMKnF2cenF38ovvWXw1d/3Jg6XHvrW+GP/n15K1vx4ZvnDp4tjZ7h5OzAtvI1zYAL29BfpFGvJFKvLkZ/MVWaB0g24Lz6SizDZZtxbk0TgOqTITGIlObZAo9wWtQXoNyajQ5G2aUyPKQWAFTAkhyK4FWNPxDE2KEWAViXArgUgCTJisT6ag4FUlPhUUiWCJFQWh5QpyyKWUriKI2p3N7VdWhQ4eOHz927OixNR3iJIiTB+mSIF65quN5EK/cY5ecEK8G8cqEGANxnVJXkJ3fsKtuT3Pb3taOtSDe3VBX01hf17wC4p07aosTFcnKxK7q+rbWvfv3Hurs2F9f11wcL4sEo0kQ52Xm5say8mJZy1c3r4BYb/qzgpjkxSC8OTXlzS1vvrbpF6++9bOX33j55xt+sUmyFREo3mJQuZ3LIHZ55d6g3J8h+CKsJ8K4o6wnS/DnKQJFymBCFUioAsUaf6k+WG4IbzeGthuD2/X+cq2vTOUtkbuL+WcnxKsRnORv8sidJrR9JSuH8FY/nNTwspgD5crgdlWoSh2uVv9bgPt/KYhN2Q2W3CZLblNyNpx8bc5pNGTW6SK79bFaa16zK77HU9zpKmq3ZNdrQ1VKb6nCk1B5i7X+Ml1wuyFcZczYYY7uTMYSq7Zm7rJl1zhya5259c7cemdOgzO3wZnb4MxpcOQ02LPr7Vl1tsw6a2adLbPOntXgzG1y57d4Cto8he3Ogj1PQbzHVtS5Ent8rz3eaU902hOdzsQ+Z2K/s3ifPdFpi++xFnWsjq2o3VbUbi1cSdtyilrt8TZHvN0Zb3fG25zxNke8zZFocyXanYl2V7zdHW93F3e4izvciQ5PosOb6HDH211Fba7CVndhmy/eESzZG6k4GKt8O3PHO9HKtzMqDoTK9oVL98fKD+ZWvVO4892iqkNF5fsSJXtKitoqC1sby/a/W3PsXNu53rYLPbUfnis+9GGs+bh/9zHH9hOW0kvenbN57bfKDt0tf+dhxbuPK9//suqDLyvefVJ66HHR3kc57fejzXeD9Z/4am67d9327L4TbLiT0XQlUDtsLj3FRg5KrE2blDVv8fWbFa3pulaxoV1q3IfaTmuzl/JaPtvx/sdFnWOOsgvyyEeE5yhkOywxv5dmOLhJ1f4aXfcSvPMl8Y6XxLtfgVrXyw6mKt9LU7+7hX9vM3s8TXFaqj0pUX+wldn/BtL2qrj9VdH+N6APtlAfieUXYG0/ZR6mLOfFwnuvSQ69nHL8l5Lz65G+TeRUGn8N0t0jrZ9Tji8ox1ek41vK9Rva8xvK/WvM8RvU8deY67eE5zuZ5yvO+1DhuaVwzQrWAVp/Dlcch9ijUvqElD0LCN2QapI0f6wMfWXI/85U9K0+/wtN7kNV9h1N1pwmelHu7sBVhemIfUuKfOtGPHWjVLxJAm2DCQAmYQAFARRCcFQCSDdv3rxxwwYUgiPB0IG9+y6ev3Dx/KWuS139/YN9A8NdA0kQzz0L4tnnQZysTExMzk1MzU1OzU9Ozo2PTY+OTsxMLx+qO/PRqcLcPAKGX3vllVdeegkWibLDgQ8O7B3t7Z4bG5keGR7u7R3o6loD4oHevv6+/qGh4ZGRseGR8aGRiZHx6bHJuReC+PCx0ydOXjh7oe/kma59Bz8oKq5Q60xpEvCNDZvf2pySLgW+BzEklSIAgAL/BeKfAmIAFkmfPTa3+lDd6vbwD3WIXwhiKSwCIBEIiGCJCJGIEIkYlYpRQIIBAAYCKCRFYCmCSGFYAsESEBYDiBhAxSAuAQkJQEgAQiTB08VYqgjbloZtS8VStmFbt2Ep2/CtqXhKGr4tnUiVkukwJUUpECFABAOg5GoLHIAJACZBhIKSgUkQIgAQl64EIgCIBCEShCkIkkGQDAIpCJCBUhkIUABAAlJCKiWkAA6AOAis+lYuV1meTtafATEmRnExTkpIGSBjQOYpiBkaoCmJjBRThEhGihmZVGBBJQeqGYmaStdSaUZaZOEBuwK2K1GrCjErUYOAajhYyQC8TMpQUhkpIQkxQYgxQow9a2KKg+kXgZiRIywPc8nmMY9wAsIJaDIsj7E8xnAYw6E0i5D0MogZOUbxMEpLQCIVotIwTsqoEV6Ps3qUVElhbpuE2iQiNojIDSC7WaZJdWQwNe1ZPeNvf/Jk5OvfL373x6vf/HHpV39//bf/89av/vH6Z7+fuf5V39yj8/OfXbjypGfpcffSF723vh1+8Dezn/1h8fZ3E4PXPvr/2bvP4LjOM1/wtJUpEQQROp2c+pyOyKlzBEDk0AmNnHNO3Wg0AkkxICeSyDkHZopBiZRESVawLKdxkD2e69nxzp27ez/sVu3X/XBAECIlW/KMZ2/NuupfXacBFAgUv/zqwf993rb+0sQ8BaPgcYQv+GHP+eMvBhAv+SEvBGAvQ8wJXBKI0H4Q5YuLAsWhUKiCitRKItXi0Bg6KJKUhe+DWBpGPGlNsE1iOcr8eRALvwXEwj8HYrYyceIAxEZDSVlpT09Pf39f34W+c2fP/4eAuL3J9VRlwqQ1i0gxhQqjw6KzLI76qrrvBWJnVn5+XklVZf0BiOtrm/JyClITUxPMJ9MTU61pFktqujU1/TCITTEqY4zKGK00RStNMSqzUhOv0iZqdMlafYpWn6rRpbIm/s4gjiZpGYDigQLeCf6JY5yjL/u99Nyx51gQozKhRBERpNPIdTqJVivR6UVag1BjIFQGQmkkVGl9PVsAACAASURBVLGUJoHWp4oNmVKTTW62B5uzwmJzIuPzYhILlUnFqsRSZWKJIrEkKqEoPL4gNK4gNO7J9Df88dKJAwRHJpUcJCq5NCq5lH0+kPGzCUsoCkssCU8qi0iujPiebP3rgPtd8tRutcMaPkzhfRBn1Cm+c1SWBq29WWdv0diaVJYGtbVRY2vS2JqUmfUHYtbYmrX2ZrWlQZFWHZ1cHp1UqkguUaWUqFJKVSllqpQyZXKpMrlUlVKmSavQZ1YbrbVme32so8HsaDDZ6g2ZtWz0GbW69FptWo02rUabVqtNq9Ol1+szGoyWplh7a1xWe6zTZchyaR3tGodL43BrszoOonN6dM4OXXaHLrtDn+3RZ3fqczy6bLfW6WLHyQdh58qP87Xhsc7Zrne6nooh230QY07HQUzZHaZstynbbXK6TFntZqc7PrczsaA7pfhUWumZlOJTSYU9CfldCXldyQU96cWnrKWnLCXdmYUea57LkdOWl9teXdzdWT8w4Lo40X5prKa/L8d7KqW+J7a8S1PQo8gZNJUu21qvFZ26U/r62xXn368Z+Lhu6NO6wU9q+n9Ucf7D4jMf5PW+7+x6z+F5aOt4YO98mNP7sODM2wWnr9pcU4aSM/JUN2V2M3G9IWlnIi3e4JQW2tzKxPapnDs5HQ/qBu4Un1pNrpnRF15SZo9GWAeC0i6Ik04TZjdfWXssqOQFYfFLVPVxeTsY00XoPIiyMUBed0LcLgjpwqI8cFiDP1P6CpT/HKfoeW7FUbD+ON4SQLs54m6+9BRf1ulLtrzAa3+Oc+YoMuxLXfYXrwJhN0jVWyLjQ5HpA8b4EW38lDF9wcR+ITR9QRq/pMw/o+N/Kkr4XHLyo6CT74SevB0auynTTgoj+yCJNwB3+QDuo0DXUej119BLHNkNxvRxlOMnqtzPY5wfRToeRtjuRVi2w1Mm5MY2MiyLh+v8AoP9fSmOL8A7DkCBKAXjNI6QKEpihJCEEcTf3/+Ery+J4WlJyd2d3qnLk9OTMzPTswuLy3MLy1Pzi9PLq0vbO2vXrq9dvc52iBc2d5e3r67v3tjau7Wze2t7+8b29o3tresbG3tr6ztrGzvrG7vr6zurK5vLy2tbmzt3b9+9efXGyMCQw2KlUPTFIz84cuQIyudnJiWc7epcm5vZW1vdXlle3j83d3nm8j6Il+bmF2bnFubml5dWVlfXV1Y3lh+Ph9e3rmzv3di7dntr9/pjEI89A+LiiGgVH0Jf8/U/7s8RwAgupHAhBWEogEAgBrEg/s+5m+O/DIifnQof3j7x1Gq2P799AsZBBAVRGEBBAAMAHARJGKYQRIiiNIbSOCrEESEOUyhEIAAOCzCYjyF8HBPgBxe/4TwY50I4B8AD+XgAH/fnEwF8KkAg5IA0F2b4KM1HKQAlQBTfVzWCAShLVRI6CEKA7BQcfmz3gy3LGI0eFC1QEYqIUJRBUBpBhDAihBHqaQrvLw/BBDAmOHwxB04AOCHAST5BCSgaZESwWIJIDiKCWBOLGEAiguQSOEQKh0vACJEgSsxXSEF1MKINxbXhpCaCVEdQyjBhdAgZEYSHyrFgGS6XYVIJyoggUggQh0wslCBCKcrIULEcPWgPS4IwcRAqlqMS2f6UWipFJbLDwSQyXCzFxFJMJMFpMUaLUUaKieQ4LUNJMYgxAlwMCOWIOIyQRVHSKJIJR4ggPiwOABk/kDkBiX1h8TFJFCfJHu46nT+/deaN92Y//NnO57+98Yv/7f6v/vXtX/zp/ie/v/b2lys3Pp66+ujS1UeX9t6/ePXDyTs/XnrvV3s/+sPtR1/duPWj5fHN3uoep8keKowKCKCePwb9wAf+oR/2Io96DRadQEQnANJHgB9DhH50kCAoCg9XMeEqEQtieQQpj6DYfK1JHIKLgjCRHGXkKCP/cyAmKJAQQji9D2KMhlAaRoQw25oACIBPAGyNmI8BIA7DJCpA9w/VoSShMxlLy8t6e3sHBgb6+/rPn7tw/uyFgb7Bof7hgfOD3x3EB4Nh9vUAxD2eXndLR3FeiVkXK6YkQoxWRCic1qyG6npXU9s+iKvraiuqaytq6qrq6qob6moa6+uamxpaW5qfgDjbWVBYUFZd1dDW6un09HS4vA11zQeH6tISUiypGZnJaZaUNHbRxLeCWK1N0upTdIZUnSFNq0/T6FL/ChBzAL6fwM+H++or/i897/Pci74vnQADYAlJR4ZIlNEilYJWKoQqFalQw5EKIFwBhqugSB0SbUIV8YQqkdKkMto0iS4zyGAPNTkj4/NiEgqViSWqpFJVcpkipTQ6qSQysSQyseSwep/KYQSzz1HJpdEpZQcfPMiTEXJi8X8BECu/c9SWRp2jRZ/VyoJYZWlg16JprI3KzHq2TRGTXqfIqItOrY5KqYhJrdRm1hhttSZ7jcFarc+sVKeWK5NLFUklqpQybXql0VprtjfEORrjHI1me73RWmfIqNVn1OoyanXptbq0Wk1qjSa1RpNaq0ur16U36DMaTZbmOHtbXJYr1un+8yDWOju0TvbZo8v2aJ1uTZbrG6N1uh+D+LCPXbqsJ9E73QcxZHccxJjjMeR4TDme2BxvXG5XbI7XnO0xZ3vicr0nC3qSik+llJxJKjp1Mr87Ltcbm+M9mdeVVNCTWtSTUuhNLnCn5rZn5LQ5cl1lpT3t9YPnXBeH2y8O1PSdzvF4kmtd5rI2db5LkX3GWDKZ2bxe0H2l5MztinNv1Qy81zD8YdPoRw0jH9YNPaoeeFTR96j0woel5z8sOf+orP9R9fCHDeMftV5+u25kw+kZjS27oCsYSaiYtbXOZbUPJVZ6FQ5XhOWCuXglv/N2bf/V0jOrtvaVjJaVjOaF5LrpuKppc8VFXXF/hKNTeLIBVDdA6g4m/lykpV+Z1ROaXIcqygQhdWRMq0TbKFSUAUF5/lS2L57vRxZz6NJAusSfKvbFS46h5a8hFa+ANS8Bra8ip/zoAa7sIi94GYm5SuvvimPfFJnfERofksZHpPFj0vQj3PAjzPg5FfcTUdIX0tRPZMkfhCS/FZZ0M+zkusxwkYw8wxe1vgbWPu9f8wPfxiMn2n8Q2H+U2sF0jyLsX6jyP1Pkfhyd/TDKcTfSthWRNi43t1OR2YDQGCgI5wbSPH+I7weCgSgBYRQKEwhCYoSQhBDYz9/P1+c4gWKph0A8PTUzv7A0O780Obcwvby6uLW9evXaN4J4e+fm1tb17a3r21vXNzZ219a3V9e319d31ta2WRBvbmzfuXXnxpXrw/2D9kwLiSAvHDlyAOJz3d71+dkr62s7qysrz4J4fn5xbn5xfmFlZXVtbWN1bXNlbWt1Y3d968rG9tWdKzdZEM8tro9OTLNLiL8RxMdO+PsGcAEEZUEMoojg6yD+TzDxfxkQfxuF+TD3IE8NjL9hZkwAMAEiBIRiEAoDCAigAIBDEIWgNIqxm4jFBC7GMTGGMAhEwwAF8gmAR4A8EuZRCI9E+CTCIxAujnIxjINggTAWAOEB7F/zEYaHiwWUGCRpAMP5KMLHEAGGCFDk8TMqwDAAwwAMBzAcQFEBgvIRlI9gAgQHERxECQgjYZy9doRBCQYlGAwXYbgI258r0ygmRBAKhkmY7aCz/xcAKgBQwf5Gua+DGMP5GMHDCR4pBGgGEonhJyAWw6yJxQwoEYEyMRQkgUIlYIQEiJYCCjmkDkG1YYQ2gtREPgZxKBkRjIcGYcFBRFAQIZPjIjFM0iApBEkapEQQJYYpCUJJEVqKiGSIWI6K5ahIhohkCCODRVJYdEjkYunhoGIpJpIgIgnC7F9Kwq5kRigJTIohQgxRMpgJxsRhhCSCFIcTdBhCBgOYjIfJeIScRwRxEfFxTHosWCFIc0a3dGdPrfbc/2jxx7+7/dW/Pfzd//Her//tnS/+ePvRr3fe+nL51o+mr3xwcfvB2N4HF29/tvDgH7Y/+v2NR19df+unW5vvXOxf6ih1Z6rTJID8tZcER17iH/HDX4YkvpjUH2Z8+cQxHvYqRPoSUo4kHA6OJoOjqf1zdRFkcBQdEs2ERDPBUbQ8gnpsYkIcjIuCsD8HYvq7gphPCPi4gI8BAAZBBHIAYowi9WZTWUX5qVOnBgcHB/oHLpzvu3Cub7B/aGjge4OYdTD7+iyIY/VxEqGUxhllpDLb5myoaXA1tXW0tH0jiBsOgbistDo3pygnu7CosLymuvEJiOtbCvKKDm6qy0xJz0hKzUxOdWRYcu1ZR5Qas1JjUqiN0cq/AOKDFRPfCcSMDEDwAAH3ONfnaMDLL554/jmfH7504mU/KBCWkFREEBMdIYyJomJiaJVaqNJiMWooUgVFqMEILRiph6NNaEwcrkgglUm0KlWiyZDrbKHGrIjYnKi4/JiTRYrEEkVyqSK5LCalLDqlLDqlLCa1PCa1PPrxW5a8BzkM4oMvPpz9r08qiUwq+V8fxN9ck8isO4gis175naO2NuocLTpHy+HWhNberHO0sHPi6LQa9shdRHJFZEqFKrPGlNV4MrclPrcp1llvstVo0isUKaUxSSXKlDJtepXBWme2N8baG832eoNl38Ha9FpNRq02vU6bVqdJq1On1WnS6nVpjbr0Jn1ms8naGmtvj81ym5xu/beA+Nuicbi/MdqsDm0Wa+LDz98HxLmd8fndJwt7Txb0xOZ6zTmdsXne+MKehOJTicWnThb0xOV6zdkeo9Njzu6Mz/Um5HsT8zsT893Jue1pOW22XFdJaW9bw+BZ16Wh9kt9tf2n8ryetAb3yUqXocStLTxtLh/PaF7I6Vwv6NkrOXOr8vz92oG364ffrRt+UDv4oGrgYeXAe5UDjyoHP6oa/rB29FHjxIftUz/qWny/c/5KRd+Ute2ipWW5qPdK/dBe/dBsvvd8cvWZuLLhjIa5fO9ayemlvK55u3s1u2un4PR2/qmtnJ7dgtM7ub3LFteosfxMlPN0tHPEXDaX2TxvbxtOKHNHptUHxbZFJXvU6a1RiTUyQ7lIWSlW1cp09XJ9NaMsRULyuaLcE2T+cbzYB686TrZxJGegsAEkahyJXqR0u9K4m9KTt0Wxb1DGe7jxbcz4ADU8hHXvIYYPqfhPxcmfyNIeyVMfhKTeDUu5Fpa4IjONkzG9HHHDy0D5Ed/SI69WHnmt4ciJ11/E1yHNwzDbZ8qCTxT5H8XkPojOvhPt2IrMnAg+6WaUebA0no/FAJAMFBAQD4X5KA6hBAzhMEJiJAtiP7/jx3xwBE1JTOrydE5eujx1eerypamZmbnp2YXLM/NTSysLm9srV67uLyHe3l3c2lvZubaxe3Nr9+bW9o3NzWtbm9e2Nq+tr++urm2vrm2vrW2vrm6tLG8sLa1+G4gRPi8jcR/EVzfWd9dWV+fmFqen5ycnZycn2UN1ywsLS/MLy4tLa2vr6xtba+tbq+vba5t7G9tXN3ev7169tXft9ubO9bnF9ZHxp0Hc2f06u4dYAGPHTgScCOSxIMYo8u8g/k8A8bfNjA+DGCVhFIcQBIBBAAFBHEYottxLkFKClBOkHCfkKCaFYQkIiPh8hsujeVyRgCsCeCKQLwL5DMRjEC6Ncig0kEQDCSyQIDmkkEsxAkYCiiUwQ0MUJiBgPgkLSAR4OihIYiCJgQQKsMFRAMdAHAMJHCIJmKQQUoiSNEoxGBvy0AMhRFEKfmo2fBjEMDsnxvgoxsdwAYrxEYyL4lyc4gtpkBFB4gMTHwKxmAEkIkAqBoLEglAxP1IiiJaBimBYGYoqwzBFGBYTikcG42FBaLAMlklhqQSRSlGxFKHFMMVAFA1RzGMNSxBKggglMC2B2AjFoFAMUiJAKAJoESgSQWwY8eHAjBihRTAtgoWi/Rv7SAZmN/USIoiSInQQKgrBRSE4E4LRISgZDJHBIBkC0mGINAqTR6OiMD4hPY6KjsqjOInWsLbe/LUbgx/+4spv/vXBV//23q//+7s//9P9L/7b7Y+/uvLWl8vXP5rcfjC2+/7EzU9m3/zp6ls/37j/5dobn69c+2h+9f7YuZmW7PqTMgNyDHvxRf4P/IhXULkfLgtAmP0JMUT6YuIAOlggCYUloag0DJOGYUGRZEg0ExojColmgiKF7KhYFk5Kw8gDE4uCMEaOfw3E7GZiBiKEj0PDOAPjDIzREPr4zwIwBYH7a9cAPg7wUUCAguzaNT9OgB8nEBdShlhzeWXF6dOnh4aGBgcG+y70953vHxoYHh4c+e4g9rq6ngVxR6vH6+rq7TzV0eph165JaRlDiFRRqhx7duMhEDdW19VV1tRV1tZX19fXNNbXNjXWtzQ3trU0u1kQ5+UW5+YUFRdV1NY0tbV6Ojt6OlzexobWwvySjJTMpLjE1ISUzOT09MSUvzWI2UN1uB8v8DX/oy/5Pvf88R885/PDV/yPBqI8TC6kI4OZmHBaEcWolDKDMSQ2QR6bIDLEkSoTGmOAY4xIjBmNicNjThKKREqZxKhSxap0mdYSrLeHGrLCjNnh5rzI+MLoxJKY5LKolH3mHiD4KQ0fNnFkUgkLYkVahSKtQpleyUaRVnHA4vDE4tCE4rDE7w3i72vcvxrErICj0mtY/rJvFZb6gygtDd89aluj1tGssTerrA1siUJpadDYm3RZrVpHs8raGJ1eE55cGZ5cEZ5UHpVapbXWxeW2JhW6Egva4nOaTPY6TUalIqUsOqlEkVKmTa82WOvNjqZYR5PRVq/NrNWk1WjSatVptar0Wk1anSatXpNWr06v16Q36tKb9BnNekuL0dpmtrnMdrfR4dZnubRZ7VqHS+twa7MOxeHWOjqejcbuPpSOg2gdHq2jQ+d065wduqxOXZZHl+XWZbl1DtdB9Fnu/TwL4uwOU27nyYKexOJTCUW9sXld5txOc543rrA7vrj3ZFFvXH63ObfT6OzQZ7kN2W5zTkd8niexoDOpoCMlz52e63LkecrKzrgbRy54psY808ONo+dKzvTaXT3pTb1J9acSavqS6yesbfM53tWCnu3iM1crzt+q7r9TM3CveuBeVf/98r43y/veLu9/UDn4XtXww9rRB40XH7ZPP+peete7sF01cMnunnC4livO7bVM7LaMz5W9PuRoH3a4Jgu6pwt7L2V7htObR1Kb5rK8WyUX9soHrlUO3Wu89GbT5ZtVI0vO7omkxvHkxqXs7itVA3s1A3P53vPJld3xBWfTK/qsNadSStym7DajrSM2qycxrzch16O3NkWerJbpKoSKCiKyAg6tFgS1QuGnKFU/rRsV6uYkcduhKdeCU66I469S5puE+Q3cfA813ocN9xHjO2TcA1Hiu5LkN6XJd4KSb4Qkb4ckLEiMw1hMl7+o5gVB0RGfgiMvFx95pfqIT88P0UW+6q0gy0fR+R9G5X8QlftOVM7taOdmlHUiJMkj1hZiIckQrUGIMBQVozCJQTgBowQCEwgmJIQiGkExf3//JyDu9E5dmpy6PHVxYnJyauby1Oyl6bmnQLy0s7e0/RjEOzc2t65vbFzd3Li6uXl1H8Sr26urWysrm8tL64uLKxvrW2/c/BqIn2dBzOOlJySc7epcn5+58hjESzMzC1NTc1NT89Mzy/MLKwuLywuLK0vL6+sbG5vb6xvbaxs761tXNnaubf0lEHt7zubkl0QpNACC+/gFnuD8HcT/H4D42ZnxvokfgxghYBgBIRCAQRBDUArDRTgpISk5SQUTVAhOhqB4MIzIAVDG48s4PBmHK+fxggX8YAAIBoFgSBAE8+UwVwpzxDCHQQIZLFCEc8UkX0oDcgaSUZAYAxgEYNu/YhQWo7DocDCYwWAahRkMpjFYiEIkApIISKGQEIMoAqZIhKJQWoixET4OJcQICkVJGMZB6BCFBQhfgOxvlGNvvYZRHoLyUIyPYjwE4yI4FyPZITEoEkFiMSyWIOIDENOgiBaIGYGE4UsZrpzmhDCcMDEvQiaIDAIjg6HwIDBMDgVLIZkYEIsEjEhAMwAtAmkxKBRDQhEsFMGHNUxJEEoMUWKQFAGkCCBoPk7zcSGPEPIoWkAzAMMADPsd9gMIGVDIQEIGEjIwxSAUg1AMStAQQgkQio8zICVFaDnKBGN0EErJYUIOEUEgGQzS4agkighRMREaOlSBM8EcHvYCB3lOHB5oLdCdv9R048HMZ7+59bM/vvmr//3dX//bg9/8jwc//9P9R7/Zuf3p7N4HF688unTjk5lbn81d+3h699HlvQ+nb3629MZnqyt3Rz0jVfF5MXB4wDH8eT/yJVh6HJP6IcwJSOgLkb6w8AQmDiClXKGML5QBTBAkDcWCIqmD2TBbI2aXTsjCKWkYKQkhxMG4OBh/FsSkGCZF7L3c8NMgpr8ZxIf3EPtxAvy4gQQtNMbFVlRVnjlzZnh4eGhwqL9voP/CwPDgyMjQ6H8UiD1tnaUFZXGGeBkjF5FidbT6KRA31TwN4qaG1pam9tbmjgMQ5+UWlxRX1tU2H4C4qbGtuKAsM9WyD+KktLTE5Mzk1KxMa35W9t8UxNgJbsDRE6+84PPD53yOvHD8uWNcHwEFUqFicUyoWBlBK6MlWnVY/ElFaqYiwx6enCE1J1LaWFwdR6hPkupEoTqZ1qQwmhSROlWsSpeqM2SaTLnGItdY5Vp7sCE71JwXFl9weIPEs+3hwyBmP86KmdWwKqOKzYGJnwFx1XfX8LOthj+T76vhbzw/97Wp8GEQWxu+e1S2RrW9SWVrVFjqD76tytaozWrRZrWo7U3RGbXhKZVhyRURKZWKjFq9ozE2t/Vkflt8XqvZ2WSw1akzqmJSy6OTSxWpFZqMGoOt0ZTVYs5qMdgbtZn16rRaVWqtMrVWmVarSqtTpzWo0xvVGY3azGZdZove0qq3thmsLqPVbbS6DTa33vFkgqt1tD+J3aW1u5+NxuY6lA6NrUNr92jtHp2jU+fo1Gd59Fmd+iyvPsurz/Loszr0Dpfe0c7GkOXazzNNYkO225TriS/sTijuPVnUY87rNOV6THme2AJvXFF3fFF3bL7XlOsxZLv1Tpchx23O8yQUelOKutKLvJkFHlu+J6fAW1V+1ts8PuydnexauNw2OVI1MFBweiCnazirc9TecSnLM5vTtVxwarP49d2y89cq+29WD75RM3inauBORf+d0gt3S87fKzn/Zmnfm2UDb1YOvVk7/mbT5bdcs7dbJxcKT/elNJxPrZ/I8c6WnZspOzeW1z2U3TlVena5dmi29PyApb3HXHnaVDmW3r5ScHarbPBa9dhbbXMPOpbuNc9slvRP27zTNu9maf+t5qmbrZOrVX1j2e7BrNZLpd3T1a+PFHW+bm/stVSfsdf25zQO5jT12WtfTys9lVRwKj631+RwRyU3ibRttPZMUPxQaNJESPJilOWKJuemKvtaWOZ1edptWdpdSeo9Jvk+nXSfTrrPJN2TpNyRptySpVwPTt0LTd0ITZ6Xxo4Qqu5Aef3LSOmRgKIjPmVHfGqP+PW8QMzz1XellvfC8x6G570bnns/POdmlHM90jYWkuwW6QrQkCSA1oBEOIxJEJhCYZxAUBJFSJRgKEYiwnA8ICCAPVSXlpTc29U9OzUzMzV7+dLUAYgnF5fnN7aW966s7F1lQby8c2V19/rG7s3NnRsbW9fWN65urF/d2Liytra7srq1n+XNpcW1hYXlfRDvXRvqG7BlZBIwzIIY5nLTTsaf6exYnZ3aW1/dWV1dnZ9fnp1dnJ6Zn55enJldWVhcXVxaWVxaXVnd3Nja2trd2Nj5RhDPL22MjM+w19QdbJno6j2XV1gWo9KBKOHjxzkA8d87xH9rEB/Y9yklH3zqYFExQkIwAYMoBEAgCEEogpI4zhCklKSCSCqEoMIwKhwlwiE0DIBDeUBoID8skB/JBaIFUAwAx0BwDAxHw2AkJAgDecEAVwYESgF/CegvhQJkKEeO8uSoQI6CcgSSw4gcQYNQNAhF5SgqR1EZgshQRIYiUhSRoIgUQyUYKkIgGgSFIECzS94QiMZgGkcYAmVDE2yzGaEIhCAQDIcQ7PuDmOARlEAoBBjm8Yz28aE6RihghHxGyBcJuQwVICL9JNQJGe0fJOIES3jBUp5cwpOK+WKGz9A8Ic2laB5FCygGEIpBoRiixYjwMIX3awAgzggwmo8KeQjJgYlAGA9AiECC4gppPk3zhTSfogWHAlA0+HUQI7gQQkgBTPJRGiDEECmBSClESEBcAmBSAJcDVAjERGDSaDJExYSr6TAlJQ0HAfJVf/A5UPiqKlZU1pwxNOvavX/x3S82f/KHu7/9H+/90//98Vf/873P/unGm18u3/p05tanszc+nb3y0eT6g9GVt4c3Hk7c/Hzp7Z/v3Ppk5fLuuaoep9YajEX5c0Qv85hXAPoYRPtC1HGI8kVoP0wUgIsDCQmHkPCEMkAaigVHCUNjmOAoWhpGiEMwWTjJriWWRwhl4ZQ0lDUx8RSI9yOCSXo/ByDGGRh7XB8/BGKQjwNchM+DBQAGsTfVsSA2xcdVVVefPXt2dHR0eHhkoH9woG9wZGh0dGhs8MLQ2d5zPR1/TYeY3TLxHUDc3t7Y3FRbX19VW19V11DT0FDbtN+XaGpva+lobGgrL6thQVxaUsWC2OPu7nB5mxvbSovKrenW5Pik1ISUjMcgzrbaC7Nzn4D4L3aIvyeIZQCC+vMCXvN/9cXjz71w/Icv+b1wAjyBiDFRpFyqDGcUYWRUOK1UBJtjo1PSY9JtESmZ8rgUxpAg1CfS+mRGnyrWp0kMGTJjplyfKdNmyrSZUnWGVJUhUWaIVZkStVWqtUt0WRJ9ltTgZDevsQvUWB+zMj5cI2a5zH7kKRCrMqoOQByRVByaUPK/FIi/uSj8TRT+60DMajgmsy4qoyYqvSY6s1ZpbdA4mvdBnFnL/o5R6dVqW4Pe2WRwNpmcjUZno95er7HUKNMro1MrolPLlelVGku9wdFsPqYIhAAAIABJREFUzm43Z7cbs1p1tmZ1RoMyrV6RWqdMr1emN6jSm9QZzerMZq2lVWdp11tdeptLb+vQWzv0FrfO6tbb96e2T4FYY3dpbG6tza21fR3BVpfG6lJb29XWbwRxpz7La3B2GbK69FmdT0Cc1a7PajewcbIgdhmyXYYctyHHbcxxG3JcxtyO2ILOuEKvOb/TkOPWZ7sMOS5Tvie20BtX2BVb4DXleYw5bmOO25TviS/qSi7pySjtsRZ12wu8zlxPQV5nXenrvU3jE975+Z7l+Y7ZyfqxS+X9k6UX5krOLxafWyl6fa347FbJ+Svl/derBm/XjNypG71XN3KvZvhe5eDd0r47JRfuFp+/V3T+btGFO6X9d6tG7zZcutMytVs7OuHo6DaVd5rKXk9p7LO2X7C2n7O0DWZ7l+pHdl0zi9XDFzLa3LpSr7ZsIKl1PvfsesnQ1eqLb7UvPvSsv9m6uFU+MuM4NeM4tVk+cqt17mb77Gr18Hhu92he11zdwErbxFRtf3+B90xWy2lH04XctsEC90hRx0RJ51R593xlz2yJZyi9sltl6Y5KG9JlTxoL5owF2wkV9zIa30lruB9b/qa++IG2+KGq8GF03ntRuQ8jc96NcN4Pc9wJs92KsN+MdlyLcezE2FbC0y9L4s4jyg4/WeMrRP2LcPOLsPtF9Pxr8iXQ8IbE+k5o7tuhuW+G5LwRkn013Lkcbh0KSmql1DmALC4Ajw6A5RyA5PIQPg9BABiHYQIhaJKRiDAcCwgIOO7jgyNoenLK6Z7ehdn5+dmF6anZmdn5qen5S9NzkwtLc+ubS7t7ByBe2X0GxGtX19f3Vtd2llc2l1c3vwHEu1cHL/Rb0zNwCGJBDHE4KXGxpzpcy9OXd9dWdlZXVxcWVubmlmZmF2ZmlubmVxeX1paWV5eW11bXtjd3trf3NjZ3/yKID/YQd5+6UFBcoVDrIZRkQSyAn4AYRNneyH/SePj/5yDmQRw2T5mYBTGAQgIYBGAYQTAcJ4Q4KSGoIIIKxakIlIpCyCgQixIgUVwoOhBQBgJaHmIAMROEmxDMhGIGBNFCkBIQRPG5YVz/YI6vjOMjDfSRcHyk3BNyfkAwwA8BwRAADgGREAgJgZFgCAmGEDkIy0FIxgaCZTAigxEJADF8Ac3n0wIBDQhoEKBhkEZgBt0PjcI0AgkRSIhABAZhGPhXgpjkU5SApoH9CAU0xWdXEQtJrpDk0mQghftR2HEh7sOQvhKhv5QJlIoCJaJAEcNlaB5Nc4UMV8jwhSKQlkC0FKaliFDyNRA/LsUCGM1HKC5MciA8AMT8QdQPwvxxkkMJeUIhjxLySCH/UASkEHgKxAQNoxSIUAAiBFD2imOGjzJ8VMTHpAAhh4ShCBOOiyJwSSQhjcDlkZg0HCIkAQD5Gki9Jo0UmNKCixpSTo/WrdwcfP9nu7/+7w/++f/59A//14df/sud93699fYvVt/82cqtz+e2P7i48vbQ8ttDm++N3/x88Z1f7Lz9890r788NrXrLvTatVY6EHfcjn/PHXuATrwrw1wDcZ9/EDGtiHi0H5eFEmIKJUElCohn2LJ08ggqJpoOj6KBIWh4hlIVRfxHEFA1TDEI81jAhQnARijEoQj8BsYCE+DjAhflciC9AQS4MnOD4syA2n4yvrqk5d+7c2NjYyMjo4MDQYP/QyNDo2ND4XwHip9aufWcQNzRU1zZU1zfWNjbWfROI80ry80pKS6vraptbWzo63F0dLm9zU3tZcYUtw5ZyMjk1ISU9KS0tITkzOTXH5ijKyfubbZlgpACCBvADfQKPvXzihRd9n3sl4CUOGigMoUPUEaF6hVgVSUSG4pERIrVGboqTxyZIzQkSU6LYlCQypYhNqRJTutyUGWS2hsTaQ82OUKMj2GCT66wyjUWmtkg1FrHKwigzKUWmUGmh1VZGYxNrHVK9U2pwsjJ+isURicXsFJl9e1CceLY1EZlcEp5UGpFcHplSFfnvOPT2H5i/KYiV1gZWw2z7gv23FJZ6tb2JBXFMZh37OyosdTpnsz67WWtv0Fhr1dZaVWa1Ir0yOq0yOq0qJr1aZanT2psMzjZzToc5x2PO6TA63VpbqyqzSZHeqMxoUmY0KzNaVJmtakubxurSWjt0No/O5tHZOrXWTo2lQ2N162wdekfHt4B4P2pr+zfFpbG5nwGxV5/VZXCy6TQ4OwxZLkNWu8HZdhBjdvt+ctqNua7DMeW5jXluQ047u9tYl91mzHObCzyxhZ2xhZ2m/A5jntuU3xFX5E0q680oP20rPZVV2JWd68nNchdluRsKTp2pHbnsnl3uWlp1zy00XJyvHF6uGNqoHNqpGNorH7hSPnC9fPBW5fDdmtE368bfbph4t37i3brxd6vH3qkYfqts8K2S/rcK++4XXLhb1H+vcuxew+SdpqntquFRi8urL3XrSnria08lNvQm1vcmNw45u9abLt7wLq3WjQ9kdngNVb2G6uFk12LOuc2S4WtVl99qXX7gWr/XtLhZPDJtPTVl6V0rHLpeP3O9aXa5bGjY1jlo98xWDqy1XJ6tGR7I7T6V2eJNqetOr3/d0TpY0DldfW6jbfRa56W99tG54q7BlMrBhNLZzMZ1e+u2vfVuvvfjivOfl537UU73J/aOL2wdP8l0fZHS8kVS848Tmz6Jr/vQXPWeqfJBXNU7J6vfSqi+l1B1I7Z0S5s7F545JoobQLV9gHKIrxwXqOZg8x6dfj84592IwnciCt8My3sjLPdqRM5yhH0oKLmFVGVxxQYfOOwYn/HhwMf9BP7+AJ8LwgCIgRiFUyIhjMC+vr6vHj2KgGBKQuKp7p6F2fmFucXZmbm5uYWpmflL03OX5xdn1zYWd3aXd688BvHVtb0bG3s3N3dubGxeW1+/sr52ZX1tb3V1+wmIVw6D+I3rz4AYDAxMMhu72loWLk/srCztrK6sLSyszs+vzM0vzc2tLCyuL69srKyuLa+sr63vbO/u7Fx5DOK9Z0HMbpk43z82NDp5cXJh7OJs75n+otIqldYIY5SPH+dEIJcPIRhF4kISxjEIQ2ACQSmUvXH372vXvjuI/+KWCeDQJc+siXkQhwsGcsHAp0wMEyCEQwAG8RFIgCAQiqEYQWKkCKNkGBWKUZEIFQNTSoBQ8TE1F9EGwkYOEi8gkmBhCipMxYSpuDAZIxMQ3AxCOj5PEegf4X882O81me9RyfFXJL6vyvx9g7mcUJ4glAuG8qBQPhTKh0L4YDAflPMAGQ+Q8gApD5DxAZkAlAkgKQ8Qc/kiHl/EF4gEAhEAiEBQBEFfCwgyIEiDAAkDOMqCGPyOIEZxLkpwMZJHkHyS4lNsSB5FcCmCS+IcEueQeCCJB5K4P4H64sgxAnuNInwY6oRI6C+i/UVMAM0EClkNi3i0GGCksEiOiuQYLUOfkE4MHxwRw2gBKuTBJAciAiE8AET9AOQEhPphRCDFapjiEhTvcfZBTNEgRUPUYxOTDILTMCqEEAqASQFI8kCSA1FchOFjUpAMQoShGB2KUcEIKYcImUAoF4hCAEkYKA4F6CAuHRwojuAq45mscvPp0dq9ty99+tXNr/7n+7/9Px9++ae7H/3+6qPf773/2527Xy7tfnhp4+HY1vsTex9N3vrxwr0v19/62db9n2zuPJweWvUWudLDT5I8ySt+2PMc9BUO/AoHfoWPvgaSxxHaDxcHklK+KBiWRxDhSlGkWhqulLCtiaBIIXvALiSKCYqk5eFCaSh5AOKvafjrICZFCPE4LIjZITFEQQAFARTEJwAuzOeAPD4CcCHBCY6/H5dDMnTsyfia2trz58+Pj4+Pjo4NDQ4PDQyPDo+NDX8/ED97MYenrbPL3X3Ke/oAxN/UIT4AcV1jdUNTXVNTfXNjfct+ZaKlo7GhrewQiGtrmlqa3W6X193eyYLYnmlPTUhJS0xlQWxJScu1Z5XkFRzeQ3wAYpNSE6fU/nv2ED8B8bGA1148/tzzx3/4auDLACUIVgarE/Sa5NjwWJ1IFU1ERVIxCqFSg8eoMYWW1sVJY5MlsaliU5rEmC43ZwbH2kLjssLjssPNzlCjI8TgCNE7Qg1ZoUanXGenFZlEVDoRk0EpMoUqC6O2ibUOsc6xb2Lzk+s2WAqHfZ3I7Kg45pkzdtGpZZEp5VGplezVbs/eBvdtiUz7Xvl3gnifwodA3PDXgfhAwwpLfYylPiqjNjK9Jjpjf0istjfFWOojUqsj0qqV1gZ9Tps+p1Vlq1dkVMVkVEWnV0alVUalV8Vk1Cgy69TWRq29xeBsN+V0mHI6Y3O7zDleQ5ZHY21XZbapMtuUmW3KzHZVpktlcaktHRprp9bm1Vq9WmuXxtqltnRqrB6tzaN3dOgdbl3WQVmiXWtv19jbNbb9qC2th9KmtrSxINY+BWJ7p97h1Tu8LIiN2V5jdofJ6TI520zOVpOz1ehsNWa3mnLaTNltxuw2U06bKbfdlNduzG03Pn415LXrsls1zmZtdosup9WQ7zIVdpgKO0wFHYZ8lyHfZSzoiC/pSq08Zas47Szpzc3tzHe4CjNbSzNamrK8r5f1TzVPrrnmN1tm1msn1iqGtytGrlWO3qwcvV0x8kbF8N3ykfuVY+9Ujz+onXivbuKDuouPai8+qrn4QdX4+xVj75eOvFc09KBg4O2iwXeqJt5tmnmzefZK1dglm/eMueaUufpcUvP5lNbXk5pfT2oezerZbLx8u3Nlo+7iSKb3bGxjf3zL5fSu1Zy+3ZKxW5XT7zSvPGhdu1e7sJk/PJPeO5XaveLsv1oxeb1mZrlgaCjF3Z/cPlNwYa364lzJ0JC961Ryc2dcjSeuuieloS+rY7bqwl7H5O2ehRueqZWq85ez3dNO12bJ6WvlZ2+Vvf5e/dBP3dP/4Jr+Wf3YL6qHfls9/NuKwV8XX/h1wbnfFJz7Ve7pnzt7f+rs+TK39yf5p74oOP15Qe9HuV0PHa57aY034iuv6EuuKAtvxBS+oSi6ryh5oCh7pKj4UFX5SFX5UFH+prL0trp0S10wEWlxMfpsvszog4S9xhe9xkF9/AE/f4DHAUC+ABHAOIJTBF/AP3r06AvPP8fncE6aY7s8nbPTM3Mz8zNTM7Mzc5MzcxenZi/NLcysrS9s7yzt7C3t7i3t7K3uXlvfu7m5d2tz+8b6xtW1tb211b311b3Vle8BYiAgIMGg9zQ1zE6MbS0tbq8sry0srM0vrC0srMwvrC0tb66uba2tr6+ubaxv7O7s7e4+BvHm3vr21c3d6ztfA/HshYHxCwPjw2NTl6YWxy/NnX59oKS8Rq03I7jQx4/jG8DlgTBGkZiQhHEcJlCEwjAhhglRhIQhAoQI8O8g/nYQA+wQFMQAEAdA/ODomABEn95D/Fi6wFMg5gABT5kYIgAQBwUYxENhHoaCGIZgBIESNEpKETIEIaNgUglRWoA08AkTF4/j4IlcIh0Q2hCxAxM7CUk2KckixVacSYOJkwBk4HJVAX5RvsfCfF4Nfu0V+bGjQb7HQ/wDwwL5YYFgGBdiE8oBQzhgEAeQcwQyjkDGEQRxATkPDOKBch4o5wFyPigXQHLg8fD4UKQgLAUgCQCKAEAIAQQCIujXQYzyBei3ghgjeBjJw0k+QfIJkkcQXBzn4DiHwAIJLBBHA3A0gED9CdQfR09gsA8CHUXgV3D0VRI/RhHHKfI4SfmSlB9BBRDCAILmUAxfKAYZGcLIUEoC4wyIMyAu2g/GsNNc/gGIYTwAwvxB1A/G/DEikBJyKSGHIANxkoOTXILkEuQBiAFSCFI0LGRQIYNSIpRgEIyGUSEIk3yAeAxiEQtimApGyCAYl4KImI+IOJiIQ8sFwdFEhFoYEoMJ5YEC6mVEeizKRBQ2JA0vuG4+mv3kdze+/OPdH//zG5/88cZn/3Lr0z/efOcf1m98PnP1R1M3Ppu9+fn8zc/nb362cOcnq+/+cu+dX+7tfTB7ZqYlo9wg0UKAxIdHvBoAveQPvBgIvszHXoOpE7g4kJLymSBIGoaFRAvDleIIlTRcKWGP1oVEMyEx7NIJJiiCloUJJSGkKIh4BsQIKUJIGqFohGIQSoSSYpQUo0+DWAgDQhgQQnwC4MD8QIDHgwEuyIKYSzFM3MmTtXV1Fy5cmJiYGBsbHx4aGR4cGRsZHx8ZH7owdLb3XHdHz58HsdfVxYLY09bZ2e49wHFnu/cwiGMN8RJaShMiZZQq25b9eO2a6wDEDdUNTXVNzYdA3PZ1EJeUVNVUNzY3uVztna42T3NjW1lJhcPiSEtMTUtKY0FsTU3LczjLCor+RjfVRbOVCT+u/9ETr/zw1SPP+fzAh/caGUTqEvWZhY6sioLUAqfekhaZEB8WHy8zmUmVFlNoaF2sNDZZbE6hDcmMLlmkT5UY0mVGS5DRFmy0BRtsIQZ7mNEZGZsbnVAQFpsr0dlplZUdDzMam0hrF+scYp3joERx+Aa7g5nx4RyuVTw5bJdeEZNeqcioUWTUKQ6VdP982Nnq99HzXw/iv9gbVnyfxFjqozPrYiz1Sluj0tYYnVkXkVYdkVYdnVmnsjepWBCnVUekVSttjfqcdkNuu9reGJNZE51RHZVeFZVeFZ1Ro7DUKa2NaluLxt6qy2rXO93GHE9sXndsXo8pp1vn8GhsHWqrW2VxKzP3o8r0qC1ejbVLY+3SWLs11m61pUtj9WptHr3DzRYbdPZ2nb1da2s7iMbaqrG2qi0th8LOm9s1VpfW6j6YOuvtnXp7p8HhNTi8xqwuo7PLlO01ZXvMTpfZ2WZ2tu6HBXFOmymnzZzTZs5tN+e1mw6S327Mb9fntupyWvS5rYa8NmOh21TUYSx06/PbdXlt2rw2fYErrtSbVtnrqDiVW9RdkO0psrSVpDSWJzU0Z7afLTw7XTex0Tyz0zC1XTW+XTp0rXT4dvnI3fKR+2Ujb5UOv1068k7Z6IPy0fcqRt+vHH1UNf5h1cTHlRc/rrz4ccXEx2XjHxePflg08n7JyPtVl95vnH3QPH+r+tKi88xocttoqmvS3juVdXrc2jWU7p6w96xXjl1vnl0vH53I6BqMbx1PdM+m96xnXdgrHH2jfPrd+uUHDSv3Kma3nAOzyd1Tid5l64UrRZduVsxs5I1cTPKOJHTMO89vFI8t5g5MWHoHUzvOJbacOdn0elJzv8U9XXxuu+ni1faprYbRueIzl7M75/N7tisuXKvqu1lx/mHj6Jfe+V92Lvy0efIXjZd+1zL1++apr+ou/q5m4h9rJ/6xavSrypHfVo58VTP2Vd34Vw0Tv2kY/2Xd6M+qh35S0f95ybnPCs78OOfUl85Tv8g6/Qtr789TO3+W4PppguvLBNdnJ9s+Smh9P7n1TnLjSmzp2aj0cqEqVSDVcoWRPFIuwEUwRuE4QeGYECcZSiiiARB89eirzz/3HDcgMM5o8rg6pienZqZmpyanp6dnL03NTEzOPAXi5d0rq3vX16/c3Ny7tbF9fW39yurq7urq7trq7vcFcZxO215fOzU6vLEwv7W8tLawsLawsL64uLa4tLG8srW2vr2+sbG2vrmxubvLgnhndX17bWN3fevK5s41du3aAYj7Bif6BidGxqcvTy9NXJ4/c26wtKJWY4hFCKGPX+Bxfw4XgNirmxECR0gME+I4jWNCFCYgCAcg/O8g/lYQf6+b6h53IUD2zo7DID4w8f6QGAcAAuTjMBdDuTgmwDEIwzEUpxBcDOPBEBEJEUqQ1ANUrIBK4FEpPCqDL7SDTA4iycekRaS8RBhUQgcVUrIcXGSByWQAiuNyDf5+6hO+iuM+Ucd9ok74xQRwFRwwhofE8FEFH1XwkBguHM2Fo3hQJA+M4IHhXDCCB0UI4EgAiRAgEQIkAkAiQDQCwsJhLAx5klAEC4HRYAgJAmEZBDMwRCIgin6tMnF4y8RTIMZwPk4KCEpAUAKC5OMEF8MCUTQARQMwxB9D/FHYD4X9MISNLwofQ+BXEfgohr6KY68RuA9O+GC4D4L7wJgvjPnC+AmECMAoLsEICAbAaAFC8REhH6EFh8OCmK1MIEQg8rhDjJMckuKQVCBBBuCPTYyTPILiE5SAFB4CsQilRCgpQtizZQglgCg+LOQhNB8VCzAJiEtBXAZiUgCVCDCpAJfyCQmfloPBUWSURhSuEopC+ALyKJd4kQr1i7WE1nU5Jta7bj6a/eCXu5/84cZn/3zrJ/9694s/3fng97v3f7Fy96dLd3+6fPuLxeufzux+OHn90/m3f7nzwe9uvv2L3YU7w20D5ckFmmAtgUr8OehRf+BFf8ELHPgVkDyOiQJJCY+U8CipgAmCZeFEaIwoUi2LVMvCFGJ26URojCgkShQcycjDaWkoJQ7+OoglMCVBKDFy0BX5MyAGn4CYFwhwebCAC/JPcAL8eVxKxMQlnKytr+vr67t48eL4+MTI8OjI0Oj46MT46MRQ3/B3BzEbr6vrwMdeV1d3R88TED9eu6aIVDqtzoaqOldTm6fV5Wpqaa5raKiub6iub6praq5vaWpobW5sa212tbd6mhrbDzrEJcWV1VUNTY3t7a0eFsTlpZVZ1qz0pLT0pLSM5LT0xBRbWnp+VnZ5YfGTykSkwhAZY4iMMUYpTDGqOKX6aRAr1UkHNeJDIDZHRJmiYmIVqni19uThQ3UCGD0eeOIlnxePvHzk+ePPBSL+YdpwR7GzucflHTzbeq63wtPurKtJLy+Py8+PybAEnUySxCaITAmUPh7XxGJKM6qIw5XxpCpRqE5m1CkiTapUlxFiskedzFWmFEUnF4bE58pMTpkpW2bKlpqypUan1OiUGLLEeodI7xDpHCKdXaSzMzqbSGeXGrOD4/JC2JuZ4wqC4/KD4/KC4/JD4gvCEoojkkqjUspj0ipVGdVqS43aUqu21qusDarHFVuVrVFla1DZDs9W6w+isDwN4uj0muiMw6mOzqg+eBuVXn2oa8HWLaoeZ/85IrUqIpX9sspDJq55DOLamMxa1sSPf4yvD32/T6Iz6xTWBvauY4W1ISKtOiy1MjKjRmFrVNoboy11EWlV4WlVCluDPrfdlO/WOVuVtoYYS10U+/NY6pS2RpW9WW1vVdlaVfYWtaNN53Sb8rrM+T3mvB5Dtleb1am2e1TWDkWmKybDFZPhUmS4lZketdWrtnWpbd1qa7fa2qWxdmrtHbrH59509jadvU1rbdVaW5+lsCqzWZXZ8mRIbGnXWFyHQWywe42OLqOjy5TVbcruZkF8MCE2O1tjnW3mx4Nhc267OafNnNtmzmsz57eb89tN+e3mQldskdtc6DIWtJsKXOZCt7nYYy72GAtdutxWdXaTMrtJk9tiKupILuuyl/fmF3cXOz2lmW1lSQ2VJ+ta0lrO552erR7bbpy+Vj95tWLsasnQrZKh+6Ujb5WOvFM68qCEzfCD4qEHRYMPiwffKxn6oGT4o9Kxj8vGPymd+LR04tPi8U+Kxz4qGX1UcfH9uqkHDTN3qi+t55yfyfTO209tFA5ulY4s5V+4ZO2ayPQu5F/YLB9byusbT/UMxbaMxbZdTuhYTD+1ldV/s/DiW5Xzb1ctvFE8uWG9MHPSOxXnWUx7fTd3/Gbp9F7+xGLmudm0MxvZQ7tFF9dzhxccfQvOC7POc5OOM+OW7jFr10ze2fWq0fXqkdmC10et7uH01km7Z6Xg9HrB6Y3cnttlFz5qnfy0ZerjmrHPasd/2Tz9m5aZXzdOfdUw9Y9N07+ru/Tr6vFfVY//pu7ibxsvf9Uy9ZuWqV81T/6qefI3zZNfNU/9vmnqvzVM/XPd1J9qpv6l4uIfC0f+Kaf/D9kXfp994TfO87/MPf+zwr4fFZ29ndM5mVTRocgskhsyxapEmdIcrNRGKGMiFeFR0SFRkWHRUWGRkRQt8vcPfPXoqyAfTIw72dXZNTczNzezMDM9OzM7f3lqdvzy9MWZ+ZmVtYWtZ0F8c3372ur63srqzsrK9urqzsohEC8vby4urs7PL62vbd66cfvq7pX+832W9AzsMYgFAf4mjaq5puri8MDa/CzL57XFxfWlpfXl5c2V1e31jScg3tnd2dld39haWdtcXd9Z39rb3L66u7+H+MbC0sbYxGzf4MW+oYujE7OTMysXJxdevzBUXlWvM8WhpNDHL8DHL4AjABCCwCgSI3GUxHAhTghxnEIRHIIwAMJAmIThrykWQshv7FFA35JvpPD+p/4qEEPfFhCHQBwEcRDCQBgDEQxEMQDdf/0PDLi/SZcAEAKA2eACGBdAuADE+SDOB3EBgAmAQyxmQYyQEIQDLIhZDQcK/AMF/qyJBTAXQPkADggIiE8gXBzjEjifwAEMR1CcgDEGwuQgFgHiCpDQg1Q8IEwW0BkC2iags0GmABaXYrJKKriGCasTh9eKQitoeREhciK4BQBTuNyEwMC4AH9TgL8pkGvmgXECLA4i42AqFiJjIdIMEiaQMIK4AcT0IKYDUR2E6RHCgJI6hNTAuBrC1DCuQgglSioxUoGRMTgVjVNROBmBEeEoHobiIRguxVAagzEUgjAAxEB2Xg4iAhD5ZhDjhICkQEoIkkKAIPk4wUPRQAQJgGF/GPKDQD8IPAGDJxDIF4F8Efg4ih7HsOM45oPjxwniOE6ewEhfBPeBUB8A8QFgHwA+LkB8QcwPJjgwyYUILoBz/l/a3iu4rTNN13XvDu5uW1YgEVeOSASjmAnmTFGBAQAJMCFHIhBgzlSyAnPOOUclS1aiApVtSbbl3Hb3TJ+Znr3r7LnYte/PBUia7nZ7e86pU/UUawHrB6qkdfPw5ft/P0AwQZIFUmyI4sA0B+ZxUB4XpTkozUEoNkayMZKNkkyUYuIkkyCZBMkgSAZGMHCCiZFMzOPEJIekAJIGaT5MC1BaiJIChBDAOB/C+TDGBzE+iAsBXAhgIi4i4MICNsRnwwI2LgboAESctLq5AAAgAElEQVR0GBcF4cIA1CcI9w+h/MNIURCEibwA3ruQ6F3/GPhYUUT52ZLhldPXn008+dP6R//Xtdf//carv11/9q8bD75dvPvV/K03M1c+Gl151Dt/v2v18cDNT+e2vrv08E+XrryYGlh733FSlSqLEIaAAP0eE/nDIeC3DPhtgNiH8L1QvjdEHQSJgxDpRQg54sPk4UifkGjfoAhRYBg/KFwYFC4MChMEhPD9DvN8AkihH077IKQQIgQgIQAJEUSJYMozwM5TFxEgpBAhhSghQHeEGEV5CMyDIU9OTIBMmOXFZTAhNhNgH2R6e3OYlJCfeiS91GE7f+F8b29vd3dvR3tXe2tnV0dPV0fPxXNtp34sxM31J1saTjXXtTTUNNVVNdRW1tftCHFdZX39nqETnni4saapue5kjbtWW6RLjk0RUT40xgsPjsjPybObrJVOd427otLpcpXaHRa702J32cpcdneZo7zMWeEuq6wory1zVu4VYpPR5rCXl7uqK9zVZY5yg86UL83PyjyR9YMQZxXnKw0qzVvhUUnhUUlhkYl7hDgpPDL1/4MQJ/gGRFB8Py6MHWB6/X7/73/1h1+9ffB3AA3GZSZYq53tY/0Tl5ZHNpY65yZbBvuqOtpL3z9bUl+XbXckqbSRcmVQtszvaLYw7RidmEnGZxCx6XhMGhGdRsak8+IyfRJPBKbJQjMLgo8WBB5R+qUp/FKVvilK3xSFODlfnJzvk5QnSpQLE+SCeDk/TsaLlVLR2XR0jihREZBWHJiu8k8t9k0u9ElU+iQqxUkFvslF/qmqwHRNUIY25Kgh/IQ5MtsalVO6R4X3GnBplNS+I8c2DxKZPUpa6klMf4xpB+MOJs+t0BOmkOPG0BOm0B9JsHHvdegJz2QJsyeC3TFgS3i2NSKndM+1x4ZL9zrxf1WIPfFwdJ4rJs8VKXWEnDAfPmYIPmEKz7FFSO1hOdbgE8bgE8YIaWlcgTuxqDJOWRGdVxYptXs+G5Frj5I5JHKXRO6OlLoic51R0rKYvIr4gprEovrEovp4ZV1sfm20vCZKWhWZUxGRvU1kTlWUtEYiq5XI6iXSeom0NlpaHSOvis2rjMvbI8RSd4zUHZ3ris51/deE2JMN5zUk5v8gxAn5VQn5lQmKikRFRbKiMklRmaisTCyoSiqoSiqo9CTESUWVSUWVScWVKaqaNE1tiro2uaQ6uaQ6WVWdoqlNVtcmllTFFbglCkdkvl2iKIsvqkxX1+ZoG5TqepWyRpNbqct0GDNK3Sdc7xe1DFs6l5wDG/b+DWPXJU3rB5rWW9q2O5q2TU37PU3HPXX7pqr1bvGF24Xnbhedu1N84V7JxYeqtsfqjqearmea7uearmearieazof6rvumnruW3g+MXYsFZyelTXPKsxv6rsvm3kX1xWFpQ8+J6pG85pniC5PKs/0n6jpS3R2JZd3J5cOZddM5p9aU7de1Azf1w9fUvYuy8+OZTaMZDdPZZ1YLu67phq5oBpYLOheV7euq3ku6wRVVz1JJ95qub8PUv6zvmS6+MKo8M174/qy2bVpzcSivqT3T3Zrm6D7qHpHWjufWjGdXLec33TK0bRrb76guPNC2fmzp/dQ28Jm1/wvb4FeOwc8tPa/0bR/rW1+ZOj6xdn9q6/nE3vuJve8zx8AXzqFvXSPfu8f+6h7/t7Lxf7eP/XvpyN9Mg38z9P+7vvev+p4/G3q+t/R9Vzb0efnQQ3vHfEnD+eMWV1KBPl5WnCxTpMlzM+VHj0rTjuamHMtOPZadlHEsOCwKRkkvLyaGEEczjjY3toyPTkyMTY6Ojo2OjQ8MjfYMDPUOjw5NzozNL04srUwsr04ur06vrs+uXZpbvTS7tDY1tzw5szg5szA1szg1vTA5NT81vTA1szA5NT8xOTs+MTU/v3jt6vWNtY2L5y/mZmdjMPxrjxAzvBNjJE6Lqav1/NTo0JxHiCfGZycn5qam5qdnlubml+bm52fnFucXVpdXVpZX5uYXpmfmpucWZxeW5xdXl1curaxdnl9aH5+Y7e4ZOt/ac76tt7NnaGB4qndg7PS5VoPZFpuQBOPEvgMH3jt0kMnlIASGkzhGYDiJkTRB0iRB4SiOwCiEYBBKwugvEV/P1qJ/hAQREvxnroxSCEr9xFCLnxNiDIJw+CeBcRjGERhHEBxBMATBIGRbi/9fA+wo9Y+ud4SYi5BcmOTCBBfBOTDOgQgOSLBBnA3inL/LifcKMYBydhJiJhNgMLjeTIDBAj2tCQ4XAzg4xCZQT2OASaBsDAVRDENQGkZ9YDQQxsIgPAYik0HqCEhnATwZQCsAqhiktYjAjItttL9TEFgmCHDwfa20UE9QKgQtAME8LkfKYWVz2LlcUAZhcpiSobQMpWUYT4bx5BgvF6WzETILIbNQMgunsgg6m+JlkbyjGJWBEqkInooSKTiVTNBJJJ1A0jEkT0LyIkg6jKSCCSIQx/0JXESgNAZjGARvPy8ARgEI4UIIF/qJOcQcnAAICiIpkKAAguRgOBtFmQjMgCAvEDwEAIcA4CAIHITAAxB4AIIPoNghnPAiSS+C9CIoL5zyxkgvBD8IoQe48H4OtJ8D7WdDBzjwQS7qBWAMLsbgYt5czJuLMwCCBZIcjxMjNBfdAaO4OMXFKDZGsXCSuQtGMDGCiZJMlGRtlzoogKRBkg9Rgp06sgDE+SAhgAghRIhAUgySYhD34SJCNshjgjwmLGSR/qAohPCP4PuH8X2CKIEfJvBDhYG4TzAuPIxQ/hxUfIgMYoSmUHJDYkO7afpa691P51/869XX/3Hj9X/cePW36y/+euXx92t3v5i78mJ4+WH3/GbHylbfBx9N3P1i6f5Xq3feLF16PN4122yoksceC+CHcLn0voPgb7yg33CIdyDeAYg+wMbeZYB/ZMH7YMqb74f4h/IPR4iDwkVBYaLD4aLgcNHhMGFQqCAgmOcXRIkDCIEvyvOBKRFEiSDKB6JFELU9qhmkBbDnn7/rxNtCTCMwBUMkDJEQgAMsmMkAmWyEwwbZB5le3hwGJaRTMlKt9tL3z5/r6enr7u7raO9ub+vu6uzr6ui9cK7tZNOZhpptIW6oaWpqONm8I8S1VQ21VT8S4rqqhn8U4pa6k7XuWl2RLiU2xYfy4aG8iMMR+Tlyu8la6XTVuMsrnS5XqcNhsTvMtrJSZ5nNtSvE7h9PmdgjxFUV7mqXs+LHQnwi68hR2YnsEkWBUa19KzQyKTQyKTQiKSQiISQiMSQiKTQyJSwyNUKSFhmdHhWTERVzJCrmSGT0kcjoI5LYzOi4YzHxx6JiMiMk6aERKcFhSYdDE0PCk8OjUiOj0yKjU0PCE8UBkSTfH0BJby53n/eB3+57+w9e78ACLDUns/pM09TllQ8/evThq2eXnj6cvn1j8NqV7kvrbWsrp2amy3p6tGfOKhsacyqr0m32WK0hvKAkMDdPfDxbkHGUTjtCp2bQKRmCtKOi9BOitCxhSrYgKUuYmCNMzBUmSUXJUnGKzC8tzy893y9d4ZumEKfkCxPldGwOHZvrm1oYclwXclwfkK4SJSr4cXn8uDxhgsInqVCcXCJOLvFNKfFL1QSk6w4fMYYeM4dnlUbk2jzqGXrCHHpiW3DDs62RuaVRUptEVhott0XL7dFye7TcFplricgxh2ebwrNNYdnG0CxD6An9DrqQE9rQE9rQLF1oliE0yxCWbQzPNkfkWCKyLeHZuxGycSdFNnvuRuaWRuaWRuZao6Slkbke+S6VyGxRUkeU1BaZa43I8YwitoRnmyNyrBE5nmU/IcQ/2nW3XZaw7VAakVsamWuTyJ0SuTNSag/PtoRkGUNOmMKyLGHZ1rBsc2iWKSzHHCWzxSnLEgrK4xTu6LyyKJkjMtcW4cmnpfYomTNKVhYlLYuSOiWyspj88viC6sTCmoSC6jhFVWx+VUxeVbS8UiKr2KFSIq2UyCqj5VUSWZVEVi2RVkZLK2LyKuIUlfGKirj8iri88ri88li5O1bujpa5omUuidQtyXVLcl2SXFdUTllUjluS646WlkfLKqJllTHSqlhZdZy8xkN8Xm1Cfl1Cfn1CfkOCoiEhvz4hvzYhvyYhvzpBUZ2oqE5W1iQpaxKVNYnK2qSC2qTCmqTC6qTC6qSi6qSi6uTimlRVfZq6PlVVn1Rck1RUnVRcnayqSVbVJqtqEosqY5WuaIUzWulKKKxMK6k9rq6TltQqFVVFsgrViTL9MYcrt/xMScugtX3B2bfu6F03dV7Wtl7Xtt3Wtt1Rt95Vt22q2zdV7XdLWm8XXbhZeP5m4YXbRRc3S9oeqjseazqfarufaXue67qfabueaDsf6bseGLs2TV039G2rhWcW8k+ulZz7wNR1zdy9ojo3LmsYyq6ZUrSsaltXta2zBadHs+oHj1QNZVaPZzXMyU6tFrRe1/XdNo/cMg9fUfcsKy4u5p1fLWy/puu/aR69YRq5ouu/pO27ahi6ahq5pB+8ZBj8wDJ8o3T0qnVoVdc9r2pdULWt6rrWdF3zRefGcxuHjlaPHKuezK6fyamfy65fk5+8UXLhtqZtU9W6pen4yNT72jLwiWXws9Lhz2xDL809z/VtT/StT00dzyxdzy3dz609z0v7Pi4deG0b/Nw+8pVj9DvH2Pf2sb9Yx/7FOvpvpWP/Zh35q3nwz6b+P1n6v3ON/bl+7puW+af142u2tp7ihia5q1zmsCsdxgJHSaE9v9AqK7bK1aUKrU1WZEhIPU4LA7wZAIKQGemZjQ3N42MTkxPTY2MTY+MTw6Nj/SOjA2Pjw1Mzo/Pz44tLE8srkyur02trs2vrs2vrMyurU0vLkwsLk/PzU3MLU7PzkzMLUx45nl2cml2Ynp1fWVm7eevOtWvXuzq7ZFIZjqK/8lQmOKzk+FiXzdLdfmFqdGhmfGxqdGR6fGxmYmJuamphZnZ5fmFlYXFpfmF1cWljbX19bW1xaWl2fm52YX5ucXFhcXlpaW1xaX12fnlsbLqnZ6i1rfdCW09H18DA0ET/4NjZ860GkyU6Lg6AoT/ue2ffgX0sLhPGYAxHUBwmCIzHp/kCPs2jcYLAcAwnUILGCBrFdsBpBKNhlIZQGsRoEKMhlAZRGkC3/wbNQWkOQrMRmg1TbJhiwyQbJjgwwYEJLkJyEQpEKRClIYwHoxSMECCMg8jeE4MJCCEgGAO3wUEYhxAcRggYxkAQBUAEBBEIRGAIhSEMhjEEwVGEQFECw0gcIwmMJHCSxAkCxVEIASEYhBEQRiEYhRAURlAYwWAEg1EP+A9gOIzhe9/Z9mkEgxAMQlAAQQEEhRAUhDEujHEQnA0TLA8IxkIwFoyzIZwF4SwIZ0MYB8I4EOa54MKY5/RjyHNWBYByuAiXi3A5EIcFsT2wITYb4rBgLhMBGBjsTcCHcPgQBnkjEBuFYQwlcEyIY34YdhhBIyAsDsRSQPwoSOSAhJyLFXBRFUDoIcqC8Bw4v4wUuCiBi+Y7KcpGEGYU1SOgFuJqQK4Oho0YaUQoHYRrIVyPUiaCbyYFepxWI3gJjKtxUk/zDQKhXiBU0bQSxeUIKkUwKUHl0vxsnuA4j5/B4yXTvHiKltB0OE0eJjFfHOYjAAlzcRTAcM+jBBHP6dCe/73dM6JxAMW3z8PbgYvibBRjISgLRpgwzIAgbxDyBkFvEPQCQS8I8oIgLwj2QlBvlGDgBAMjGBjBQAkGSjBgzAtEvbjINhzEi4N4cVFvLsrgYkwA3wbE2SDBhQgORHJgkgNTHITiIhQXIbkoyUVJDkqyMZKFESyMYHkuUIKFkCyEZKGEp+vMwSguRnMx3g58Ls7n4gIAFwKECCDFACnmEmIO6sNGhExExMTEbCoAEAaj4jBKHMITBfIEvpTAjxIG0j4hPHEoTxiME/4c1NebDGKEpfLzTMkne2wrm31Pvt349G833/z3m1/95+aX/3n39d9ubH27cuPV+Nqj3sV7nUv3u9e3Bq69mLj1yfy9L1Y236ysPRhunajVlGdFHRVB4v3vAr/ax/0VA38b5O0D6H0s9I8M+I8cbD/KY/LEiI8/4R8sOBzmExLuFxruGxIuDg4TBYeJgsOEQSH8wGCe/2HKN4jwCcBE/ojAD+aLQZ4PQPtwaR+AFkG0JzMWIaQQIQQIxkMQCoFJCMIhEAO4CJeLcDgIi4tyIQICUMCL7eXN8SL4eGJqotFqOnX2TFdXT2dnb0d7T3t7b3f3YHfXwMXzHaeazzbUNtVU1NdU1NdXNzU2nGxuPN3ScKqxrqWutqmuprG+pqm+urG2sr62sr6msm6bitqa8pq6yrrGmsaT9SfrK+qMJfr0+FQ/nliI8SWHI5Q5cofJWuV01borqsrcLpvDbrZZDZZSo9VmsXtO5ShzlDvs5RazQ6M2FhVqiou0Oq3ZZLTZbe5yV1VleY27rNKgNclz8jyb6rIzs7Izj+dl56qUhUa19q2QiKRdQiOTQyNTwqJSw6JSwyVp4ZK0iOj0iOj0yJiMyJiMqNgjkrjMmIRjMQnHomKPhEvSQiKSD4clBoUmBIcnhUWlRkSnR0SnBYcniQOiCH4AiNFMADrA8Hp73x9+f/BdiE+k5hyvO3964ebVh19+8vi7r+59/ebKy+fLzx4vPn+y/PL5/IunQ/futF69dHp1qWF+xj02bOruLD53VtpQl1lelmg1RmlLggvzfWXZwuxj/KNH6PQjVFIGGZdOxmYQMRlETAYVl8lLOCZKyfZNl/ofyQvIVARkKv0yFOLUPHGqIuioKizbEJpl8M8oESYq+PH5ggSFKKlQnFLik1wiTCzixxfw4wqFCSXiZE1Auv5wpin4mPHwUUPgEV1AhiYgQxN4RB2UqQ0+ZgjLMkXkWCJyzFFSS2SuB3NkrjlSao7INUXkGiNyjOE5+rBs3Q7a0CxNyAl1aJYmNEsbmqUNzzFESS0SWWmU1BqZa43I8cS9pvBsc4SHHHNkrlUi8wi3LVpuk8i2L6Ll9mi5I1pui5J6hNjiCaE9TuxJrD0h8T9rGO9pgHhC7tLI3NKIHOuOf5dG5lojcsxhWaadirApIsccJbXG5NnjFI7YfGdMnjNa7pDI7FFS255P2TwjjT3z2uIU5Z5BDXGK8pg8d0yeOzavwkNcvofK2LyKGHl5jLw8WuaOlrklUle0zBWbXx6vrIhXVsQpyj3E5rtj892eucjR8u2VO7ijZeUx8orYvMrYvKpYeXWsvDour2aX+Pza+Py6nSkTu1vr6hIUdYmKuiRlfZKyPlFZn6hsSCpoSCqsTyqs2yW5qD5N1Zimakwprk8sqElQViUUVCYVVSeX1Kao6pJLahKLKuMLy+MKKhKLqtNKajNLao8XVeUoKvLyygulbm2uy5lfdVJzsq+0bbasZ8XRvW5uv6xvvaFru61ru61uvaNq3VS331O3b6ra7xS33Spuu1XSfkfVcU/TvaXreaLvfarvfabvfabvearreqLrfGzoemTqum/suKm9cLn4zEbhmWuaCx+aOj4wtK0Vn5nNa5xTNG1oL9yy9912DFwzd66WnFtQnJpXnFoqPLtSdG5D1fahuf9+2fhW+fQ958RNy9B1Q/+HpsE7pSN3bGO3bKM3rMM3rCM3Sseul45dNQ9fMQ1+YBn60Dp8wzp8zTRwxdB7zdj/oWXotnX4pmngqqpjPf/9Vfnp9bwzVxTvf1Bw/mZR611VxwNtz2Nd73N9/0vT4Gvz0CeW4U+sI6+sQy/MvU9NnY9M7Y8snY8sXY/M3Y/MPY8tfU8t/c/NAy/NQ6/NQ5+Zhz43DX1pGPrGOPwX69hfrKN/Mg18Yeh5Y+79wjX6TdPC52eWt5qml8p6unSnm0saqtSNbn2TVd+o0dYVaKsLjLXFpQ26smaVtTo9q0DgF3bQG+QCWFJyWk1Nw+jI2OTE1NjY+Nj4+Oj4+MjExMjU1MjMzOj83Pji4sTyytTa2sz62uz62uz62sza6vTq8tTywtTS3NTC3NT8/NScR4WXZhZW5pZWF5ZXNy5fvXf/4a3bd/v7BxQKBY5hb3nGroHctOTE8jJ7b2fb1Njw9PjoxMjw1NioR4gXZ+dWFhbXFpdWF5fWl1eubFy6vLGxurq8uDS/sDS3sLSwuLg9iG1qen5kZLK3Z6i9vfdia1d7R2//wOjg0Ni5CxcNRmOkJJLFYf7hnd/tP/guF2RiBIwTCIYjNEUKhUKRyIfPF5IkD8cJgsRJHk7yMZyH7oBgPAilgd10DaHYCMVCaKYHlLd9DVMMmGJAJAMiGBDBhAgWTLIRiovSAEqDGA/CaAjGuRDGhXEAJUCMhDASQgkQwcHdTBFGARgDEQxBcQTBIBABQXhHiBEYRhEEQ1EcwwgcJwmcJAiSIkiapPgESaM4DiEwCEMQAkE763dBMBTBUARDdv0YI1CMQFEc2QHeVmEMQjAIRkEY9Yg1CKFcCGXDGBPGGDDuDeMMBGMiGBP+ARaMsXfwZKKenvHfdT9gEIO4KMhBADbMZUFcJsj1BjheEPcQCh7Ewf0Y8B7COQBzvFEQIBCMQnkUJiRQPxQ+DEERIBQHwmkQchxEcrlQPgcsYoNqDmTgQFYAdkCIG8HKcaKSJCpJopzAynDYgQAOmOvGkGqSrESJMi7k5EDlCF5D8atpvhsnbSBsASA7ipXzeJVCoYvHM2OoFgRVIFgCIyUEWczjKQV8KZ8+RpOpFBFPEVE0EUpj/gTEQ9gw1wvkHIIgFoaDnqeJ4f8HUAyAEQ4EsyCY+TPAMBP2XCNMCGXCKBP6AQaEMkCUCWCsfwTE2RDB2Qb3HArI/eGdPcA4B8E5KMHeC0KwYZINk2zE85L0vGTBJBMmmQjFQnlsjM9GBWxUwMaELFzEInxYhJiF+bJwXxbhxyL92VQAhwrg0oEwLwDn+9ECP4EoUCQKEomChT4hAlEIzQtCUV8WINiPB3iHpfJKHJntE9XXnoy/+O7K5/9x6/v/tfX9/3705f+8+/wvlzbfzF59Pry61bt8r3tps3vt4cDVZxO3P1nYfLN86/X86oPBc2NumTWRL+Hsx37zDvDWAfTXbPoPbPodNvEul3wPFTBpMSzwxfgi1MePOhwqDosIDAsPCA3zCwkTh4aLwyI8+ISECw+H8QNDKL8gzMcfFvgCPDGHFnNoMZcWA7QPSIkgSgSTQpjgIxiNICQM4SCAglyEy4Y4HJgNoByYgDAeChOQN8fLi30Io5G4pFitUdd08mRbe1d7R097e097R193z3B393Dbxe7TLecaaltqKhuqK+rrqpsaG061NJ1paTrd1HCyob6lvq65oa65vraptrqhurKusrxmG3dVlauytry6sbr+VH1LY2WdRW3ITEgL5PuKcX7M4YiCbLnTaK12uOp2hLjUaDVqDCat0WKw2qzOMke50+62WcsMequqRF9cpFWV6PU6i9lkt9vc5e7qqopad1mlXmOUZsk8c4hzjmblHsvKz5GqlIUGleatkIjkXcKiUjwqHCb5ByGOzYiKPSKJz4xJOBaTeCwq7ieFOCMiOj04PFkcICEFQSDCO8Tg/uGdd3/z9u9++87bAImlZJ+oO3926daNx9988fxfv9v68zfX37xee/l85dWLtc9erb55NfPx05En9wcfbQ5s3e2+f7v9zo1z1y+1rC9UzY2VDnWWtJ7OaapMdpkjjcWHi/J8pdmCzKN0cgYZn4rFJMORCWBEPBSZgEqSyLh0ftJxn/Rc/6P5QccLg7OKQ7JUIVnqoGMq/8xicVqhT2qBOK3IP10VcEQbcEQrTlMLEouoWAUVo+DFFfokq/3StH6pGp/kElFSkSipUJRU4JNc6Jta5J+uCjyiOXxUF3JcH3JcF3xMG5SpDjhSEnRUHZZtkMgtErlFIjdHyUwSuVEiN0bJjFEyQ6RUH5GrC8/RhuVoQrM0oVnq8BxdlNQskZdKpNadaNkcnmUMzzJtk22KyDFH5VqipFaJzOoJhiWy0mhZabTMFi2zSWSlkbmW8GxzeLYpLMsYnmWMyDFH5lok2xWOvx8lIZE6fkDmlMicEplDIrNLZHaJ1Ba1LcTWyFxrZI41MtcSmbP9zaEnjOFZpshci0RWGpvviFM4YvMcMXkeKbd7nNhj1VFSW5TULpE5ouXOmLyy2HxXvNIdr3DH5rti8spi8so8Xhub745XlHuI87yT54qRl0XLnRKZM0bujFO445Xl8cryOIXbQ2y+KzbftSPErmi5SyJzSWQuzx6+HRv+hULckKBsSFA2JigaExWNicqmXZIKGpMKGpMKG5MKGzykFDWmqZrSVE0pxQ2JBbUJiqoEZVVSYU1KcV2qqi6lpDapqCqhsDK+oDKpqDq9pPZISe3RoqrjygppfrlC7lbJXHZldYv2VJ+tbdbVveLs2rC0XzW0fqhvva1rvaNuvatqu6ftuK/ruq/t2tR0b2p6NrW997S993V9j/T9T4z9T439zwy9z/Q9T/XdT/Sdjw2dW8aO+4a229rzN9TnrqvP3za03TF33DK0XVWf2yg+c0V77o6t51Hl6KPKsU3nwIeW7mvGjquG9iuG9kvativ6jtu2wa3KyWe180+q5x64pzYdo5uOsXuOsTu2kduO0U3X5P3y2c3ymZvOiWuWoaumgevmodu20buOiU3H+F372D37+JZz8rFzcqt07J5x4I66+3ZJ511V531190Nt75a277G2/6l+8IVh6GPD8Cvj8Gvj8GvT8Cvz8EfmwWfmvsfm7i1z5wNL1wNL1wNzz0Nzz5a575Gp/4lx8Ll+8CP94CvD4Cf6wc90A18Yhr6zjn1fOv61eehTQ+9LU8+rsuFPG2Y/OrVwu35y2tF9QXemXt1coTtVZj5rMZ1RG08WGJoLrCdVZWcNlee1juYjuRqBf9QBb5jFxeITU6uq64aHRycmJkfHxkbHx0bHx8cmp8ZmpkdnZ8cW5ieWliZXVqc31mYvrc9eWp+9tODMXPoAACAASURBVDazsTK9tji1Mj+5NDuxMDM1Pzc9vzg1tzQ9tzy7uLqwsr64un756gcPHz2+e+/+0PCwsqAAw3GPEMMwkJ6aXOF29Ha3T44PT02Mjo8OT46Pzkz+IMSri0uri4vryytXNjaubKyvrS4vLc0tLs0uLs0vLi4uLi7PzS1OTc15hLijvbf14q4Qj547f16n14ZHhjDZ3n9853eHvN6DUS6PT/AFFM2jBAKBWOwr9vHj83wInIdhBEbgOA/HeRhKIygNoxSM0iBMc2GSA5NsiGCCBAPAvQDsEIAfBIlDMOWF0N4w7QXTXjDlBVPeEOUNkd4QyYAIFkSyIJK9E8sBCAnABBfGAAQHURLCKRijYJQAYQyAEC4IcwCYA8IcCAEgFIIxGMYgGIVhFIYxGN7WWQzBMI8QYwSOEgSOkzhOEQQPJygUJxAMhdG9IDCKQMguMARDEAxCMAghIILB6HbXYtuS9wrxjwEQjANjTATzRjAvBPNGMMYue5yYtdeJQYwLYj+oMITDMIGAOAJgMBeF2AjIhkAWBHoDgBcE7ArxPoS9H2F7YVwuASEUQlAoTUACBBAD7MNcThTATQKBTBDMAYA8LlDI5qpYbD2TZWGx7RyOGwArEaQGQ2sJrJZAawi4CgVrUKCRQE/R1EmMaADhBhBuwckzfMEpPr8BJyoA0MXhVsBQHUk08KhKHCsFOHoWQ8dm6wBAh6EakiyiSDmJHyOQFByOxaFwEg4iIRHOxWFvDus9Fus9AGJgOIiTEPbLhBiCOSDE8gDBPw0Ms2GYDSJsEGFBKAtEWQDKAlAWuA0bQNkAxvkxbABjgzgHIgCIACCCu2cHJPcngXEusheCCxNciORAJBsm2DDBhgg2RDAhggER3hDpDVMMmMdEeEyEz0D4DFTgjQq8cRED92FgYgbuyyD8mIQfk/Bj4X4s3I9L+CKUL0X7CfgBIn6AiB8oFB4WikL4/MME5stlUe+xqHfIw4zEnEBrrbx3runmi6lP/vrhn//X4z//70df/8/Nj//16tZXS7deTV59Nrz+sHd5s2vlXs/Go+EPXkx9+HL27pvFu58vztxuc10oipH5wUEHDhC/fg996xDxGwb5ew69DxZ6kX6AMAAX+OI8ASoUE4HB4tDwwNCwwNBQ/9Awv7AIv4gov4gov/BI37BIn+BwQWAI5RuECv1AnphN+TBJMYsUs0kfDiXiEgKAEIA4H8J5MEYhCInAOAxhEIiBAAoCKADhIEoiBB9DCMibc8iLfRCjkdikGI1R23jyZGtHV1tHb2t7b1tH/7YQt/acOXmhoe5kTVVjdWVDXU1zY8OpluazzTtC3FDf0lDXXFfbVFvTWFVZV1FeU+GurnBXV7gqK8sqatxVDVV1J+uaGypqLSp9ZnxqIC0WY7yYoIiCLLlDb6myOWtc5Z5NdVaDxaDWG9R6s95iszpdjvIyR7lHiNUqg6pEr1YZPELssJdXlNdUVdS5yyr1akPuCalHiHOPZUmPZytyZSplob5E/VZoZMouP5MNe4iOPxqTcCw28bgkLjMiOj00MmWvEHsWh0Qk+wZG08JgAObt28/41X/77Vu/+tWv3/4NF0cSjx+tOH1y6sqlu5+8evjNl3e//vzy64+WXjyZf/5k/qOncy+fTX/8ZPKjx5Mvn8x8+mL2zcu5z1/Nvvl46pOnw8/vd25+cOrKYvnMkKHvovJCc25TVabbnmgyRBerwvOUQVlSUfpRMiEVjUmEo+IRSSIWk0olHBGknhBnSP2P5gccVfodyRemyPhJUmFKnji9IPCoOjRLH5ZjCs02BR3Ti9PUgsRCXnyBILFInKr2S9OIkoro2HwqRk7HyulYOT8+T5ioEKcU+qUV+6eXBB5RBx5R+acXi1MLfFKUvmmFISd0kVJTlMwskVui8ywx+dY4pQdLTL45Os/kkWOPGUfk6iOlpiiZNVK6Y8PZ21Xj0BOGXTzveOR4J4r+gd2Gxu6CKKlVIrNJZHaJbNd6t4mWl/0Dzmi54x+CXqsn/Paw++VRUmu03Bab74hTOGPznTF5Ds9nPR//Ozzvx+Q5Y/PLPMTkOfe+jFO49uJZsPupOIUrXumOV7r3LojNL9sR4rJoeVm0zLWTKP/XhDhhW4Kb99CSVNCSVNCcVNCUVNCUXNicXNiUXNiYXNiYUtSUpmpOUzVvC7GyOkFZnVRYm1Jcn1pSl1Jcm1RU5UnBPUKcWVJ7tKj6eEFlrqI8X+4qkblsyuoW3al+e/ucq2fN2X3Z0n7N2HrT0HpH13pX3XpP3f5Q17Vl6Nky9D7U9z3QD+zQ/1Dfv6Xve6zvfaLrfuLpS2jbH+nbHxra7ukv3tFduKO7uKlvu2/qvG/pumtqv2VovWlovWvteuQeelI1tlU+sunov2Pvu2Pvv2Xru2HtvmrouKrvuFXa/7B8/Gn17OOqmftlE3dtw3dLh+9YBm+Y+j60Dt4vn35Us/igau6Wc/yqeeCKoe+6eeiuY/y+a+ph2dQDx8RDx+STsqmnzqnHpROPzCOPTcNPTcPPzSMfmUc/tox9bB57aRr92Dj60jDy0jDyyjDyyjD8yjD00jj4kWngubnviaXnkaX7oaX7gaX7gbnnoalny9T7yND/RD/4TDf0kW7otX7oU92OEJeO/9k++Y115BNj3wtj93P7wIvqia2GqStVI0PWtpOq5vLCOruqyao/rTecLjacVBhalJZTxc73deXn1faW9Bwtzy9qPwNhAXh8YnpVdd3Q8Oj4+MTI6OjI2OiOEM+Mzc2NLy5OLq9Mr63NXlqfu7wxd3lj9vLazKXl6bWFqeW5icWZ8YXpyfm56fnF6bnlmfmVuaW1bSG+ti3Eg8PDysK9QgympyVXlDt7e9onJ0amJsfGx0YmJ8Zmpibnpqc9QryysOgpTlxaXbm0trK2sri0NLu4NLu4NLe4uLC4uDQ/vzg9PTfqEeK2vUI8cu78eZ1BGxEVygGY7773ewbrEE4iIl++j69QIBIIRD4iH1+hyI+mRBhKwwiB4DhK4ygPQ2gEoWCEhGAKgCgAJgGY5IAEEyC8AdwLwLy4+CGAPARRXjDlDdPeEO29nRDTDIhmwhQLJtkQyQIJ1k7Llu3ZfLZ7PBtOQRgFISQIeyaa7Ywwg1AAxiGYgBECQQkUJT1gGIGjOA7jGIJjKI4hOAphKIxiuwEviuPozi0YQ2FsV4hhT3IMQCAXArgQlwtxAIgL7TQrdtmpTIAIBqI49AMEiOJcBGMimNcO3jswfjInhjBPqxjYK8QQDoM4AmAIF4U5CMSBYTYMMyHIGwa9McgLhw7i4H6UexDlMHAulwBhEsIImMAAGmILuYwADjOCy04AuEdAMAcEFQBYzOFqmGwDg2lmMOxMVhmbUwEC1TBUg8J1OFyHQ7UYWI9BLST6Pk2dJcjTKHoaw9+neeeFwjN8XgOGVnA4LhazHGBXo3A1hjgBjtH7oNbrgI7J0HE5WhhUoYgSRXIQMB3mxMPsSIQdjHH8cA4PYyOQF4u9j8nety3EBPR/tOE9CTH7lwDuDG4DfzzE42fYPhb7FwPj/zBFhNibKO8KMQMivSHKG6IZEM2Aed4wzxvheyF8L1TgjQq9EZEXIvJCfbxRH29MzMB8mbiYg/sihJgkxDxSzCfFfMqPxw/kC4N5/MMk7gdxeYeY5DugaL9/DJomDymtzxtePn3v06U3f7v91f+4++X/uP36rx88/27j4ReLt15OXn0ytP6gd+1+z8bW4JWno1efjd18PXP/q+UrL0Y7FmrUtcejc33wsEOH6F/vQ97aD/+aQbzjEWKBP8oXY7QAFfgQfoGioBC/wyH+wSF+oaH+YeH+4ZH+4ZF+oeHi4DBhYDDPNxAX+sG0D4cQMncOvWMRQjYh4OB8LsYDMB6E0QhGoyiFoRSGUjhK4RiNoxSGkAhCwjgPhQnQI8Q4D41PidOZ9E2nTrV2drV29l5o721t7+/q9ghx75lTFxvrTtVWNdZUNdbXtTQ1nvYIceOOENfvEeLKHSEuL6uscFZUuyrrK2tbapvqy2tMxdqM2OQAUuSD0NGB4coTMrvOXFHqqHK6yu1Op8VmNViMGoNRY7AYrPbSMpezwuWsdNjcZpNdpzWrVQa1yqDTms0me5mjoqqirrqy3l1WqVMbPCfVHc84lns8W3YiR5ErUykLdMWqtzwSvEPaTwqxJC7Tg8eG45JORMcfjYzJCItK3SvEHmkOjUzxC4rhiUIAhP/ufsZb/+23b731q9/84fdcHI3NyLDW1vTMzKzfv3f9oxcfvPp4/cWzpedPFl88XXr5YuWz12tffbr+7efrf/p87U9frH335dp3X65++/nS15/Mvfl4/OXj/sd32u9cPXN1uXFttnZuvHx0oLSr3fD+uZKmFnlFdabFFl+iCZPl+x3NEqRmUolpeFwKGp0MRyVDkUlQRDIanUbGH6MTsnhJuaLUvICjxaHZuki5SZJnjZBZgrMM/kc04tRiUUqRT2qxT0qRMFFJx+aR0VJCkktIcghJDhmdy4uTCxMVPskFvmlFARklARmqgIySgCMlgZmq4OPa0Cx9WLbBo8Ux+dY4ZWl8gS2h0BZfYIsvKI1VWGMVlug8s0RuipKZImXmSJklQmqJyLWE51jCcyxh2eawbHNolnGXkBPGkBPG0CxjWLbZsyY8x7wHS3iOJSLXEiG1RkpLo2Q2idwmkdslckd03rY+7rKbzu5hVzSdEpnd05rYKW94GszWyFyrJ6KOltti8+1xih8JsUdzd0V299pjybvXnlsxec6YfKfnXI+/E+I4RVlsvjNa7ojJ29bofzTmHwlxXlmM3OUpWsTIy2PzfhDiuLzqH6uwh7oERX2CoiE+vz5R2ZRU0JxU0JJU0JK47cEtyYUtyYXNHlIKW1IKW1KKmlKKmlKLmtNKmtNUzcm/RIiLazKLa48VVZ8oqJIqKxR5bpXMbVfWnNSdHrB3zLt6NpzdVyztHxjbbhvbN/Xt9zRtDzQdW9quR/qeR4beLX3/Q93gQ93gA93AfW3ffU3vfU33Q3XXlqrjUUn7o5K2h6rWh5qLD3QX7+kubOov3De0b5m7tyzdD8ydm8b2O8a2TXPnlr3viXt4yzV019Z709x129qz6Ri46xj40Np9Rdd2RdN63dh11zZ43zl6zzFyyzxww9BzXd/zgaZzo6T1sq7ztn30QcXsvfLpD20jV4x9HiG+YxvbtI/dtY7cNg3eMQ09sI4+sU08LZ18YZt4aZ/6xDH9mXPmjXPmc8fM5/bpN6XTn1kmPzWNvzaMvtKPvNINv9INvtINvDT0f2Tqe2bpfWrpfWLueWTu2TL2PDJ0P9L3PNb2PdUMPNMMfqQZfK0d/FQz8Jmm/0vD0PelE39xTH1jHX1t7H1m6Hps7X1UPny3emy1fKDXdKGxuMGhqDYX1Rk1JzW6k0WGk/nGkwrr6SLnOW35eZW9JS1Hy/OX7GeiLICIT0yvrKodHBoZGxsfHhkZHh0ZHRsfm5oan50dn5+fXFqaXl2b29iYv3Jp4erl+SuX5q6sz1xanl6bn1qeG1+YHpufmpifm15YmplfmV1YnV9eX1zdWFrbuPLB9a3HTzbvPxgaGSkoKsSJbSFGECgjI6Wy0tXb1zE5NTo9NT4xPjo1OT47PTU/M+MR4uX5hcXZuaW5ubWlxfWVpdWVheWl2aWl2aXFuaXF+aXFxYX5hZl/EOK+/pGBwZHzFy4aLeboOAmAAO8dfJfJYeA0JvITCn1FtIBP8YU8gYji+WC4AEYoCCEQnMB4FMYnUT6BeaJiAYoJEEyA4nwE5YMoH0D5AMYHUAEXEXAQPhvhsRA+C+azEB4b5XEQPhvmcxEegFAASHEAggPgbABlc1E2B2FxUDaAcUCcCxEASgIIBSIUiJAgSvyw6w6nUYKHEXwC5+EYhaIUglIoSqEogaEEBhMoTKAIjsI4AmIIhO4BQzx77GAMgTAYwmAIhSEUBlEIRCEQAQEE4MJcLszlwhwA5gIIF0QBDxAKQCjwQ5UZAxECQggIJTxdZxAluAjOQPBtIYZxbxj3RnBvBP8nQox6ZhJzd4oTu5MxYBBHQAwGUIiLwBwEZsEQE4WYBMwkUQaJeOGQNw6wcRAkIISEcBwiEC4NsIQc7wA2I4LLSgS5mTAkhWElCBdzADWDrfdmmLy8rd7edgbTxWZVcDlVEFCLgnUYVIfDDQTSQmFnKPI0QZzCsNMEeZbHf18gaKHJGgh0Mhk270MONsMFccogrpnppd7/bsnBfVoWQwdy1DBQhIByGDwGcpK4TAnXOxT0DoSZPiiTQpkQ5MVk72N4hBgDcBzCfskMO5T7XxViEOEACIf7ywBQLrg7LhrzjMYDfgYYA3Z/C9p++gQAE9xtcA6Ms2CCBREsiGRCJAMkGSDJgEgviPKCaC+I9oJ53jDfGxZ4wQIvROiNCLxQkTcqYmAiNuYD4z4E7kNhIgoTkrgPSftTgsO0MJiiA1BYyGSR+1jUH2HxfmEEJ1UeXHlWPftB+/1PFz/67uqbf7/1xd9uv/m3Dz/6/tKDNws3Xoxd2upff9B7+dHg1acjV56O3Hg5sfnFwu03c4sPut+fdKtrj0dlC6HAd9+B3/o9+633wN+xyP2oiEX5gJQIJgUIT4SL/Pi+ASL/QHFgkPhwsF9wqF9ImF9wqG9QiMj/MF8cQAp8UVoEEQIOxmdhAiYuYuNCFiZgY3wOxueiPBDjwTgPw/kEzqdIAU0JebSPgC8W0iIezicQGsF4KExC3txDXpyDuACLT4vXmQ1NZ05f7Oy62NFzvq3nYltfV9fQrhA3bQtxU339yeamMydb3vcIcWPDTwhxuau63FXldlaUO8qryirqKmqaaxrrXFWGQnV6dJI/LhTBlCQgTHFcateayq32CrvTVWp3mEutBotJYzBqjRbjthC7y6rKnBWl1jKD3qpRG9Uqg1ZjMpvs7rLKmqqG2uoGd1mlVm3IOZ5zJOXI8Yxj0hO58uxcpVRWoijQFpW8tTcV/mfZsMeGPfFwXNKJvUIcHJ50OCwxJCI5XJK2I8Sp/odjeaIQEBXs9+L89vfv/uo3v3v73X1sBA2Jjcs3GGrOn+ucnhrZWJ+4cX3i5oeTm3dmHz1cfPFs7bNPrv3p6+v/8t21f/nT5e+/2fju67Vvv1z5+s3Sl5/Ov3k1+8lHUy+fjb3YGn56f/Dx3YEHt/vufNh9/VrHxqULS8snp6arBwZtre3q5pOy8soMkzW2WB2Sm+eTfpyMTwMjEjhhcYgkhZd0jJ+cRSccp+KP85OyfNJkAUcLQrLVoTm60Bxd8Alt4FG135Fi3/Qi3/Qiv/Riv7RicUqhMFHBj8+jYqVUjJSKkXqiYp/kAr+04sAMdVCm5vBRzeFjmsPHNEFH1YePaUJO6MKyDRG5Jol8W4vjlLY4pT2+YJs4pS0mv3TbhqXWCGmph/Bca3iuNXzHj8NzLGE5Zo8lh+VYPHfDciy7hOdaI6SlkTJblNweJbdL8hw7OGPyXbsF3H+Oe1c3o+WOHwuxxVMpjpLaouX2mDy7Jxv28HdCvDf93dXivwuM9y77Bxv+IST+Z2t2omXXbpM4Ru72lI9j5BW/XIgTFA17hTip4AcPTi5sTilq2SW1uNlDWklzmqopubj+/yjEacU1mcW1x4uqswuqZMoKZV65RuZ2KmtO6U4P2jsWXb2XnD1XLR3Xje13jJ33DZ0PtB0PNR1bms5H2u5Hup4tXd9D7cADbf99Td89dc9dVdfd4o57RW33Cy8+KLjwoOD8/aLzD1QXHmgu3NOe39Sef2jseGLtfWTtuW/suKNvvWNou2/p2rL3PbT13TJ1XtGcv1Ty/jXthQ9NnTct3dcM7ZdU59eLzl1SXbim7biu67qm6dwourhWcH6j6OJG4YXVgvNrxa1XdD3XzYMfWAavGPrWtV0b2u6rhv4bpsHr+r4rJZ3ryouXCto+VPc8NI08s02+dEx/4pz5rGz2C9fcl675r13zXzvnvrLPflE69cY88alh9LVu+LV26LV24LW2/7W+/5Wx/6W57yNL3wtz7zNT71NDzxNd9xNt91NN7zN1/wv1wMfqgdfqgc/UA2/U/V/ph/5snfiLffIby8hrQ89TfecjS/dD1+DtypFld3+P6XxDUb0tv9KgrNaUNBZrmpT65nxji9J6uth5bjshztXyfxDitB+EeHhkaGR4ZGxsbGpqfHZuYmFhanl5Zm19/tKlhauXF69dWbh6eX5HiCeXZsfmp8bmpibmZ6cXlmYXfqkQHzmSWlXt7uvvmpoem5memJwYm56amJuZXpidXZqbX1lYXJqbn5+eXZiZWZmfX1taXFmeX16aXVqcXVqcW16aX15aXJxfnJ2eHxud6usd7mjvvXixq629p7dvuH9g5MLFNrPNFpsYD2LQuwf3ebG9ERLl+fApIR8hSQgjYZyCUJoLkRwA50A4hBEIRSM8CuGRKI/AeAQqwDEhjgsJQkjgIgwXoYQPRvpghBjFfGBUAKJ8ABEAiBBEBSAmAFEhhAphVICgfATiwSAFgSQI4iCAARyUw8HYXIwNEByI5MIUAFMgQoMoD0JpGKURjIdifIwQYJSQoEQkLsARCoZIaBsChggY9IBDIA4BGASg4M8AYtAewL8zoZ1xuZzdU+V+FBwSoCfJRigIoUCE5MAEA8a9dvDe4eeFeDew/FGT2FMmBlCYi8JsBGJjMJdEARrnUhibQDgEDJIwSqEEiVA4TCMAH2CJOYzDHFY0yE1F4BMYJkexAggt4UBqBkfnxTQc9DYf8rZ6edsZjDI2s5zLroS41QhYjcO1BFJHoA0Y1oCiDSjaSJDNNN1IUdUo4mAxjYcOGA7tN7G8SkF2KcTVMb2KDu4r9j6gAdhaFCxBQSUK5sBABsCO5zAiOF7BXC9/iCFCmBTKghFvFnCAyT0AQAwUAzzp7/8/QswGfnwQ4M+w+zR/IXuFeJs9mTGCcxGcA/+QFrNAnAniDBD3BglvkPQG/z4zZiB8b1TgjQoYqICNiSDCh8B9SFRIIAIMFWKkL8EPokQhtDCYJP1AkH+ITb3L5v0REL7jFw3lqGMb201Tly/cejHz+l9ufPt/P/j+Px9+/u+3nn27fuvl1JXHg5e2+q89Hb7xYuyDF6PXPhq78Wry1mezH346vfig59xURaE7IygV96Z/9zbrrd8z39oPvc0h98M8JsoHMB5ECFBaRPLFtNCXL/YT+AWI/IN8/IN8/AJFvgF8kR/NFxO0D0oKYVwAYp5dgz4A4QPgPgAuAnEhjAtRQkRQIpr24fPEIoGfWBTgJw4K8Dsc6BPoS4lolIeiPBQiIW/Ay4t7iBDiCekJequx+eyZi51dF9q7z7V2X2jr/ZEQ15+qq26qrW5qqD/Z0nz21MlzLc1nmhpPeYR414mrq+p/WoirG2rLKvUFqrToRD9cIIRIiX/oD0Jsc5ZZbXZzqdVgMWuNJp3JYrTaS50uZ0W5q8pVVmkrdRkNpRq1UVWi12pMFrOj3F1dV9NYV9PoLqvUqPTZx7IzkjOOZxyTZUnzcqQFMvm2EO+V4J9R4d2yRHxyVnxy1t59dcHhSaGRKRHR6T8W4lAIEx1iwn/cd+g3v//j2/v2H+IAtH9AbGZmnsFgqaurOH++oaf35Ojoubm5zo31gZs3Jra2Fl+/XPvyi/Wvv1z7+sv1b7+69N3Xl7/75sr3317+7puNb79a+/rzpc8/mf/045lXz6ZePJ5+9mTu2dOFp0/nHz+efvBg9M6d/g+ut62unZyeqeoftJy/WFTflO1wp+jMMQXqcHlhSI4i6ESeOCOHTshEolKAsARuaAIUmULEHhUk5/pm5AccLTx8ojg4qyQ4SxWSpYmQGiUyS5TUHJplCMrU+KUXi1MKRUlKDz5JBT7JBeLkQnFKoTilQJxa6Jde5J9REpipCjqqPnxMG3xcF5atD88xRkpNErklJr80VmGLU9oTCp0Jhc5YhX2vEEfKbJFye5TcvvdnlNweKbP9HR5vDsu1emzY48HR+c7ofGeMoiw63ynJd0jynLEKl2df2i4/K8TOnxTiKKktWu6IzXfGKcrilS4PnjTXI8Sx+c7Y/B/5a2z+dta7t4ax14k9i3e+apudry37eWmOU7jjFOV7hTg2ryJGXhmXXxGXX/VLhDhR2ZhU0Jxc2JJceNJDSlHzDi2pxSdTi1t2PLglraQ5raQpraQpTdWUXPRLhfhEYXWOsipPUVGYV66VuV3K2jO6M8P2zmV335Wy3g+snR8aOzaNXQ8NXQ91nVuazofqzi1195amZ0u7K8S9m6ruu8Wddwrb7hZc3FSev6c8/0B57kHhuQeqCw/U5zfV5+6q339oaH9q7X1s6bmvb7+jvXhX3/bA0vXQ1nPH2Hm5+OxiXuO8rGE5v2Wj+OwV9YVLqnOrhWeWFadXlGdWC95fVb6/nHdmLrdlPrdlJf/spaKLl0vaN4rbV4vaVora/h/q7io4zjTNF3zPzNmp7iqTLCV8jMkpsCRLFljMzJCCZFSmUpxiBtuyJMtiZkYzo2zZZWYoF3VNn52FOGdPbJzY671ISSVXVfdUT+xsxDj+F5+VIF/+4vHz/t9lWceyrGMxu21F2nFG2XVW2bWW3b6Q0jITXzeX0HA2o+2WZuDr3Inn+dMv86df5U+/LZh5Xzj7sXDum4K5b8yzH0xT7wwTb7Sjr9XDr1VDr9UDr9X9bzQDb/QDr3MGXhkHXuT0PzP0P9X1Ptb0PFL1PFb2PlH0P1MMvFAMvFIMvFUMvFMOfKMZ+iFn7Mfc8U85wy91PQ+1p+8buzaKBm+Uja5YBnuNbTXymlyJRS0plWVXZsir0lU1En1DVu4xRWGrtuTkbhAzQco/MMxSWjEwODw6OjY0NDw4PDQ8Njo2NTWxC8Rzu0F8bn3mzNLU6tz4wvTo7MTozMT47MzU3OLM/MrnKxOX723+Noij6ZuCrgAAIABJREFUo8PLK0v6B3umZ8ZnZyanJsdnpifnZ2cW5+aW5xes4+G5qem5qanF2dmVhbmlxdnFhZnFhZmlxbnl5YXVlaXlxeX52cWJ8Zn+vtHOzv62tq72ju7unsHevqETJzsMuWbfQD8ABf+498t9djYgjpB8Ds7lABjOhDEGhNsBuA0TtWGitmyMieBsnGSTBJskABIHSQKkcJDGIQ4Oc3CYi8FcFOGhCA+BeTDMRxAegvJRTIBhQgwX4rgQw0U4ISIIEYkLKUxIYQIK5VMoj0S5BMLFEC6CcGGEB6M8GOUhKA9FeQjKQ1AuinARa1AuivEwjIchXBSmYIgCIQqCKAgktwKQEEBAAAGxCZCNg2wcBHAQwEEQA0F8JxCEQzABwyQMW6ezFILQMLrdAYfSCGxtDiYAaKtLGIApEKZAxBoaRGgQpSGUhjAOiNJshGIgfw+Id/sMIWGrsFEKQSkUpbDd6xMQiSEcEuPRKJeCOSTCIXAuQfMoHpcS0IQQR0Uw6ASy3WEwAEejKCqZw82gODKcVMC4igVrGGytLVN3kJFz0NZka2tm2BawGYUgqxgBSnDYQiAWHLGgsAVBylCsgqQqabqUJPIhUGt7ULF/r8Jmn5bNMGGQCUc0IEvGOigHGGoc1tCYnMIyKCwBh8Ngti/IcAdtnSE7B4wlIthcCsBJFojaAYgthLG22iT+84EYQraPTlqD4bC1HGM7IEbsFE5bN3+2TUxtT4s5DITDQLkMlMtAeUyUx8D4DIzHwHhsQoTQDhTtQBMiChVgmAAj7QmeC0fszrM/whMeJmknCBPZQYJ9AP8r6tBBt2A6TRtY02GYu3T662/Off/fN//X/+fpD//X5st/uXznzfylRyMXHg5deTJ2/cXklWfj574eWn/Qf/H5+J1vlm5/XFrc6KvtM8WqfbgezH3Yf/mC+Yev2P9gi/0JIA9ANBPhACgXIXg4xSc4Qoon4gjs+UIHgdCBL7Dn88VcrojDEVG0kOSISFpE0vYEx4HgOuHcQzjXCec6kVxHmuvI5TsJBE72YmcnBxdnx8Ouzu5urp4ebl6ezkcOCxyEBI/EuFsgtoNsaREVHBWsM+c0HD/Wdrq7taPreFt3a3tPV9dQT/fwqY7eY01t9TVN1RX1VZX1tTVNjQ3Hm5tONDYc2x4SN9Zun66rKK8ps1RurRFvr0xUWSrqymsqC0s1WYownyAHK4gPHcmMT83XGkvNBaX5hUW5eXk5ubl6k1FjMGpzTPrcvNyCwl0gtq4Ry6RqlVJvMhaUWiqtJ/mKC0uVck1CTEJEcER8VFx6UmpGSlp2mkSRmf1LEP81Cv+dIA51dPHjidxRQmzHxvbst/viq31f7Nm/x5bBIkies+uR4JCQlNQ4hSrNZJZayrQNjea2dktff+3k1InV9c7LV/pu3By6tzH55PHim1fr33y8+OP3l3/68fJPP1788fuznz6uvH+98PLZ7NNHs08eLT17svri2ZmXL86+enn21cszL1+sPH0y9+DB2K3bPRcuti4u141PlvYNFHR2G1vbZTUNCfklIeoc7wy5U2wKJygS8Q4CPQJAjwDUO4T0j+QFx4kikhyiU51iJC5xUq9UnXWy65Oe65Vi9EgyuCfo3OI0h2M1rjFqlyiVU4TcSmR+QLogSOIYIbVq2DlaYY11YGydGXsk6b1Sco6mmXwlZj9Jnk96rmey0SP5symvdb67o1vfjEK/zKKdWL27W8neafnWd+5+z1FJvs/fA+Kd/V3vlDyrX60s9krOPZqa75te6J9RHJhVEphlCcwqse71/mIneGfld/erPmn53ilm61dZYf05iIt/kd2T4L+i4S0Qb+17pJdsd1aU+ktK/SVl/pIyf0n5ryhcGZixezz8axDvTIUbfwliRb31RN3vB3GMFcQZZRKJRZpWokktLs6sPK5pGc07vVLcd6Go73Ju1zX96Tv6rvu67vuarvuqrvuKrvuK7k1l76Z64L5m8J5mYEPdf1fZe0fedVvaeTu7/U5220Z2231p26a8bVPVfk/Vdktx/Ias5a6m/aGx50FOz4au87am446+835uz4ap56qqbSW9biahYjqhfCaxciG1diWjaTWreTmjeTG9cSm9aTG9aSG1cS6pfjq+Zj65YT2r9aqm95Zx+KqufzW7Yya1ZTqtZTqtZSqlaSa1ZSnz5Ep2+1L68ZmE+omoyumYmvW0EzdUfQ9N409yJ54ax57ljL40TbwxT73Lm/mQN/Mxd/qDcfKdfvyNZvSNaviNauiNevCNeuCtZuCdfvCDcei9afCNceBVzsBLff9zbd8zde8zVd9z5cBLxeArxeAbxeB75eAH1eAnzdAP+tEfjWOfcoZe6Xq/1p6+b+zeKB66WTG2Vj48kHeqTlmXm1GqlFiyssrTpBWpymqJviHbfFz5SxBjTJDcAfHI6Njgr0A8ubw8vbY2a12ZOH9u/vzZubNr02uLk8uzY/NTIzPjI1Pj4zPTk7ML03PL1kN188trCytrZy9c2ri/fahu1w4xhiExMRFV1WWDQ70zsxNWEM/OTC3Mze4G8ezk1Ozk5MLMzPL87OL8zML89MLC9NLi3Mry4trqyury6uL88uTE3ED/2OnOgba27rb27q7uge6egZbjJzWGHE8fbwbI/Oev/rjP7iBCEVx7EddejHL5IMll4RwGTNkAhA2bOAiSdjDJwAgGijMw3A61BrVDEVsUtkVBWxSwRdgHEdZBhGkDM2xRJgMH2BQM0AhAIyAHBTkoxMVgHo7wCYRPoQIaFXAQPhfhcxA+jQkoXEgSIsJKZ0yAo3wc4aEwF4E5CMSBQRoCKHB3QBoCORBIQyANAdQvwyZBawACBAkQIiCI3ApMwggJwxQM0zBibTimEZRjHfciGBdBODBCQjAJwhQA01sLozD962c2QrFR2joa/DtADP8GiJEdDVuDUDhM4hCBwSSOcSiCx8G5NMahcC5F8SmegCPkc8Rcyp7AHVDYGYY8USSYIuO4fIlAJOUJlDRXjdNaGNcBiI4F6hlsgx0zx9bOxLA1Me1y2UwzyDLDQB4KmmEgDwIKYLgIwy0UbaHpAgI3gIDc9qD04AE501aHQmYOaebSBgpT4ZASh9UcQs2jZFxSwiHiSSQUBXwghhtkdwhhOpCAmIb4XJjiggjFhggWTAAY+Z8dxLsDozi0FQJECRAhQJjYATEbJtkIxUIoFkyzYJqFcFgIh4Vy2SiXhXJZKI+F8VkYj4nx2KQI5ThSHEcOKaYwAYYJUFKM85xp0WGuwxGevQdX6EbyXVDOIYA6xKQOMTgudu4hnKyc8JPDZRc3J9/85eZ//Z/P/vI/n378P+48/LR+88X01afj159PXn8xdfnJ6Nr9vsU7p888Grz1ceHBj2evv5kfOns8r1kalOZKu7EOUl/shf/xAPLPtuhXTNyGRTAAkg1TEMpBcR5OCSiOiMsV8bhiPlfM54j51geevUDgJBQcEglcREJXochNIHYXiN2FYnex2M3B3t3J4YiL0xF3Fw/Pw55ebt7eR3x8PP38vAP83Y56iQ45EDwK4+IwBduCtnaQLUdMh0SHGvJNjSeOb4O4q7W95/QOiJvb6mubayobrAvEjY2/BHFdbZPVxJUVtRVl1WWlVWWWyrLi8rKisoqS8qrSyrqKbRD7BjlQAhHK8XH2yE5IKzLklucXlxcWF5vz841msyHXpDOadEaTPtdsKijILykuLC0qKM01FWo1RplULc1WqZT6XFNhWWl1bU1jTVV9SVGZUqaOj46PCA6Pj4qTJKdlpaZL0zOUWVKNTPGH3zkb3tkeDghJ8A+O3wGxu1eom2eI9USd9SNHvEOdXP354iMoIbZl/QziP+0/uI8FsAiadHASex51CQrziI73TZEESxWRGkOcOT+9vFLZdMzY0VXYN1Q5MdW8stZ19dro5oP5ly/XPnw4++2n8999e+7TpzMf36+9e7v6+tXyy+fLz5+uvnh65vWLC+9fX/r47vI37y99fHfh3Zv1ly8WHz2aundv5ObN/itX+y5f7jp//vjCUuXwWP7pbt2x1oyKmmhTvq9M5ZKULoyIpYIicL8QzDcE9QnGfEMwn1DaP9ohPM0tXumRpPVI0nkkGbxSjD7pJl9Jrl9Gvp8kzzfd7JVidE/QucaonCJkThEylxilW7zGLV7jEqOysvhQlPxQlNwpUn4oSuEaq9pZMvZIMngkGY4kGNwTDe6JOb8wsY+k4OdbgqWWQKklSFYaJLPWexVbWbyD5t1vC8gu8css8pEU+EoK/DKKArNKArNKrHUNO40N1rqG3bH2P2yXPPx8G593yo6GLcHSsmBpWVB2qfV7dj5r/c6ATCuXLYFZlp03+KYXeqfkW+/w807Js/ZOWKsndkokdj4VmGUJyPisVuJvgHgrEou/ZDeFywIyygMyKgLSKwPSK7aK1SSVgZJKa6VaUEZt0BaI6z5fjWjcSbi8YXswbAVxQ4SyLkJZF6GoC5Vu165llodkV4XJasLl1TsgDtjeIY6VVSZIK5IzyjLSS2WpFm1KSUlGZavm2Hhe11px/8Wi/ivm7uuGrruG7k19zwNN9wNV96ay+76y94Gq/4FmcFM3vKkbuq8dvK/u31D2bMi7NmSd92SnNhWnHio7v1Z3fq05vanuuCU/cS27+bby5Kah62FOz31D1z1D131T74O8gQ1Tz2VF61JKzUxCxUxCxUxC5Wxi9VJaw2pG80pG81Ja01Ja02Ja00JK41xS/VxS/ark+BV19/28iSeW+Xv5k2cVXTMpzeNJDWOJ9cOx1aNxtTMpzYsZrUuSE/PJTbNxtfMJDeckJ2+q+zZzRh8Zx77WDz/SDj3Vj7zMGX9tmnxnmvpgmvqQM/lOP/5WM/ZWNfxWNfxWNfhG1f9WPfBBP/iNafhT7vAH09A749Ab/eAr3cBLTf8r9eBr1fAb1fBb1fB71fBH9fAn9dB3muEf9aM/Gse+NQ6/MfQ91ndvmnruFQ/dqho/Uzk6VNjVoGnMzSpXZFgys8tSZRWpqn8bxIODw6MjY0ODw4NDQ8OjI6OTk2Mzs+Pz8xNLS1MrK9Nra7Nn1ufOnpk9sz6zvjK5Mj++OD0yOzE8NTo8OTY2NTUxMz+5q3Ztfnn1zPmLd+9t3rx9Z3BoKCMrkyCJHRDHxUXV1FaMjA7MzU3NzU5NT03Mzk4vzs8tzc9bQbwwMzszMTkzMTk/M7M0P7s4N7UwN7k4P7WyNLu2snRmbW197czy0tr01MLQ4ETX6cG2tp6Tbd2nT/efPt3X2HxcqdG6eXnYshlf7P3SFgR4DvauR73c/fwOeXqLDnvwDrkTIheY5whxHWGuI8SxBzlCkOIDFI9N8Vgkl4FTdihxEEEPwNB+ENgHsvayGXvYdl+xDu5h2e4DGAcglg3MtoHZNgjbBgFsUdAOg+1whIFjTBJnkySbpNgUCdAEzCUxIYWLSVxIYEIMFRCoAEd4mPXqV4iDgBwYpGFg274gB0b4GCrAEGv4GMJHET4K81GEjyF8DOahO0G2b8yyxmpfhIMgXATloCiNIBwY4UDWM4IIDcIcCKFBhAMiHBDmWIsFAIjDhjhsq3IgmgVa7zwjmTC1/b/kpC1C2iKkHUIydoW5HRZCsq2BiH8bxCiFIyQGEyhMYhhNEByKoClroxyXRwsFHHsB15FHO1KEE4a6oog3jodyOAkCYabIQSG01/BEOppvILg5KJkDYzkAnMMGc5gsA4tpYDIMLIaBzdSDTD3E0oOsHAjMRdF8kirm8op4PDNFaVFEBrCkbKYSAQ0cKk8kyLMXGUU8LY9ScUkln5YLuNkCTiqPjKHQIBTwhpmuMMMJZznQoJiHCAQoLUAwLoTQIEKB2O/T8P8/IP57Am6BGEN3BUExeHtmDKFbK+YgQgDWYgqUglAatBYbozSAca0Btx54AM4HMB4b54GUCOM6UlxHmhaThBAjhCglxrhOpMCZFh/miN259ke49kc44iOU+AjBc4VQ0QHamREQd8hclTWw0HLz6eLH/+3eT//30x/+x8NX/3LtwYfV26/mbr6YvvZ04tzmwPLtrsU7p9cfDV59O7Px3eqtj8sr9wfbpys1lSmBya5cd4DJ+XI/+s/74T/aIHsOojYM3A4gAIiCUS5GCChazOM6CHmOYr6TA9/JUeDkJHR2Fru6OLgfdjzidsjLzdn7sIuPi6uvi6uvq6uvm6uvx2E/L3c/nyP+fp7+gV4BQV6BQd6BwT7BoX6hoZ7+fmLXQ4SAg/JwiIIOggftIDuuPScsNtxYaG4+eaK9q/vEqc6Wk53H27o6uwa7e4Y7OnqPtbQ11LbUVjXWVDfW17U0NZ1objqxa424sa62yWri6qr6qorayvKayvKaitKqCktFVWllTVlVfWVtZVGZNlsZ7hfsSAvFOM/P1UuWnGEx5VcXl1aWWEryCgpz8/KNeXmG3FxDrsmQm2vMzzcXFRVYCvMtJmOBWmXIzlJmZSpUKoM5t6i8rLaurrm2uuG3QCyRSTJV2TKtXPkfAeIwK4gRQnyQgX61z/aPe/b/af/BPTaMfUzAFiFAjpB0dOG7e4t8Au0DQh1DopwiYl3ikjzSMv3lmnCDOSavJKW0KruhRd9xunhorHZ+sfXsha5rN4Y37k0+ejT/7PnKy9drr9+svXq58uLpyosn66+fn3//+vKn91e/+3j1u2+ufPpw8cP7s29er718sfL86dLTJ8vPni49fTyzuTly61bflatdFy60rqzUTk4WdPcom5oTi0uCNXqPjCyn+BR+RAwVFE74hxB+YdyAGFFIijg03SE80ylS5hqrOpKo8U41+ErMAVn5gdkFAVkFfhl5vhLz0TSTtYHYI0l/JFHnFq85HKd2iVHuZvGhKLlztNz6Q9cYtWusxjVO6xqnOxyvd0swuG9vCXumWOe+hf6ZxQHZJda7gkMU5SGK8iBZaaDU4p9VvDMP3tGwVczWV30zCv0yCv0zi7dB/Bsj2N1n1HbHJ61wp5XC2pIWkGkJyi6z3lIRlF1mnTTvHMuz2jQg02KdkgZmle68wTe96GhqgXdKvtXW1mZi69k+60d2f8r6wV3D7L8F4q23ZZQGZJRZ8xmIf54Kb5cNW0GcWWvN7wDxdhQNEcr6SFV9hLLu5x7izPIQaVWYvCZcURMqrwyWlv8MYnllrLwyUVqRklGWkV4mS7XoUkosGZWtmmMTeV3rxf2XrCDO6drI6Xlg6H2o7Xmo7tlUdt9X9myq+jY1g5u6oS0QawbuqfvuKbvvKbs2lacfqLseaboeabse67oeaDpvy1uvZbfcVLRuaE9tGro2jd0Pcvse5g1+nT90N6fnouzEYnLNXGLVQkrtfHLtQkr9iqR5LfPYiqRlMbVpIaVxJ0tpzeek7bcMg4+KZp+VLd4vmDqv7plNPzaR3DgSXzsQVTEUXTWV1LiU0bqa1bYiObGc2rKadvyStPO2dmAzZ+zrnJ9B/Nww9so48dY4+d44+T5n8p1+/J127K16ZAvEyv63qv4P+sFPpuHvzCOfTMMfjcPvDENv9YNv9YNvdcPvNKPvNKMfNKMfNaOfNCPfqoe/14782TD2k2niB/PYO+PgE0PPpqlno3joZtX42aqxkeKeRl2zWVqhyCzNlFakKavStHUSQ2O2+dhfA3FpacXQ4PDYyNjw4PDQ0PDwyMjIxMTo9E7LxPLUyurM2ursmrWBeGlieW5sYWoHxKNTkxMzcxMzC5Mzi9Pzy7OLK3NLK+vnLtzZuH/j1u2BX4E4PiGmvrF6bHxofn56bm56B8TLCwu/APHCDohnJ5bmp1aXZs+sLJ1bXz+7fnZleX1menF4aHILxCe7T3X2d3T21jW2yFUaVw+PgwDrS5v9EEW6HvUOjY+LSU+PSE4NiU/2j0r0CIlx9Y909otw9gt38g6xP+IndjsqcvMWHvbiu3hwnA5TDs64yBERCCEuj83hMCmKQRJ2BGaLoQcQeD8M7oe2sg8C90PQfgjaD8H7IeQAjNjA2EEEP4hitijKIFA2jYFcDOQgAAcGOAjAQQAaBujtZw4CWn9CwQANg1wU5m9rWIAhQgwR4qgQR4U4JibxXSHsKUJMYkICE+CoAMMEOM7Htu6V5aEoF0U4CMyBIA4I0wBEAyDFBmkA5oAoF0K4EMyFEA4Ic6wgZkFWDdNMgGKCJMMaaAvE1jBgkvlbYe1MEH8fiDHrMjFsvXCEwDEcxzGMJAguTQm5tD2P48jdATHqjePBFCeOJ5AIHRQiR63Q0cC3N3JFZppvJjm5GGlCsBwI0YOQDgC0bJaazVSxGUqAqQJYGggy4Hguh5svEOYJhEYuT00SMhyV4aiSJvVCvtFRbHS019nzlQJayqOyeXSmgJsuoBN4ZDiF+qHAEZh5CGE6EGwHLiQWoAIRRgtRjA8jHOvVff+5QYx99gfFsL8yLSYhbGuzHN4Jzt0JhHNBnAfifAjjgzgfokQY14HkOpC0GCeFGCVCaTHGdSC4DjjPEecfIoWHafERroMn19GLK3QjcDEDt7d1OkrEZvoV1Mr751puPF1691/v/vg/Hn36P++9/Onqw49rd1/PX308tnqne/Fm58r93rNPh88+G73wYuLSq+nzTydmb3QfHytTlaYcjT2EH2Lsx/75S+B/2Qv9yQbdzyQYbAqEOCjKpygxn+dkLzrs7ODu5uThecjT29nrqIu3r6uPn5ufv5tfwJGAAI9AP89gH68QH68QX69Qf+/QoKNhIT5hYb5hEX5hUX5hUX5hkX5hkf7hUYERUV5BQfZuroSQi/AIcBvEPHtueFxEblFeS1tre3f3iVOnmk92HGs7faprsGs3iKsba6ubGuqPNTe1Nje1/iaIrYsT1ZV11ZV1VeU1VWVV1WVVteXVDVV1VcXlOqkqwi/YiSOyJ/gBh70VqVll5qK60opqS5klv7DInF+YW1BgzDPnmE2GXFNOXl5uYWF+SWG+xZiTr1ToMjPkWZkKtTonz1xcUV5r7X2zFJer5Jpfg1gtlesUqj/spvDvBPFfW5nYBnG4k6sfT+yOEGJbJrpnP2PPAbt9diwbFngQxBgYDXHFpONhnpu3wNOP5x3APRrI8Qni+ocKQ6IdohKd49NckjJcU7Lc0uXeUk2QzhxdYEmrqle3thcODNfPLZ06d3n41sb05qOFR48Xnzxeef7kzJsXl755d+OHb+/85c93//LT3b/8dOvPP17//tsrnz5e+ub9pY/vL3/6eOnjhzOvXy0+eTL/6NHik8cLjx9NP9gcvnnj1Nmz9TPTRX19uhMnMqtq4gqKQvU5fgqVp0TqEi9xCE8ThaSKQtKEwWnC4DRRSJpDeMahKKlbvNIzWXc0LccvwxyYXRAkLfTPzPdONR5J1LonaKxxi1e7xasPx6lcY5UuMQqXGIVzjMI5WuEcpXCOVDpHK11i1C6xGpdYrWuczjVOb5XxkSSjdTPYOicOlFqsIA6WlwXJSgOlpQHZloDsEmusFA6Wl1mzY2L/rOKArJLA7fweEO+++WI3WwOzSq0gDsou2/Hujol3QLyj290gtvaj7Sp9+41v3skuHFt2F65tLxlbWb8L35ll1gWGwMxyf0l5QIY1FYEZlZ9TeOfSjdqdVrV/G8SKhghFfYRyC8SRqvoweXVwdmVQVkVQVkWorCpcUR2hrA5TVIXIKqz//hBZRaSiKk5RlZhdniIpzUwrk6eU6JNLLBmVrdpj4/ldayX9l4r7r+b13DB2bxh7H+T0fa3vfaDuvq/ouqvo2lD03FX13dUMbMXaMqHs2lCevqfs3FSdfqg+/VBz+mvt6Qfa03cUbdelx6/LT9xWt2/oOu/ldD0w9z/MH3yQN3hTd/psVst8UvV8UvVyWv1yetNKRst69vG1rONL6c2zifUzCbUzCXWziXXzKY1L6S3npO3Xdf0bueP38iauGwbX5Z2z6cenUprGEuuHY6wT4paVrLZ1acdq5smVtOPrGa2XFV13DUMPTOOPTBOPjaNPDCPPckZfGMdfmSbfmCbfGSff5Uy+M4y/04291Yy+UQ+/VQ2+UfS/UfW91w18Yxz6Nnfkk2n4G9PIB+PI+5zh9zkj7w1j73XjH3TjH3Xjn7Tj32pHv9UMf68b+Sln4i/mqT/nT3wwDz/L6d009twtGrheOXa2emy0pLfJcCxPXqnMLs9WVGVoayX6xoycpqzcFkXBCU1xqzKvITJJzXc6eoCBs0EqMDC8rKxyaGhkbGR8ZHBkeGhkeGR0ZGJybHpmbHZ2fH5hYnFxcml5amV5emVlemV5cmVxYnlufGFqbHZydHpsZGp8dGpyfHpuYvr3gjgxKa6ppW5icmRhYcYK4pmZqV+DeHZycnF2dnlhbhvEk6tLs2dXly+snzm/fm5t+czcNohPnuxpbe3q6Ohr7+ipbWiWq3Sunp4HQeAru4O4kH80LDRZLpMZc2VGc5benK4xJcgNMVm66CxdTJYuMk0VmpgVFCcJik8PjE31i04+GhHvFRrrHhx5OCDE2S/Q8ai/vZeP2NNb5OHJO+xGOByCBWKQJwB4fDaXx6R5DIprS9AHccoGIw+gpM12DmK4DYbaoJANBthgbBuMbYOybVD2QYxtiwN2BMggIQYFMSmIQYIMEmKQEIMEGRTIoEAmDbI4EJsLsXkwyEcgAYaICFRMYvYU7kDhDhTpyCEdaUxEWMfGCB9DeShqHR5zUYSLwBwY4kAgB4RoEKRBgAZADghzIYSHwDwE4sJWLkMcNshhgzQbpNkAzWJTLIBkAiSTTTAAkgmRDJhiQBQDopgQxfrNbF/jDEA4AGFsCGPDuPV6iM8O1W3vECMwgcA4bL1/BEEQGIZRCMERlEMQfJoSc2h7mnIgcEcUcYYRDxQLwMlIipvME0lFjhqxk0HkZBQ6mvn2eVyRmebnkhwjTukRXAsjKhBQAGwpm5kNMLPZLCkIKlFcS3Ny+AKDQKDx2PYmAAAgAElEQVTh8uQ0lUURWRxSyuMoRHylvUAh4mfyqDQKS6HwFA6ZzKMTeGQkjQUSsCfCcoEYDghDTLDFXFgowHginBKiKA+GaeA/74QYxiHrjYY4huEYhuMYjuM4huHY1gWH1qsKsZ3dYhIhaJTgYDgXxbkosRWM4KIEDyF4CMGDCR6M8xGcD+N8hBRitBinxRgpREghSosxjhijxRglQkgBTIkQjgPOd6GEh2mRG813JWhHiLBn0Y5sp6N0WLKnqUI6uHDi9ovVD/+68d1/e/Dxf7/74sdLDz+sXX86uXq7a/FW55mHA+eejixu9s5tdK0+HLz0YvrS89npaz11PYUJ6lChN76f+OIL9j9+BX1hR9qAPBDmoaiQJO0FfGdH+yNuLj7e7v4BnkGh3iERPqFRR8OijoZFHw2LORoWfTQi0ici3C8q1D8q1D861D86PCAmKjAmJigmNigmPigmMSg6ISgqITAyLjAqLigq9mhIqOMRN1LEQ3gkSMI2gK0dZMd34EUmROWVFBxrP9ne3X28o6Optb3lZGdH18DnIG6qq2lubDje0nyypflkU+PxnUN1O1sTW6luqK1uqKmsq6moqSmvrquoaayqr94FYgdSEOh2VJUurcgvaSivqi2rKCsoLs4rLM4rKsotyDfmmQy5RoPZbCooyNsCsUKuzZDIsjIVWo0xP69kB8SlJRVqhTYhJiEyJGIHxPKMLK1caVBp/mNBfJCJ7dnP3GvDOsiC7UCUgVAAyUeFTlwXT7FngINviMg3hO8TzPUJ4fqF8QOjBMEx/JAYbnAMFRhNBEQSAZF0cIwgIvFQouSoVB1hKpRUNuhPdJb0jdaOz7XML51cXeu6cG7wxrXpB/dWXjy78P7d1U+frn//3fXvv7v63aer33688u3Hq99+uvHD99e++/bC+3erL56vvnh25vWr8+/enn/39szrl0tPn0xv3h++eaPn0sWTq6sNM9NlQ0P5Xd3aY63ppdXR+qJgWZ6vJMc9QekYIeEHJtJ+cZRPLNc/XhCU5BAucYmRHUlUe6fqvVJ0RxLVh+OUh+MUh+OU7vEq9wS19Zo664N7gtotQX04Tn04Vu0ao3aNVbvGWYfEWpfYrVhnxjssPpqe75dZZIWvdV9iC7vZxb8J4mB5WbC8NEhmCZJZgqWWoOyt/DUW/1Yp2y+Buxusu3eRd4N4N4t3Xt315cU7zcd/A8S7ftHfDeJtDf9/CmJlvTXbIK4JkVYFZ1cGZ1eGyqvCldURqupwpfVujvJgaXmovDJSuQ3i9NLM1FJ58haIT2iPjeV3rVr6L26D+K6x94Gx76Ghb1PTfVdx+ra887a866ay56aq76aq74aq94aq56ay+6by9C1l5x3lqbvKjnuKjnvK9vvqU/e1nXfV7beUJ6/LW28oTt5Utd3Wnbpn6r1v7t8w9V5Vt69lNs2n1Myn1KxIGteyjp2RnzynbF+Xti6mN00n1E7EVk3GVU8n1M4mNyykNa9ltp5XdF5Udp2Vda5knpyTHJ+VHJ+VHJ9Ob5lKaZ5JO7aY1bYm7zwjO7WS2bqUemxVcuKSsutuzvBD8+ST/Kmn+VPP8iZfmCde5k68zJ18ZZx4bRx/kzP+xjD+Vj/2Rjv6RrM1IX6t6nuj63+XM/DeNPjeNPTeNPzONPLONPLeNPreOP7eMPHBMPGNfuKTbvyTdvQbzfC3upE/Gyf+kjf9U+HUx7zRZ8a++8ae20X91ypGz1aPjVn6Wown8hXVKmmFVFmTpW/IzGnOyGnKNDXL84/vBrENAwdAKigwvNwK4tHxkaGR4eGR0dGxscmp8emZ8dnZ8bn5iYXFicWlyeWlqZXlqW0QTyxOT8xNTcxNjs9Ojs1M/34Q4ziakpp47ETj9Mz4wuLM3Ny09VDdwtzsL1Ym5qaml+fnVxfnl+enF7dAPLcF4rWza0vrc1OLw4MTXZ0DJ092t7Z2tXf0tnX01DS0yFQ6F08vGwD400EbTMD3CQ9L12h0RRa9pdJgqdZaqpWFVbL8akVhraq4XpFflW0szdAXZ+iLJLqCNE1essqUpMiJl+ljs9XRWYpIiSw8LTssNSssNSMoMdU7Mt4tONIlINTZP9jRN1Ds7S/08OW5edMuRwgnN8zBFbF3gcWHYNEhWOTI5gtsKcIGhw9g0AEM2ocC+xBgP8Y+gAEHMPAADh7AgP0Yex/K2osw9yLMPRDjK8j2K8h2D2K3F7XbjzEO4MyDJNuWBhlcmMVH2QIMEOKgCEfEJCIiIB4G0DCbggAaBmnr9oV1uRmGODDIgYCddWQODHIgiAtDHATkwiB3i8sgBwA4AEgDAA0ANJtNswGKDVAAQLEBig1STGgrLIhi/2a2QfxZf8VfbZkgYAiHYQyCUQiCIQiCQACEAQiDEArDeSQlomkxRdnjuAOCOELwYRD2gtBAlIgmuak8sVTooBI6agUOOQIHE9/exBMZOQIDxdXilArFZDCUDQIZADsdYKWxWalstgRCsnBSRnGkNCeTpNJIIpnEU2gilUul8ukULpVAYVEIEA6yIhAwmkCjaSKcwoII5CgKusJMB8hOiNgJCLaQA/MFGFeE4wIU4kIAxYZI4D81iLcvctkGMY7h2zd+Y8Qv26kJjlXAv8gOiBGCh+D8rRAClBKhpBAmBCApRGgxxrHHaTFGCGCMC2JcEOfDlD1GOxK0I0474nwXkueCYUImxLPhOEPBCR75tarxtY47L1Zf/vn6+3+98+Yv11/8eOne26ULD4bWNnrPPR4+83h4+vapsWutc3e6Ljyfuvl+9fyT2d7l47qqLK+YQ6C97V7sTzbkPkgIkk4U5cTlOAsFhw85enkc9vfzDA31i4wOik0MTUgNTUgPiU8LjksLikkLiEnxj00MiI0LjIsJiosOio8Oio8Njk8IiU8MiU8KiU8JjksNjk0JjkkOik4Mik4Ijo73CQ1zOnKEEgtQHgWSiA1gawfbCZz4UUnR+ZbCY+1t7d3dx9o7Gk+cbDl56t8H4rrt1FbV/wrEyvDPQVxZYGmsqK7bBeJic2GBKd9kyM3R5+Ya8wvySgoLLCZjgRXE2VlKndaUn1dSXlZTX9tUV9NYZqnUKHWJsYlWEKcnpmampsszsnQKlVGj+ztWJnYO1VlXJqy1a7/ZMuHo6scTucO4yMYO+XIfY88Bpg0TtgVQO4hgYRyE78Bz9nTwDnLyj3DwjxD5hgt9I4QBUcLAWH5ANMcvkvKLJPwicd9wzDcc9w0n/SPpoGhhRKJTXPqRNLm/zBCmzYs2liQUlKaVV8obGnLa28qGBlsW5rsuXBi5eWt6c3P+0aPlZ0/XX7049+7N5W++ufHDD7f+/MO17z5d/PDuwvu3Fz+8v/Txw4X37869ta5VPFt+9nT5+ZPFp49mH26O3bkzcO1a57nzLXPL1YOThR1D2oZT6YX1Yap8z2SlQ0Qq1z+W9IkkvMNJn0jaL4YXEC8IThSHpTpGZjhHZznHZLvESA/HKdzilUcSVB5JGo8kjWey1jNZ65ms80zWeSbpPRJ1Hkm6I0kG98Qc90TD4Xida5zWJVbjHKN2jlG7xGoOx+vcEw2eKaaj6Xm+GQV+mYW+GQU+kjwfydZf/bOKArKLA6UlQbKSYLklWF4aoigLUZSFKstCleWhyvJQeVmIrNSaYKnVxyVB2SWBWcWBWcUBmYX+GYW7Nol3Zr2lOyPh7VQEZZUHZpUHZJb5Z5QGSEr9JBY/yWdH9HbjeOd59/zYT1L8N0C863dZFzNKAzJLfnG6LiCzaHvneJvRWeXWeW1QVkVg5q78ksLVwVk/a/jXIN51nK7xs+N0yq3jdFHqhih1g/X25hBpZYi0IkxRFaGqjlTXRKiqwxSVIbKyEFlZmKIiSlUdr6xOyK5ITrdIUi2y5BJdcnGJpOK4pmU0v2vVMnCxeOBKXu91U88dU++mqW8zp++erueOuvuWsuuWsvuGqvu6qnc7PddV3ddVp2+oOm8qT91StN+Wt92Wt91Rtm9oOjZ0nXd1p26o2q/KW68oWq9rOu4Ye+6a+24Zuy+p29alLUsZDUsZjavZLWfkJ8+pOy5qO88qO5Yyj80k108m1k4m1k4n18+mNs2nH1vObF3LblvOaJ1NbppIrJ9IaZzNOLEgbV+UdSzJOpYVneuqrjPq7jOKzuXM1oW0Y8uSExeVXbdzRjbzp54UzTwvnn1RNPMif+q5eeK5afy5Yey5fvSFfvSlfuyVfuy1fuyNbvStdvitZvCVpv+Vru+lvvdlTt9LY/8r0+Dr3OE3uSNvc0ff5U68M019ME59MEx81I991I58UA9+ox36Pmfsp7zJHwunPuSNPjX13TP23Crqv1Y5dq5mYrJ88HjuyUJVjVpWKVPVSvWN2cbmjJymDGOTLO+YuuiEIq8+IlHFc/S2scMAkAwKiigvrxoaHh0bmxgdHh0ZGR0bn5icnpmcnZucm9sN4sltEE+uzE0tz04vzk4vzEwtzEzOzU7OLkzO7NohXlk9e+Hi1qG6rZaJLRCTJJ6Wntx6smV2bnJxaXZudspau2ZtmViam1+am1+YmZudnF6YmVldXFxfXlxdnF2en1qZn15bmj+7unR+bf3syvrKwurMxPxQ//jpzv6TrV2tJ7o6TvW1n+qtbTwmVWmd3D32Mpj/Ze9egKY8goNSlCp1UamhrCanoiGnskFX3qgtazFUtebWtpuqW/XlLbrSJp2lSVvSqCmuVxXVqgprFAVV8vwKWV5ZttmSZSrOMhVnmQolOQWpWnOiKiderouVqqMylWHp8uDkLP8EydHoFI+IBLfQWJegqEMBEYf8w538QoVevqSLK+JgD4mFoEjA4nMZPJrBI205xEGKsCGx/Ti8FwW/hNl/BBlfAHZfsG2/YB/8ArD9ArT9I2j7J8j2S9huD8rcizH3Eaz9JPsABdjQ4EEOaMeBGDTEICE7HLTDADscZOAgk4CYBMQkYTYFsSmITUNsGgZoBOQgABcBOAib3nqJRUNsCmRTIJsG2TQIcECQA4FcCORCEAeGuNuepgGAYoMUG6SAv5attgoSgggIIkCIBGESQqife4gRcqsGDsJhEAdBDAIRAIQBCAIhCAIBAAJAFIIJFOOSpJCmxDQtJggxgogB0IkFurJATwAORIgogptE8yUcYTZHqOSKNTx7HVes5QpVNFdBUFIMy4ChNAhIAYEkkB3PZsUymXFsMB5CExEsHsGiYSQKhiNQJApHoyg8gsTCMDgQYvswDnrZ2fiwmYEoFEyiAQRyFIPcEbYTxBBBDD7C4JEAn4twBTgtIlABAnAAFskCCDZCgBj+e/P3ghhCWSDKAn5ffqebt/SMgSgO4ziCEwhObLOYQPGdSwpJ+OcQME7tBvHWhBjnIPhnixMwxoNRHozxIEIAWzWM8QBCANFijOdIch0IUohiXBDlgBgXIoQYKSZwEUba48LDPJE7FxMCNvCXNsiXvMNYTGZgxXHT2GrHlYdzj765+Ppfrr//11svfrx05/X8pcej55+MrD4cmLrdMXatdeZW57mn4zffr15/szp3c7CuryTFEOUcIsKdIdQJ5rhxRF72Yi8ne2/XQ76eboF+XmGhftGxwfEpESmZUWnS6HR5VKo8MkUeniQLScwKSkgPik8OTkgMTogPTogPTkwMSUwOSUgOTkgJjk8NiksLjk0LjkkJikkOikkKjkn0DQt38vCk7IUonwYo5ABoa4cwBM6C6JTYgrLi4x3t7d3dLW3tDcdbW1o7Tp3u7+4Z6ujoaWk++WsQNzYcq61prKmu/xzEDXVbqa+tqt0BcUNl3c6hOkdaaE/wrSCuKihtrKypLa0ozS8qMhcU5xUV5xUV5hbkGsxWEBfmlxQXlZlzi6wrEzKpWq/Lzc8rKSuttrK7vLRKpzYkxydHhVpr15IzklPlGZl6pdqsz/mPAHHoDoj328J//Mr2y312++3AA0zYho3awSTMEXMPeTp5h7gERB0KiLb3ixT7RdkHxtoHxwsD4/gBsfzAOEFwgjA0URSWJAxLEoYmCkIS+CEJvOB4XnA8PySBH5IgCE0QRSQ4xia5pUr8FMqoXHNaeaWquSX3VKelf7B6fLJlYeHU2bODN27MPHi49vLVxQ/vL3/65sqnb65+++nad99e/fbTpY8fzr55vfrCejLv+Zk3Ly98eHvp4/uLH96fe/t2/dXr1acvFx48mbix2XPmWsvkiqVrVNvQnl5cE6UrDMjWe6TIXGLTHSKSBMHx3IAYXmAMPzhBHJYsDktxCE9zjMhwjs5yiZG6xcvdE5SeyWrvVK13mt4n3eCTbvRJN/pm5Ppl5vtmFPikmz1TjO6Jetc4jXOMyilKcSha6Ryjco3TuCfqPVOM3mm5R9PNninGI0mGI0kGzxTj0XSzb0a+f2ZhQHZRoLQ4SFYSoigNVZaFqcrD1RWRmqpIbVWEuiJcWR6mKAtTlIXKS0PlpSEyS4jMEiwtCZIWB2YVBWTuLnPYGb6WWYedofLKUHlFiKwiWFoZlFURmFnuLyn1S7f4WUt/fwvEu7NDYeto2T+j5HeDuCIou+z3g9g6sv3MxP9OEDf8tX4JK4ita8Qh0soQmRXENZHq2ghVdZiiYgfEMeoaK4iT0i3pqRZpcok2ubhYUnFM3TKS37VcMni+ePByXu81U8/t3N57uf33jH33jf2bpqH7puEN4/CdnKFbhqFbhqGb+oGb+oFb+oFbhv7bhr7buu7bmtO31aduKTtuKttuqdvv5XQ9MPfdzem+qmq/pDh5VdN+y9hzN3/gdl7fNePpS7pTF7QdF7QdF3Qd57WdF/RdV4y9l4295zSdK/KTS9LWJWnrsqxtRd6xqji1rjp9TtW1JuuYTW+ZTGmcyTi+pOxc1/eeMfSf0fedNfSfyxk4b+g/q+1ZlXcsZ59ck526ou27nTu6kT/xsGjqScnss+KZJ/mTj0yjD/XDDzUDD9X9X6sHnmiGnulGXupH3xjG3hpG3+pHXukHn+l6H2m7vtadfmToeWzse5o7+Nw8/NI88to88SZ36q1p6q1x4q1+9K1m6LWq762q/6Nu6LvcsW/zx9/ljTwx9W2Yem4XDdysnrhYPz1bNdKW31GirtfIKmWK6mxtfZahUaJv+BnE5vrwRBXP0fuAHcbeBvHw8Oj4+OTo8Ojo6OjExOT0zOzM/OL0/MLE/MLEwtJuEE+tLk6vzs+sLsytbGVmaXF6fumzm+rW1s9funz/wdd3Nu4Nj41my6QUTf7jP/7hD3/4A4dDZmSmtXecmJufWlqa+2sgnpuaWZydO7Oycm5t5czywtrizOrizPrS/NmVpXOra2eW1pbnlqfH5wb7xjpPbYH4VGf/qa6++uYTMrXOyc3jK1vGP3z5FZMg3QIDEuVKVVGprrzWUNWor2rUlDeqS5t1FSeMNW3G6pP6iuP68mP6smP60mO60mNaS7PW0qQpadSUNKpL6tUldariWlVJraq4Wl1Sq7HUaUvr1SW1yqIqeUFldl55htGSpi9K0uTFK0wxUkNEpjZMogpNU4akyv2TJF7R8W7hEa4hYc5BwY7+AWJfX6GPN9/Li+vhQbm5Ea4u6CEnyMGeLRYwBTw7Pn2QSx7kEDYcwobGD1DofgrZTyH7KGgvCewh2Htw9lc4ew/O2oOz9qKsvTBrH8TaB7L2Qaz9IOsAxLaBARsEPIgCthhgiwG2OGiHQwwCYpCwHQnZ4aAtBtrhoB0BMQiQSYJMCmLTMMBBQB4K8jGYjyN8AhWSqJCE+RjAgdm/bLr4vBODAiES3Gm6gEgIoiCYghHq55vqEAKFcQTCYBCF2CjIRgA2xGJDAARBCIIgMIJAMIagJE7waErI5Yi5XBFFC1GMD4AiJsuewXJmsI+wYV8QCYGwKJiIR6lUnJtB8bMpQTbFy6Q4EoJMxdAkGIqHgDgQiAHZUWx2GJMVxgLC2FAoGwxksH3smEftGD4slh8E+qOwLwJ5Q4A7087V1sbV1saNzfBCwKM44o3DR1DQBWbbQ0wBxOSiLC4F8ngoV0RQYgIRICwOm0kw2TgLJkD0PyWIARSHcALGCRgnENw6LSYR/Lc7iSGMgnEawTkozkFxDrLFXw6EcazH7LaCcCCYA6AcK4IRUghhPDbOBzliTHCIFjpzeY4UJcQIAUoKcdqBw3XkkWKatqfE7iJHT3vakWDgNgfgryC+nWuAKEUVUdKo75luPrcx+fS7K9//t4ff//fNF3++cuvV/PnHoysPBhbu987f657b6Fl5MHzh2czV18sXns6PX+qp7bFk5iX7Jno7BTk6+jk6Bx4+HOLlHubnER7oFRnqGx0VEJ8YmpwekSaNkiiiJarodE1UmiYiVR2WrAhOzA5KSA+MTw6MTwyMTwyMTwqMTw6MSw6ITfaPSfGPSQ2ITg2ISgmMTg6MSQqKTfQNj3Ty9KLsxaiAswVilClwEcakxhWWl5w41d7e3d1ysr2+5UTLifZTp/u6ewb/Noirq34N4vq6mvra6rqayprq8uqa8ura8ur68try/BJVhizkaIADJRDjvIDD3qp0aWVBSUNFdXVJWbE5vzA3/9cgLiqwWEoq8vNK1CpDVpZSLtMY9Ob8vJKy0qra6i0Q67U5KQmpUaGRsRExKXFJ6Ykp8oxMg1Kdn2P6XbVru0H8Oy7m+BnE+w7CX3x58I97bPfbgfsZ8AEWaguSMG3PP+R16GiYa0CMs3+0vU+k8GiE2DfaPiDOPjBBFJQoDk62D0t1jEh3ipQ4RkocwtPEoSmC4CReQDzHP472i6V8YyjfKMo/ihMYxQ+LtY9JdElKPyLJPipV+Cs1odqcaHNBalmFqqWlqLevcW6+68LFsTt3Fp48OfvmzeVPn65///3NH3+88cMPVz59Ovf27fqrl+uvXpx9+/rypw83fvju1k8/3vmXn+789NOdH/5889sfrr7/7sKrD2uPX81tPB69drdr/fKx6eXK/vHc1i5ZZWNiXmmYKtc3U+2emGUfkSwIjhcEx4tCE8WhyQ7hqY6R6YeiM1xjs90T5Z4pKu80ra9E75dpDMjKDZIVhipLQxWlQbJi34x8r1STe6LOJUblFCV3ipQ7RSmcY1SH4zVHkgxeKUbPFKN7gs4lRuUSo3JL0Hok52yZOKsgUFoUJCsJUVjClGXh6opIbVW0viZGXxOlq4rUVESoyiNU5WHKsjBlWaiiNFRRGiK3hMhKgqTFQdnFO2XAAZnWnYSSoOyyUHllmKLKmlB5VYi0MiirIiCjzC/d4ptW4pta4ptW4iexBGRa/DO3utt8JdbViELf9M/IG5RdGiwtD5aWBWRaQVzwm9vJ/y4Qlwdnb2n4b4A4OKtmO1YQ1/+1azhCpfWh0rrtazh+1nCEsi5K3RitabRuTYRKK0PlFeHK6kh1bZSmNlJdHa6sCJWXhcrLwpWVsZraeFVNfHZ5QlpJampJdkqJOrm4MKOiRd0ylN+1VDJwrnjgYn7v1dyem+a+O+b+DVP/Zv7wk5Lpp2XzjyyzD4qn7xdObxRM3s0fv5s/sVEwca9g/H7B6P28oXum/o2c3ju6rhuqtuvqtnu5PY9LRjYLB6/rOy+q267oTt3O67tvGblvGblbMnS3eHjDMrpROnqraOiKue+SqfdawdCtkrEbRaNX8oYumwcvmwcvm4cu5w5fzh2+mjdyo2D8qnn4rK57RdW5pu25kDt8uXD8cuHYBfPI+dzhC+bhi+aRi7lD53P6zul7L+UM3Mwbu50/cStvbKNg/GHx9KOiqYfmsQ3D4B117y15121Z1115zwNl32Pt4HP9yGvj2FvT2DvT+Evj8CN9zz3Nqdua9rv60/dzeh7mDjzKG3qSN/Isb/xF3uQr89Qr08Qrw+hLzeBzZc8LZc9rdd97w9BH88ibvKHHpt4Nc+/dkqE7ddNXm+cX6yY6i06Xahq00kqprDJTVZuhq0/T1afnNErzjqmLTihz68MTlDyHn0FcUVE9MjI2OTE1Njo+OjY2OTk1Ozs/t7A0s7g0tbg0ubi8G8TTa0uza4vz60uL68tLZ1aWzqzMr67MLq7MLqz+fDHH+pkLl69sPnx099790fFxmULO4dL/9E//8A9/+AOPR2VlpXecal1YnFlanp+bm56cGJuaHJ+bmd6pXVuYmZubml2amz+3tnbhzNq51aX1pdn1pbkzywtnl5fOrqyuL64szixOjc4M9Iycau9rPXH6ZGvX6dMDp7sHmo6dVOqMLh7ee5nsf9q7D6A5niGhaRq9vrzaVNNkqjtmqG5WlzXKSxqUlmZN+TFN+TF1abPK0qQqaVIXN6uLm1XFTcriBmVRg7KoQVFcryyuVxTVKYrqFEW1yuJ6bVmzoeKYvqJFV96sLW/WljWpSxqVxfXywtrs/KpMc7nEWJpmKEnRFSfrCpO0eYkaY4LaEKvQRstUEdmKsCxpaGZ2iCQrOD0zMFXin5zqk5jkHR/vGRvrHhXpHBos9vMVHPXmH/Xmeh2hjhzG3Q4hzo6gk4gl5tkKqANcfB+N7iWRPQS8BwO/goGvANZXAPsrgL2HzdoDsPcA7D0gsBdk74PY+yD2PhjYBwH7YWA/DO6DrQ/AAQQ8gII2GGRLwHYkwqRRNhcH+SQkoBEhBxXzcHs+bs9DRDTIxVgUwqZgNv1ZAOrzkDBoDYVAFAxv306HkBhCYDCOQhgCojCAQGwYZEEAA2SxQABGEBwnCJzAUBzHCIqk+TyuSMAXCwQiDpePE1wQ4jJZfDuG2I7pZMd2sWUeOcj6f3m7z6hG0zNd1J4Zz4xDd0Wics6JTBVZQkISGeWcQCAhIQkklAOxKKDIuchBEqmAyqGrumLnytXJ3Xa7292294xnzsye2eH8Oz9E0eV22PZs+6x1L9a3xAf6e61n3e/z5sclMxPBpUBYFQTJh6H4cBQPhqyGwivAkDIQiAMEsIHJJYBkVjKAmQwoTgYVJQHzEhKzjx5PO3w45Wu3yHsAACAASURBVPDhtOPHs5ISs4GALCAgA5CUmhhHS4hLSYxPAyRmgAFZUFAmDJQOBdLAACIoCQtORMOS0WgwFg/DkpEoMgJCgCRh9kEMhCWDocl/JRADwAnJ4IS/FojhQNj+tdJgOBwMh4NhSDAMAYIhQDAEEIYExAJFAqFIIAQFhKKAUFTsOB3wVQrvb+t7ubAPiEwCoRIRBBCWCkOTwDBcMhwHwJBhpHQsJZNATMNhqWg0BY2lYYnpZFIGFZdCxNLw5GxqSk4KMZMAI0GS0fEAbDwqBZzFpFYpmS1t+rMb/feen//5vz369f96/vlv3nrr073LD5f33pu/8GjpwuPlrbdnI3enNu7PXn4cvfuTi3c+ubx9b+30QofOpSqWMjK5WRmcE7kV9MIaTkE1N7+qrLC6ks7jMwWSEpGSI9FwJbWlknqupIEjri8R1jH5GkaNnF4tKqriF1XVFFXyCiv5BeX8/DJ+fqmgoFQYS1GpgF4uKK7kF3DKUnLykBQKBI9NQkKOAOLiIImENGKlqNruc/UNDw6MjZ3qP9N+6nT36TP7IB4Y6+7qaw92h/ydbcGu3wXxgYlj7eGgvy0UCAX9oaAvEPAEAm5/0O0PuQNuq0MnVTFzi0gIHAGKKUw7qRUpvDZHu9vndzhbzBabyWK3tLTaHHZLS5PRYmwwN5lsjhaXy+lrtjn1dY1KZa1WU99otFotjtge4rZgp9cdaGwwi/nicnZZJbeCX8kT1wjUUnljrb7FbPkLgDg2IX71prqUjKIDEP/gx3E/eO3468eSDsUBjyRC40BoCIZGSMtPzeNk0CtSC8vJ+aWEXC4xr4xUWEmh8yhMAZkpopRIqGwJlSOlcKTkEjGJJSIWCwnFAnyxgBALU0AoEZDYfBKXTyzjE8v4hFIenluN41Ti2ZWkspo0viRfpS0z22S+YH1Pf8v4ZNvK2sDu+enrbyzeuRd++92th4/PPX567vHTc0+e7D17dunjj258/vmbX/783tdfP/jlNw+++ebel1/e+vxntz6L5YubP/nixic/vfLi071Hz6NvvT9/4/bQ9vmOxbBrfNbSP6oJdJU3thQp6/OltfnS2hyRNpuvyqiWp1ZIUsolKeWStEpperUii6c+IdTliuoL5U3FGjtT00pX2QtktjyJ5aTIlM03ZNbUp1fXp1fpM2r0mbyGk0JTnqQpT2I5ITCmVdWlVdZm8RpOCBvzJJZ8mbVAbi1UNBcpWuiqFobKXqxpZelc7FoPV+/h1rk5tfth61xsnatE6yzROlmaVpbGwVS3xgbGLLUz1qlgKFqLla1M1e8BMVPpZcg9dFlsx1lst4OrSNZaIHUUiA92U7TkiVryRd8BsZul8jJVHrrcFWsVF0pe1pRlTrrcxVC4mcrv9CU8vwtiutzBUDgYCmex8qB27GEqvcWK2Cm3/3sQt+9f1PzyXrpXQVxa21FW17EPYo2/ROOLgbi0LvgSxJ4SjYer81XUBat0gWqlp0biFIlaFcJWncBhk3m79KembaNR5/Sec/pSy8QVy/j1pvEbprEbhtFb5skHLYvvuMJvuyIPnOEHzvB9Z/i+a+2uY/V28+It69wty8wt8+SbpvHbjeO3jWM39APX6vpvNg7fa5560zJ+1TB4uX7gunn0tn3mgWfxLe/iA9/SO8HV99vX32mL3PYsXrFOXjCNXW2eue1Zvutbu+tbu+sL3/WFb3vWbjlX33AsvWFfutW6cqt15YZ98WrL/NWWxeutK9ecK1ccSxdt8xcsc5ds89ccyzdal284lq41z1+zzd2wLdxsXrjVvHjPsfKOO/K+K/yOffmBdf6+afauYfpe/dSD+pn3jLOPzItPLcvPrcsvLEsfWpef2RbfNU/dbhh6wzBwyzR6xzJx3zbzjn3uPcfiB47lhy2rD63LD82LjxrnnjbOPW+cfWE8+6Jh+oVh+oVp5lnT9LvmifvWiXvuufsd4ZunNzbbl0fsI+669nqFV6n0yrQBqb5NUt8uMXYqmrprm3u0phC3Rof7bRDPz84vLS4vzC0sLiyurK5GIuvRja3w5tbq5tbK5vbK1vbK9tbque21c9vhna3I7ub63tYBiCNbm7EJcXj93Pr23ubO+a298zEQ33vw1sLSkkanxWDR3//+3/7N976HwSCVSunQcP/6xtrGZiQcXtkHcXg1NiHeiq7HhsRb0ej5c+cu7e2cP7extxXZ24qcj4F4a3t3fXtjdX15bnV6dHaof7yvZ7i/d3R0ZHpsfKand7DBZM3KLzoKAP794SMADDaXUyozms2B9qb2U6a2nnpfl6a1TdYclDWHFPZ2pb1d1dyubG5TNbepmzs0zZ3q5k5Vc7uquU1la1Pa2pS2kNIalFsD8ia/3BpQt7TrHJ06R6fW0aFr3X/QODo09nZ1S0jVHFQ1BxRWv8Lil1m8cptX2eJT233KZo/c6pJanBKLQ9IUi13cZBebm0Umm8hkETZa+IbGCl1tiVzJkMgYYmmhSJTH452srswqL0vnsqlMBqGoAJuXgzyZBc/KgGWkQ1JTgGRyEp6QhMUnY/FJaGwiGhOPRMchUMfhiGMw+BEo7AgEeggEPgQCvw4EvQYEvQYA/jgZ8BoA+DoQeAgMOgIFH4VBjiNg8ShEIgaVhEUBcBgAAQci4kFEHBCPTkTB4hDgeAQoHgmKR4DiEaAEJDgBCU5A7CcxFjgoCQ5ORkCAKBgIDQMjYWAkHIyEQ5BwCAIOhsNAMBgQBgVAIQAIOBkMSgQBksFgCAwOR6DgcBQECofCEHAECo3GYLE4HBaPQWHQMAQKBEYlJ6MTE3HxifjjiaSj8bQj8RnHEnPiAIWJICYAUgKEskEwNgjGAkGLgWA6EFgIBBYCAYUAQEEysAAAygeAc5KAWQmJqceOU44cIR05QomLS0lOSgUBU0FAGhBABSRRgElUUHIKGJgKAaVCQSkwEA0GIkNBBCgQBwdiUWAsDoYjIbEUFIqChBKhyRhAEjIJgEgGI4BQOBD2lwMxBJoMgSaDYclgWPJBh/gvD2JYMgQBhCFBcCQIHluljADCkAcBvALig/vqvhsICgBBAyAoABQNgGBiu/ySAYhEADIBhgdiqDA0BQrHA+B4EJoCJ6ZjyZlEYjoBT8NjaXhcKpGYQSVl0PApFAyViE0lEtLJhAwSNg2HoMIhRCCEmIxJg2UxqWJ9Rftw697t1Y++eeuX/+PFL/7jydNv3rz7ye4bH26++ZPdN3+ye/lpdPudxa23F6482Xzri+uPfnn//ue31m+vdsyEZM3SIiE9s+zkiYrCAh67kFdWUFNRUFOZX11dUM0v4kmYQlWJuJYt1peI6llCPVOoZwl1xQI1gyej14gYNQJ6tbCoSlRYIS4oFxaUiQrKxAWl4oJSUSFXSC8TFFcKCjjlr4AYegQQHw9OJKaSqkTVDp+rf3hoaGy898xQV09/T9/g0Mjk6Nj0wMDonwvioD8U9If8Hr/P5fO7fAG3v80T9NhadVJVcU4hCY4lQNCF6Tk6sdJjtbe5vD57q73J2my22i0tDqvdbmmxmKyxLROtdrfb6Y+BWKWq02kbTI22ZpvT7fJ/C2KDWcyXVHDKK7kV/MrYhFjRWFffbGr63h+i8O9ezJFPrzi4mKOwuCq3sCw7l52VUxK7+fngn2TnclIz6VhiFhBKOHwc/KNDCT94Pe5Hh+N/fDTpcAIkHoKF49OIGYWpeZyMooq0ogpaQQU5v5ycX0EprKYU8sh0PokuJDGEJLqQSBcS6EI8XYAv4uOLBHi6gMAQkopF5GIxmSUhsyWUUimlTEIqExG5Ajybh2VVo4vLUYwyFKMMy6ogcqtTqkRZImWuTMvQNlSYW6TuoK69x9g72DI6GVxY7ts8N3H5+sq9B9sPH1/5+JNbP/vi7ldf3/v6m/tff3P3y69ufvb51Y8+vvriw6sffnjlw4+ufPjxlRcfXX7x4aVnLy48ebb76PHmu++t3Xt7+fb9+Tduj+xcDM2tNA+Mm04P1nf2Kr3tPKuLo28qkOuy+HJauZDC5ZO5PEopn1YmSq2QZfK0J0X1OWLjSXHjCbEpV9KUL7cWKmyFClu+3JYracqRmE6KTXkya5GqhaGxFyhsJ8XmE6LGHIkpT2bJl9vyZdZcqTlHYj4pNp0QNZ4QGU+KTTmSpjyppVBuoStsxaoWptrO0jhKtK0sjYOlcTDVdqY69mErR+fm1nnL6n1l9YHSOl+sc1yicZdovDH27UftY6l9LLWPqfIxlT6Wys9S+RlyT4HYkStsyRU05wlbDh7yRPZ8saNQ0lokddJlLoYiNsf1Fis8DLmbLotdKecslDpjD3SZq1jhKVZ6v31NETu91/oKhVuLlU6myslUuVlqD0vtZao8TKWnWOFhyL0MuYchj5k4lt+lcPA7lYmXl9K9mvbfup3uFRBztKH9VcS6No42xNYG2NrYibogtzbArfVzdD621svWejk6X1mtv0Lrr1J6eTK3SOKSi1o1QodF5mnXd082j4Rd07vumQv2iYuWsYuNw3v6/nPqnm316V3d4IWGsUuNU1ebzt6wLtxyLL/pXL1mm9+rH9tQn9lQnd5UndpR91yq7b9aP3i1fuBibd+u7vSutmdb3X1Oc+pCw5nr1vFbjrO3WmdvOWdvuebvB1bfbo/e8a9ctk9vGYbW9QM7prFrrXO3vCt3AuG7wejdYOSWN3zdsXTBcnbPNLnXOHXRcvaqfeGaa+Wac+WyY+l88/yu9exO08yedfaSfeGGJ3zbH73lDV91LOyZp3YM4xfN07ccy+8ENj5oP/cwuPmeN/q+O/LIHX3kijx0rD12rD1zRj52b37s3nhhX3tiXXzavPTUsfxu8+yb5tEblpE37ZO3HTN3nbNvexbf960+9Ebed4bftiw+aDz7buPsM9vS567Iz1zRT21Lz4wzT4xTj8yTb5vG71snH3gWHnRFbvZsrIcWh2xDTm2oXu5Ryb1yTUCmb5M2dEiNnTJTp7qpU20McGt0eGre0XgYAIhiMkt93sDczNzC3ML87Pzy4tLaWjgSXY9sbK5tbq1tba9tn1s7t7N6bju8uxPZ3Ynsbkd2t6K7m+s7m+s7m9FzmyvRyMJKZHEluhrZim7tbu6c39jZvXDl6oO337l778HC0pK2VofFYf7u7/7me9/7HhIJVyglQ8P9kehKdH11dXVpeWlhbXU5GllbD4c3wgcmXt9eX4+Re3crursR3tv8FsQ769sbq+tLZ5enRmYGe8d6u4f6ekZGhqfGx2Z6+4ZNFntOEfMYAPx3hw4nIlHZJRyxwWTwhYyBDr23Xd0alLX4xTafyOYX2wJSW1Bha1PY2pXN7eqWTk1Lt8berXF0aexdGnuXqqVT2dyhsLbJrSFpU0DSFJBbQwprW+wTeQzK1oDMGpBZAnJLQGb1y60BudUvtwZkVr/cFlA0BxQtAbnNL7N6JRaPxOqWWNwSiysWqcUltbpkNres2S2zOcUWu9DULGi0Chot/EYLz9hUYzRVNzRW6RvKaus4ai1LoaJLZYViSYFAlFfNP1FamcEqTWdw0+ns1EIWNY9OzCnAZ+Wi07PhtAwIORVIoCZhiYloQjwKfxyBOQJBHALBXgdBD4NhhyGwI1D4ESj8KAxxDI6MQyLjkKh4FDoehU5AYxLQ6Hgk8hgMcgQKPgIFHYGCjkJBR6GgYzDwMRj4GHQ/x6HgOBg4DgpKgIKTETAQGgnBoiAYFASNAqNRUDQKitoPBImEIJFgJAKMQIAQcDACAUGiIHAUGIYAgGPnvJBQBAqGRMOQaCgcCYchEFAYEgJBAUHoJAA2AUCMB1ATgKmJwMxE0IlEUE4SKDcJnJcMzk0G5wLAJwGgE0DgCRAwGwQ6AQBlJ4OykoCZScCMRGBaIoCWmExJTCInJZMBQAoYTIFAKFAIGQImgkFECIgEAZGhEAoMQoFByTAwCQYmwiFEJJSIgRPxSAIJjadgsBQ0goQE46HJGGAyGgjBgOEYKBIFQSBAMDgQCk2GvBIoDPDqiboYiP+P2X8TDoh1FSAIIAgOAMKSY5BNAid8JwcU/nMO1SWB4EmQA/IikiCwRAgsEQJPhCKSYchkOCoZhgbAUAAoKhmCTAIhE0GIWBKAiHgAIgGASAAiEsCoZCgWCMeBkAQIggBBEMAwLBCISkxGJoCwSXAiGEGCwAggOAGMJMMxNBQuBYul4TAUHIqMQ1HwaAoBRSYiiAQoHgvCIsE4JJyERtNw6FQsggqHEkFwCoSUg2WLisy+uunI4K1H5z/+1btf/eeLn/774xf/9ODh1zff+8XNd766cffzyzc/3rv50e6bn1y49/mVt764eeezNy58sDN9ftJxxl5j4J2oyktlZ2eU5udWswt45XnVFSfKyrNLK3Iq+HS+giWqLRHrmUI9g19XLNCXSOrZ0roSiaZErGRL5CyRgilUFvOVDJ6CXi2nV8qLKmRF5dKiUhG9TMioEORzymk5eQgyGYzFJCGgR5PjE8BJpDRytbja4XWeGR4anZgcHB7t6x/qPzM8NDwxMjp55sxIDMRt/s72UFdXZ+8fAXFbsLMt2B70hwK+oNfl9bR6vK2egNvf7g35Wly1MjUrl06CY4kQdKwy4bU52lzeQKvLaWtpabLZLS12S0tLU7OtqTm2hNjV6nW1+qwWR12tUams1WkbzKbmVofX521rC3aGAh0el9/YYBLx9ifEwmqBXCjRKVTGunqLofF7r1L4TwQxo4RXxKyOgTg7l31A4ZitT+Rx0rIYWGIWAII/Egd57UjSD16P+8Hrx394OOFQPDgRhkMSM0iZRTEQp9MrU4uqaIVV1MJqWiGPWsinFArIhUJioZBQwMcV8LEFPGwBH1fAxxcKCXQRqVhCYUqpLDm1REHjKGhlCmqZnFImo5RKyVwJiSsmcoQENh9fwsOxarDMKkxxJZpRgSwqQ9NLiZyatGpptlCVK9UxNIYKc4vC22buHwnOrwxun5+98eba/Xc233u0/cGT7Q8en/vg0e6jxxeePr307OnlF08vv3h+5cMXl1+8uPT82cVnTy88fXL+6ePzT56cf/L0wtPnF58933v0dOOd91bu3J+/cWviwpX+9XPB2aXmwbHatm5hi6e03lKk1OeIVZk8WXq1JLVSklopT61UplSqU6o0aby6LJExT2Ep0jQX61oZWkehqjlfYcmVmfPklkJVM0NrZ+gcdI2Drmmha5oL1c35SluuzJwtNmTw69Nq6lKqdSlVmpRqXVpNXQZPnyWozxEa8iWNRfImhtLK1LSwNC0sTQtT08LSNJdo7Gydk1vnKW/wVRgClcZgeX0g1jnm6Lwc3bcT4tiQ+CWO/Sx1oEQdeAni1jyhPU9ozxc5YtlvU0icsSkyQ77f8T1YzhCrXux3kSXO2JsHr+0vNdufEDvp8tZXNOxiqWNS95VofCy1l6n0MBSxtRKxL/IxlX6m0s9U/i6Ffw+I2eqO764c/jbfBfFvRRfk6AIv4+fofK+Gq/WVa3zVaj9f6RPJPTKxUy10mGWeoL5rzDa84pradk+dax7bNg1u1vWuKTrm+d7pKtd0lfcsLzgv6VyW94TVA9v1YzvGyYhu4KygbbTcNVbumKxwzFa71sTBLVX3Xl3fju70mqxtrsY5XWVfFHk3dacumIcvNo3uGAe3DQM7puHL9umrzrld68RqXe+svP2srGNJc3rdMHyuaeJCy9lLjrmL9tk928yWcXxVN7Cg6FmQn1rVDmybJi+0zJ+3L2xbpsMNo8u1g6t1QxuNE3vNcze84duhzZv+8IWW2bW6wQVFT6R28FrL/H3/+oPA+h3Xys3m+Tdt8w/sy2/Zlx5YF962LX7gWH3mWn/min5gXXxgmHrHPPOBffFtx9yb9skbrZM33TM3XDM3nDNvuufu+5YfeFbv2BevGyYva4ffqB151zz7sSv8U+/6p/aVp6azjxonPzBNvNU4dt86+cC78KAr8sap9UhgfqDpTKs6UC9zq+VepSag0LfLDV0yY6fU2K40tasMfm6NDk/LO5YAB4LQLGaZzxuYnZ6dn5mbn5lbWVyOhCOR6Hp4fWNtc3Ntazt8bie8sxve3Yns7Ub3dqN75yK7W5GdjZcF4uji2urs4src4try2kZkc2fj3N76uZ29S5fvPXjrzt37C4v7II51iOFwqFwhGRruD0eWw5HllZXF5aWF8NrKejQcXVuLrq5tRqLb6xuxnNtYP7cRPbce3llf21sPn998CeKNlyAenhk8PdrbNdh/anh0aGp8dKa3d6ixqflkIeNoEvBvfvzacSg8nVHMr2+oc/vqPEG10y9v8UpavBJ7QGwPSe1t8pYOlb1L5ehWO7o1jlNax2mNo0fjOKV2dKsd3aqWTkVzp8LWLre1yywhiSUkbQpJm0ISc0hsDohNPlGjV9joETS6hUa30OgWGF3CRreo0S0yeURmj8jsjUVo8gga3Xyji2908QxOnqGVZ3DwDA6+sVXQ2Co0uYRml6jJKbG6Zc1ehd2rcPiUrT6VM6B2BjSuoMYVUDn9CodXbndLm51iq0PU1CIw2vj6pmptY5XaWKlsKJPXccRqplBBr5bklfGz2VUZxWUpRWxyHpOYwyCcKMJlFaDScxApWXBaZmwhBoScBiSmAAjUZBw5EUuMR+PjUNhjCMxROPooHHUYCn8dDP4xCPgaCPQaCPQ6EPQ6CHQIDD4EhhwCQw6DIYfBkCNgyLH9W/3ACTBYEgKejEQA9oMEIpAgJBKCREHQaOh+MDA0BobBQNEYIAKZCIYlgKCJIBgAhoSgsDAMHobBQ1BYEBwFgaPgSBQahcahMHg4ighD0WCYdAQmE4bOgqKywYhsEDwLCMsCQDOB0EwQNAMMzYBAM6CwDCgsAwJPB8PSgJBUACQNCE0Dw1OhiFQ4MgWJoqHQFBSKjEKRUEgiEkFAwPFwGB4OIyIRJBSShEQQ4DA8HEpAwkhYJJmIoVBwZCqeQMVhKGgYEQ7EgpPQQAAaCMNBUTg4GgNDIsExEL866P1TQPy7U+T992PjWxQYhgK/auIkcEIiKD6WV0H8Zy4hjoE4GYpMgiASwbA4IOQ4EHIMCDkGgsaB4fEQZAIUlQRBJ0FQiWBkIgiRAEYmgJGJIGQCEBGfDI9LhscBEPFgdBIMB0QSIRgKHENFYChwJAkKxYHAWAAImwzGASB4EAQPguIhsP0bzhFwIgpOQMPwGCgeA8VhIFgsBIcFYTBJSFgSEgbBo7GpJGIWjZRNwWXgcZk4aj6ZXp0vbxQFB1zL56dvP7n88a8f/vw/Pvryf3742b8/evGbdx//6v77X99+98tb7/z85r3Pr73x4flrz/euPrtw+fH5jXvRoeiAqdNcoipNYWeSGRmZZUU51ZyTFaXpHHYai5PJqcyvkjAEGqa4jinUFwvqWWIDV24sVTRwFXVchZYr13BkGrZEUyLWMIXqYr6KUa2kVyqKymWFpaKiUiG9TJBXUk49kYcgkcEYdBIMcjQpLhGcRI6B2OM8Mzw0Pjk1Mjo+ODgyMDg6NDw+PDJx5sxIrEPcFuhqD3X/H0Ac6mwPdYQCbX5vwN3qcdld3lZP0BOIbZnQK7QleQwyAkeCYhhZ+XqZxtfc2ubyBp1ud4vDYd3XcEtTc7PFbm92Oh0et9PndHibzC06bYNSodNpG5rMLS5nIBjobA91Bf3tbqfPUN8o4oliIBbVCJViWZ1KY6zVm+sN33uVwn8WiPOKyg/qFn8cxP/4etw/vH78B4cTDsVDkmAEJDGTlFmUlsfJKKrMKKpKL6pOLayiFdakFPJTikQpdDGNLqEUSciFImKhiFAoJBSKiEViEl1CLpZSWYqUEmUaR53GUadyVVSuksxVkDlyMkdG5kjJHCmRIyGyxcQSEYElxDF5GEYNuqgKUVCOKCzDMCoJJTwSh0/k8Mml/NRK8QmhiqExVppb5e72hq4zzUMT3pnFtoW1zuVI//q52es3tt9/7/KLJzd+8uGdn3/+1tdfvfPLrx/84svbP/vpjU8/vvT86d7jR7uPHu48fLjz8OHFZ89vfPqTN3/6xc3Pfnrlw4/PP36+8fb7S7fuTly42hvZ8s8sWPpHdKEukd1TYWouqTUVKhpOiGozeLo0ni6NX5sp1J+UNuYrm4o0tkK1rUBpyZWbTkqNJySGbLEhR2YsVNtY+taSemdxrb1Qbc2Vm7PFDen82pRqLa1STa1QUStVtCp1ao02jVebwa/NFtTmiPT5UgNdYWZqbCW6ZnZtC7vWzql1cGtbuXVObp27VO8u1Xu4dR5unbdU7yvT+8v0gTJ9oEwfLNO3lenbSutCHF2gRPtbBi2S7l+HwZAdrDyLfbK/BK1Yvg9clspf8tLQL0/muQ80XCiJudlbrPCxlP7Y7Jmp8sYWTTAUrldmwzEQe2ImjpUrGArvy7Vrsa/7vwfxb7WHfx+Fg69Q+Lsa3gex1l+jDQg0AbHSJ5W4VCJHo8ztr+scsQ0tOSeizomodXitoXdZ3TEj8I6UtZxhWwfYzYOljqFy11C5e6TKNyVsPyvtHucHezn2Loaph2keYDeNltnO1jiXpcFNXc9Wbc+iJDBaZh0oaRyvallShKJ1PWFt95w0OC32zSnaIvV968bBBU33iMAzUO0c4nvHxMFpeces+tSC7vRSXd9ibd+Ctm9WeWpS0j7KD4zxAzOy7uXagQ3TxGbT1Fr98Fllz7iofVLSuag7s2meuupZvRXauO5b27ZMzSpPjfL9M9LOLcPoJdvsnmkyqu1flnYtizvC0u6IpDsq7tqW91zWDt82TN01zryhG7ks77uqOXPbNHHHcfaWZ+a6b+aKd3rPMXbONrxrG7nYMnnJNrVnHFtXnF4TtG8KOy4r++7Vj39gPvukafaJ+eyTpukPzJMPTGP3bJP3vQv3OsM3uiNh/+wZU3+rKtAgc2vlPpU2qNR3KAxdMmOX1NiuMrWrDP5SN9MVYwAAIABJREFUXi2Blh8DcQmrzO8NxkC8MDO3srQcCUfCkRiIt8Lb5yI7u5HdvcjebvT8XnRvN7q7Hd7ZDL88VLe2EVkMr84trcwvhVfCm/sg3t7ZvXjpzv0Ht+/cm19c1NbqcDjsKyCWDg33r0WW1sJLr4I4sroaWVndCEf2QRzd2F5f345GzkVWz0VWd6NrexvR85ub57e2dw9APDQzdHq0v2to4NTI2PD0xOjZnp4BvcGcmZN/KD7pez/80TEINI1O59Xpa12eGIgVDq+sNaB0d6g83Rpvj87bW+vpq/X06dx9OlevprVX7TiltHfLmzsVtk6ZtUNm65BbO+S2DrmtU9bcKbd2yKztUku7xBISmwMik19o8gleepdncPIMLr7ByTM4eUaXoNEtNPtEZr/Q7BeY/PxGH9/o5Rk8PIO7xuCsMTh5BhfP6OI3uviNLqHZLbb45C1BpSOkbA2pnW1qV7vG3aF1d2o9nRp3h9rVpnIGFY6A3O6XNXtlVq/C6lNa/UqLT272SE0uscEhrG/m1VqqNKZypYEr07MlOqZQy+Cr6TwVg69k8JUMvqKoRppfKc4pE2Sxq1MZZZT8EvxJOiojF5aSDSKnJxFSEnDUOAzpKAp7CIZ8HQp/HYo4BEUcgiIOQxGHoYhDMGTs4QgUfhQCPwaFHYfBjkOhxyCQI0DQEQDwKBB0DASOA0PiwdAECCwJigDAkUAECoxAQ5AYKBoDw+DAKHQcGHo4EXAkGZQEQ8HwZFxKJiXrJCnjBJaWhiCQoFgCAkfAEMkkMo1GSUkjp2WS07KJKSfw1BM48gkMKRtFyEJgM+GYDDgmHYFJQ2LSkJg0FDYdjctA49NRuDQEJg2OzkBgM1D4dAwhHU9MJZJSiCQqgUghEklEPBGPI2CxeAwGj8EQsVgiDkfEYHFIFBaJwKERRDyaTMZRaUQKjUCg4tBkFAQPTUYDE5DJyUgAFANBYWHfghgGeLX2cEBhGBy4X4T4AwWJPwXEseLEHwLxn5lEICx2uWAiCB4HgBxNBh9JAh1OBB5KBB1OhhwFwo6DkHFgVAIElQBBJYBRCRB0IhSTBEEngVCJQGQ8ABEPRCWAMElQHBBBhKApCAwViaWhMFQkigxHkGAQPBiEBYCwQBAOCMKBwVgICAMBYWFgLAKKQ0FxGCgeB8Pj4QQinESCk0hQAgFOIuLSUlLzTmYXF+awCrKZuRn0zExGZn55XqWq3OjRn57uiF5duvP8xotfPvziPz/+8n998vl/vHjxz+8//Ob+Oz9/8/7nN259fPnq053LT3avPb9486OrV59ejN5Z613pVXtq84R0CiszjZuXVcHMLGOlspkpzJJUVmkWtyavSsYQakskDWxZI1dhLlWYuIoGjryWI9dy5Bq2VM0SqYqFKjpfWVStLKpQFJbJC0ol+RxhIVdQxOXnssqo2XlIIhmMRiVBQUcSjieAEsmp5BpxtdPjHBwenJicHB0dGxwcHhgcGRmeGB2ZHDwzdvrUmc62nvZgd3vbqa7O3p5TZ3pOnYmtXYvdxBEMdMQSCnX8LohD3mBXoCPY6q1X6kry/1QQO1pcrlavx+WPgVj7WyAOBgNdvwfEnPIDEBt0dSZ9w18dxD/+FsSJh+KhSVACkphJyjgAcXV6YXVqQRWtoIZWKEgpEqUUSWh0KZUupRRJSIUSYqGYWCQh0aVkuozCkNOYyhSWKo2tSeNoUkpUZJaCwJITWHIiS0ZiyUgsGbFERmTLSCUyUomUxJaQ2BJSiYTElpDYIhJbRGILSWwBoYRPKOERmDV4Vg2Rw6OUitIrZSeEmiJlA7feVtPkFLZ4NYFOx+j46Uh4/MLu/M2r6+/cv/T86c3PPr3zxU/vfPHTN3/62Y1PP7760YeXXzy/8PTp+SdPrn700Z0vfv72N796+5tf3v/q6/tffn3v51/f+dlXtz772dUPP9l9+HTt7oOpy9f6otuh+ZXW0RnDqSGZu6va4uca3cw6e6Hakqcw5ciMOTJjjsxwUtqQLa7PEtWl83Up1eqUanWWSJ+vNMdeOyk1ZIv1GYLadL4ujadN42nT+dp0vi5DUJsh2P+ZydecEGhzxbUFMgNDZWZpLSU6G7u2hVtn59Y5OLUOts5RonWwNA6Wxl6ibS3Ve8sbAhWGYKUhVGVsqzJ2VBk6KhraS+tCbK2PqfIw5K5CqbNA3FogdhTJXCyV7wC7B4fbvpMDEDOVPobc80fGwyyVv0QdZGuCsU5CrBdRrHS9CmKW+pXKhGp/59orX/cXAfF/cTb8Coh91doAXxMQKX1iiUsRA7G+a6RlZNk9ve6eXm8eWzP2L2o6p4SeofLmwTL7eI13Uhgc4wcGKz39Fe4hnn9c1D7MD5wuaz3NbR6sbJ3ku2dFvmV5W1R3ardxcLdxcEXZNlph62c3jla1zCtCq7quOXlwuMreX24ZETjnNV1LtT1jYt+pMltvlX1YHBiTtY1Kg6OS4KgkNCoNjUlD45K2MXHbiDA4LAiMiUIzylNLdQORxvFo4/iC7syoMNRb4eqv8kzJuyON41e8q7faN6/5wxtNk5Oyzv5K11CNb0F1OqofWtH2zYiCI2Wtg+zmEa59jOuYLHUu1gS2ZKcva4evaId3JKciVYFITWBXc/pa88TN4Pz19vk972TUNrBs7Flu6Akb+8MNZ1Y1vXPC0HSFe77cHa0Jnpd031QPvGMYf9R09qnt7AeWqQfm8bu2ybueuTvtq9c619a8Z2MgNsg8OoVPrQ2q9R1KQ5fM2CVr7FCbO9TGwO+CeG5mbuHsfAzE4bVwDMThza3ouZ313fPrexfWz5+PgTjy2yAOb0aXI+HF1fDS6vpadDt2qO5VEM8tLsRAHKtMIBAwxe8DcTSydgDi2NG6rej6tyAOr+xGVvfWI+c3N89v7neIYyAePj12pnt4sGd0YmRmYuxsd3efpq4hJevEa3EJf/PDH8VBoRl0Or+urs7l0XuDWndA5fIr3W0aX3dtoE/fNmBoHzK2DxvbRgxtI4bAsN4/VOc9o/X0qZ29akeP0tGjdPSoHac1zl6Nq1/j6lM5ehQt3fKWLnlzp8zWLrW2SawhsTUosviFTV6BycOP4bjRxW90C0xekSUgtrSJLe0iS5vQHBKYQ3xTkG/y8xp9PKOXZ/TWGD01RneN0c1r9PBNPlGTX2wNiG0Bic0vsQUOIrb6RVaf0OIRNnkEZg/f5BaaPJImv8IaVNpCCktA3hSQN/llZq/U7JE0usVGt8jgFBpahQ2tfL2Dr7cLGxwSk1vW5JGanEKDnVdnq9SYufIGpkhbWKPIKRdlsGtSisspRaXEfDYhj4nNoWNOFKJP5KGz85BZuYiMk/C0bEhKJoiaDiClJBEoSVhiAhofj8LGo7DHEajDIMiPEpJ/GJf444Tk1xMBh5NBR5LBxwCQOBAsAYJIgiIBUBQQhgYjMBA0LgmOfC0h6R+PHH89CQTFU1LyiorKa0pFMo5QWlBWmVZYhM/IRtPSsLQ0clpWWsbJzMyczLSTWbSsbEpGNikti5iaiadlYsnpGFIahpiKIaXiSKk4UiqBkkakppNo6URqOo6chiFlYMkZeEoagZpKotEoNCqFRiFTyRQqgULBk8h4IhGHJ2AJBAKRSCCS8HgCBo1Fo9BYDJpAwJKpBGoqmZJKIlBxKBISjIUkIZPjYYlJsCQIEoTEQFFoKOIliF8F7u/Ohv9MEANhSBAUCQL/ySD+E4/fJUHiAbAEECIRjEwAIeIA0KPJkCNJ4MOJoEMJ4ENJkCMA+DEgMg6MToBiEmHYZCguGYZLhuGAUCwQggVA0ElgdDIYkwzGJkNwIDgBgiDCkWQEkoxAkBEIEhxOhIGxYAAqOQmZlIQCJKGAABQYgIIAMXAIDgnDYxEkIopCwaakEtIziJlZpOwT5OwTtJycLDq9oJRbwqviCmvYwqrianZBGT2/vJApYInqRdaQpX+2d/Xy8huPrz395uFP//snP/vPTz76lycffP3W/c/euPnhpatP9y4/2rny5PyNF1duf3rj1sfXrzy9uHJzxT8Z4jdJTvKLMiry08oKUziF1BI6lcmkMktSWWXZZYJCgYqjMJarLRUaa6nSxJHXx0DMlmlKJGqmUMngywurZQUV8oIyeT5XmscV53OEhVwhvVSQxyqnnshHEskgJDIBBDgUdyQekEBOJfPFPLfXOTw8ODE5MTIyMjAwODAwPDY6OTE2MzI40dcz2NV+uj30J4A4+C2IPU6P2+H2Ob3/NRDH+hIel9/Z+rsg/gMTYk65sFqgEElrlerfA+I/ROGDQ3VFzGpGCa+YzX8VxLHGxasmTs8uxpGykyH4w3GQHx1O/IfXjv/9a8f+8VDCHwZxNS2/hlrApxYIKPkCcoGQXCAi5YsIeSJ8nhCfL8IXiAkFElKhjFIkpzIUNKaKxlRRi5VEhhxPl+EZckKxnFgsJzLlJJacVCInsxTkEgWFo6BylTSOklaqonIVpBIJjiHAM/gEloDEFpHZIhJbSCjh4RjV2KJKDL0Sx6wmcwSp5ZKMGlmuRMXU1Vc1WcStdk3Q39Tf6z979szmxuz1a+tvv3Xx2dMbn35y+2c/u/fll/e+/PL+V1/d/+qr+1/94t6Xv7j35Vd3f/7VvS9/8dbXv3z3V//0wT/95tFv/vXRb/71vV//0/0vv77x6ecXn320+d7juRt3+9Yv+M9Gm0cW9d3jUk9PpcVXUm+nay0FKnO+sjFXbjgpbcgU1qZUq6iVClqVIo2nTuNp0njq1Bp1Gk+TztdmiWpPSOpzZIY8hTFXbsyRNWSJ6zKFunS+OpOnyuarTwo1ueK6Alk9XWlkqEzF6iaWxsLSWIvVlmK1haGyMpS2YlUzU23n1rnLG3yVhkClIVTd2F7d2FFt7Kg0tJfpQxydj6WOrQd2FcmcRbJWhsJTovazNcFXTVz87cg2ptVvF0HEfvUdEMfaDkylr0TlZ2sCr7pzvxehcjNVrlfiZKpcB8soDsy9P1r+64H4t2bDvwti70FKdd4yjbdS7atW+vgyj1DUKhfajXJPoOHUuHM8ElzYCS3tuGc3baNhQ9+sIjjGc06JA+G6M5umsTX90Fllz4Ssc0rZM6ftP6vunZB1TMo6FrSnI/VnthuHL1jHr7XO3PLOX3fOROt6xnmOwXLrlMizVtez3nhmQd0+WN3SU2YeEjoX6nqWG/pHxN6uMuuA0DNbd3q+vn9K0z2u7BiVtccyJusYl3WOSzsn5F0z6tOL9UMR8+SWbWajaXJe2zdY4+vitJwqc4xJO8KmiWuByJ3unRtt65vWqXFZR095a1+Fc0rasVo3sFY/uKDqnuD5RitdE9XeGX5gUdS+oe673DB+0zxztX58Q9w1x22dKrEtCf17luE3OpZudC+f800sNfXO6Dtm6joW6nuW6/sW1T3TwuBkhXu2wh3hBXfEXddV/W8Zxh9aZp+0zL1vnX7QNHHHNnHHPXsrtHy5fWXFPdPf2OdUBY1yb63Sr9WFNPWdKkOX3Nglb+zUNHVqGoOlvNqDDnEJsyzgC82fnV+cXVg4O7+6tBxeDYfD0XB0I7K5tb6zu7l3YfP8xY0LF9YvnI/u7YZ3t9fObaxtR8Nb0eh2NLK1vhqNLoejK+HN2KG6jXN70a1zOxcu3r53/83bd2cX5jU6LQ6P/f73/zbWIY4dqlsLL62Fl5aXF5YW59dWlyPh1fDKSnh5ZX0tHFu+thmJbkWjW5Hwdnhle3V5J7yyGw2f39g4v7G1G93aXIkuzyxPD82M9I4PnBoZOj02NXp2any2u6tPrdWnZGQdio///o9fS4TDsooZAn2d3uXWe/wal0/Z6lU4AypPpy7QW98+YOwcMXWNmbvHm7onLd1Tlu7ppu4pU/ekqWPC2DbWEBqpDw43BEYagqMNwbH6wIjWfUbV2qNsPaVsPaV0dCvsXXJ7p8zeIWtpkzaHJLag2BaQWP1iq09s9YusQbG1TWztFFu7RNYuoaVT2NQhMLcLzG18U4jXGKhpDFQbfdUGb7XBW23wxVJj9NY0emsaPdWNnmrjfqoM7iqDq9LQWmlwVhncVQ2u6gY3z+ARNvrEjT6x0Scx+iWNfkmjT2LyShr9ksaA1OSTmvxSU0Bq8ktNfnlTQGVrU7e0q5vblLagwhKQmX1io1vQ0MrTt1TprOVqc6mykaswcmQNbFk9R17PVRm46gaOso4p09BFirwayYkyflpJBaWIg8ulo7Ny4anZEEo6iJSajKccR+IOgxCvA2BHQPCjIMRxMCIOgoyHoBKg6EQYJhmGAcCwQDgWhMRB0PgEKPIfj8X/7WtHDwGg+KxcpkCibGo2+duM3qDCbGOLZRksDj47F5OahU/LJmecTMnIoaWeoFGzUigZNGIajZBKxdGoWAoFQyZjyCQsmUygkIk0CjmFRk1LoaWnkFNpeCoVQ6ZhKTQ8lUKgkUk0IiWFQEnBU2g4Cg1DoaLJFBSRjCSQkAQShkTGEckYPBGJxiFQGDQGiyfgyVQyNY1KSSPjaXgkEQnCgJMQSfHQhCRoIhgBhKPACCQYjgC9yt/Yc+zDV8/SgcCJB3kVxN9l9Cv7zl7tS8RA/Ic6xL/3t783ieC4ZGg8GJkIRSdC0PEg5HEg4jgQdgwAO/aSwvFgbCIUlwzHAxAEEJwIghFAUDwIggNBcSAoFgjFgSA4EBgPguDAUBwEioNCcFAQDgzAAAFoYDISkIhIToAlxsMS4xHJCQhQMgoKxCDAeAycRMBQqfi0dHJWdkpuXkZBURajOJvJOsli53O49IoqtlBYpZDztWq+VlWhELP4FQUVrLyK4hJRmdSobG6390z3rlxaufX05vNfPvnJv3788T8/f/z1e/d/cuuN55evPDl/+fHe1acXb7y4fOvj67c+uXHrkxsXHp6f2J209LZUGgX5kpL08gJKSS6JWUBmMSgsJpXFySitzuMp2EpDuc5aobVyVY1chb5UWVeqrOXIdWyppkSsZgqVdJ6iqEpZWK4sKJUXlEoKS8X0MjGzQlzArkw5WYAgkABweBwg6bVjh44nx1NSyUIJ3+t3j4wMTU5MjAwPD5wZGBocnhifnpqYHRue6j891N3R29F2KnZv8++C+CDBQHtbsDMUaPd7gx6n19Pq8bt8bb5Qd/BPBfF+jdjq+HZCHAOxZh/Elia72/XbINbvr12r4JQLq/lykUSnUDVoaxvr6v/qIP7h4cS/f+3YnwTifB4lj0/O45PyBKQ8ITFPSMwVEXJFhDwRIV9MzJcQC2TkQhmFrqAylNRiFYWuJBbJ8UUyPF1OYMiJDCWxWEliKsksJYWlopaoaBx1CleTytWklWlTStXkEhmeLiQwRBSOLK1CnVmlzazSpJYrKGwxnl6DKqhE5JUh8srQBeVYRgWeWY5jcrHMEgKbnVJZmSMRs/V6cWur4VSPZ2q6b31j5urV8P0HOw8fXnz27MqHH13/5JMbP/nsjZ98HsvNz35654sv3/7mVw//+V+e//t/fPI///en/+v//eR//O/n//6fj//l39799W/e/NnXF579ZP2d54u3Pxi/dLcnesl7NmIbnjOcHtd1DCoDvSJnR6XFy6xrzpE1pAs0KdXK1BplSrWCViWnVspoVfLUGlWmUHtCqs9TGArUpkK1KU9hPCHVZ4q0GQJ1tkB9Uqg5KdLkiLS5Yl2epK5AVl8obyhSGArlxgJZQ4GsoUBmLJSZiuRNDKWNrWstq3fvt4oNoUpDW2VDW3l9sLTOH1ukwFJ7mCoPS+19edguJlFfrA5xsKv4YBPFy30U7leIvM/i2J6Kb0GsDrA1wVdBzNbGisselnrfxC9v3TvY1OY9GFG/FPlfFcSBPwpiTyylOk+ZxlOu9lQpvDVSt0DokAnsRrknaOiZcE+tty+f71y74F8855iKmgZmlaFRvuusvO2cZeKye+lc89mVhpE53Zm5usFl4+hiw9Csrm9e17dmHN62TlxwzFz3zN8Jrb7VGbkdWt5s7J8Qukaq7fOq9h3r6AXH1Jqhd0Tg7Kuyjcn9a01D67axcUWou7J5VB5atYyGbePzDf1Tup4J9alxVfe4qmtM0TUu75qQd0+pT8/XDayZx7fsczuO+U3L9Lymb6DK01Fi6+K2jEraw+aJq8Ho7e5z10PRdevkqKz9VLnjVLljTBxarR/ask5umseWtb0Lyu4VTe963cCucfRGy9wD99pb7rUb5umwqH2U0dSbqx8ra44aeq+2zV/uWoi4RqaNXWO64FRd+4Lh9IrxzHJd36ys4yw/sCQIbsm6L2v639SPvmOeemidfdwy975t5oFl4o5t4rbr7M3g0sXQ0rJrqr+xz6UOmhQ+vSqg1bXFQKyIgdjSpTWFyr4FMTIG4oXZhaXZxVdAHAlHN6KbWxs7e1t7F7cvXt66dGnj4oXfC+LwxsZqdGMtuh3Z2Nk4APH5i7fv3r/15p3Z+d8CMQqF+BNBvBGJbEYjW5HVrbXl7dWlczEQr6+fX9/cjWxtLkdXppdnDkDcOzY1OjszPtfT3a/T1adnZR9LTPzHQ4eSkfATxQxBra7W7tA6nIqWVonNIba5ZK0Bta+7NtRXFzpTFzyjDw0aO0abTk3aTs8098029882985aemZMXZPGjnFD21hDaKw+NKYPjOh8Axp3n9rdq/b0atyn1a4eleuU0tWtcnYpWzsVrR3y1nZFa7uitV3e2iG1d4htHUJLl9DSLbJ2Cy3dQku3oKlL0NTJN3fwTG01jaFqY7DKEKgyBKoM/qoGf1WDv8rgrzL6qozeygZvZYMnlooGT0WDu6LBVWFwVxq8VUZfdYO3Su+urHVV1bqqa901tZ6aOg9P7+bVu/n1Hn69V9DgFRh8wv34RUafuNEvNgXEJr/E5JeY/RJzQGL2S81+aVNAZgnImvwyS0BuCcotQbk1qGxuUznaVc52pSMgbfaImpw1hpYKnZmjrGeItfk8eU6FMItTk86sTGWU0Yo4pNxifHYRLrMAn5mPz8jDpeXgUk9gaVloSiaSlI7Ap8JxKVAsBYolQ7HkRDjmR3GAfziWFI/EpxdzhfWm5q7T7RMzgdFJc1tXdZ0hq7QSlZkLIqWCiSkwUhqKkoYmpqLxKRgcFY2hoFFkNJKEQRLRSAIKSUShSGgsGY2nYokpeEoagZJOJKbgsRQcmoxHk/FYChZHxeKpaCINRaYhyTQEmQYjU6EkKpRIgRLIUAIZQSQj8SQYBg9GosEIFByFweIIJCqFmkYjp1HwVAISjwShwEnwpARoQhI0EQT//TfVwffXmYEOehSvUvhPBzEEDgC/LP7+xUEMQiRA0AkQTDwIHQ9GxYNRCWB0AgSTCMEmQfHJUHwyFA+A4oEwPBCCA4JxQBAWCMKAwFgQBAuG4MBgHBiEAwExQAAaFBNwHDzhGCT+KOj4EWDcMXBCHDQpHgFMQEGS0XAwHgMjE9ApNEJGBu1kTnp+YTaDmcvmFpZV0CurGdU1rBoBWyDkiiTlMjlPoxXp9ZKGekGttlwuYfAqc8vZBVXcUhlfbtI1Bew9M/3Raxv3P7r/4a9efPqbjz/8b88++Pk79z998/bHN259dP3mR9duvLhy/fnla88vv/HR9esvrm4+2BjYHG7qbak2i3OETCo3l8jMpbCLqGwmjcPJKKvK4UmZcj1XbeaqTCWKeo6irkylr9Doy1S1pYparkzHlmiYQnUxT82oUtMrlPRyOaNcxqyUsqtl9NKatJxCBIGUDIUeTYz/0eHXjicep6aSxRJBIOgZGx2empgYGRoe7B8YGRyZnjh7dnphYnTmTO/wqc6+zraePwJiv6/N72sL+ttjuyb83pDH6fsvg9j+lwLxqwj+IxQ+uJWjmM0vZvPprJp8esXBhoqYpw9MnHGCiSefAEDxh+PBPzyS8P3Xj37/9WP/cDj+9QRIIgyPIGWSMump+dyMoqqDykRKXg0tj0/NF1DzBZQCIaVATM2XUvKl5AIpuUBKKZRRi+QUupLKUNIY6pRibQpTSy1Wk4qUhEIFoUhBZChJDBW5WEVmqilMNZWlppVoUjjaVG5tOrc2jatLLdXS2CoqS0FjK9PLtdnV+pM1DSdr9BmVGhpHTmIIsYU1qPxKVH4FtqASR6/GMSrRdDaykIEsomOZLBK3NKWyKlsoKlKpuQ0GfrNdHQiZevuc45PBufnu1bXR8xfW7r11/vGzi09fXHj64tLzj2588tmdn335zje/fvTP//rs//nvz//9P5//2388/pd/e+/Xv3nrm/92/+t/evDNbx588693f/Evt774p2uf/mLv2ecb771Yvvdw5vqD4fNvdK7t2McXdJ0DNS3+koYWZp2VpbcydE35KsMJiS5DoErnK9MFqiyR5qS0NldRn6805CrqT8rqsiTaLLE2R6LLk9XmSbQ5YnWOWJ0j1uRJdfmy2nxpXZ6kLkdUe1KoOymqzRHV50mMRfImlqaFW9daqneX1XvL6v1len9ZnZ9b6315r4e7ROP59kIKXbBEvT8VPhgMxxD8ag5AfDDK/c6fxDoP3wFxbI0DRxdga70HJv4OiFkqb2xEzdGG2JogSxX4/wvEr7aHva9qmKPzcLWecq2nUvPthFgmdBjk3oDh1LhrMtK2tNu+uuOd32weW2k4PSHx9JXbRvjutYaBcy3TEfPYXN2ZSfXpKW3frH5gStc7Ku8ck3Wc1fSs1J9ZNw3vNI9f8czeaV+NgXiM3zpcbV/UdV10Tl/3L2w0DY1LPGf49ilN26Z9fMc5M6XpPFXdMiwPLjeNrFpGZxv6JnU9E9qecfWpUVXXiKxjSNI2JGkbU3TN6PpWTGMbLWe3W2bXm6ZmVafPVLo7WdZurn1U0r5qHL3gWbkW/P+Iu+sgue8zTeC5283ebRJbMMzM2IMaaXiamZmZu6enmbmHmRm6e3hGbEm2JRlklmU5tmN2eJMNOOBkQxfdHy2NZQhd7e5VPaUOaOQgAAAgAElEQVTqGlX9/v7UW+/3fTYvWNfCyokxujuINgRQhjGqa0M6emhYONTPb8rHwuLBbdnYoWr6Md3CU7bIC66d5+2bV5SzK3jHQIvE18gdhqo2hIGz1pk9x8xSd/+40DXGc8yK/RuqoS3NeEQ+usIJrdB9UWbggnD4umLqec38K92Lr3Yv3dEtvaJbeE47c1M3fcM0/7hj5bxzdc00M6DoN/PcKrZDwnXzhV6e2MeR+lnyAEsZ4GuDApUHRRSVVreeTMhOS82DgJEuh2d1aXV9aW11cWVjdT2yEYlEotGt7a29/b2z5w/OXzq89Nj+5cu7ly5unz8XPdyP7m9H9zaju5ube1tb+9ubu7uR7b3o9sHW7tnt/XPb+2c3d/cPzl248dQz1288tbiyzBcKjkBcUJDL5jD+Coi3wpGd6OZOdHM7Gt3ZjO5GN3bDa3sbq/uR9bObkXPb2+e39x4G8UT/5EhofKxvam5iaWF6eaB3WCKRN51uTkxN/dqJ42kFeU2gLqKAx+vWsjRailKNl6vwSi1ZZ2ZbvTxHkGXx03o8dL2Pa+0TuUbkvglVaEbdO6sOzSoC01LvhNg9JrCP8GxDXOsgzzrEtw8LHMMCxxDfMci3D/BsfVxrL9cS4piDbHOAZfazzH622ccx+9nmAN3gp2h9JLWPpPaTNUGyOkhWB8maAFnzsIk9OLkbK3NhZU6c3E1QeogqH0HliXEZr3Ddj9KDV7oJShdB6SaqvCSNn6jy4qQOlMCC4pvRAguGb8UIrBihBSM040QWnMiKFVlxYitebMWLbXixDSe2YoUWjMCEEZqwIhNObCZILQSplSS3UxQOmspJ17gYWjez28vW+Vg9PlaPj9HjpfW4aT1Oqs5B7XaQNHaiykyQG/FSPU7cjRVp0QI1mqdCcxVojhzNlqPZMhRTgqQL4RQeBM8EoqntcMIZELqxHVZzGlTV2FFW21wCaCqqaswurUnMKUnILc0DNLVhKZxus2VoIri45plZVHp7UQJZNRiZVt1woqDsZH5ZYmFFanFVelFlRkFlRn55Zl55Zk5ZZk5pVnZpZk5pRuyoQX55RmFlZnFVdgkgpwSQV1yVV1CRl1+el1+RV1iRW1SZU1yZVVqVWVaVXl6VVl6dVl6VWl6VWlaZWlqZXlqZUVKeXlCSkluQlJWTlJmdkZOfV1hcUlFRAaguB1SWVJbmFudl5GWk5KQkZyenZCenZSdnZKdkZn9q2ZiDc/Puj41j4+H0jKS09MSj/G0W56Rm5qTGNJz+2XWILwXxP5rkzISUrITU7IS03PjU/LjU/PiMgqTMwpSs4tSskrSs0rSs0tSM4pT0opS0guSU/KTk3MSkvKTkvOTU/FiRYXpqQXpKQXpyfmpSbnJCdnJcVuKJzMTjGfHH0uIfTY07lpYYn52aUpCTXlKQUVaSW1lRVFtT1thY1dJS39FxBgRphaM60DgQngQhUaAUGpzKQDJYaAYbxWCjGGwsm0cUiCgSCVkswvO4MBq1g4Brw2FAJAKaTafJRN0ey/j67KVbV1796M57P3v3g4/f+9aP37z7/Tu3v/vSS9954dYHTz355tXLd85ffPXcY69fuvbW1atvXtl9YX9kb1wR0iLEhFOEzmp4SzW8HYAA1SBhDWjMaTylncoFMkRAuqiLLoAwBSiuGMMTo3kiFEeEZIngDCGUJoCQ+WA8D4ThANEsEJoBwTDgeAYQQag7055XUpacmXk8Ie5fH/laXOLJakA5nU52uW1Tk+NzMzMTI2Ojg8MTIxOLs0vL86uzkwvDA+O9gcGAty92c62vd7ivdzgY6Pd6gg+D2G5zO+0el9PncngdNrfN7LCZbE6Lw+vwhNx+t8ku5QihbcDPgtjktdjdZqtVbzR262PFHAat3tBtNOotFpPdZnGaTfZYUx2bJRAKZFqNwWpxuV0Brzv4eRBDkSQsgUGm8plsCU8gF4r/m0GckZRTklvRUN74JSAGtBABbWRAOwXQQQN0MGo6WDUdbEAnG9DJruni1AK5NSBeDYhfCxLUgkW1YFENSFDVyS3v5JR3cSuA3MouXhWQVwniV4H4ADAfAOEDoIIaqLAOKqyFCmpg/FoYvx7Or0cJG9GiUxjxKYy4ESWsRXCrIaxKIL28i1IGJFeAKNUQWg2cUYOkVSMIFXBMBQJdhcRWobAVCHQ5DFkKRRSDEaUQZCUS20CktLN5MLEcq+7mu3zWmYWBrf2xg/OT5y7NXX58/cazO8+/cv7OG1ffevf6ex899eF3n/7o+09/9L3r73/7+vvfefq7P3r5p79+/dd/fPO399763b23fnfvjd/++c4vf//ST379zPd/9sQHPzz3zffCt25PXX4yGN2zLa4bppc0o3PS/nGOu49odMKV+i6Rqo0na2FLjnKGKTxF59dTOPVkdhOVe4bGPU1hnSLRT5EYTWRWM43byuC3MYQtdEEzVXCGwj9DETRTxa10WQdLBeJqIXwdhK+HCoz37xbzzCCuEcjSd7H0QLYRxDHHOimQ4k9B/Ol1iAfT34fnwUdbDVCeK5bYNPdhGYPY9tiY+f64l+c4AjFM4Ij1wP0FEN/fsvhvB/GXzIYfArENx3cQuQ4y00almlhko4xpc8hCk6bpiHtl3722Z5mPakaXBYFRgjEAUfTCNVM05xK/d44bmmD6R+m+cVZwits7yvD24q0hjHGQYJmgOuc53jVx765m7Jpt6Qn78pakbxSrG0JrV/j+y5aFJ1zru5rxKZp9iGic4/sOTLPnrUvzgmAQqxsgW+fE/QuSgWlBcIoXnOH3TvN7J7nBUbp3kOToJ9iGKa4pdnBFMrqpmd3Rzm0pppbYvaNYWx/MMIS2zND9G5LRve6FQ/3StnZmWTQ0SnP14cx9ePMEw7suG93vmdvTzUZkI+uigah4eFc2fk4987hx5Wlr5CnT+nnJ+ALWNtgmG+iQzRLMUUnvds/Imm5wSuoZ4dkn+K4VRd+uYeqscX5PMx0WDK6zQ7u8/quKqef1y3dM63f0qzEQ39YvPNc9c1M3fd00f82+fM6xvBoDscCt4jokPDdf6OWIfSypnykPsJUBQXdIqPaiSeKyh0DsdnrWltc2ltdjIA5vhB8G8eHFxw4vXz147Mr+5Us7F85tHu5H97ajuw+BeG83urO/uXP4pSBeWln5x0C8EdmORGPZiUZ2In8DxJP9k6Oh8fG+qfmJpcXp5eGBUaVC1dLalpKR9sjJE5lF+S0QEEXI52rVdKUSL5GiRRK0RE7Q6BgmO9vioRtcZK2drHUyDH6erU/kGpJ6x2S+cZlvQuodF7tHhc4Rvn2IZxvk2Qb49iGRa1TiGRO7R0WuYaFzkG/v59lCHHOQZfIxjV6G0X0/Bjfd4Kbq3ES1m6D0EFReospPUgdI6gBJ4ydp/PdBrPISVF680otXeLByN07hJii9RJWPEIvSS1B6CEoPQeklqvxElY+o8hLVPpLaT9IESeoAQe7BSZxYsRMrceLETpzYiRU7sGI7TmzDim0YsQ0jtmHFNqzIhhHZ0EIrim9G8kxIvhEpMKAERpTQiBKa0CIzRmTGic04qQUnteClNoLMhpfZ8HIbRm5Fyy0YuRmrsOAUNpzSjlfZCEobSWkjq2wUtZ2qdtDVDobaztTY2Vonr9vF63ZwNVa20kyX6KlCLZmrxDMlKKoARmBDMAwgktIJJ7VDCWdAmNpWGKAddgZBxAmUckfANbHQvxr1zq+qg4MYiboWgctsbEksr00qq02tbMisPJVZVp9RUptRXJNVVJNVCMguAGQVADLzq9PzAen51WkF1amF1SlF1SlFgNQiQEZBdWZ+VVZeRVZ+RWZ+RUZBRVphRUpRRXJxRUJJRXxJRXxxRVxJRVxxeXxReWJheWJ+SXxOwcmMnONpmSdTM5IzcrLyCgtKykoqK0sry4vKinOL8jLyMh4U8qWmZSenZSalZyUd3ZT4TwRxRnbKF5vq/lNAnJKVlJKVmJwVn5wdn5wXl5KfmF6YnFmcnl2amV2WmVWWmVmSnlaUkpyfnJSTGJcVfyLj5MnM+PjspKTc1MTclMTc1MSc1Pic1Ljs5JOZiScyEk9kJJ7MTInPSUvMzUzOz04rys+pKCusrSltbCxrOl3V3FLX3tkIgpyBIdqQaCAGDyaQoWQajMqAUxkwGhNBZ6FZXAyLh2Jy4DQWnM5Gsbg4voAgFBEEQgyHB2OwwFQamEKDUmlIBpOlUtgGAmtnt55+/da3/u3tj37x7Q8//uj9n7//zs/efvMnb7z8vReefPPa+ZcP9l/YOffK/mPfvHzzgxs33r+x+8J+b3hA4JbDRfjTRGAdprMWBaxDwxowqFM4whkCpYXIaCWx2ilsEJ2HYAvQXBGKK0RzxSi2GMEUwehCKEUAIfDAWDYIzQSi6GA0DYald8HxdU1tecWlyRkZx+NP/us3/jUu4UQ1oJzOIHvcjpnJyYWZmcmRsbHBkamRyeXZlbWF9fnppdGhyb7g0N8LYof3CMR2k91tc/pdvl5P0GN2yLj/n0D8VxD8cGIgBsFIXRBCrL05puHYR45YXN8EKqlsSskufTQx438fT/inR47/06Mnvno8/htJGYm5JTkVDWX3QYyp78DWtmMBrZjqZhyghQBoI9d0fAbENZ2cmi5uLZBXC+LXgQV1YGEtSPQAxKLqLkEVkF8FElSBBLGxcTVYUA0W1IAENTETQ/i1EH4NhAeAcutg/EaEsBElakAI6uD8WggHAGZVgRiVQEYVkFENYgCgzFo4uxHJa8LyTuE4DVhGLYZai6XU4Si1WHIVilAOwxR2wXNawRmnuzJOd+a0Agu74OVwbA2WfIbGgYqVBK2JYXYK3CFV/5h1Zimwvj2yd2Hu8hNr15/Zfu6Vw1dev/T6tx57451r73zw1Hd++NJPfnX313948z/+/PYf7r39x3tv/f7e67/546u//I9Xfv6bl3/2m5d//smLP/nlcz/692e+870n3//w7GtvrDz1wvilJ3p3z9uWI5qxWUFwkOHwE40OjM6CUOvBMm2HQH6GLWygcurJzAYyo4FEqyeQ63DEOhypkUg7Q2W1MXmdbFEHW9TGFMWmxR0sWRdHCeJqgBxVJ1vVxdYAOd1Ajg7I0XexezqZug66tp3e3U7XdTB6ulix5g4bhOd4sDLh+OKjuphuY+NbuMCDEHoRQu+np3yPWPyQp2Ov4sAcB5hrjzVfxA79wgSfWZwAcSz31za4dijPdfRNCNcF5jjBHCeY4wKz3V8Wz1Efx2c1HLss8bn7Ev+vIBZYUXwbnu8gcR0Upo1GNbFJRjnD7pD2ThqnI66VA9fqnmV+UzO2LAyOES1BqMoPVvSje0ZI1hGyY5jqGqb5Jji90/z+EYY3gDV54N0BVM8A3jhJtS/y/FvKoccs81ctCxFhcAilGUCqF7neC8bZa47VbdXoBMU2gDfMcr37htlz1qUFYdCP6Q5ge0aZ7nG2d4zlmeQG5oUDi+KhOUH/ONM3QLT34iwDRPsk078sHt5Uz+xoZrcVU6uc/mmSewLnmCF7ltl9G6KRqGwiKhtfEw/Pc3vH6Z5hsmOU5p7j9a7LxzZVE2HZyBI/tMD2LbOD69zeqGDwrGLyim7xqnbhQDiyhLdPwnqWifZ96dBh93hEMzAn9Y4J7KNc25zYt9UzdsmxfM25cUG/sC0aibB7D/iD19Wzt80b37RF7xrXX+1evKNbumNYfL5n9qmemSeNc1dtS2ftSyvG6X7lgFnoUfKcYr6bJ/SwxV6mxMeU+9mqoFDXK9L4MGRJWXXLifis1JRcCBjpcXnXV9bDKxtrS6sbq2vhjXA0srm5vbO9f7B/7sLZS1fOXrl29urVg8cu7144v3W4v/kAxDETR3d3jkC8tXd2a+8wurO3f/b8jaeevn7jqeWVVYFIWFJa/NWv/tNXvvKVgoI8DocxNj708Nm1SHh9MxKOrm9E1tY3N8IxDW+FI9uR8HZ4Y2djfS+8th/ZOLsZPb+9fWF799zm3t7aVnh2fWF0frJvaiw0NtE3uTC+uDS1NDowqlap29raUtNTj8Udzy8tBmOQfJVCbjHyerrJcjlWIsFKZUS1lqo30Y02utHJMLqZRi/bHOTb+4TOQbF7WOIZkXrHJJ4xqTeWcZl/QhGYVASmYpH5J6TeMbF7SOAY4NlCbLOfYfTQ9U6a3k7R2Sg6C7nbQtJaiGobXunAKV14pRuv8hLVfqLaT9T4SBofUeMjqr1EtZeo9hHUPoLKh1d6sQo3Vu7GyFwYuQsjd2HlbqzchZW7sPLY6wUPTuHGKTw4hRcn9+LlXqLSR1IFSKoAUeknK3xkhY+o8BIUHqLcTZC78XIXTubCy1w4qQsndWIlTpzEgZU4MBI7RmLDiK0YsQUlsqCEZqTAjBQY4QIDnK+H8wxwrh7K1cOFRoTEgpBZETILUmZFSe0omR0lt6FlNqzUhpNZcXIrTmYlyKxEqYUks1AUVrrSxlBaGUoLQ2FhKixMuZklM7NlJpbUwJIa2BIDR6LnSAwcqYEh1BE5CixHRhRphEa3sX88tBAeje73rW2bRmdYJgeQLQQg8aWd8NIOeEUnsrIdUXoaVFTfWVzXUVrfWVrXXlbbXlrTXlzdVlDdll/VnFN5OquiKb2iKa3sVFpZY0ZxfVZRXXZhTVYhILOoOq2wKrmoMrGoIq6o4kRR+bHCskcLSh8pLH2koOTR/JLjuSXHsgsfzch/JDX7kZTMY6kZCenZGTn5uYUlhaVlRWWl+SWFOYW5mfmZGfmZWQWZmfkZ6TkpqRmJaRmJD99ZOwLxwwvED1P4bxdzPGjlSM1ITHnweO4v8feLuxN/O9nJKdlJSdkJSTkJyXmJqQXJ6YVpmcWZWaXZWWXZmaXZ6UWZKQWpiXnJCVlJJzISjqXFHU9PiMtKTshOTchOjc9Oi8tKO5mVdjIr7URWanx2ekJuVmpRQVZFWWFNddmphqqW5rqOzkYgpAkCb4Iim+HodiSuE0ME4slgIhVKosModBiVEQuESofSGAgGB8XkIugcCJUJojAgNCaCyUFzBTieGMuXoHliBFsAo3PBZCaQSEezeWK9vn9m4uDxCy++fftb//bu+z/96MOPv/3BLz589+N3X/3B7SfffPzwhb3tZ6N7L2xdvHv+qQ9vPPe9W4+/88Ta9XXXkp/nkEIFuCYSuBbVVYsC1aNg9RhUAxrTiMY34cgtJEYXjQ1lcBEsPpIjQHFEaI4EyRLDGSIYVQAlcsE4FhDNACKpQCQFjKZ0QDG1p1rzi0tTMjJOxJ/82jf+NT7hBABQwWBQvG7n3NTU0uzs9Oj4+NDo9OjUytzq+uLGwszy2PBUf2g44Ov3+/qCD0AcCg74vCG3yx97Tud0eO02t8Puue9jm9tucTrMDo/dFXD7+7whr8Up44piIK7ILgKeapMw+Y6eT0Fs6tYbuw33ozOZDFar2WGzuo5AzGELRUJ5t9Zos7o97qDPE7p/h1iipBD+P4H4f90H8fEvAzG6vgNT246Jgbi6hVDdQqxqJVe1Uarb6IA2JqCdBehgAzo5NV3cmi5eLZBfCxTUAAXVXYLqLgEAKAQARTVgUQ1EXAMR1YKFtWBhDVgAiIEYxAeAeQAwDwDiVoM4ADC7FsprgAsaEIJaKBcAYld1Mau6GFVAJgDMroPyGhH8UyhBE0Z0GiM6jRU0YXmnsJx6HLMex6zHMWqx9Bo0tRpFroARSyH4YiCmsBNV2IUs7EIWAVHFIFRRF7KwE1EERFUiCKeIrE6OBCXvoRocPGdI0TtqGJ/zLEcGt8/OXnpi7fqtredvn7v71tV3v3Pzuz+69aOfvfSzX73y8Scvf/zJiz/95XM//vj5f//4xZ/++rVf//5bf/jzB/fufe/eve/du/et3/3x+R///PGPvnfhrfe2Xn5t8catsYtXQzuHzrWoYW5ZNTrFDw5QbR50twkiU3cKJK0c/hk68xSF2kAk1RNIjSRqM43ZzuJ1coSdHFE7S9jGFLYxRV1cOUSggfA1HSxZM03cQpW20hRtDGU7Q93O0LTRNa1UdQslFk0rVdtG07XT9R0ME5Bl/UtnJR6mMFLkQ4n9saa3IxYfmfjhATOQFfuIDcL9R0HsgfLcEK4LwnVBuO5Y59wX8mkv3RdA7PkL+X8CMc+G4zpIbDuFbqOTTRyiUcGwu6T906bZLc/6Oe/GOcfybs9UWD40x/SMYI29cG0fUjeINY2QHRNM/wyvf1k2vqaanBMODlNdIaypH28eJVvnWJ6wpP+sbvIJx8rjtsWoKDSM1g6i1Its99meqUuWhah8aIxk6cfqp1juHd3UoWk+BmIvSttPtgxS7aMM9yy/d00+FlFPrSvG5/h9o1T3ANE+THHNcns35BN7uoXDnsU91UxEMLzC6F2mh9Y5AxHhSEQ4uiYYWub2L7BDc6zgDCswzQ7M8/vXpKMbivE16fAiLzTL8s4xPIsM3worsMHt25eOXe6ev9K9cE4yvkHzrZJc56QjT9nXrtkWw4q+SY5thG0e59hXZKFzlrkbgejTgZ2rppU98WiU1XvIG3xKPfeaJfqWfft14/ptbQzESy/0zMVAfMW2dGhbWjZO96sGzCKvUuASCdwcoYcp9tIlPobcz1YHxT39Eq3/PojjMlPug9i3sboRWQ3/JRCfu3Lt7NWrh49d3rtwYfvw4AjEkZ3N6O5mZHs7tjIR3T7Y2j38PIhX/3tAPLEwvrA0tTTSP6KUK5vPnE5KSTwRf6KytprGZVn8Hu/YkCHkF1sszO5uqlpD0XYTNd0EtY7cbaYbHAyjh2n0ssx+tiXAjZ1jc/QLnYNi94jUO6YITKp7Z7T9c90D89r+OXXvjCo0pQhMyHwjYvegwNHLtQVYZg/D6KIbbNQeC0VnInebSFozQWPFq+x4lROvcuNVHoLaS1B7iZrPxUfS+klaP1Hjx6u8OKUHI3dhFW6swo1TenBKD07pxSl9eKUPr3oQpQ8n9+IVPpIqQNGEKOoQWR2kqAIUVYCk8hNVfpLSS1R4CQovXuElKDx4uQcvd+PlHqLCQ1R4CQo3Xu7Cy114mQMjtaPFNrTIihKa4TET8wwwrgHCNUAFRpjEApNaoVIbVGKDie1wsQ0mtsHFVoTIghBZECITQmhCCk1IgRElMKAFeoygB8vX4QQ9BKGeLDZSJSaGzMJWWLlKm0BtF6mdUq1bpvPJ9T6pziNQ29kqC0drldoChr5x38za4PpO79q2bWpJ4hsgakwgnqyVym8hcVuJnBYc6wyS1gSlnIaSz0ApLVBKC4TSDCafBpIauoh1HbjqNnRFC6KkGV50GlrUBC6q7yqubS+ubimqPpNfdTqn8lR6RUNKeW1CWc3J0upjxVXfKCr/elHZ1wvKvpFf9khuySPZRd/ILHgkI/9Yeu7JjJykrLz03ILs/KK8wuL8oqLcovycgtzs/OzswuzcopycgqyMnNTU9MS09M+D+OHzw39PO11MyZ9OjjOT0jKTUjMSk9Pik/6rQJyclJ2UlJuYlJeckp+aWpCWVpiZXpSZVpSZWpCZkp+RmJsan50Sl5lyIiP5eHrSycyU+Oy0hJzMxNysxLycpPzc5IL8lKLCtJKirPKyvGpASeMpQFt7EwjSjsIA8SQwkQYh0sFEBpjIgJAYUBIDSmZCKUwomQUlM6FkBoRMh1BoYDIVRKYAKTQolQmjsaFUFojC6CLTgRQ6iMqEMbhIlhDDk2EFCgxPjmBJwBReB57ZRWBg2XyVxTK2OHf2yceeff2lu99+851//+CDjz96/xcf3P3hazfeevLsi/s7z0Z2nouevb1/9a3Hbrz/5I0Prl+4e3Hx2opjwcs0CzvYqFp0RzW8HQDvAiDAAASsFoE8hcG3kqhdVCaEwYazuEgOH80VY7hSDFeGZkuRdBGczIfg2SAMA4ikAJEUMIrcAUHXnWopKC5Ny8iMi4//xje+npgQVwOoYDEoPrdzYWpqZXZudmxycmh8dmxmbW51Y3FjcWZ5/C+D2OMOxEz8RRA7LE6nxeFzekLeYL+v9+8HsUlnNPWYzUabzeK0WV1mk+NLQez3hjwu/98A8d9D4Vhdc+xFHQhGAsPJD4M45umHTdxwGlxSeTolu/SRxPR/ORH/Px899j+PHf/nE/FfT85IzCvJrWwsP9VZ2wZr6ETXd2Bq2zCAVmx1C66qGV/ZTKhoJlY0kyqbqVUt9KpWRlUbs7qDBehkV3dwAZ1cQCevupNX2cGr7OBVdwlqQeJ6qKQOKqmDiusgorojFsdADOICQNxqIKcayK4GsWog3Doorw7KqwFzACAWAMSqAbPrYLxTSFEzRtqKl7fi5c146WmMsBHFq0OwaxGsGhQTgKJXI2lVSDoASa9BM+qwrAY8p5HAbcBz6nAsAIpeCSeXQnD57YiMJmBqY0fmGVB+B6IUjKtCkOuwjCYSt40phgrVRK2F5whpB6btc+vB8N7o4eW5qzfWnnlh+5W759989+r733ny2z+48d0fXv/OD65/54c3v/ej537889u//OTN3/3hvT/d++jevQ/v3XvnT39+43d/uPPr377401889YMfX/vgu+fffHfn9uvrt16cuXZj4OC8cy2qm5qXD47w/UG61UbQ6ZAKOUQk6uLxOrk8IF8AEohBAnEXV9TO4rfQeS10QSdHChGowTx1K118isRrIvJPk0VnKJIWqryVpmihqlqoqhaKqpkci/oMSX2GpG6h6Dropq5PLxBbPtfE8bnx8FE+Nyd+SMNHILZDuHYY3wUXuo564GImPjq7BuHZoTwHjO86qpGD8d1QXiyeo9q5z8YH5fqP8l8EYgTfiubacBw7kWmn0Gx0kolLMKjodo+0f9Y8v+sLX/RHL7rXz5kW9rQT68K+OZp7DG8ZwVvGSI5pZmBROLSumNoxLO9b1qLdc/PCgQmmb5LlW+AGNiQDh9qpa7blZ/3Rm661XfngFOV8tQEAACAASURBVMk0iutZYnsOtOPnDbMb0oExkmUAq59iubc04/uG2UVRKITr8WO6B8iWIap9guVZkgxudc8emJZ3eubXZGPTrOA4zTvFCq6Ih3e75y+Y1y6Z1s9pF3YkE1He8CZ/ZFc8sSed3BSNrnD6Zxn+GbpvnhVc4vUviwY35OObqqmIcmJFNDDHCcyxfEucwDqvLyIY2JGMXtLOXbes37RsXNHM73D6o8zAVc3MC76t686VsDQ0TjcNU/XjTOuqtPeSffFW385zof3HzWt7opEoI3jI6X9aNXvXHPmWbet1w9ormoVXuxfvGJZf0i88rZ+9bpq/als+sC8vmWb61IMmiU8pdAuFbrbATRd5aGIvUxHgaEIS/YC0O4ClSMuqWo6fzEhOzoGAkV63P7wWjq5F1pfXYisT0ejW1s7u7sHhwfmLZy9dOX/12rlrV89eeWz/4sWds4db+zvRvc3ITjSW8NbWxuZOeHMvsrW/uXOwuXsQ2d7dP3f+5tPP3Lj59MramlAsKi0r+Zd/+eevfOUr+QW5HC5zfGJ4c2tjc2sjHF7bWF+NRja2opHNjfDRysTWAxDvRDZ2w+v7kfWDaPjc1ubnQTwyP9U3OR4cnewdXxxbWJxcHAoNSUWShtrauLgT8Ylxze0tOothLrwSuXAwFVn3TIxpAz6x3c4xm0maboxUiZZpcEo9Xm3Cq0wElZmotpK1dorOSde7mUY/19ordA5JPKMy37gyOKXundH0zWr75zR9M6rQlDI4Lg+MSH2DIne/0BXkOfxcu4dtdbEsdqbZwTA5aAYnWeciat0krYek9X4hPlK3j6T1k7sD5O4ARRcgdwcpuhC5O0TRxdJL6eml6Hqpur6jULp7YyFrQyR1gKj0ExQ+gsJHVPiIitiWhRev8ODlHpzc/bng5R68woOXu3ExEMudOLkTK3NgZQ6s1I6R2jFSG0Zqx0rtaKkDIbVDJTawyAoW28AiG0Rsh4rtULEDJrbDxXak2I4U21FiO1psx4htWJEFIzCi+XoUrwfD0+P4erxATxDoSUIDRWygiY10sZEpNrEkZrbUypZZ2DILU2qiS4xUmYGlsYqtfl1wzDq6YJtc0g/PSryDdIMLozBAhWoQRw5iSsF0KZQug9FkcLoMSZejGEo0XYmmKRFUBYwiB5MknQRhG47XjOGcRrNOIRmnoORGIL6hA13XhgC0wiuaIcWnQXmnOrIaW1PrmhNrmuIADSeq6k5U1J0orztZCjhZVHWysDy+oDypsCy1sCyjsCyrsCS7oDgnvzA3vyAnPzcnPycnPye3MLegKDevICszOyU1LSE1LSEm2iMTP9zV/NcTc3BseBybIsc+mJKekJKekJQal5gW//CdtS8F8dH//v0gTs5OTspOSshOTMhOSshOTsxJScpNS8xNTchNTchOi89Oi89OjctKjctKi8/KiM/OSMzJSs7PTS0sSC8uziovz62qKqitK2k8VX66GdDaXt8FPg1DdmAIUCINxeBi2UIsW4xmipB0IYIuQND4cCoXRuFAKSwImQUmMUAkOpBEA5IoQBIFSKYAyVQQmQ6mMMAUJojCAFKYQAqzi8IEUdgQGh/BkqK4CjRXiWApwFRRB57TgqS0I4l4Fk9nd4wvL+4+dv7G7VuvffjGuz/54INffPjGj9+49d4zj7128exLu/svbu+/tH14e+/C3cNr71x58r0nzt+9OH1pvnvEhFFSTxG7quEtlZCWSmh7FQxYg4CewmDbSBQgjQFlshEcLoonwAokeIEcL1DgeXIsS4qiiWBELgTHBKOpEDQVhqEAoZiGptbC4rKMzKzExMRjjz6SnBhfC6hk0yl+l2Nxamp1bn5hfHpmeHJ+bHZ9djW8sLE0vTQ+NNkXHPJ7+2KP6h6AeNDv6/V6PjVx7F2d0+5x2D0Om9thdbltTr/L2+sLDQb6fFbXEYjLvxTEOoNJZzTpjOYek1lvsZjsdqvLbnNbzE6txiAUyDhsoVik0HWb7DaP1xMK+Hq97oDN4lRIVVQi9cHZtfuP6v7bQBz3Px499j+OHf/nk/FfT8lIzCvJrWosb3oA4s4HIG6+D+LKFlJlC7mqhVbdyqhuYwLa2TWd3JouXk0XPxZAF7+qk1/VyQd0Cesg4kaYtAEqaYCK6iGieoioDiysAwtrQYJaEL8GxK0BcQFADgDIBgBZtRBuPZRfD+PXQbi1YHYtmF0H4TbA+adRohastA0vb8XLmrHiJhS/Hs4BQJiVYFo5mFoOpVbCadVIVh2a24gXnCaLWqiSFpq0mSo5QxafIgoa8NxaDKsSTi3qwuW1oQra0UWd2KIubGEnpqADXdCBLuxEl4LxABT1DEUA5qtxKgvN5OG6QuLgoHps0rq81rt3OH31ibVnn99+5c7enW8evv7m+TfffuzdD65/5/u3fvTTVz7+9eu//f3bf/o/7/353nt/vvfOn+596w//543/+MPdT353+xefvPjTj5/54b8/8dF3L7z17vYrr609+/zCkzcnLj3Wt7PtXFroGR+T94b4bhfLaqWbzWS9Ca/tQUhVQJ64lcFvofPaWSIQTwHiKlvp4iYyv4kkOE0WnSZLminSFqq8hapsoaqOhsTNZM0Zkuo0UXWGpG2h6NsoxqOaulaK4TM1dQ9kDOY4wZ++mfPA+B7Y50Eciy22BAzmOKE8530QP6TPWD0ylG+PbRhDBc4vgNjzd4IY9l8MYgLHQWY6aTQHk2TmEQwqmt0j6Zs1zu641y54whccK2cNc3uaibCof4HumyI5JkjOSapnlh1aFA5vKKZ29EsH1rXNnvlF8fA0JzjDDS7xQ2HJ4KFm8qpl6Rlv9GlP+Jx2fJHhnCaZV9jeXdXIYffkhrhvgmIbwhunWe6ocnRHN70oDPUTTL04wxDZOky1TzC9y5Lhbd3cWcvqnnFxXT4+ww5N0H3T7NCqZHS3e+GCae2Sce28dnFfOrUjHNsVjR9Ipw9kU5uCkUVGaIrsnqa4F1mhNeHwhmwsqpraUk2HZWOL/L5Ztn+BE1gT9G+Kh3dlY2dV04+bVm+5tp5zbT+uW9rh9G9QPeckIzetK9dM82FRYJysH8RrR0j6JYHvonnu2eD2Lf/OVf3SNm8gTPHu0UM3ZFN39OtvmMOv6ZZfVs292r1wx7D8kmHhGcP8DcvCFcfygXN5yTLTpx0ySf0KoZsvdDMFLqrARRO7mYoAV9MrMw7Je0I4iuxhEPvcgehGdGtjM/zXQXz1yuHlS3vnz20f7kX3NyM70fB2eGMrvB6NrkW21iM7G9HdyNZeZHvvAYifvfnUM6sb62KppKy89GEQT0yObO+EN7cfAvFmZDP85SDeC6/vR9YPo+FzW1sXtncubu+d/wyIJ8YDMRDPL04sDAb6RFx+VXn5o49+IzE5AYaCDU4MPfH8Uy+/882rL9xav3h2aHXZOTmu6+/nW+1EdTdapkbJNEipFinRICVapFSHlumxCiNBZSFrHXS9l2UOcq19fPuA0Dkk9owoAhOq0LS6d1rdO6XunVT3Taj7xlW9o8rQsCI4KA/2S/29El9Q7A2IPEGeI8C0+OkGP80QoOkD1B4fpcdH0fkoOi9Z5yV3+8jdforOT+0JUHuCNH2Qpu9lGPsZxn6GoZ9u6Kcb+uiGfpq+n9bzIA9+0/X9VF0fUeXHytwYqQsrc99PbMVC9tnc/6MTLXWgJXa0xI6W2NBSOzqGYJkdK3ccBadw4hUunMKNkrtgUgdY5ACLnSCxEyxxQSQuqMQNl7jhUhdS6kJJ3WipGyN1YaUunMSBEVpQAhOSZ0TzjBiuAcvVY7k9WG43jtuN53Tj2Vo86ygaPFtD5GrxHC2GrURzlARRN0Nj5Zm8AnuQaw3QDR6i1oZVmlAyPULUDedrkHwtVtBDFBnIYiNFbKJJrAyJjSGx0SQ2qsRKElkIQiOWb0DzepBcHYKtQTAVcKoERhZAiFwgntOGYTahqHUIYhUMXwrGFACRuZ2wnHZITiskpxWc09yV1diaWduUU9tUWH+6pP50Sc2pooqavOKynLzC7Jy87JzsnNzs3PycvILcgsLcvLyszKzPg/hz94a/2OGcnZOWnZ2anZP6ORCnpSWkpsanpMYnp8Qlp8QlpcZyMjHlZEJqXGJa3N8D4r9ngTg1Myk1KzkpKyk+I+FEWvyxtPjjaQkn0hNPpCcdT088lp54LD35eEbKycy0uKyMhJzspPy8lMKC9OKS7IqKvOqaorqG8tPN1W0dDUDoGRiqHY3vwpHARBqUwkLQeGimAMsR47gSLEeKYkqRdDGcJoJRBRAyF0xiAYmMLgK9C0/rxFM7iNROEqWLTAFSqEAKFUimdZHpIAoDTGOBaWwQjdNFYXeS2F1kHpgqgjFkcKYCSleCKNJOvKAZQW0CYbrQRLpQavR4R+fnti+fe+rOC9/8/tvv//zDd372zp0f3H72g6ee/NbVy6+fP3t7d/v5yNbzG+fvHl7/4InrH9zYeXEvFB3ku6UgHqoe21EJOVMObq6AtNfAwacw6HYSCUSnw1hsJJeL4QvwQilRqCQJlUS+As+WoeliOIkHxTMhGBoUQ4NjqSAYprGptai4PCsrJzk5+cTxY6nJifU1n4J4fX5haWJ2bmR6cWx+fXY1PL+xNPUXQRzw9/l9oYfnxF8Ascvv8t0Hse0/B8Q9OrPD7vX7+gK+/hiIlTI1jURDQVEYOPrzIH4YwX+Fwp8DMRBKbAdij461xTx9ZOKG0+DSqjOpOWWPJKZ/9fjJrzz66FeOH/+nuPivpaYn5BfnVDWUNXXUtMPquzD1ndjadiygBVPVjK1qxle3EqvbKIB2Wk0Hs7aTXdfFawDxG0CiBrC4ASyph4jrIJJasLgGLK4BiWrB4nqouBEmboCIGiDCWOrBgnqwoA7MrwPzakGcWGqA7BogqwHCOwUXnkIIG6G8OginFsSqBbHqwOwGKPcUgncaKYjlFILXCOfWQFnlXdTiDnIpiFaN4NRjRU0E2Rmy/AxZdpokbcQL67C8OgyvDstvJAibSOImoqgey69BcWrQnFo0G4BkVcHpZWBycRe+oAOd147K70AVd+HKoWQAil6PZzWQWI0UdgtHAFdp6A6XYnjUurQS3NkbOX9p+urjizeeCj//4t5rr19+5/2b3/+3F37y89u//PWdX31y95Pf3P3kt3c/+e3dT/7j7if/Efv92q9/e+dXn9z+xa9e+tnHL/zkZ8//+CfP/OAH1957Z//2S2s3r09fPNe/telbXXEszBsnp1SDw3y3j9xjQkrVYIEMLJBDxWqYSAPiqTrZ8namvI0ub6XJW6jyFqqihapqpanb6Jp2uradrm2laVupmhaKtpnc3UzuaSbpm0k9D0XfTIqVORvbqKZ2mrmDbumgWzoZViDLDuY4Y1sNsVFubOv3wUu4+xSGcF1QngcueGBQvh0msMOFjtioGCawwwSO2DYFTOiCCR4uzvDABV64wAvje/9CIbMfxgs8lC/20n1ZGcc//KjOguHZSVwXg+1hM9wcslVANKqpNo8wNN09GbUsHtiWDg1zu5qJTdnQKjcwQ3JO4m2TJNcU3TvF8E+zQnO8gVXpeFg9vSIbm2aHRqnuCbp7huFZYvs2+KE9xcg18+JN5/ol3fQ6xzdPta+xvTuyoQP1eEQ8MEd3TZCs82xvVD6yrZlcEvaNkG1DJNsY1TVKdU0wvIuigahmet+wuN09uywamqB5h4mOcap3gTcQlk/tqOcP1PPnlPOH0uld4diuYOxQMrkvmYzyhhepgSmic4bsXmH3RsSjm/KJTeVkVD6+Jhpa4Ibm2P5FbnBN2B8VD29LRvbkE1f0y884N285tq5o5yP0wDzWHKZ7LyrHL2kno6LANNk4hFYNotXzTMe57omnXeFnnNErmrktRmgD79ol+58Ujb+iXb7bs3pbs/CScvZV7fxrhuWXjYvPGhduWBevOFcOXCvL1tn+7mGzLCAXeXhCF43vIPOdFJGLIQ/wtH1y07BC34unysuqW46dzEhOzoaCkX5PcDu8uR3eiqysh1fXIhvhzc3t7d293YOz++cvxlYmzl27eu7a1bOPXT64eH737P7mwVZkJ7qxtbG+ubES3lhej6ysb66Ft8Obu+Gt3fD2zsH5C089c+upp59dC29IZNLyirIjEHO5rMmp0Z3dyNZOOBJZD2+sbUbD25vRGIhjKxNb4ehWOLIVCe9EwvuRjYPoxtnNyPnt7Ys7u5d2Di5s7e+vbUfm1hdH5iZ7x8f8IxOhsYXRucXxucFASMThVZSWfP3rX0tMTsCTccuR5be+8+6Pf/Pxt3743Zt3b+9ev7Z47nAkGnFMTcl9AabZRtaZCGo9TtmDkfegZDqktAcl02PkhpiJaT0ehsHHNPrZ5iDX2ityDUm9o3L/mCIwruqd0PRPdQ9O6YameoYndUMT3UNjmoERdf+Qqm9Q2Tsg9Q8I3X1cex/H1se29jHNIYYpQDf4qXofpcdL0XljGqbpg3RDiGEI0Q29dEMv3dBH0/fS9CGKLkjuDpK1QZI2EAtZGyR3xxIia4N4pRcjc30mny4fx3DsvB+FEyN3IMVWuMgcC0JkRogsSLEZKTYjJWakxBILSmJBSa1IqR0hc8JkbqjUA5H5wDIfWOqFSr0wqQ8m9cKlHoTUg5R4kBI3SuxCiZ1okQMltCL5ZiTPjOKZ0VwTlmu8b2KODsvWYdndOJb2KHi2lsDtxnM0SIYcQhVDaGIYS47gq1GibqRYhxDr4BIdUtKDlhkwMiNGYsRKjASJiSwxU6UWmtTGlDnZcjdH4WEr3Sylh6l00xUuqsJFlrtIMgdJaqNILVSpmSo1kEU6Al+L5qpgbHkXS9xGF56m8hrJnDoSs47IqMMz6wnMOhy1Go6tBMIBQHgDGNkEQjW2gwGNzcXl1bn5RVlZuVlZWdk5Wbl5OXn5ufn52Tm5GQ8vB39uBeJoXThWWXd0iO3Ti8VZKZlZyRmZSekZiWnpCfcpnHwyMelEYtLxhOTjCcknEpJPxCefiE85mZD6KYg/V8PxxaqOv53MxISMhOMpcd9IivtGUtwjyQmPpiQ+mpb0aFrSoxnJxzPTT2ZlJuTmJBfkp5eUZJVX5FYDimobyptaAK2ddV2QJiiyFYUH4qlQMgtJ56GZAjRLiGSKkEwRkiFE0gVwugBKE0IoIghZCCIJgEReF57dgWd24OjtOFoHjtoeAzGZAqRQQTQaiEoDUmhdZDqIyoTQORA6F0TjdlE4HSROB4HXQRQCKWIQVQaiKLqIsg6cqA3FboVTulAULJXLU2hMHt/4yuLZ61dffOfO2z9+9/2P33/nF2+/8bPXX/3Ry89+++Zjb5zfeTESubV28Or24+9eufnRjYvfvDR/ZdEybacaOJ0sBADZWg5qKgedAcC6TmGQ7SQCkE6FMhkINhvF5eP4EqJATuTL8VwphilCUvlQAhuMpYNQVDCKAkWTgVB0Q1NLcUl5dnZuampqfNzJ9LTkhpoqFo3sc9oXpqY2FhaXp+YWx2aXxhfWZ1Y35tYXJxfHBif6AoM+T+9RMUd/33BvaDAY6A/4e/2+Xp835PUEY03ODps7FqfN5bG7A25/n793KNjvt7vlPDGsHVSZV/L5lQmLzWYwmXuM5h6Tucdk0ZstBqvV7LBbXQ6b22J2aDUGAV/GYQslYqW+x+Jy+gP+/qB/wOcJ2q0ulVxDJ9PRMDQWgaHgSayHz679N4H42MMgrv8UxF33QVx5BlvZjKtuJcauTNR2suq6OPVAfiNY1AgRN0IljVBpA1RaD5XWQSS1EEktWFwHFjdARI0QYQNE0ADhx/6tB/Pqwbx6cOwHN5Y6EKcOxGmA8Bph/EYYvxHKrYdw6iGcOjC7DsyuA7PqIax6CKsBymqEsRthnEY4pxbGqQQxyoCMCgi7BiVswEmbCIomgrwRL63DiKoR3EoYuwrOrkHxGvHiZoqihapqoSjPkORnSLIzZFkTUdJEFDXgBHUYDgDFrITTyqHkUhCpGEgo6sIVdmELgKgCELIYhq7EEU8xWF1iGbpbT7M7+f6gdGBIOz5lWVwObO1MXL6y9uxze3fuXnzrnSvvfvD4h9++/u3v3vzeD2796Mcv/OSnL//8F3d+9cnrv/ntm7/7/dt/+NO7f/rz+/fufXjv3of37r37x9+//qufP//D7z3x3tsX7t45ePmlnReeDz/zzMLjjw/v7TsWllQDI3y3n2VzM61umslJ0FpQMj1U1A3kqtoZimaq7AxF2kyRtdAUbXR1B1PbweruYOo6mLoORk87vaeVqm8hG1pI+uaHQ9SfIfY0E3sekrGxnWbqoJm7GFYg0wZi3R8bQ7guCMf54FmeE8xxwngeuMCLEvlRYh9c6ILyHVC+7QjECFEsToQotk3hggnun62A8o52M3xwoQ/O938hATg/AOcHHyQG4r86Ff5MXDD+PwBiCtfNYnu5DDePbBMSTGqKzc0PTmvGI8a5ffPCgW5mVzW+JR1a4wTmyc4FqmeDNxiRjK4KhubZfbPs3kX+4Kp0dEk4OMXwj1NcUzTXLM09T3MuUp0bHN8F9eQN68pV/dy2oG+N4Y5w/PvS4fPqyX3FaJjfu8zyrfN7dxXj+5qpNdHADN07xwos8/vnOaFZdmBZOBBVTux2z0ZVkwvc3hGiox9jHiY4ZhjBZd7wmmB0SzxxXjF3UTF3KJrYF4ydFU8eiie3eSOr9NAC2btMD0QFQ3uKqT3V9LZiMiweWRcOrgkHVgX9K/y+FW7vMiu4RPeu0P174tFrPcs3TeuXlTMbVN8cyrhOcV1WjD9pmLugHlljOccx2mG4coFiPaccfca2fsseuaaa3aGHIjjXPjlwXTjximbpte7ll5VzL8qmbmvmXzOsvGJcumVcuGldvOpcOXSvrNjmBnQjFnlQLvZwBE4yz0bg2UhCJ13u53X3KcwjSmM/gaYoq245djI9KSkLCkIEPIGd8NbOAxBHN8Lbmzu7uwd7D4H4/LVr569dO3/lytlLF/fOHWztb8dAvBZZX15fW1zdWFoJr6xvrkd2wlu74a2dg/MXnn72uaefubUeDj8A8Vc/C+Lo9k40GlkPb6xtRcM7m9HNjY3o+vrmxsZ2JHIfxOHwTiS8vxk+2Iyc3Y6e39m+uLN/aefwIRDPTobGRn3D48HR+ZGZhfHZkVCfXCiqrij/2tf+NS4xjkDFR/Yi3//43/54795P//Cbd/79+y++/62bb9597PbLm9efGN3esU3PqHoHhE4/2+Ki6qx4lQEl6UaItUhxN0bag1cYiWorpdtB63Ex9B6m0cuxBHi2XoGzX+IZUgRG1X2TuqFpw+iMcXzWOD5jGJvSDY9pBoZVfQPyYL8sMCALDEsDo2LvqMg9zHcOcKy9THOAZvBR9V5qj5fa46fpA3RjkGEKMU0hpqmXYexlGHvphhC1J0Du9hG1PoLai1fdD0HtI2r9RK0/5mO8yhvbNv6yuDAKJ0bhwCocWIUTo3Bg5A6k1IoQWx4OUmJGSswxFiMeClxshUscMJkHKvdDZAGwLACR+iFSP1Tih0p8UIkHJvHARR6EyI0QOeEiB0JoRwhsSL4Vybei+FY0z4LlmnFcE45nxHINWK4Bx9XjuT14bg+eq8dz9QReD5HfQ+B1o1hKKFUKoohBNAmIIQOx5ECWHMhWgnhqmLAbKdGjJUa02IgSGdACPVZgwAuMRIGJIrBSRXaa2EGXOGhSJ1XqpMicZJmLKHMRpE6i1E6VOZhKB0tlZygsVJmJINFjxDqESAMRqoECVSdf2cFXdPDkXXwlkK8C8uQdDH4bhdVFZcPoPASVC8aQz3RCK2sb8wpLMrNyMjIzs7Izc3KzcnOzc3Mzs7LTjvYc0jOSMjKT0jOT0jMSY8CNJSMzKTM7JTs37QGF07Oy0zKzUjKyUtLSk1LTE1PSEpNTE5JT4hOTTiYknohPOBYX/+jJ+EdOxD96Iv7RuMTjJ5OOxyWfiE85mZgWn5SemJzxMIhjiZk4MSk9ITEt/kuTkBqfkBqXkBoXnxIXnxIXnxp3MjX+WHL8I8lJj6amHE9PP5mVGZ+bnZifm1xUkFZamlVRmQeoKapvrDjTXN3WWdcJbgIjWhH4Dgy5C08DERlQCgdB5SPoQhRDjGSIEXQRlCoEk/kgIrcLz+7Es9qx7HYspx3Lbcdy2jDsNgyrDctsxzLacfR2PK2dQOsg0rrItC4KDUihAal0IJUBojLBNDaYxgHROF0UTieZ007ktBN4bQRBB1HUSZR0EGTtOGkbVgTEi5BUCZYuxlC4WDqXLVWaA/657fCVF2/e/vD1d3763oe//eg7v//2R797//Wf3b75/rWzd3Z3X44evrp96Y2z19557PKbl7ae3x7ZH1MP9mAUlHpsewmwvrijvgrS2oSFtZPxnVRiJ5kEpFChdCaSxUOzhWimAEHjQkgsII7egSS3wQitYFwbGNsJwbR1weobz5SUVuTl5WekpycmxGempzbUVjOpZK/DvjA5FV5YXp1ZWB6fXx5fWJ9ZXZ9bW5hcHB2c6PUPeN0hjzsY8PXFQNwXGgwG+oP+Pr/vvok97sD953QPgTjoDvQH+oZCA36HR86X/EMgjsHaYnZo1fojEBv0VrcrEPD3hwIDfm/IYXPHQIyBY3B/GcToti70wyD+HIU7QLjYizownPxXQYxsbkc2noGUVZ9OzSl9JDHtq8dPfuWRR77y6LF/Ohn39ZT0xLzi3Kr68qaO2nZYwwMQV7diKs9gK5pxlS2EyhZSVSsF0E6v6WDVdnLrQYJ6kLABLGoAx1aERbUgUQ1QWAMU1AIF9WB+w/+l7r6D467vxP9zuct9b0IScJNlq7kX3NS7pe29d62krZ+2vTdpe1OzLFuyeu9aFctyL4AL7kXuYAwBQkzHEAiEhBD8+2Ntx+S4733vN9/5zfxmnrPz2Z39fx966V0IP4/gHIIslnjL3wAAIABJREFUlyh/HEGeS5BlEx5PhXOIklySLJ8iz6co8imKPLIsjyyJmziHWJlLrMwhSbLJsiyKIpMCZNLATDqUSYez6HAWHcykARlUZQZVkUFVZNGBHCaYz0EK+ZoivraQpy7gqgq4SD4PKeAhhXykkI8UCeLBBTwgl63IYki3Uco3k4RbqIJtDGE6S7iVyd/C4G1l8tPZwmx+WZ6oorBChpKDJLVe4KgGo/XWts7A8Hjj7IH2o6/0nXpt+NyFyavz+++8fuyt3518/8H5jz+9/PCL61/96fa3373x17/FTfzuo0e/f/To3R//du+7b27+8eG1zz+Zf/jp9S8+u/bwswsfPjj25hvj58/vOXCwZmzc3z/o7umz7+lQ1zZKPSGR3cM2OCmwGSvTllaot4uRErGqpFyLqtBjJEaM1ISVWrASK7bShi63o8UOtMiBEjpKhfZSob1EYCvh27bzrdv51hKBpURgKRVaUSIbqswef8WIHdgKV/wGO4LUTZC6CZJqgqSaKPGQpD6qIkAHwywkwkLCVMBHlFcTFVVkZTUFcFNBNw3y0CAPDfLSIB8V9FPB+InF3vgevqcgpgJhqjLy06JUZZSqrHkaRRkhK4L/hX3/q569rO4/H0X85KY6RTVT7hHIfOWVAZnYJxdUARyHQVgdVEQ7DC0Tju45V+8Be9d+U/ucrmUK2DFaGZ0Gdh639L1SNXLI3BdD9owATaPQ7phmzxjSPChv6JfWjshrR2U1I5XhYXFgXBI+rG0+7ex71do9B++clEVnlHWHNM3HzR1HTe1zmuYpaOcM0nTQ0HbQ1BGDm4bkdTFk9z5Dx5S6ZRTaOYHs3qtvnzN3Tela++V1e/i+JlZVM9fTVR7plzYMSBomlLsO67pfNvYfVnfMgS2HkPZDqvY5sGVStnNMUh9T7JzTtB429Rw09ezVtsfg3TG4aUbTMqNpGQcbByqjXXzvHrpjD80+KAoeQFpeMfUc03ZMVdSN8P1z8obzjv7roYlz1f37kYYBgauDYR4WeY9q9lyqHr3qiZ0y9OyXNE7zwwfK6l+D2m8YB2+ZB69puy8hrdd0XTetA9fsfRdtPWdcvSc8/XO+voHqjh3mpip1RAMHpICHL3dx5C4e4ClXhxXmeq0rDmL15vTtLy5MTlyaRsJTo4FIbGR8cmR8tH9wZGBwfHh0cmJqenp2ZnZu79zBuYNH9h85fuDYiQPHThw4enTu0KGZudnYzOTY5NjI+PDgyHDfwGB332B373Df4NjgaGx4fHJ0fGp27uBr5y68dvb88OgoolZt2br53//93+MXc8hkktbW5qmpicnJ8fGx4ZGRodj46NTE+MTIyGMQj43GRsZiI6OxkZGp0ZGZidG9E2Ozk+P7p2IHp2YOTc0eiM1MD8VGuga7mzpaanc1hXfsjjZ17Gzram7fVb/DqNHkZGY8//yvFix6kcljjEwNf/TVx48ePfrm0V8//Pbh21989PaXn9z/4tPrD35//Mb1oWPHm8Zigc4+R1OrJlwvdfr4OjsTMdFBPQMyMBEjR2vlG1xlZk+51Vth9ZXbfOU2f6UzKHdHoUCDJtpkqG8xN+6x7mqz7mo1NzUbGpo0tQ1wuBYM1iDhBl1ds6GhXVfbqo40Q4GdCned1BWtsIfFtlCZLVRmC4ttYbEjUu6MVjhrKqvqJNX18VlymS0qtIT55hDXGOAYAhx9gGMIco0hvinMN0eElqjAEuUZw2xd8HHaAFsbYGkDLG2AqfUxtV6GxsPQeJjqeO74A+sxkR9/zlK5WSo3U+VmqtwMpPppdMRNRbwkJEBEggQkTEDCRDheiAiFSFCQDAUooJ8K+qiglwp6qYCHCrhpymq6spqhrGYoq5mKKpbCxVY443EUDo7C/mw8pZ2rtLLkJprEQJUYqHIjVWGiKs0khYmoMJGUFjJgpUI2CmAlyk0EiZFYaSRXmqiVZnqlhVFpY0rsLKmDJXOw5E6m3MWQOxlyF03hoiqcdIWDDTj5sEuIOPmQnQtamYCZBhjJgJEIGAiAAQ8a4qfXk2AzBbFQYTMF1NFADRvRC1VGIaRnlsvRFFZGftGaDZtSVqxMSklJTUtZsTJ1xcqUtBVJz4yHl8QdnJySkJy8JDl5SVLS4njJKQnxCfGq1amr1qStXJ22cnXaipUpqSuTk1OTl6ckLU9ZnpiUuHR54pLEJYsTFi9asnDh4gULF724YNGLLy5+ccGSBQuWLlyYuGjRssUJSQlLk5cmpiQuS1seLzF12bLUZYkpiUuTlyYkJSxZnrB42eKfbVG8xEWLEhctTFy0IHHxwuVLF6emJKxavWzt+qSNm1I3b12ZnrE2O2djfsGW4tJMNC4XTyokM1BMLo4rIvIrqSIZvVzJqABplRCtHKSWgRQRQBQqCXwFjifHcmVotrSUKSllVJQwKrbTy4tp5cW0iu30yu10SQlDUsqUoFgSNFuC5lSiuRVoXgWGX47hizF8MZpfhuGL8aJKglhKFEvxIilGIEHzJSi+JA5iFFeJ4oJoLoziICUsuIQJkIRqIWAVg2amSIlnCsj8Mple59+1Y3D/5LGrp67+/sb9r9/64O8PPvrxwf0/3T3//qmjr88dvrP3wK3pfTcm525OH7w9N3dj3+CpofBQjdwDlYpJm4m560ozNuPy8xj4Ej6jhMcsYjGKmSwUh4fliXB8MY5XhmYJSmjcIiIrH0vPRVFyS4h5JYRCFKGgGJ2ZnffSS5vXrlm3IiV12dKEFSlJeVkZlUJBqNrd09I22t0/2NHbt6enr6VnsGNgoHOgs6W7aUdzTaQhGKgJ+KPPnLzWWBNtiEbqI+G6SLguHKoN+CO+n4DYH/AEooFIfaSusXZHyBNQKx+DePPK9diCUqhS4f5vQewOVDm9Rr1VqUBkUhCBdQ67O+CPRiMNtdEdkVCt1x3QqQ1ivphJYbCpTBFXIBGJAcnPgRiFY6Jw/xnEnHgYAhdH4hMoQiJFiCfz0Xh2MYr+0/vtaNvR1Mcg3la4fMWG3yxZ/ssXFvzLb37zi9+++MuFi3+dmJywasOqrTlbCtDZKHIuhpmDYWaWMtNLmNu2s+M31W3dzttaIthWIkovFWegK/9x7BpOnomTZ2IVmRhFBkaRgZFnYmXZ+Lh9pTkE2RMNS5+WS5Q9SZ5LlGUTJFn4iix8RQ5RkkeWF1CVhTSgkAYUUBX5FHkeWZpLksTLIUlzyIocGpTLQLLpqkwqkk6BtpHBbWTlNooygwpk0aBsBpzLQvLYqny2Kp+jzmer8znqfI46n43kseE8DpLPQQp5SDFfXSLUlIq0JUL1doGqiIfks8EcljyPKy8UKguE8mxuxVa64CUKdz2BuY5AW4unrMVT1xMZm2ncHH45SgpR1EaetarSE4KjjYamPc7OntDIWNO+A10vvzp64dLsjVtH7t1/9b33z3308dWHX9760zd3v/vLm3/74Xc//v2dRz+8/cNf73//3f2//eXdRz+8/+jRe4/+fv9vf7768OMTb9+bunZp8LWT/ade6T/1aveJ4037ZiOjY77+AXt7p6ahSeIJcUwuEmxAy9QlFfD2cqS0Uo2WarEyI05mxkutuEo7rtKFL3fhxC5MmQMttKEEVpTAihJaMSIbRmzFim1YsRVTZkWXWTBiC67chq+w4SvsuHIbrtyGFdswYiumzIoRW7FiB77CRZa6aQo/EwwwID9F6SbKXSSlkwJW0SA3DfbQYQ8N9tBgLx320WE/HQ7QID8F8JEUPpLcS5L7SPL4wokQVRmhAVEaUEMDap481D4bFYiSFUGSwvfT/KR/rJEIkJUBijJAAf4pPxnwkwEfGfA+k4cMeCiAhwJ4aUovS+HjS33iCr+0zKsQVENcp7nMEwHquk2t066+Q9X9Rx29R82dxwzth1W79wM7jmvaLlaNXfFNn3GMHtF1zSGtc6q2Q/rOQ/rOA5q2g+rWw5o9R9S7D0GNB5R1h8CGk/rW8/a+1yzdx9UtR6CmY6rmU8bOc/a+M7beV4ydx7RtJ3Ttpyw9pyy9R7Rtc0jzUX3nq7aBly29R41dx8w9L9v6X3EMHDF3TyO7h6V1/eLwQEV0RN4wrtw5rmzcC7ecMPaeMg+c0HYfUbUf03Se0HYd13QeUXccQtqOaDpOmHpesfafsPQd0Xcd0LQd0rUdN3UfM3UfUO+ZkjWMikL9bHc/qzpWFjkCtZw29Jwx9J6AW48Cu05rO256xu7X7rsTmTxn6z4I1E+XB/fL6k7rOq+7xm5WTV4wDr4M7DlS0XhCuvsC0nPLPHLXOnrLODiv675h6LtpGZi39F6x9lxw9Z1y9x9w9w7YWxt09S4kqEX8CtgnRjxCxCvWBGTGGsi+Q1+9S2ev45apNqdvX7AoJWnZKhqJURuqiY2Mx4bHRnr7R/oHx4dGp8en9k7Pzs7O7Zs7OHfgyP5DR/cfPnbg8LEDh47sP3h43/79M3tnYlOx8fHR4ZHhvr7Bnt6Bnr7hgaHxodHY8Njk2PjU3P7D585fOnf+4tjEhFqj2bJ16y//7ZfPPffcmtWr5HJZe1vr9PTk9GQsNj42PjoyNT42E5uYHhuL79ObHh+bGR+fHhufGh2bHh2dmRidiY3tnRyfnZyYm5yem9q7LzY9NRwb6R7sbu7cU7+7Kdq4q2Zne1NrR3NbU32jUavNzcp6/vnnFyx6kcGlD08OPnj44G8//u3hX/743hcP3v78/Qfffvbwx28//eHbt7/87PI7vzsxf2PvmQtDh19uHpvxtXbpQ/Vym0eotXJVBg6i52lMAr2tzOgUm1xlJpfQ5BSYXCJLdYXTJ3eHwUCtKrxDE23U1Dapa3eqanaoog1IdIeqplFd22RoaDHv7LQ2dpnq2rWRZlVgJ+hpUFbXyatqpVU1kqqaCldU7AiXOcIie6jMEa6oqpF66iWeuorqmjJnRGgL8y0BrsnHMfrYBh/H6OeaAjxzkG8JCW0RoTXKN0c4hhDbEGIbgixdgKULMLR+htbP0PoYWm88ptrLVHsZKjdT7WVr/RxdIB5b62c/OW6CrfKyVd74PXlM2MOE3QzYQ4O9ZMhPhAMEOESEQyQoXpAEBclQkAIFqFCABvlpkO9JXjrooYMeBuhhgB4m4GYC1SzAFY+tdLGVTrbSwXoSR+lgAw6W0s5Q2hiAnQk5WZCLCbtokJMKOimggwI4KICDpLDhpWZspRFXbiSUm4jlZlK5hVxuIZdbKeVWcoWVXGkjPYkosRElVqLESpFa6TIrU26hy000mZEsM5LkRqLCSFCaCICJCJqJkIUEWykqG1Vlp6usdNjEUpkEOmu53lauNbNlIIbOSS8sXrXxpeUr0hJTlielLU9dmZS6MiklbdnTEyFSUpekpC5OSV2SkrI4OXlhctLCpOULHpe0KDk5IS1t2eo1KzZuWr8tIz0zJzszJ3tbdvaWzOxN6Zkbtmxbs3HzqvUvrVi7Pm3V2pQVq5PTVianrFienJqQlLRo+bKFyxMXJy1bkrw8ITVpaWry0tTkpWnJS1OTElKSFictW7Q8ccGyhBeWLn4hYfELCYtfXLpkQWLCgsSEBcsSFixLWJCYsCBxyYLEhIXLli5OWpaQsnxpanJCWvKS1OTE1atWbNqyLitvY17xpiLUtlJcFpaUT6QVUVkldD6aJcJxxQR+JVkko5UDjAqYJVGxZRq2TMOQqmkVKooIIvKVWK4cxZaVsqQlDMl2emUxvXL7k4ppj9+WMCSlTCmKLUNzZBiODMOVYXgSDF+C4VVieBVobjmKW47mluOFUkKZnFAmxwmlGL4EzZdi+DIMX44VKLECEMuDsTwYw0PQXBjNgUhlGq7cyJXpyHxpCZVTQmfRKytBhyXY2tizf/TI/MvXP7rx3l/f/eDH99/69vXLH7526p2jJ985fPT12emrIxMXB2euThy8vW/uxuzgycFgf6TcIS8SYNaj09eWbNuEy8uioPPpxHw6OY9KySNTc8nUPAq9gMooINNz8ZQMFGFrEWZLfum2/NKsQlROYWlmbuGWLRnr121ct3rt6rQVyYnLVqemFWXnyETiiMfXu6dztGdwsLOvr62nt7Wnt72/p72vrbmzcUdzTU1jOFwXCtZGwvXR6I7amsbamh3RaEMkUh8J14XDdY+PYPMEvU+21nmr/X5PIL5kYkdNQ9DtRxQQCYXbsnrjplXrsYUoWKJ0W53BKo/PWVVltTstdpfVWW2rqrZXuWxV8TXEHneg2uUzGWyAUiWTgmqVwenwxEFcV7OjJlLv94Z0GsOTTXUMEVcgE1dAMrlKCWpA+DkUjonCMVA4OgrHQOOZaDwLjWfF58FP4mLwXAyeiyXw8CQBkSIiUcsIFBGGwN2OZjy9laMYRS1GUYtRlO1oal4RYdPWguVp63+9aNkvf/PiL37921++8OJ/LFj8m6UpS1duWL0lZ2s+OqeUkotmZKMZGSWMjBJmRik3Ey3IQAnTSwXbSoXbSkUZKHEGujwdXZmOlmRgpRlYaQZGmomRZWFkmRh5JkaWhZNm4aXZ+PjKB2k2Xvbk+XHP4jiHIM0hSnNJslySLI8sz6coCqjKJynyKXETPy6XLM+lKHOoUDYNzqQiGRQknYxkUOAMKpRBg7JocDYdyWWocpnqPJYmj6XOY6nyWepCjraIpyviago4qnwWkseE85hQHhPKZ0IFLKiADRWwoUI2XMCG89lgPgco4CnzufJctjSLVZHBKE+ni7bRBFsovM3kx22j8TMYwiyWOJdbmcurLBTJUFKQqjGIHNVQpM7S0hYYGG6cme04enzotbPT89eP3Hvz9HvvX/j4kysPv7jx9Ve3vvn6zrdf3/3umzd/+Ms7j/727qMf7v/9u1vffnHuo/eO3r+199al6esX5u5ePfb2nZfffePo/TsH7t6YvXV14vK5rpeP105OWFvb5IEw22wnITqsUo2WqzAKNVahw8oNOKkJV2nFVzoIlS5ChQsntqMF5lK+CcU3YUQWQoWdJHWQpQ5ipRVbZkSLdPhyE1lup8jtJKkVX2HClhlRAl0JX1PC05TwtKV8A1powomtxEo7WeokyxxEqY0gtRIVNirkpMPVdMRNg6tpUBUVctMRL1PlZ6mDLHWIgQRpoJ+seHx1M1HmoyiCNCBKB2voYB0drKODtXSwjgbUx6MD9XSwjgZGKcogSekjKb3xiAovUeEjKnwkpZ+kDJCBIAUIUsEQFQr/tBAFDFHAIAUMPJOfAvoooJ8KBehggKUM8GV+cWVAKvYphW6VoMpe7quDGvrM7Xtd/Udc/cet3ScM7a/o2l5RtZwAm06r2y5bB67YR88a+19RdxyH206o2k/qu18z9Z01950z950395w3dJzT7TmraT6na7ls6rxi6b1g7D6jbT+jbT9v7L5qG7jmGLps7T9n7D6r7zpv7LlsG7hiGzxn6j2l6zxj6D5n6T9vG7zgHL5UPXrZPX7RPfaac/Blc/dhbdsBVct+dcsBzZ6D2tZDurZj+s5XTb2nTH2v6rpf1nS+ou06qe85beg7Y+o/Y+o/Y+o7be49Zeo9aew5aeg5aeg5be45ax04a+k/beh+RdV2HGo+qtx1DNh9Em47r++5ahm8Zh26Yh64ZOy7Yuq7bh+655+8H5m57R27YOo6pdpzRtV2Wd970zp62zp+zTB8Huk5rWh/TdlxWd1/2zx6zxG7Z5943TJ8xzR0y9h/3dgzb+m95ho87x487OoeMOyqg8JOwKtDfIguqDSFZeaI3FID2OphR4OuqlFtibAE4Kb04kVL0lakrmPTuQ3RhsmRiYmhkaHu3uG+/vHBkemxydmp2bm9++f2Hdy///Dc/sP79h+e2394//7DBw4cOXDg0Nzc3MzM9OTExMjwSH/vQE/PYP/AyPBobHgsNjIaGx+fPnjg6MULVy5evDw5Na3TG7Zu2fav//Kvzz333JpVq5UKZVdH5+zM9N6pyenYxNT42MzE+OxkbN/k5OzU5OzkxOzkxNzk5L7Y5N7xiZmxsZmJsenYxHRsfCo2MRObnJmcno5NxUZjw31DPa1de3a27Kpv2lXf1LartX13647aeg2iykzP+NWvfrVoyUK2gDU6NfLgsz/8+e/fPvjywZ337tx699Y7n7/z+d+++PLRnz75/usH33713pd/vP/JFzfe/eDUjdenXj7dNjYdaG43BmtAl0dmcUjM9gqzo9xkFxksAr2JpzPz9Ra+ySa0OMX2akmVT+4Oyb1huTci80Zk3ogyUAvV7NQ3tlqbexwtfY5dvbYdnaaaVl1ot9q/E/E1Ir5GxL8T9jcqfTuknrryqojIERLYA0J7sMwVqfDUVHhqyqqjIldY4AjyrH6O2cs2eVgmD9vkYZs9HLOXZ/HzrUG+NcSzhNmmEMsYZBoCdJ2PrvVSNV6qxkPXeOlaXxzHTI2fofbSVR6G2vcYxNoAWxNgq/1slZ+D+DiwL367BxN0M0E3A3DTATcNiK/C8lOgIBkKUZ5EhYNPo0FBOhSgw/743+F02M+AfQzYy4DieRiQmwFW0SEXHXQxABdD6WQo7XSlna6w0xUOhtLJULroSidN6aQBLhrgooFVNLCKAlRRgCoyUEVWushKF0nhJModRJmdKLUTpXaS1E6WOihSB0XqIEvsJImdJHEQnyZ1PPmajSyxUiRmstRElpqIMjNRbiEprUTARgRtJMhOhu0UxEFVOWkqB11lo0FGBmTgqc0irUWoMtIlihIac1N+YcqG9QlpyYuTlyamJiavXJayally2tLk1ISUtMTUFYkpK5akpC1KTVucmrooJXlB8vIXkpf/Nmn5C8nLXlie+OKyxIXJyQlr16zMys7C4AlUFofG5lPYAhJLgKPxSgnMAhQ5pxifVYDJzENl5JSkZxVtTS/YtDVnzcatKes2Ll+zLnntuuR165LXrU9ety5pzdplq9csXblySWragqTk3yYu+3VCwn8sXPQfCxf9avGSFxKXLUhKWpicvDA5ZWFyysLk5AVJSQuTUxLSVixfszZt48bVW7as3rJ15ZatazOztxahcrG0AhK7kMorYYow3HI8X0IUyklCBVGoIAqVRIGCKFSQRABJBFLKYKoYoZaryGKEJEIIfBDHU2I4ChRbgWIrSlmKEqa8hCkvZSmeJC9lyUpZMhRbhuLI0Bw5mhtPhuZK0TwpmiuJh+JK0FwJTiDHCxV4oQInkOMEcpxAgRcq8UKAIIIIIoggRAhChCBUEUUqokhNEEIYrryUWV5MFxTSOEV0FprHoyskSpfB0xrpOzz08t1Xbn1+860/33v9m5vXPjt/4cOT5x6cOHF/3/SV4dGzPbELQwdv7T1x/8iJN4+Nn5sI9EX4JnEWo3BNyea0go1ritO34opzqYQcCikdh92MQm9BYdKx+CwCKQOD31yMWp9XtDG3YEvB9qzi0uzC7Vszc9avf2nVijVrV65dk7ZqxbKU9WmrSnMKwHJJnT/U39Y92js00NXX29HT1d7d2dbTtqereXfbjsbmuvpdNbWN0WhDNNoQiTZEozui0YZItD4cqQuHa0Oh2vglHfFr6uJ53X6f2x/yhWqC0bpwrc/lAWUAoRS7ac2Gl1ZvwBajYTnocVQFqr1eh8tlsTnNtmp7ldfl8bo8LntV/GIOd7XfUx2wmp0goJbLII3aWOXyBfzRSLi+vraxrmZH0B/Ra40CjoCMI9EIVBFHoKiQqJSABoDiIGb8FMTxWD8FMQ+D52EJfDxJSKSUkajlREoZhsB7CuKiUmpRKaUYRXkCYvymrfnLU9f/emHivz//wr89/9v/9dsFv1qw5LdLU5au2LB68zMgRj0GcSaKl4URZqJFGShhOkqUjirLQMdBXJ6OrshAV2agJRloSSZGkoWRZmFkmVjpT0EsycZL/gnE/1QuSRZfI/HflkdR5FKU2RQwkwJlUOAMCpJBUWVSVVk0VRZdlU1X5dDVuQx1LkOdx9TkMdV5TPVjEHN1hRxtAVuVx4Rz6VAODcimKnOoilyaMpeuzGeChSy4mKMq5qqKOHABG8hjKfLZygKusoAHFPKBQr6ygKfM5yryOLJspiSLIU6niraSBZuJ3PVYxloMbQOekc7gFwglODnM0JiE9ipFIKxt2Glv7wgMDe+cme04crz/1OnxS5f337lz/Hdvn3r/vbMfPbjy5We3vv3jnb98feObh5cefvDq+28eevP63BtXDr05f/LBvStf/uHWd5/e+cvD2989vPXnh1f/+NGpB2/vvXWl85Uj4YlRS1srVFtX4Q3w7FV0vYUA6zEyDapcgxYb8OU2YqWTVOEiiG0YoQnFN6D5epzYRJbYqHIHTWEnVZpQAlUJD8KWaahyM01pIctMpEoDoUKPFWnRQjVKoEHxNaV8DYqvRQt0aKEeI9KjRVqUSIMSa7ESPVFhJgM2MmAnATaS0kYGnHTYzdb4ubowTx/haiMsdYgG+kny+NoJPw0I06EaJlzHhOsZUD0drKMDdVRlHVVRS1HUURW1VGUNFYhQwSAZ9JMBLxnwkQEfSekjKX8KYjBEBSM0KEqDojT4maAIFQxTwOATGQepYJAKBqhwkAYHGVCQDQT58kCZJCAp9ytFHrWw2lHhr4d39Js7Zp19Rx39J0xdL2vbTmlazyB7ToO7zyFtV/Q9Vwx959Vdp6G201Dba6r287ruq6b+65bBG9bBeUvvvLFzXt82r2+9bmi/YeqeN/Zc1ndd0HRc1HfNm/tv24dv2Yevm/uvGHou67uvmfpu2oZu2YevWwYvG3ov6rsvGfuuWAeuO0duVI9fd49fqx695Bw6bx94zdZ3xtp32tZ7ytZ7yt572t73mr3/NWv/GXPfaUPPKV3XSW3XGX3PWVP/BcvgBfPAOWPfGX3XSU3HSXXHGW3XWUPPJevANfvIvGNk3jp01dR/xdR31dQ/bx68YR66ZR2+bRu9Yxu9Yxu9aRm+pu+7qu++7Ri674vd80zcsA0y3/amAAAgAElEQVRc1Xdf1XZf1/bfNozcNYzd0o/Oq4cuw/2X4L553fDrtsm3qva+5Zq+Zx27axy8peu9oeu+aeq77Rq55hl52dk7rGuqVwacCrce8WpMYcReA9hr5Jao1BiWGYOAKajQVFNY0o1bCxYnrFi9ciOPJdhRu2NyZGJ8cHiwq3u4p298cPgpiPfvO7h/7vDcvkOzswf3zR7aP3f4wIEjhw4ePrj/4L69s9MTk2PDI/29A709gwODo6NjkyNjsZGR2Pj49KGDxy5dunrp0pWZmVmjwbx1y7ZfPPeL5557bs2qNaAS6Ons2jczMzs1uXcyNjMxvndiYt/k5IHp6YN7p/dPT+6fih2cnjowNTUbi81MjM/EJqYnY1OxiVgsNjk5OTU1NTU5NTEWGx4Y7unoad3durtx964dTa3Nra27W+tr6hEYSd+W/vzzzyckLhGK+VP7Jj/58uO//PjdJ3/88I3f37n9zvW3Pn7jw2/+8OE3H/zhqw8/+uaLL77//qsfHn3x/Y8ffPXt3fc/PHPj9vTxVzsmJms7e9yNuyyRGrXXL3c4RQYDV61hqzQctZat0XF0Bq7BLDDbymxVYodb7PCJnX6xM1BRHZYF6pGa3fod7ZamLltjl7W+wxxtNYSb9aHdunCzPtKij7ZowruhQKPMW1dRHRVXhcXV0XJPTbm3VuyJitwRYXVYWBUSuII8h59j87KtHrbVw7K443EsHo7Fy7H42JYAyxxkGAN0g4+q81C0bpKmmqxxUzVemtZP1wXougBDG6CrfXSVl6GKX/ARYGsCLHWApQqwkAAb8rMhHwv0MQEvE/AwAQ9D6aYr3TSlhwZ46aCfDgVpUOhpdDgYj/bkgYEEGEiAgfgZiI+B+Biwlw556ZCXDnvosJsGVVMhFxV00UAXDXDSADsVsFGVdqrSQVW4qAoX5aebDcjKqn9abfWTFNVkRTVFURWPLHeRnib7R0SZkyi1EyVWosRMlJqJUgtRbiPK7SSlgwQ4SaCTDDkpsJOKuKiIi6Zy0hAbBTBSlDoWbOCpjFxYR66QFVJoG/Lylq9fuygtaWFyQkLa0uWrEpNXJSatTEhKW5KSlpC8IiE5bXFy6sK0tEUrVixKS12QmvxiWvILackvpia9mLT0haVLXliWuHj1qpW5+QU0FlcsgyoATTmgLVPq+FItqwwic2Q4RiWWWo6llGFJQgyBh8Kxi9H03GJCegFqc17x5vzizfnFm/KKXsotWJ+VtyY9e8Xm9OQNmxPXbFiUtvrF5LTnE5OeX5r0QlLqkpVrEtdsWLZuY9L6TUnrNy1f99LydRuTN2xeuSVjQ3be1qKSbBQuF43PxhBysORCEruEXobmVGJ4MoJQSRaDlAqYWoFQyhFSGUwUQXgBgOMrcTwljg/g+SCeDxIEEJ4P4XgQlgdguQCGo0RzADQHRHNAFAdAcUAMF0JzQTQXxHABNEfxjIOfBfHPhOXLcQIFTqDACZR4oRIvVBJEIEEEEctgYhlEFMFEEUwqQ8hiFblcjeUpc8n8dCwjk8jMpbLzacx8Oq2YS6cohAq3OtRbO/zq2Mn7r1779Mrtr+dvfXXl+hfnLn38yitv75+7MT55aWD60vDBW9Ovvn303B9ee+X+y30nBsw7bVSYlUkvWFG0ISl77erC9G240kwibgsatXH79g3F218qLd2KxW5BYzYWb9+QX7ipoDBje2kuCpNTXLIlI2fNmg0rUlatSVu7Nm3NysTUDalr0LlFcIW8IRAdaO8Z6R3q7+rt7uzp7Ohub+9uaelo2rWnobG5fsfuuvqmmrqdkdodkWhDJNoQidY/BXEwWBPwR+Ig9ntDfm8oDmKv2x/0BSOBSE2oxuN0AxIFrhS7cc2Gl9ZswJagESXsdVUHqr0eh8tptjrNNrej2l/l81V5XfYqm9nhtFe7q/1eT8huq4YhrUIOx0EcX0NcX9tYX9sYCkT1WiOfzSdiCFQ8RcQRKCulagDUgnAcxPSnofGMJzExhKdDYi6WwMMS+E9BTKY9BTG9qJRajKL+BMQoSl4RbtO2vKS0db9ZtPR/Pf/CL3/12//4zYJfvbjkhYTHIN6Wh84toeT9BMTcLIwgAy1KRwnT4yZGi9OfAXEmWhIvCyPNwkizsJIs3H+P4P9bIM6kqLIoqmyqOpumzqFpcmiaXPpTEGuesFgVL5eB5NKhPDqYSwNyaUAeHcxngAVMqIiNbOeqS/lalEBXwtMUseECFlTIgYt4SDEf2S5AtgtUxQKkmI8U8eF8LpDHlucwpVmMykx6+VaKYBOJu4nE2ULlpdOFWcyyHE55vqBye7kcq4Aoah3XYpO4/VCkTrOjyd7RVTs11XH8eP+Z06OXzu+7feP4O2+e+uDd1z5679SD3x1/5/VD928cun/9xLt3zn32u5t//vjej1/e//Hrtx796f6jb9744esbf/rs7MfvHb5/e+LqhZ6Tr+4+cCA0Nm5p65QHaxkGO1qqLhbBpUItTmwlVTgolU5iuR1fZsIKDVihnlBuosisdIWdrrARK/QlPKCILS3lKwkVGrJUR5LqyFI9RWagSI1kiZFUaSJWGPFiPU6kwwi0pXx1CQ8p5oKFXKCID2wvg9EVaqxUh5PqsRI9Tmogyq1U0MVSe3n6kMAQ4esiHE2IgQRooJ8GBGhAiAFFmHANC6llwnV0qI4G1NIUNRR5lCyLkKVRsjRClocpyvhvXoAG+WiQnwYFqKCfAvjJyqeLJYIUIEQFIlQgSgOjdKjmH4ERGhimAiEq8PiqERoQooGh+A8nEwpygCBfERRJA5UVPoXo8YS4HmzoN7XPOnqP2ntPmLpe1baf0bSdQ1rPgS2XkPZ5fd91Q/9ldfd5uO083H5B1XlZ1zNv7L9pGrhp7Lth6JrXtM2rW66rm29oW2/oO+cN3Ze1nRfUHZe1ndeNfXesg7etQzdN/fP6nmu67humvtvWwTu24ZvmgXlD71VDzzVT3zVz/7x14Jpt4Ipt4LK1/5K176Kt/4Jj4KJr6GLV0IXqoQvVQ+erhi64Bi84Bs/bBs6a+s4Yus/ou88aes4b+y6Y+s4bel7Tdp5Utb0K7zkJ7Tmtajur7bpqGbjtHH+9OnbXNXHbNnLLOnzbOnzbOnLHOnrXOnLXOnrHPHzbPHRd339F1XkJabtu7H3dOXLXMTRv7L6i6riKdN5Q9d/VjdwzjL+uH7+lHZ1XD89rhm+Zxu9Xzb7jnnvTMXXHMHRT23tT031L033X1H+veuyWf+JM9UDM2LwTDLkUbj3s0ZhCiL1GYQ2L1B62ws6QGjlyI7dSV0rkr9mYtSghddXKjVyWYEdt/eTI+MTg8FBXz0hv7/jg0NRYbO/k3n0zc3OPQXx43+yhuX2HDswdPnjgyKEDhw/OHZyb2TczMTkenxB3DwwMjI6OTo6OxkZHYhPj04cPHb98+drly1dnZmaNRvO2rem/eC4+IV4LKYHezq590zN7J6f2xmIz42Mz4+P7YrGD09OHZqYPTk8enJ48NDN1cGZy3+TE3tj4zGRsempqanJyMs7h6empqenYeGx4aKSnq7e1pW13U/OunbtbW9pam9vqaxtUiDojM+vXv/n10mUJonLBzNzUF19//vdHf//L9998+tWD9x/+7g9/fOfB1+/97tP7r//h3lsfvffRV3/88q8/fPPjo29/fPTlX75/8OWXt9/7/ZkbN+ZOnR6c2988PBxq3WOpiYJVznKjga9Rc9QqFoIwERVTreZo9TyjRWB1lNndZQ5vmcMrcvhFzoDYGaqsigC+Bm14tym6xxzZY4q0mGv2mOvaLPXtpvo2XU0zFGyU++oknhqpr1YRbgRqdskijWJfVOAOC91hoScsdIcF1SFeVYDr8nMdPo7Dx7Z72TYPy+phWd1Mi5tp8THMAbrRTzX4yDoPSesmaqtJWjdF66Xp/HR9gK4P0HUBusZHV3sZKh9T5WepA49TBVlIkA0F2JCfDfpZoI8F+FiAj6n0MpVehtLLAHwMKMCAQnQoTH+Gwk8KPCk+IfbRYS8d9j7Z0uChwe54VOjJTr74XR6gnQo6qKCT8g/+/tOuA/fPRnm8/spDAZ6eOFn1pGqivOpJLoLMSZDZCVIbQWIhyixEmZWosBMVTpLSSVK6SICLBLrIkJMCuyiwi4o4qYidDJrISj0DNnJVpscgptI25Oct37B2UVrSwpSEhBVLl69OTF6dmLQqYXnaouWpi5elLFqWvHB5yoLUtEUrVy5euWLxqrRFq9IWrU5bvDJ1UfKyBUuXvJCQsDAtLTUrO4/C5JbJ4QpQXw6axJBFqDBzKw2MMjVVoKLyERofpvMgOgegsuQkhoRAF2PpQjSdj2LwSuncEiqnmMwqINBzMOSMEtzmAtT6nKLV6blpmzKXb9i6fP3WlJcyVm/LXZdVsD6naGPu9o252zfkFm/ILd6UX5pegsvHU0toXBxHROCKCbxyLFuMZpWjWJVojgzDU+KFALEMIokRkhghlSFEEUIUwQQhhBdAeAFEEEJ4AYznQzg+jOVBWB6E4YIYLojmAGgOgGKDKDaI5kBoDozhxvvfgPjnw/AUWL4yHk4QD8AJALwQfDaiCCKWIWiuPIfM34ZlpBMYmWRGJpmaTiRkUHFFPDIdEarCxtqRHeOvjb/61svXv7jyxrc37vzpyuVPTp5859Cxe3sP3IrtvxE7eGvm2BsHT7/76sm3X526OF0/1qiO6ugqbjotLyVvXVLm+jWF2ZtRJVsx6M1o1KbS0pdQJZvQqE2o0k2lJZtLSjJQ6DwcrhCHzy9Fb8vKW7vupZWpq9emrVubumbl0tQNKavROXEQR/rbeoZ7Bvs6e7o6ezo7u9s7ultaO5t2t9Y3Ntft2F1b3xSt2xmubQzX7IjU7IjWNERrHg+JQz8HYp8n4PP4g/5QOBipCdV4XG5AosCWYDasXr9xzQZsCQZRwj6XO+j2ehwuh8liN1mfToidNlccxB53wOcNOx0eBNYrFYhGbXQ5vT5vOByqq3sCYoPWJOAI/gnEGgBSA9BzKDz9af93QIym5BXjNqXnJa34H4GYk4nhZ6CF/2cglmRhK/8/AHHWYxDDWRQkm4LkUNU5VHUuTZNL0+TRVXkMVT5THS+Pocqlw9lUKIcK5dDgOIjzGFAeA8pnwoVspIij2s7VlPC1KIEeLTSU8LVFbFUBCylgqwq56iKeupivLuart/M12wWaYoG6SKAq4sOFPKiAB+bzgHyeIo8nz+FKs9gVGQzxVopgE4mzgcDcQGRsJDO30DhZHGFhmaREAmCUKqrOVO7xqxoajS17HN1d4fHR5oP7e069PHLhzMSVcxNXz8aunZu5dfHI/RtnP377xjcf3/3+4d2/PLzz3cO73//x9e+/uvPnP17/0+eXvvjo3McfnPz9+0fefHvi8nzzoWOOjj6xK4iT6wr5UIlAgyuzkCsdNKmLKnGSKq0EsYkgNpIlZrrCxgIcTMBGluhRAqCQJSlkSUr5CowIxIkRkkRDkenpChNDaWEANobSSpWbyRIjoVyPEWlQAqSEDxbzlMUC5fYyEFUBYypUmAo1ukKNqdQQpEaK0s5UVXG0Pp42wFH5GbCXBnkYkI8JBRlQiAlHWHCECUcZYJQGRGmKCDV+8LA0RJaGydIwWR6iASEGEmapQkwkwESCTCTEgIM0KEAFA1RlkKp8fIIbVRmmKiM0IEIHa54pQgPDNCBekPZTELOgIBcIChRBkTRQUeGTidww32Ut89Qq63oNrTO27sPWnjiIz2rbL6jaLkB7rqg6b+r7bxkHr2l7LyGdl5DOS+quK7reeUPfDX3vdV33vLr9KtxyFdp1DW6aVzXPa9uv6TsvaTsvqNsvaTrmDb23zAO3LIOPQazvvmHsu20ZvGMdumnqv27ovW7qu2kduG4ZuGLqvWjsOm/oOm/svmDuuWQfuFw1fNU9etU7dtU7eskzcqFq6IJr4KJz6JJj8IKl/7yp97yp96K575Kl/9JjEHecQlpfhVpOQXvOIG3ntZ3XLYNvVMfue6ffrJ583Tn2un30ddvoXdvI67bRN6yjr1tG7piGbur7r6q7LwKt54GWq5rOm+a+G6aey+q2i+CeK2D7DaTvDd3IfWPsTUPsrm7ilmbspn7sddvUO57973n337NNXFf3XUM6b6g6b6u73zAN3HdPvB6auuAbmbG27UaiVQqPHvJojCHEUSMzBxkySykLyCeLi6niUkpZZiExeeXmFxYuT0tbx2Jw66I1seHR2ODISE/vaF/fxNB/BvGRfbOH/zOIn06I4yAeiYN4dDIWB/GVn4L4X/7tZ0A8EZseewriqUMzU4dmJg/NTB3eO3Vo7+S+qYm9kxMzk1PT0zNTU9NTU1PT09MzMzPTM9OTsdjI8Ghvd1/bnvbdu/bsbmpua2lv3dNeX7dDhagzs7J+/dvfLFm6mMtnj04Mf/TZhz8++vHRox//+uibr3/44su/ffb5dx///uG7b/zh3hvvv/Xuxx9+9NVXf/zr93/+8cfvHj36099/+PTP3773+ed33n/vwt07R8+fHTt8cM/YULi9xVoTBl32MoOWp1ZxVAgTgZkqFUuj5RpMQoujzFZdZneLbG6Bxc03VfNN1eVWn7IqrPLUabwNOn+jMbLbUt9m29lpb+oyN3Zo61rgaBMQbgQijXB9M7yjRVHTJPbXCDxhoTcs8kXKvFGRLyLwRgTesMAd4lcHeVUBjtPPdnhZdi/T5mVafQyLn27yU40+st5D0rlJumqSzk3ReWl6P8MQYBgCDH3g8apitY+p9sdjqf1PJsQBNhyfE/s5kD+OYzboZ4F+FhRgwkEmHGbAYQYcYiBBBhJ6RsP+Z/L9w8GQJ35nxz+DGHZR4Soq7KLCzvgzBax+AmLPT/t5DT/evQd6qaCXAnjIgIekdJOeHMT+8yCWWokyK1FuIyoc/xnE5H8CMWBgICau2sxF9P9bEC9dlrY4MXnR0qSFS5cvSExamJq2eOXKhFUrE1avTFi7aum6VYmrVyxNTVq0dMmLixcvTEpO3pqRjaeweBWASK4VKQxCpYUvt3AqTUyxgVGmZ4kNHLGBV27kifXcMi1bqGaXqTjlCEsCMyshRgVILwdpZUqSUIbjVqKZomIqP4/IysZQM0pIW4pwmwtxW7cTslCUXBw9j8DMJ7LzCaxcPCMXz8gnskpofCynnFymYFZCbAnCkiJUMUTgy9EcGYojx/CUGB6AEwB4AYgTgHgBhBfABCFMFMVlrCKVqYgiFV4A/5TCT0EMoNjxtzCGC2N58a/9D0HMVWB4ymdSxMPylNhnPsfylVgBUMqR5dNEWSRuFpmVSWakEymb8bhN+NJtZFQhn8hUi9RRY8NE4+SFyQsfnL3351tv/PnGlU/OnH73yKu/O3j83r7Dd2YO3Jo5dHvfy/ePnXz7lYM3D/UdH4gO1aoierycuha9NWHrymXbNqwtyE3HYbPJpEwifhseswWL2oxGbcGgMnDYPBKxmEIpIZELUNj07Px16zetXrFm7Yq1a1NXpyUkr09aWZpVAIpldb5wX2vXYHd/T8djEHd2dbe2dzY1t9Y3Ntc27K75Pwax7/8ViG1Gi8vqdDuq3Y5qh8VpfQJivzfscnrVKiOgVGnURofd/bMgJmGJVMJjEKuUgEoJIgrgOTSB9iQ6Gk9H4xkYAhNDYMVBjCVyscTHGv4nEGMJvBIM48nSYWoxirodTd2OppRgKPnbsZsz8pJWrPvNwqX//v9bEOeQwWwylEmGMilQNgXOocC5VFUuVZVHU+fR1Pl0JJ+OFDBU8fLpSC4NzqFCuVQ4lwbn0qFcBpTHhPOYcD4LKWSrijjqIq66mKfZzteV8HVFXG0BS53PVOWz1AUcTSFXW8jTFvE1xXxNMV9bLNAWCjRFAnUhX1XARwoEcJEIKS5DisRwvkCZw5FlMCq2UIUvkXkbiOz1RPYGMnsTjbuVKcxgi7N4lblCaWGFvFQOYCGEqjeInC4wEjU1N1f3dIVGBmpiI42zsdZjc8PnXjlw9+qpP7x17pP3zn7wuzMPfnf2499f/OyDK59/fOXhp5c///Ty5w8vf/rluQ8+P/rme4OvXQ6PzCgDjRTQul2gKhVo8GIzVeJgKKoZiiqqzEGWWMgSM11h5yJVQq1HqPNwEDtFpsOWQSU8eQlPjhIosWUQoUJFkmhocgNdaWKCFiZoYQAWusJEkZlIlQZihRZfocaWI9gKGCtB8DIVXqrGS9TYShW2Uk2Q6ikKCwO2s1RVLLiapnSSZDaizEZVVjEALx3w0QE/AwjQlQGaIkiVB6myAEUaoMiCFFmQJg/TFRE6EGZCYZYqzFGH2OogWx1iq8MsVZiJhBhQiA6GaECIpgxSlUGaMkRThuhAmAFGGWDNk6IMMEJ/XJgOhhnxoBATCrLBIE8ZFMqDZRJ/ZblPKqwGeU6zyB1V1Hbr9kxbOg9Zuo8bO1/VdZzVdVxQt19StV1Vd900DNwyDs3r+q+oei6rui9req7q++YNfdf1vfOarqtI22Ww+Qq46yq865qq+Zq27aq+86Ku84Km46K285qh54a5/6Zl4Lqp75qh55qh57qp76Zl4KZlcN7UN2/svWkbvO0cuWkfumzqPW/oPKvvOGvsumDpveIcvOYenfeOX/WOXXIPn3X2n7J2n7J0nbX0XrD2X7D0XbT0XrL2X7EPXHMMXXMMXbENXDT1nNV1nFG3vaZuP6/tvGLsuWUfvueOveWZerM69oZr/A3HaLx79tF7ttE3bCN3zUM3DX3X1F0XgT3ngZbLqvbrhu55Q9clddtFcM9VsP2Wqv+efuwt0+Rbxqk3DJN3dBN3DBP3bNPvePa/59n3hmXsuqr7GtxxHem8pe56wzzwlid2LzxzKTC219beDEerZG4dUK01hTVV9TJziFyuz8KJ1ueTN+YRtxaQ1m4pXLJ8za9/m5CcvJpOZdWEIhNDw5NDo+N9AxODQ7Hhkamx2ExsZnZm3/59Bw/sP7J/7ujcviP75g7vnzt8YP/hg/sPHdh3YN/07NT45OjwSN8zE+KxscmxsanJ2N6jR16+evX61avzs7NzZrM1fVv6v/7iX5977rm1q9fAANjX1T03s3fv5NTMxMTU6Oj02FgcxIf3Th/eO3V47/SR2ZnDs1P7p2OzU7G9U1Mz0zPT09NxDe/du3dm78zU5NToyFhfT397a2fzrtbmXXva93S07emoq21AYFVGZubzv/n1Cwt+iyfimpp3Xr87/+W3X373w7d//vGbb378+tsf//TNj19/+dcvPvr6499/9uC9Tz588PDhZ99889Vf//L1377/6vvvH37350+//dOHX3/x+4efvPHgvcv37py4cn7m5LHu6fFQe7M5ElR5qpUuR4XZJNTruFotT6fjG4xCk1VktpdZnGUWl9hSLba6y63uSotbavbILD6FPQi7a3ThJsuONkdzt2NPj7Wly9jUrmnco2poRhqaoYZmRU1jebC2zB8pC0bLgjXiQK04WFsWrC0L1Jb5a0S+qNAb4btDvOog1xXgOANsR4Bp8zMsAZrZTzV4KXoPRe+m6D00g49hCLCMIZYpyDIGWYYA0+Bn6QJMjZ+hjsvYx1L5WYifBfvZiJ8N+zmPC3CgIAcKcqAABw6ykBALiTCRMBMJM1VhpirMQEIMJPgEwf/YTkcF3f8Iqn5S3MTVNLiKhlTRkGoaUkVHqmjxUywgNwWopgDPjn7/y6ig98m/rfw0yE8FfRTQS35yEPtTEBNkcQ07CDIHUWYnymxPQPwzE+LHIIadFNhGBkxkwMBEzDyNhacyUCrlhVT6P4E4afWylDXLklcnLl+xJDFl8dKkRQnLFyYmLUpJXbJiReLKlUtXrVy6dtWydauXr1mZmJq8ZGnCgkWLFy5LTtm0LQtNZLJESl6lmifR82RmjtTCqjAxxAaG2MAqN3LLzYJKq7DSIqgw8coN3Eo9X6rnyXUcuY4j13FlOrZMy5Rq6JUqahlIEiqxXCmaVVFKLyumCosogmKqEM0sx3IkWK4Ux5VhORIUs7yEIS5liLEcCVGopJbDLImaLdWwpBpqBUIUgTg+gOEpsTwAzVVinoTlATg+hBdARBFCKlORxWqyWE0UqXB8CP2PqbASxY6/Pg7NATFcCMuDcHwYx4exPBDNUaI5iv9B3Cdx5GiOHMWRozjyx8/sZ+LIS9iSImZ5Pl2YS+dmU1kZZNoWPGEjpnQ9pmgzobCAi2Wq+foG8+69LYdvH5r/7Mqdr69f+eTsa78/cerdoyfePHDw1szstdjstanDdw+8cv/EsdePTV6Y6jrc7e8Jie3SLEbR0vRVCzesTMvalo7DFDDoBUxaDo2cQcSl4zHpeEwWEV9Ao5Qy6SgqrRCDS8/OW79h05qVa9etXLMmZVXqkqS1y1eUZOYDZdJab6h3T+dAV193e3dXR3dXV09Xd29bR/eulvaGnS11O3bXNuyqqW+KPAVx7Y6a2h3RmoZwpC6+htjvCz++xtkb8nqC3mdAHA1F3U63UqLAlmA2rtnwDxBXeUIen9fhshvNVoPZaXFU26uq7VV2s8NisjtsVV53IOCLVLl8Wo0ZBNQatdFuq/Z6Qs+CWP8ExDQiVcQVKiqliEIJK/4f9u4zuM3zTPS+z5zdze5md9+TtWWJRb1Y7hJ7ryDRe+8deIDnwVPQATZUEiRFkRQ7CIC9kyIlUdWWJVu9UBTVXWInjhM7tizZki2XOJv3AyRaceqW951zds7M/wOH5BD8+Jt7rvu6NXql+v+C+I+DOPMhiLWpRG0qSZtG0qWTdBlkfQZZn0kBMinAD0AcN3EWFcimGrJoQCZNn0nXZzL0WQx9FgPIYgDZTEP8iywGkMU0ZDGMWQwwiwllMaEstimbA2dzkPjDyHk8OJcP5/DhHD6cyzPl8KBsPpgrAPNEYK4YzBECWXx9JlebzlWlcZSpHGUqW5HKUVHVBS8AACAASURBVKRxlWlcVRpXlcFTpXJkL9B4W4n0Z0m0l+nsLL6oWKEmgyaO1SqucCu9NfpQEGvbWdMfbp6bjLx2eOjUsaGTx4dPvjFx/szuxYt7r1yZv3Z9//Vbh27+9Mitnx++9Ys9l9/pP3ahdmSvobaDCVWXiJEivgknxMhyO13jZmgqqConWWGlKK0svVuMetXOOl1lg9pVK7N6eJCTqkYJMiNeYiDIjEQZSJSDJDlEUkBkpYmshB+FkhUoRYlSlAhJaSKqIKIaJGkgogrEK4xlckOZ3IhXmMgqM01npevtVI2DqDCXiuFSEUyQWckKJ0nhIincZEUFSVFBklcS5ZUkWRVJXk1WeCgqH00dYGhrGfpaFhBkGQJs4/JLsAG2McgyBJlAkKEL0LUBmsZPU/up6gBNE6Brg3RtHV1TR9eE6No6uraWrg0ytEGGtpahDTK0Qbo2QNcG6Do/Q+djPQKxKA5iXoWa7UD5FQFlbQ+0a9Lc/RiIe85CPefB7gWo9xGI+y8Yo+cNkQtg7CLcdwnpW4RjC2D4vL7znHbXeW3rBX3rRUPbRajrQhzEpp6zpvAFNHLJ3Ldo6VvAYheRyAUksoBFL5n7LpljF9DIBTSyZB+85h5dcg6dN0dPIT1vwN0n0fBpa+y8a+BCxfC5iqGTjr7XzD0HwV17dE37tE1HDLuOm7pOwN2n0PA5a2zBOXi5cuRK1dhSxeglx+B5S/QsGj6H9F7EopdtA9ecIzcqRm+6x264Rq47hm/Yh2/Yh286hm86hm/ZR27ah29Yh65ifYtQ5DzQdVbfcRHsXkQjl9DeC1D3BaBrEei9Dg28hY791Dz9jnn6TWTyumnsKjx2wzL5tmv3O67pG+bhy8bIoqFnyRC+CoZvmvverhy/6Z8+5x3dbe1s1QVcchekdkFYwFTVpLHXkqXIy8WctS8XrX4+d8OLeas3p/yvFet+/E9PJSWuJxNpQa9/bGBwcmhkcmBoemR0enRsanRiOg7iPfP79h7cu/fQnj1/LYjHRqemJmcPHzq6sHB5YWFxbm6vxWLbvm373zwG4r7eyJ8H8aG53QfnZvbNTP1pEE+PDI/FIgNdHeFdLZ27Wjq62ns627tDdQ1ajX7b9pR//PGPf/QPP0pJS0Gt2OSeqYXrl2797Na7H733wZ0PPv3q0we/+/Kb33374Hff3Pn2/kef3/nos7uf3L/3yRf3f33/8w8/u/vLu59++PmnH39x9/aDzz/+8rMPPr/9zicfXP3gp6duLO498Vr/3pn2saFQb7e7qRH0VMltFr4JYhkMTABgAkYOCAsQs9TqUjiqFI4qmcUthh1Ck11osotRt9LlA/yN6I42264eW0fY2h5G27pMrZ1gc7thZ5u2oVkR2iGrbZDVNUrrGqXBRmmwURJsFPsbxL56kS8k9Nbxa2r51UF+VZBXGeS4Ayynn2H30W1emtlDxWqoWDUVq6FjXqbZx7YE2dYg2xJkmwMss5+F+hkm7w9BDHiYgIdp8LIe5mMDPjbgZwN+tiHAMgaZxlqGMcgwBumG4J8AcTVZW0XSVJA0FWRtBVlb8UdBTAXcVKCCZqigGSpphioqUP3vBTFV73k0r+yl6j0U3cONb0R11f/PIE5avzJx7cqE1StXJq9YlbQiefXTa9asXLPm6bVrV25cl7B5Q+LG9YlrkleuXPnUUyueTly99rmX0wrL6FSuiikEGGKIIUVpEowiREl8mMKHqQKEIcTYIjNHjLFFCFNoootAuhikSUCaFKTJIIYcYshNdAVMV5joMogqBcliA0moJwl0BL4Wz9Pg+VqSQEcWG8gSI0VsIAp0ZVx1MUtRzJSVshRlXDVBoCML9SShHs/XlvG15XxtOV+H42lLOZoipurRHThlMUtVytHguNrHQVzOB0o5uscF/IOKWZoStvY/A+Jl8sb/k3gFdPly+TRZPk2WT5flM6T5TGkeU5zN4GdQWalk2jYC8XlcyZainE0Fac+Wpmeyi1iwwNrqDB+MHLp+6Oyvzlz46My5D0+efP+1I7fmZxcmR94YGDwWGz89smdxbv+V/XMLc+OnJtrnOtEd1jIFZW3ms/9r8+qEF7e+VFKYy6Dmsxl5LHomjZRGLE/F49IJ5bk0cgmTUUqj5+LKt2VkPfPsC5s2PgTx6hWJmxLW5qdkqYXyump/pL2nrzsa7gz3dIXD4UhvJNYdjrS2d/+VIPb+RRBL/wKIHWa72+pyWZ1WzP49iD3BCrcHNll0WhA0ojarexnE9X8axDqlWitX/h6IS8rjGqaXlDNK8XENs0vxHByei8PzcHheOVFAIItIVAmBLCrFcwtKaHlFlPju4T8AcUby+s3/8uTKH/1THMT/+n8QiLOIqiyiOoOoSSdq0oiaNKImnaTNIGkzyLoMsi6Tos+k6H8A4hy6MYduzGWAuQwwh2HMZhiyHgk4fk6cSdenU7VpFE0qRZNK0aTTgCymKZuNxsvhYDkccy4Xy+VhuTw0h49m89FsHprDRbK5cBbPlMWDsvhgpsCYKTBmCcAcIZQrhvKkpgI5UqhAi5RYvAIFUiCHc8S6bSzxVhLrGTztOSLjJQorlcXLFojzJfJihQqn1uD1OhoMCZw2TcCHNDc5ujsrI72evv7akdGGyammmbmdM3t3zsy37D7YNne0Y9/rbXuON4wfdndN6HydbNhXJrMU8eFSAUKUWWlqJ03tpCjtZIWFrrHzoWq1qx4Jtjmaep07ex1NPWhtq74qJLd5RGilEHFzQTsLsNC1KEVlIilAgsxIkBmIciNJYSIrYYoKpaoRigYmayCyBiJrIZLKSFAC5TJ9uQwgKECKGqXrLAy9jaaxERUoTgyViqByCYqXWvBSC15qxUtteKmdIHXgpU6i1EmUVZAV1VSVh67xM3VBFhBkAwEW4GMbvByjjwv6eVCACwY5xiDbEGQBQaYuyNAGGNoAQxtkamtZujqmNsRQ1zHUIaYmxNTWMbW1LF0tS1fH0tWydLVMbZCpDTK1AabWz9b4uGqfQOkTy71SSY2c51az7AjP7VMEu8HWCXP3vDl8BOk+Zuo+BYfPweGLpvAlU/Qy3H8ZHlgA+84bIo9A3H8J6V+E+xbA3gtA53ld2wXdrotA24KxY8HUfRHpPYf0noXDZ5He81j0ojm2YI5dxKIX0Mh5pPcCEol/ccbUcxbpvWQbuOIaWXQMnsUiJ5GeN5CeE1jvKWvktD120hZ7Des5AO6aVdWPin393MohbtW0OHBAteOIducxY9sptOeCo3+pcuRazfi1qvEl98gle/8FS/SiObpo7b/qHLrmGr7qGLpiG7xiG1iy9F+1DFyzDly3Dd6wD920Dd+0D9+0D123DFxF+xah3gWoZxGJXLXGrliii0hkEeq9CvW9iQz/1DzxnmX6XfP0m8jENdPokmn4CjJ63TJ+yzZ+wzx0DY5dM0WvmSLXoN6bWOytipEb3omzNcO7LR0tGp9DajcqHSDqh6t2Au4GlsaeQRCu316S9Gz2uudzkjdt/8nT6//pX55OTtpAJtICHt/owODUyOj08OjsxMTu8Ynp0cmp8enZ3XN79+6f33do377DcRPHQbxv30MQT8dBHOnrDff19Q2PjEyOjk6Nj01PT80dOfza4qUri4tLe/bus1rtKdtT/vZ//s0TTzyxZdNmQKvrj0T37p6dnZqOg3hqZGR2Ynx+Zurg7MzB2emDszOH98we3jO7f3Z6bnpyZnJyanJqeV5iZvfumZndk5MzI8PjschAZ3tPa3NHa3N7R3tPe1t3bbBBo9Jv3572jz/+p//xP/9m/eaNbAEv0BganByZOTB38PUjJxZOXX3vxi/u/urOb+7d+92Dz757cOerL+58+cWdB1/c/uLeh5/d+cXtX//841++/8mHv7r78cdf3L3zzf27v/ni02/vf/TVZx/c/+Sd27+8+v47p28szZ9+Y2Df7I5o2NkY0lc4xaiJA+gZWi1Lr+eDkASzKuwulbNSaa+QYk4BZOEAKBtAebBN4qjUeIPG0A64qQVpaYNb2+HWTnhXp6mty9jarm9u1Ta1aJpa1TtaVA3NivqdsromaXCHJNAo9jeIfPVCb53AWyfw1PFr6nhVddyKWrYrwHL6mTYfw/owls3PsQW49lquvY5rq+Naa7nWWrY5wIR9dNBDN3ro4MNhYqbByzR4WUZfPLbRzzH4OYYA2xhkg7UsqI4F1THBWiYYZ3GAbvDFPRonafxsOK5hksZN0rpJOvcPQEwFKpYp/HAdMlhDM1RT9FX/LhDTAC/D6GcY/cv/Q1zkjx8SL4MYr3AQlA6C0k5Q2ghKO17lwKscPwSxzknUOUk6B0lnJWowkhZlGCwc0MIBEJJUmUuhPpudlfTslqfWJT+5ZuXK9auSNj0EcfKGVcnrE5PXJyWsWbUq+enE5KfjLzAnJ61Yt3rVhrUJG9YmJicnrFq1csXKxKS1G5/fllVYziBz1HSBgSYy0cQIWYQSBSieCxM4JhIXpvAQGh+h82EaDyJzjQSOvpyjK+fqynk6vEBPEhrIYpAihWgyE00G0+QwVQbTZCaa1ESVmihSiCKBKBKQKoNpcoQqg0kiYzlPV8JSxR/IKGGpSjlqHEdTylYVMuSFDEUpR1PO1+O42hKWqpChLKDJ82myArq8iKmMnxPHD4njlfH0JWzNY0skvm9Zw/8ZED/u4N/jL1WWT5XlUaV5VGkuRZJLkeRSJXk0SQFLls+SZNP56VRWGoWeSqZsI+CfwxVuKsjckLf9WVx6Hr9MYJO7O6u758PzS/vPfHB68fbC+Y/OHH3r8PS5iZ4DnTunGltmdkaP9E6emdi7uGd+aX70jbHagZDALH2+NO2pZ9eueG7T1vysNBI+h0nLZ9NzmNRMCiGNUJZOKM+jkXEcFp7NLiQSU3Kyn33hxc2btmzesHnj6vXJTyVsSFiTl5KlFslra/zh9p5Yd6Sno6e7syccjkSifeHe6K6Onh3N7Q/HiBtbaut3BkNNtaGmuvqmUH1TXWhHsLYhvnbN9+gB50frJrw1Vd6HIPbVVjgqVBJlSX7x8siEQQN44iB2uuyo2QJjdswWX0VsRW0W1OawV9RU+Xze2soKL4rYAL0JAjGb1V1V6fP7QqG6HaH4lgkQ5TJ5hFI8lUARcgRqqUKvVOsUKo1M8Z8EMf2/MYgzieoMojqdqE4jqjNImkySJpOszSBrMym6TIoui6rPouqzaUC8XLoxjwnms035bFMeC8xhgdlMYxbDkEkHMuj6DJo+japNIau3k1TbiMqXiaoUij6TAWezLdlsSybbHC+LY85kY5lsNIONpLPhdDaSwYLTWaY0NpTGAtPYxlS2IZVjSOOCmXwoWwjnStFCpaVEbcfpXGU6V5nOVapzlmrtRSokW6xP48hTmOJUpiiNJczgiLN4kmy+JJsvyeQKM7j8TB4/TywuUaoIgJEOoxyLQ+isklf6VJ5ata9eWVMvr6yXuRuUVU1abxsQ6NH7w4rKdp65nqyrKhaZC7hQEc9ULsZIcitJbiVIzUS5ma6xi1CP0dPsbumri042Dc01j+7ZMThTGxmr7uhzNYetje2mQJOuqk5mq+HDTpbBTNXAJKWRqDCSlCBJAZFVMFkFkVRGogogKgGCUl8u1+IkqhKRslSsLpPqSCoTXWdmAjYmYKdpzSQlgpeZyqVIuQQplyDlYrRMjJWJzeUSc7nEipdYCVIHSe6mKKto6hqG1svU+Zg6D0NXzdRXswAP1+jjgX4eGOQZg1xDLQeoZeuDLF2Qratl6+u4QD0XqOfoQix1LUtdx9bUsbV1HG0dV1fH1YW4uhBXV8fR1nK0QbY2wP5DEPP/HIjPI70LcPiSKbpo6rsE9V8wRs8BveeAOIgHLiEDi3DfJaj3oqHrgr5jAei4ZOi8DHUvIr0LWOQCFj2HRc+Zo+fN0Qvm6EVz9AIWOY9GziHhs3DPGbjnNNR10th5Cuo+j0UXbP0XLLHTSPgNuPt1pPsNtOcNc89xrPsI1LZH2zgq8cVYrk4y1lpu6iCgfXTHJK9mVuTbrwgd1becRsMLzv6lyuGrlaOXXUMLtth5c+QiFlm09F11DF51DF629F1Co5fQ3ktI72UkuoRFr5hj1yz9N6yDN21DN22DN62DN8wD19C+K2j0mqXvhr3/uq3/qrnvKtJ3Exl4Gxt9zzr5M2scxOPXoOFFcPAyNLiEDF3Dhm+YB2+ZB940999C+27AkZtY7JZr6FrN2Jmqwd3m9ma1xya2AnKbAfaaKnaAVTvEpppitubZbNK6lwo2vpS/7pn0p5O2/OTJpHVrt9AojKDXPzowODU6OjM6vmdqem5yanp0cmp86iGI5w/Pzx/Zt+/w3j8E8fgfAfHE+MzM9J5XXzm+dPna0tLVffP77XZnWkra3/3N3z7xxBPPbNps0OoGorF9s3Nzfx7Ee2cPzM3EQTw5sXyhbmZ6ZvfM9O6JienhobFob39ne09rc1vLzvb2tu62XV3BQINGDaSmZv3zv/zkf/zPv1uVnFyAw2khsCLgCzQ1NnXt6h6OTR6cffXcG+dvXb7+/js///TDT7747POvH3zx7Vdffvv1va8ffPrF57/+7PaHdz/58LNPfn3/9u2v7t759t6db+/f/vb+3e++uP+7b+797utff/3ZW79+/+zNK/MnXuubnWqMdLkb66Aqt8pqlsAmsQkSm0xiGJFhVrnVITXbBSaMDUAMPcQCYT5mETvc8soaldevCdbq6hsMO5qhlja4owvu6DJ1dIJtnca2TkNrh665TdO0S9XYIq9vltY1iYONokCD0F8v8IUE3pDAExJUh/hVIV5lLdcdZDsCLLufZQ+w7AGOI8BzBHnOOp4jxLeH+PY6nr2OYwkyYS8d8tDBGgbkYYBeBuhlGr1Mo5cF+uKxQT/H6OcYA2wwyDYF4yBmQbUs6HEQe/6dIK6kApXxg2G6sYpurGaAnu9BrK4kaf5yZG0VDfDEQcww+ugGL1VfQ9FVU3TVJE0lUV1BULn/AMTOvwbERJ39PwDiNRuT12xak7QuKSF5VULSyoTEFasSnkxY9dTqpKfXrk5YtyYxKTlhZULi0wmrkzc882JqXjGBQ+XpGCKILkHpUjNZYiEKzHgeiufABC5C5KFkLkLhwmQuRGAbcCxdCVNXzNKVsHU4rh7PMxAEIFFsIktgigShylCqDKPJMZoMo8sxmhyjSFGyGKZIEaoMo8pQkggq4xmK2doihqqIETerrpStK2aq82mKArqihK0p4+lKOdoiprKArsijyvKosnyavJChLGapS9gaHFdbxtPhuFocV1vCjp8iK/+wIqYq/vslbE0pR4vj6nFc3SMQ/7XF/3gBXbFcHMSPKCzNpUhzyJIcsiSHLM6livMYkhy6IIPMTiHSUoiUNDI1nULeRix/rrRgY17axrztL+KziiUkkVVha3H3Hogde+v4tbvXrt69cvr9U3MXd7fONLs6HNYWc6DfFz0Smb+85413jx+6drBnvsfgh7KZRckpW1Y8t2Ft2ktbC7K3lZdkUglZdFIGBZ+Cx6URcPkMMkHAowgFODo1oyDv+Zdf2rx5y+YNmzauXpf81KoNCavzUjLVInldjT/c3hPtiXR3dHd1dofDkWi0rzfS1/ZfCGKxoiRvGcSlBg3graj2V3kegtiE2lDr4yB2/kUQ1zZ6awImI8JlcuMgFi2DWK7UyBRPlOCpj6KV4umleEYpnlGKZ+IIbByBgyNwcARuGYFXRuAvz0uQqBIiRYwj8ApLGfnF1IKSh69yFJRQCkrIhaXk7ALciymPQPzj/wNB/IjFmQRVBkGVTlRlEtVZRHUWSZNJ1mRStFkUbTZVl03V5dD08XLpQB7TmM8G89lgLsuYzTRmMYwZNEMGDUij6dNo+lSqLpWiTaFot5M128naVKoxi4lmc2xZHFsG25rOsqSzsHQmlsZEUxlICgPezjBtZ5hS6NB2OridAaYwTalsUwoL2s4ybmMaU1jGFDaYxocyRUiO1JwntxYo7IUqR6HKUaCwFSiwfBmcLwULxECBWFcg0RVK9UUyfZFMmy9WZ/NlaWzBdgZnO4OTyuSlc0TZfGmuUFkg0ZbIgVIlVKKACsRQLt+QxTHk8o2FYgyncBHU1QR1DU7uLhRZ8zhwHgcq5JlwIqRMjJaJkFKhqUyCUNRWIVJj9LZUtQ82De/p3H0ksu9YdP5YZN/Rnj2vdMwcaBmfCw2Me3sGnC3dSKgZ8IQULo/I6uYhDjZkYxktTMBM08MULUhSA0SVHq/Q4qSqYpG8gC8p5EtLREq8AqDqEKbBxgbtTMBG05lJKpSgQMqlcLnEVC6By8RImRgtE6NlYqxcYsZLbQSZg6xwUVUVNE0VTVNFVVdQVC6q2k3XVrIBD9fo5RkDPGOQZ6jlArUcfZCjD3KBOi5Qzzc28o2NPH2IrQ6y1bUcTS1XW8fThfj6+keFeLoQV1fL1QU5Wj9H7eOpfEKVX6zwSaUeuaBCzXGg/Ar/D0AMd59Gei8gkQW495IpcgmKXTTGzgORs/rwWX3kvLHvIjy4iAxeRvoXTdEFY89FQ9eioesy2H0FDi9h0UVzbMESu2CNnbfGzlui58yR81jvOaz3HNZ7Buk5beo6CXa+YWx/HWh7w9hxCu4+i/aeRntOwF2vmzqPI12vo93H0a5XoLa9msYxsS/CdHaQ0JZysBlnaCs39ZLNQ3THONu9W+A5IA8dM+w6g/VctEUX7H0XLNGzaM9puOusqfsi2nvZGluyxi5hkYum8EW4+6Kpe8HUswiHLyO9V7DoNXPfdUv/DWv/TcvALfPADXP/dXPfdWv/TfvATfvgdevADWzgTWzwHfPoe9bJ96xTPzVPvomMXYeGl8Chy9DgZVP/VWTglnnwbevQT+1Db1sGbqHRG2j0hmPgStXImarBWUtHi8ZnF1sBqUVvrDY6QoaKRhnmwwuNLxcxN6fhtqaWbH4hJ3HtcytWrdu06XkmnV3rD44NDk2NjE6Pju2Zmp6bnJ4eewjiffsO7N9/ZP/+V+bnj+zbd2jf3oPz+w7Ozz/aMjExNTo0Eov0hcOxWGxoZGRybGx6cmL37O59rx194+qVG1evXt9/4KDT6UpPS//R3/7dE088sXXzFqMeGIz1zc/t2TM9s3t84gcgPjQ7c2hu95HHQDw9MTExPjExPjExOTk1NT09vXt6evfE+NTQ4Ggk3NfR1t2ys21nU9uu1q5drV3BQINWY8zKyn/yqYS/+/t/Xpm8JjO/kCeV6xAUtFphp93qqappqm/q7eoeGxibn3vt3Knr7779wScf3r5398tvHnzz2998/d1vvvzum3vfPrjz1b3bD+5+8uWdTx58+usvP/3o/iefPLjz+W+//PJ3X9/73VeffP3Z+3c/uvnBu+duXj585vjEgT3dIwOhrnZ3fR1SU6mzW+QoLEMRGWaRYBYhjPBAEweEuCaYj6ICi0VgtQlsdoHTKa6sVHj9mvoGQ3ML1NZm6ugwdXRC7Z1gW6dhV6e+pV27s021o1Xe0CIL7ZTU7hAFGwX+BoG3XuAJCWtCwpoQv6qWVxHkugJsh5/l8LMdfq7Tz3MGeM4gz1HHs9fx7LVcW5Bt8TMRD8NUw4BqmCYPE/IyTT4W5GNBPrbJvxwHCnCgANsUYJsCLCi4HBMMMEE/w+ilGx5uWFteK/FoevjxYYmK+I06KlBFM1TRDPH3QWriMUAP3VhDfQjiikee/nORtZU0oGZ5RQbd4Hn00VUkTQVR7SaoXASVC690PgSx0kFQOYkqB1FlJz6k8OMjE06C1vEoG1FrIWowsg5jGq1cyMo1oGSZKo9Key4nO/m5Z1asX/3UmlUr169K2pS4enNi8sZVyRsS1mxavWbTuqR1axKSExMSVyUkrFy56smVq55MSlyxZnXCmtWJiUmJTyckPZ24Jnnjsy+lFZSQBAyRkSXDWAorU2GnyR0ksY0gtBD4GJFvJgksFIGFKjBT+CiRayrnGHEcYynXiOOBZTwIzzcRhAhRjJLEGFmMkaUWisxClVmoUgtVZqFIzUQRihfABCFCkmBkCUYUImU8qIRjKGbpS9gGHA8s55vK+aYyHljKBopZuhK2Ns7WAroyn6bIo8rjFdCVj2aCNaUcTQlbXcxSFTO/Xy38g0mGQobikYnj88daHDf+lzV/fUVM9fIy43j5NHk+TR5nei5FlkuR5ZClOWRpDlmSQxHlUIWZZE5KOe1lHHFbGTGNRMmm0bNptDQy4YXSgmcKMp8tzkinFZVJKWKr0tdbO3NmbuHDxRuf3bz8ydIr14/smmlB6iFlhczShLbPtu5f2nvhV2dOvHt8+LUhe4uDoKQ9X5yevH1r0rbnVqe+uDE79fmS3G34om34opfKClMJpflMMkkioMtEBDYju7jghW0vb9myZfOGjRtWr0l66umNicn5aZlaiSLkDfZ2hqPhaFdnd2dndzgcicX6I9H+9s5wU0tH4862uInjV+vq6neGGnbWN+wM1TfV1jUGgw0Bf8jvrV2+WldT7a+p9nmqvT6vP+ALBn1Bt92tFMuLc4ue2bDl2U1bcYU4o9bgq6wJVHurne4fghizWzG7y1Hpqfb7vXWVFV4Etup1EARiyzPEoboddcGGmiofBJjYdA6+pJxKoIi5Qo1MCag0OrlSLZX/l4OY8gjEmf89QJxJUGYQlVkEVRzEWWRNFkWb/QcgzqEDuQxDLtMQ3x2RSQfSqUAaBUij6tNo+jQakE4HMhiGTKYxkwlmsUzZHCyXZ8vju3P47myeK5PryORY01mWNKY5lYGlMLAUBrKdgaTQ4W1003YGnMZBM3jmdC6Wwoa3saBtDPBlpvEllnEbB0rhwWl8JF2IZgjNGUIsXQBnCE05YrhABhfKTIUysFgBlighnAoqVYJFciBPpMngyVKYwm10/jYafztDmMIUpzIlaWx5BleVwdGks9Tbmq8XqgAAIABJREFUqKoXiYrn8fIXicrtVCCTjeTx7QVCVx7fkcO15HHRQj5aLERxYqRUBBcLoCK+sVgIEhQoB6rQVjY6mqOh/pm26UPhfUf7Dr0xdPT02PFzo8fODB090Xf4WHj+SMfs/p3ju+sGxmt6+p27us2NbWCwCfDWa6qCcleN0OzkwGYWhNINJpIGwMlUhUJpAV9SKJCVSjVElZGqQ+kARtVhZA1KVMEEBYyXm8plpjKJCSeGcWIEJ0HKJGi51IyXWQlyG0nhIKtcFLWbonaTlE6C3EZU2MkqJ0NXxQY8XKOfZwzwDEEuEOQAQQ4Q5AIhvrFBCO0QGBt5QBzEQa6mlqet4+tCAn2DAKh/mD7E19XydEGu1s9V+3gqv1Dllyj9MtlDEGOPQDxp7t5v7j2C9DwG4sgyiM/pe8/owmf0kXMPQTx0GRlYhGOXoMglY/iysecq1HsNjS6ZY4uWvgVb/4K9/6Kt77wlehbrPYuGzz4C8Umo83VD22v61td0LccNbSdMnaeQ7lNI9xtw5+tw1xtY9wlzz+tY1ytQ25yqfkRQ08uwd1LMnRSsh2qJ0u39DMcwwzHGck3zqvdJAkc0Ta+Du04jXWfQ7tOmrhNg+wnDrlPGjvNw9yVz76I5soj1LsA9F01dF6GuBaj7kql70dSzhISvIJGraPQaFr2OxW5ifTewvutY7Lql74at/4Zt4Lql/6Z54C1s8B3zyHvWifeskz81T7yFjt2ER66Zhq+Yhq7A/deQgTfNgz+1jfzMOfKufegtLHYDjdyw91+pHDpbNbjH2tWmCzgldkBq1ujdOotfY68TQlWlXN2LBfTNabitqaVbXsxNWvf80wnrN29+gcXg1AVqRwcGJ4aGJ4dHZicnZyempscmpyem52b3zM8fPHDglQMHXt2//5X5+cPz+w7Nzz8O4umx4dHHQTw+Pj01OTs3O3/stRPXr926fv3mwYOHXS53RnrG3//dj5544omtW56BAMPIwODBffN7Z3bPTkz+NSAe/7Mgbt7ZtrNp1yMQN+p1ptzcklWJa3/8L08mrduUWVDMEskUBkgJmuRGUAaCKhQBHHakqqIyVNfeF509dOD186cXb1x594Off/LZnftfPXjw22+//t13D3737Zf/9tW933xx95vPP3lw56P7H3/4+a8/uv/xx19+evvru3e+/ezOt5/f/vrzj+7f/vntX17/+dtnrl46ePLYyN7d7QPRYFuzsy5gqq7QOOxSMyZCYL7JxDWBXBPIhSEODLFMEAOC6LCJiaFcu0NUXS0PBDUNDfqdO4HmFn1zK9CyC2hpB1o79C3tuuZ2zc42VdMuRWOrLNQsqd0pDuwQ+xrF3nqRJySsruVXBrnuANvpYzm8bIeP4/BxHX6uw8+1+7k2P9fmZ1t9LLOHidQw4Rom7Hn4FjTsY8E+FuxnwwE2HOAgATYc4JgCHFOAA8dB/H1M0P9HQUzVV1O01RRtFUX7/WaJ5ahAFc1QTTN8r+Efgviv60+DuPIHIMYrnHilA69yEFSO/yCIjX8ZxKs3JidvWJuwdvWq5KSEpMTExFWrElasSliRlLRy7ZqktWuSE5OSnk5IWpGwJmnD1hfTC0vIQoYYZMnNLKWdpXLSlS6y1EEU24hCC0lko4jtNImDLrbTRFaKACPyEbwAKRcg5UIUL8SIQowowghiM1FsIYktJLGFKLGQJBaS2EKSWIgirIyPlHJNOJ6pXIgSRBheiJbx4BIuVMqFyngwXoSRJBayxEaWWIgitJwPlXD0RUx1AV21DOL8RyAuZKiLmZpilrqYqYq/Rff4XO8PQUyXxyePi1mqErYax9HgOJpSzr9Dw38CxIp8miKfqsinKuIgfpQ0lyLOoQoySKxtZeQXi/Ev4wjpJFo+i1PCExRxudk0Sgq+9OXygjRKcR4HT9FyoYClfbrn0NLRi7+6fP3urbM/P9d3OGbdaZa7JHAIbJlq2ndp9uwvTh5/++jIsaHq7hqhWVbII75QnLU+46VVLz2z6qUtq9Ne2JSb+kxBxrNF2dvKi/KYJJKER5MJ8WxGdknhi9tf3vLMlk0bNq5fvTrxyRUbEpPz0zO1MmWDvy7a1RsNx/7TIA7814DYbHc5Kj01D0EcnyGGQMxuq6yuDsRBXBuor670GvQQk8oqLy6j4MmPg1glkT1RSqA9ih4HMY7AxBFYcRCXEbllxIcaXgYxmSYlUsRlBF4RjlFQQl2usJRaWEotwlFyCsteSs1avWHLYyMTDy/VrfqTD3P87wjiLIIyi6DIIsizCcpsoiqbpP7+wWeq9nEQZ9P02TRdFi2+flibRtamkrWpZF0qRZdOAzIYhmwOlMdDikTmYrGtVOoqlVfhFB6c0l+iCBTL/YUyT4GkOk9UmSusyBG4cwTuHIErR+DMFjiyBI4soTNH4sqTunOlriyRPUNgTeOZU7nodi68nYuk8JAUHprCQ7ZxkG1s6CWWYRsbSOeDOWIoVwzmio35ErBAChXKwUI5mC815Ah1mXx1KlueypKlsuXpXEUmT53J12bx9VkCQybPmMExpjINKXRDCsOYxoKzuJZ8obNQXFUors4XVubxnYVCR6nEUSa3lUmxEjFSKIDy+YZCgaFUaqLq7SKLD/A1O1qjvshYaGhm58Terj1HYodeH3jlxODRk8PHTo8cPzP6+tmRY6cHXz0RPfha197DrdP7Gkamg/1jnt5Bd0cv1thqCIZ03oCqyiN2VLBhM1lvLFfqcHJtuRIgakCy1kTWwQS1qVwBlinAcgWEV8DlclOZDMZJEZwUKZOh5XIMr7AQlTaSykFSOckaF0VbQda4CUp7ucxSLrMQlXaatoIJVHOMXi7o5xgDbCBekAPU8Qz1ArCRb2zgAiGWJsjSBJePh4VAg8jwMCEQEuhr+bogV/MQxCJ1QKoKyOUehbBCy3WahZVBVW3Y1Dpl7TlgjbyCho/DPaeR3vNI5KIpcgmKLpr6FsC+80DktC5yWh85GwcxOryEDl1G+hdNsctQ5ArUew2OXkNjS1jskjm2YOu7ZO+/aOs7Z46cQcOnkZ6zaHgZxMeAXa9qm1/VNh83tJ2Eu06j4dNYz0mk+wTac9ISPmWNnLT2HkO75nVNU7LAEL9qgFc5IvJMy4OzirrdEv+MoHq3oGZO5N0vCx7RNB4ztJwwtZ80tZ8A294AWk/oW04Z287DXZfMvZct0cvmyCIavoT0XIJ7Lpm6F+GeRbjnMtyzBIeX4PAVpPcaGrmORK6hkato5CoWvWaJXbPErpljN9G+t9CBd7Dhd81j75rH38XG38HG30bH3kRHb6IjN9DBm9jg25ah92wj77tGf+YcesccvYGEr1kjS+7+s1UD++zdXcZQhdxlkFlUOqcK9UgRD01pziZLnskibthe/ExK8abnsxPWbH3y6TUbNz7HpLNqfYHhvv7RgcGxgcHp8bGZ8YnpscmZyZk9c3v37z908OCrhw69duDgq/sPvLJ//+H9+w/t339wfu/+vbv37J6cGR8Zi0X7wz3RWGxoZHRyYmJmempu79yB14+funH9zRs3bh06fKSiojIrI+sffvT3TzzxxLPPbIWN4NjQ8OH9B+Zn5+ampqZHR/84iOMzxFMTyyfEk5OTU1MzMzOzMzOzk49GJh4Dcfeu1p7a4A4AQPILcInJG//5J6vWbno2r5TAl2u0iEWDWBQQIjaAQgAUGUCxEVKhGFZVFdjZ1BYJD06N7Xvl0KmF89feufWzjz/45MvP7n334KvfffvVv3375b99fe+7L+5889lH9z/54M6v3v/0l7/87KOPv/z0zjeff/7dF/d/++Ded1/e+eb+h/duv/PR+5feun7swuk9Rw8P7Zlp6e9176gHayo0LrvcahaiJp7JyIYMLBBgGAGaUU81AjQIZKAI22bju9zimmqpzysPBOS1dapQvaZxp66pVd/cBjS3Ay0d+pYOXXOHuqld1dimrN+lqGuRBXZIfA1iT52wqpZfGeC6fWyXh+30cBxersPLdXg5di/b6mVbvEyzh4lVs9AaNupho1426nsY4mcjAc4fBsdHJvwsyM8Efcste3SZxTSghvZwCXEVFfhhcQ3/AMR0Yw3dUEPVV/3eboo/G0VXRQNq4p8b/+jlncfLJiaqHrKYoHYS1HEK2/8AxE682onX/BDEhDiIQSvPZOOBGEWuzqPSvwfx2lWrNiQkb05csyVx9aaE5A0JSRuSEtclr1yd9HRyYkJyYnJyYlLyyqTklatXJ65bu3rd2tVJSckrViU+uSo5Yf0zz6fmF5H4VJGRLsPoCitD6aQqXCSZgyCxEUVWkthGlTroMhdD6qRL7FSRlSQ0E0RmvMiMF5vxIkv863KRGS8yE0SPfiQyE4QYQWQuF6IlXFMxCyxmQzg+Ui5AywQojo+U8GAcDy4XYESxhSyzU+VOqtxBkVrxQqSEYyhgqPNpyscZuvzaXBFT/WhGYvkY+Psbb4+D+PGfFrNUJWxVfFvFfwDE8X7w/yzjOI8aT55Pk+YzxNk0XiqB9jKOuL2cnEVllfBFRJmCrFCUi0UFHFYOk5LHJhcLaWQ1T2rTO5o9XbN98wtHLnxw+cIHlyZPTnnDHjBocLRa23e3zF2YPnrr0NyF6e59HVVdlbpqIxeUlokYGeSSzbkpCdu2PP3ipsTtW9ekv7A5N/UlXH42DV8mYBKE7FIGOas4/8WUbVu2PrNx48a1yatXPblifdLqgsxsvUK9I1gf64nGevu6Oro7O7rD4UisbyAaG+jo6t3Z2rmjuT1u4vjVulBDc31jc0Njc33DzrrQjtraxmCgPuCr8z42NeGp9nlrfH5vIPgIxAqxvCi3cMv6zVs3bi0rwoE6o6/KE6h5BGIYs2M2l9XpsjptZofN4nA7qzw1Ab+3rsLtgUAsvmXCYa+qqQkGA/V1tY1Bf6jSXaPXGulkBq6wlFxOEnEFWrkKUGl0CtX/BfFfBLEiiyDPIsiyCYpsojKbpMomq3Ip6hyKOoeqzaHqcmn63Icg1mVStOlkdRpJlUpUbSeqthPVKSRNKkWXQTfkcEwFQgwncxDVlRSdl26oZZgaWchOFtpKR3bRTK0UaCcZ3EEEGghAPUEf+j6gjgCE8IZQmT5YqvUVqz2FqupCRVW+ojJXXpEtc2VLnVlSR6bYni60pvDML3PgF5iGl1mGdAGUK0FyJUiO2JQjgXIlUK4EzBGDWUIgna9L42pT2OpUjjqNp80U6LNFxmwRmCUEMwVQBs+UwYUzuGgmz5wtsOeJKgokNUUyT6HUmy/25vCrcnjuQpG7XFFJULvK5NZiMVogMOULjAUCY5EYKldiNMDJN3uUlSFDoAVuaLe2hqt6hmoHp3aM72mdOdA9/2rfKyfGTpyfOnNp5tzlmXOXp88ujp+8MHTsdP8rJyKHjnXsOdQ4NuPrG6qJxCq6e62tnWBoh6rGJ7RXcDE7C7GxYCsDslINZoIGxilAnMJYrjIR1AhehZYr0XIlVq7E8CozQW0hauxkrZOic5F1LorOTdFXkLVuvMqGk2I4KYZX2ihaN8NQzTZ6OaCfbfSzAB9T72fq/Sx93MQhniHE1tcxNUGWJsjR1vH0IT5QLzQ0iAyN8YSGkAB4HMQ+kTogUwcUCo9SVKnjuyziqjpNXQTZNW0LH7BFX8HCx5Ge00jvebj3AhRZgKKLcP8laOCCIXZGHz0NRM8a+y7CQ4voyBI2soQOXYYHlkzRq1DkGhy9isQuI5GLaOSiNRY/IT6L9Z5Gek7B3WfQ8Dms9ywaXgbxUW3L68b2U0j3GXPvaSx8Euk+ifacsvSeccTOOvtO2iKvmNr36XbsVoZm1fX7gebX0K7jaPerxtZDqvqDyrpDytARdf1RXdPrxtaTUNtJqO0kuOuEofUk0HIabL+Idl+2Rq5YY1eskSVz7xLWu4T2LqHhJSS8hPQsIT1XkPAVJHwVCV+Fw1fhnitwzxLcs4T0XMF6r2CRa1jkIYjRoXfRkXfRsffQ8Xex8XfN4+9Yxt+yjL1lGXnLOvxT6/DP7CO/cI3+3Dn4Ntp7DepYQjov2XvPVMb2O3t6TY016kpQYVXpHQq4WmB0lwkM20s4G9PKNmwvfialZOOzmU8nbv5//jVx3bpn6FRm0OsfivUNx/pHYv2ToyPTj0C8d27vgQOHDx06evjwsYOHjh44+OqBA0cO7D+8DOLZyZmJPwriPQfeeP30rZtv37r11pEjr1ZWVmVnZv/jIxAjkGlydOzVQ4f379k7Nz39p0B8aM/u+d1Tc1MTM5OTUxOTkxPxGeLdu3fP7d49N/XYpbqW5vbmnW1tu7rbdoXrancaACy/AJ+4evM//2vSui0vFpVTpTrI5KiEnNV6q1uF2qSQWQyiIiMsMoBig0EOgoAZs1ZX+psa2mO9I3PTh068duHG0tu/+vmv73362ddffPHbr+//29f3fvvlna8///iLTz/6/PbH9z+9/eDup19/dufrz+9+e+/zb7/4/Lsv73335d1v7n/8xd1ffPrRO796/8q7bx69cHpg70xDtLuqdQcW9GpcNjEGcU0AC9QxjXomqGeAAAMyMmCIbcY4NivXYefa7TyXS1BZKa7xyP21qrpGbUOzvmmXobnd2NppbO0ytHQBzV36nV36HR3q+hZlcIfMVy/xhkTVtYLKAK/Cy3V7eU4fz+njOb1ch4dj87AtNUxzNROrZmE1bLOXbfaxzT425mNjPjYaYKMBTjzEz0H9bMTPRvxsOMgyBZiQjwn54o/bff/EndH7cJ+xoWY5mqFm2b5/tGUHL/cQxLq/EsSVVKCa9vCDaqhANVX/cOExWVtJ0lYQNfFnPlxEtYug+f8cxInrElauSViRlPB0ckLimsQ1a5NWr01YvTZx7brkdevWrF27JjEp6amVCf+6Kilh3eZnU3LyCByiQEeRmCgyjKKwk+QOgsRWLrLghWaCyEKW2KkyJ01mp0rsFLGV+EjAZSJzmchcLsDKBBhOiOEEWJkAKxNiOCGGE2JlAqxcZMYJ0CIOVMg0FrLBEj6CE6A4AVrKQ4p5cAkXxgkwvNhCktnJcidZ5iBKrGUCpJhtKGBoCuiqAoa68PtUhUx1IVP1MIaqkKEoYCgKGQ/3oBUyFYVMRQFDXsB4zMQMefz7RQ/XpamKWf9xEP9hj+FYVUhXFrOUpVxFEUeaQ+dmkOiZZEYBi48Xy+lqPUsHMDRaklxWLhaWSwREhZCuk3JApdRqtDZUt01F5i8eOXbr5OSJmVB/yNlqD8R8sYPhufNTs+cmwvMd/mi1eQdq8IK6SpPKAfFAZRGPsrUwbdW2TU++sH7ly5s3ZG97oSQnnVSSxyAUMIj55LKM4rwXU7dtefaZjZs2rElevfKpFeuT1xRm5xrUup2hxr5IrC8SB3HXXw/i0PcgDnk9QU+Nv6baV1Pj+ytBHPwDELttLrvFabc44yD2eWtdzmqjAYnvIXY6qj2e2tpAfV1tY8BX53ZVa1R6KpFakl+8DGKDWqtXqtVS+e+BGEeIa5iJI7DKiHENc8uIvHIiv5woWL5RR6ZJSVRJGZFfhGMWlNAKS2kFJbRHIKb8NwBxNkmVTVRlE5TZBHk2QZpNkOYQ5TlERQ5JmUNS5pKVuWRVLkWTS9Xm0XR5NF0uTZdN02VSNOlkVSpRmUJUbicotxFUKSRNGlWfxQTz+WipzEHSVDGMQR7aKLK1Slyd8qpeWVVMUhkTuaNCV6/AGebZu7n2Tq69g2vv5No7eY5OvrNL4Orhu7qY1l0UuJEI1ROhEAkKEaF6AhTCQ3XlYG2ZMVgK+Iu0nnxVdY7cnSmxZUutBSpHqc5dqnOVaBxFaluhylagtOTJsRwJnCmE0vnGVJ4hjW/MFEE5EiRXhmVL0Ewhks6D07hIGg/LFNiyxa58WU2h3F8oC+RJfDlCbya/Jo1dkc525QrcJfKKMqWzRGouEMK5fChXAOYLoUKxqUSG4hQYXmMh6e10yMVGKwV2j7yyThdohho6LK29VeHh2uGZ1t0Hew681n/01Mgb5ydOX1pu/PTC0OvnIoePd8wf7pg/0LZ3f/PuvXWjUzWxQXtnGG1uAxtagOAOlade4vZzzJV0yE42WEh6M0lnJmotRK2VqLURtTaSzk7WOyiAm2KooBgqyICbrHeT9W6i1lmmtJZI0VIpilfZyDo33VjNBL0s0Mc0+Bh6L13npWk9dK2XqfWz9AG2/uHeCaY2yNbVcoEQz1AvNDaIjI3xhMZ6gaGOpw9ytX6OxstTe0Uav1zjV6q8akkVIHTbpNX1+voY1jHjiBx0RF+xhI+h3aeQ8DlT+DwYXjBFl9ChJXR4ARo4a4idMcTOgf0XkeHL2NgV89hVbOQKOrRk6rsCRa+YIkumyIIpfM7Ucx7rvWiNXbBEz6DhU6auk1DnGaQnPkZ8ytR13NB2VN/yGrDrBNR5BgufMfeeRLpfhzqOQx1voN2n7dFzrv7Tjthxc89hcNcBoPmgoeU1pPO0I3bO2X8K6zlmbDmqbzqq23FM3/S6ofkktOsM3HEWbj9jajsNtZ0GW8+aOhawniVb9Ko9dtUauWLuvfr7XcN6r2O919Hea2j4OtJzzdR91dR1xdS1BHcvoT1XsN5rWPQm1vcWOvAOMvhTeOhdeOQ9ZOw9dPw988S71omf2sbfsY2+Yxt5zz78vmPkl+7R9x0Db8Hdl4HWi4aW81jnSVd4v7Mriuzw62pgtVNrcCuRGr7BVcYHUnG8Z3PIz2UTX8ombnkxd0Xi5n/5ScLatVviIB6MxoaifcOxvqmx0ZmJyYcg3rPv4MEjR44ce+XI8biJDx545eCBIwcOHNq/78C+2b1zU7snRsf7fg/Eu2em9+zbe/DEG2fevPXOm2++/corR6uqqrOzsv/x7//hiSeeeG7rsxiMTI9PHD185OC+fXumZ6bHxqZHR2fHx+envwfx4T2zB+dm9s1Mzk5NzE5NzUxNT09OzUxP756Zm5vdOze7d2Z6dmx0sj821N0Z2dXa2drS0dEebm/rDdW1GA2W/AJiQvKWf/pJ0trNLxfhGXIAQ90+tDIIuX2AvUZrrVRbK1RWlwy18LR6ulTGlEqFWo3KBEJOuzvob+xqj06M7Tl65OTixavvvvXux7/65ee3f/3l3U+/unfv2wdffvfNl7/99v5vv/7s2y9uP/jsoy8+/eje7V/f//T2l5/d/fr+vd88uPftg3vfPrj79f2fffrh+VtX508eG9o/2zoUq2ltQoMefZVT6bTIbJjEgggwEw+BOAjEQU0cDGGbURaGcSwWnt0hcFWIqmqkHr8iEFLXNurqm4Edu4w728HmTrClG2wNgy3dhqZ2fUOLpq5JFWyU+0JST624OiCq8gsr/EK3X+jyC1w+nsMbNzHLUsO2eDhWL8fi5Vi8bIuPbfGzzQG2OcDB/BzMHz8zZiFeFuJjwX6myceAvAzQ89f3w2NgYw3d+PtQXj5UBmoo+qrHZ47/YvEBjHiPnvz4/qckrXs5osZF1DhJasejnESNKx5B48KrnXi1A6+xP8pK0JiJGoyiN7NAGw+28YwYRa7Op9Gfz81Z/fzWpzesWbEuIWFj4uotSWu3JK3ZnJi0YVXC2pVPr165ImnlyuRVSWsT165PWrM+cc26xLXrk9atT169NnlVUsKTK1f+66qEhPWbtqZk5+JZeL6aJDaSpAhJbiHIrGVic6kQLRWgOCGGF1tIUitZYiGJzUQRWh5HrQAtEaAlArSUj5by0RI+UsJHSvlIKR8pEaClAhQnwMpE5lIhVsQ1FbDAQg5UIkBxQqxUgBXzkEKuqYhjKuGjOFH8FrUNL7Lg+GgxBypkAYVMXSFDW8TSFrN1xWxdEUtXxNIWsjSFLHUBU1XAVBWy1IUsVSFLVchSF7FVRWxVIUtZyFIUMOUFTHk+Q/aD4t8vZCoKmap/L4j/1Da3P0iN42qIIh1BrC7lSQuY/AIWv5QnIUpVDLWBrTOytABNpSbLFRSFnK5VsgE1QyenqaUiRGdpqGqb6B06MtEx3ePeVWnfadsx3Dh1Yuzg0r6JE0O1/R69Vymy8qU2KejDKlsDFa1BXSVaKqZtzHv5qRfXr3hp4/qcbc+XZm8nFKQSC9MJRdnE4kxc/ssZKZuf27Jh0/o1q5NXrlixYc3a4tx8UGdobWwajPX1x2JdnV0dHZ09Pb2xvv5obKCzO9K8q6uppSN+tS60ozXU2FLf2NLwCMT19U11dTtqgw1Bf73PG/R4fDU1Xo/H66l5COL4yITL5pKLZIU5BVvWb9668Zmy4jJID/qrvbUeX42rwoFZHq5ds7kq7G6n1eWwuipc1Z7qgNcTdDqqAL1JqdDFn272eetqAw11tY1+b63TUalSaMl4cnFeEamMKOIKdQq1UaMDVBqNTPE9iHHEZQ3/HojLSQ81vAxiCl32XwXi1P99QazMJiiyCbIcgjSHIM0lyHOJ8lySIpekyCMr88iqPIoml6LNo+ryqLpcmi6HpsumajOpmnSyOpWkSnkE4nQakMM2FQkt5Qo3DfBy0UaZs01dHdb4Yhpfv8o3oPAOyj0Dspp+aXWf5P9l7r6f267zffGzd+aUe87ZRijpCRA6e1mSkMR2XFTc5CZLsqzeu/RR771akmXLlpt6c7dsS+4tPU53GpAEEgidhaWTAqHm+4McE1iW3XPmO3fuzHMyiqI/4DGvPN+vlyFGMEQIhjDBGCGaoiRzjGyJU2xJijVBMEUwugBa01Wv7cJo/fU6f73eX6/31+m66rSdKE07QuWDK1qrpN5KiadK4q6SumpkzhpZQ7W0oUriqJQ4KkT2cqG1hG+CsHUgpqaQri5iaMAsHYStB7P0hXRNHkm1C6/YiVXuxKnzSIYCqhVEd4JornyScxfWur3OtBVp3Fqr347U7URrc7DKHIx4J4q3vZa9HcHeWcfNwwjy8cJ8gnA3TpCD4e5Cs3bVs3Kx7AIiD0LEoLqYAAAgAElEQVQTlrHlVQI1QmrAae0Mm1fo9av9CUsy1ZiabBtfCMwejO49mjx4smfxdM/hpeShE8lDx3uPnhw4vjRw/EzP4qn4/qOB+QPtk/PNo1OugYwpNqDojPE9nXRbM05jh4t0FTwVjKOs4KphXA2Mo4FxNRU8bQVPX8HTw7i6MramhKkqpivAVFkRWVJEFIFI4mKaAsbWVvONcIEFLrDW8KzZR+UwhqGCbqikm6oY5hqWtYZpq2Ha4UwHkt1Qx3XX8xqxAg9O4MELmvCCJpygEcNz1nEcKKYVxTCj6WYsw0piWKk0M4Nk4OG1KrLJw/UkZF0Z9TKI94sCR4TBE/zgSW7gDBC5IO27KB88J+o9xYv/CGLpwEuywQvSgRfFvS8A8fOC6HlB5Dw/vMTzH+d2ngACS9LIkjRyXBQ4wu9a5HceFwVPSSNLsugxYeAgr/0Ap+0Qv+OoKHhcEloU+vdx2+aZzXPM5j28tsOSwDFV7JgqdkgW2gN0zHJaZjkte4GOI4rICVX8mDR4SNC2n+vdz24+yG4+zGs9Juw4JfGflvhPibtOCDtOAG0nhZ1nJIEXFJEXFdEXZeEXJKGXpOEL0vBFWeSSPHpJHn1ZHrssj16WRV+WRl6WhC8JgxeFgZeEgZfEgRcloZekkYvS2CvSxKuS7qui7teA7qtA1sT9b0oH35APvq4YvKrou6rofVPZ866m7wP9wLvq7stA11lG8wmm55jAd0jRNaXsjIubnFyrnKPnCowMiQUPGKopkiIEPQeGz4XhdpfVP7sTumbTU7+/b91DDz+JqEU57Q098URvLNGXSIwODWWGR0YGh0dWQLzn4N49hxYWDs7P75+b3Ts3u2d2dn56amZybGJsJDPUPxiPxIOBSDTa3T8wnEpl0qMTU5NzRxZPXLl8dQXEuTm5//m//+Oee+55+smnpCLx6FDqwJ69PwPx5EhqJj0ymx7JgngmMzo+PJRODWWGhzMjo+mR0cxoeiw9PjE2OTE2mRkdHxoY6Y73hQKxjrZgu8/f1Rnp7Ii4XW08niK/sGL1+sf/8w/rNj76bGEJgsSRCjU2QOfgaWwcpYWlMLPUFrbaQpfrsDwhnEKvIZFRNHo9k4Fjs0l8PlMqFen1Rk9jazTcO56ePXLo+IUXLrx59a2PP/j01pdf3f7hm9u3v759+6vb31//9tanX13/8PrnH1z79K/XPvvo5uef3rr2+dc3v/jm5hfffvnprRvvX/v01Q/eOf3qxT1LR1ML0+HRwZZkxOZv0zS7hVYTXS3HiPi1XGYlgwpjUqu5bKRIVC+XYxRKrEqDUWuxGj1OZyIabRSLk+HwsN1eblMb39sFtAaFbUGhLyBs7eQ3t3E8LUynh+Zwka0NJIuDaHIQjQ6CoQGvs2O1NrTKUqc0oRQmpNyMUmRjQcqtSLkVKbUhpTakxIoUWxAiM0JkrhWaa4WWWsACB8w1dxkXzjf9jL+1AsvP8tMfmOD8H0FcxTVUcQ0rteMqtrGCpf9vgXjloV4lW1/xqyCGMbXlTM0/C2K6vJQuKWeI/ykQP75+06PrVkD8wPoHV29YvW5zFsRrNmxes3Hzmo2b1qzbuPrBtQ+sevD+e9esWfvIlie35+aVI0oxdBiRByOLYBRZGVkGxUtAWFERRgjGiqA4cSleXIYXl2CFxRgAghFC7gIxuF4MRotA9SIQWgRCi8ArIMZKi/F3QIwUFNUBEKykGCeF4qTgenERGiisA0BoEQQrKcbLivFyKFZSVCcsRPIKEZwiBAeM5IBRHEgdF1LHBaO4ICS7CMkqQjAKaulZEBchGSAUE4RigFB0EIpeiKQVIikFiJ+AePedrLC4sJb6t0Pi7Gq2lZvPfwfEK18ys8c+svc+7gqzFMuqJHGrKJxyAh1aT4Sg8cUYUhmeWklmVlNZVRRGBYlWTqRUkKg1dBqCxaimk8tJuAoKDidiShq0xg6H0C6rF+Epaqoz7po5O3nsjUOjxwZUreIyatFO+FYIHsQy8Lx9nbGpgeZeP0XNfw6W/8Bzj9z/7MNbCrb+qSTv2dK8Z8C7ngXn5MLA+RXQbXk7Hn3qsc2PbN6wYd2D99/38MZN4N0FQi6/3dvSm0gm4/F/EsQeT4unqXW5NbEMYpfVYjeZLEaj2WQy/yKIi34VxNnDHHqVTqPUqhVavdZkMTks5gaVUs9k8MkkBo8ryoLYYXM32ButZodKqaOSGbCS8qK8wnJo2d0gZpKp99zRcM0vgrgEhv5VEMN/BcQbH3n89/et/rf/+sPfBTH4/1kQU3PKKTllpJwyYm4pMa+UuLuUtLuMlFdOyoOR74CYvruSkV/FzK9i7a5m7a5m59Wwc6pZO6uYz1cynocxtpUztsGYO6o5eUgAglfAGAYk4CQoW+mGANsaZdvjDGucaomTzXGSKUY0RgmG6B0NhwjGMMkcIVmiZGuMYktQ7QmaI0lzdNMcSZojSXUkqY4ExZGgOOJkezYxki1KtsdIthjZHidawzhzV72hrd7QijG24c0deEsXwerHW7qwxna0rhWpboYrm2oUTbXK5lqVF65oqpC4S/gOCMcOZjkgLGcJz1MmaIEBbWX8NgjTm0925+AbdmIbcnDO3URnHsGyE6vaXifchuBuQ3CeR3FzsMJ8orSIIisgS3PxwufrOM8h6H+GU59DULfX0XfUs3JwnDwCN5/MB9FFpRx5tUhXp7ISTY0sV7uoNawO9Zi7R52Dk02jcy3jCx0zB0J7FxOLJ/tPnhs+ezF9/nL6/OWRs5eGll7qO34ucfhUYGGxdXyPc3DSmBgR+2Jkk7dOaUfKrSi5HSmz1UqscLEFLrZUCy1VgBnGN5ZydFCGCkSTF5ClBSRxAUlURJFA6PJStqaCZ6gSmKsE5kqeuZxtKmcayui6MpqujGYopxsrGKYqprWaaa9hOWrZDUiuC81vxACNGEEjVtCIFTRiBC40vwHFtSNZFiTTVMcwYZkWMtNKpZuZZD0Pr1GRjY3cxoSsK6OJzKmje2WhA6LAEWHwOD9wgus/C0QuyvovKYfOS/pOCZInePGT/ORdIO5/UdxzHoif40fP8sJneaFTnK5jnI7jfP8pUeiUKHRM0LXI7ciCeEkWPS2PnRCHDvM7s8/psssl9nF8s/SmCYprguKaYTbvFbQfkgYX5eEDksCCoH2a7Z1kNs1wWvYBHYfE/sPCzoM8336udz+n+SDH+yOIpf4lif+kqPME0H4C6FgSd52VBs9JQ+clgfPiQNbEF+XRlxWxV5Sxy8r4FUX8iiL2iiz6ijTysjh8KTsqloQuyCIXFbGX5YkrsuRVSfdVUfI1IPEakLwq7H1D1PempP8NWf/r8r6rsu7X5d1vK7vf1/Z+ZBx4T518hdd+ktRwiGDdz3DvFfnG5e1xcbOLb1NyjXzAxJRaKVIrVmCoZSgqScIqIlCJ4eRC4Zuf2LpqzeZHHn0agahzOpw9iWRvPNGXTKZTqbGRkZGhkZHh9MTE1NzcnoU9B/fsPbSw56cgnp6dHJ/MjGaGBobi0UQwEI1Gu/v6U6lUOj06MT01f/TIyStXrl658trevfuNRlNuTu5/3AGxXCzJDI8c2rd/fnp6cjQ9+jcgns2Mzo2lZ9Kj48OpTCo1NjwyPpoeS2fGM2MTY5NTE9NTE9MTY5MjqXRPciAcjHe1hzragn5/rKsr1tjYwReo8osqsyDesOXZ/BIEgSXlKSwcpYUhM1ElRqrUSFdYmCoLQ2EiS9QEQIYHxCSRhCQSE/hCLItXR2eh6Awsh8OQy1UOhycYjI+OZPbtPXT2zIW33nz7008//PLmZ9/cuv79d1/+8P2X339//btvP//m60++uvnRzWt/vfHZ+9c+ffezj9799MO/Xv/si29uXfvu1odfff7GJ++/9M7Vk5cv7D97cvzQ3uR42huP6JrdHL0aJ+RX0ykwKgnOYeGkUpJKhVeqsHJVvUyJlinr5WqMUofXmEgGK9XcwLR7OM4WXmOboLlD6PNL2vxiXyfQ0sZr8rIbPUynm+5w0WwuqtVFNruIxgaCwY7T2rBaa3ZajFaZ0UozWmmpU1jrFFaU3IaS2VBSK0piQYrNSLEZIbIgRJZaoRkOmGr4xhreyq60fwziv8XxjyDODnezGmYZK1mG/wGIfyU/AzGMqalgqCv+aRCX/XdAvP6RNWs3r1696cEHNz64etPqdQ+t3fDQ2vWbH1y38YH1Gx/YsPGBtesfeGDtfatW37dq7Zp1jz769M7d+VXIcjwTRuHDqCIYVVpGkRUTJCCcqAgLgHAABA8U44XFOACKEUDqeWCMAIoVQ3ESCFYCwUogGAkYIwZjRGCMaOUDBCuG4u6AGC0srANA9UIoLmtfKQQrBtULi9BCUH0WxNJivGz5lyh+EZIHRvGgdTwomldcz4fW8yFoHhjFASHZK3PiIiQDXMeCoNlgNAtcxwChsnPi5SHxsoZriD9LPpxUWEsB/XeKE387El5ZbLyy27gYzS5Gs6FoVimOVUnmVFM5FSRGKY5SjCFB64klWHIZjlqGp5ZgycUYErSeUIIllhNJlWRKJYVcTiKUE7FVNFy9gIoT04rxldsrdpVTKyxB64FX9l367IW9F2f0nYoibM4ToIe3V26laRiBTGxyaU/q8JSuvaGYBH9o95/W7Xj8CfD2/1OW939Kcp4q2v4n0M7d1cVgePnzBTlbnnps0yObNmxct/qB+x/ZtBlcUCjk8dtbWvuS3d3xRMAf6Oz0B4PhWOznIPZ4293Nbe4mX2OTz9PUugJi148g/uUJsd1i18jVJCyxMCd/uTJxB8QOs9Wk0aokMoVIqpap9CqdQa3XqnRqpU6vNZmNdrPJoVToGHQeiUjncUU6rdlmdTnsjQ32RovJrpRryERaGbSsMLegDFKKq8OwKHQ+k82lM1kU2j3Q8posiCFlKwXi2uJyZAksOx5GZzvEP6tM3OkQ1+SDqgshd3eIfwLiP9y/5t9/+8d/+Y/f/dt//eF///6+392/fhnEO0HbC8t3QKq3g2u2FcG3FdVuAyGzIH4OhHkOhHkOhP2HIN4KIW4rJm4r/rsCfr6UfHd2lFF2llNX8osU3gmj7Syn7iqn7Coj7yol5pQQckrwuSX4vFJCXikht4yQW05cNnEVLb+KUVDNLKhmF8DZBXBOPpyTW8PeVc3aWcXaVc3eWcXeXsncXsnMqeUVE5UIvp2s8rFMQbYlzLKEmdYIyx5nOhJUa5xkCuP1Qaw2gNMFcPoA3hDAGwMEYxBvCBCMQbIlQnckmK5ulruX5e5hunrorm6aM0F1xCmOGNkWI9liJHuU4ohRnQmaq5vR2EtzJYj2MMbciTG3E+x+qjvGaOpmeXtY3h5mcw/Dk6S6YkRHGGcNER1RqjtBdSVw1nCdPoDUBlDaUJ0uijEksKYenKkPY+hDqbtr5PFKSQQmjFSKotXicAXQXsxxghlGMFMPZelLOMYyvrlcYC3jm6FsfSFNmUuU7MQBO3CCXXgglyjMJQpzicAuAn8XgbcTz9uF5+UQ+HlkoIAugXJUFSI9Sm0nWLwMVyfPGxZ3JLSxIevAmDs945vZFzpwoufEi4NnXhk6+8rA6Uv9py72nXyp98RL3cdeiC+eD+5b8mT2qcPDgtYErznKbYqy3EGqo4toacMZW9DaZpSqES5rqBRZy/mmYo4OzFQX0uQFVGkBVVpEl4GZSihbU8LVlXJ0JWx9MVNfzNAVM3TFdF0x3VBCN5QxjJUsaw3bUc2yV7NsNWw7gutE8Z1IXgOCY0ewbUiODcWz1/EdKI61lmFA0Y14jo3GdzLYNgZFz8YqpTi1g2ELi30ZdWhBGzugjBySho6JwyeFoVOC4Flh9EVJz0vS/nPi3lNA9ylB8pSg+7So95yk/wVJ/4vi3hdE3eeA+Nk7IF7iBU7y/Cf4/pOCwAmB/yi3c5HTcYTXeVwYPCWJLMliJ8Xho4D/ML9zEfAvAv79nLY5evMM1TNN88wwmmZZ3gWeb6+w84DYv1/s3wN0zvJ802zvNKdljufbK2g/IGg7zG87LPAdFvgWl9N2FGg7BrQfF3acEHacFHacEnaeFHaeBDqWhJ1nRV3nxYHzkuCLd0x8SRF7WRF7RRF7RR57WRZ9RRZ5WRJ5WRy+KA5dlIYvKWIvKxOXld1XZN2vihKvAvFXBfHXhd1vivvelg68Ke27Kul5TZp8TZp4Q5F8V9Xzga7vY+PAu8rYi4ym/QjNRKV0vE47xXKNSX0JqdfFt0qZGiZbQxeb6Ao7WWrDi0w4gZ4g0GNZCmgN/vE/59y/7uGHHnmyqgpuMVnikWgyFu9NJEYGBtOpVGpoeGQ4PTk5PT+/d2HPwfk9B2fn92cf1c3MzM/MzC2DeCQ9NDDUneiJRpKxWE+yu7+/PzWcykyMzywePn758muvvnp1//6DJpN5185d//ov/5qtTMjFkvHR9NFDh/fNz09nxtIDA6MDA2OpoanRkWxlYjYzOpMemUmPTmfSU+n0xGh6Ip2ZHJ+YmpiampiemZqdnZ6dnpzJjI73dg+GArEOX7DdFwz444FAoqmpiy/U5BVW3L/20X//3Zr1W54tKEUR2HKuwsaUmyliA1GoJ4mNNLmFrrQxlFaGysxUmZgaI1OjZ6h0VKmKIJDUsfhwKrOGSkcyOUShhKszKBvcFl97W7JncHZ+z8mlYxcvnX/9jat//eiv129+8e33N2/f/ur27Zu3f/ji268/+erGB9c+f+uTj17/8IO/fP7pje+//fb27Vu3v7v2w61PvrnxwZdfvPPFx69+8O6ZK6/sOXV8YGbS1x0zepsEBh1NLqPKFXSVhqxQYoQSJA9A8IRIgRgtlmMkKqxUjVNoCSoDWWuhGRw0UwPd6ua6vaKWNomvXexrE/l8wpZWwNvKb/Jy3U2shka6zUW1NJDNDrKpgWJ2kY1OvNaO1VgwagtGbcWobBiVHaNyYFQNGJUDo3TUK+xoua1OZkdJbUiJFSEywwVGOF8P5xvgfCOcb6oVLM9974B4OdkvawXmn4OYZ665u/XLMVaxTXey8ggve8pOV8nWVbC0/4OsCBjG1JQzNDCGBsbUwJjqXwRx1sRld3eIGYoyhrScKanMbpkA5Gi+pJrKLKipfTovN9shzoJ4/aNrNz66dtOjazdsWbPu4TVrNj/44KYHVm96YO3m1es2P7hu031rN6xat+G+9RvuW7fh/gfX3bdqzX2r1q1Z99ijz+TsLoSjYERmOZVbtvzKWQQhikAEIQgPgAgCMIEPIfCheAEEx4NgeRAsH4oTQXFiKE4CxYkhWAkYKwZjRGCsaPkDRgjBZv9Vcpd9hRCsCIKVQLBiMEYEqgeyIAZjRBCsKPtlERooqhOA6wRQtKAYLYCi+VA0H1LHA6M4RQhWEYJVWJsFMaMIyYSg2dB6DgTNAqEYRchsfeLuygRxdw1hdw0+r4aQV0PIq8bnVePzagj5cFJRLQWEoIGRDDCCAULQ714zXAin3blsx8wuMAYjswLO4vhnVz/o2Q3HEBQLUseEoBjFGAaMwKoksWAEWimWXFxPKq4nlWDI2UDQRDAKX4TAgpA4aD2+FEcowxPKCPhyAraMgC7G1uYjSp4qfO7x/KfLKRWuhPvEm0ff+vq1M3850ZVuISrRYFxeMRHCtwqi0z17LyzueelI52iMphXkIKGPQ7Y+Wfz80yU7nyne+RRo+5+Lc/LhJSB42baCnY889ejmRzdvfnjjurVrHn3kYXBhoYDLbWlu7o4nkrF4wB/o6goEg+FoJB6OxrsCkdb2QEub3+vrWlk3kQXxsoYbvS5nk7PB02B32+0uu73Bbm+w2x1Wi91stFjNNpvFbjPb1TIVoR6/e0fulk2PPPHIE6XgEoAjsBnMdpPFpNGqpXKlWPZjZUKpVSm0GpVerzVpNSapRMWg8yhkpoAvMeitDnujy+VtdHltlgaFTE3EU8qgZUV5hVkQc2hMIYcnYHG4dOY9xTB41sTgkipwSTWkFF5cjiitqCutQJfA0MXlddnDHMVlmOyLuvJKfHkloawCBy2tK4TUZNeurYC4CFoFKq7KKyp5dnvOpi1P3Pvguv/4/ap//Y/f/et//v7ffnvvb+9b9+Cmxx955vk/7SjaVlC2A1K9A1r7PBjxPBi5HYzaBkZvBWO2grFbwditYNxzYPxzYEI2W+8C8VYQaSuIuBVM2AombIP+HMQ/E/AvZgXEORX0u7MC4p1llJ2lpF0lhJxifE4xLqcEm1uKyy3F5ZThcsrwueXEvAry7ipqfjW9oIZZCGcX1XIKazn5cE62SZxTzdqN4ObVcndUs7ZV0HfBOWUUNUHuEdiiEne3wB5jGP0MU4DrTPA9PWxngmoNEwx+rK4Tp+8iGP0kc5BkDhJNAbyhi2D0U20RlivJbuxhubsZriTdGac1xCj2CMkaIlpCBEuIYAkTLCGCNUS0hom2CNEewVmDdcYOhK4VoWupt3QQXVF6cw+zpY/V0sdq7We19jO8vZTGBKEhRvH0cNuG+R1ppneI4u6nuAZojcN0T5rZPMbyjrO8k6ymKYZnmuaeojgnyY4Jsn2cbM8QLQM4UwxrDODNAZItSLKHibYQ3uxH69rgyqYKibNcaCsDrOUiW6XEUSVtqJDYy4WWEoGxmGcAc7SFTNVumiyXKs0hi3Mpkt10KYijLBEYKqRWuLIBrfcQHW0Mj5/TGhL5k7qetDOzp2Vm0Td3pHV20Td3pHPvicji+Z6TrwycebV36XLo4LmmiUVbao9lcN48MGfomdLEx2ShYVHXAM/Xw26K05whgrUTY/Ah1Z4aubNcZCnm6cFcDZirBnPUILYGxNGAWWoQU1PE0ILoWjBDC2HoIHQ9lKYvoRvLmZZKtrWCZSlnmCuZlhqOHc6zV3MsFQwjjKavZhiQXEs94EDzbQimEckwEHh2htDN5NnpFB0DIxOi5WaKMSj0ZjShfYbEoiZ+VBE9KYsuSSKnxZEzwugZIH4WSJwGkktA92lhz2lh72lR7xlR7zlR73lh9zkgcU4QP8ePnuOHz/JDZwShM0D4lCB4guc/xu08wu44wuk4yus6JgicEIVOSiInxZFjwuCiwH+Q37mP0zZLa5qiNM4xvPt4HfuBzr2Cjj389nle24KgfY+wc4+wa0HYOS9onxO0zwva9wIdh4SdR0VdJ6T+kzL/Can/qLDjEL/1AOdOfULQdkrUeUrUdQLoOMbzHee3nQY6z4kD58SB8+LAi5LgS9LwBVnkYjbSyEVp+JI0fEkSviQOXRSHLkjCF+XRV1TJK6qeK7LuK8LYZX70NX78LXHve/LB9xRDb8n6XhMlXxXHrsrib6u631V1v6/u/lDb85YkuIS3TRQLuvNoPSX8UbJ5TNrao2h1861CqpxMlVIAfRbEBJGZLLHQZTaK0ACroz61bff9ax/asGlLSUm5Vq0NB4LJaKw3nhjq7U31DwwNDI2OZKamZuYX9i3sOTA7v39yZs/Y5Nz4xMzk5Oz09Oz01Ozk+FRmJJ0aHOrrHehO9sfjvbF4TzLZPzg4OpaZOnTw6Csvv/raa68fPHjYbLbueH7Hb37zm+yjOrlEOjU2furY8cX9B+YmJjNDQ5mhocmRkZnM6PxYen48PZMemRwemh4dmZ+cmJ+cnMqMTWTGpienZ6fnZ6dn52bm52cX5mbmxzNTfT2Dga6Iz9vlawkE/PFQqNvbEhCItbmFFavWbPmX/1q9dsufC8vRRK6Kp2pgym1ksZEg1JPEJqrcRlXaqUobQ2Nn6ewsvY2hszC0JrrKQJVriRI1TqjAAjKMQIoFZHiRnChSkMRKjtakbWptiib9QyO90/PTR04cv3jl5ff++t71m599992NH27f/OGH69//8Nk33/715pd/uXbtw5s3rn33zVe3v/vy9jfXvvvqi++++uL7W198//UX33798Zc33/70kwtvvX743JmxfXviIyO+RNze3qlyutkaHQ4QI1g8BItXxxNhRXKcWIERyuoBab1QgZdqiAoDQWUgaow0k5XT4OS5GwVNHmGLV9LaJm3rkPraRV6fwOPlOBuZdifN5mTY3Ey7h2FtpBidRJ2NoLURdA6CtoGgbSBqnUSdm6B3E3RuvNaF1Tgx6oZ6pQMtt9dJrUihCQEYEIARAZgQgBkBmGsFppXA+cZsslNkON/0k+IEzwLnWu7eC1HNMVVzsueXzdUcUzU3W8YwVHOXr9lVsrUVLM3dqWRrfzF3/wbGVK+knKHKBsZQVTDUd6L5aZtCW/43hzlgLGklS5I9zFEvkMLp7KJa5NN5ueueeOy+zeuyIF63Zc36R1Zv3LJ606NrNmxZs/bhBx/cfP+Dm+5bven+NZvuW7Ph3jXr/rBuw73rN65av/H+1evvW7X2vnvXr1732JZncvOKalHlJHoZmQUlsSFELoTIBxMFIKIATBSASXwwiQcm8SBEHpTAg+J5UDwfggMg2CxwRRCsGIIV3fnrL3wGY4SgeiGoHgDVA2BM9q8AqF4AqgdWvv/xB/UAtF5YghEV1wuhaAEYxQMhOVkKF8AZBXBGYS2zCMEEoVgrIC5C0gsR1L/pEBN3wwm74bi8GlxeDS63Gptbjcmtxu2uJhTCl4/egZH0olpaQQ05r5KQW4HPqyTkV5OXrYxkFNXSQLU0MJIBrWMVo1lgJD27y+Lu/RXZhW5gJB2EpIMQVEgdrQxLh+HpZVhKST0JiiaW1JNLMZRSLKUUQ4HWEUFIXCEcUwjHgBAYCBpTXI8twWDK8dhyfH1BLew5aO5juX/aXr6LKCMH0v6z7y69992bV2+8sufFqbaUR90iFTUITH5zbLZn7vz+fZeO9u9PmwJutISyCwV5qvT5LUV/frTouSeKtv65JCe3CpwLA/0p97mHn97y8BMPP/zYQxs3rX/8sS3gogIum+VpdMci0XgkFvQHA/5gMBgOh6PBcLTTH27rDLW2B7IsXjZxk8GnTqcAACAASURBVK/R05pdu+ZyN7tdzW5ns8vpcTo9Llej2+1xuRrttgaz0WI2WrIgVkmVuDrsrm07H97w0JNbniiHlgm5gFVvshlMJo1WK1eqpAqVVJl9VKeSa5RyjVqpUyt1CrlWCMgYdB6dxhECMqPB5mxoavL4vE1tDptLJlHisaQyaBk4HwQrLsejsTwGW8wTCDk8PpP9D0AMLUPdAXH9/y8gfmDjY4888/wzOwq3FZTthFTvhNbugCD/74N4uRrxqyDOKSHmlRDySvB5pbi8MmxuGS63DJe7AuJKSn4VLb+aUVDDKoSzC+HsfDgnt5q1q5KRW80uRPELkPxdNaztFfQcOKeCpqVpfXJPr6Z1UOLqZpsDTHNA4E6IvL2Cpm6WM0q1BslmP9kcoNlCzIYYyxVnOmMMR5TZEOU2JgUt/YKWPm5zD9uTZLrjDFeM7ozRGmJ0Z4zujDNcSborTm2IkmxhnDlQb+is1bZWKDxlUleZzFWt9dZZ/QRnlOiOkxoTFE83pamH4ukmuGIYe4TgSrJ8KV7nGMs3Sm9O0ZpHGM1puneM4R1neMcZzROM5mlm8yzTO8/0LjC9e1hN86ymWVbzONs7wm1N8duGhZ0jwq400DHC8w0xm3opzjjRHsZbg3hrkGALkRoi5IYo0R7CWf1YcxfW3IUxddQZ2pBaL1ztqZQ7yyX2MrGlVGQuEVrKxNZyiRUmtVXK7VVKe43aUWf0UNx+fmePLDKsiI8q46Oa7jFzatYzfaRr/7nIkYvhxZc695/xzhz3TB5pmj7mnT3RMneqZe5U88wJz9Qx19iifWS/oW9OER0Xdg4xm5NkVxhraUfpvXBtY7XaCZPbSkRmiEAP4moLmOrddPVuqiqfqiqgqgup2iKKFkzVQaj6Yrq+mKYvoRtgLHM1z17Dt1dzzTCGvoymqWDoajnmeqEdI3TU8S11HBOeayHzbDS2mUbWMLAyEVZhpZsi0pZJQ+SQpfuYIXlcHTuliC7JImckkdPCyBI/ssSLnhLEl4DkaVHPaVHvaVHvaVHPGWHPWWH32Z+C+BwQPgdEloDQCZ7/KKfzCLvzKKfzKK/rGD9wDAgdF4WPi8JHhcFDfP8+bsc8s2WS7B4nueeYLQdFgUVp+KA4uAfonOG0TnNap7m+WX7bLNAxJ+xcEPn3SYIHpcEj0uAJWfC0MnxGFTmtDB+XdB7it+5lefYyGg+wm4/wWo8D7SeBjmN83yLbe5TbcgroOCv2nxP5z4kCLyxXhMMXpKGXpKGXpKEL0tBFafiSJHxRHLogCb0kCV+QRV5Wxq8ok1dkicvC6GV+9HUg8a60/wP18Afq4bfl/VfFidfE0TcVyXdU3W9Jo2+Kgu9IQ6/x247X6UcKGOFt2GgRI4XXT0h9g+r2ZnGDhKGiMeR0sYmhdBAlFhxgJEutLFUDXWquqmc8sz3/vjWb1214uLi4VKvWRkORvmT3QHfPUH/f0MBAajCVHh2bmpqdX9g3v3BgZm7f+NT86Ph0emxqfGJ6amo2u2hiLD02nBoeHEj19Q4mEn3RWHci0TcwMJJJTx48cOTlS1dee+31Q4cWzWbb89ufv+eee7ITYoVUNjMxefbU0vFDi3umZ8aHh8dSqan06OxYen4sPTeWnh4dHh8amBpJzU9OLExNTWXGJsbGZqdn52cXZqfn5mbmF+b2zM/smchM93UP+jtCLc0drS3+QCAeCve0tAaFUv1uUNWqtY/+y2/XrH30ucIKDImv4WtcDIWdJDLiAB1BZCJLbWS5naSwUVV2utZB19mpWitVa6GqLRSViawykRVGktxIkOpwYk09oEBxpQiWqI4jJohVTLUJsDg1TW3uUDIyOjV26PiRi5cvvffBu5/f+OTr767dvn3z9u0bt29f/+GHL7775vNvbn3+9Zef37rx2ZfXP71149Nvvvzi21vXv//2xvffXfv2m49u3nznk49fefud81dePXL+hcze/V09fcamFkBvpkmURKGUKJQSRTKcQFzHFiCYPCQbwAhkJKmWojKQ1XqSRkfSasl6HdVsZDnsgkaPpKVV3t4ub++U+dpF3lae28NyuBk2F93qolmcVFMDxZiNi2p0U02NVGMjxdhIMriJBjde58JqnRhNA1bdgFU66uV2tMRSJzHXic11YgtKZEWJLEihGQGYEMDdIDZUc/XVXP0KiGsFP+6jWNnRdofFlhUQw7nZSbOhhquv4uiq/6+AuGJlnMxSL4etrGAr7oBY+jMQr33i0b8P4gce3HzfgxvvXb3x3rUb/7hm/e/XrPv9ug1/XL9x1fqN961ev2rVulX3bnhw7eMPP52XW1SLLCfTSskMCJEJIrBBBC6IxAOR+GAyH0zmgclcEJkLJnEgJA6UyIUQ+BCcAILNmniFxSsfRD/9UgjGCMH1dyMY+BsQ//g9BAMUY8WlWHExRgRFA2AUvwjBKYCzCuBZEDP/FsQgFL0QSS1CUrOViUIEuaCWVFBLzK8l5Nfid8Nxu+HY3Bpsbg0mtwabV43LryEW1VLASDoYRQchaPk1pNwK/K5ybA4Ml1dJKICTC+GU/GpSbgU+rxJfCKdA65glaBYElb0DQi1CUEEIKhhJg6AYkJXdxkh6US0FjKKUYmjlOFophlyMJkLriMVoUkk9pRRDzYK4qBZbUIPOr0YXwNEgZD0UjS3D4SqI+DJ8fV512Z+huc9Cd5TgK8QOWc9Czwvvn3v/h3f+evu9lz89v+/CbN/eRMewzzfUFp1JjB6bnDu/P31iunMsJvZoylnIZ8p3rs95fO2OxzbtevKpoq1bS3O3QnOe2Pmnh55+5OGnHn7k8Yc3bd7wxONbQEUFHDaz0e2KhiPxaCwYCAYCoVAocjeIfR3BfwDibNzNbneTx9PU2NjkcDgtJqvZaLFbHXaLQyVTYVGYnVt3/C2IzVqdTqFSy5TZJcRahUaj0KoVWo1Kr1bqFHINIJAyGXwmgycSyg16q7OhqbmpraW5vcHulooVOAyxvLgcWgipLK0g1OP4TI6ED/waiEtgqOx4GFqGgpaioKXo4rL60nJsWQXuZ4c5CsBVBeAfO8T/DIgffnr7MzsKtxeU7QRX74T8z0G8DULcDv15h/jXQfz3ZsM/mriCvgtGy1Ym8srI+eXkgnJSfjkxv5yw+07yYNkmMWV3BXV3JW13JT2/ipFfzcyvZuVVMXOyIEbyC5C8nBrWjirGbiSvhmlg6jtU3n5D+7CyuQ9oiHLtIVFjQtLSI27tETQneY1xjivKcUX5noSopVfcNiDpGJS2D0rbB6TtQ9LOIWnnkLh9AGjr47X0cJt7eM09fG+foLVf1D4k6RwWd6QErQMsTzfZHsEau2o1rTCZu0TcUCJ1VmqakeZOjCOUDbYhgnPG8K44xhGuswTrbVGyp4/ROkz3piieIXJjiuxOEV0poitFcKYIDcOEhlGiM0NyTpDdU5TGGap7iu6ZZDaPcX0ZQWdG2JUR+cckwQlxYFwcGBd2ZQQdo7y2YU7rEKd1kNM6xPWluL4Uu2WA2dzP8vZzWod47SlB57Cgc1jQmeK2DbBaemieGLEhhLX60eZ2pL6lVttUpXJVKBwVCkeN1o02txJdAVpzhOGNMVri3PYecXhY1zfjSB90ji82jB20juyzpPbaRg84JxabZk607T3nP3QheOTl8NHL4aOXg4uX2ved90yftA4fUCenxeE0v2uQ097L9CWp3ijBHUBbfHCdp0LRUCyygHjGQpaugKEpoGsK6boimg5E0xVStEUUNZiqKWUZK3nWGsABB+zVPDOMqSulqcvpmiqWHikw14vsWLEdK7BiOAYsQ0uka2lkNZugkJM1Lq49oWqfscQOW5NH9PEjyvBxWfCEOHASCJwSBJcE4dOC6BIQWxImlkTdS+Ke0+Ke0+KeM6KeM8Lus0DyDogjZ/mhs/zQGX7oFD87IfYf5fiPcruO8rqO8gNHBaGjQOgIEDgs8O/ndS1w2meY3jGyO0Nyz7BaD4gDh+XRA9LIvLBrktM6xmzOMJszrOZxbsuUoGNBEjyojB1Vx48poyeV4dOqyFl19IwqckLmPwy07eM072N69rOaDnFajvB9x/htR7gti2zvEW7LSaDjtNh/dhnEwTsg/jHLIJaEL0jDL0pCL0pCF2WRV2SxK9LYFVH0NSD2lrjnfeXQh9qRv2pG3lX0vylJvCGNv6vueU+VfEMYuMLxvc5vv8L2HkfpRguZ0R24GJiRwusnpb5hXVe7vEnFM3B4WrbcxlQ58EITRmAgSa1stYsps1ZhGE9v271q9aZ1Gx4pLYWZjKbeZPfw4ODw4OBwanB4aGgkNZJJj09Nzc7N752b3z89u3dscm50bCqdmRwbn5qamp2ZmZuZmp0cn0yn06nUSH/fUDLZH0/0dncPDA2lx8emsyB+9dWrhw4tWiy2Hc/v+M0992Q7xGqFcn5m9oUzZ08eObpvbm5ydHRiZGQ6nZ4dS8+NpWczo1MjqbHB/onU4Oz42Nz4xGRmbHJsfHZqdm5mfmZqdmZqbm5mYXZqYWx0qic50NUR8no7WlsD/mAiGOlpaQuL5aYCKPz+9U/86x/Wr3t8W2ElliTQ8DQuutxOEBowfC0WMODFFrzEipNaCHIrUWUjqm1EtZWoshCUFrzCjFeaCQozUW4myEw4qREn0WNFOqxIW89XIjkyBEuC5slJUh1X71C5252h7tDo1Oj+owfOvXzujb9c/eT6+199++l3P1z//ocvvvv2s1tffXLzxqc3r39y49rHN69/dPP6Rzeuf3zj+sc3b3xy8+YnN7/8+MaXH1//8pMvv/rg2o1Lb72z9/jJvsxER7zH0dalczfJrA6BzkiVKDAcAZLOQTJ4WL6YKtWwdWa23kTVaHEKOUYuxSqlRK2KZjJyGhpEzU0yn0/e1i5t9Qk9Xp6zkWlz0q0NNEsD3epk2NxMWyPT1sS0NTNtzXRLE9XUSDa4CHonTttQr3bUq+wYlR2rtGOVdozcipFbMTJrvcxaL7WhJdY6sQUlMiOFyybOsnhlQowALAjAigCsCMHPVxffwbG1hmut4VpquGY4L9tFNmaHxNk58c/gm50cr8yP/xkWlzPV5QwVjKGuYGoql6P9SduYpYOxtDC25k5UFWwFjCWrZEvvBnFhLeKp3JxfAvGaTY+u2bBl9dqH71+9adXqDX9cs/GP6zb+Ye36361d/7t1G36/fuO96zeuWr3+3lXr/njvhvvXPL756bxdRQgEjEIrpzChJCaYxAGTeCDy3eGCyBwQiQUiscBEDpjA+ymI/0HAGOCfDxQjzN77KMGIoWghGCUAIXmFtezCWlYBnFUAZxXWsoqQLPCPIGaD6xggFC2bIiS1CEkpRJILkaQCBLEAQcivxeXXYnfDl5NXhc2txOVVEQrh5CIEtaiWkl9Nyq3E58CyIMbn1xB3VxNzK/A7StE7StG5lfgiBBWCooNRy5uMIXUMKJpRjGYWo1nFaCa0jgFG0YsQ1EI4CYQklWKoWRBDUHgwEg9BEYrRpJJ6ckk9GYIiZEFcULMM4lIMoZJEriASijGovOqyXRWgQkQJiotXN+kSM4ljV4+98eXVD2//5e2vr7704dmDL+8ZPZJKziejM4nefYPpE5OZpemeA8OObi9Jx95ZB9qQ+/iqP2+879mNG3c89nj+s0/lP7dl+5Obnn7ooScfeujRzRs2rXvssS0gUCGXw/I0NsYi0XgsFgyGsuPh7OnmTn84S+Fsa2J5/1qTr9GzXJlwN3ob3ctxu5tdLo/b7XG7PQ6H02q2Wc02h62hwdqglqvvnhCXQUoBjsBqMNuNZovOoFeqNTJVdjysV+l0aoNOY9RrTTqtSa3Si0UKNgtgMflCQKbTmh32Rk9ja7PHZ7M0SERyPIYIK6koBZfUwKpJWCKfyRFx+QIWh0NjLIMYXFr16yAuKf8RxBXV/00Q/2cWxH/8BRCDa3eA/x8F8W4YpaCCWlhBKaygFMJI+TBSQTkpv5yUBXEejJwHo+RVUHIrKHcWsdFzK+g5FbTcamYhgluA4OTUMHdVMQpRAgTbzDH5tb4hc1da5xuSebqF7qi0KSH39Sg6+mQd/dK2XnFrj7i1W9bWp+pKaSMZQ3zcEJvQRTLqwIjCn1L4U8rAsMyfEncMCH39Il+/qG1Q0plShNLqyLgmOqEMZSSdw3xvH9OdINpCKENbjbYFrm+ts3bhXRGSJ0ZwR3HOMN4ZIbjipMYk3hnH2CNYe4zc2MfwDtO9w7SmYYpnmNI4THanSK4U0ZkiNgwTG4YJDSNER5rYMEZsGCc5MmRnmuYZYbeO8DpG+R0j/I5RoCsDdGWEgTFRYDwboX8M6MoIujJAV0bQmea0DbNbUxzfsKAzIw5OyGPTquScuntB3T2vTMzKY5PCQIbbnmK29FIb4yRXhNAQwjcEcY4A3hkguUNkT5TiiZI9EbInQvfGuZ390mhG0zuj6ZlRJCZk8XFVckrfP29M7bVlDrkmjzfPnmnd90LnwYuBxVdCRy8HjrzSceCCd+5Mw9hR0/B+/dCCbnBeOzCr7JuSxjOC4CDT101qjNRbO+H6lkqFu0ziKBHaSgTWEr6thGcBMw1guraEZajkW+EiB1zkqOZbYSx9CVUBJkrAREkxRQZjqhACA1Ziw4mtGK4eQ1cT6WoGVc0jKVU0baPAnlD7JoyhvYbwPqV/n6jtAN93iNt6mO07yuk4yQ+eBqJLQPxuEC+Je07/EojP8IJLvOBJXuA413+MEzjKCRzh+o9wuxZ5gUV+8DA/eIjv38fvWuB2znHap5jeNNk9Qm6cYvv2SUMHlfF98tisyD/GbR1hNKfonhTDM8puHhe0z0tDhzXJY7ruY+r4cWVkSRU9q46dUUVPyIJHhB0HuC37WM37WM0H2S2Heb5Fnm+R27rIbjnKbT0JdC6JA2dEgbOi4HlJ6EVJKLuF7YI0ks1FaeSSJHJRGrkgDb8oCb4gDrwkCV2ShC+LI6+Kom+IEu/K+j5Upz7WjX6oGXlP0feWJPGWNP4XTc9f1Mk3AP8VVssbfN9rnJYljHECyknmEhNQZgqnnRB7h7UdncpmndDCBwwsmZWusOMAIxYwUOR2nt7DUTpqcKxntuffu3rT2vUPl5VV2iy2of7+zMjI6HBqZHhoOJUaHR4dy0xMTc/Oze+dnds3Ob0nMzE7kplcAfHs7PzczPzM9Mz4+MToSGZwYLine7C7e6CvL5U9zPETEFvtO3fs/M09v7nnnnueefIprUq9d37hwvkXTh8/cXBhz3QmM5VOz2QyP4J4eCgz0Dc21D+VHp3OjE2mx6bGJuam5uamF6YnZ6cnZ2em56cn59Mjk92J/s5lEAf9oUQw0tPSEZGqLKAyxAObnvr3ezesf3J7YRWOBGi5GhddbscL9XU8DVqgqxeZ6kVmtNhUL7Ess09uxcotWLkVK7Ni5Vac3IaX2wh3/iTKbSSFDSc2Ijiqapqkhi5BcRU4oYYqM/MMLoWrzdoe9/WMJif3TR49s3jhtfNvvPfa+x+/9/n1T7/6+vq339349rvr33xz7etvPv/q1qc3bn507fqHX1z78PNrH31x45MbX1376ttbP9z++vbtL77+9q0PP3rh8quHT52d2Hewb2zS3zvg7gqo7E62Qo3nAhg2D8cDqGIFW63j6o0co5Fh0JK1SrxKilVI8SoFRa9lWcy8hgbA7QYaPYC7CXB7gMZmYXOrsNkHeFr47ha+y8tztnKdrZyGFqbNS7d4qCY3Se/Eax0Ytb1eaa1XWOrlZozCglVYlyO31Mts9VJrdmaMEpmyJkYA2Q6xEc431grMSKEVKbQhhTYkYMse9UAIbNkTd3cO3dnhPDucZ4PzrLX87DjZtGLiu+F7N4X/Hpd/FcSaCpa2ajm6u4/nVbD1FWxdBUd7J+pKjhLGkleyZXeDuKAW8WTOrn8E4ntXb/jDmg1/WLfx92vX/3bt+t+u2/C79Rv/uH7jvavX/3HVuj+s2rBq7eObntm9E4SsraDSYDRWMZkFIXPAZF4RJRtuUVbDZDaIxAKRmCAiC0zgQHB8CE4AwQH/TMBYAWQ5AORXP4OxQDF2+QBeKUZcjBZBUAAYyQchuEW1nOx/5xbVskAoFqSOBUWzi+s5UDQbUseE1NHB2aBoYBQVhKIUIcmFCGIhglCAwBUgsAW12AIELh+O3Qmr2wqt3Qqt3VGGzq3E5VXhcytxORXYnApsXiWhoIZYiCAX1pLzq4k5MMzOcvROGCavCp9fTSyAEwtryUW1VBCSCkZRsz4GISlFteQCOGl3FSG3Eptfg4PUkUrqyVAUoQiOKYLXg2qxUBShBE0qw5BL0CQoigBGYMEIDBiJKa7DwfCkGjIFhscVIapzK0vy4aXleDheRJM5Vd6elvTi6Mk3Trx+7dV3v37zzS9fe+nDs4evHJw4NdGzpzc2191/cHjs9MzYmdnIQq+6y1zFRz9Ztu3+bZv+64kH7n1m7fptWx7Z8dRDzz228anNm5/YvGnLxnUb1j762BYQuIjHZTd5PLFINB6PhUKhUCgcicRisUQkkuj0h1va/F7fMog93vYVEHuaWldA7Gls8TS2NLq9LqfH5fK4XB6Hw2mz2G0We4Pd6bQ5NQoN/i4Ql4JLBGx+dg+xVW80qDRauSpbIDao9UatyaS3mI02s9Gm15nlMg2XI2KzBEJAptWYbFaX2+V1u5rNRpsIkOIwhMqySlhxOaKqloIn85kcIYfHY7CYZOryo7qV083Qsto7IK5bBnFZXXEZuqQcUwrD/s2juuUtE9kUQauLoNWgkqrdoNI/P/8LIP6vVWuXQfx84bb80h2gqh3g2h13dYi3QTDbILhtENw2CH4rhLAVQsxmGzj7lm4lv7Bl4u9R+O89pPtVEFNzyim7K6gFVbSiKlpRJa2oglpYQS2EUQpglN3LGibnwci5MFLOSsrJOeWUHBglr4peWMsugLN2VdF2VtJAdYI6roVvCRjaUlZ/xtieUnl7ZU1xRUtS1dGrCQxogkOawKDaP6Dq6tcEBvXhUVNiwtI9ZU5M6CNpRUe/uLVb7OuRdQ5IOwaErb385iTfk+A1JfnebmFbn7RzSBEYUQZHFYFRWdeIpCMl8A2wmrvpTUl6SzenYwAIjgDBYW7HALO1h9nSy/YNcNqGWK2D1KZeqqeP2ZLitmV47WPc9nFu28SdTHJ9U1zfFKd1kuWdYjZPMjyTNPcE1TVGcaVpnmFWS4rdNsT2DbB9g5y2IU5bits+zGsf4XWM/jzto6zWFKN5kNE8xG4d4XWkhYFxSXhSFp1RxOcU8TlFfFYamRYFx/mdI2zfAKdtUNA1IgplhKE0EBwBAsN8f4rT3s9o7aF5k0xfL69rSBLJKJJTstg4EBoVBEckkYw8MalITsmTU8rkjLp7TtO3YBzab0sfcU+dapo/6104750/2zh9qmHymG180Tp+yDp+yDJ20JTep0stqHpnJLFxvj/FaO0hu6NYu7/O1I7S+5DaVoS6GS73wGVulMKD1Xixai9K7q4RWMsYGghJWogDCrD8QjwfQhLCWHIkoMcITRiuDsfUkJkaFl3NJyuUVJWTaw7Lm4Y17dOqjllJ6xyvaQ+7aR/Lc4DRtMj2neD7l4DIjyC+k9PC7jPC5F2VicgZfmiJFzzJDZ7gBo5xA0c5wSOc4CIncJjrP8QLHOQFD/AC+3hdC7yuOW7XLLdjku0bpTUN05oneB175JF96uSCMj4lCYzy21LsliGWd4jtHeG1ZoDOGVl4vzp5WJs8rIwuysMnFJHTyuiSMnpCFjoi6jrIb9vPbd3PaTnIaT3Ma1vktx/hdxzltR/nd5wS+pfEwdPi4Blx6Jwk/IIk/II08qI08pI0+pJ0+S7dRWnskix2URZ5URI8L/K/IApcEIUuiyJXRbG3Jd3vK/o/1g5/ohv5UJ16T9bzpjj2piT6nir5vjr5jiT0trDzfWngHVHHCyTbPEw4UEjtKWYNYVRpgbtf4fVJXRqBkcPT0kRGssSMA4wEsZmhdgnNLQKtG0Hk/un5whUQ26324cHBsZHR0dTQ8NDg8NDQ6PDo+Njk1PTs7Nyemdm9E1ML6fGZkfRkOjM5PjE9PT03N7ewMLdnfm5+enp6LDORGkr39aX6+lKDg6Pp0YnJ8dmDB45cunj5ypWrhw4tWq32XTt3/a/f/K977rnnT089rddoD+zd9/JLF86dWlrct392fHw6k5kZG5sbz8yPZ+bG0tMjqbHB/sxg/+TI8FQ6M5ken85MzU3Oz00tTE3MTo7PTE3OTY7PjgyPJ+J9nR2hFm+nzxcMhJLBaG9rV1SmtYFhqAcfevrf79u4/qnnC6txREDL0bhoChtWqEfy1Ei+BiU0oIRGhNCIFJnrpNZs0FJrvdSGkdoxMjtW7sDJHXhFA17RQFQ4SUonWekiyOxogQnJ0aK4OqzQQBCbiGITSWIiSUxUmZWjdcocPmtHoqNvvHfqwOShpeMXXn39g08/vnHrs6++/uLWNze++e7mt9/f/Ob767e++fzmrU+vf/nJtZufXPvys+u3vvjym+u3vrv57ffXv/n24+s33vrgo0uvv7108eUDp05nFvaG+/8/1u76u80zXfh9z9n7nU0zxRRiO0kpKaVpm8TMtsAgsCSLZYssi6VHbDFZaGZbbGYWme1wHG6SJm2ns6dTmHLaTmmg7flBSZrpdGZ39nvW+q6se8n5Az7rXtdz3WOO9k6F2cpTqWuk8hqpvEamqK2r4xsNAquJbdJR1QqSAiDKALJCSlWrmDoty2istVi4NrvQ5Za1tNZ19dT1eJQd3ZLmDqCpXdjQzne18RytbFsLy9pUY2lkmNw0g6tKayfVWfEKM1ZuxMkMeLmRIDclwsvMeJkZJzXhpEasxIgFjJViU6XYXCm2YERmjMiMEVnueOiuHiO8GVpgux2Kb0fx7Si+DcWvRwusaKElMZf8VeDs9AAAIABJREFUo3vi2whOlLiBvv2nH8n4J1lczlLD/hkQl7PlcLYsMUOM40uQjNq8CtQzmRlJT+3d8WjyQ4/uTHoyOWVv0q4nd+7eu3PP3p27n3wk+bEHH9lz3yO77knadU/y7nuSdv0yKeWXybvuTtl9b8qe+x7Zde+O5Ht27Lo/+andz+ekFWHRcCYTVsOG0tkgOqeIziug8/LpvHwaN5/KLajmFFSzC6trC6tYhRRWEZkNIvNAZAGILPw5FZMEP7c7QYwHIDgxGCsCVQqKMbwiNLcQxSlEcYrQ7KJKdvHN9Q4cMI4NwtaCsDXFWOatGEWV9EIMtQBdlY8m56OJiQow5LwKYioU/Xx++f68speKK1Kh2PRSXHopPr0Ul1lOyEFQ8lHVRZW0YiyjEEPPq6jKQZAyygjppfiMMnwWjJANJ+UgKLlISi6SnIMgZ8NJWTBCZjk+owyfVoJLhVZmluPyUaQiNKkAic+BYXLKMfkIbDGaCMFSSgnUUgIViq+GYCkQLAmCI5UQKHBKdQWVWkoiFKJgucgSEBaOoOKIfFqNki21ydwB9/ja2KnXT7z+yfU3v/rNa5++cvG980deOzJ1bDoYHxhYHZk5sxi5vDq1vdA+7+E3yME1yL2gF+55fud/7Xvg/md3prz4+O4Dj+96Zs/up/akPJ6yM+WRvfueKCou5PO4TY2NQX8gFAx6vV6v1xcIhIKhAZ8/1NntbW7rbmrt/quP6pp+2DLhbmhpcLc0NrQ2NrS6Xc0Oe0MiW73TarbZrHan3eW0ubRKDQVHyjyc8fiux55+4qm/B2KdSmtQ6406k9lYbzXb6y0Ok7FepdTxecCdIHbYG+02t05j5HNFBBwJXgqHQcuxFZXMarqglitkc7lM1g97iP8XIIaU4ArBFXlFyISDC0DIQjDyp0H8n38N4mcPPXc4/1AOJK3g/w7ECQr/PBBnJNZH/FwQMzJL6TnljDw4swDOKIQxCmE/sDi3nJZTTrsTxBllVRmlVenQqnRodUYJNRvGyEPW5iBq0sqoaWXUwkoelmPim7r1bWOW7mljx7i6ZUjZHKprG9B0D+v6xvS+CYNvQu+b0HnH9d4Jg2/aFJwzBed03ilF5zDf5WFZO5nWTpa9h2XvZVq7aeZOqqGjSt9eZWivNnXQrT0sh5fXEBS3Dss6xxU9U8q+GYV3VhGYV/WHtcMxw/iKbnRJ2b8o8c4Cnhmpb17mD0u9C/yumcQXdeLesMy7pPCvKv1rysCaKriuCm7WBbfqglvKwKbctynrWwe614SdK4KOJV57hNs2z2mbYrePsdtGattGaltHWS0jrJYRVssoq3mspnmM1TJW2zLObpvgtE9x26fZrVPslqna5qna5qnalpu3xdz2aV7HLL9zTtA1L+ia43dOs9smWC2jnPYJwLOgGojXDS4p+6PyUFjimxf0THE6Rlmtw7VtI/zuScA7JwssSrxz/J4pbuc4v2uC3z3J65rgdI7Vto2wWoZZrSPczgnAM183uGSc3LLPn3QtnnaFT9sXTljmtgwz6/rpdePshnluyzS3ZZze1I2v1g3FpMEFYd8Up3OE1TLIbAzR3QGG01/jDLAbQoLmAWHzAMfpqza0Y6V2OFdXUqMA0yVFVcJ8MjefzAVRBeUsKZqjwrHryLVqWq2axVByqySyaqm1VtsDOMaULQvK9qikeUnQuMZr2uI1H+O2nOB1nBb0bgu9Z4SBM6LgGXH/7c6K+s+JQueFwQuCwAW+7wLfe47v2eb1neL0neD2Hef2HeN6jnI8W5y+TW7PBq93ndu3xutd4XUv8Xti/N6YoGeR3zXDbpvmtC+IepdVgRX1QEwZXJD2TYm6JgWdk4LOSVHnlLhrBuhdkHljSv+K0rcq7VsX9xyV9J6SeU7JfSdlnuNAzxFh5ya/Y5PXvsVrPyroOCbsPinuPSXu3Rb3nhH3nQH6zgB9ZwHPeYn3YgLEMt9laeCyNHATxLLgK/LgVXngstRzUdx7SdxzRdz7qtj7GyDwtmzwfdXYx5rJj9QT7ytG3gJCvxF63hD1/U7m+70q9IEq+Ik6+Lmu/wNF37UaxwZSOl3MGoFwRnHysVpLUORo4JvlteoalrKar6kSGUgiQ7XUwta4AXObUOfGVPMOpBc8sPPRpF1PQEtgVot1YnR0bnJ6enxsYmx0Ynx8enJ6bm4hHIlF4yuR2Op8eGlmPjo9G56dCy8sRqPRpaWllZXltZXllVgstrAQnpycGx2bGh2bmpycnZsNhxfimxvHrl69/tprv97aOmq11GdmZPzL//svd91114H9+w0a7db6xqtXX7l09tyxjY34wkJ0bi46P780P7e8MLe8MBednpwfH50bH12cmgrPzIZn5qNzkfjiUnxxaXE+ujAXWVyILsxFJifmgsHhzlsg7vMMeALDbT0BmdZaXF75yJ0gFmnYaiddYSWIdGh+HVqgwYgMGJEBJTSgRSaMxFIpsVRKLFipFSe14qT1eJmNILcT5Q6y0kVWuChKd5XSXa1qoMhdRMBGEFlJQH213EFXOqqlVqLQgKlVIWgSOE2MqpFUifUCfaOu0dPgGe2fXVo6dnb78quXX//tG2///r0bn3/+zV/++P33f/7++z999/03f/72yz/++bOvvvno0y/f++jTdz+88eGNz2988dWNL7764NM/vPvxp7/78OM33v395V+/cfTc+bnlZd/IaEN3t87hBPR6tkLBlEtrVHKWVklTyUhSIR7gEQABRQ7Q1MoavbbWaKg1mdgWC9dmE7lc0pZWRXuXqqNb0dYtbekQNbTxnS1cewvH3syxNXPtLRx7C9vWUmNupBmcZHU9XmnCyQxYqR4nNdzKeEcmnMSEk5hxEgtOYsVJrDhJPRaoxwK2m4ltlaKbYYT226EFDrTAgRbY0QIbRliPEVnRIvOdJr7N4lvr3hLDGDc/3YNzdIluL6b40W6KxK6JMpb6fwti+T8F4p177t25657kmyD+1U0Q77kTxA8k79tzICe9GFeJrGHBWZwSBgfM4BUz+IV0fgGdn0/j5VO5+dWc/Gp2QTWrgMIqoNQWkTkgMg9EEYAoQhBFBCKLQGTRT58pIhDl9lXxbfj+/TNRCCaKwAQAggcgOACCE982MahSUIzhF2N4xRhucSWnGMtJrDwDYWtBlSxQZU1xJaO4klGMZRRj6UWVtEJMVQGakocm5qMI+ShCPpqQjyblVRDSStAvFsFeKIQdAqPSSxMgxqaVVKaXYrNgxLwKSiG6uqiSVoih5aOqchCkzHJCRhk+owyXBcNnwQhZMGIWjJBRhksvxaZCMYch6MMQ1GEI+hAYfRiCTi/F5MJx+Qh8Thkms6QiswSZU44uROLAleQSfHUpoboUXw3FUaA4UgmeVEYkI6qqUTQaoopcQsCUENFIGh5TQ66sJaNrcDgOgaPlun2uuSMz53575o3PXn/j89df/fT6ubfPRc9HB9eGg8v9Y8cn585H5i5GR07MNEx1cVzSAmppcuYT//Hkvf/5+D0PPpuU9Nyu5Gd2pTy1a+djOx9OfmjvvseLQYVCAb+5qSkUCPaHQj6f1+fzB4MDof5Bnz/U2e1pau1qbOm6vXntThAnamxobWpsa2psc7ua7bYGu819G8T2eofb6XY53DqVtgpPzkrN/DkgNunNVrPdXu+y29wWs6NOpb8TxBaL025rqLc46pRaNouHxeBhJXBEKRyPxtVQmUI2T8jmchg1P3qp7gcQg0sxd75Ul3i3+Ucv1UFK8YVgVH4xsgB0s0IwshCMKIIgcgqhL6ZmPbr3mR/NEP/ygaQHd+997JmDzx3OO5R9C8TF6NQizOFi7OFi/GEQ8TCIfBhEPgyiHAJVHQJVJzpcTD1cTLsjamJYIhVCTYXQfv7d8N+blPhxZcysMmZ2OTMXxsxPUPiO8mD0XBg9J8HicmpWOTWzvDqjtDodWpUGqc4ooebAmHkIVjaMkQolp0IpBWh2JVvPN3boWofMnePGtlFN80Bdc0jTMaDtHtb1jhg8YybfhDkwZfJPGn2Tes+4tndM1TkENAc4tq4qjRsrtaDEJrTEipHWoyX1KMBaIbYihGYY31jOM8IFZhRgw6saqYYOts0raByQdoyqPDO6gYhxdNkyuWaf3aqf3jCOLmsGo+qBqHYorhteUQ/EJX0L/I4pfscU0LugCqxoBzZ1A5u6wU390BH90FHD0DHD0DH90DHd4HFt/zF18Kg6cLQucETp35B7l4DeBVHPtLh3StQ7JeyeEnRN8jrGuW1j7Jax2uYxdss4p3WC1z4t6JwVdy9KeqPSvjjQExN1LfLb57it0+zmSXbzJKdlitMyxW2d5rZOc1sn2S3jtc1jnNYJcc+cIhhV9ceV/TFlf0TmXxT1zvA6JxL3x/zuKcA7J/UvSH3zor6bv9e0DDGbBmnuEMXuI1r7iNY+st3LaBrgd03KgxHdyKpxYtM8tWmYXFePLMkHw9KBsGI4Wje+rJ1c002s6cZXNaPLqqGYIhSW+ucl3lmJZwbonZL1Tdf55vWhiHkwagwtKrsn+G4/zdBKrnMSlfUEublSpIOz5VC6CFzNh9IEcAaAZkrxDBmFIaNVA0wCT0jg6+nyTqFlTNEUUXesKts3Ze3HZZ3bsq5z0p6zQO8ZUd+20HNG6DsjCpwRh253VhQ6JwqeFwXOC/3nBd7zAs85vmeb5znJ8Rzjeo7yPEd43i2ud4PrWeP1rvL6VnmeFX7fkqA3LuyLibxRwBsGPHOinllx76LcF9f0xzWDYVVoVu6dlPROSvumpZ5puWdK7pmUe6ZknlmZZ1HSGxF2LvE71oWdR4Ge4zLPCZn3hLTvmLjnqKj7iLDriLDzmKjrhLj3tNR7Ruo7K/WdAbzb4psgPgd4z0t8F6W+l2X+l2XBy7LgFVngiix4Vd7/iqL/FUXoisz/ssTzMtB7Feh9DfD8Vhp8RzH0vmrsw7rx9xUj7wCh/+Z7Xud0vcbtfEPY/a7C/6lu8I+W0T9aRj5W9b1aY9+qkM6Cakeg7CGMpJ+q7a7RW5lqMU1GZ8iqeZoqkYEsNlKlllq1S2Rq4Wtd6GregYyCHcmPJe95EloKM5sto8PDMxOTU2Njk+NjExPjU5PTs7Pzi+FoJLYcjq0uRJbnFuOz89H5hehiOBaLLy+vrK2urq+uri0tLS2GI9MzCxOTsxOTszMzCwvz0cji0ubG0StXrr366uubm0eslvrMjMx//Zd/veuuu154/nmjVndkY/O1V669fO788c3NpcXF6NxcbH5+eWF+NbywGl6Iz82EJ8cXJscjMzPRufnI7EJ0LhJfjMcW4gtzkfnZcOLfyfHZmyBu6Wpv7/N4B73BkfaegExjKSpDP/zYs//+wK6UZw7nIYgUkZqtcdCUVrxYhxao0UJdpdiEEZtQIiNabMIAlsRTbVhpPVZaj5XV42Q2gtxBlLtICjdJ4SYrGiiKhiplI0XeQJI4iGI7ReqkKtx0lZsqd5BEZnStGkaVlJAFpRQ+ki4h8rU1CpvY2KR1dzu7g939Y0PTi5H1I6cuXX39rfc++PzrP/zp26+//faP3373x+++/+JPf/nkD1+/++GNN9/94He//+CdDz5+58OP3/ng43c+uvH7G5+999lnv//0xpsfvH/lN2+cuHBhcW01OD7W0NulddpFBk2NSlolFeKFnEo+C8OvwQk5FLmYoVGyjTquxcgxm1hGA8toqDEaWGYz1+YAGltkLR2SpjaBq4lrb+DYGrn2Jr6zVdTQIW7sEjV28V0dbFsrw9RQrXMQVRaczICV6LGSH1iMlxnxspu3xQS5hSC3EmT1BJmNILPjpXac5FaAHSu+WaXIcTuM0IkROjFCB0Zox4j+CsR3mvhHFL4N4tt3xn9vtviHr/Fq1fB/BsQwjhzOkaF4N0GMoLPykBX/I4iT9tyXtOuelF33pOy6Jznl7uTkX6XsumfXbRAn3bsjZUfy3kcP5GSCcLgKFhtRyytl8iBMAYghLKILC+mCAho/n8bLo3Lzq9kFVQkQs4soXBCFD6YIwRQRmCIGkwEwWfzTZ4oYTBGBSIlhYuEPk8eknz6DiCIQQQTCiUFYMRgrBmPFENxfyRiMFYIqBaBKXnElt7iSXYSpLcLUFGGYRRhGIYZeiKEVYqiFmOoCdFU+mpSHIuai8LkVP5SDxGXBsBllmMwybBYMnw0nZJbj00srD0NQh8AVqVBMRhk2G47PqyDnVZBzEMQsOD4bTsiGE7PhhGw4PguGzyzHZ5RhU6HoQ+CKl4oRLxbBXiyCvVgEf6kYeQhckVaCyimvzC2vzIKi0sDwNDAsswSZC8MUoQjgShIESwJXEkEYPAiDA1ViIThcKREPryIhqkmIagKKQcLWUjA1pDIKKh8FykUWllcj+AZB50hHbDt2/ncXXvnw2mufvnb5g8tb1zcmj0+GVkOhtYGho2Pj27PTFyKDx6fdk500E/clZMZ9+x/+t0d/ec/eHQ89s3PnMyk79yU/tOehB5MeeHLfY2BwkVgkbG1pCQVD/aGQz+fz+4Oh/sH+gSF/oP8WiDsT/QwQu231rptb2Cx2h83Z4GpocDbo63RVBMqPQawz1htMFp1er1Kr5Sq1vE6r1NwGscPmdtgbrBbnbRCLRXKd1my1umz1brOxXiZR0qk1KASmDFKOKIUTKwksWs1PgBhUiiwuvbmHOAFiUAnm5h7iMvzPB3ERBFEMQeYUQl9MzX5s37N/PTJx/y8fSHpw1//fIIbe5G8CxAn+Jn65uVr4nwdxVjkzu6wmu5yZU87ILafnldPzYIx8GCMfXlMAr8mDM/LgjNwEi2G0HBg9G0bNKqNmlFRllFRnl9HyEDUFyNpsGD0VQkyFkArRtTiOTmBs17X0m9pHDa1DmqaQujmobe/Xdg6qOwe03UNGz6glMGkJTJq845ruIVlLgO/sZhiaCIp6OFcDpkuKqoFimhREl0OYCghTCWaqiunKIqq8oEpWUCUvoiqhLC2Cb8HJ3GR1K8PSLWjqV/ROaoILhqFY/cRq/eSaaXRZPxTXD8VNI8um0VVtfwzonmE3DdW4BrgtY9KexTr/Up1vSemNKb1xhSem8MQU3pjSu6zyrar969rgpj50xDh4zDh4VD+wrgnF1f0R3WBEPxTTD8V1g3F1f0TpX5D1zQM9s5KeOWnvgtIbVQeW9QMb5pFj1rGTltEThsEjmtC6yrei8CzJPXF5XyyRwhNXeKKyvoi0NyztXZT2Lcp9YWUwVjcQVw/GlaGoxDsv7JnmdU7wOieE3VOAZ07mm5cHFmW+BWHPFLtthNHYT3MHq+w+gqWn0tCB0bVV6ttJ1l5GY7+ga0LmW1D1R+sGY8qBiCQwL/BO8z3TosCcpD8sH4wqh+KqoXjdUFw1GK8biKkHY9qhuH54yTi8bBldtY+vuyY3GqY2HaPLhsC8omNI1OgTuvuARo+0ySNydDJ1TjyghddKyujCciofVsWroPCwZB4eV0tC0VlohoosbOHqR+UNMW3nlrb7hLb3nM7zss53RRO4pPCdBTzbwr5tofeMyH9GHDwjDp39eyAWeE7zPSe4niM8zxbPu8n3bfB9a3zvCr9vme9Z4nvjQk9c5I0Bvqg0EJEHwvLAnMw3J/ctqvtjhuGoYXheMzCl9I/JPWMK76TSP1nnn1D5xpTeUblnXNYzLe6aF3REeW2rgo4tcc8xmeeE3HdS7j0h9R6T9B0V9xwRdR8TdZ8Q952W+s7K/Wdl/m3Ad1rs2QY8ZwDvWcB3TuK/IPFdkvkvyUKX5aEr8uAVeeiqYvAV5eA15cBVReiKzHdV6rkm7fu11Pc7eegd5dB7ypHfy4feEgf/m9v3GqvjGrPlGqvlNU7bW5K+z/VDf6kf/6N56H1p55Vq0zpMNF3MHAazQkiBhyBvIst1ZAmPLKYzZAyhniG1VAEmCmCiK21crYutrEdS2M9n5D+Y8kTKY/tKyuBms2VkaGh6fGJ6fHxmanJ6anJycnp6enZhIRyOLkViq4ux1YXo8nxkaTGyFIktLS2trKyu3wZxJBKbnY9MzyxMzyzMz0fCi/FoeHlz48jly69cv/7aLRBn/Z9//T8JEBu0uiPrG6+9cu3l8+dPbG4th8PRubn4/PzK4sJaZHE9Gl5ZnI/NTkVmpuLzc/H5xcjsYmQ2El+IR+fjCzPhuenF+Znw3MwtEHd5Wlq7Ojr6vL5Bb2ikrScgVZsLSlEPPvrML+5PSXr6UA6cQBapa7UOmspKAPQYoQYjMmAllkqJGS02YQBzpcSKlVixEitOYsNJ7TiZHSezE2ROotRFkrmJMjdJ5qbI3FXyBrLUTRQ78EIbQWQjie1kiZ0kthGEFizXiKnVoGpUqBolhlWH42jJQgNVbKSK9TSxhi3XKcxOZ0efb2x6Ye3oiYvXXvnvt9/84KMPPv/is2/+/Ic/fff5N9/e+OKbjz//w4effvbBp5+/98ln7350452PPnnnkxvvffbpR198/snXX3705efv3Pjo2ptvHLtwZm41HpgcbfR2qVzWWo2cIuHjBLUYLh3DZeCEbIpMzKhTsHTqWr2WqVUzNHU0tYqqrmPoDVyrXehs5DsauTYXx+bi2Nw8Z5PQ3Q40d8tae6WtvZLmXlFDF9/ZwbG10g0ussqamJcgKc1EhZmoMBEViYOFqLCQlPUkRWK2xE6UOwgyB156K4kDB9wMK3ZgxU6s2IkVuypF7kqRq1LkrBQ5MOJ6jMiCFpnQQiNKYEj8i+Ql1h7rkTwdkqdDCQwogeH2LwiuNhGco7kdjK2+XXltXSJYrRrO1iDYWgRbi7jjzWc4Rw/j6GEcXeLhehhXC+Oq4VwVnKNA3AIxlgfAaTW5/xOIUx57KHn3A8kp96Xsui9l173JKXenJP1q1657du++d9ee+x/Zdd+OpPt2pDyYvPexAzlZYBwexeIi2fyyGj60RghmiorpoiK6sIAmyKfx86i8/GpuQRW7gFJbQOEUUXigKgG4SgSmiMEUAEyW3rLv35wpAJiS2FgMgEhiEEl0a4HxT5/BJAmIIC7GioowwuJKUQLEULykhCApIdweohCCsPziSm4RpjaxG7gARS9A0fJR1HxUdT6qKh9Fzqsg5VYQcpC4HCQ2G3GzLHhlFrwyB4nLQxEL0OR8NDm3gphVjjsMqXihqPz5/NIDBeUHQYi0UlQWDJcNx2fD8VkwXDYCn4Mg5iAI2QhcFgyXUVaZWoI6CEK8UFi+P7/0uVzoc7nQ/XklBwrKXiyCHQIjssrQuWWVWdCKVBDscHF5wsR5cHQ+AlOAQOfBK3JgiJxyWA4Mlosoz0eWF6DgYCyylIRG0ggoBqGMXJGLLH4+/9Az2QdeAqUh6BUKh9Iz7YttL596Y/vqh69c++Tq9psnw+cXBjcHfEve3rg3uDk0eW5h9lJ84PiUPmAv56Efy3nqP/fe+1+P33v/vod2Pp3y8N6kB3btuP+R+57Y9xgECgIk4ra2tlAoAWJ/IBDqHxgaGBwOBAf+9yC2uWxWh9PuanQ3Nroa/wGIzdqbIE6smNDX6Yxak8VkuxPEPK6YXSsAxAqjod5ma7DVuw16i0ggoZCosFIEtLgEXgL7EYh/GJn425fqboP4771U93dAjCyGInOLSl5Ky35s37MPPJLyX/fu+Ldf3vOLX977A4ifPbT/cN6hnFszxMWYtOLKVBAuFURIBZNSwZRUMCUVXHVzPhhMPQympoJoqSD6HdFSwdRUcOJ6+Cc+m/vJpzcyy5lZsJqfUzasJru8JquMkVVKyyqlZZfRc8oZuTBmHpyVj2DlI2ryEcxEt3GcGKLIKaflI5hFqNpiNDsXTk+DENOgxCJMLYGrE5radS0hU9uwoWVA2xTUNAe0bSF1W1DR4lO1BXTdgxbfuNU/YewdUbT4ebZOqtaFlZjgnLrianEOnpON4+QRBQVkUSFFXFglKaySFlCk+WRJHimRtIAiB1HrSpjaMrYeKbQQ6hqZ9T28xqCkc1TjnzMORIwDUeNA1DwUt44sm4eX63zzvKbBKlM3Xt1G1nczbSFOwzDHPcxyDDBt/fSbz+OFauyDbNeIoGkKaJtTdEXq+uIa35I2ENOFIoahiHUs7phac89uNcwddc0ecUxuWEfXTEMrxsEV09CadWTLPn7cNXW6cfZs8/z5prnz7ukzzslt+/hp29gp29gp29hJ+/hJx8Qpx8Qpx+Rpx8Qpx8TJ+tGjhoE1TWhJN7hiHFs3jW8YRtc0A3FFICzzLUi98zLfgiKwqAqFNYMx7VBcFQoDvdP8jjFu+0ht8wDN5SfX9xLMXQRzF8XWx2wM8TvGJH0zct+8zD8v8c4K+6b4vZO83km+d1ronRP75gH/giSwKAuE5cGwMhRVD8T1w8vm0VXbxKZzcss5ueEYW3OOrtqGYgb/rKZnTNMzbPJNOAfnW8bCTcPzZs+QrKGTpXdUyw0kYR22VoKlCwnVfCKBTUbTmWi6gsRr4miGZM6opn1L131K13vB4L1s8F/RBS4p/eeknm1R77bIcwvE/WeB/rNA/zlx/zlx6A4Qe88JvacF3mN87xbfu8H3rQn8q0L/itC3LPTGhd6YyBcV+6ISf0QWDCtCi6rQvCo4owxMqwLzusGweXTRPDqtHxyt8w8q+gbkfYMKz5Cyb1DZN6DsG1D0Dct7JyXdc6KuqKBzVdi1BfQek3lPKAKnlIGTisBxme8o0HdE1HNE2H1M2HsS8GxLfdtS/2nAd1rs3Qa8ZwDfWYn/nMR/XuK/IA1clIVeloeuKPqvKgZeUQ5dUw1fVw1dUw1cUwavK/yvyX2/kQffUgy8oxx8Rzbwpsj/a07PNUbbFVrTFVrDK8zG66ymN0Wdn2pC35iGPqvz/abWdRqjiIFrx/OrB4rpvnJOJ1pkrxQqsQIOSciqVXJlVo7KSZVYyCJjtdTMUtkYUiOMWLM/Pf+hXU/ufvyp0nKEyWQeGhhwJkGYAAAgAElEQVSYHBubnpiYnZmenZmenJyempqZm18MR5ei8bXI0np4aS28tBpZWo0tr966Hl5fWVldWlqKRuMLi7G5+cjcfGRxMR6NLEcjyxvrR15++eq1a69ubGxZrfVZmdm/SIB4//N6jXZrbf3Vq6/cBnFsfn5pYWE1vLgRi2wtxTZikZXFuaWFuZXw4vJiJDIbDs9EYvPx6Hx8YTo8N7U4Px2emwlPTsyGQsNd3Z7Wtq6Ozj6vf8AbGmnt8QN1xtwS5P17nvqX+5IefuqlLBieKKyr1TpodfVEqQEr1mEBI05mxcmstyYl6nGSepykHi+x3yYdQeIkAE4i4CJKXCSJiyxxUSQuEuAiih04gQ0nqMfyLFieBcu14PlWkrC+SmyjSuxUib0asFWJrWShicTXVbLkSJoAReeRuFKOUq+ob7B1eLoGJ0YWlqNHTh6/+MqVN9767Xs3Pvjs68+/+ctXf/n262+/++q77//w529vfPXNB599/u6NG+/e+Pj9z2988s0Xn//l68+/+/rDrz/97UfvvPzf14+/fDZ8dNU/O+rwdmhaHOJ6fY1aSgZ4eCEbL2AThDyyWEiRiClSoEomoSpkVJWSrtYw9cZak7XWbGNbHVybi+9oELiaRQ3tQFOXpLlb0twtaeoGGruBxh5xQzfP3sY0uqlaO1Vrp+kcVK29WmOrUtdXqespdfWUunqyykZW2kgK+y0QO39I6sRLboYDnDjAhQPcOKABK27Ait1YsQsrdlSKbZViC0aU2FlhQAsNKIG+gq+7M5RAf7sKvg7J0yZCcDW3g3PUt4Ox6xLB2WoER4vk6JAcHZKjT7yWd+sRaQOcq4fzdLfSIHh1CK4SyZWj+D+AOAeBfDojfedTT+54NPmhx5KS96ak7E2+DeI9T+zc9ejDybseTE5+ICXlgV0p96ck37Mr6e7dKffu2XXf7t0P7Ey5f0fS/TtSHkre+/iBnGwwjoBi8ZBsYVmNEFojAjPFxQxxEUNcSBcV0IT5VEFBNb+wiltYxSms4hZX8cFVIkgVAKFIIBQphCKDUKT/4AwmS8FkKZgsAZMBMFnyD84QsgxMlBRjRYVoQRFGCK4UQ3BACUFSSpQmguIBCE4EwvKLMZxCdG0BKvGsBjUPWZ2LrMpFUnIQ5BwEMRuOz4bjsuCVWXBMJiwROqMclVGOzkHi8tHEwkpyHoqYBcemQiteKCx7Jge0L7Pwqczi/XnQg2BYeik6C4bNRuByEPjcCkJeBSkPRcqrIOQiCdlwXEY5JrWk4iAIfqCwbH8+dH8+9Pn8kgMFpS8Ulh0EwTJKKrJKUOlgxKGisoOFpYeKSlNBZRnQ8gxoeTqk5DAIfLCo6KXCgoNFBYdABYdAuYdAuRmlBXlICBgHA+Ng+RXgQ+DMfRn7Hz/81L6M/ZmwPAKPom0y+mZD0e3l82+dv37j6qX3z61fX5k6NRFaC/bE+nqXfUMnJmYuRibPhzvCXq5LkkMqTk5//N6nH7x/38M7n0556MlH7k2+/96H733iqcegZRCpXNLe0R4KhUIJEAdDA4NDg0MjgeBAZ7f3nwaxze10NDrsbnu90+VwN7qbEiCm4MmJGeIftkz8DYgTl8R6tcFksNqsTrvNbbU4boNYKlFZzA6no8le79ZpTTyOEFdJhIJKQfmgckgZAYNn0ZgC9s0ZYhaVflcRFF5UAi8uRYBLK8ClKFAJqhhaUQxF3QliaBkRUkqAlOITIIZX/AMQVxSXIPOKSw+mZz+279kdO1N+ed+D//are//tfwAxNg2ETwMTU8Hk/zWI//HHcxlljB+8C2dlw1k/TWE462blNZlljIwSamYJNauMdgvEtfmI2gIkqwBZkygfwcyHM/JgjFwYPQ/OKEDWgDBsKJYLwXLzkYwMKCmjhASqZJP4erG5Q98SMrcNGVsG9M0hXUtQ2xpUNnulDT3ypj5tZ8jqHbP6xg3dQxJXL1PXgANMcLYKSgPy8NxMNCsHyykiiUBVkiKKpJAMFJIlBSRpAVlaSJYXkuWFFHkhRVFEURaSFQVkWVG1vLRWi5HYydpmlr1P2jGs882aQmHLYMwxuuwcW60fWlL2TLFsHozMVcY1l/OsFWJXpbwJI2tESdwVYjdS6EKIXEixGy1pxMpbSOouqsFbYwlx7IN897CweVjWOaryThgG5uzj8aa5jbbw8fbIybbFE81zxxumjzontpwTR1wTxxqmTjXObDdObzdMnXZNnHKOJzrtnDjtnjzTOHOuZe5828KljsjlrujVnvi13qVXOiMvN81uO6eOu2ZPNi6eblzYds+ftE8fq5/Ysk5sWsY2zWPr5tE18+hq/eSGY+aIfXrLNLqiG4xrB6J1wQWpZ1rQMcpuHmA1Bmub+/kdI5LeKYVvTumfl/tmJX1Tot5JQc+UoHea3zfN75sR9M0K+2ZFnlmxZ07inZN5F1WBiCYUMwzGzcMr1pEVy1Dc3B8xBReNvlld34Sud9wSmGoej/oiR0bXz4xvnumPb3VNhV3BMXNXUN3YBZjdgjqLUGrg8+u4NJGAzFVTRU1cTb+kfl7ZuKJsOaJq21Z3nlf3XFT1XZB7zkn6zoj7zoi9Z8T+s0DwDBA6IwmdlYTOAaHzQPCCOHBB5L8g9J4Xes+KvKeEvqMC/4bAtybwrwj9y2L/ksgfF/tigD8q8YelgbAssCAPziuDc6rgtCowrvCNKX1TuoE5y+icdXTCODhQ5/PJunuBjh6gvVfc3ivp6JN1+hU9g3WeSZV3Qe5ZkvRtSPqOSj0n5P6TyuBpVei0KnRC7j8K9G0Kuzd4nZu8rqPCnhPivpOA9xTgPSX2bgO+2yA+J/GflwYuykKX5KEryoGrysFryqHrquHrdcPX1YOv1vW/pgr+Whn8rbL/beXg2/KBN0X+19ndV2ktF8nuixTX5WrXNUbDdVbjbwVtHyu9n6n9vxe1XyYbNkv5C3nUsRxyfyHVU8JqQXBNSLYUxWYT+WxOnUjlEOiaGHIbWWyqkpiZCisN0JcTmM+nFzy8e++eJ54uKYMbDMZQMDg6PDwxOjozMzUzPT05OT05NTM7vxiOLcWW1uOrW7HVzdjqRnx1Y2l1fXltfXVtfXV1fXl5JR6PR6PxcCS+EI4vhuPR6Eo8thqLrqyvHbl08fLVq9fW1zet1vqszJx/+z+/uOuuuw78CMRbt0C8uLAWCW8txY6tLh9Zjm/EwmuR8HosuhKJRWbDi9Ph6NwdIJ6JzM9Gpibn+vtHunu8t0Dc7wkNt3R7xSp9NgR+764n/597H35w3wuZ5ViCQFmrtdPV9SSZESfR46QmgqIer6jHSa04qRUvq8dLbXiJjSCxE6R2QsLEgBMvdhDETiLgJIqdRLGTJHKSxC6KxE0G3ESREyewYXlWHK+eKLBVAy66rIGlamKpmhgKN1ViJ/KNWLYaw5Kja6SVtRI8R0oWKKqBuhqFTqC3qmzNtg5P18DE2OLK2skLl1777Zvvf/Lxl19/9d33f/r++798//0fv//+yz//5dNvvvn4qy8+/urzG3/64vPvvv7D99989v1XH//5s99/8eGbN35/7d03Tl6/ED29Mba62Ds94vB1Kd3WWo2cJOJiWAwkg4pgUCtYTCyXTRYLqQoZXaWi1WnoGj1Tb2Zb7AJ7g8jVJG5oEblbha5WgauV72zlO9uErg6gsUfa3Ac0dvMdbVxbM9vWxLE21Voaa0wNTIObrndStY5qjZ1SZyOrbES5jSizEWQ2gsxBlDuJchdR7iLKXARpIjde4sZLGvCSBrykEQc04gA3DnDhAAcWsGMBS6XYVCkyYYTGBIhRfP3fUhgtMKAFBhRfj+RpK3i6Cp4uQWEkV4vkahMURnA0CI7m/xLEaMEdIIYjnk5P27nvBxDv2pu8+8mkPXuTHn0y6dHHk3bveSQl5aGUpB27knfsTn5gV9J9u5Lu3Z18/56UB3bvejApeceDO3fsSH4kee+TB3JywTgSiiVA1orLmGIoE4AwpSCGtIghLaRLCmjiApqokCq8+UJHlQBUJYJUSSBVMghFBqHIIFXyv3umyCAUGZgiS7zYfKu/e4aQZWCCpKhSVIASFKKFIIwYgpOUEKRlRFkZSVZGkkEJkgSIi9CcAlRtfgUzD0nLRVTnwCnZ8MRXbsQsGD6zHJtZXplRjs4oR6WXJapIL6tIK63IhGGyEdgcJC4ThjkMRRwoLH0qq+jx1JxHD2U9fjj36ayiF4pK00oqsuDYHCQ+D0UsrKQU46rBeCoIX12Mqy7CVhVgyHkoQjYCl16GTi2pOARFHIbcLBWCSIMgUothBwtKXsiDPJ8DeiEP9GI+6GAh6KWC4hfyC/bn5DyblfFMZtqz2en7c9P25x5+LufQi4XpaSW5OYiiHERRZln+IXDm/ryDT2c9vy/j+RcKU4uxpQwZu77bPbI8efLXp67feOXaZ5dPvXV8+WpsensytNnvXfUHNgdHT09PXQwPHJ9wjrVS9bVp6JzdaU88vD9557MpO5546J6ke+956J4nnn68FAaVK6UdXR2h/lAoeBvEw38N4q7GnztD7LbbG1zOJqejwWFz3QSx88cgTuwhtupNNqPZrDUY6jQaRZ1aXpcwsUal1WtNVrPdVu+yWOwJEHPYQoVck9i5Zrc1aNSG2hpuBQJTlA8qyCkoBZXg0bgaKoNfy0k8U1dLY/zPIIbeAjG4BF9STipHVMErqOWIKmgZoQiCLgBVFIJvVgSp+BGIH0za9av7H/r3X93377+679/vfuDm2rVnD+1PzT+cA00vRKQXo9NBlekgXDqYkA4hpUEoaZCqNEhVGqT65nwwhJYKoaWB6Wlgxh3R0yC0NAgtDUpPg9J/5jaJv/Lu/wDi2mzYDyDOLqPnwph58Jp8RG0BsraworawglVYcRPEt8cn8hHMYjQbiuOVEfkleF5hBTOzhJxZQoZgORSBUWLpNLb0W9qGzK2DptZ+Q1tI2xpQNPZJXF3yxl5dR6jeM2b1jGnb+wXWjiq5Dc3VljPk0GqggMDLxXKLSeIymqKcoYJUK4rI0kKipIAoLSTLQVUqKFVdQtdA6RpwtaaYrMonSPII4qIqWVmtFg1YqYZWcWNA1zdp7Q+7RlaaJzeaJzcdw8vKznGGoRPBMxdRVQVVimJqHYSpBTM1IIYGTNdC6DowQw9hGkprjOVsM5xnQwmdGHEjVtKElzcR65poxhaWvUPY4lX1DZsH5lwTy82zm20Lx1rnjzXPHG2Y3HKNbdpHNuzDm9bBDYN/Wd0bUXWH63qi6t6Yujem9SwZ/Kvm0Eb94BHX2InGye2WmfMdC5e6wi93Ll5smTvTNHuyaf5U8+Lp5oXtpvlTTfMnmxdOtUXOtkXOtSxuN86ecE0fbZg91hI+2Ro53bx4qnnhZEv4ZPPicffsEdvEmnEopusP6/oXDYNR88iSdWzZPBzXD4RVgTllYEEViqoG4oqBmHwgJu+PK0IxZSiqDMVUoZg6FNP2x3X9cX1/zDAQMw5EjaGwwT9v8M0aPNMGz6TFP+0eWuydXx9d3148dTl2/lrk7JX5E+enNk+NrRztX1zuGZ1t84+09fQ3NfXa9W6r1OgG9N1S86DMNiNzRADHCuA8Imk8KW3dlnSclXSdBXrPAp6zkgQog2cloTPS0Flp6JwkdEESvAgELgL+i2LfBbHvrNh3SuQ/IgysCwOrosCyOLAEBGJAICoJRGXBiDy4KA/OywMzcv+k3Dcm9w5J+4LiroCke7DON2YcHDcPDepDHkVvu7i1idfg5rjcbGcjr6FF1NIj7wppfFO6YFQTWlcFjyr8J+T+k4rAKVXodF3/aVXopDxwRNy3zu9a5bSvcdo3eZ1HBT3HRTdNfBrwbQO+sxL/WYn/nDRwXhq8KAtdkvdfVg5eTVwP1w1fVw+/qhl6XTP4a3X/b+r6f1c38LZy8C1J6A1u71Vqy3mC4wyu/gLJcYXa8Bqr+decljcFbR/Iej6Qdv+G5TqLUa6C2Au51RO5lKFiure0tgXOMSJYEhSLQ+JzeWqx2iEyNLFUzmqplSa3slR2htQIJ7IOZBQ+smfvnieehpbCdDq93+cfHBgYGRqanBifmpycnJyanJ6dXQiH48vxlc3l9aPLG0eXN44sr28tr28ur2+srK2vrKwtLS3HYvFoNB6JLoWjy5HoSjy+try0HouurK1uXTh/6fLlq2trG1ZrfXbWj0H82ivXLl+4cPLIkZVIJL6wsBxeXI9Gjq4snVhfPb62srUU24hFN5fiq9H4j0A8PxVemI0uzkVnpuYHB0Z7en1t7d0dnX0eX78nONjS1SdSarPB5fekPH7XPQ/u2Pt8RjmGIFDcBLHchJMa8HIzUVlPUNrwMiteZiXI6glSG0FyOztB4sADDrzYQRA7iGIHUeQkCJ0EoZMkdldLm+jyVqqsuUrSSAHcFMBVDbhoUjdd1sCQNdClbqrEThFZCDw9lqMh8LXVEhNdYaHJjdVSHUlcRxDICXwpWSBnSjUinc3Y2NkZGhsPL6+cOLN99fq1N9/+3Ucff/TlV5//+U9ff/uXr7779svv/vyH77757NuvPvvuyxvfffHxt59/+KcbH3zzyfvffPL7rz763efvvfrhm5fefu3Y9QvhU5uhxSmXr1vusDAVEhyXhWTSEAxaRQ0Dy2UTRQKKVFKlUFLrtEydiWO2C+xukbNR6Gzk2Rs4VleNycEwOpgmV62lie9oFzV0A43dQFO3uLFT1NAhdLXzHW1cWyvb0lxjamAYXFSto0p9E8QEWT1BVk+Q2f8GxG6CtAEvabwdDmjEAQ04wI0DnFjAjgWslT8sNjbcvgn+MYj/5v749lXx37stRnA0yH8KxDwlkqfACBRYgRzHl/w0iPcl796b9OjepMeeTH708eTde3ampDyckvTgruQHdyfv2JX0wK6k+3cn79iT8uDulIeTkh566JGHdiTtTH5y74HsPDCWjKoRIlhAKQOAMqQQhhzEkBcx5EV0WSFdWkiXFNHExVRhMVUIqhaDqyXQKhm0SvEzg1DkYLLs5wQhy8AEaVGluAAlLESJQBgAgpWW4GWlBFkpUVZKlEIJAAQnBFXyi9DcgorafCQzF0HNgVdlw8iJz90yy/GZ5biMMmxGGSbh4LRS5O1SSxBppci00oq00opDEPgLRaXP5BQ/kZa7+6WMlBfS9hzM3JuRvz8fcggCzyhHJ+YrCjCkIiwFhK++XTGuqghLKcCQcivw2QhsBgyTXoZKK61IK0GmguEHC8teyAU/l1X4bGbBMxkFz2UV7M/Ofz4n//mc3Gezsp5KT92b+tLe1Befyjj4bPbBZ7MPPpP14nO5B18oTDsIyjgEzkyFZKeV5KSV5BwCZz6fd+i53IOpkFx4daXIKG8f7l06t3zpvfPXP7988cOzp94+vvHrtYVLC8MnRgNbA6Gjw2NnZifOzoe2xsz9LqKSmobIeiJ9X9L+lPsfe+DunXff89DdTz7zRDmiRFkn7+ru7O/vDwVDPp/vFoiH/cH+zp6bWyaafvaWCaej0e1qdjkbEyBucDU2OBp0Ku1tED+795kycCnAF9cbLXaTxao3GtVanVKtUagTb3PUKdRatcFkrK+3OCxme2KGmMcVq5Q6p6OpqbHDYW9U1+mZ9FpYGTIvuyA3M7ekGIpDYZnVdB6LzWexuUwWm868qwgKLy5BgEoR4DIUuBT9A4ihGFBJJaQMV1JGgJYRwSUEEBRfUkYsR1TBK2gwZDW0nFgEwRSCKwrBqEIwKgHiYkgFqKQiAeLHn3r2oeTddz/w8H/eff9/3H3/f9zzwN0PJj+8Z98Tzx7an1aQmgPNKEJmgDAZYGwGGJ8BIWZAyYlFDenQ6nQoNQ16y7tQejqEkQ5h3hEjHUpPh9LTSxjpUMbPXKyWBavJQdTmIGqz4aws2E+DOAvGyoazshP/p7wms5SeVcbIKb85LFGAZBdUsAtR7EIUu6CClY+syYMzc2H07DJqTjk1D84AYdgleH45SViG5xUiGZlQYhaUWIJlVwuNMmunqaXf2jZobRu0tg+Y2vt1rQFlY5/M3aNq8po6B+2ecUvPqLLRX6ttwgkMCKayjCYrpcnAFKCYKC6pliOZGgRTA61SFBEl+ThRHk6cT5CCyKpSqracoS9jGkrpBkiVppAgy8cDhSSghK5E8vUUtVvk8hh6J5yD0daJje65Y12zxxpHV+s6xhnaNjhLX0CS5uLFBQRJEUVeRJEXVykg1LoSmqaEoS1l6MqZuvIaXVmNoZxlKGcZy2sMZTXaslo1nFeHAjREtaXG2iRu9mg9o7bBhcaJ5eap9eapjYbxdfvgiikQ1fUtKjtmha4RljnINPhrjMEaU7DGFGSZQ5z6AZ59WOgakzRNKdpm6zrDut6Y0bts8i8bA0umUNzUHzcOxI39cfPgsn1svXnueHf8fN/K5Z6li22Lpxunj7qntprnj7aFT3ZEtnuWznnXLwW2Lge2rvg2Xu5dOd8VP9MZ2+6Kb3fFtztjp1oWjjonVs3DcevEumvhpDty1hk+41g841g841jYdi6cds1vu+dPN8ydcs+edE8fc05sOcbX7WOr9pFl+1DMPhCx9y86BxebR2PdM2uh2NGJzTOLJy8tnbu6eun6xuXXjlx5/djVN7Zevr58+mJ063Rk5fjc/MpocKK/1dvv6By1tE7rm+aVzkWxNSawrgnsR0UNJ0Ut2+KOs0DPWYnnrNR3Vho4Lw2dk/aflfWfk/Wfl/ZflIYuSYKXgMAlwH8R8J8F/CfF/i1RYFUcXAZCS5JQTBqKyvoj8v6IciCsHJhXhKbkgVGpdwDoCQg7+/htHezGdm5Tt6TDX+cNav19Kk+ruN3BcZkZVgPdbKCbLSybnd/QKm331nkm9KG4YeiobviEeuCkMnhCETihCp2s6z+pDJ2QB7ZEfWu8rmV2+wq7fYPbeUTQe1zkOQn4TgG+U4D/NODfBgJnJIGz0uA5aeiCrP+ifOBl5dAV1fC1utHr6tFXNaOvaYZf1wy+oRn4b/XAW+rBt5WDb4oC15kd5wmOkyjjSbTxAsl+jdnyW17nW6Kud8Wd70u63hW0vkqzbFfI1kDsaCFjvogxUcoOwXntSJ6lgi3DsHkUIZdXJ1TVC3QNtXVOhtLBUju5Wnet0lpB4byQWfTwnr27H38KXFKu0ep8Xt9AqH+wv390ZHh8bGxiYnJqZm4uHIksrSytbq1sHFvdOr66dXx18+jKxtbyxubK2vry8upSfCkWi0dj8WhsJRpfjcXXlpc3VpY3YtGV1ZXNc+cuvvzyldXVdYulPic7599/8Yu77rrrwPMHEjPEr1+7fuXixVNHj65Go0uLiyuR8EYsenx1+dTG2smN1SPL8c14dCsB4pnFxalwdDYenVtanA4vTIcX52LhhfjczOLw0HivJ9De0dPR1efxhTzBgea/AXE6DIMXKmp0dpqmnqQw42XGmyBW1ONkFrzUQpBaCBIrUVJPBBLZiICDkNCwyEESOYgiJzEBYpGrWtLEkLUy5K0MRStT0cJUNDNkjXSpmwo4KUI7iW8l8k1EnpHI0xP5+irARFfamRonQ22nqaxVCiMJ0OAFChxXSuBJq4QqttIgt7gsLV0tvlDfyPjgzPzM0srW9pkrv/n1u598dOOPX33x/Z+/+P7PX3z/xz98//WN7/7w4V9uvPfNB+9++d47X73/zlfvv/3l+2998f5bX3742z+8/9pHb59541ps+2hocdrl61G66ms1SopEiOVxUCwmnElDsWuJgISm1jJ1JpbByjHbORZHrdnGNNbTdJZqtYmiNlVrrDS9o8bcwKlvEbjagaZuaUs30NwlaugQONt4jjZOfUutuYlpdNN0zmqNjaKykRR2oryeKP9rEMtdRJmLKPsxiPFAEx5owgMNOMD1A4gBI0ZsQIv0KKEOJdRVCLQVAi1KoEMJdIlf0CL9zb8KdBV87e2QfA2Sr0HyNEieBsFTI3hqBDeRBsnVVnB0t9IjeAYEz4DkGpBcA5xrQHD1CJ7uVhokrw7BVyL5CoxAiRXIcTwJnMrMgcGfTkvdue+Jvw/ipJSUR1KSHt6V9PCepId279yxe+cDe5IefDT5oT0pjyQlPfzQIw8/mJSU8sS+F7LywZUUFFOEqJGU0iVQugxCVxQzFEU3kxcx5MV0KYgmAdMkEKoUQpWXVCtKqpQlVaqfE5SihJAVPy85mCgvxkoK0eIilDgBYihOCsVLofjEDLEIjBWAMPwiFLegoja/gpmLoGXDqrLKSVnlhH8A4tQSRGoJIrUEnloCTy1BpJYgD0FgLxaXPptb/ER67u6X0pMPpO56Kf3x1Oync4oOFEJfApcfBJcfgsBTSxDpZRWJcYtMGDoThsm8OYaBTi+rSC1BHoLAXwKVv1BUeqAAeiAXvD+r+Nn0gqdScxM9k5H3XFbe/qzc/VnZz2Sk70s9+OThA3tTX3g686X9OQefy3np6czn96Y9ty99/770557JOnAg/3AaNDsbVpBRmvdCfupT6QeeyTyYVVpUWUNRufSh8MDmtfWXPzp39dOLVz67eO6js0d+d2ThcnjwxGjwyNDQycmZi5G5l5cC6yPaPguah3sJcjjlwK57d9/7y4d/efeD/x9ndxne9pkn/L57ztk9u0Ntp2nAgVKgDZPZspiZLVksS7IY/mJmNsUQsy1jnDhx4pjZju0wY9N22k7bmWk7nXbaDs9OzwsnGdp9nj3PdX1f6NL/1vvP9dP9v+8f7ti9nUjB2Z3W48fruzKZzo6O1taWv4K4PVPX+OQc4sqn5xAn/zfnEKcT8YpUsioZr4hFEvFYIplIJaNJl9VZ+vTYtd07d+NROJPWGA2E48FwxBcIuDxeu8tlda4NiW1mu8Pm9nqCoUA06I/abR6N2qhRGx12bzJRVVVZH49VOGxukbAMiyYU5oEKcgpRUCSTwpDwRcoymapM/g8gJv8DiLL5eW8AACAASURBVOFo2hMQ49dAzEag2ej/LYjRz0Bc9PquPes3v/L8uo3ff/6l/3j+pe+9sO5HL2/Z8MquN/Yc3ZcDyQZh8uDkfCQjH8XKR7Hz0P+nIMb8n4H4v99ATJQ9WUaQFeLLiggyEFEOfkLh8meByfJiUhmIICnECfMx/AIsvwgvhFHL0CwljqPBspQQojAXycpHsTFMuVDrNYdq/VWd4Zqu8LGucG134FiXp7rDUdFqq2hx13SGj5+INZ/y1/cZo40CIEous+FFAF5kJkpteLENK7DgRXay1EUUOzF8C5xjhLL1ELYBygFQPDte5CZK/URZgCgN4EVeNN+BKLUgSk0YoZmkcJRaoppIg6euP54ZOXZyrunsSuPQcmXfjKt2oMx1jCL3IkoBKMeILAUwQhtWZMdJHMQyN0XupZT7qeV+WrmfqvCR5F5CmZsgdeHEdozIghDo4QIVUqzClxsZRqfIHdMlG1zHe2KZcxUnJqtPzqX7Z6Kd4+7jQ+bKE+pIp9Bez9SmqKoEXZOia1IMbZqhTTN1FSx9JdtQzTHVlJprBbYGsaNJ4m6R+dsU4fbyaHt5rE0ebVXE2jTpbtvxwWjfdN3Ileap243j1yvPXIj0THrbz/s6z4e6x2P9M5VnlmpHLjZOXmudvdk6e6tp6vrxiWuNk9eap6+3zt5onb3eOHmlZvhCemixavRy48L95uV3GpceNyy83TD/dsP8o+Pzj5rm326ef7tl7lHT7P2m6TsN4zfqzl8+dm619uxK3dnl+qGlhqHFpuGl9tGVzPhq98RK9/hS99h87/j8ydnl8ytXZ67fW773zur9d5fvPL5w6+HFGw9XL91enFyePjU21Tk43dA9k26Z8lWPmWLjmtCMeg3ElVcMx64bG64bm6+bWq+bOm6YOm8AXdfNXTfMXTeBrtumzDMQ3za0XTe0XdS3Lejbpw0dk8bMhKlrHOgat3SP2XpG7b3n7T1D1swJoK1T39iorqmRp1PiWJgfDAlDcUWiUl9TZapN6qpDioRLFLDyvVa+xyb0uaQhvzIR01cdA+p6nG3j/r5l/8Cqq3fZ0nEBaF8yd1ywdC6bO5ZMbfPaphlV/ZSidrq8bl59/IKuZdXQdvFplwxtlw3tV4wdV02d10yZG0DXLXP3HWvvPVvfA8eJR86Bx84Tj519ayD+wNn1saPnY0vX+5qWe8LKS/TAEtG5QnHfKo29W177c1PLL61tn5ubPjXW/1SZfsD3XaWZL+C1czj1JEEzTNX3042NDEOMqbWXaHQig1LlUAL+cnu0zBqT2RNKT1rnr1K74nSh+mABfP227Vte3YFE49xud3tbe09XV1cm09vT1d/Xe/LkqdND586Njo1NzUzNLs0srMwurc4urc4uLs8sLE3/PYjHxyfHJ2YmJmcnp+ZmZhaegHhq/trVG7dv35menn0K4v/3ueeeO7Bvv8/tWV5YfO/txw9u37m8vDw7Pj41MjIzNrowMb4yO31pYe7i/OwaiBcmJ2bGxkfPnB8+NTI6NDF6dvL86dHhM6Mj5yZGz08Onx3t7zvV3NJRV9dY19DU3NrZ3N5VWd+kt7mLUIQXtr7x3Avr1+3cl0ugs7QWqTsq/BsQl1hCbHOIafKzjH620V9iCHAMQY4+xNGHOfoIRx/l6GMcfYyrWyvO1SXW4umSQkNabKqUmqtl1mqZtaoMSIsMCZ4mUlIeYMm9LIWHXe7hqn08nZ9vCgnMEaEtKrRHhY6oyBER2UMiW0Bk9okAj8jklgAumcVdbvOonT69x2/yBtzxZE1r66nx0Qs3r919/533Pv/Zx1//8vM/fv3r73779Xe/+/K7bz794xcfffuz97/66XtffvjuFx/+5MuPP/7N55/96de//M9vf/a7r97+5SeX37k/cWW5b/J8w0BPpLnekozJHTa2RkVXlZfoDTyzjWexcwEb12QrMdlKABvH7OBa3TybV+Dwi1whsTcq9kYlvpg8lNIkanSpWm2yRh2rUkYqyyOV8lCFzJ+WeNdAHOXbo6XWGNcS5VqiHHPsrxo2JzhA8r8CcSXbUMk2pJ+COMgw+BkGL13vpuncVK2LqnVRNM5nrX1D0/3XT8lqx7NIKvtfWwOx0vM0L1nlexZJ5SOpvCS152kustpBVtsoausaiJkqA0EoLSQQd+Vkb/xfgXjzli2btmRt3Jq18ZWsDds2vbxt47pXsta/unnDGohf3rjh5azNW97YdaAAgmTwKX8DYqTYApdY/zaExIIUm9FiM1pkRgstGIEVw7dh+fb/SRieDV1q/R/Fs6K4FgQLgNGNcJoBQTcgGUYkw4hkGpBMPYKhe3L4Gk0FoyqhVAWUJgNTxEVEQSGhtJCwdgtdSQGBnY9nPdsykYMj5+DIOVhSDpaUjSUeRRMOI/GHkYTDSPwhOG4vGLkzH/x6duG2Q7mvHM57I6fozULonmLEPghqLxi5pxixB4TYU4zYDULsBsH3FCP2FCP2ghF7wch9ENRae8HI3SD4W0XQNwugb+aB38wFv5VdvOsoaFc26K2c4j354P1F4P1FxfsKi3bn5e7MObzj6P5dOQf2FB4+AD56AHx0T+GBHdm7Xzu085UD29848uaeooPZqMIiArQABzkEyd2Vc2BH9oGDkAIYDS80yEINkf653tX3Fx78+vY7v394/5u7Vz67Mv3uzOCNoZ6LA92rJ0/dOD9yf+b09dHjI63aqBHKhG878MqPtvzo++u//6OXf7hz93YSleB02xsbG7oymY6OjpaWJyDu6u5ta8/UN7b+/7ipLl6xNh7+OxDHU4lowmlxPLupbs/O3QQ0HtCZ4sFIMhyNB8Nhr9/v9Hjs7rUhsRWw2a0ujzsQ9EeC/qjD7tVqAa3G5HT4UsnqmuqGRLzSbnUJ+BIkApuXU5CfnY+EIBhkupgnLJeUKaWycknZExDDMCQ4lozAUZFYKgJLhWEoMDQVhqYiMAwkjoXGs9H4EiSGBUezUGsgpooIFAGawIGj6VAkBYqiQVE0GIoKQ1PgGAocQymG4Q7nFr++c9/6za89v27T919Y9x8vrPv+i+ufX79146tvbt+bvT8Xml2MzYdT8pGMAjS7AF2Sj+HmY3h5T0AszP0bDeegn2oYLc1FS54mzsWIc7FrGhb9DYjFeThJ/lr4v1aAlxQSykBkOYgsLyLKCollhYSyAoL0aWsULisklhURZSCSHESSF5HkIJK8mKwAUxQQytpp3sq1IBRFMUlWRJAU4ET5WH4uipuH5hZgeRCSBMVUYEtUKKYchOcdhdFy4AwUvUygdpsDNf6K9lBVZ6imM1zbHTzW5avJuKs73TWZQENfvPV0ovWMr65XE6hla3xYgRHN0xPEFqrcRZG5CGIbQWQnSZwEkQMnsGLW/kUSWLEiB1HioZQFqPIwVRGmysPksiBR4scJnchSE7JUjxMDLJ1P4amyVXSEWk5X9k40DC40DC5W9ky5avplzhq6wocVWtECC15oJ0ldpDI3ReahKnz0cj9dGWAoAwyln6bwUeReUpmbJHESxXac2IIS6OD8cjhfgZGoyUqAC/iUwUp7TUesY6hmYKrhzFLtqcVU15S34QyQ6in3NZXoUniJDyP04MV+UlmILI9QFTGqIkZVxJ9+iFEVMWp5nFqeoGuSLGOqBEixgDjdEGWYYjxHlTre5m8bPnZ2pXniRv35S7HeKXv9KW2qUxVv1aQ6jFU9tuOn3K1n/Z0jwcyIv/O8p/Wsu+Wsv+N8rG+y6sx8/cjK8bGL9WMX68YuHZ++1XrhUdvyO00LbzfMPWyYfdAw86Bh9kHj7MOWuUet84/aFx62zz1onb7TNHb9+MiVltFr7ZM3uqau987cGJi/Nbh4+9Tcja6RC/X9I4mWvnB9e7y5q7ZnMDM8OTi7fG7p0vkLVyZWri9dvXf56v0ryzevTF+8em7+Wv/olaZTS/GWKVvFhDY6o44vadOrusor+mPXDA3Xjc3Xja3XTe03gM6b5sxNS9ctS9dtc9dtIHPb1HHb2H7b0HrH2HbD2HbR0Dava5vSt08YOyZMmQlz14StZ9zRO+rsG3b0nLZ29piamzW1VbJUVBD2cjxWpt3Msjv4Po8s6lXEnGVhs9CnL3XqSp0GvhsQ+62ysKs87lOn4trKFkvjeV/vheCpZVfvgrl9ztg6a2ydM7XNm9rmja2z2qYpVf1kee20qn5B17wKdFwyd140ta8a2lb/FsRA51VT5jrQddPcc8fWd8/ef99x4qFz4G3XicfOvnccT0Hs7P7I3PmeuvEOL7lC9izgrCsk111+4qfa479ydH3j6/nK2f6pqf59ReIe33uNab1IA1bo5kW2bbLUPsh1tHGtFVzAJwDMZVa12qUweKVAUAyEZLaE2ltlDNfqvGmGWHMgH/byltc3v/IGGo3z+XzdmcyJvr7e7q6+nq6+vt6Tp06eGTo3PDo2PjUzNbc0u7g6d+Hi3NLFucWVuYWlmfmFmZm5qcmZifHJ8bGJ8bHJibXZ8MzC7NzSzNTC+Oj01OTslSvXb968PTU1EwyGiwpB//5v/74GYr/Hu7q4/ME77z68e+/K6urc5OT06NjM2Pj8xPjyzPTFhfnV+bnFqcn5ifGFycnpsYnzZ86fPTVyfmhi5Ozk8Jmx4aGx0eHJsZGp8+fGTvQPtrR01Nc11TU0Nbd0NLVlKuuaDHZPMZr441e2/8uLG9bt3JeLXwNxROgIccx+lsnLBHxsS4AFBOgGL0PvZeq9LJ2PrQ2UaAMluiBHF+bonpiYq49z9bFSfaJUn+QZUqX6ZKk2UapN8PUpkalCAlRKgQqJMSnUx3maSEl5kKXwsRTeEqWXq/ZztYFSY4hvjvCtEZ41UmqN8K1hoS0stofLHBGZIyyzh8qsfjHgEuisXJWBo9ByyzVlRrM1FE41NbYNnjw1OTa2srh89+aDn73/i99/+e13f/rtd3/55rs/fPanL3/6zc9/8tVH7/3qow+/+vknv/ni8z9988V//vazP3378W+/fO/LTx999vGdT35y5b2HM7eunpybqjvR66ur0QT9AsDMUGlIMgVeLEMLJEiBBCOWkZRattEmdPhkvkh5MK4IxqW+iMgdknjC8mCiPJxWhJKyQLLMnyjzJ6S+hMSTELnjQleM74zyHXG+PcGzJXm2ZKklwTEnOKYEB0hwzIkSIFViTpUAKbYpzTalWcYUy5hiPZFximVMMA0Rpj5I1/voeg9N56Lp3FStk6p1UjSOfwKxi6ZzPXmqdTxJ4yRrHOSnLCat9cTEDrLKRVF5KCovReWjqPxrkdVPIqn9JI2PpPGSNF6Sxk3WOClqO1Vto2usDA3AUBnwwrICAmlHTvaGnW+89Orm9a9nbd65deuuLdt2rO0h/gcQb3ola+O2rDUQb/hHEL++60ABBEHnkyU6ktSIFT0BMUJiQ0isSIltLZTEihZb1sKILBiBDcO3Y/mO/0kYnh1davvnMH8bz4bh2TB8G7rUimJb4AwAQTc+zYCg6+B0LYymgdPUMJoKTlPCaWsHEiugtDIQSVhE5BURuUVkbiGJW0QqKSCyCoiMv3mXjpKLI+fiyLk40mEEdi8YsQeE2AdB7Yeg9xQj3iyA7sgtfiO7cHsOaFcBZG8xYj8EtR+K3gdG7gHB3yqEvVkI3ZUP2ZkH3pFbvD0HtCMXtDOv+K1CyJ5i+D4wYh8EuQ+C3AtG7C1G7CmC7SmA7smF7M4F78kD7yuAHADBDkNghyDQg8XFe/Jzd+Uc3pG9/83c/XuLDh2E5hxB5B+G5ewpPLj96FuvHtyxI/utA+Aj+VgwhIICk5A5yOIDxbl7C3OOwEAgIpoiYivdmnRXauzm8L0vb/7kT4/vf3vvymdX5t6fP39v9NT1od6Lp/ovnxm6NXb+9uTAyulwW4wkpbx66LUfZP3gey9/70cv/2DXnu0UGtHtcTQ1Hc9kMu3tHc3NLe3tnZmu3kymt60909DYeqyuqbq2saq2sfLY8Se7JtI1yVR1IlkZT1TEExWJeEUiUZmIV6z1ZFocT8eiiUQskYqlEpGEw2znMEpyD+e8vvW1vTt3EzEEix5IhmMVsUQ6EosHwyGP3+f0uqxOm8lqNlmtFqfL6Qv4wkF/1OXwG/QWvc7scgbSyZra6sZkvMpmdZZyhTAIMvtIbt7RvDUQi0oFcpFEIZau9RwEhYeiiTAsGYGjIHEUOJYCxZChaMozEKMIbDSejcSy4BgWCsfBkfhEqgj/FMQQJBXyVxBTYRgqDEMphuEP54Bf33lgw+btL67f8sMXN3zvhQ3ff3Hj8+u3bXz1re17c/4ZxAX/IxA/HQyjxbloUS5GlIsV5WKFuVjhMxPn4UR5OPFTB4ufVUCQFBKlILIMRJYVkcqKSGWFRGkBQVJAEOc/rYAoKSRJi0hla8tAZBmIIgdTFRBaOYyugtFVcLpq7bYbCKUcTJYXEaUFeFEuhpeNLDkKZ+UgSwpxfChVDGdIoVRhHpZ9EEI6AqMhaBK+2mkOVAcq20PVncHqjkB1p7+my1/b7avr9df3R5pPJTvOxlrPuKq75K5KmsKJKtWjS/VEiYUqd9EUbqLEhhdacQIrXmgliOxEiYModZHKXGSZhyL3UeUBqiJEU4Sp8hBFFqTIAkSJG803I0r1KL6BonAIgKg2VO+s6Ym1n63umzrWP5PKjDmremXOGqYyQJI6iVInWeqiyjwUuYci99AUXnq5j67yM1R+htJHL/fRyn1UhZcq81BlLpLMTpCa8RI9TqzFS/UUhblE75W5U9aKtnjH2frB+faRy63nLteeWAw3D9vSfeWe4yxVDCdwY/kukjRIV0SZqgRbky7RVJRoKtjqNFOZpCviNHmMKo9RZFGKIkJThumqIEXpIyjcBLmLqQ/L/fXextM1p5eaR6/WDq0EWs9r4u18exXLFGebkzxnlcRfXxZqkoWapMEGka+W767mOatFvlpVotXWcCLSM1Zzdqlp4mrLzI3Wubst8/ebZ+/VT96uGr6aGFwJ9y8Ee2dD/XOxgcXEyQvpwQtVp5drhlZrhy42Dl/umLjRM3Onb/b2wNztM0v3zi3fPz13s/X0bLihV++vkpj9Uqtf4004KxoijZlUe19V5uTx/qHes9MjExdmJ1aWx1auDC9dPzl9ve38arpnzl0/ZaiY01Ys66ov6Wuvm47fMDXfAtpuAR23zJ23LJmbls5blswtc+aWOXPb3HkH6Lhjar9jbL1jbL1uaL1kaF3Stc4a2mZM7dNAx7QlM2XvmnT2TLh6R5zdp+2dXUBTg7o6IY15eT4L26FnWrRsq4HnBiRBQBrSi/1qoUfJd6kEbp3Eb5CFgPKoTRl3KON+ZbLWWHfa2zMfHlzynZi1dk4aWycMLVOmtllzx5y5Yw5onzU0T+ub5owtS+aOi7auS7auFaBj2dC6bGhbNbRdNLZfMnVcATqvApnr5q6blr+C+IHzxCNX/9vO3seOrvecmQ+cmY+dXR+Z299V1d3kRJbwtjmUcYVgfyCM/8zY9LW35zeh/q88HT8z17+rSt6VBG8KfNf43qsi/6Wy8IIiMiIP95T566SeSJnLUe7Sabzlep9EHxDpA1JzTOmuNIZq9Z40Q6TZnwddl/Xq5q2vYzH4UCDY39s7ODBwor/3RH/PwIn+04OD584Nj45NTE7PzcwvzS2tzi9dnF9cnZ9fnp9fmptbmJ2Zm56cmRyfnBibmBibnJyYnZqan1oD8fTCxPj09NT81as3bt16NiEu/vd/+4/nnnvu4L4DAY//4tLqh+/+5NG9+1dXL81NTk+Njs+MTcxPTS3Pza0uLK7Mzy9MTc9NTMxOTk2Mjp89PXz61PDZM2PDQ+PnzowOD42NnZ8aH50+Pzx+cuBMe1vX8YaW+obm5paOptZMVV2T0e6BYEjrtu34v1/csGHnvgI8vURjkbkiYkeo1Oxnm7wswMsy+5gmH93gYeh9TL2fpQuwNEG2JsDWBkt04ZJnIDbEuYZ4qSHJM6T4xjTPkOLqEhxdgqtP8gwpviElMCQFujhfFyvVRjmaCEcd4qiDHHWgRBMs0QS5+jAPiPItUS4Q4RhDHGOg1BgQmEMSW1TuiCmccYUjKrUEhAYnVwWUyPWccoPYYNU4fdZIwp2uDNbUJhqbGvr6Ts1MXrh38+EvPv7om19/+rvf/OIPX//sd7/+2e+++vnvvvrsD19//sdvf/nH33z6+28/+c1XH379y/e/+vyn33zxs99//fM/fvPT33x5/xcfLT+8e25lqfnMoL+uVuP3Cc1mtkpDEJeheUKUQEgokzM1BoHFIXP7y/0hhT9c5g6I7B6Bzc23ewUOv9AZELlCIldY7I6I3TGxOyZ2JcSuhNCVFDpTAkdaYK/g2yt51jTHnOKYUhwgxTGnS8xptjnNBlJrsYDkk0xJpinBMETphhBDH3gKYjdN56bqXFSdi6J1PuspiJ00nZOqdVC1DorOQdE5KFo7ReNYAzHpmYbVDqLKTlTZiSoHSeUiqz0UtY+i9lPUAYoqQFEFyOoAWR0gqQMkdYCo8RM1PuJTEJPVDoraTtfaGFoLXW3ACcvyCKTtOTnrd27/8Wub17+xefOurVt3bdm6I2vbjqxXtm9+5e8nxNuyNmzNennrpv9qQrx9DcQ8skRLkhqwIsMaiJFiK1JsRUlsa6ElVozY8iTR2oT4v9gygf4v41nRPNvfZ/2HUDwrimdF862oUiuqxIJgAgi6CUE3wWkGGE0HpWogFBWEooJQlBBKOYSigFLKn02ICwm8fGxJHpa1dl9GLpaeg6XmYMnZGHI2hpSNJmajCUdR+KNo/FEUfh8YuSsPvDO3eHchbC8IuReE3FOE2F0I210A2wtCHIRgjiIJOWhSDpp0FEk4DMcdgmEOQjH7waj9YNS+YuS+YuQ+MGI/GHEQhjqMwBxBYI4gsU9C4Y7AMYcgyIMg+IEi2AEQ7BAYfhgCPwqDH4HBDkPA+4vyd+dn784/srfw8EFIzlFEQS4alIsuOgzL3Vt06K28/XsKDx6B5xXhoVAKBkrBgAjIQhy8EIcAE9FQCg5TQqbL2bqQvuns8YW3Z+98cev2r25d++z68scrU49nhm6d71092b08cOry0PCN0aFLZ9M9lXQF8/VDr/9w0w9+uP77L6z/4Vt7tlPpRI/H0dR0vCvT1dHe2dLc1t6WyWT6Mpm+tvau441ttXVNNX8D4nRlbeqfQRyviMfSaxuIU8mqylRNOlEZjybikXgykoiHYnbAVkJn5x7KfmPra/t37SFjiVaDORWJPwNx2BcMuHweu9thtj+ZELv8QV8k5I+6nQGTwWrQWzyuYEWypq66sSJR7Xb6pGI5HkMqzAMV5BQgIQgakSrkCmRCiUIiUYglMpHkORACA0bhYTgykkBB4slQLAmMJoBRJCiGgsQxkQQ2iliCxLMROCYcx0IROFgSH08VYil8JJ4DRTHASBoYSQcjaRAkFYqmQjE0KIYGghEPZkNe33lo09Y312184/mXtv3gxS0/eHHL8+tf3fDKW2/syd6XA8kuxhbAyflIej6KmY9i5aFKclHcXBQvByXIQQlzUOJslCQbJc5GibNRkpxnU2G0KBcjzMUIctGCHDQ/B83PRvOyMfxsjCAbK8zGCnNwglycMI8gziOI8wiiPIIonyjOJ4oLSJJCkrSIUlZEKSsilxWSJQUkcT5BmIcX5OIFOTh+Do6fixfkE0WFJAmIWgailhWSpYXksmKaHMpUIlgaBFMDZ6hhdCWUpoTSVFCaCkwtLyKV5WL5h+GsgxDqISg9G8XMx7ELiZwCAusomnIAgjsMJ8PpQp7abg5Vh2o6IrVdgepOb0Wbt6rTX9cbOH4y2DQYbT2b6BgONQ2ak60ia5wss6F5egzfQBCbyWV2qtxJktqwfBOSq8fwTUSJjSR1ECQOotRBlDrxEgdO7CBI3SSZlyD14MVugtRNkLpwEhtGZMaIAEKZjaX2SR0VpmRbsPl0Zc9Edd9UvOO8rbJb5qpha0NUhZskd5FlTnKZiyRzkmROitxNK/fS1X6GOsBU+5mqAEMdYKoDTJWfrvBQ5E6yzE6RW8hlAFEKEKVmhtIpNMcM0cZI85mGUwtdY9e7xm42nbmYaB+3p/sUrnqGIoTju4giL0sZ52rTpfqKUn0V31DNN9SU6qo4mjRLmWQpk2xViq1KslRxljLCUgYY5V6q3EmS2pnqgMJb5288Uze41DpyrX5o1d98ThFoZGgjBLmXpAoyTXGuvZLnqObaKlmWFBNIMIAE3RhjADGuo0IRbXY1n6keutA+d7tr6X5m4UH77N22mTtNEzfTpy44m85p0t3yWJsi3q5OdWlSXbpUxlTZ4248k+ydaRq+3D19u3fmTtf4ta7Ryyemb5yevz0wea2+b8KebBXoAySxgSDS0RRmHuArc8VUgZQ2XGlN1oVr2+vbTnZlzg71jE72jC12jq42nltOnZj3ts4CdYv62kuG4zfMrXdsnXdtmXu2rvv2nnv2njv27luWzE1zxw1T+01T+22g46654565446p9bah+bq+6Yqu+aK+dcXUvmzuWLJ0LFg7Zm2ds46uaXfPhLtnyJnptjTVa6qjZVEn32sqdel4Tp3Iq5eFDMqoQRXXqaLq8ohSHlLJQxpFRFceM6jigCphVSXcqmSVqW7A3zMbH1qKnp7x9I1ZO0eAtglr56yrd8l34oJv4IK7d8nVc8HVs+LuW3X1rdi7l8wdi8bWJVPbsqltxdS2CrRdAtqvmDuuWTI3rF23bT137X33nf0PXP2P3H2PXN2PnJ3vuDred3Z87Oz8CGh5p7z6Oss7j9RPQ1TLWNNDYfQXQOPXvq6vg92fulo+NNc91lc+0KTuqVN3NOnb+qobQO0la/2stfa0qapVm0gqQ26lz6j2qfUBuSEo1gUlxojCntJ7q7XOJEOg2p8NfmnDtqzNr2LR+EggNNDbd3pgW9dokAAAIABJREFU4GR/76kT/adPnTw7NDRyfmRiYmpmdmFu4cL84ur8wsrc3IW52aX5mcWFmfmF6fn5ydmZ8cmp0YnJscnJiZmJydmJqfnp2YWZmcWpybn5+Qu3bt27d+/R7OxCKBgtyi/+j3/93r8899zhA4eCnuDFpYsfvPP+wzv3L69cnBmfmjg/Nj0+tTg7v7q0vLK0fGFhcX52bnZqenJ86vzw2ODguZMDZwcHzw+dHhk6PXJuDcRjM6MjU6cHh7sz/c1N7cePt7a0dLa0dR2rbwbsXjCK8NKWN/6f5zdk7TpQjGeWaqzlrmiZMyywBrhmf4nZxwZ8a1cQs4xBtiHM1kfYughbG2Y9KcLWRdm6WIk+XqJPcI2pUmOaZ6rgmSpKjWmuMcU1pEqNqVJDqlSf4OoSXH2co4txdNGnRUp0kRJdhGuI8kxxPhDnGaOlhjBXHyrVB/mGkBAIS8wRqSUqtUTEQEho8PK0zlKVjaexCXUOKeBV2Pzldr/C5lPYvBpP0BZPx5tam08PDS1cWLpz/+7Hn3z49Tef/+nPX3333dfffffNd3/55rv//OrPf/zsD7/9+NuvPvjq8/e//OzDb774+LdffvLbrz785ot3vvjFnU8+uPT4wfT1K4NzU02DJ6KNx83RqMxu4+p1TJWSXq5kKFUsjYarN/BNgMBs5QMWjgFgak1MvZkDOPg2j9DhFzlCYldU6k7IPGm5t1LqrRa7q4SOSoG9km+r4lmrSq1VpZbqUmsV11pVYq1iWypZQIoFpFiWFNuaKrGm2dYU05ygG6NUfYiqC9D0PrreR9d76XoPXe+hG7x0g5emd9P0bpre9Tc5aXonVWenaO1kvZ2st1N0NorGTtY6SFoHUW0nqu0EtY2gthFUNoLKTlA7SGoXWe17yt8gSRUkqYJEdZCoDhLUAYIqgFf78WofXu3Bq10EtYOotJNUdprWwdTb6BoTRiDNwRO35+ZufGvnuu3b1m/fkrVr6+adW7bsyNq6Y9PW7VlbX9+85ZWsrC0bs7LWb8lav2Xzy5uzXtq88cdbs156ZfPL27asz9r88vqslzdsydq2c9ehIjCSwaVI1GSpDifSYUVGlMiEEgFIkRkltqAlFrTEgpGYcWILXmLBSSxYsQUtNKP4ZuT/MgQPWAvJN6MElmchBf+44K8reQCCCyBKAAQLQDBMMJoRQtGByepikhJEKi8mlReTFCCirIggLcRLCvHiArwgF8M5DKcfBJP2FxP2FeP3grB7ilB7QMjdIPgeEGIvCLm3GLkXDN9bDNtTDNsLgr9VAN2VB34rD7qvCHEAjDkIwR4EYw6A0QchmCMwfB6aXISng0ksMIkJItALcNR8LDkfSy7AkUFEejGJASYzwRRGMYkGIlIK8eQ8LCEHjctGYbORmGwkJhuJzkagsqHIo1DEEQjsCAR2BAI9AoEegUKOQIsPg0GHwYVHoEU58KICDKQIByvAQrIRhYeheUegeYcguYfAOUdg+XmoYhAeDiGh4RQcikHEsik4NhVJJ0AoKCgNSZcxgJip+WzT1J3Jaz+//vCbR3e+vHvhg+WzN4Z7Fvt7lvpPXx4auT5yevl0oi1Bk1C3H3ztx5t/9NLGH7288YW9e3fSaUSvy97SdLy3u6cr093e1pnp6OnuPtHdPdDe2dvU3FFf33ysrrG6trGqpqGyqr6ioraioiadqk6tbZlIVCRi6fjaTRyheCScSCUqayrrqtM1iWgiForGg9FoIGIzWUro7LzDOTtfeePQ7v00PNlmMCdC0WQkFg+Gwj5/yBsIegI+p9dtczmtLrfDG/SGI8FY2B9z231GncWot/o94erUsbqq49XpY/FI0gY4xHwpAU2AFEHgxTAKnizg8BXiMmVZmVwskQpEzxXAkCAUFoYnIUkUBIEMwRJAKFwxigDFUpAEJorERpFKEHg2HMeE41koIgdL5uOoQgyFj8BzIChGMZJWjKQXI2lgJBWCpkEwdCiGUQQjHciGvrbrSNa2ves3vfniujd+9OKrP3hh2/Mvv7Z+21uv787elw3JKcYWIMgFKHo+ipGHZOYi2TlITg6q9O9B/KScZ1NhtDAXw8/F8HIxvBx0aTaKewTFPYIuPYLhHcXyj2IF2Th+Dl6QSxDlEsR5RFEeUZRPEueTxAVkSQFZUkiRrlVAFueThHlEfg6el40rPYrlHsVyc/CleUR+AVkEoklBtLU14iJqGZRVjijRINgaOFMNZSihdBWMoYUztVC6GkSW52IFB6HMvSDSvmLSQRj5MIKcjaHmYqlH0MQDMMxhJBFKK+WozKZQOnisLVLf7a/ucKVaXBXtvvr+YPPpYMtQpG041jbsrR/Qhhs4xhBBakELDFihES8C8CKAJLUSJWYkVwthliO5WoLYTBBbMAIAIwAwAhOi1ADlGJB8ACOyIvkWBM+MEliwEjtB5iDIHDipDS+1URQuHhDXRpr8jYOVvZPV/dOxjvOWyi6Zu6ZEH6YqPSSFiyx3EssceKkNJ7WRZA5quYeu8TO1AZY2wNIGWboQWx9i60NMtZ9W7qEp3Aylmy53kqU2osRKlTk5upDKV+erPVnTO9s5cq17/FbL0OVk+6Q12Su1HaPJAniBmyYL8Q0VIqBGaKoWGGuEpmMi4JjAUF2qreCoU1xtBd9QLTRWC/QVAl1CoI3wtSGu2seUu3jakC5wPNY63DS0khm/2XL+aqRtVBloYmjCBLmXrAqxTCmevZrvqOFaK1nmNNtSUWKrZlsqGECcAcRF3jpr/anqoeWuxQf9q497lx5mZu90zd3pmLpZcWLOmO7i2ito+jDdGGFbEiwgzjRGuZakKtIcah1uHr7UP3e3b/p2x/Cl5sGlzPlLA1M3eseu1HSNA5GmEpUXw9MhSzUYkYGktDN0bpbByzZ5eWa/whEx+yuD4bqaREtHRWawsn8iPTAb7Z/3ZhYsLUuGpkuGlpuWznv2ngf2ngeO3ofOvgfOvrv2nluWzHVT2zVD63Vj622g/b6186Etc9/SccfYekPfdF3ffN3Yet3Sfs3WcdnWsWptX7K2Lzg6593d097ec+5Mt6WpVlsVlkVsIq9R5NWXBQyqqF6X1BvTelOlDqjUmCrU+pRKm1SqE2pVQqNK6NVJQJ10qlNpU12Pt3sidno+PjQVGBhxdp2zto86umb8AxciQ6vxcxcjZ1ZDg6vBU6v+gWV3/5Kta8HcvgC0LQJtS0DbBaB1BWi9CLRdMbdfs3TesGZu2brv2HvvO/seuvoeuXsfurseuDoeudrec7Z+5Gz7CGh8LE9fpTtmoOUThdIllOY+L/BzY92v3G2fuVs+sNW/a61911b/2N7wtqPxobP5vrvtjq/zeiCzHOwc9bRkLMfS2ri73G9S+rS6kNIQKdOHJfqI3JLQuiq19jiTrzxwtHjd+m2bs17FofGRYGigt3fwRP/Jvp7TAyfODg6eGzo7OjI6OTk9O7uwML+8ML8yP3dhdmZxbnphYXrhwuzi8uzi8vTC4uTM3PjU9PjU5MTM2MTM2OTs5Mz8zOzizMzC8vKlB/cfv/3ovYX55XAwVpRX/L1//d6/PPcv2QePhrzhi0sX33/8/oPb9y9duDg1Ojk6PDo1MX1hcfnS6uWV5YuLixfm5xdnZubGxqaGzo6cPHX2xMDQwKmzg4PDZ86cP3d2bHRkanxsZmx0eujMSG/PydaWTOPxtpaWzrb27rr6FrPNC0HgX9r02r/+cP3WXQehBJZAY1O5onJnRGIPCazBUrO/xORjm3xsIMABIlwgwTElSgxxtj7G0kWZ2ghTG2Fqo0xtjKWLs/UJjjHFNaVLgQqeuXKtUqCiFKjgmtIcY6rEkCwxJNj6OFsfKzHE1+IY4lxjgmdM8I0JvjEhMMQFhhhfH+XrIzxdmKcL83Uhvj4k0IcF+rDQEBQagiJDQGwMiI0BiSkkBYJik1+od3NVNpbCxJQbuGpLmc1vTx2rypwcmFqav/Xo1oe/+MmX3/z8t3/41R//9Os//+e3f/nL19/95Zd/+sMn33z1/hefvvP5zx5//sl7X/zig68+/+jbX338my9//vuvP/3jNz/95ou7H/9k/tbV07NTLSf748315lhIagVYSjlZLCSLRXSZjKPR8PSGEp2ertLS1Hq2wVJqcfKtbr7Fy7f4Rbaw1JmQuStl3hqp55jYVSNy1ggdx4TOOqGzXuhsEDrrefZajq2GZa5gmJJ0U4JhTjBtSbY9xbIlGZYY1Rgm6/wUnY+m99ENfrrBzzD6GEYf0+RnmvwMk5dh8tCNbprBTTM4qXonVeeg6O0UnZ2ss5P0dpLeTtbZyFobSWsnau0EjY2gseHVVrzailfb8Go7Xu0kqt0ktZ+kDhJVQcLT8OogXh3EqQI4lR+n8mFVXqzKg1W5cCoHrtxGUNpoOifL6KRrAJRAchRH2J6Xu2nPrpd3vrp+x9ZNO7dk7di8eUfWlh2btmzftOX1rKxXNm3asmFT1subN6/bvPmlTZte3LTxhS1ZL27b8tLWreuytqzbsHndxm2bXn1r5+HiYjSTQ5MoKVINXqTFifRokQElMiJFJpQIQIvNGAmAlQB4sZkosRCkFqzYjBKaEAIj/J+C8Q3PgvL0a8EFRqQIeBZCaPrvFsN4BhjXCCsxQhkGKM0AoeiKyeoiorKQoCgkyIsIchBBVkQoK8CJ8zDCXDQ/B809AmfuLybvKcC+mYfalYvYmQPfkQ3ZkQPekVu8Kw/8Zj50dyFsdxF0dxHkrULo7kLYnkL4fhDyMASbDSfkIsl5KEoukpyDIOYiSQUYKpjAhFM4SHopklEKp3GgFDaEzICQmXAqG80sxbL5OI4AW8JDMUtgVAaIQM5D447CUYeh8EMQ2CEw9AgUlg1H5MAR2TDYETD4MLj4EKj4EAh0uBiUDS3OgUPykdAiDAKEQ0GIGAgRnY+CHCrOPQjKzYEX5cJBRyAFh4pzD4PzchEgEA6OpOEJHBpNWEIVsLFsMogIz8MUQWkwmpRuCJsaTzfN3pt/9OvH7/7mvWs/vz52e+LUyuDpi2dGro+MXh3pn+4LVHtJHOzO/a9s2PyjjZue35T14/1732RQiV6nvbWx8URPX293X6ajpzvT39t7qrd3sDNzorklU9/QcqyusebY8arq+srKusqK2sqKY2vnrKVSVclEZSKWjkWSkVA8GIiGA7F0orK+5nhdVV0qmowFIrFAJOoL2Y0WDp2dfyT3zVd3HN17kEGg2gzmeDASD4ZDXp/P5Q64fSFvMOgJ+F0+n9MXcAdjwXginIz4Yy6rx6ABTHpr0BupSdfWVdbXVtbVVtYnIymr0VbKKkXD0AgwnIQjCrh8ZZlcrVDIJVIxX/BcPhwBQmNgBCKCRIETyRAcHoTCglB4CI6CIDJQZBaKxEYQ2HA8E45nIYkcDIWPowoxVD4CzwGjGMUo+hqIi5E0MJoOwTCgWGYhjLQ/B/bqm9mbtu57ecObL7y0/YcvvPr9F155ft3r67ftfn13zr5s6H8DYl4OSpiDEuWgxNko6bNynmkYLcjFlOZiublYbg6Gk43mHP07EPOzcfwcgiCXKMolivNI4jySuIAsyieLCsjiv0ZZ+1KQR+LlEktz8NxsPDcbz80hlOaR+IVUUTFDWsyQFFLE+SRRIUUCZshhbBWMpYax1FCmGsbUwJg6GEMLoakKiWXZaN4BKGMPiLQHhN8PwR+CE7Ix5Dw8NRtLPITAHEbiQBQWXa5VeyPuyuOBY+3eyjZXqsVV0eGrHwg2DwVazobbhkOt5xzH+hT+YwytFysGUHw9RmDACg0YgR4vMuGERliJEkQrg7GVOKERLzKheQYUz4Dk6WElmmKWGsbVI/gmGNcALtFDuQak0Iwrs6+BGCuxEmQOjjGqCh33NQ5W9k/XnJyLZ0YtVd0yTw3bEKaqPORyN0XpISvc+DIbVmLFl9nICjdN7WNo/Yw1FutDJcYI1xTlGMJsbZCtCbLVQZbST5O7yVInTe4p0YTkzmOOit50x2Tr2UuZkRvNZy4lWieAWLfIXEUt8xNEboYiLDBVis1rIK4WGKuFphq+oYqrSZeok6XaCoGxRmSqERsrpcak1BArM0ZEumCp0is2RC2RlsrO0c7zl09M382M30xlJrXh1hJ9jKIK0rWxEiDNs9XwbDUcSyUTSLPMlRxbDdtSQTPGqIYYz1kDHDtRdeZC1+KDE6vv9C096Jq51TN7OzN5o7Jv2hBvYwNRktJD1vjohhBVGyCrvEx9UOGvDzYPtQ5fOrXw4OTsva6RK+1nVnpHrw7O3OmfuHGsaxKItJSo/BieEckzYMQAQemkaDwUjZuoshEVAL3czFc7lBqP3RiO2ypbvE1ngl2Tof55X++irXPJ0LKibbqsa71h7LgDZO5Zuu5bu+/Zuu9YMjeAjmvG1quGlhumljuWjof27sfOnrft3Q8tmbtA221jy21Ty21L621b+w1b+xVbx6qt44Izs+jpnvZ2n3V1dgLHq9RpvzQIiNw6iVcjD2o0MbU+qTKlVeZKlaVKaakqN1Uo9Cm5OlGuiiuVcY0qYVAmrMpkVFfTam8bCvRPhE6N+frP2joHza1nrR0Tnr750OCF6NBy+MxKaHAleGrZN7Dk6l20ZhYs7Yvm9iVz+wVz+4q57aK57ZK5/aq547ql85Y1c8fWfc/e+8DZ+8jV97a796Erc8/Z9sDR/I6j+aeOlp+aGt4uS16h2aYhsvEC4QJCeZfr/Vhf/amj6SNb/WOg5h17/U98rT8Jdr4bzDwOdj8M9d6L9t+ID6zGT4wHM132hrQ+6VIEjAqfRhNU6iMyfaTMGFNYknp3pd6ZYAtUh3MgL298dcuW1/FYQjQcHujrHTzRf6qv98zJE2dPnRo6fWb43PD4+OTMzPz83NLC3PL8k9nw4tLs0ur8hUvzy5fnli/NLi5Pz81Nzk5NzIyOz4xOzjwD8crK5UcP3nn89k8W51eegvj7//Lc/5V9MCfsi1y6cPmDdz58eOfhpeXLk2PTI+fHpyZnLyxdvHTx2vLy5YXFlbmFC9OzC6Pj02eGR0+dHh4YPHvy9PDpM+eHzo4On58YHZseG58ZHZk6c3qkt/tkc1NnQ31Lc1NHa2umrq7ZavNCEYR1G1/7tx+u37brIIzAEmqsamdU4YxI7SGhNcAH/FyTr8TkKwGCHCDKNSc5QKrEmGSvHQemizF1UYYuxtTFWfoE25AoMaY4QJprrii1VJZaKnmWSq65gmuu4ABpjinNNq79NsE2JNjGBNuYLDEmS4xJrjFVakzxjUmBISnUJ4T6uEAf4+tjPG2Ep43wtGGeNszXRfi6qNAQERkjYlO0zBKX25JyW0pmTUjMEaExUKpxM+UWqsRIkRjocoBvcKs8SUeqMXK8p6F/+Mz8xZV7j+99+MlPPv/i09/+7td/+e6b77776s9/+uXvfvOLb7/+5Jsvf/abr37x+6+/+PNvv/ruD7/+7o9fffeHX/7525//7ssPf/3Z408/uvneo9nrF7tHzsQa63Q+J0+rYsqkLLmsVK0WGo0CE8A1mDgGM8dk5ZhsbIONobHQlWaGylai8/CBsNieLnMfK/PWy3zHy7yNMl+z3N8i87dIvU1CVz3HVsMAUlRDjKyPUIwRmjlKt8YYthjdEqGaQhSDn2bwM4wBhinIMAWZpgDTFGCZAk9B7KYbXVSDc213BElrI2mtZJ2NrLeRDDaSwUbS20g6G1FnI+hseK0Nr7XhNVa8xorT2HAaO07tIqg9RI2fqAkRVWGCKkxQhQiqEF4dwqtDOFUAq/JjVD6MyotVerBKN07pxK6BWO9iAS6aFkAKJEdw+DfycjftefPlna+9vH3rxh1bNu3IytqZtXnHps3bN21+fVPWKxs3bVm/afO6rC3rsja/tGnTC5s2Pb8564WtW3+8ddtLWVte2rD5pY3bNr761o4jYBCGVUKXllOlKoJIjRNpMU9NjBaZMCIAKwbwYoAgBsgSM1FqxokBpNAIFxrWggn1z4IKdM+C8LRrwYR6hMj4LLjI8HTxX4PwdRC+DsrXQ7l6MEtXTNUWkzUg0pqGywsJiiKCHERUFJPkxSQZiCgtJEgK8aJ8PD8XzTkCZxyCkPcXE/YW4fYUYvYUovYWofaCUAfA6EMw7BEE/igSfxSFP4oiHEUSspGEXCSpAE0F4ZhgAhtMYBfjWEVYRhGODiYw4WQOis7DMPkYJh9J5yKoJQhqCYJWgqSVIOklSBobTmVCyTQQnpSPxmbDkYfAkP1FxXsLivbkF+7Jy99fWHQYAsmGQY9AwIeKCg8WFRwoLDhYVHgEDMqFQwpQCBAWVYxDF+MwxThUIQaeDS06UJhzCJSXAy/OhYOPgAsOFGYfKMo5Ci0owsKQNDyJS2dKuAwxl8ilQUioPDQoHwuCUODM8hJ7ypUZ7V5959LDLx7d/+LBxQ8uzT2Ym74zNX1ravTS+Z7RLm/KSWCiduzZuiHrh5s2Pp+16cf79+5iUIg+p6Otselk74m+noGuzr7erpMn+s709w91dQ00N2fq6luO1TbW1DRUVdVXPQFxbWXFscqKY+l01ZN36dYmxIFoJBirSlUfr21qqGmoiKXjwVg8GI0FIk6TtZReUngkb/drO3P2HWaR6HaTNRGK/i2Iw75QyBsMuP1+lz/oCcVDiWQkFfHHnBa3QQ0AemvQE65JHautqKurrD9+rLE6VeOxeyV8CR6FR0GRFDxZxBOq5eWacuUTEBcgkMWYvwcxGgtC/z2IiWw4nvVXENOEWKoAQeCA0YxiFP1ZYDQDgmFCscxCOGl/LuzVN7M3bNn745d3/ujF13/w/Cvfe37bj9a9vmHbnjf25O7PgeWCcYVISiGaUYBm5qNYT0HM/3sQl+Wgy3KevEu3BmJ+LqY0F8vJxXFysJxsDDcbXXoUwzuK5WXj+E/Hw8I8oiiPKH46GxY9K58kzCcJC8iiArIwn8zPJ/PWTLxWHolXQBEU0UTFTEkxQ1JEFReQhYVkMYgmBTPkEGY5lK2GsTVwlnZNw0VEeS5GdATBPQBl7AWT10B8BEnMw9OKyMw8POUwEnsIgSkgUIkieZnNY41Vu9NNnnSzK93iruz01Q0Ems4EWoZCbecCzUPWqi6pu5KidKL4egRXg+LrMAIdmqdF87QorhrKUkAYMlSphiQ1k8usBLGZIDHjJWaMwIgsNaAFJrTIDOcZIRwdmKOH801osQX7dMMWoeyvIK46MVM3uJDsHrdX98i9x1j60NpLynSNn6b2EcrsT34ic5DL3VSVl6L0UJUeutrP0oc4pijXFOUaIhx9hKONlKjDTGWArvAxyv1sdUhqqwJinZGm4YaTS61nLx0/tRJtHjVGOgWmCrLUixc5afJAqT4pMFby9OlS3ZM4miRLGWOWR9mqBFdbwTdUCA0piSEuNUSlhpBQ4ytVuCX6iDXaXJ0Z6xq5MjBzt2v8RiozoQ23lOhjVFWQro2xTelSa3WptboEqKAbUwxTmmWuZAIpij5G0cdKHTWmqr70yYXOubv9y2/3Ld7vmr7ZM30zM36tqnfSlGrnWRN0XYBpCHEsMbYpwjSEuOaYJtIYaT3Xdv7SmcWHZ5cenpy61T927czs3fNLbw/O3K3vnbHG2rnaEEFkxYmtRIWTqvMzjEGa3kdS23EyI0Gqp4p0XIG+XGxxKgPHLDUnfZ3TkZMXQoOrnv4VoGNZ07Siarykarqmabmpb7tt7Lht6rhlar9ubLtqaLlmbLkJtN6zdT529b7n7X/Pc+I9V/9jR/cDc/sdoOW2ufm2tfWmrf2arfOyI7Pi7lr0dk95u0472tqMdenyhEcaBCReXZlPKQvIFSGpKiLVxqSGhNSYkhhTEn1Sqk2UqeIyZUxRHlOVx7TyGCCLBZUVDcbjJx2ZEXffqKvnnKX9tLF5yNQ6astMu/rmvQOLnoElz4lld/8FZ++SrWvR3HnB0rFi6Vw1d1w0d1w2t181t18zd9wwd96yZO5au+7beh7ae9929L7j7Hvs6n3ozNyzt96zN71tb/rA3vJT4PhjefoawzkHL58ESRZR6rtc70911Z/Yjr9vrn1kqn7X2fhhKPNBtPfdSN870f63YwMPEqduJgdXk6fGwz3dzsYKQ9pVHtIr/Cp1QKELywxROZBQ2tNGX7XRkyoRaw7nwdZnvb5123Y8jhAJh/r7ek72957o7f7/aLvL6DjvM/H7/3P2v7uFLaRt4hiCDscg27I00kgaDTMzszTMzMyjEUsWM5ptMdmSzMwYJ2nSbINt2rRpmrR+XoztuLDb7j7Pc873xWjmvqWX+pzrXPO7x0cGdo8O7x4b27d33+HDk7OzCwvzR5cWV5YWlo8sLC8vrKwurZ48evzM8omzyyfOLh87eWT56NzS7PTC4yCemz+yunryxvXbt2++dfThhPi7D0EcDcROrZ5+9+7Pb165der4mdnphYnDM3OzS49AvHT02MKR1dnFoxMz8/sPT+3ZP7Fn/8TeA5P7D04dPDR9eGJ2cmp+cmr+8KGZ3eMH+nqGW1s6Gxt2tbZ2trf3NDa22e0+KAz/1NoX//0BiOlCjVXtilY7I1J7SGgN8M0BrinANgVYpkcgzrBM+YdHpBiGZP5RwwxDkmlMMY0plukvQMx9HMTmDMuUZpnS+SsfXc8ypdnGNMeY5hlTAkNKoE8K9Al+HsS62KPy7wgMMYEhJjTGZba00p1TeWqrXTUye0pijYssUYExxDcG+QY/T+/j6n0cnY+tcTOUdqHJa0/WN/SPDU3OTh47efrW7bsfffzR77/8/Jtvvvjzn7+4f/839//0q/t//OxPf/j0mz98+s2XH371+Xu//eTdzz/8xe8+/eSbL359/6tf/enL97/47OI7d6ZPLHftGU20NjmTcWPAr3a7FE6nzO4QWe18s51jsjH1FpraRKrS46UarFhLkJmoKifHGBY7s3JfY3WwpTpEiTWSAAAgAElEQVS4SxFqV0U6lZHOqnCbxN/Cd9czbVmqOUE2RsmmKMUao9rjdHuMbovSrBGqJUwzh/LPC/w2U5Bu8tOM+fGwm6RzErV2gtqGV1vxGitBZyMa7Pnyc+K/ALHWjtXaMRoHRuPEqN1YtQ+XB7E6ildFcaoIThXBqiMPQKwOoNR+lMqPVvrQSi9G6cYoHDilnWJ4DMRY7EZA8dNvvvbkyy88ufGZp1/esPaVdeteWbfu5bXr/ksQ/3D9uh9teOaJZ579yboNP3kI4pd2gMrQDCZNpqDIVHix6gGIxQak2IgSmdAiM0ZsxonNeLGJKDHjJWaM2ATPa1hkeKTbvwNivjYfRKjPX/mox2957EY9RGAAc/UVNA2QoALilQ81rCjDKyoIChBRCSYrIRQVhKoEUxVganUlVQ4iistw/FIMG4BiFCNpRQhqEYJSjKQA0JRSLK2cQAeRmJVkFpjCBlM5YAobRGSA8AwwgQUj8RAUAYzMhxA5lTgWCMeoxDOgJDaCykPQeHAqB0JigokMCIkBITLAeFoZhlgMR2+vhG4pB20qLX8DUPo6oOT1YsDrxSWvFwNeKwa8VlS8qaR0WzmoEFS5vaJ8S2nJllLAVmDJtnLgTjCoBA4tQyHK0cgyFKIEDi2sLC8oK9lcsnNLadH2itJiKKgIAtpWXrql9FsQw8gYHJtCFbFpYg6RS4dTsOU4KBALLsWCYAwUW8VzZTw9h/uOXFu+8tG165/euPLRlTPvnlm5sTx5amJooj+QcePoiI2vr39yzffXPPWDtWt+vOXNV2hEfMDl6mptHxscHR4Y6+8ZHurfPTa8f3Rkf3/fWNuu3oaGtrr6ltq/B+JspjZ/2lp+SBwLJxKRVF2mvrVhV3Ndc00im44m09FkKhz3mB08KqtsB+DNF18t3rKDRaK7LI50NJGKxCL+QMDjDXkDeRD/1YQ44o89ALHOGvSEc6m6+mxjQ01TS/2uPIilAikBTcDA0TQCVSqQaBQqrVJVLZVJBMIHIIbi8TDiAxBXoDAVKCz4EYiJTDieCcUyYDgmgsBBkwVYqghNFsDxbBCKlncwCEmrQNJAKHoexGUw4hYA9PlXdz65/o0f//Sl7//wue/94Nnv/uCZH/z0xTXPvvHSpuKtxVBAJbYMQSlD0YEoRgmSWYz4axAXIWVFSPkDEKMkANQDEANQPACGU4xlF2M4RShuEYq3E83/Kw2XEIQlhG8dDCSJgCRRKVEIIPABBH4JUVBCFJQQ+Q/jAQg8AIFXQuSVkvhlFGE5TVRBE5dTRECiAEgQAoniCrKsklYNYahhTC2MkV+WqAagJTtgvG0QZkElbUslaVMFbksldgeCUIqjVpAYpVjydhi6AIIoRhMxPInI5DSFM85kkyvV4krvcme7vI3DgdbdwfZ94Y4D/tY95nSX0J7Ey2xQjgbCUsG5GiRPC+eooMxqCEMOZVaheBpylZWt93GNQbYuwDEE2YYgXeMlV7vISjdR4UZLbFCeEcw1wPhGpNCCEllQQgtKaMFJHSxDRBVsDrTsrhtZaN67nB2YcdUNVfsamPowWeGlKH0MbYim9mMldjjfCOcZ0SIrXuYkyF04mQMndRDkrvw1LH2YpQuztBGWNsrWRlmaCF0VoimDdFVIYE5pgru89WO1gwute441ja1E2w4Zo918YxovcaMFdoLUy9TEOLokSxNnquJMVZyhitOVUUpViCwP0aqjTFWSrU3xtAmBNirUBAUaH6fayZDahGq/OdSc7TrYc+D40PSFzoOnom0Hqr1NFGUQK3MTlUG6Icmx5DiWHMOUphiSFEOSZkpTDEmiNkrUxjiOWkN2IDm00DV3cXjl5tCRa32z5wemz/VMnKoZmDJnugTOFMMYYpoiXHuCbYmxzBG+I6lPtMW7DnQfPrl/5cah1Vv7lq7umbt0ePnW9Im39i1dax6etyU6OfowXmrHVTlIai/VGKKbQlSDn6R1ERQWnNRA4KmpLKWIrbVK3bWm3O5g39H0/rOZiQux/efcw6eN3Se17SdVu06pWs+qd53XdVwwdJ43dJw1dJzRt58ztF8yd1539N31Dr8TGHvHP/aOf+wtz/BNe+8VS8clc9tFW/t5e9cZe88pV99xb/9R/8CMr2/c2d5maEgrk/6qqFMZNatjyuqwSOrny/08RZCvifC1Mb42LtTEReqYRBmTKaJV1VFFVUwtixolkYA81aRtHLd2T7uH5txD07beQ8aOQ8aOKVPXnLVv0TFwxD6wbB9YtQ+sWHuXTV0rxq4Tlp7T1r4zlt5zlt4L5p6L5p5L5p4r5t6rlr4blr6b1v7btoG79sF7jqG7rsFbzt5r9o6rjrabjvZ3nJ3vWdveUtZeYAWWkfoFiPIYxniNH3rP0PCBs+1ta/NNc8Mdd/u7kYF34iNvxUbuxkdvJ3ffSO29lNl3MrN3Jj4y6O3ImWo9qphBEVKpQ9X6qNwYk1uSSmfG4M8ZvCmmWLMNAHly/YsbnnsJjcGFw8GBgb6hgb7+3q7Bge7h4f7R0ZG9+/YdPjw5Mzs/N39kIb89vLiyvLS6evTYqZWTZ1dPnV09dXb1xKnl1eWFo7Mz/wyIv/cIxKePnXnvrfduX7tz5uS5+YfnFj8E8cmlo8cWjq7OLi1Pzi4cnJzZf2h6/6HpA4dnDk3MTkzOTU4vTE4vTE7NHzo4PTa6r7troKmxrb6uJb9G3NjY5rD7YHDCmnUbv/PDNc++WgDG0QVqi8oZqXKEJbYHIOaZghxTkGUKs81xjiWd1y3LlPn7tDVn2JYsJ69hW45ry3GsNRxrDduSYVuyLHOGZc4wTelHsc0ZljnDNmU4pkx+SMwzJHmGBFcf5+rjHF2Mo4txdFGOLsrVx7j6GM8Q4xlifGNcYktXu3NV7hqpIyOyxoWWqNASFdviUkdC5kxIHQmRNcLW+chVVrRAgxYo6dWGKrvPGkslWtu79+2fOnbi7K07dz/66Je/+91nX3/9q/vffPKnrz786ov3f/vrdz7/+O1f/fLtX3/03hef/OdXn3/65y9/e/9Pv7t//zf3//zxH79859OPr7z91tFLF/ctLbSPjcaaGi3RaLXTJbRYOHoTQ6OnqfRUlZ6qMJCq9QSZDi81kKosDK2Hb4lKnBmJOyfx1Mn9TcrwLlW0XRFtqwq3yoLNQl89z5PjuDMcd4bjybA9GY4nxXElWI440x5jWCNMS4SV78GjPUIMc4Bu8lFN3m9BrLHh1db8hJhscJANTpLBSdQ7CXonXufA6xw4rROndeI0DpzGgVE7MWoXRuXBqXz4/MqEOoJXRfAPQBx+sDWhDqJVfrTKj1H6MUofVunBKhx4lY1icDFMbqrWjBBKCrG4lwDFa994BOL1a19Zt/aVtWtfenrtxqfXvfAtiNdveHL9hp+tXffjtU//cN26H67f8OMNzzyxdsMTj4MYw2TS5QqqXEWQqLAiLfqfAzFMaIAJDVChHirUQwT5dBCBDszPp80HFejz10CF+sdvefCOyAAT5X+bESY0QXiGCpqmhKAowSuABCUQrwQSVOVEFYisAlPUMLoGztAimFo4U4NgqeEsFYxeDaFKQSRhBZFXTuAAcWwgjlVOYFUQWSAyB0Ljwhh8OJOPYAoQTCGCKYDRuFAKF07hIWlCFF2MoAlhZB6YwAbhGCAcvZLAhJDYEBILTGSUYyllGHIFjlyOJZei8DvAiE2lFS8XFr24bfvzW7e/ULD9pR07Xy0CvAEAvlkKfBMIfLO0dAuwbDuocmcleAeoYivw8fEwBIhElKNRZSgkAAbbXlHx+s7Clwq2vLxtyybAzsLKcgAMXAyp3F4B3AoEFJQDdkLKy9EwGBmLY1EpQjZVxCFwaHAKFkxEVhBgxajynYjSUhyIKmPY066+ycHVOydu/ur2279/59ZnN8+9c3bu/NzYzHC41oejI154Ze1Pfvbdp372H2uf+vGWN1+lk4hBt6e7rXN8aHx0cPdg3+jwwN7dowfGxw4O9o/vau2tq2vN1TY/ti/xLYjzuxOZdG06WZOMZxLRVCqWqc827mpsa6lvqU3V1CTSNYlMNpryWpz8hyAGbC3kUJgeuzsbT6Wj8WggGPD4wr5gNBDJg9jn9AXcwVgwnggnw76o0+LWq0wmrcXvCmbiNbXp+oaaptaGXfXZhoA7WCWuouDJeBSOSWZUieU6tVanUitkcqlQlAcxGoonwB+AGPeXIGb+1yDmVKLoj0CcHw8/AvFWAPT5Vwt/tu71Hz7x4ne/v+E731//nf/Y8IOfvpAHcQEAWgLGlSOp5WhGGZr5z4FYDECJAChBCZpfguECsBwAhluM5hWj+UUYQRFW8Nhs+PFJcB7EYiBJ/BDEvMco/KA8iAEEHoDIKyHxSkl8IFkAJAnKiAIgQQAkiCpIUjC1GkJXQekaCE1dQVKUYKWFCME2CLugklFQSdtaSd4Cwm8F43YgCCVYShmeBkATCyDIrZXwYhQBy5OKTS5zOONINDqTzfZEsyPd7qkfCLSOh9r3RToO+JvHDfE2rimCFprATCWYoYRz1EiuGsqoriCLK8giJEfBUDqk9pg6mNOGG3ShBn2kSRdpUvprpa6M2Jnm2eJUjR8tscEFZrjAhBJa0A/DSewsXVgVaAo0j9ePLLTuXckNznrqhxW+BpYuTK72UJU+pjZEU/kxIiuUrYOydSiBmSBzEuUunMSOEVmxYhtB5qQovFSlj6rwUpV+mirI0ISZuihDE6YqAxRlgKWLyt319uxAum+mefdK0+7VeOeEOdkrsGTwUjdKYMNL3QxNhKWNM9RRuupBNGWEJA8QZX5yVYimjDHVcbYmytWE+ZoAT+VhyW00sZmv8ppCTTXdh3oOnhiavtC+/3iwZa/MVUes8qElToLCT9cnOJYs25KlG5NkfZysj1MMCbI+TtBEiNoo257TpXpjfTMdM+eHl28MH7nWN3O+f+ps9+ET2f5Jc7ZL6EozTWGWOcKzJzjWGNsSFbrSxlR7sudgz8TJ/SvXD63e3L90dd/ilaljd2ZP3dt/5FrT0Kwl3sbWB/FyO17hJGt9NGOQZgxQ9F6q3kPVOMlVFrJAS2erxRydTeppsNTuDQ8cyx26VDdzNT1xObD7on3wnKnnjLbjjKbtrKbtgr7jorHzgqnznKHjrL79vKH9srnzhqPvrmf4Hf/Yu/7xd/1jb3lGbjn6rlg6Lprbzlvbzlo7Ttm7Trp6jnn7jwYGpn19Y872NlNDVpOJ6TJRa53fXm/Qp8TyAFfu4yqDPE2Yp4nyNTGhJiZWx6SqmFwZUyhiquq4VhYzS6IhWapF07jP2rPkGV31jR91Dc1bemaNnbOGrgVjz5KpZ8nUs2zuPWbuXTV2r+jaj+k6z5p7L1oHLln7L1n6rph7r5l6r5t6b5h6b5r7bpv77lr637IMvG0dfMc+dM85eNvRe93eec3RccvV9a6n9wNnz7v6luvC5CmicxVjPkNx3ZGlfmlr+9jX+767846t9Y67815w4K3I0J3IyJ3Y6O3E7pupfVeyB05n988lxob93bWWeq8mYVCFVZpwtT4qM8XktqTSlTEEcgZviinVbgNCn3p24zMvvozBEyKR8OBg/9Bgf19vV/9A9/DIwNjusX0HD05MzczOL84vLc8vrS4sriwurhxZWl0+euz4yvFTKydOrZw4uXLs2NHlpfmlmf85iN+/9/6d63fPnjq/MHdkemo+D+ITx8+srJxYyq8oLy1PzS0enpo7ODF7aHLu8NT85PTC1PTC9Mzi1PTC5NT8wQNToyN7uzr7Gxt21de1tLZ0tnf0NjW1Oxz+vwfi8LcgtgR45iDHHGSbwxxLnGvNcK35iW/20cT3WwqbM/l58IN9CVuOZ8v9V3Pix+9imzMcc4ZrSvNMKa4xyTUmOIY4xxBn62NsfZStj7D1EY4hyjFEucYY1xjjmeJCW0riTIscKb41zjGF2cYAxxjkWyJiR1zqTso9Kak7KbRH2EY/TeMkVZsIEhVRoqBVqURGs94fDNY1Ng0Oj87Ozp87e/r2rasfvHfz4/+8+9lHb3320Vu/+ujtzz/5xZe/+eib33/85z98/KcvP/rmyw+//v0vv/79x19/9atvvv78T3/6+Juv3/rsk2PXr41MT2W7uqzJZJXLzdEbKdVKokxBqVYzNUa2wcbW2xkaG11lY2gcLL2XYwyyDAGmMci1xiXenDzYUBVurI40K2Mt1dGWqmizPNoojzbIIvWSUJ0oUCPwpbnuBNsRZ9liLGuUbXm8MMsSYloCdLOfZvJSjW6y3kXWO0k6B0nvIOudFIOLYnCRDS6S3kXUuwg6J0HnxGtdeK0Lp3HiNE6s2oVVu7AqD17lI6gDRHWIoA7j1WG8Oox7qGGsOoRVBzEq/8N8WJUHq3Tg1TaqwcU0uWlaC1Io2fm3IH553dqX/xkQ/2j9X4O4HMNk0eVKqlxNkKixYh1abPjvQYx4qOFHQQX6R0H4usd7/CPY39wIFxnz5b/JB+MbK5m6MoqqjKQuJ2sqyNoKihZE1YJpWihdC2fqECw9kq1HsnVIjhbJUSNYSjizGkaXQWliMFUIIvMrSFwQmVtJ4YJpPCidB2Py4Uw+nPEgKJULIXNgZC6CKkDQhDAKH0zklGMZpShqCZJciiID0RQgmlyCIu6EYQuhmGI4thiB3QFBbi4Dv7Kz5IWCHc9tKXh+6/aN23e+Vly6uQy0rRK6AworhMEKYdCdUFgxFF4Mge0Eg3dUgLaXV+yoABVWVgJgMCASCUQiS+DwHaDKTQDAC5s3r3/1lec3vbEJUFQEAZci4AAYtLAStL2irLCyrAQOBmGRcDIey6SSeCwSj4VhkCFEFISEglBQJRjQZtCOVwBvFiIAZDndWx8cXtx98u0zd397794X79z4+Mbxm8cPLu9PNEXwDNTzLz/9xE+/++TPfrD2qSe2vvk6g0wOeXw97d27h/eMDe0Z6h8bGdy7e+zg7vFDgwO7W1t7amtbanJNuVxjTc0jDTfkah6WN3Eql0pkk7FMOp59BOK6dC6Xytamampiaa/FyaOygNuL33zx1ZKCnVwqy+fw5JKZTCwRC4aCXv/fgjgaiMVDiZA34jC79CqjUWP2OvzJSCaXqmuoadrV2NaYawp5wwqpgkakEjEENpWlkFYZNDq9WqOUV0mFov8DhCNAaAyMQESQyDACCYzNgxgHxpLhBDqSxEQSWXACC4ZjPg5iDEWIIHDBaMYjB1ei6GA0A4xmQDCMMhixoAT6/Ks7frr21e//8Ll/+866f/vu2n///rr/+Onza5578+XNgG0lsFIIoQJFq8A8BHF+ZQLOL0II8werFSGlRUhZMUpWjJIB0NIStKQELS5BC0sxglIsrxTHLcXySrB8AFZQjBM+onB+b7iEKCwhCktJolKSuJQkfgBikhBA5AOID0AMyEd4sDVRhOPsxHGKcOx8xXg2AM8txfOARH4ZUVRBklZSqsAURSVFUUFSlOJkRSjhdhinAMwsqKQVVFILwKStlfgCCG47HF+EJgIwpEIEdkslbDMIBsCQ8IIquc1rjda4Uo2ORKM13mhL7nLV9gZax8Id+yKd+33No7pIC0sfQPJ0lfTqSkY1jKOEc5SVVGkJjluK52H4aok1Yok3e+t6Ak2DoebhSOtoqHXEWz9gy3Sbku2qcJPAliQpPCixFSE0o4VWjMiKFVkxIitOYmeog9Xeel/jaN3wfOveldrBOXfdUJWnjqEJkqrcVKWPrQvTVX600AJhaWEcPU5ipyp9dHWAXO3BSx04sQ0vdZCq3CS5myBz4GVOYpWXog7SdRG6NkxWBYjVPoo6KLBnTcmeRM9U897Vlv3HU30ztpoBoTNHrPZhJC6iwsc0xNjGBFMXY+hiTH2cpU8wtDGyIkSsDpAUQZoqwlBH2dqoQBcVG8IirZ+rcDLldrE+5Ei0Nw7ODE2fG1+82jNxJtZxUOlvpmsiZEWApouyjCmOJcuyZOjGJNUQz5uYpIsR1BGSNsK2ZtWJrnD3RNvk2ZHlm6NHb/TPnO+fPNN98Fi297A13Sl2ZdiWKMcS5dsTXGuMa41JPFlLpivTN9E7eXLv0asHlq/tXbi8b/HK1PE7s6fu7Vu80jAwbYy2MLV+vNxGULooOj/NFKTofWSdm6r30LVuusLOEBs5PJ1cYHJU+RostXuCfSvp/eezhy8nDl72j190DF609F0wdp/Xd17Qd142dV+x9FyydF8wd583dl4wdlw2d1639dx2Dd7zjrztHX3bM3LHNXTD3nvF3HHBtOuMedcpc9sJa8dxZ9eqt+9IoH/K1zvmam+3NNYZa2tsjXXBzkyk2+VqqNbFReqwSB8TGRMiQ0JkTEgNSbkuWa1NKTVJjTqhUyWNVUm7LBGVp9vUjQesvSu+8dOBfSd848v2gUVzz7y+a0HftaDvXNR3HjV2rRp7VvSdy5pdx7Xt5819V+xDV20DVy3918z9N0z9t0x9t0x9t819d8399ywDb1sG37UMvmsdfNs+cNvRd93Zfd3VddvT+55v4EPP4H9au+5W1V9khs9SvZc54XfVDZ95+j+PjH4UHHzH3XXX03PH13c7MHAzNHgrPHwzOn49sfdy5sCp7IG5xPiwr6fWXO9Wx3WKkEIVkusiMmNMZk8qPRljqNboT7Or9IUg+NoXX3n+1dcJVEoylRgfHxnfPTI8MjAyNjS+Z2zv/n0HJyem5ubnjhxdWD62cPTYwpHV+cWVhYXlpaXl5SMrq0dWVxeXlxeWluYW5mbnp2fmJ6cXJmcWZub+aRC//Yu7N946d/rC4vzRmemF+bkjy0ePH1s9dfTBUcfLc0vLU/OLE9Pzh6fmJ6YXJmcWp2eXZmaXZmaXpmcWp6bmDxyYGhne09nR19iwq6G+dVdrV2dXf0tLp8MRgCOIa9a/9N0fPf3c3wOxwBLkW0JcS4hjiXCtCZ4tw7PlgfvAuI+Y++jHvwviv2XxX8UxZzjmNMecYpuSbFOCZYyzjHGmIcY0RJmGCNMQyT8smm2KsU0xjjnOsyUF9iTfFueYo0xjkK730XRehsHPMgW41hDfHhE6Yw+L8q0BptZGkqkwfAmKK0Bz+ESRjKPVa/yBQEN988jQ2Pzs/MVz59+9d/ezjz/46ncf//mPn93/+rP733x6/5uP//zVL/7wxb3PP731yUd3f/XpL37/u8/v3//d/fu/vn//7V//6uStW/uOHm0cGXHX1sqcLqpCiRGK8RIZU6MX291yd0Bi9/FNLpbORtfYqCorQW7CyU1ktYNtCQvcCZE3Iw/WKqONqkSzOtWiTrWoks2KeGNVtF4aqhH50jx3guOIs20xji3GscYfFuNYYxxrlG0Ls6xBhsXPsPioJm9+nzjfo9cUg5tscD9ksRuvc38LYo0Lq/LiVT6iOkBSh4iaEEETwmtCeE0IpwniNA9AjFUFMGo/Ru3HqL1YtRurshM0NprRxTJ5aDorUih9AOI3X33yleef3LhhzUvrnn5p7dqXnl63cc26F9ese/7pdc+ueXrDk49AvG7dE2vX/uhbEK9/4ql1P1nz7Jrn33h5R2UFlsVmVKloVRqiVIOT6DESI0piRElMaLEZIzZjxGas2IwXmwgSUx7ESJERJjLChUa40PiAtgIDTPCQxXw9lK//uyDOm/gRguEiI0JsyocUm5FiC0JohnFNEJYBwviLoEw9nGWAsw1IlgHJ1iFZWgRbjWCrkGwliqtCc5RIdjWcKYPSxRCaEEwVgKk8CJ0HYfChDD6UwYPSuRAqB0zhVBJZFTgGCMesJLDBRA4IzwKiacVwUiEEvwOM3QHBFkKwhRDsNjBqSxlscxm0AATfDkYWgGBvloJeLQK+XAh4ubDo1aKSTcCK7WBYMQINxODL8QQQkQgiEMpxuDIUugSGKIbCisCQnZXgnWBIEQQKgMJL4AgADL4TDNlaWvZa4c5n33hz7csvP7/pzS2lJSVwWBkKWYqAF0HAO8GVABi4HI2AELAICgnDoOLZDByLDiPhyjEwMAEFp2HL8NBN5dufK3hp487XijFlXIMo0p7avXLg7HsX7/7m7bd/++6l9y/Pn5mraUsTWdjnX1r3459+76mf/Wj9mp8WbHqTRaWGvYG+jt49I/vGh/c+BPGh3eOHBwZ2t7R053LN2ZpvNZyraczVNNbmHlbTUJOtz6Zr08maVLwmm6ipzzbmVybq0rV1mVx9pjaXyHgtTg6ZUVKw840XXinZVsSjsf1Ob20qm40n46FwyBeI+EOPg9jvCkT80VgwHvSE8yA2qE1umzceSub/xK7Gtqba5rAvopSp6CQ6GUfi0NkqucKkMxg0WqW8SiIQ/v8J4td2/PTpV773g2f/9d+f/tfvrPm37619BOLtpXAglABC/y2IeY+BWFKElD4GYmkpRlKKEZViBaVYHhDHA+J4pXh+CV5YgheV4EUlBHHpw4BEEfDhYBj4GIj/dipcjOMUYdk7MawdaOZ2FGM7ir4dRd+GoG1H0grRzBIct4zIryCJQGQZiCwvJ8qAeAkALd6JFGyHcbdBWQVgRgGYtrWSshVE2ALCbQVjCqCYHXDsTgR2GwS5qQK8BQQD4igUqUrlDrlS9d5sizPZaIk1WOItzpruQMtouGNvpGufr3lEE2piaLxwrhpEk4MZVTCOAsaqriCJCpGMYgwbJ9SpvGl/fW+yYzzbsz/Xd7BucDI3MJHqPhBuHfc1DlszXXJvjq4OYCRWpNCEFlnxUgdB6sBJ7DiJnabyy1w5d91Q7eBsy57l3OCsq3ZQ6qyhKn1EuYuq9LH1EYYmiBXbEFwDVmxjakMiW1rmyolsaY4hytAE89FUfpLchZM6cDIXUemn6sI0fYSsDuCrvUSVn21J6hKdsZ7J5v3Hdk2cyg7PO+qHxZ46siqIr/JSNCG2Jcm1JtmmBNuc4FhTPFuGY07RdFGyOkRRh2jaCF0bYenCfH1YbCWXs3gAACAASURBVAiKdD6e0sWqckiMEWeqo3l4dmT2/O6la72TZ+Odh9TBVrYhwdBG2aYU15LlWGtYlgzDlKIbkzRDkmpIkHUxsiZC0UY41owq1uFvP9B66PTI8s3x5ZuDsxf6J890HzhW03PYluqUujI8a4xrjeVBzLPF5d6cI9ebG5zumzy1e+ny7oVLYzPn98xfmjx2e+bkW7vnLuV6D2tDjXS1FyezEpUuqt5PMwXJOi9R46JoXXSNi6m0s6VmgdCkFNvc1YF6U27M27UQHjkeGT/tHz3rGjxn7bto6X20YHDd3n/DMXDN0X/J2nvB3H3B1HnJ3HnN2n3L0X/XNXjXNXjHOXDL3nfN2nXZ1H7e2Hra1HrS1Hrc0nbM0bni7V0K9E/6esdc7R3WpgZLfb27tSXe35gdDoc7DPacwpKutmXktqzcmpFZ01WmlMKQVunSGm1Kr0ka1SlrdcolT8bkmTZV/T5z17J37HRw38nA7mXn0KKld87QNafvmNN1zOnajxg6V4zdD0Csa79g6b/qGLpqH7hq7b9m6b9u7r9p7suPh++Y+9+yDNyzDL5tGXzbOnjPPnDb0X/d1Xvd3XvH2/++f/hj3+hHjoF31K3XBKlLrMgNYep9/a5fB0Z+G9/7SXTsXV/fXU/PLU/PDW/vdX//9cDgteDo1eiei8n9J1L7pqOjA+7OrD7nqI6oZH6p3CdS+vlqP98QlFgjKm9S7Y7RJaqCMvCaFzY+98qrBBo1mU3t3ju2Z9/Y2Pjw+J6xvfv3Hjh86PDszMzS4sLK6tLqicWVE3NHj80sLs/OL80tLC0sLC3OLy3OLMxOzUxPTE1NzkzNzE/O/M9BfPPe+TMXlxaWZ6YX5maXjh45trx8YmlpZW7h6Nzi0dnFo1PzixMzfwfEM7NLj4O4qbGtqbGto723p3eotbXL6Qz+MyDmWUJca4RrS/DsGZ69hmfLca25v2Lu/0sQs81ptjnNNqdYpiTLlGCa4kxTnGGMMYxRhjHCMEaYpijTFGWZYyxzjG2Jc2wJnj3BtcfZ1hjLEqabAlSD78ETK3ROit7NMPnYtpDAHZf403J/SuqO8E1OmkKLFUggdDaIzADTWVihmK3Rqn0+f31d89jI7iNLy9euXPngvbu//vTdLz7/xR+++PBPX3305z9+8Mcv3/781zc/+vD6R7+886tPf/GH339y/8+f3b//4R//+O5vf3v1g1/MXTjftnevPZ3mGow4sRgvkXL1RlUgZIylNKGo2O5haI3Eai1BrsFJ1Xi5jqQy0w0uttXPc4TFnrg8mFFEa1WJenWyQZVoUMbqqqO1slBW7E8LPAm+K5F/qAffkeY70nxHiu9IPizOc0Q5tjDLFmRa/QyLj272fpvJSzN5qUYvxeglGzxkg4eo9xJ1HoLWTdC68RoPTuPGqb14tY+oCZA1IZImRNSE8Jpgvm9BrM6D2IdRe7BqF1ZlJ2jsdKObZf5bED/3AMQb167d+L8BceH/CsSPRPsP58T/DIiREjNSYkZJLCiRFSW0oQQ2FM+K4lmRXAuCa4FzzHC2Ec42wtkGBEsPZ2lhTA2UqYQyq+FsBYqvwvDUKI4SwZLDGBIITVhJ4VdSuJVUTj4QhV1OZpYRGUA8rQRNASDIAAS5FEUFomklSMpOKGEbCLOlDLmlDLmlDFFQgSioQGwGwt4AVL4OAG0ug26rRG6rRBSAYFsroAUg2HYwbCcMCUBiynHESiIFQqZBqTQ4nQ6n0yFkSgUGVwJDAqBwABReDIE9qggMLQSBt5WBNgNKXy8s2ril4IVNm1/Zvn1beXkpAlGORgORyGIotBgKASLhlTg0jERAUsloOhXLpKPpVDAOU4qAVuCQMCqunIDYWlm8sfCNFwtfe7NiG4SJEtsV8a6a/ccnL7x/9d0v3r/z6VvHrx1v7K6ncInPv7zhiZ/+x5onf7Jh7ZM7tmzm0OgRX6i/s2/P6L7x4b2DfWPDA3vHRw6Njx3q7xtvae6qqWnKZhseB3FtrrGutulBucZcTUNNpi6TyqUTeRA3NNe1NNU21aVr6zO1Ddm6XCLjNjuYBGrR5u2vPfdSybYiPp0TcPnq0jU1iVQiHAn7/zGI9Sqjy+qJBuKpaLYu09Da8O2EmEqgEjGERyA2anV/C2IKnEiG4PAgNBaExkNwFASRgSKzkCQWgsCC4ZhwPAtJ5GIoQhxN/F+BGIJhQrHMcjhpWynshdcLf7Lmle98/5l/+den/u+/Pfmv3336+z95/qkHIIYBoXgQhlqBpZdhGCUoRjGCUYRg5Y9dK0aKi5GSYpS0GCUDoGUAtLQEIy3FSIBYMRArBOIEQBy/DM8vwwuABCGQIAISxUCiuIwoBj6sjCQuI4nLyZJysricLMpXRhYCiQIgUVBK4JcSeAAcB4DjFGFYhSjGDiR9G5xaAKNshZK3QEibwYQtYOJ2OBWAZZcTBZVkCZgiB5FkpTjRTgR3G4RdAGYVgNnbIKztEOY2MG1LBWlTGfbNMtSmcsRmELIAgtoBQ28DwzeXVxZUwioIVEaVRueL+DKNgdwud7rZlmiwxJsdmU5/03CkfU+0c5+vcUgVaKCpXDC2qpIqgzCq4GwFlCEvw/O3QalFKAZOqNX6a8LN/ZnuPbX9B+sGDjeOTNWPTGX7D8U79oZ3jTlre5WBOqY2gBabEQIDRmQhyl0kuYsgc+IkdorCK7ZnHDX92f7ppvEj2f5pR02/2J7JD4CpSh/HEGVqQwSZEyu20dUBubvWnOxy1PRbUt3acKvC11DlqZO5ckJbiqkLERUerNyFV/qo+gjdGKNqQziFF6/wMs1xbbw92nu4+eCx9qnTudEFR+Ow2FtLUgfx1V6yNsS0xNnWBMsc51gTfGdG5M4JnTUca5JujNIMUYYhyjBEmLogW+PjqNwchYMps1LFZp7Gb44053oO9R48MTB1btfe1WDLnipPA00dpqpCTEOCa8ny7LUcaw3LnGGZ0wxTmm5KUQ0Jmi5G10e51owy3OZp3du0/8TI0Rt7Vm6PzF4anDzbc+BYTc9he6qzypUVWON8a1xgS/CsMYEtofDXuesGGobnBqbOjC9cHJ09Pzx5Znz2wsTqranjd8ZmL2S7D6oD9VSVByuzElVuqjFIt4TIeh9B7SSpHTSVnamwcaRmsdisETs81YE6Q3bYsWvK23vE27/q7Dth6Tlt6r5g7r5s6b1m7b9hH7zlGrrtHr7pHrrq6L9k7blo7rxk7rxq6b5h673t6L/j6Ltl771h7b5q7rxkansAYnPrCWvbcWfXqq9vKdA/6e8ddbW3WxvrzXW1rpbGWF9Ddjga67Z6G3XOWo0rp3DWVNsycmuqyphU6JMqTUKjjutVcZMyaatKuGWJmDTZUlUzbmhbdA+dCOw+5h9fcg7NWXpmjJ0z+o4ZffusoX3R1LVs7lkxdS3r248bOs9ZBy47hy47Bi/b+q9Y+69a+q5Z+q5b+m5Y+25Z+29b++5Y+9+yDbxlH7jrGLjlGrjhHrjh7r/jGXjPN/qhb+xD59C72vYbwuxlTvyGKP1z/a5PfcO/ju75KDT6trvvtqv7prv7hqf3urfvqnfgim/4cmj8fGzvsfieyeBQr31XQpU2S/xyoUsgdrIkDorYTJaa6UqbwOgVGlxolvDVHYAfPr1+zfPPI4n4SDI6PD40sntocKR/eHxk9/49BycnJhfmZo8emT92bPHYyfmVE7NHV6cWjk7NLk7NLUzPzc/Mzk1PzkwcOnzo4MGJw5NT0/NTMwuTs/8diPOnTBRu3RnxR0+tnn7v3vtv3bx34eylpcWV6an52ZnFpcWVI0eOLSwcnZlbmplfmlk4Mj2/ODGzcHhq/vDU/CMQz84dmZ1dmp5aOHhwanRkb3fXQGtzZ0tzR1dXf1//SHt7r9sdQiBJaza8/HdAbA+JbEGhNSSwhvnWMM8W5dmTfEeW76jh22t4tm/jWrNca5ZrzXCtGY4lw7Fk8q95tuzDj/4ijiXNsaQfCjjNMqdZ5hTLnGJZUixLimlOMswJujlON8dpphjNFKWZIjRThG6O0s1RhiXGsMSY1jjLFmc74hxngutMcp0JjiPGtIWpJj9J78Zr7Di1jaBxkA1uhjXAc8XEnoTME5M6AkKLk6MzM5Q6apWaUq2iKdVMtZanN0ptDn047K2vy/b0tO3dPbo4P3/x/Ll3793+1Sfv/eF3H/756w+/+fqDL7987/e/+/nvv3jvy9+//4c//OKrr375x68/u3//sz//6dbHHx06djzR0a7wuOkqJUOtqnK7HDVZf2OjLZ2WudxUtRorleHl1TSNjmOycS0OltnOMju5Vo/AGRB7wjJ/XB5MVYcz1eFsdThbFa6RhbLSQEYayEj9GYkvK/XWSDy1Uk+t1FMj8WTFnqzYnRG5UgJXnOeIcuxhti3IsgaYFj/T7GdaHsSw+OlmP83kpxp9VKOPbPCR9F6izkPUeQhaL0HjJWh8RI2PpA2QtUGyNkTShvDaIEEbJGiDeG0I+2BUHMBq8ucQe7AaN1btIGodDJOHbfHS9TaUSFaEw79cUrz2jVeffPm5J19cv2bjuqc3Pv30i2vWvfjUuheeWvvcmrXPrlm74al1G57c8MxTG555ct36hyBe/6P1G3789LofP7XuiaefXfPCGy/vBINwbA6zWk2v1pJkWrzUgJWa0FITWmLCPARxfmWCIDbhxSas2IQSmZCiB5Nd+D/CMUxogAn0j3p8KvwthaUWlNSCllgxEjtG7MCKnViRAytyoIUOtMCG5FsQXDOcY4JxDDCWDsrUQBhqCEMBYVRBWVVwjgLBUcJZ1TCGFEwTVlB45SROGYlVRmQAiQwggV6CpwGwlGIMeSeKWAjD74DgC6HEIjgJAKcUwUjbK3Fby1GbgYjNQMRmIHxrOWJrOWITEPo6oPJ1AGhLOWwHBF0ExwKQuFI0oQxLBhGoYBIVQqZBKXQohQ6j0qFUOpzGgNOZEDK1HI0FQBEACLwEhiyBIgFQRDEEvrMSuqMCXACs2FpavhlQthlQtqm4dDOgtKCsfCcYAkQgy1HoUgSyCAIthkKBSGQlHgsjEZFUCopGxTDoKBoVgsOVIuDlGGQlEQPEIbZDgW8At79auvX1sm2FKCCcg5e5tbVDrXMXl+989vbbn//83N0LbYO76ALqi68+99Of/XDtmp89u/7pnQUFPAYrFogMdA3sHd03NrRnoHd0qH/P6PCB0ZEDvb2jzU2dNTVNmWxD9ttlica62qb6uuYH1TbV5hpz2fpsujaTrMkmsrXpusZcU0NNQ20615Cta6ypr0lknEYbDUva8cbWVza8ANhayKdzgm5/fSaXS6b/CsR+l8/r8P5dEDst7rAvloyka9P1LfUPdojloioyjoxH4VhUpkJabdLqjVqtqqr6r1Ym8iAm/H8N4g3/8q9P/cu/Pfl/v7vm+z957qln33hpU/G2EmgpFFeBoVRgaWUYegmKXoykFyGYRQhOEUJQjBT9lyDGCcvwgjI8v5zALycIy4iiMqKonCT+qyrIkoeJK8iiR5WTRGVEAZDAL8VzAVh2EZpZiKRvh1MLoOQtYOLmSsImEP6NCtzrZZg3yrFbIaRiDKuCKABTpBBqFYgkLUbxCsD0TWWUTWXUrSDGdgh7B4S1rZK2qQz/GgD5chHkleLK14HgrZWIQhh6BwRRAILsgMAriVRmlVrnDfuyjaHaNn/NLle62ZZscWQ6fI2DkbbxaMceT/2AwldLUTigLEUlVQZlyOGsajBVWoLhbAWTdiLpOIFG7U0HGnoS7aOpzt3prj3Znv2Z3v3Jrj2RXWOh1hFXba8qWM/SBzESM1JgwIgspCo3udqT3wMmV3sElqQ13ZPqmagfWUz1TFrTPQJLilTlzoOYpQszNMH83rDAkrSkuqPt+zN9U8nuw6HWPd6GEVftoD3bp4+1Sd05hiFCUPqI6gDdGGNZkjRDFK/04RVepimmibdFew81HzrWPnU6OzJnqx8QuDI4hQctc+KVXqohRDeGGcYIxxYXebLyYEN1qFEaqBN6sgJXVujOCl0ZgS3OMwb5Wi9f7c6vTAi0AVO4Kd2xr3330a4DxxtGFty1Q2J7DanaT6zy0XUxnqVG6Kjj2XIcSw3XWsOxZtnmNNOYZBoTTGOCZ8sqQq3OxvH63SvDS9f2rtwen788MnWu98CxXM9hR6qr2lUjsiYElrjAGudbYkJbQh1o8DcMt4wtDk+fHZ+/ODx9dnDi9NjM+cMrNyeP3R6dOZ/pOqD219NUHpzcRtZ46ZYI0xalmoIkrYusdtBUNma1hSs1S8RmrcThqw7WG7LD9tZJT/eSu2/V3nPC3H3a2HXB3HPF2nfdNnDLOXTHPXLHM3rLM3LNOXDZ1nPR8jiI+247em/be25YO6+aOy6Z2s6bdp01t522tp+yd55y9xwP9B8NDkz5e0cdu3aZarO6TMKUS3paEuHOQLDN6mnQO2s1zhqFPVNlScpMcbkuWq2OKlVRjSJiUEQtirizOuGTJxKyZEt1dlTfOucaWAmML/vHFlyDs9beaXPXjLlz1tw5Z+5csvas2PtXbL0r5q5j5q7Ttr7zzoHzjv4L9r6Ltr6L1t5L1t7L1t6rtt5rtr7rtt4btr5b9v5bjoFbzoFb7sGbnsGb7oHbzoF33SMfuEc/sA3eU+26wk+fZ0QuceN3FY2/sPf+p3fwXVffTUvHdWv7DWfXdXfPNXfvFVf/JffgJd/oudD4anjssL+v29ISUySMQo+Ub+cJbAyhhSQwEER6SpWJq3VwtTY4jbtxa+H3f7bmZ888A8NhgvHwwOjA0Phg33Dv4NjQ2L7d+ycPTczPTR85MreyunDsxNzK8ekjK5PzRyZmFyZm5ydn56ZmZicnpw8dPHTgwIHD/wsQr5z6KxDPTC/kv7c3O7s4NT0/Pbs4s3Bken5pYmbh0OTcwYm5w1PzUzOL34J4evFQ/pSJ3uH2XT1tu7p7e4cGhsY7Ovo8njACSXr6H4LYFuHbY3xH6hGIH49ny/Jsj0CcflT+nb/tIYhT+VjmFNOcZJqTLEuKaUkxLEm6JUEzx2nmONUUo5qiVFOEaorQzFGaOUq3xOiWGMMaZ9jiTHuM7UxwPWmBLyP0Z/i+NMcdZ9rDFLOXaHARdE6CwUU2eRnWAMcW5Nv8QptP6vBVuYMqf0QbiGlDcVUgLHd6BEYrU6NnqDVsnV5gMstcTksqme7p7puaOHjy2NEbVy998P5bv/78F1/+4Zdff/PBH7+695vfXPnlh2ff/fm5n793+5NP3/vtFzd/+cvJkyezvT36cEBoNsqcNncuWz8y0HFwb/3IoKehVu5zMfVqhl4tsJllHrfE7eJZrWyTmWO2ci12ntXJt3sETr/YHZZ4o1JfXOZPyYJpeTBTHapRhHOKcL0y3KgMNStCTYpQQ3WwvipQJ/fXSLwZkTspcMa49jDHFmKZA0yTj2n2sywBji3EsYXY1iDLEmJaQgxzkG4MUA0Bit5P1vnIOh9J6ydq/ESNj6T1kXUBsu4BiAnfgjiI0wRx2iBOG8Bp/Di1F6f24DRu/H8D4pf+AsRrX3hq7eMgfuYfg7gIDMJzuCyFhqHQkeS6fwbEaJEJJTIh86gVGR8FFxoe9a2AH3sTLjQgREak2PQolMSMkpjRUgv6IYixEgdW7MCKHFixAyNyooV2lMCK4JnhXBOMY4CydBCWBsJUQZhKCKsazJSD6FIQTVxBEZWR+KUENgDHBGDpABytGEspxlKKMOSdaNIOJGE7Ar8NhtsGxW6H4nfCSMUISgmCVgyn7IQSt1fitoEw20CY7ZWYQgi2EILbUYkpqEBurYBvB6MACEIZhgwiUCFkJpzGRTF5SAYHQWNBKfRKIgVEIFfgSSACGUyigvAkIBJTDEWWQJGlcHQJDA2AoorA8B3lkK2loM2A8s2A8q2lFTsqIMUQOBCBAiJQpXAkEIECItAAKLwQBC6sBANg8AoMBkIgwskUJJWKYTAwDAacRAFhseUYdBkWVYyEbYdWFICBBZDSrRDAVihgGwII55K0YXv3oeFTdy/e/uTe5Xeu9oz3cCTsja+9+LMnf7x+3ZoXnl0P2LFDwOYmQrHB7sG9o/tGh3b394wM9u0eHtw3NLi3p3uk6X8I4kwiW5OsrcvU16brcqmahmxdU66+Jp6x6cwkJG7rK29uXPdc8ZYd/zsQO8yusC+aCKdzqbqW+ta6TL3P6ZfwJXgUHg1D0Um0akmVUaPLg1gmEv+fMgSyEoOFE0lI8gMQV2JwlRg89AGI2SgyG0lkw/EsBIGNIvGwVBGeLsFSRUgiD4JhPtqUyGs4D+IKBHl7KfyF1wt/subl73x//UMQP/W9J5558pnXNr65cysAAoBgy1DkcgwViKaVougAJKMY+WhCLCxGiotRkmKUFICWlWBkpVgZECstw0nK8KJygrCcKKggCSpIwgqyqIL8OH8fBKJIQRQJiCIGUcQgighEEYEo4kqKGEQRl5OEQAK/BMf5VsMQ8hYwcTOI8GYF7o1y7OtlmFdLUa8B0ZsrCUUoRgWRD6FKoDR5OUFcCGdvKie/VoJ/vYS4pZy6A8zcAWUWgKhvlGI37oA8u7XkuQLAS8VlW0CwIgS6CI7eAYEXQhGVBApdptC4/Z50fah2V6i2zZ9rc2XanNlOb31/qHU03DbmzPXK3Rmi3ApmVIEoEghNCqXLKkjCIhRzSyUxD2KVJ+XNdYab+iPNg+GmwUjLULR1JNwyHGwaCjYPu2v7tKFGrjGCl9lQQiNWbCXKXeRqD6nKjZPYSVVurjFuSnTGOw/VDc8nuw+bEl18c4IodxFkTqrSR1cHydUerNhOqnJLnTWe+uHaofm2/cda9izXjSzUDMxk+qbinQd9jaP6WLvQnqHqwhR9hGVJcmxphjFGUPnxSi/DFFXHdkV6DjYeXNk1cTI1NGOq6WFb40iZDSY0oWQ2gtpD1vqo+gDHHpcFa7WpXaZcl7GmU59p16fb9Jl2fapNG2vWBOu03qzOk9E6U9W2uMaT9dZ01/VNdO1b7T54vHFkwVM3LHHkKIoAWRFg6hN8W63I2SBw1PFsOb69lmfPca2ZR/+2+fZsVaDZlhuqGV4YnL+8f/XW3qWru2cu9B84Xtcz4Up3K9w5iSUhMMUE5hjPFBFZE9pgY6hptG33kdHZ83sWLo9Mnxt6NCE+8WBCrAk00tU+fLWDqvMzbTG2M0G3hCl6D1XjpKvtLIWVLzPLxBa91BlQhJpMuTFX+2ygfzUwdNIzeMbed97ae9nad9XWf902cNMxcNs9fMczcsszfN3Vf8Xec8nadcnSddXWc9PRd8c1cNfVd8fZe8vefd3adcXcftHSfsHacc7eedbZfcbbdzI4sBwanPb3jNhbm3XZhCIWUEa9uqTHWuNw5Ez2Gp0tq7Kmqy1JuTEu1UdlmnC1MqxWhvWKiEUZc6qSfnUmqsrWqnIdmvrd5vY57/BKeM9KcHzROzTv7J+z9845ehfsPYv2nqOO3lX3wKqrf9Xec8zafdLWc9ree9rec8bWc9bac87afd7afcHafcnWc8XWc9Xec83Re8PZd93Zf8M1cNMzdNMzdMM5cNPed88x+HP70M9Nfberms+z4yfJ/tP00FVx9i3drnuWrpvGtkvapsuGlmv2jmuOrqv27sv23ouO/oue4XOB0dXQyISvt9faklQlLWJflcAhFNm5cgdH4eRq3UKTt8oektv9BL70jaLSJ9ZtWLfxBQyZEMskRveOju8bGx4fGtkzOr5/z97DBw7OTE8uLs4sr8ytHJ9ZPja1tDwxf2RidnFibnFqbnF6dn5qenbi8MShQ4cmJqampv/xysTfgvjerbcvnrt8ZGk1D+KF+aML80dnZhYmpuYmZxZmFo5MLxyZnFk4ODF74PDMocm5yemF6byJZ5dmZpcmJub27jk00D/a2d7X0d7b1z88NLz7/+HtPoPkPK870dtl2Zbkq2BLyBkgMjADYHLunHPOcXLnfjvnnGY6TM4550GYnGcwSARBJAIgQIpBpCiREiVb19e79nq5HxoASUmWd2/53qp/dT311vt+7KpfnTrPOZ2d/Xa7D4ki7zlw4vs/3nPo5AUwlsavBCpMnhKjR2JwiwxuocEjNPgERr/AFBSYqwTmmMAU/4O8ZnESu6//Mn+M428+ealhbZipDTO0IQYQZuoidH2EpgvTdCGqLkjVBSlAgAL4KYCPAvioOj9V56fpA3R9kG4I0vV+mt7PNAU41ojAGRV74hJfQuyNC93VXHuQZfHRjW6qwUUzuJgGN0vvZGrMTJWBqzVJzc5Kp1/li2gCVQpvsMzuEgBGukxJKi0nlZRRSitoMjkPAMrtDiAcstfXVfX0dF69dvXWnZvvvf/OF79+9pvfvvXRz+ffvj+0utY3vzi5cX3p3v3le2+PLC+HO9rVPlexWa/xuxP93dPb61vvPlp9597IxmJ0oNMQDVR6LKVOY6nTLLUa+HoNW6NkqlVMlYqpUjPVABsw8AxWgckhsrglNn+xPVjiDJe5qiu8cXmgQRFqUQRbFYEWeaBJ5m+o8NaVuhPFjpjYFhFagjyjl6P3sAAnQ+tgAE6OwcMz+ngmH9fo5Rh8bIOPpfcyAA9d606amKJykpUustJFUjjJypdnstJNVrpJShdR6SIoXASFC69w4RUunMKJUzjwchtebiXIrQSZiaQwMQEbR2+nq/QokTQTh/saxEf27jq6Z/fR3buP7tp9ZMfuwzv2HNr5CsQ7DxzcdeDgzn37/2Hv3h/t3fvDvXt/uHffj3bt/dHOPa9ADAERuDx2hYJZoSKXqgjFGlwxgCkGMFIAK9FhJLqvWyb+CMSv8x+xOCngb+Y1gr9F4ZfRoyUGtMiAFhrQAgNaaEALjWihASXQIfkAgqeFc1UwjhLKlkNZlTB2JYxdCWaU5pGF2XhuFo6diWFloOnpSGo6oIWdmwAAIABJREFUipKBpmSgyUkNp6OIr0CMvwQnZCDIOSh6PpZViGMXYFl5KHo2gpIFJ2XDSTlISj6GVoCh56GpOUhSFpyQjSDkosiFOBqEzETQuWiWAM0SIBkcKIVZhKfkofE5KGwOEpOLxuVjCfkYYi4SlwPH5CKw+QhcHgKXA8VkgBAX8yHns4rOZRacyy64mA/OhCAL0XgogQzBkwpQuDwEJheOzgTDLuaDLuYXZoCgeQgUCEeAEskIMgVDZ+KYbDSNCSOSirC4XBQyDQq5ACq8CClMh4PSEEUp4JwTuRdTYXmEYo67IXL5+sLbHzx+8MHj/qlBfongjdNv7Nj5Dwf27Tl66GBORoaIy4/4QoM9g1Oj00kQ9/eMDfZPDvRPdHUONtS3x2KN1bH6aKz+VfdwQ21NY11tUzK1NY013wBxVTAaDcXjkUQ8HI+FquuiNQ3xuliwSq/Q4GHoc8dOHdl9IPP8JT6d47G5aqvj8VAk6PF6HE6vw+1zej12t8NsT4L49aU6s86qlmn/AMSNNc2Jqhqb0S7iirEILAqKpBGppeIStVypUSj/fwHx7uPf+7/2fedvdv7V3yZBvH/HgZNHz6anZIOzQJg8JCkfTclDU/8UiEVZKHEWSvIaxPm44gK8tIAgLiSKCknCIrKwiCwEUUQgigREkb5O0dd5DeKXAVElIKqkkCzKI/CzsewMFOMSnHIBSkoBE86D8OeK8GcLcWcLsGfyMafyUKfz0eeL8BlIWj6BC6KIwBRJHk6QBmOezSedzMadziGkFFDSwIw0MD21gHQqC3UotWD36bQ9Zy8dSctOKYRkIdHZSHQ6FJ4OhRfgiGRRcbnRag7F3PEmb02bu6bDHmu3RDvsNb3uxiF305ChukNiDOHEmiKapIAkLCKLiiiiXBwnDU5NARGyUAyCSFlpi9hiba7abldNtz3eaY93OWt7nLU9zro+T+Ogo7Zf7W8S6oLkMgtWDGCEAE5iIJZYiMVmnMRALDFz1D51oDXQPp0YXAx1XtEE23jaALHEQiq1UCsclHI7VmxA8jSEYrPUHHXUD9ePrnVeu91+5WbL1FbTxGbTxEbt8Eqo86opueJOG6BrAhxDFddYxdD4CRV2XLmVrvFV+pu9ndO1UxuNV7aDvTPKSCtd40FItDChBlWsJ8gsJLmdrnELrWF5uNHS1OfpHPd2T3q7J3zdk/6eKV/XpLd91N046K3rC9T3+2p7HdEOV6K7umOybXy1f+Z278ydprF1V8NYma2OqfDR5T4OEBEaa8TmOoGpRmBMCE01QlOCb4hydFVcXRVHVyUwRovtddpIT6R3rm/h7cvb717ZeDq9/HDwys3a7hlrVVdFEsQaH1/j46o9In1I6W7wN422T26MLr89tfZobPHe8NzdiaX7c9vPF269N7FyP9FzTelpYMqdxHIzTeViGYMcS5hp8NE0DrrSypSZOGV6vhSQigCVxOQq9zQBiQl756pv6JZv7C3XyNvWgQemvkeGvseGvseGvqfGvnctg89tQ+/aBr8Gsb7zsbH7mbnvhXXgfWv/+5b+56aep4aux7r2R4b2R6bOB5but209bzn7bnv6r3sHFp3do6bmJmV1oMRrlTh0Uoe2wqNRBjTasBKIVGrDFdpQmTpYpvRXyP1ymV8jCxhlQbuyyquOV2nraoHGNm3TgK7lsql71T2y5Z/c8oyvOYZWrf0r1v4128CatX/d0rtp6d2y9W/Z+rbMXVuGzm1Dxw1D501Dxy19x21dxx1dx5u6jru6jnv6jvuGrofG7kemnsfmnsfmnieW3me2wWf2oafm/qeGnvf0fR/q+j5Udz0rrnuT4btOsN0gO+7zws8qGp6rWh7JG+5V1NxXNryjb3tH3/FY1/FQ1/nQ2PPQOvC2c/imd3jB1Tdoak2oorYyr7LEXlZmK1O5K41BhaNa7anWBeKAN8IpU6QVQXYfOXrk1AkinRKJV09cnpi6MjE2MTI2OTo2NTF+ZXp6dvba0sr8+tbi5vWFjetJEM8urc0try+sbiytrC8trSzML8zNzc3Oz/8fg/j6nU8++PTD5x89fPvx5saNhfmV1yCen1+emV1MgnhxbWNuafXKzOL01YUrM4sz8yuvi8RLS+vz8yuXp2eGBsY6O/o62nv7+oaTIHY4/Cg0Ze+3QVz+RyAWGgNCc0hgrhKYo0kEC82JZASm+Ksmiq9BzNKGWdrwN038Z0EcSoKY8b8JYkOQbgjS9H6a3kc3+lnmEM9eJXLHJN6E1F8j9SfE3qjQVcWzh1hWP9PsZRrdTL2DoTEzVEaWxsjXWSVGZ4nVXWr3lNjcUrNDqLdwtHqWSstSatgqLUej42h1HLWGpVSz1RqBwShz+1yNrc3TV8a3b167c29kbbNmZMxa1wBEqi3xuqqe/u6ZueHl5ZaJMXttVO626SP+uuGeubvbjz//+L3ff/HO5x+vPro7sHglMdjuaoka4n65zya1Anydkq1VMFUyukJOVygZajVLq+MAJp7eKjDYhUaX0OgWmbzF1lClt1YValGFW5XBZkWgSe5vqPTVlbkTpc6Y1FYlsoQEJj/P4OXo3CzAydK7eCafwOIXmP08k49r9HONfo7Bx9J5mYCXrvHQ1G6a2k1VuakqN0XporzU8NchKV0EhTMZvMKJUzhwCjteYSMorES5hSgzkV+C2MZU6dAiyf8piPfv/8lrEO/5YxDz+JxKJev/MxCjJEDSwd+sCv9JEKPEegRfB+dq4VwtggcgBXqkQI/gAwi+Fs7TwLgqGFcJ48rhHBmCK0fw5BBWeR5ZlInnZODYGRhWBpqRgaJnYuhZWEY2jpGDZ+QQ6Nl4WhaOmoWlZGKo2RhaHo5VRORByEIYVQSlCMEkfiGeU4BjFeJZICIHSuHDqAIohQ8hsQvxjHwMNQ9NKcDRwCQmlMqB07gwKhtMohfgyTkofAYcnQFDZsCQWQh0DgqXiyHkoYn5KGIBmliAJOYhCDlQbAYIeTEPmpINPp9VlJIDulQAy4ZiQFgSjEiDEakgDKkAhc9DYDNAsAt5Ram5BWmF4BwYsgiDB+NJMCIFRWViGVwMnQ0nUUE4fDYCeaEIdC4/P7WoMAMOyUTBLkAL38i++EZOWg4BWWJW1w91zt9au/7wdvdYP79E+Map4zt2/vTA/r3HDh/JzcwW80RV/shQ7/D02OXRoYk/CeJorD4W/98FcXUwFgvHY6FYLFRdH6ttqmmIBat0cjUOgjxz5MThnfu+CeLYfwZir8Nv0ds0ckAt0yZBnGyZeA1iIUeEgWOQEASVQCkVF38LxAVIFBibBDEVQaJA8UkQE6B4KpLERFPYaDIHSeIgCOxvghhHEydB/FrDYDQdgmEkp7MVIsiX8uBHz2T8dM+Jv/vhgb/+7q7vfHfnd76383s/3vfT/SeOnEk7l1mUUYTKRRDyUORcFCUHSctG0rOQzEwkJxPJfwlipCQLLcnGSHOx0jyctAAvLSRIComiItJrCovAVDGYKv1mQBTJnw5VDKaKwVRJEVmUT+BlY9jpSPpFKDkVTEgB4c+DcOeLcOeKsMnfs4XYc4XYVBA+A0HNw7ILifxCojAXw02DMs7lk07n4M/mElMLKGlFtIuFlPO5uBPpsAPncnYeT911MvXwhcxz+aAMOCILjrgEhl4CQfLQOAJfXAKYjP4qV7TBk2h117Tb4+2WaJst0e2sH3DU9QPBZgHgQfHl+URBLo6Xh+fl4jmZSPpFMCm1CJ+LYVGkGqWz2pHocNd1u2q7bLEOW6zDUdPtrO1x1/f5WobdjYO6cKvEGKZVWHFiAMlTofgarEiPlxiwIh1BamQrPWp/S6B9KjG4EOq8rAm28jR+cqmFUm6lVzpIJWYUXwNlyXFivdgYsdUO1g0vt1/Zbrt8vWVqs3Vqq+3y9eaJjVjfnK12oMxZywYCDI2fYwhz9GGayoMrs2BLTTSVp8Lb5GmfqplYq5/e9HdfkQWbaGonqhhAF+sJlWaKykFTuzh6X4k7bqjtCvRO1owv1F9eabi82nRlrfnqevPltcaJpbrh2fqBay1Dc00DMzVdU/GuqabhhZ4r20Pzd/vn3myZ2PQ2T1a6GrmaEEsd5OurRaYasblGYIwLjQmxpVZsqREYYzx9NU8f5eqqBPpqiTmh9LcHOq70zLx59fq7s1vvXlt9PHz1Vl3PNVtVZ6U1JgGCfLWHp3JzlC6xLqD2NARaxjqmNsdX7l/eeDyxfH9s4a2p5fsLN95duvP+1OrD2r5ZtbeRpXSSKsw0lZNl8LPNQabRS9Pa6Uors9LEKdHxxVqpQK0U6V1lziZtfNLeueYbvu0ff8s9cs868Lax94G+95Gu95G+5x1j3zPL4Ltfg7jngaHzgaHjsanrqaX3hW3gfdvAz6wDL8y9z0xdTwwdj00d71i6Htl6Hth77zn77rj7b3gHll29E5bWdnU8Uuazie2A0KyS2tSVbq06qNaGlZqwQhtWaMJKTUijCumUIbMi4lRVB7WJmKGh0dzaaekYMHeOmjqvWXpXXcOb3rF15/CKrX/F0rdi7V+3D67b+tcsvevmng1L74a5e93Qvq5r29S1benat3VtN4C2m9q2W9q220DbHaDtrq79lYm7Hpq7Hpm73rH0vGsffOEcedc6+MzQ+56u90Og90NV57PiursM/zbRfpPivM8Pv1vZ8ELT+kTV9EBe91jV9EzX9kzf/lTX/o6u4x1j9zu2/keekbv+0TXf4KS9s0VfG1CFTEqfVuMDzGG9O2EKNpir6u3RBksoLpSps8CwvUePHT15gkgjR2Lh8anRianRkdHB0bHh0fGx8empqZnZa4vLc2ubCxvX5zeuz61tza1uzK9sLK5uLq9vraxtra6uLy8vLywuzi8szi+8Wt38Zy7Vfef7rzfVvXnj7i8++uyj9z5+/ODJ9c2bS4trS4trX4N4bnFuaXVpbXNpY2thef3a3PLlawtXZpZm5lfmFtcWl9aXVzZXVjYXF9euXpkbGRrv7hroaO/t7R0eGBjt6OhzOAJoDHXfwZN/9/d7D5+6CMbR/wDEIoNXZPSLTEGRJSwwR/imar4pJjDHhJb4y5jjAnNcYIrxjNVcQxVbF2EBYaY2xNSGWECYrYskw9FXcfRVHH2Eo3/5hAWEk28yNEG6JkjXhhi6MF0foekiNF2ICgSpQJCiDVC0forWR9H6qICfCvhpugBdH6Trg3RDgG7wM4x+linIsYR49rDAWSV0RUXuqMhdJXBGuLYgy+xnGNw0nYOhs3OMTqHZLTK7hAa7QGfjARau1swFzHydRaC3iUw2sckuNtnFJpvIaBMYLTydkaXSUmVKYrmMUqkQ6M2qUJWrtSPU3edobK3w+BkqLblCzlQCCn+oeWp65cGD5fv32qfG7DXV5lgw3Nk4vDJz58MnH/4/v/783//549//5sHP31t5tD26da3lSl+go0Zf5ap0G4ttOqFBzdEqmCoFQ61kqNVMNcBS6VlqA0tlZCqNTKWJq3WU2CJyX4My0Cj31cu8dZWeugp3TbkrUeaMl9irJbawyBISmgMCk59v8vHNPqElILIGhZaAwOLnmwM8U4Br9LP1fpbOx9R6GRoPXeOhqb00tZeq8lBVborSSVE6X1WOnSSlk6h0EF4Fr7TjFXaC3EaUW4gKM0FuJCuNLMDK1VtZKgAjkmZh8Seys/aePrnz2KGdR/buOrp315E9u47s3n1k5+7DO3Yf3LH7wM7d+3f8ZyDeffTsiSwomMgXcGUqdqWaUqYmlmhxJQD2z4IYIwbQYgAlAZCvjPtnWIwUa1+T948R/A0c69ASPVKkg/K0YLYKwlFDuRo4H4DzARgvqWE1lKuEcBVQnhzGlSF4CiRfAeNUFjGK86iiXIoglyzII/HzSLx8Mq+Awi+kCYroAhCDX0TnF9J4hTRuIYVbROaByQIYTYxkFKNYJUhmMYIugVKEELIAQhbAaEIkU4JiSVEsCYIhgFC4hQRGLoaah6UW4GmFBHohgZ6Pp+ZiidlofAYSmw5Hp8PRGQh0FhKbgybkY0mFOCoIRy3CUApRpDw4IRuCzShCXsqHXciFXciFXsyHZRQhc2C4QjQJgqdC8FQwjgrCkAtQhEww4kIeODW3ML0IkgtHF6IJICwJSiAjyHQUlYWkMCF4Uj4KmwGFn88vPJ2dey4/Pw0KyUIj05HQU3lZx7LSUqCFJCnfGPG2jfVPLF2rbW9iCrlHTxzfsWPHgb37jx06mpeZI+WJo4Hq4b7Ry+NXx4enBnpHB/smhgenhwanuruGGho64rHGWLw+nmhIxBsS8YaaRGNdbVN9XXN9XXNdXVNtTWPi1aW66nCsOlhdHayOhaOxUHU8HG1M1DfXNiVCUZ1MjQEjTh8+fmjH3szzlwRMrtfurq2OR4PhgNvjtjs8dldyTd03QRzyhn3OgNVgB5R6rUJn1ll9zkDYV528VFcbrbObHH8M4uSUCalQ9F8IYhoEQ/8DEO/Ye/IHPz74t9/f853vvQTxT/YdP3z60tmMwvQiZA6CkIci56EpuShaDoqejWJloThZKH42SpSNEuegpTnY4lxcST6+pIBQUkQsAZGKQRQJmCpOUhhClUDpUii95GVoxVBaMYQq/VZor0JPHiQgiqiAyM/BstMRtItQUioYnwLCJZMKxl+AEC5CiclcghIz4JQcNDMPy8nHcnNQrHQo/UIhJaWAnFpAuVhIu1RITc0jns5EvnGxaP+ZzF3HU3efTD2cmn4mp+ASGHIJBErJL0jJL8hGoPFcQbHGYPRGnFV17lizM95ijbaYq1ut8U57XZ8t0aP21nGVdjirLAfLyUSxstDMTBTjEpScUohPLcQX4NnMcp3OV+Nr6Ak09/sa+1y13a7abk9Dn7ex39c8GOoY87UMG6raJMYQpcyMFqjAzHIIsxLJU2OEWrRAgxPrWAqXytcUaJusGVwIdU5rAi08jY9SZqFX2plyJ7nUjOKrISwZVgQIdUFzrCfaO9M4ttowulI/stw0vtY2vdUyuRHvn7PW9Jc6EiyNj670sLR+hsZHqrCjxDqkWEeROcvdDZ62ydrxlYapdX/XtDzQwFC78OVGcqWVrnayADdL6+Yb/GWehLm+OzJwuXF6pW12s31uq3P+euf8dsfsVtvltdaJpfaJ5d7p9Z6ptZbh+YaB2dax5d6r24Pzd/pmb7dMbPhbp5TeFqGhmq+LCE0xsSkhMiX4+qjAEBObaySWWpExLtBH+fpqHhDhAxGRvrrS1ehpGu+8fPPq1rOF7edzG09Hr91u6Llmr+qUWWMSIMBXujkKB1tuFwM+tbc+2DrWOb05sXr/yuY702sPJ5buTa/cX7zx7vKd96fXHtb3z2p9jSylk1hmpChsdMDNNPjoehdNbaUrLKxKE6/UIJQAJUKNRmzwlLtagMSUvXPNO3TLO3rHOfSmue+uruse0PUA6H5k6H1iGXjXPvzcOfLcOfzUNvDI3PvA2PXA1PnI3PXE2vPc1v+ebeA9a38SxE9NnU8snU9s3Y/tPQ/sPfccvW+6+m56B9e9A9ecXQPGxjpllb/cay12GEpdukoPoPRr1UGtOqTVhAFtBNCEDaqQSRGyy8IeRSSkisY1tY26xk59y4CuZVjbMgW0zRm7l0w9c0DHjKZ1Vtu2oO9cNnWvmLqX9O1L2tYloG1J07KoalxWNq6pmzc0LZvq5i1183VV8w1V00110y118x1Ny11t6z1d+319+wNjx0Njx2Nz13PH4M88Y+87hl+Y+n9m6P+5vu9jTfeLssYH3PCbdO9brMDTkpqPgI5PLb0fWXreM3S8b+j4wNT1M1PX+8au94xd71l633MOPQ+MPw5P3AqPzHl7++1NNaaYzxSxW6ts7oQ9UO+oanbEmj01zc6qGolMnQOC7j185MgbbxDIhHBVYHx8aHx8eHi4f2RkcHRsbGL68uXZ+dml1YX1raXN7cWtGwvr2wtrWwurm8tr11c3t9c3tzc2ttbW1paWVhYWl+YXlmf+CMTPnr74kyD2uwJ3b771q08+/+SDT58+fvfm9p3Vlc3kPrzVlc35hZXZ+aX55bWVjeurW9tLa5uzC6tXZhavzi7Pzq/ML64tLW+srG6trl1fXt6YubYwNjKZBHF392Bf33B7e+9/DmK9V2jwCU2BVyCu4pui3wKxJS60xAXm1yAOs4AQQxNgaIIsIMTWhZNJUvgViMPJ11hAiKEJ0tV+utpP1wQYujBDH6HrIn++h5ihCzKTPcSGANMYYBmDLFOAbQ5wzEGuJci1BrnWAMfiZ5u8DIOHBjgoGhsdsPMt3mJnqNgREJlcPMDKVBlpcj1doWerTQK9XWr1lDr9ZU5/id0rsbrEFqfE4pRYHHyDhaHSkSqV5AoFU60TWxxlTq/Y4qDK1QhhMYwvwUrLJBZ7/dj4jRcv3vnVZ6sP7vXNXm6eGGy7PDyxOb/94v57//TZl1/9yz9+9a9f/Pvv3/+/P3n7sydrT7fHt660TPVU9dQ7G6t1EU+5yyQ0armAmqVWMZQqulxNl2loMi21UkurBFgKs1DvLbFVlTmiJbbqUnt1mSNa5oiVO+MVzkS5K1bqjJY4q4sdVcWOqmJnROoIi+1BsS0osgaE1oDQEuCbAzyTn2Pws/V+FpA0sZeu9tLVXprKQ1O5qUonVemgqBwUlYOstJOUdqLSTlDaCUobIXlQ2IkvQWwiyA1kpYEFWHh6C1sFYEXSbCz+RHbWvtMndyVBfOS/AsQyDbVcQywFcCUArhjAFuuw0v8CEKMkAKZEjy0xYEr0364H/yGIURIdQghAuJoilhLEVoE5aihPC+VpoTw1hKcCc5UgthzEkYE5MginEsaVwXlyOE8O41ZCueUQdimYVQJmFoOZUghLCmEVQ9nFME4xjCuFcaVQtgTCEkMYIihdBKNLkMwSDLscy63AcMqQzGIYTQylCqFUEZwuRrGkKHYxkiWFM0RgCq+QyMzD0XKx1BwMJRtNykQSMhC4DCQ2A4HNROKyULhsDCEHS8zFEvNx5EI8FUSgg3D0IjTllYZRaQWItAJEeiEyvRCVBcbkQHH5CGIBklSIJoGwFCieDiMwwDhqLhyXXgRPK4RmQ5GFaDwYSwHjyGAcCYKnQPDUIgwpB4ZOB8FS80GnsnJPZGSfzs69CAZnYzC5eFwaAnYeXHQBBoYyKAK13FIVqG5tsHhdWArx8LFjO3bs3L9n/9GDR/MycqU8STQQHekbuzo5Mzl6eah/fHhgamz4yujw5Z6e4cbGznj8WyCuTTQlQdxQ3/LHII6Go9FQdTRcHQ1VJyKx5trGtoaW2khcJ1OjQfCTh44lQSxi8/0OT211vDoY9rvcfwbEflfAZnToVAZAqbfobT5nIOKP1kbrWxva6+MNDrNTxBV/E8QaherrKRMFSBQYi0OQyCjKSxAXobFF6D8NYjSZ/xrEKBI/CWIIhgnBMCAYGhT7DRDnwo+eydi579QP//7Qd/9uz19/f9dff3/n93689yf7jh06deFMel56ITwHjs9FkfMw1Dw0PRfNyEGzs9HcbDQ/By3KQYtzMdJcXEkevrSAUFpILAWRSsHkEjBVCqaJwVQxhCaG0iUwRjGMUQKnl8DpJTB6CYxWDP06UihNCqV/M8VQuhREFRUQedkYZjqCehFKfE3hVDD+IpSYBienIyiZCGomgpoBp2TAKVlIWjaKkYtiZiMYmVBaGpiaBqKmgWiXiqgXCsjnsnEn0qBHUvL3n0nffTJ17+nUw6lpp7JyUvILzuflnsrMOpOdnQlD4Ln8EsBg9EWcVbXOqgZbpMEcaTRHmq2xDltttznaIXfFmZVmCE2agaSnwWlpcGoalJJahD+Xj04pxBYSOVyZ0Ryqj7QMVrWPhFoGfQ29vsa+QPNgsHUo1D5S3TURaBsxVrWJdX6CVAdlVeSRJPmUYihLhuKrkTwVRqRlyp1Kb2OwfapmaCHceVkbbOVpfdRyK0Pm4Kg8tEobTgzAuQq8RCfUBY3VXeHOy4mB+Xj/XLx/rm54qWVyo2VyI94/a030ldpiTKWHVumkK9xUmRNXbILz1HC+mlxhK3fVeVrH68aXm6bWQt3TymAjW+smV1oYSgdb6+YAbrbGydO5SxzVxnh7sGe8bny++fJKy5XV1qtrLVdWG6eWGsbmG0fm2saWei+v91xebx1ZbBiYbRld7L682Tdzo+fadsvYWqB1SuNvk5rjEmNMaqmRmGuExjhPV83XR5MgFpviQn1UoK/mAWGeNsQHQqXWGkftUPvk1tXNJ0s3XixuPZuYebOxZ8ZZ1Sm3xqRAgKdwsmV2VqVVpPWpvfWh1vHuy1tTqw9mtp5cXX80tfL25dUHCzfeXb793vTqw/r+OcDXxFY4CCV6UqWZqnbQATdN66AqLQyFhSMzC8vNxSUGmdRgKLUG5f52Q920o2vNO3jDPXzL3n/b2HMH6Lir7biv635s6ntmH3ruGn3uGXvuGX3qHHpk7Xtg6rpv6nxo6nzH0vPM2vfc0vfc3PuuqeupqfOpufOptfOJrfuRrfu+peuuteuOo/eWZ+C6b3DJ2z9pb+801NWoq4KKoEseMFd6gUqPVuYF5H6dIqBTBnRyv77Cayh1W6Ruh9TtkXpDxYF4abixrLqjLNZTGh0qi09W1k1X1E+UxMek0cmy+FV5/YKqZUHdMq9omJPVzcnq5ipqZssTCxU1q/KGDWXjpqJhS1F/Xd6wrWi4qWy8rWx6U9V8V918T9t6H2h7oGt7qGt/Yux63zH4sXf8I8/oz6yDH5kHfmEa+FTX+4Gi9Ykk/oAfeSyOfahq/bV96B/9E78LjH/uHv6lc/Azx8Cn9r5PrH0/t/Z94hj8xDv6cWTyRfX0/erxtVD/mLul2V5TZY/5XXGPr9YZrHdGGlzVjd54kzMcF1cosgtBew8eOnLsKJGEr4oEJseHpyZGxkYGx8eGJyYnpq9cvTa88N27AAAgAElEQVS3uLC8vrxxY3Xr1ur128ubt5bWt5fWtlbWt9c3b2xubW9uXF9f21hZXl1cXJ5fWJ6ZW5pdWH4N4u3t28+evnjx7s/+GMQBd/De7be/+MWvf/HxZ8+fvnfn1lsb69trq1vra9fXVrcWFldn55cWVtZXN7fXr99c2bg+t7j2ejHH/OLa8srm6tr1tfXtlZXN2ZnF8dGpnu6B9raerq7+np6httZuhyOAwdL+DIiFek8SxEJz6I9BLLImRNbEfwDiAFP7LRO/ZvFrECcHq9HVfloSxECYqYswgAgDCNG1Qbo2SNMEaJpvTZlgJkdM6INMfYCp9zMNfpYhwDL42UY/2+jnmPxsk49t9LCMHqbBzdC7GDonTetgAk6O0S20+MQWr9Do4gF2lsbMUBrpCiNbbeHrHVKrt9QZKHMGpDaP0OTgG21Ck0Nq8xTbvSKzkw2YqHItWaaiKwEuYOIARqpcgy2uwEjLCWVysdke6uq5dvv2Wx998PbHH9z92bt3Pnh258On937+7MmvP/zoXz7/4qvf//arf/ntV//82Ve/+fC/ffrsty/e/sWj6y/uzL212r80WTPU4WyoVgVcpXaT0ABwNRq2Qs2Sa1hyLUuu4yiNXLWVp3XwATdf5xXovSKDX2oOldgiZY5ohSte6YlXehMyb1zmi8v8CZk/UeGLFTvDYltAbAuIbSGRLSiwBPjml40TbJ2P/crEDI2HpnLTVC6q0kFV2ikqG0VloyhtZKWNpLSRFDaiwkpQWAlKG1FpIylsJLmFpDAR5QaK0sgGLDy9hfUfgHj3kT27D+/afXjHrkM7dh3cufvArt3JlolDuw4e2vUtEO/94c49P9rxbRDzZCqOTEMt15DKAHypDleiwxbrcFI9VqLDSnRYMUD4j0D8isV/0Cv82sQoCYAtMeBKjdgSA6ZY/zrfBDEyOYdYAiBEWjBXVcRSgNhKMEcF5WmgPA2UpwJzFSCOvJBVWciqKGJVgFjlYFY5hFMB58mRAgVKqEAIZHBeJYxTDmWXwjilME4pnFsK55XCuSUwbjGELYUwxRCGCEIXwxlSFKsMy6nEcWUYTgWSWQKliiEUAYQihNHECKYUyZQiGGIoVQAic4tI7AICKw9Hz0aTMxCENBjuUnI8KxKfgyHm4ckFRGohiVZIohURaSACHYSnF2KoeQhSFhibVoC8mAe/mAdPL0RmgTG5MEIBklSEphShqQVIUj6CWIQmwwhMJJkDJzILUeQcKDYbgs5H4iF4KozAgOBpRWhiAYqQh8BlgpEX8kBnMvNPpOUeu5h17FLWqczcCyBoHo4AodFBNGouAZ+FRReQCDg+V6CUVZr0wvLSAijkwOEjO3bs2rd735EDR3LT8yQ8STQQG+0fvzY1OzV2ZXhgYnRoanzk6tjolb7e0abmzniiIRavTyQaaxKNNYnGuprmpIYb6lvq65qTII5WJZIgjkVisXB1NPQSxC11TR1NbXVViZcgPnjs0I69WSlpYo4g4PTWRRPVgVBydbPb5kzOXLObbDaj7RsgDtpNTr3a+BrE1cFYfbyxvamjIdHosrrFPAkWgUVCEDQitUxS8hrEYr7gLwpRaDAWl+whRpAoMAIRgiNAcCQYgYYis5IgRpG5SCIXReK+BjGWKkKR+DAcO9k3DMEwkuXh1yBOy0McO5u5c9/pH/z44N9+b9d3vvvT73zvp9/90Z4f7z68742zx1MzUnKK0kCINCgmDYpNA+PTIMRLEPIFMDUVRLsAYlwEsy9BuZdg/DQ4Px3Oz0Dws1D8HDQvB8vNw3PzCdwCIreQxCsiC4pIwkJiMoJCorCIKCwiCYuIwkKioIDAzyfw8vG8/OQnBH4BgZeH52ShGekIykUIMRWMSwFhU8G4i1DCJRgxHU7OQFIykJQMBCUDTkmHktIgxDQoMR1GzoJTsmH0TCgtA0y5VES5WEi+UEBKySOcy8aeTIcdTc0/eC7zwLn0QynpRy+kn0jPPJOVfSoz83ha2umsrGw4giQQVhjN1lDUU13nDNeZAzWGQK0x1GiNtVtruozVbZX2KK1MX0QWpcGpFyGkixDiBRD+XB7qdA48pRANInEECpM10ljVOljVNhRq7vfVd/vqewJNA6HW4UjHWKL3cqRj3FzdLgJ8OLEWRCvNwYvyiBIwvRzOUSC4SpxIx1V5dKG26p5rTeNrsb5ZU3WX1Bhhyp1spZun8bEVbkqpGS/WU8ssxaYqS7y3qvtqYmA+2jsT7blWM7jQMrHRNr1VN7TgrBusdNRwVF56hYMhc9ErHcRiM0YI4MQ6htwpc9f7Wscbx5Zbp9ere68A4RaBzseQ2zhqF0/r5mldXLVDoPNUOKOWREekZ6J+bK5pcrFxfL5+bK52ZCYxdLVm8Er94LWWkfmuyZXOyZXm0YXGwdmW0cWu6fW+a9vdV683ja74m8bVvpZiS7zUWlNqq5eaE0JDVGCIii01pY6GEnuD2BQX6aMSU1xqiomN1SJ9pNxW66ob7py6PnP96cqt95auP5uae7O1b84T61HaYlKtj69w8pUunsIp1QUAX0OkbaL3yvUr64/mt5/NbD6eXnn78uqDxZvPV9/82eW1B3V9M4CvgaNwEEsNFLmFDrhYeg9d66QqLUyFhSc3i8pNJSUGRYnJVG4Pyv2tuppJW8eKu/+6c+CmpeeWoeu2tuMu0Pm2vvuBsfexdeCpc/ipe/SJe+iRY+BtS8+b+vbbQMubQPM9fdtDY+c7pq7Hho5HutYHupZH+tZHxraHpvb7xvY39a03dC2b+pZ1c/uqrWve3jVlbe0zNDRpYzFlxCfzm4odKpFZITIrJValxKYUW5Uii5JnVLH1WobewNTb2eaAwJWQBFuKq7ql1X3iyLC4arI4Nl0cnxRXT4qqr0ijc+V1y/KmVWXLqqJxRVa/Ulm/XFazWBJfLavZljfdVrfeUbW8qWq+q2q5p269r217pG1/B+h8out8pu96buh+Yex5Yex539L3c9fIZ/7JT7xjH9mHPrUNfeEY+bVt+FNd1/OyukeiqqfFiU90Hb/3T/xbfOZf49d+H578nX/st77RLz3Dv3ENfeEc/Nw59Cvv8Keh8Y9i00/iE1uh3nFXQ4s1GrNGQq6ozxt3euMWT7XBGTY4gmqjg8ETpWXl7Dtw4OTxYwwquaYqcnVi7Ork+NTYyPTE2OXpqWtXrs3OLS0ur6+u31jfur2+9ebq5u2V9Rsra9dX17bXN7Y31rc2VjfWltdXFleXFlcXFldnF1bmFlcWl9dXVjeXltc3N288fvzs2ZMX66tbfwDikDd8/80Hv/nll7/4+LNn7zy/eePNtVeroVdXNhcXV+cXV5ZWN9a2bmxs31rd3J5bWns9di3ZL7G6dn1j48bq6tbc7NLYN0Dc3T3Y2trtdAawOPr+Q6eSIIbgGQKZrsLsLTV5pUaPxOSVmgPF1nCJvbrYERXbqoWW6qSGRdYkiJOHmMAc/SaImdogU5s0cZLFwWQ9+Js4ZutCr94MJunM0kXY+iqWroqlCzOBEBMIMbRBuiZA1/roWh9D62do/YykiXUBBuBjaL1MwMfU+Vh6H9vwMiyDh6V3M/Wu12HpknGyASdX5+TpnDydgwvY2BobW2PlaO18vVNk9kitXqnNKzS5eHo7F7Dy9HaxxVPiCJQ4/CKzmwNYmCo9S2Pg6S1Ck51vsLK1RqbawNYapVaXvjoe7+8fWlpcunf33sfvv/jdLz/6ly9//t9+8/P//ptP/+3LX371u8+/+scvvvrHX3315Wf/84tP/8cvf/E/fvnxf//s3d9+cPuDB3N31/sXpmqGuj0tdYbqkMLtKjGZRYCBr9bzVHq+2shTmVlKE0NuZiptHI2TD7iFOo/Q4BWb/FJrsMwZkXljqkCNJlyridRrInXKcE2Fr7rEFS52hCT2oNgaEFr8AoufZ/LzDD6OzsvWehkaD0PjZmg8DI2HrnHT1A6a2vY6VLWNorZTVHay0kZSWolKK1FpJcktRJmZKDMSZXrqN0CME0lzsPiT2Vn7z5za/cbh3Uf37z22b+/RvXuP7N5zeOfu/xcg5vG5ry/VlWhwJQBGqkVLtGixFi0CsBIdXgIQxFq8SIMVqjEiTXL0BFoCoF/Vd78GsfB11HCBCi5QocRaTLH+pYalutd5+bkYQImBb9aYITwViK0Ac5QQrhLKU0F5KihPCebKQRxZETsJ4vIkiMGscjhPhhIqMWIVSqhACuQIXiWcW54MgleG4JXBuaUwTimEVQxhSiAMMYQuhjGkCGYpil2GZpUjmaVwuhRCEYEpAghFCKWJ4XQJnC6B0URgCh9E5iZTQGTmYCiZSGIGgpCBJGSjSXk4ahGJAaYwwTQWhM6G0tlQKgdKZoPwjHwUNRdOzAJhL+WjLuTAL+TCM4rQeXASBMeAE9lQPKsITc2BEnKguAIkGYpnIkhsCI6ejyDlwvD5CAIIS4URGVA8vRBFTt7JSyuEpeYWnU7PPZaaefh8xuGUjDfSsk9nFVwEIfJxZDiTg+BwoUxmIYVSRCbB6DQcl0Pi85Ak0sXs7AOHj+7ctWfPrn1H9h/JzciT8ovjofj44MTVqdnJ0ctD/WMjg5MTyU11A+OtbT21dc2JmsZETWNNorE20VRb87J1uLamsSbRkNzNkVzMURWKRsPReCSaqIonquK11YmWuqa2hpbaqrhBCeCgqDOHTxzetT87NV3CFQZdvrpoTZU/6HO63DaH2+Z021xOi8NustlN9term/2uoMPsMmhMerXRbnIGPeFYONFY09zR3NlY0+SyuiV8aXLKBINMLxUXq2QKlUxeWVZWIpb8BQiDheDwMAIRTiTBiWQEiQwnkhFEKorMRFPYGCoHQ+FiKDw0mY8m8zAUAY4mTo5dQxJ5cDwHhmNDsSwolgnBMJLLO6BYRgGclJ6PPJGSs+vAmb/70b7v/M1P/vKv//6vvvuTv/nB7h/sOLDj4PGDp1KOX8w8nZV/OqfoZGbhifSik5mQE1nwY+nwI5fgRy+hjqVj38jAv5FJeCOLcDwLfyILfyoHfyYPf64QlwIivC7lpsOpaTDqJSjlEpSSBqVkwGmZCHomkpGJoKfDaRchpFQQIaUQn1KISynCXQATL0FIFyGElCLcuQL02XzU2XzU+UL0BTA2DUZMh5MyEOR0OOkSlHABhE0twqQUYlIL0CkFqJQCdBoInwGhZIIplwqI57NxZzLRZzJR57LR53OwZ7IQxy8WHk3NfeNS7om03DcuZrxx8dKJtLQTaWnHL106m52dh0LTxVKl1eGqSvjjDa5IrckX03li+kCdJdpmS3SaqlorrFWUYiCfwL8IIaWC8KlFuJQC9Oks6MlMcEo+EkziCBVGa7A+1NATqO/21LQ7oi32aIsr0eFt6Au3j9b2X431TFljHSKdDydSF1FLcgmifKK0iFIKZVQi2AqS1CDRh+2J/obh5a4rNxpHVlx1Q5X2BE/l4SjcPJWXq3QzKuy0MitH4ZY5at31w7UD840jKzX987GemdqB+daJja4rN1rG1wIt42pvk0gbZMucbJmLLXMxK+yMchuz0i7SBjS+pkDLeNPocsfURqLvmjHSJtH7uQqHQOMWatwCjUukdZdaQrpgg795qGFktuPyaueV1ZaJhYaRmfrha/XD15pG51rH5jvGFzsnljomltomltrGlzomV/uuXR+cv907c6NheMlZO1jpqJOYomW22jJ7vcgYE+iqJeZEpadZFeiodDWLDTGRLlpmq5M5GyvsdaXmuMLV4Gsa67t6a+HGi9Vb7y1vPZ2ee7NjcN5f06eyRiUqt1DplOr8xXp/uSlsCDZFOyYHZrZnt95ZuvV8dvPx1NJb08v3Vm6/2Lz34eW1BzXdlzWeWq7SQak0MTROntnPtwZZejdNZWEqzNxKI68YEIs0lWKdXmp2lTjq5KERY9OSo2fL0bdt7r5p6Lqj63xL33VP3/0W0HXP0P3A2vfQPnDf1nvX0n3b2H5d07SuqF2XJa4r694Emu8b2t7Wt9xV199R1t1V17+lbXoLaLqrbbqpbliT187L4tfk8WuqumlN/ShQ16upaVFWxyqCHqlTzzXImZpKpqaSBVQwNBU0VQVVVUlRyogKJV6hJ6ncLHNtcbBHWT+ubbmibrla2TBbVrdU0bgmb16TNa1XNm/KmrcVbbfUnW8C3Xd13W8BXW9qOm7Jm7fLG27Jmh5oOp8a+54Z+54be18Y+943D3xoGfy5begT2/AntuFf2IZ/aR/5lWP0l/aRz5wjn/smPg9MfuIZ/sjW/5lj6Hfeid/7Jr+w9r9XUX+fH3woinykaf69f/TfE9f+NX7l96Gxf/KP/N438k+eod85B7509H1h7fmFtetjV9/HVaNPqofX3K0D+nCNyhnUOHwmj9sesNj8Kp2juFInkMpYPAkMiT13PuXQgQOpZ04JWYymWHR2cnxucuLK2Oi1iYlrU9Mzl6/NziwsLKwuL2+trd9c37i9vnF7bf3m2tr22ur11ZXN1eX1taXV1fnllYWVlaW1ldXNxZWNheW15bXN1fXri0trq6ubb997+Pjh07WVTb83VJBT9L3vfP8v/uIvMy9mRfxVj+49/vJXv/3ko188uv/Oxvp2sod4eWl9eWl9aWltcXl9eW1zbetGskI8u7h6bW5lYXljaWVzeWVzZXVrfePG5ubNtdWt2ZnFkeGJ7q7+jvbe7u6Bnu6h1rYelyuIwzMOHD6dBDGUwBQrjXJboNziLzb5SqyBcmeV3Fsj99dVeGuLnQmxLSqyxkTWuMgaSzpYYI7yTdV8UxXPWMU1RLiGMEefTIip9dPVPrrax9C83KnB1gXZuhBbF3r9Dkf/smzMNXxrTBtbH/m6iqz1M7S+5HoOusZH13jpGi9d42FovUzAywR8LJ2XpfewdK+SRLDexTK42QY3x+Dh6N1swMnWOjiAgws4uYCT+/Lg4OlcfL1LYHAJjS6RyS0wuvh6B09n5xucIpNbbPaITG6BwcnV2ThaM09vFZocEqtHYvWILS6hySEw2kUmu8Rsq3S6zdForKd7YGFm4d7NWz9759Evf/b8d59+8M+/+uTffv2L//nlr7767edfffnFV1/++qvffPHVl59/9eVn//7rj//ll+/+5qO3Pnqy/OD26PpCy+RouL3NGo2q3J5Sk1WkNfKUerZMR68AaOV6psLC1Tj5gIuvcbBVVqbSzFJbhAZXmSOkCsSBSJ2uugGoqtNU1arCNfJArMITKXEEJVa/yOITWv1CS0Bg9PN0XpbWw1C76BoXS+thA1424GFqHQytnaF1MLQOJuBgAE464KQDTprGTlHbSCoLSWEhykyESgO+Qkeo1FGVBo7OwjdY2GoAJ5bk4nCncrIPnj2978TRfccPHThx8MDxA/uP7t17ZNeeQzt3H9q15+Du3ft37tm/Y//Bna+nTOzZ84M9e36we88Pduz+4U93/3j3wd3Hzp3MhoKJPD6rTEYtkeHFlTiJEiPVIMVquEAJ4ymQAg1WoicU6wliLVagQvGVaKEaK/m6eIyR6DASHVqsRYk0SKEGIVAjBGqkQI0QqOF8JZyvRAo1GDGQbL1AfytatFiLEn0dtEiLFGpgfBWYqwBzFRCeAsJTQnhKCE8B5sqTJgZxKkGcSjC7AsKugHIq4TwZSqjAiFVokRIlVKAEsmSQfBmSX5EMglcB55bBOWUIdimMWQKlS6E0KYwuhdKkUJoETBWDKSIIVQylS+AMKZwphTOkMLoYQhNCaAIITQCm8gvJ7Fw8LQdLycVR8wm0IjITQuPCGLxkoEwenMlHMAVwGg+EZxWgqPkISh6MlAnCX8pDX8xFZoFxIAwDTRXiGGI4kZMLI6UVoDOK0PkIEhhLB2FoOVB8RhE6G4wtQJIhOAYUzyhEkbPAmAu50PNZoPNZRWczCk5dyjuWknn4fObR1OxTmYXn8yBpYHQelgKhseEsHozJBtMYYBoNRqfDaTQIkZgDgZ5LSz987PjuPQd279x3aN+RvMz8MlFZbVXtxNDklcmZsaHJvu7hwb6x8ZHpifErw8OTXV0Djc3tdfUtNbVNNTUvi8SJeH0sWhutrkkmHq19tbq5qipYlaiK1cfrGmsaGhP1TTUNjYn6RDhq0RopaML5N84c2X0g50KGlCsKuv211YmIL+Bzujx2p8vmcFocr/olnF6HN+gJhX2RgDvktLhNgMUEWNw2b1UgWlNd11Tb0tHc1VjT5LS4pAIpCUvCo3BMCqNYKKkoKZOVlcvKy2Vl5X8BweEhODwUT4ARiHAiGUmmoCg0NIWBobIxVA6GysFQuVgqH0MRYCh8LFWIp4uxVDGaLEASeQgC95WJX4IYjmclQZxRgDp1IW/PobN/96N9f/U3//CX3/nxX333J3/7w90/2HHgJ/uP7Tt+5vC5i8cvZb2Rln04JePA2YyD53MOpubvP1+w92zhvrPg/eeh+1Pg+1MQ+1Pg+1Ng+89DDqZADl0AH0kDH8uAnsyBn85DnslHnslFnspCnMhCnMhCnMxCnMlFn83DnMvHns3DnM5BHc+AHb0EOnyh8PCFgiMXC99IB5/Mgp3Khp/IhB7PgBzPAB/PBJ/MgZzJh58vRKUUoc8Xos4WIE/nwk5kgo5nFJ7MKDqZATqRXngivehsNiw1D3shH3cuC338AuzIuaIj54qOX4SczkCcSoceS807cj77+MXck2k5x1LSjpxPOZpy/lhqyhsXUs9mZeUhUQyRVG11eKoT/li9IxTXu8MaR1jrTZiqWqyxDmO4pdQUIohU2WjWuQLsuXzUuTzk2RzY8bTCNy7ln82BgghMgUxn9MY98RZntMkaqjP6E3pfwhiss1W3+hr6ot2TkY4xY6SZq7Qj2BV5BGEOTpBPEBcQpUXkEii9gijWFxsizpqBxuHlzunrDUNLjkR/mSnKKLeRpUZqiZlWaqGWmKklZq7CrXDW+RpHG4aWWsfX6wcXE72ztX3zrePr3VdutI5vhFomNN4mscbPLLexym3sCju7wsGpdPIVnhJ9RO9vCbdOtI6udE9v1vXNmCNtUsDLk9tEapdI7RZp3MU6n8IRtcc6Yt1TXdOrQ/M3huZv9F5d65ha6phc7Lmy2j+72Xdto+fyatfkUufkctfl1Z4rG73Xtobmb40s3+2duVnTP2eq6hIbIly1X2yslprjPCDM14ZLrLWaYKcx2q/ytYv01QJNuMxSK3c2VNhqS4xRmb3OUz/Se+XG/Pa7K9vPFzfemZq51dE/64v3KExhocwuVDpKDcEyU7jSEjEGm2Kdk8OzN+a3nyzfen5t9cHYzM2JuTvLN9/dvPvB1PJbVW1jMns1U2YhlxsYGgff4udbAwydkyI30isNrFKAKZBzOJXFXIWSB5h4hqpiV5+2Zt7WuWHvfQlifdfbpt63Tb1vGXrumXse2vsfOgbu2XrvWLpumjq2dE1rqrpVRWJTVXfb0HLf2vG2qe22pv6mqvaOuu4u0HhP1/yWvuW2rnlDVTcvi1+rjF6VJ6bVtRNA/QhQ36utaVZEq8v8LpHdzDcb+WYj36LnmnQsvZ5lMDINRrrOTNW5mcaE2NuvaZxx9K97Rm+4Ru5Yh+6ZBx+a/xdrdxkd530nfP9eaLtb2LZJzBbYlmVbZLE0o5mRhpmZeUbDzMwkBsuWUbZkC80gWUymxAGHmqRbSpO0SZN02267bbfr58U4bppmd3s/5z7ne66jMxrp9ef8zu/6/8ffCEy+GZz6XmD6e77Jt3yTb/km3wlO/2to+l8Dk297x1+3j7xiOvm69fQPvOPvh2c+iFz8WWTmZ+GZDyMXP45e+jR+6dPYpU8jFz8Nz/wyNPPL8MwnwamPQhMfRad+Hp/6cXD0B54z7wVG/y0+/dvUpU9D53+gH3hZmHhREHtL0/1z36nfpCZ+lbrwi9DIh/5TH3pO/Mxx7H3rkZ+a+n+o73lL0/mGufcN/7H7vsFpXaSTq3PTJWaWxCxpN7ebNO0mgVhNovLQWAoCgWtqBB7YV7pn1+768jI5lzPc3Tk7MzU7M31jcvLW9Myti5dvXr5+8+rs7I2F+dsrSwubK8v3VlburazcXVm+s7y4vji/sjS3tHRrYfHm7cXZheWFleWVjYXl9fml1aXVjeXVzdvzywsLK88//9Kjl19fWlhNxjMQYFsexE21zblkx2svvf7pzz9994fvvfzw0eLCav7YtdtzS/O3lxcWVhaW1hZX1vMgXlhZvzG3eP3W4u3FtcXljfz28Nr6vY2Ne8tL6zeuz41fmD5zevTUyXMjI+dHRi4cGz4TCiUJRGYexEUHa+AktszkNgRSak9C5ozK3DFVIKONdmuiPYpQfkKcE3lyIk+HyNPx2a1pOYErv0qRE3k6xN4OsbdT4usSezsFrizXnsrHc6T5zswXyn/4GY6zAkeHwNkpdHYKnZ0CZ47vyPLsGa4tzbGmONYE25JgWxJsc5xljrHMMbYlxrUleI4kz57gOeI8R+xzRXmOCM8R4TmjfGeU74wKHFGBIyKwhz+f0BEROiIiZ1TojAgdEaEjLHJGniZ2RcSuiNAR4tsCPKufZ/PzbX6RKyT1hmW+mMwXlXojYndI6PTzrW6GzkRVtTM0WpnTbkvFE8MDQ9Nj44vXbz6/tvrm8y/8+PVXP3znnX/78U9+9/4H//nRR48//sXjT3/x+Je/ePyrjx//+qPHv3rv9x+//en7D3/yzvKrL11eXxm5drX37Nlo/6A9kWn3hkRmF7PdQlNZmFonz+QTWPw8o4eptVHVZmq7mW10SFwhbSRtSnaa0z3mdJc5023t6LPmeo2pLm0s2x7OqEIZZSijCGRk3pTIGefbohxLmG0N82xRviPGd8R4jhDXHuTaQxx7iGMPcvI3etiDDKufZvZRTR6KwU3WuYgaB1FjI2tsdKODZ/eKnF6exUaQygB4/MHmpsLyg7tK9xaUFmxqFb0AACAASURBVBcdKCosLdi9d+eO4q3bC7fsKPwziHcVbCko2PJXIP7WExBXHgQi4VSRmNuuz4OYKDfhFVaMzJIHMUZsJSndNLWHonAQJGa8yISXWokKJ0npIiqcRIWTIHfkcYyT2rASK0ZsyYcWmVFCE0powogtT88z/p/DS21YiRUlMsPzV9x9eQa4UI8Q6PMLxCihASsx4qQmnNSEkxpxEsPTsGJ9PoxYjxHpsCI9TqhD89oRLAWMIYMxZFBa/n19KYwhQ7AUKI4KzX0SiqNEsuVItgzJlsKZ4jY6H0xhg0gsMIXTRufBWQIUV4zkiOAsAZTBa2PwoAwenCmA0XgQPKsFRQej6WAUAwin1oMJtS3YZhgJRuASWFICSwbFs+shuKpmRC0IDUSQwGgqAE6sbUEeBsDrIZg8kaE4JhBBqgOjK5ugFY2tlU1tlY1t5Q2tB2pbSmqAB+ohlS3I2jZcE5IMJjBhdB6CJUCw+Qg2D8nmojk8FJMJwePrwZDymvq9+w/t3FmUBzGoCayRaQY6By6OX7oyc21ibHrk1NjoyMTU+KWZ6auTE5fOnh0/dvz04JHjff1H8yDu6R7s6uzPZbuzma5spqsj15NfIM6kOtKJTDaZ7cl1D/UdGR44erTvyJGegf7O3u5Uh9/uYRKo1aUVe3cUPgVxb647E0vEQ+FYMBz25zXsD3qCEX8kEU6kY5k8iMO+qMfu8zr8sWCiK9PT3zV4tH/45NHTgz1Hgp6wXCSnEqhkHIlDZ8tEUpVMoVGq9BqNWW/4EhBj6Uwcnf0XIKYJ8iAmMP5WENeDMQerW3YWV/zLM4Vf+ect//C1Z776jS3feGbnd7YXbysuLTxYtb+64VBjy8HGln01zUWVTUVVgKJqcHENtLgGsacGuacWvacOu6cOV1yLKapBF1Yjiw7Di6qhxbVte+raShphpc2w0ib4/gbYvjro3lro3lro3jpYST28tBF5oAm1vwG5rw5adBi8uwKw41DTjkONO8uaCqta9ta2ltRD99W17a2F7KkF76kF5dtbB95TCyquBRXXtBQeBhRUNRVWNhZXNe2paiqqaCiqaNxX3XKwHnaoAVlaCy8uh+wqBezc31x4qGVPJWhPBbDgYP3uA9XF5bV7KmsLD1UWHDxUcOhQYdmh4vJDB2pqmmFwmlBkcHmC6Y5orseXyNkCCaM3YQ53ONNHPLlhW3JAaotiuO01MEppA7y0AXqwEXqgAbK3GrjncPPBxlYwnsFvt9jC2WBu0Jfuc8Y6reGcOZi1hjsciV5/x3D8yGi4f0Qf7CDLzC1EQQ2CUYtiN+OFALwYgBeDSDIMzygwRl2Zk52nrw2cv50ZvmSOHmFrgiiOvo2mgjM1KLYezTVgeEaawq105QLd53rO3hyaWOwfnes6fb175MaR8YXj06v9Y3Ph3vMabxdH7SeJbGSRjSK2U8UOmsTJUvmk5rg9eiR3bPr45OLIpbX+M1ediSNCY5Ctdgn1fpEhKDIG5ZaIwZfz54Y7T86cmlm8cPPOxOydsRtr564tjV1fmbx9Z3rh/vjs5tmry6cvLZy+tHDm6vLZ62ujNzfHb9+fWHj+zLX1zjNXLPEhrjFMVXnZ+jDPlGAbYjxjUuHptaZOe7vPWxInxLYsVx8VW9Iye1ZsTvH1Uak15cmeGp5YuLr0ytzq67cWX5m8sjF06kowNay2xHgqN1/rldtiCkdC7Uo54gNdx6fHb2zOrr9+e+ONy3PPn7+4OnF1c3b1taW7b0/euJvoH1U6EhS5DS8xUjQutjXItocoBjdRbaWprCy5mcHXsJhKMUuj5RjtHEtKGjhr6b7lP7UaPLvhPXPXfeq+8/SLnnOP/GOvBi+8Fp14Mz75Wnzipcj550PnHoRG7gdO3fWe2HQP3/OceDE48lps9NXwyEPP8eedRx+6jr3sPfGq/9SrwTOvBM887zu56R5edR5bcg0veE/MB07Phs5cD52eCZ4c9R4btvcNWLr7rN191p5uc1eXIddt6OjV53o0mV5VakidPmfqu+4fWU3NPEhffjl95a309R+lb72Xmf0gO/dBbu6D7Nz7qZvvJa//NH7tp/GrP41deTd88Yf+qbeco29YT7/tOPtuYOrD2OWPYpc/il38MDLzi8jMx5GLn0Qufhye/oV/4kPv+Z+7x37uHn3PcebHjlM/8pz5oW/kLeeJN2xH/9V54mfB0V9Gx38ROPcD0+Ajaep5QeQVWeJtQ9e7rqPve4+96zjyA2PP91SZ1yTRR/zgyxz/C2zvPZb7rtC/qYpek3p6CVJDI4pVBSDXA6ltSAaeTCHSUWgSCIIEtkDBLa311fWlxfuKt++oPXBAxmQey2VnJyfmpqZuTkzMzlycvXhl9tK1W1duzV2fn59dXppfX1m8u7p8f3X53srS3ZWFjeX51eXZlZVbS0s3FpZmF1YWVlb+DOLNlbU78wsrCwurzz//8qNX3lheXEslsv8diF964S9BPL+yuLi6tLK+tLqxsnF3dfPewsr6jdnFazcX5hZWF5c3Fpc3llc21zfub24+WFnZzIP49KlzeRCfOXP+6NFTgUA8v0P8z9/eXlB6GIpniPUOjScms4f5Jh/X5OVbgyJnjG+PsswhljnMtsY4tj/fn/xUugJXVuTpkPi6ZIEeWaBHEepThPpkgZ68jD//FHlyeUPzHOn8f2BbEyxLnG1N8ew5oaNT6OgUOjqEjpzQnhXYswJbhm9L820pvjXFt6Z41iTPkuRZkgJbSuTMiN0ZsSsjdqdFruRnJUTOuNAREzpiQmdM6IyJnDGRIyZyRr+YKyZyxcSumMiV/21E5IiKnDGxKyp2RSXumNgVEzoifFuIZw3yrEG+LSB0hMSusNgdFrtCQmeAb/dxrR6W0UZR6bBiGVYkpihkHL1W5rIZogFPVzp5vL9//NTIralLm7PLr995+JNHb33yg5/87oMP//Tpp49/8+njf//48W8+evyrD/74y3f/45Mf/vrjdz798LWf/fT5f31n8eHDqfnFo+NTyaET9mROavextDa2zs43uwUWD8/oZGotVLWBqjYwtGaexSn1BFWBWHs4qYkkdbGMOd1pzfVYcz2WbLc502NK9+iTXdpohzqYk3lTYndC6IwJ7DGhIyZwxQSuqMAV5jtDPEeQ5whybAG2LcC0+hhWH93soZndVJObYnRT9G6K3kXROag6G8No59s9YpePb7ERJNJmHK60sWHXwdIdJcW7SgoL9xcWlOzeVbxjW8FzW3c/s71g6/bC7dt3bdm+67ndBVsLC7bsLnh2167v7NzxL9t3fHPb9m9u2fat57Z/Z0fRjpKqQyAMiiGTCw0WjtZMU5loGjtV4yapnTi5DSe1kZQumsbP1PkZag9VYafI7WSFk6JyU1QesspNVrlJCidJ4ST+JYs/L2Oc1PZkEfl/iyCz46U2jNiC+tzNdp9lRohNCLERKTYixEakyIgWGVEiI1pkwklNeJk5b2K81Pi0L7AYJzbgRXqsQIvkqBEsBZypyL+1D2fKkWwliqPC8Nqx/HYsX4PlazC8dgxPheYq0VwFkiWFMoStVB6YzIFQuW10PpwlQLCFMKYAQuW0kBgAIh1AoINIzBYCA4CiAhBUEIoORjFb4PTGVlI9mACAUWAELpYuQlEFLUjqYQCyohFWC8IA4EQAnNTQiq0GIvIgBiJIrRg6BEMHIkiNbbhaEKoWhKwFIWtaENVAREUTtKwRWglE1kEJzSgqCMeEUnhIlgjNkaC4YhRXhOYKMFwBismG4Ah1IEh5Tf2+/WW7d+/ZsW130e69oEZwu7S9v6N/5sLM5amr42NTI6dHx85NTE9eujhzbXLy0sjZC0eHTw0MDvf1DfX1PhkSd3cNdOR6cpnuXLa7s6O3q6M3l+1OJ3OpeCab+AzEg8eO9Q8d6Rno6+jpSuXyIK4prdi3swhY06gQSFORRG+uKw/iaDCUB3HQkx8PR5ORVCaeTceyiXDqKYjjoWR3tvdvAbFBqzUbvgzEfz0hxtEEOJrwbwAxB0nkfh7Eu/ZUfvvZoq9+fes//tOz//Strf+ypWBLQUnhgYoDNQ2Hga31bch6KPowCFEOgJUBEOUgTAWYUAGmVEKoVa2MqjZmVRurspVZAaaXgahlQNIhIP5QC+ZQC6YcjKmAYCrAmPIW9CEA6mDTZzWjyoCYMiDmEABd2gjfV9dafBhUUAncXd68u6K5+DCopK6ttAG2vwG2v6GtpB6yrw5cXA0sqGzaVd6w41Dd9oO1Ow7V7Sir21VeX1jRUFTZWFTRUFBWW3CotriieX9168E6eGkNbG8FZPeB5p0ljbv2N+0+2LT7QMPOkuod+yp2768oOFCxq7Rsd+mBgoMHdx8sLThYWlJV2dDaSuHx9Q5nIJmJZLp8sazNHzd4YgZ/2hbrcSQHDOFOvt7bRhUdAiALKgBFlc17q4H7aoDFVU3FlY0H6kAtGCpXabSF0sFcvzfd44h1WEIZkz9tDmYs4Q5nos/fMexMH5Faw0iWohpGOdiCK28l1yJYtUhODYxVi2CDyTKKzKH1d4d7xxJDk57cKZE5jmRr61HcqjZ6NYxZA2fXIjgNaD6UrmKqvebIYPzIZOfpq7kTl5NDU6mj0x0nr3SevhYbnDBHBjmaAIatayPJ20hyKFkBIytgZAWGpWPJXXpPR6L//NDorePj89kj4zp3hiI24TjtFJGJJrHQpBaW3CbW+XXejC873HFsYvDctaPnbxwZu3Zk9MqxC9fPXJw/e3V55PLiiem5Y5M3j03eOj4zd/rK8rkb6+O3743fvn/y8nL6+JQu1ENTe7AiC0nupKp8ZIWPrg6JbTlz/IS3a8yaOCGypOhKL0PpY6j8VJmHLHawVF5jsK/n5OXJG/euzb94dfb5cxMLnQMX7P4uodpDE5noMptA7xMaA1JLxBTsyhy5MHZl7cbKK7dWXpm+fnd0amn80tqtpVcW1t+4cGU92n1Gao4QREYUT0OQW+h6D93kJWocBIWFobZxlTa2SM9lq2UcrZ5rcvFsOWX4vGNgITp6J3bhbmjsnm/kgefMi77RR+ELr8cn30hOv5maehSfeCE69iBy7oXY2IvJ8y8lzr+UPP9K8sIb2am3u2bezk29njz/KDLyKDzyWvTsm4mxt1Ljb2Um38xMvpaaeCU58TA5/nxq4kFm6m5u5k7nxY3ey8s9l251TF3NjF/Ojl/OTsykz08lRqcTozOxc9OhM1O+Exc9wzcCZ1YTkw9yV17KXXstd/X7uZvv5uY+yM19kJv7WW7ug+zse+mb7yav/Th6+Yfhi9/3T77tOf+m49yrllOvmIZfNR3/nvX0950j33eOvOM4/bbt5DuWE9+3nvy+5eQ7puG3dEdeb+97TdX7qrLnJXnHA1nmrjyzqcisyVIbsuTz6twbxv4f2o7+yDb0lr7nJVnyLi94l+e/Lwy+rEy8oc28qck8kkbvs93rJPMKVruCal9Ga5dwukWaaZZlGSHIvLVI2o5SwLe31W7d0VhSCqqpAzYAGuoANTVNjY0trS2tgLrGsr0le7ZtrynZL6bRhtLpW+Pjc5OTnwfx7JVbt6/Nz99aXppbW1m4s7p4f3Xx3uri3ZWFjZX5tdW51dVby8s3F5dnF1cWVlaWvwjixcW1hy+88uqjN1eW1r8A4j+vTPzwvZcfvrq0uPa58fDq0tLaUxCv3bm/uLpxY3bx2s352fmVheWNxeWNldU7G5sP7tx5YW3t7s0b83kQ51cmTp8ZGxo66fVG0Rjqtp37vvKN57bvKWtBkjhKo9Ti42pdFKWZIDOQlBay2o5XWNFSM0ZmxSmdBLWboPYS230kjZ+iC1L1IboxwrLEObYk35kReTrE3k6pv1vq787jOP9zvryJxd7OpybmOVIcW4JtibMtSZ41w7fmBNac0JoVWrNCW1Zky4psGZH9z4nzObJSZ1bm6ZD7OuTeDrk3J/dk5J6M3JOVezMyT0rqTsrcSZkn9TSJOy52PWVxTOyMiV1fKC52JsTOhNgVl7jjUk9C5klKPYn8X302Qg6JnGGRIySwP9Ew2+RkGWxMrZmhMdDVWrpaTVOpaGoVvV3F1rcLrXqV327PhhPHe45dOju1cnXuxZU77zx888Mf/PS3H/3sj59+8MdP3//DJ+//4dMP/vCrn//xtx/+1+8//M/ff/C73/7g449f+dFP1l957cb6nZGrN9LHTzsy3aZoxhBJafwxmdPPN9mZGgNVpaUotbR2HdNg5lrsIodb6vYp/CFNOGaIp8yZDntnr7N7wNE1YM31GhN5E2eVgbTCn1Z403JvSuJLSLwxsScidIcEriDfGeDY/Syrj2Hx0M1uutlFM7voFjfd4mFafCyLn2XxMk1OltEusHskLp/AYieIpU1YbEl93Y7Sfdv2Fu7ct7uwpLBwX8Hu4h3bC57buvuZbbu3bN+9dfuu556AuHBrQcFzXwri0upyMBbNlCvERitXZ2G0Wxk6F13npWjcRJWTqHRS1B6axs/Q+ugqN03hoCmdVKWLonCTFW6SwkVSuIhyJ1HuJMgcBJkDL/3inBgjtuAkNrzU/jcls+OkNozYjBIaEUIjQvTXGfIhhQaUUI8S6tEiA1ZsxEqMWIkBKzbixHqcWI8TG3BiA1akw4p0GOGTsEItVqBDP7nkWYX47HgrBFORBzGaq8bw2jF8DeYJiNVorhLFUSDYUihDBKHyQWQumMKF0LhtdF4bnQemsgEEej2GVIvE1yBwtUh8PZLYiCABkTQImtWG5bSi2SAkAwingVFMOJGPpgphBG4TlFjZBK9qRjRBiSAUFYggN0EJDa3YegimsQ3XDCO0IMkgFKUFSQYiSAA4EQAnNMPwTVBcQyu2BoQ+3IKqacU1ISkgHLONxEUyRBiuFMuXYfhSFFeM4gjRbAGCzgZj8bUtkLLq+n37y3YX7N25vbB4915QI1gtUfdm+6bGpi9NXR4fmzx7Zuz86MTM1OXLl65NTl46MzI2dPRk/8CxPIj7+4729x3t7Rns6uzr6Ojp7Ojt6uzLgziVyD4F8ZHewWOfmxB3pXI+m5uBp1SXlu/bWdRS2/SlIA55gyFvMOKPxEPx/L5EHsT5lQmP3fe/TojlIqlartSq1Eat9ssnxP8jiJ8cMZEHcd7E+TViGI6NIHBRJF7+pboGCPZQDWhnccW3vlvwj//07N9/7btf++bWb28t3F58YF9FTRUADEBg2ghUKIkBxtMAGEozlgbAMZuxnCYMrxkrAOIlLQRZC1EOJMiAeAkAJ2zC8Box7EYMowFNb8TQmrD0Jgy9AUWtR1DrYJQ6GDlfPZxaD6fWwSjVrYTKFsyhZuSBBlhJXWtJHWR/fevBRlhZM6IcgCwHIssBiEPN8P31rXuqgQUVDTsP1e48VLurrK6gomFPdXNJbcv+2pZ91YA9lY17KhpLqloO1cEqG9GVTZhDdYh9lZCiQ8DCg4DCg81FB5sKD9QVlB4uLK0sOFBecLCs6NCh4vKyokMHCw8e2F9V2djWSuPzDU5XKJWLZbuDiQ5nMGX0xnXeuCmYNYc72z0ppsoGwLL21oC27a/ZcbCuqLJpXzVgb1XT3sqmQ3VgMIbKV5mckWyk80gg2+dOdtmjOWsoYwllreGcI9btSQ9aot18vaeVIiwH40oakQdbcFWt1MpWalkLqQxEqkdxMFy9zJ50Z04EukbMkQGmytNCEJeDSKVNuP2N2H316L11qNImXB2CjeXpFY60N3cyPjgeG7gQ7Dkb6jkb7R+L9I05UsNSawLHMwCxgnoosx7GaoCxGqGsBiizBSvAs3VyYzSQPdV94lLfqSvB7AmhxgsliQEodhtBBCNJoGQxnCLBMdUMiUVqDJp8OVes35M84k4MeBID/sxQrOdUZmi088REx4mJ3PELuRMXekamhyZunrq8NHZrc+zWnWPT8/EjF1TeHFFmR3D1WJEFJ7GjBRacyMHVx4zhIV/nqC1xXGCME4V2HN+C5ZkxHCOapaeIrGpHNj0wPnpx9dKtBxdv3D05ejORO6W1xOhCI46lIvB0DIWdqXLwtB6tOx3vPTsys3h18cXrSy9NXd8cnV6auLw+u/xoceONC1fWo12nJMYQXqBHcdQEqYmudTGMHrLGQVZaORqnSOMUSM0ivk4lMJiFVp/I2aONT/uOraUn7qen70Uu3PGe2XSdvOs6fd878iAw8iB49n7gzIbnxLL76LLn2Hrg5L3YuecTYy+kxh6mxh5lx9/onHqzY+rVzPjLsbMPw6cehk+9FB15FD/3avL86+mJ19KTj1KTDxMXHiQu3EtO3ElN3u2Yud939d7g9bXeK4tdF+e7L853X7rVMXU9PX49PX4zdeFGbOx66Mx138nZwOmV6Pm7yekHienno+MPgxde9p1/5D3/qu/8q97zr3rOP/KMvew8+6L19APj8Tu6oQ11/5qyd1XRvSrvXBZnlwTpJUFyRZhaFiQWuNFFTnSZF13lxVc40UVm8DbVm2+W7L5CtE3iTGMY/QWsfoZkvsVwrwrCD6TJFxWpF2SJu4LwCtuzxHAsMe1rXPd9UeAFcfA+17NKMi2g1HNt0rlWyQJMsYRpX6Tob1J1x+Ec68FmzLe2V/3910r/6Z8Pbd1Ws39/bVlVdUVNdVUdoBmEgiKgQFD1gUMlO3bW7t8voVKPptOz4+O3JydvjU/MTs/MXbw6d/H63OXZ21dvz99cWpxdXZnfXFu4t7Zwb3Xhzur8xurttbW51bXZldVbSytzSyuLqyvLG4vL6wvLa8trd1bX7y4sri4trb/48NHrr35vdXkjncy1tkDzF3M01TRlE7lHD1/9+Gef/PSH773y4msrS+v5BeLFhdWlxbXl5fXl1Y3ltc3VzXvrdx8srW3enPsziJeWN1bX7m7eef7evRc31u/furkwfmHm1Mlz+ZfqTp8ePTJ00uMJI1Hk57YV/93XvvPsrpKGVgxVqOa0W8lSA1qgRvCUSEE7RmxACHVtXE0rV9PG17fxDVCBCS6yIMRWpMSGktqxChde5SFp/HkcM0zRvI+/sCwhcGXz5fcr8iYWuLICZ4bvSPNsaa45xTGmuMYUz5Tim1ICc1poyQitaZEtLbKn8xSWOLISR1bqzMlcObmnQ/GknMKTVXiySm9O6csqfRmlL6P0ZVX+rMqfbQ92qPxZqTshsIf5tpDAHhbYI0J7VOiIihwx8RMcxyWupNSdkrpTUndS6knKfWmFP6PwZ+S+lMyblHkTUk9c6olK3FGxKyJyhgWOYH6xmGtxiWxeuSsgdwfEdhfXaGa0a0lyBUEqIUhFZKWUY2pX+u2OXDR+rKd7dPjk1QtX7yzcffvlV9///lsfv/ujX3/4we//7Rd/+t0nj//46eP/+uTxnz75039+9Pvff/Dvv/vpr379k48/ef3d95ZefOXC7eXhi1d7R8fjQyecmS5tICy2Odg6I02lIatUFLWaptWwDQae2Sy02SROl8Ln10ZjlkzO3tlj7+yzZrsNiZwumtVGstpIVhfp0EU6tZEOdTijDCVl/qjEGxZ5QwJ3kOf0c+w+ls3DtLoZFjfD6mbZvBy7n+cICVxhvjPIsbrZJofQ4ZG5fSKrgyiWNmOwJbU120v2bttTsGtfQfGB4j2lRUX7du8u2ra94Lltu5/btmvLtp3Pbt/13O7CrUVF2woLt+ze9d2dO/9l+/Zvbt32jee2fvO57d/ZWbzzYE0FBIdhSGUCnYnVbqSpzHStk6b1kNpdBKWDoHCQlC6yyk1SOIhSK1lqJctsZLmDKHMQZA7CZzNdvNSGk1hxEitWbMGKLPnzkZ6GEZmxYsvfGFpkRgqNCL4e/iXpnobga5GfhRLq0EIdSqhDCXRovvZpKJ4GxdOgeO0oXjuS247itqO47UiOGs5Sw5hKGEPx5A4EhhzGVMBZSgRbheSoUBwViqNGclRIjhLBkcPZMhhL0koXgik8EJkDonAgNG4rnQehcVvIrEYctQZJqIJiKtpQlW3oGhiuCUWBYFlwAh9JEiJJQgRRAMXxEEQBhirG0iRQPK+xjVjZhKhpQYPRNBiB04plgtE0EIragiQ3w4iNbbg8iwFwYguSDEZTP4/j+lZ8LQRXDyMCMXQIgQ2l8FBMMYYrw/JlKK4EwRYimHwEg9dGZgAQmMPNoEOH60pKywsL9+3aUbSnYB+oEaySqHoyPZOjkxcnL42PTZwbGb0wNnFx5vKVy1cnpy6ePjN6ZOhEb99Qb99Qf9/Rgf5jA/3H+vuGeroHurr6ujr7urv6uzr7spmuZDyTjKWzyVxPrmew58jR/qH8AnF/Z29XqsNnddFx5MOl5SW7ikF1zUqhLB1N9ua60tF4LBiKBkNhfyjsC4V9oWggmj9fIpvIZeLZ/Et1LqvHbfNGA/HOdHdf58DndogjCrGCRqRR8GQug6MQy9oVKp263aTTWQzG/7cg5qFIfASBA0FRG5+AuPyb39n1D1/97t999dtf/cZz395asGPPgf1VdXUgaCuWhKZzMEw+ks6DUTlQGq+NKoCQhSCCEEyStFKVUFo7jKGFMTQwRjuMrmqjySBUMYQiAJN5YDIXQuFCyFwwkQvCc1qw7BYsqwXLAuFYIBwbhGO3YFnNKHo9jFwNwVe2YMqaEQcboQcboYeaYOUARBUIXQ3B1rTiqiHYyhbUoSZoSW3L3mrA3mrAvhpgaT24rBlaCYRXAOFlja0HalsO1LSU1bUebkY3gIkNEHIdiFjRiD5Q3VZSCd5bDiypBO6vBJRUNO4tq95TVrm3orKkqmr/4aq9FeV7yg4eqK5qhrUxREKzxxPNdiQ7eyPpLk80Z/En9Z64yZ82h3Lt7jhdbmpCUYuqAFv2Ve04ULu3GnCwAXKoAVxWD64BIuBEllRn9yW6kn3D0e6hQK7fm+pxx7tc8W5nvMuV6PGkByyRTp7WCSHxy1qw+5tQ5SBCLYxRDaWX7qyTIgAAIABJREFUg0jlIFIDioPjG1SujL/zdLR/zJE8ytMFoDRFDYxR1UqtAJMPAvD7G9GHgIRGNBcvMOa/mTo6mTo6GRs4HxsYiw9eiPaPOdPDMmscx9UB0Ly6NnoDjNkIYzVCGfVtdACKi2W2S/Vhf/pEx7HpruFpd/wIU2oFIFm1EHIzggVEcQBIFgDBBKE5MJIYz25nSi08lZPf7uaqnDyVU6j1Ki1hvSdlCXVaIl3mSM4a6/RkBxND53rPXR6evn3i4mLv6FV/1ymRNYbmGyB0FZyjg3P1EHo7lKmjyD3t3h5P9ow1doynDaNYBihV3UZRQikqGFmJZ+ul+mg4e/r0+PylWw8u37x/cvRmJD2s0AeInHYUTYZhqykSE1VmZqkcakci2n36zNT81YWH1xZfnLy2MTa9PHV14/bqq4sbb5y/vBrOHRfpfFhOO5whwwq0ZKWVpnGQVVaSzMRQWDhSE5un4TKVUpZax9Y5OKacInjBNbgQG10Jj847h69rey7JMxel6UvyzGVl+pIyM61InpdERkSBs5LguCo+Y8hdNnVcMuYu6tNXDJnrps5blq6b5s5ruvQlVWxGEZlWRGYU0YvK+FVN+ro2e7U9O61IXpDFx6Sxs9L4qDI9YeiatPSNGbtP6TpO6TtP6TuPtWcGFYlBRfyoInFMFj8qjhzlB4cFoTOS+AV5ZkKeGRcnznMjY8zgeUbgAjM4wQhNMkNTrPAEMzRO84+RPCN4x2msbQRrPYe3jxHs57CW0wj9aZh2BKk/A9OcaFWdalWdhWvOo/QXkPpRmOZsm3oUpjmP0I0htKfbFEeAwt4m3mCL4AxcOYk3XKPa5xiueaZrnumaoztmabY5um2eaVviONb47nWuc5limkUqr0NE14D8G0D+bYhkEalcIGquk9TH2hjWAw24b207/PdfLfnqV0q/+53De/c0VlUDGwAtAAgKjqYTKQQEsqmy6sCuXXWl+2U06nA2e3tycn5q6tb4xNxUHsQ3noD4+tLizdXl25urC3dXF+6u/SWI12a/HMSLS2srK5svv/Tam6+/vb56J5vqbAM9AXFjTVMmnn0K4kcvvba2svmEwkvrK8sbKyubq2t3Vtbvrt25v3Hv+eW1O18A8frGvbv3Hj548PKdzefnZpfyIB4+dvrUqXN5EHu9kScg/uq3n9m5rx6CpghUHPUTEKMEaoxYh5eZsTIzUmREiE1IiQUltaGk9i+EljkwcidO6carPHiVJz9CzkfS+MnaAFkbyI+TaYYw3RihG6MMU4xhenIaLtMUYxqidE2Ypg7T1WGGOsLURFiaCFsb4+hiXEOUa4zxTHGeKS4wJwTmhMCSFFmTYtvTEhJHUuJISp0pmSsldyflnqTck1J600pvWu3PKn0ZkSPKtQQ4Zj/XEuBZgnxrWGCLCO0xsTMudiYkrqTMk5Z7M3JvVu7NKnwZpT+r9GeVgawqkFUGsspARhlIKwJJhT+Rx7HEE5V4IhJ3SOIOqvwxfSRtjGW14aTSG5Y4PDyTlanRU1VqilJJ06g4Rq3EYWkPuI1RvysXTw33D8+cn1y8Ofdw88G/vvHOR+9/8LvffPJff/zV48e/evz41589//3x4989fvyrx49/8qvfvPLu+xtvvnXzwQsX5peOTs1kT54K9PXaUiltMCh1OfgWI0uvoWtUFJWCqlYwtBqe2SxzuzXhiDGRMqWyxmRGF0vpomldLGuI50yJTmOiyxDv1Eaz6lBC7o9IvCGxNyh0B/hOP9fhY9s8LKubaXUxbW6WzcOx+7j2AN8Z4Dv8HIuLbbKLHB652yey2IkiSRMKs7f68Na9RVuKdu7Yu6v4QNGeA8XFJQUFxdt3FDy3ddezW3c+t/V/A/GuvbsO1VW14rEMqYyvNTLVBqrKRNc4qVo3Ue3EK+xEpZOkcBEVDrzUihOZiGIzSWolyexEqZ3wWXiJDS+x4cTW/MH5XwJioTn/+f+e2IIRmVFCA5KvQ/L1/1MCHVKgyYcSaFECLYqvRfG1aJ7maajPEJx3cD4EWw1n5VPCmIp8cJYSzlIi2fnvqPKhOCoERwFny6BMMYQmAFN5IAoXQuO1MfhQprCNIYBQuQAiox5Drkbgq+DYw3BcPYoExDGgBB6KLMJQJBiqBE0RI4gCFFmMo8mwNCkUy6uHECoa4bUgTBuOiaYKkWQ+nMiFETgQDL0JSqhpQVY1w6qBiHoIphlG+GxITAQiSEAEqQlGrG8jNiIoIByzlciFUvgopgTDlWF4MgRbDGMIoDQelMoGE2j1bciKBuCBytqS0vLCwpLdO4r3FpaAmyEqiaon0z1xbiIP4tGzoxMXJi5dzIN4+tTpswODw09BPDgwfGTw+ODAsb7eIz09Az3dA38F4o6eXO9A9+BQ338LYnA9QCVS/DWII/5wNPBkPJxN5HLJjkw8mwgnA+6Q0+J2WT1/DeKw7/89iGU4mhhDEf7l1gQHSfwiiHftKf+XZwr+8WvP/N1Xv/2Vrz/zL1t2bS/eX1JZWwtqa8WSMHQuliVAMfhwGhdG47VRBSAiH4jjtxBEELIcSlPDGFo4UwtnauAMNZQmb6VKIBQhmMwDkzlgCgdM5kCIHDCek0cwGM+BEDgQAhdC4IJwbACa0QCn1LTiK1tQh5pgpfWt++sgpfWtBxuhFUBkNQRb24avgxJq2/DVEExlC6IcAMtX2YKogaBr2zC1rehqILyisbW8AVLVBKsD4QAwKgjJAMDodSBiRQPyQHXr/krQgWpQWS24rK7lQHVD6eGag7W1ZfV1ZfW1pYcr91UcOlR7uAUBY0vEVp831tGZ6u6L5XoCiU5HKG3xp2zhDnusW+9LsVWWFix9X03LjgM1RZWNZU1tNRB0XSu6vhXTgiARWOJ2qy+SG8gdOZ3uPxHvPhruGAzlBoLZQX9mwJ8ZCGSH7LEuod4NpQgrIfiyFlwdnA4iCAE4fh2CVYtgQchShtJliQ5kjk/3jFyLD57X+jqpMjucoYLRFVCaAkySAPFCCFmK5ekFhpA9MZQZnh4YuzUwdqv37PWekWu9Z693n7kSH7xgDvdxVB4UXQUlShFUBYqmRFDkUKIESVPSxVatI5PoHR0YuT5w5mogc5yndLXiBAAkG0YUIyiyNqIIguNDcHwoQYiiyfFsDZmnI/F0BI6GwNFQ+Hq23CbQuPlaN6fdzlJbeDqn0hlxpPoTQ+d6z10ZvHAzd2ralTnKMwYRHA2IKoey2mEsLYiibKWqCWKH2t3tzY04Esf5ugiSoYUQ5RCiDEpWwslKHFMnVAd88WMnx+au3X7x1uLL5yYXYrkTeRCj6XIs588gbncm4z1nzs0sXl966frii5NX18eml6aubtxeeTS/+tq5qUVf4ghHYYdTJSACH0qXovjtOIkeI9aieEo0S4amCFEYDhbBpCHZfDRfiRX7mKajmuSUfWDG2HtWHBsi2Tvh7dlWZQdM1Y3SdGN1HRhNAqEIQ0VhmDiOVmQI7WmCKoaSBtr4AQgn0iZIIMQppDSJkMTa+CEQ29dMdzdQ3fXUYDMz2sINA7m+BqazmmarIpvKSeYqqqOR4wYKbE08Qz3b0Mg1NHE1dSzlYaqymqqppetrGYYauvEwzVxNd9RxfI38YJMw2CgI1PECtVx/NSdQww3X8qL1gkSTMNEkSjQIY3W8cDUnXM2O13EzzcJOkKwLJO0AiLoBol6QtBsgzDVwOhu5/S3iY23yYajiWKv8KER2AqY6g9aeQWuPw5QDYHEfSDQElZ3Faqeolit0x1Wa7TLJNIPXT+N1V8jGWaZ9ke9ZFftWRd4FlvUGWj3Twp9qZF1sZF1tYt8CCm5DJbMYxRW8/DiU4T0M4uwqaX1mS+2zzxzetR1QWY5pg1IJZBqJzmNyFQIxh0QG1dYe3LWrrqRERqOe6MwtzkwvTE/Pjk/MTU7PzVy5ffHG7ctzt6/Oz19fXry5tjS3uTx/Z2X+zur85tr8xtr8+vrttfW51bW55dXby6tLa6srm3kQr6zfXdu4t7S8vrp259Erb3zvze9vrt/LpbugYNjXv/KN//N//q6xujEdy7zywqNPfvbJez96/9WXX19fvbO8tLayvLGyvLG6srm6emdt/e7qxr31uw8277+wsn731u2la7cWZudX8gvEG5sPHjz/8sOHj+7efeH23PL4hZmTJ84eO3rq5Mmzp06PDh095fNF0RjKtp37/uGfn9lSeKAZhmfJ9GKjh6N1UpUWispC1zpZRh/D4KNqvTRDgGmO5O90oBujVH2IrA2QNH6C2otXebAKVz6MPP90oqR2pMSWnyLnn3k6o6QOtMyRN/STZE6czIWXuAkSD0HiIUo8JKmHLPOS5T6K3EdVeGkqH03tp6sDjHyaIEsTZGuDbG2QpQuydQGuPsDVBziGIM8Y5JuCfHOQZw7yLSGhJSSyRgTWEMfkp+tcdJ2LoXezDF620c81B3mWsMAWFdrjYmdS6k7LPBmFL6fwZuXerNSdlrhSMk9K7k0pfGmFLy33peW+pMwbl3piUk9M4olJvVGZLyr3x1SBhCaU0obT2nBKE0q1BxIqb0TuCohtboHFwTNbeWYzz2wWWMxCq0lityjdTlMk5O/u6D576vzs9cWHz7/y4x/+6Jef/uKPf/i3x4///bN+8/jxrx8//uXjxx/98Y/v/va33//000fvv3/v+99fevTKtXubE0u3T1+71H9hNDF8xJlLqvwujkFDlIuwEj5RLmFo23lmo8TpUPp97aGQJhzRRGLaaMKQyJiSOXOq05Ts1MeymnBKFYjJvSGpNyjxBsWegMjtF7j8PKeX6/CwbW6Wzc20upkWN9PsZpldbLOTabSxTTaxwyN3+4QWG0EobkCi9xyuem5PwbMF27YVbS8oKdizv7B43+6Com3bdz+7ZeczW3Y+t3Xnczt2byko2lZcvL2oaOvu3c98HsRbdnx3977dZfWH2wg4plwh1Js5WjNDY2XpPTSdh6h2ElROitpDUXtJShdBaiNILCSJhapwUBVOstxJ+sv+GsdPy3/4NyW14SVWrNiMERnR/00YoREjNGJEBoxI/+eEeoxAhxHosAIdVqDD8LVP+zyR0TwNiqtBcbUorhbF/Qsxo7jtaF5+WULzdHECzVPD2fI2hhhMFYCpfDCN38YQwtliJFeG5MpgLHErnQckMZvwtEYctRFHBRIYECIXTuIjSSIUSYQkCeEEPhTHRRAFGKoERZZA0OwaIK6sHnoYgASj6WiqEE0VoigCBIkHRtPqwOiyekhpNbCsHnIYAK8Do/OrFPUQTDMU34IkAxGUJjgFgKKD8Zw2Eh9GFaJZUgxXjubKESwxjP4ExCA8ra4VVV4PLK2o3be/oqhwf8HOPfuK9kMArWqpqifbPXFu/NLkpYkLk2PnxibHJy9funTl8pWJyamTp0b6B4719B7p7R3q7z92ZPD40JETRwaP508gzh+71t3Vn8t0JeOZRDSdTeS6sz39XQODPUeO9AwO9Q4OdPV1pXJei5OGJR0uLd+/ew+kAagWKzPRZG9HdyaWyIM4EghFA5FYMJoIJzLxTC7Z0ZHqzMSz8VDS7wo6zC6nxR3xxzpST0B86tgXQcxjcpUSuUap1rdrzHq91Wj6/wNiIvNvAnFZDWj33srvPFf01X9+7h+++p2vfP2Zbz23c1tRyb6K6hpgKwRDwNDZWJYAxeTBaVwYjd9GFbQQeM0YLgAnAJOkbVQVnPkXIIZQxCASv4XIARKZQCIDSGC24FigP4+H2WA8F0LgQggcEI4FQNMb4OSaVlw5AHGgoW1fDWhvdcu+mpaSWvDBRmgVCFXTimuAExsR5CYkuQlJakKSGuCEehi+Hoarh+LqodgGKLYegq4Gwg8DYDVAZEMrAYSkt2HZrWgOAEqrBmDLaqEHDoPLaiFVDdBqAPRwM6iqGVADBNaCWmqAzRX1NQcOV1Q21LZikHyF3BkMpLq7s30Dqa6+aLbHn+j0xLt8mQF/x5A93i0xeOAUfjkAvrcaUNbY2gDFgjFUCI7WiqMhyWyWuN3sjaX7hvtOjHYfG+kYPJ0ZOJHuP5kaOJnoOxHvPZHoO+nLDCisQSxb3oik18FpYIIAyVTCaHIgXgjACdFsrdgUCXadGRq/ffrSWv+5m97cSbk9yVZ72e1ertbPbvcylW5Ou1diiZlCfbH+84PnZ09fXjt9ee3kzMqJ6aWTF1eOTy/1nb0e7j6r9eQEGh9X7RHpghJjWKQNcFUevsbXbk8FMyeHzt0cvbpx7vJa59FJjSNNEZrIfANP5RZq/FyViym10cRmmsjMkFjZcgdH4WDJ7XSplSGxcuROsc4vM4WEBh9bbaMrjRytXe2O+jqPdp2ZPnlp4ez1taNTc/GhsXZ/jqZyESQWqtJFU3qIYjtJ4uQbos7UyY4T11JHZwz+PqbCQ+CbSXwLXexgSp1chbfdmoxkT49OLS+sv7F67+3p65vZ/nPt1ihNaCBwNWSRnqGwMZU2ntat92Yyg2PjV9fm1h7dWn55+trGhYvLF6/fWVh7dX750ZkLc65QD11ogGC5DQg6AMcB08RQthzKkoIpfCCG3gjBNzahAPVIWAMG34RnAih6lCTNdx1XxoeFoRzO4GvkGUpxmmKUfj/WVkV21TMdDQxjDaW9EtdehdXVEPV1RPVhjHA/mL6zjrKlirG9llfYLNkHlh+AykpbhXsAzB015O+Wk75dxtpSLd7dLCkACnc087c0cZ+tZ367lvGdOu42oHAXhLsDzNjWwtoFYRW00neAyVubKdsBzN1gXjFUtAcuKYbL9iDUJRjdAbzxINFcRrZV0myHGdbDdGsV3VHNdNexfY1cfxPf38T3N3C99Rx/IycKFGahih6Mrh+n78dqh/D6Y0TTEay2ByHvQyqO4XWnKeYRmvUMxXyGYj7PdEwLfNMC3zjHdZ7lHGe7pnneK8LALWn0tjR6S+C/RLOOYTVnUaoJgu4Wx7Uqj9xRx9dkwTmG5RJCPgXkXwRwb4CFtyHixTbpIkI+j1PdIKsnyPJBLDsExerAbQIQkNEG4pEI7VKpRW806YxWg9lpMsu43LaG+tIdO6r3FEup5FNdHSuXLy5dvDg7PjE7MTU7den2xRu3r9y+fXVx/vrKws21hbnNpfk7y/N3Vuc3V+c3VufX126vrc2trj4F8erm4soTEK9v3l9e2VjbuPvqq2++/dYP7m4+6Mz2wFoReRA3PAXxzz99/ycfvP7ozc31e6srG2urd9ZW76yv3V1fu/tXIF7+M4hX79y5+8ILDx+99NJr9++/mAfx8eEzeRDnJ8RudxiBJG7dsfcfv/7sjj1lEAxVqLVp3DGZPSww+/kWv8gRkbgTIleCZ4/xHAm+M8V35hd/kyxLnGGK0o1hii5I1vqJ7V6C2ktQe/AqN17lxindOGWeyE6M3ImW5WfJNqTEihBbPh9cbEEIrSiRDSN0YEVOrMiFEznxIidB5MSLXXixiyBxEiVOosxFlLlIMjdJ5ibK3CSpkyi1EyR2vNROkFqJUitRaiVIrUSphSQ1E6QmvNSEl5qIEhNBasbLTFiJAS3WocU6jESPkxrxMjNBbiEqbGSVk9rupmu9TL2fZQhwTCGOKcQ2Bpl6P13rZep9HIOfaw5yzUGuJcix+DlmL9vkYZs8bLOHY/Hy7T6Bw8+3+3kWL9/qFzlCck9c5U9qgiltINUeSKh8UZk7KHF4BVYn32TlGsxcvZGrMwiMZpnDaQxHAt3dPWfOnLt27eadzXtvvvHGuz/98SeffPCb33z0H//xiz/8/qM//P7DP/7HR3/6wy/+648f/emPH/z+d+/+5tc/+OXHb370wcvv/eDOO6/NvXh3Ymn2yNRYZKjHEPXxrTqaRkZRS+ntCqZOzTHpBDazxGVX+LztoZAhnrBksvZclz3Xbc10mZI5fSyjjSTbw3F1ONYeiedTR+LKcFweikkDEZEvxHcHOHYvy+JimOxMo41ltPGsTpnHr/IGxDYHSSxpQqH3Vldt+TOIdz8F8Y7dz27Z9WwexDt3byks3r5nz46i4v8WxFACjqVQioxWnt7K0tnZBi9N58Er7TiFnaL20DQ+stJNlNqIEgtFZqOrXHSVm6xwkmSflTexzEGSOYhSO0Fi+0JEqf1vjyCx4cQWrMiEEZkw4i8JKzLhRCac2PhkUVhswAj1GKEe+5mG/2cQY3g6DF+PftJfrFh87q80GL4GK9CieO1QlgxEFQBIXACJCyTzIDQBlCVGcmVIngLOkbYxhSAaF0hmAUnMFjKrlcqFUYVIighJEsHx/DYsB4xigpCMVgw7v0EBRjOqgZiDta0VjTAAnIwk87F0EYYmQpB4QAT5MABeWg0sqWo+VAfOg7gOjK4FIevAKACMAMHQIBhmC5oJwrLbSHw4VYRkSLAcOZanxPAUSLYMzhTBGQI4nddGYjbBcZWN4AOV9ftKKooK9xft3Lt/z4G2FqhG3t7X0TM1Nn5l+tLUxOSFsbHpycnLly5evnRpfHzi+InT/QNDT0E8NHji2NCpo0MnjwwOD/Qf7e8b6u098tcg7uvsH+gZ+DyIPRYHDUM6XFp+oHBfWxNILf1yEMdDsVQ0mUvmOlKdn4E48X8FYq1SbdBoLQaDzWT+vwYxiSUnMuV4ugRLFX3BxCgSH00WIIncVjStsRVXVgsu2Ff13S3FX/v6ln/82ne/+o1nvvXcjq2F+/aWV1UDQWAMDk1nYtl8FJOPoPORTBGMLgIR+UAsr4UgbKXIYfR2BEuHYOkQfwliIIHdjKc34anNOBoQy2zBfDmIW7D0RgSltg1fAXwC4uIqQHFV857DgP11oLJm2GEwqh5GAKApYDyjlchqJbLAeAYAQ2lEEGpbMTUQVH0rJn9lYm0Lsq4F1dhKACNpUCwbiuWA4Iw6IL6iDnbwMKS8trW6EVYPQjRA4E1tMAAMBoC1NUFA1U315bVVNc31SAJW2q72RiLZnt7OvsFMz0Cyqz/a0RfuGIz1nkj0nwpkj7Tbw3i2rK4NV97UVgtGgdAUOJGFILERRBaWxufJdY5gsnPo1NDI+MCpsd7j57qHz3YfH+0+Mdp1fLRz+Fzn8Gi0Z1jniVPF2lYSH0TgwWlSDLsdTleA8KIWvAjH1cutiVj/+ZMzK2M37h0bnw/3nNV5OyXmqMwaVzkzKmdG6UipnRm9v8uZPJYcHB8cvXViaunE9NLw5MKx8fnjU0vHJxf7Rq7H+sZs0QGtJ6vz5ayRPkdswBrqNXg7jP5Ob+pY9/GZ89c2r64+urT00rHzc+74UakxKjfHLIEee3TAHOzRezo0jrTSllDZku2OtMaRVtuTCltCaU38f7TdZ1Tc173w+/Ose0qKu9XpvTPAADNM77333nvvMDDDNGBgZuggQN1qqAs1S6IjqiTLtmzHsR0ndmLHSezETnzik3OcxLovkH2c8pybde991vou1p7/zGvWh82e/bME+lydg57YsD2c1gfiak/I0BYN9A0PHDt/8sU71zdev/3S25dWXpk8fzs8dNTUkdb4e4ztaVN7v8bXq/H1OqJjfQdnjl/bOnp5LTEybW7NqOwJjaPL7Ou1BlLWQNofGU2NTp+dWV3ZemfzwXtXZ+8NTE5b/AmuysGUWdkqO1/vFRi8UmvQEU5lJk+fu746u/raraVXL15fPzezfOXm5tLqD+aWHh45ccPbnmKKTBAcrx5JB+I5YJoQxpLCWFIQmQdEUQHNOEAdEliLhNaisQAsvYGkR0niAve4KjIqaotjdM5qpnIfQrKzRZWNsJaTvUCOt5nnaGSb62imOqoZSDcCaapqHCevifBMOfr7hcSny1h76sQFLcoKtLoKLS2FsrPqSM+UEp8q5ewCqArhxjKsqRRnKSFYigmGfKw+D2spJdurGJYKmrGMaqlh2uo45hqWoYpurGE6gDx/i6QdKm+Hyjsg8ghMGUdoEkhtD86YotgzTFeK4exjOFJMVz/HM8jzDfH8Q1z/IMc7yPGM8H1TkuBxTeysue+8pe+cJXnB2nvZlj5n7D6uDJ1Qdpw1xGesySv23svm7sum7hvO9HxgZN4/cts9MOcZXPaNLnmGFxwDy86hVefQkjl1TR4+SXccwhuOU8xXhK1L+sSquWdBFb7Gdl7E62YwmtsE4yrVvkVzbFHt63TbKtu+LPEs6oOzjvBVf+epto6JYGsm6M9EO4dTqdHBwf6+dKYv1dfd5TDqsRBw8Z5dVTlZCib9yGDmztWZ5cuXb06fuXHm3M3zl2cvvzh3bX7u+uLsjZW5m6tzt9cX5jYW5zeW59eX59eW51dX5u6szK0szy4tzy2tLN1ZubOxuLy2sLy6sra5tnFveWV9bf3uD954+0fvvLe1cX8gPYxF4b//r09sD+bYPjLx2ce//cUHv9oe3bx6Z3Ntdetxa1ura1t31u+ubd1fv/vSytrWrbnlG7cWbs+vLCyvL69sbG49ePDy6w8fvnnv3itzt5fOnL5wYOro5MThI0dOHDt2anz/IZ8vhEKTn9+V939997l9RdVoKk/jbHOGe03tPdpAQt0a17UnDeG0NpSSt/aIvQmBO853xfmuGM8Z4zqiHHuEY+9k28Is6+O+WbNtnTxnVODe/nCUY+9kWcNMSwfd1E4zttGMbdtu3o6mD9L0Qbq2na5pp2s66Jp2ujrIUAfpmu3a6JoATdNK07TSNa10bRtN00pV+shyF1HmJMicBJmdILHiJVasxIIVm7EiA1qgQwp0CL4WydMguFo4TwPjqiAcBYSjgPFUcJ4aztMg+VqkQI8SGr++RNZGkNsJcidR4SQqHHiZDSe1ERU2stJOUTspGidF4ySr7SSVhaQyk1QWktpC0VppBhvDaKfp7WS1lay2M/QenqVN7AorfFF1IK5uTagDMYU/IvOEJM42sd0vtHhEFo/U7lM4AwqXX+bwyh1erTdgD3d2pDMDhw+9cHnm+sqd1YcPH76O/RJHAAAgAElEQVT3k3d+9dF7n33ywe8/+8WXv//1V//120d//vzRV58/+uqzr/748Z/+8OF//vadzz565cMfrb718rWtxWMvnh84MRUe63N2d2iDLpnbInKYBA6j0G4Su2xKv8cQ6rB3xb19vYFMJpAe8Kf6Pb0ZZzLl7OlzJvucvSl3Ku3JDHj7B30DQ56BYXf/kCM1YOlJG+I96nBM1hoSedtE7oDYE1AE2g2hqDkU1fpbORoNjEIpa2zYV1KwuyBrX2FWXmluUVl+UWluflFWdt7u3Tk7d2Xt3J21MytnV17B3sLCffkFu3Nyns/a9/TfB7FWp7C7JVaPwOoT2IJMY4CgdOCVTrouwDIGGbrHO8T/DWKNn67yMb4VXeWjq3w0pfdvo3/97v9j23vMZIWLJHeQ5La/2AP+OrLcRpHbyN8ks5GkNpLURpZYv4kothDFFpLYQhJbCCIzQWQmfpPYQpRYiRIbQWIjSK2Pk1gJEgteav46E15qJsrMOIkRwVOB6aImCr+Jwm+mCiFMCYInRwtVWLEGLVQieDIIW9TCFLQw+TCWEM2VEngqEldDYCrRZDEMzwOhmCAUE4bn4ehSPFOGJPMbYOQKILKyEdWMomHpYjJXQeYqsHRRC5YOaMGWN8DKG2CAFmwTkgzG0JpRFCCc2IQkwQhMHEOEZUiQVDGKLsVxlASemijQUCV6qsxIkRmIYi1eoMILFAShAscRw0jMegi6vLapsKgqN6c4P6uorLACA8da9ZbR/uEL02evXpq5eP78menTF8+fnbl88fKlS6dPTx84eGRkdGJweHx4eGJsbGpy/+EDk0enJo9M7D+4Palu+zxxJjWY7E71JPrSPZnBvqHhzMjo4Oj+obHJkf3jg6MDyXSby8cm0gGlVeV5xWgw3KQx9CWSI5nB7XuIE5FoPByNh2Pd0a7eRDKTzPT3DmSS/b2JvkTn3wfxN0cm9Co9l8Fl01hSgcSg1lkNJofF6nE4fC73/xsQMwT/EIirgPDcIsCzu/K/8/0d//ydZ/7l+8898fyeHTkF+ZVVNaAWCJ6AZbEJPBGOK8KwxViufBvELWQJhCpHMDVojvHxDjHPjOEaUGwNnKmA0iRgqgBE5jSTWCAyG0LiQckCKEUIowhhVBGMKoJTxXCqCE4Vwii8FiKnEUOvhRErQJgSIKIA0JJX05xX01xYBy5thFe1YOpRJDCBiaDx0UwxhiVG0gUtJFYDmlTVgq4EIQEQbCOC0AjHN0BxDRB8E5wMwTARBB6SyIdiOA0tlKp6VFktrBIAAzShm2A4MAoPweKheBwEiwLBoYCmhsq66gZwI5FO0ZpNHbFY38Bgamikt3+4p3+4a2Csa3iqd/+x3v0vRDOT1tY4Q6JrxtJrIdv3CDLRVC6KwkGSWDg6j6/Qe0OJ/onDEy+cGTt6auTgiaGDJ4YPnRo5Oj1yZHr4yPTQkdPdo4ccoR6exo7jKlEsBY6nIfANaJYGQpa1kGQkoUXj7uoaPX3k4vKp65sTp2939h8zt6aVjpjW021qTZnb0sZAnzHQZwlmnJ3D7X2HusemU1MXUpPnk/vPJvefTU1dSB+42DV6ui15wBbqN7YmraG0JzHi7x73xEbsoX5n50BH6uDQkcunb6zPrDy8OP9g4vSttp4DWk+3wZf0xcfaklO+xH53ZMQeGjC3ZcxtaWt7v61jwNrebwlmLMGMMzzkS4z7uscdkX6dP6ZwBXWtYX/v0NDxC2fnNm7ff2vh1XdnVh9OXZgNDR4xtqfUvm5DMGVoSyndXXJnwtIxmJy8cPza5rGZ9cTItNGfkpsjKmvU5E1a/H0mb9IWSIV7pg6duPHiwitLGz+8cGM1OXxMbWunCPUEnoYk1FGlJqrUxNE49b5YYvDw0XO3Lt/avHJr6+zM8pmLCzPX1+eXH96cuz95+JLdm6Bw1M1IRg2EVIeiNxI4IIoATBU2EThAJLUejG8AYprrMbA6DK4OxwCSDVhpj9g/pU9MysM9JLOnnqvOw8iz4IYSYqBZkCDoemiWLpo5StVHqPoo3RCm6fx4qb6ZKiqDcwtA0jKEEUjxooRhmibC1gWpcjuCpa7DqmuwThAzTlT3syzDbMd+rm+KF5hgeceZngO8tkOijv3cwDDLO85vm5KGJ8WhMWFwXNxxSBk7bug9bUqd1CePqxMn1ImT6sQJTdcpQ/KMY+CcZ3jaM3TKPXjKPXjaM3TaM3TaPXjS2X/clj5uT512pS/4hm90TM7Fjs7Hj9yOHpyLHV5MHLkV2n/RnbngSl0NDN3qGL8dGr/ROnTdPzgX2n8ncXglfmgxNLHSObXWeXDeP3bDmr5l619yjay4hm8ZktM8/xTReIBgOM12X1OEX1R1XuJ5ThP0ZzCa62TzKtv7sqj9dVHHq/zW+1zPltC7pel42JZ5d+SFn569+s6Ltx/O3t6avbl2++by7Vu3b9y4fPHi+bNnjh893Nnmp2CRxft2lWfvkTKoRwYza9evLl+ZeXH6zPUz526en5m7cmv+xuLci8uzN+/M3l6du70+P7exML+xOL++NL+2tLC6tHBnaW5lcXZpcW5peRvEK2sLy6t31jfXNu+v3NlY37j35pvv/Pjdn97bejDUP4pHE5/4tye/DeLfffK7X/38k7ff/NHdzZfW1+5urN/bbm397l+BeHbhzs3ZpbnF1YXl9ZWVja27L7/y6g9ef/2tl+4//DaIjx45efz49OTU0ba2KA7P2J1V/G9P7s4tBeAYQr2nwx1NWcN9hvZuXXu3qTNtjQ2ZYgOaUFrZ3icP9snb+mStvdJAUuLvEfu6RY/nAMe/Hd8VE3oS0kBS0ZaStfbKWnsl/h6Rt0vgjvOcUa4jwnVs/9wuynPEePYYzxrnWWJcS5xnjvFMUa4pwjFFOKZOjjHMMnYwDe1M/bfStTF1rQxdgKYL0LQ+qtpDUbtJKidRYSfILDiJCS02okUGtFCPEuiRAh2Cr4Hz1XC+Gi7QIPgaOF+L4GkQfC2Cr0Pw9UiBASkwooQmpMCEEpqQAiOcr4fzdAi+HiU0oEUGtNiAEuuRQi1CoILxlTC+As6XI4QKlESJkaqRIhWMp4RyVEiBDis2ExV2itpF03oYOi9D56HrPHStm65x0dVOusrOVNv5BrfI7OUbnDS5Ac+XY9hCDIdPFkv5Or3B52/rSaanpo5cPH9x/vatrdW1N15++OG77/3u44+//OJ3j/64fZrid4/+9MmjL372h1+/89mHb/zqx/d/+sbSD7eu3184s3xl8tLxrgOD3t5OY9gr91n5Nj3HrOFb9RKXXdXqM4TazZ1hSyRiiUTNkZg5FrPEE7aubkey151K+wYGW4dHgqPjwfGJ4PhEYGS/Z2DE3tdvTCTV4Zi8LSzzB6W+NmVrh74jYuqIaHwBrkaDoFGrwc15laU5pQV5ZXnFlYVlVUXlVUWlFQWFJTnZ+Xv35uzak7UrK3d3fuG+/wnEwFoUjSzQ6pQOj9TmFdr8AluQpveixCak2EzReB+DWONjqD0cnZ9vCvKMQbaulaUJfDu2JsD+yyd/9dY/EksbYGj9NLWHonJRVA6K+i+iqhxUlYOm/MsUDqrcSZU7ad+KKnN8E0Vqp0i+TmqnyOwUhYOscJAVzm9HUjiIj8d5WIlyC1G+Pd3DghbpYBx5C1PSwpRAWFI4V4kWqXESLV6mw0o0KKESxpNCOWIYR4TkSfFCJUWkown1JLYKRRZDMJxGOK0RToPiODiGlMRRYBliEJpe3YypakI3IaloqoDEkZE4MjSVD0JT6yC4GhC6HooHY2hwIhtB4rRg6U1IUjOKgiCy8EwxniVF0yVohgzPUW2DmCzSfb1DrMYKlNsgJvCkSAobCMNW1DblF1Xk5BTl5xRVFFfikDi70To+OHLp7LnrMzOXL54/d/b0pYtnZy5fvHTxwqlTpw4cPDIyOjk4vP9vQHxofHxqbHRybGRiZHAskxrs7Un3dqfSyf7BvqGh9PBI/8j4t0Dc6vAyCdRtEGMhSIvGuA3idE9vTyz+P4K46x8HsVGjtxrNDovV43D63Z5/GMRsOYUjp/PVTKHuGxBvm/hbIJaRWDICQ4IkckAoSlUjPLcY8Nyu/O88seOfv/v0P3/v2e89t/vZfbnZpeXlDY1ABBJKoiBoTBiVBSGzoVQehCpoJvKBOF4jXggmy2B0NZylgzP1cKYWzlBDaXIwRdxM4jcS2Q14OhBHa8LTQQQWmMhtIfK+jg8h8SEkHoTEhZC4YAK7EUMHwEmVYFxpIzK/tiW3uimnCphb3VRY11LWhKiB4hoxVAiJDafy4FReC5HVgCZXtqAK68AFtc3lQCgAgqqHoAFgVG0zqg6MbYSRwCh6C5rVBKPVNuNKa6BFFc0lVaCqelgDGNUERzcjkc1IBBAGBjQ1lNdWFFeW1jbW4ShElUHfGg4nevsSveloTyqWzMRSw/HB/T1jh7tGDnf0jho8IYpA1YAkVTQhasHoRgSxGU1qROAbYFgQikjhSize9p6h/cMHXhiYOJIaPZgaPZTef3Rg6vjAgRP9B45nDhyPDUyYA1Gm3IRiSOBUEYIhQzKULSQpEM1rQPPQLK3M2hnOHJ04ffvguYXMwUvu6KjUEuaofUJ9UG7tlFk7JeaQyNguMrZLzCG1K2FqTdk6BizBjKk1tb12hIcsbWmVI87Xt3I0Xr4xIHOElc6IzBYSmYJSa4elPRUdOrb/9ItHZ5YPnJvrGjttCPRxtH6u1q9wxDTebrU7IXdEJZaw0NghMHaIzWGpNSKxdkosnWJLp8weVbu7Ve6EyNxKU5jxIhVVoVe620MDkxNnr52Z3Ti3cPfgpfn4+Aldaw9T4yFJbXSlm6Z04YUWDM/EVPmc0fGBw1cHDl9xhUfZcg+epSdyjBy5i6f0sqVOtsShNHZEkwdeODM7c3Pr6Jmb7V0jHIUNRha0EHktJD6UKoLTxASeWmz0B+JDw4fOvXDu9vSlhZPnZk+dnb04s3Jr7qUrN9ZHJs6YHJ0EurwRRq1pIdYhaU14NpjMb6EIwSQ+BM+BoBkwOB0JoeIhNBqYJoCyXTT9sC562jN0ypoeE7ZGURongGWvobe1iFMM20Fl+AVzzwu23qO27sP2nsPO5EFH95gp1CW2tVKUXpwkRFWnxK5Jc+fJtvTpzoGjbckRc7BLZInzTCMK/7Sr91pw5Fb7xFLn4dXIseX2w4ttB1dDL6x1Hp8NHLjmHLvpP7AYPjbfcfRm8NCt9kML0RdWuqdXe6YXo8duBydf9I1f94xe9YxcC+y/Hj54I3rkWvTwTOTQ5c6Dl8IHLnRMnmsbn/YPn3T3n3BnTnv6z/mHr3RMvBg9+GLkwLXwxIvRA7fjB6+0j5y2J09Yus66+y4HBmYCA+ddvWfsPZd8mRsdo9eDw5c96cvu9GVH+qQmdpAfOCYKXtZ237YP3LSkz0g6JsmWUaxmimQ8znadYDmnsOrxFtExmPw61b4pbH9NEX1TEX0oar/P920IvFua0A8jY785df3LrYf/+d5Pv/jVLz//5Jef/uLDj376kx+99earLz+4d3drae722EBaxKZVFmSX5+6VMCjfgPjG9NlrZ87fvHB1/vrcwu2V+dt3Zm+vzs6uzc5uzM1vzC9sLixsLC6sLy6uLS6uLs6vLMwtLcwvLS1vg3h9cWVtdWNrfeulO6ubG5v33/rhu+/95IOX7r0yPDBGwJCe/M5T20cm+rpSr7/8xue/+fdPPvr1j3744/t3X97cuL+1+dLmxv3NjfvrG/dW1+9uXzGxtnX/zvrd+eW12YU780triysbd+5s3r33yqsP33zjjbcfvPTa3Ozy9OkLB6aOTk0eOXr01ImTZ48cORmPp5gscV5R9ZPPZxdUNOCZIq0r6OhMmtp7tkc3GzvT1viQOT5oiA6Yu0bsfRP2vklrz4S5a9wYH9VHh7Wdg+pQv7I9LW/rk7f2fmNlib9H1tqrCD4G8TeA/ls9C9wJobtL6OkReZJid1Lk6hU7k2JHj8jRLXB08e0JvjXGtUY4lk6OuZNjCrNNYbYpzLNGxM64xJMQueMiV1Tk6BQ4wlx7iGtr55pbWaYAw+RnGH1MvZeh89J1HrrOTdc/jqZ1UzWu7ftiySonWeXa/g84UeHcHt+Al9mxEitGbMZKzDipBSe14KQmrNSIFuuRQjX8MYhlCKEMKZKjxEqEQAnlKMEsJYSthnK0MK4OxtXDuXo4Vwfn6OAcHZyrQ3L0KK4ezdVh+DqCyEgSGwkCHYolg1L4YAKjCUdpwpNbSGQUg0kRiUUGg6nV19oTi49kxk4cujB/ffUHL73x0Y/f//yXH//53z979J+fPvrDr/78+Yf/9cn7X/zivd9/9OPPP3zrs/de//idlz58Y/EHG2eXr46ePRKbSDu72+U+C9ukpGmlNI2coVOzDTqOUc81G3lmE99qETrsErdL7verg0FdKGyKxW3JpDud8fYP+gaHPQPDzvSgJZnWx3vUoagiGJb5g2JPQOIJKH1BjT8oc7iYCgWcSq5pARXWVORXFBdWFJZWl1TUlFbVllbVlpZXFRYU5WTn7t2XvTs7b09BUVZhUdZjEGc9vXfvk9vXru3c+0xWYVZFQw2CQuSpNHKbS2LzCK0+nqWVoLSD2SoQW42TOR6P3tD4GBovR+fnGdv4pnauIcjRBbm6IFfX9nVBri7I0bX9bdtzo/6ROIY2tj7A0HppGjdd46Jr/zKNi6FxMTQu5uPcTI2boXIzlH8dXeH6JprcSZM56TInXeakyZ10hYuuctNUbqrKTVV7aGoPTe2hqjxUlYusspOV/932HcZEuQUnMWJEWrRQgxFp8RIDUWEiK81klYmoMOCkWpRQiRTIUEIZVqwkSXRUiZ4m1JHYKhRZ1IJmA2HUBii1BcPCMaQUnorIlkNwrBoQrqoJDYSTESQejiHC0oVwIqsJSaqD4OqheBCaCieyURQeksyF4OiNCFIjggjF0dFUPpomQlJFSJoUw1RgWAosW4HlKLE8FYanRLKlCJYYxRZjuVIsSwQjMush6LJqYF5heU5OUUFucWVpFQH1DYjPXr9yeebS+fPnpi9fOndl5uKli+dOnTp54OCR0bHJoZH9IyOTY2MHJicOH5g6uv33/P7xA+NjU+Ojk6ND4/3pob5kpq8nnekdGOgbHEwNDWeGxwZHt29e6+9JBeweBp5SW1JZkV+Cg6KsWlOqq3e0f6g/2ZeMJ7qisW+DePvIRLonk4z3xsOJjkD421+qG878FYgNPCaXQ2fLhFKT1mAzWZxWm9fpCni8/2dBnFdSt2NP4fee2vUv33v2X77/7Hef2fXU7qxd+YV5FVUVwKZaKLwWhqqCIMtByIoWdHkLrgxMKAURy1uoVTBmLZILwAjqsMI6rKAOzatFsqoRtEoYqRyKL4dgKiCYKii2FkYAIMh1cAoARgbAyLUwUi2UVAsjAeCkOji5Dk6uhRIqQZiSBkQBoCW7snFvWd3e0tp9ZXXZlcD8WlBJA7QKjAbA8PVIYj2CWAPFljXB82qb9pTW7i6uzqusL2sAVQJbKurBZQBwGQBSUQ+vacTUNuOrG7AlNdDckoas/NqcIkBxZWNFHagKCKoCAivq60pqKgrKivblZ+3NyyqtKoNjUWKlwuHztYU6A6FOXzAcCMWC8d6O5GCkf38oNe7u7JOZPSiGoBKEKqhpLq4FlTdAyoEtJbVNRTXAinowgkBXGO3tib6u/tFo32BHVybU3d/ZOxzPjCcGJmIDE9H+cV8sJTN7MEwpEE0DwCm1CHotnFEKIhfUYQvqsfUoLk3qsIcGu8eme8bP+LomhIYgkqFuxotgVAWGrUOztAi6CkZVQMgyCFmGoKswbB2Oa8CwdUiGGsXU4LgGosCM4xphNGUTXtiI44MoIhhTDmcoIFQpiCyCMxVMtdvU3hcZPpacPBMZfsHUnqLIHCCypJEggjHUaI4exdEhmBooTQmmKMAUJZSmhjN128HoGhhDi2TpUWwtlC4D4lnVSGIDnkYUa4zBRPfECxNnr0+ev5k8cMYW6WeonSCKBIDlAQkiIEFUg+RUwdkQqlLh7IoNnUoMn9a5e9B0DRDBaURyUVQljq5BkeVwvIjM1tt9ybFDF8/OrBw8cTUQHWBITGA8pwnLasKxQUQuhCzAc1USoz8QHxo6cPbY2VvTFxemL8yfvbB45dr6/OIr129ujR84Z3PHaBwNDMdpRjMhJAGSIcVwlDieGs9VEbkqCltBY8iZVCmfLJUSpTqyMiL1veAfutl1/GbnkdOW1CjPn8Dr4zhNhuk4qI6c9wxeC0/diB++ljg403XwcvfBS11T053Dk654Su3vkToH1YHDru7zsbGbwy/cnjh5dfjIidjgqCM8ZAwecXVdiYzPdR9eTBxd7zm51XNqLfrCSseR9fCJjcjJxbbDt7yTix1H1+OnV2OnFsLH5juPLcVPrPZMr3Sfng0fuuIZPm9NTxuTpwzd09bUOe/wxbb9F4L7z7aNnwmMnvINH3cPHLH1HjAl9usi49rOCW3kgD562Jw4Zu0+auk6Yoq/YOs+6UweMnQOid0DAueY3H9Q03FQ075f5hsWuSYU/iP60CFt+7jEOyryDPM83URjGK7oxminuP4Luu4ZU+q0IjJBt/djNP1o9TBON4RS9QA5PbWMAxDZi0zvfUXsTV3yLU33a5LwPb7/Ds9zR976Wsfwb07fePTwnUeffv7o0VePHj169Oirr/74h99//tknn/ziFx99+OO337x45oRZK2+oKqkqyBYzKAcH0ivXryzMXL4+ffba2Qs3L19fvLm0NL+2ML82O7c+O7sxO785u7Axt7A5v7i1sLSxsLy2sLi6ML8yP7c0vw3i1Y3FO9sgvru59dLq2tbW3QfvvP2Tn77/85dfejg6NE7A/gWIf/Dqm7//9Pe/+eWnP377vQcvvXp368G9uy/f3XqwufnfIF7Z2Lqzee/O+t3FOxsLy+uLKxvLq1t31u7+70B87NjpU6fPHz9+pqdngMOR5hVVf++ZfVlF1VACQ6izq1ztElsb3+zjWwNST6eqtVvZ1q1o69ZFMtbkuK1vwtKz39w1bkqMGeMjhviIITasjw3rokP62LA+NmyIDRtiI7rokKZzQBXKKDvSyo60sj2lbE8pgn2ytq9x7O8W+bpE3i6hNyH0dAm9PWJvr8SXEntSEnef2NUrcvUInN18RxffFufaohxrhG2JsM2dLFOYZQ5z7VGxu0vi7RZ7u8SehNgdE3miQndU6I6IXGGBM8x3hfjOkMAREtg7BI6Q2NUp80XlvqjMG5G6IxJXp8gZFjpCAluIbw3xLO1cc5BtCrIMQaY+yDK0sY1tbFMbx9TGMQU5pla2yc80eOk6N1VjJ6utJJWJpDKQ1QayxkjRmMlqK0lhI8jseJkDJ3NiJA602IYSWpECC5JnRvLMaL4Fy7fiBTaC0E4U20liO1FkJQhMeJ4Wy1FiWBIUU4igc+FUBpxKQ9DoWDabKhZwNTKpWWNqdXSkY8MnJk/fvjj78srLH7zx49/+7Of/+fFHX/76F3/89S///JtfPfr040ef/fKr33z45cfv/cfPf/jpj+//7PXZV1dPzV/MHB/3psIKv4VllBMVQrSIi+CzoRwGhE2HsBhQNhPOZaOEfKxMQlQpqToty2zmO50Sv1/R1q4OhVWhiLIjIm8PS1rbRd5WgcvHs7s5FgfbbBdYXUKrg6MzEAQCMAFX2dxYWF2eX15UUFZQXFFYVllUUV1cVVtaWV1UXJqfm5+Vnbs3t2Df3wPxk49BXJBVVl8NIWApQjFbrWeojTSVhaiwgliKEiSjBMlsoitRIgtaZMGILASJlSS1U+QOqsJFkbuoMhflb6LK3f+fUrgocgdRasFLTH8bQWwi/p3MRJHlryIIzATh4/B8E55vIvBNBL4JLzDhhSa80IwTWXBiC05ixUusOLEFKzJjRCa00IAS6FEC3XZooQ4j0mPFBqzEiBHpUAINWqjGiLQ4iR4v1eMkWrRIBefJIGxxC0sIYYvgXCmWr8TzlAS2AkuTwAm8ZiSjHkKqBRGakXQ0VUTiKPBMWQuWWd2MLm+A14KxIDQNRmC1YOmNCFItGLO9PQxCU2EEFpzIhuAYTUgSoAULaME0wglgDA2CZ0EIPBhZBKdIYZTHdxJAaSIIVQgic5tJLDCZDaVyYRROM5pc3QQrrqzPKyzPzS0uzC+pLq8moHB2o2V8cOjimTPXr1yauXT+wvnpy5fPXbl68dLFc6dOnzhw6PD23Ob/CcQjE4P9I+m+gVSyv793YKBvcKBvcCg99G0Q+21uOo60DWI8DGXVmVJdveODI4N96b6u7u7YYxB3RRJ/C+JQa2erJxj0dfzvQcz7/wXEKqZQxxTqaDw1haP8q1MTRKaMxJITGBIUiQtCUaobEfll9Tv3FT/xzN5/e+L5f33iue8+u/vJnXufy87dW1SSX1ldBGgoAACzq+r2lNXsKQfsrQTurQLtq4Jm1yDy6rAFDYTCJlJRM7moiVjUiC9oQOfWIbIBkKxaUFZNU1ZNYy4AVFgPLW6AF9fBCwHQghpIXjU4rwqUVw3Or2kpAkCL62HF9bBCADinsnFfWf2uopodBZU7Cip3FlXvKandV1aXUwncHupdVAcuBIDyapqyKup3F1c/m1/+XF7ZnuKqvMq6opqGwqqGgvL6vJL6/FJgYXlzcSWkqKIlp7hhV3bl83tLd2WVZRfVFJQDCsqq80rKcooK9+RlPbdn51M7nn5657N5xQVgBJQnFhttNofHZ3N7LQ6Pzdvmbo95I72BrgFvLG30R7gqEwhPL6oD7yutzS4F5JbX5ZTV7i2s2FtQXlAOACFwArnWGQi1dna726P2QMgR6HS3J3yR3kAs5YulPNFegzdEk2gbUNSienheDSS3BpZdBdtRAno6t/7ZfGBBPRZOU8rtUW9ivyc2purtV44AACAASURBVLBHEXRVMZCwrxKWD8CUNZPLmsnFQEJhPS4PgMmrRecDMEUN+GIgoaAOm1uDyq1BFdbjSptIxY3E3FpUVjU8B4AqbMIWg/AFjZjcOmQ2AF7aQoQzlSJruysx0to3ZYsMcvR+IEGY14DNqkEVNpLKWmhlLfQSELWoiVwAJBUAycXN1LIWRlkLoxTMKGqiFjZSChspJSBKOYRcAsLmNUBKwCgYU6h0d0SGD46emhk9fTU6+oK+rQcvMtSgWCVgcjmUVgFjlIKp5S10MFmudvf0TlzITF22tGZwLH09jN0AYyNIMixViSRIoBg+ga6yuLtGDlw4d2316JmboZ4xnsqBoIq3j9wgGFIMW8GUWwzeWHzw8KHTN85fW71yY+PytbWr1zdm5x6srf9wbuHlQ0dnvK29fLEFT5ehqGI8R0kW6ugyM1NhZcktbJmZKzEKRHoJX6fk6nQsnZ1jSurC5yIHVgYvLPeeueQdPSAPZxiONN02LPAd1ETOuPtnQhNXYwcuRSfORfefje6fjowda+8ftUW6Fe6I0Nwjc4yYO44GU+d7Jy70T51Mjo63dXVpPVGpNa3xHbLHjzt7XjB3TVuS58zJU+r4UXH4hCw2rew6IYsdl0XP6vtm7EMXrQOnDX0nDb2nLelz9oEz1swxbXxcGOhnOvqoll6KOcNyjkraJ7WxKX1iUhef0MbG1ZFheUe/ONDHdyfZjh62Pcm293LsfTxHiu9IcR0prmNI7B2V+dNcW5So6sQrehiGAZ5tgGvrpesTJFUvQz/Et2U4pi6SOkHSJkj6doTCBxJ2wOSDdOdxReycoe+UKjHJ9g4QjSm0pg+pSkKknbXMRC3zEFIzJwi9aki/Yx74kSH9hix2l9+6wHLe5DruWOPvjp36Yvneo5/+/NEXXzx69OdHj7569OjPj7768ss//eHLL//z97/7zerS7aDPAW2srSnJE9JJ+zO981cu3b504cr0mavnLt66enNp7s7K0ubi4sbc/LaGt2YXN2cXt+aWtuaXN+eX1+aXVucXVubmFufmFxeX7yyvbS6tbizdWV/buLd198Ha+t27915+9533f/azj1558NrY8H4ijvzUd5/+X//0v5rqmlPd6Tcf/vCLz7749Fef/eRHP33l5dfu33vl/r1X7t19eWvzpfWNe6vrWytrm8vrmysbd1fW7y6vbS7d2Vxe3VpZu7u6fu/e/VcfvvbDN37wzoMHr83NLp8+dX5q8sjU5JHjx6fPnLl0/PiZRCJNowv25pb+8/eefy6ruB6Ko4k1XK2dprDgJXq8zEBVO5hGH8Pooxt9bHtQ4ImK/AmRLyH2d0kC3bLWHkWwVxVKazv79bEhU9eopWfc1jvhSE3ZeieMiRFtZEAb6ddFBnTRQV10UBcd0Eb6NeGMKpRWtPfJ25LS1h6xv0vk6xJ5e0TepMjbJ/L0idy9QldS4OrmO7t4jgTXGuNYIyxLJ8vcyTKFmaYQwxRimEMsc4hl6WBZQ2xLB8fazra1s20dbFs7197OtbdzHO1cRwfX0cG1t/MdIak3qg52aYLd6raEKpBQ+hMKX0zujcncMakrJnZGRY5OoT0isHbyLZ0ie0TmSSj9PapAj8rfrfQl5N6YzBORuMIiZ7vQ0SawBwR2n9DhEzj8Aker0NkucoZFzqjQEefb41xbjGOJss0RlqmTbezkGDu5xgjPGBEYYyJzXGyJi8wxgSHM1wd5Wj9P4+ZrnHytna+18jRGrlrLUigZMhlDJmbIRSylkKMRCYxSjdfoS7YPHBuZnj238Oryg/dffeuTH73/xYcf/fHjTx599utHv/vk0W8/+tMnP/vDR+//4aP3//CLtz57f/MnL19ae3H8/JHwaK8lGpC4jHSdHCfhwbj0ZjoJSMbXEbAAPKaWgK0jE4E0CohFh/K4KIkYr1SRtXqaycyw2BhWB9PqYFocTJONYbTSDRa63kLXm1lGC1tvpCmUaDa7EYOuaAIWVJXllRbkFuXkFWXnF+cUleaVVRaUVxYWl+XnF+XkFmTlFWY9BnH+7tyc57Ozn9m376k9e5/aufvJHXue3pe/r7SuqgmNQNIYGI4AxREhuDIwU1aCoD1TCXmmEloEodeRJI1UOYimgDJVcJYazlLDWRoYUwNj/J3gj9PCGdpvXv7lW//jmqmGMZUtdBmIKgFRxX8VmCJp+VZgimT7CYQqg1DlLRRZC0W2vSvUQpK2kGQtZHkLWQ4myr4JRJKBSLJmsqyJIm+myptpchBN3kyVNVGkjWQJkCRqIArqifx6Ir+BJGgg8RspQjBDCmHJW5iyZpoYRBeC6CIwQwxmiJvpAiCFU0dk1uBoNTgqgEBvILFAZB6UzIeTeDACF4xhAOGUWjCuqgnTACPBCBwsXYyiCpuQlPIGWFENuLwBBmjBNcAIgBZsVROyvAFWAYTXgjFAOLEZRW5GkRtgBEALpgaEqgEhAWB0HQTXiKSAsGwIQdBCEILw3CYsqwnLAuJY9RhGLYpSgyQCUCQgltaIoQIgmDIAqLAckF9UkZ9XUlRYWlNRQ0DjbQbzWP/ghenpazMXZy6dv3jhzJWZ89euXbx8+dzp6RMHDx8aG58c/maHeP/h7d9dE/sPPQbx2NTY6OTQwGgmNZje1nDvYH/vwGBqcGxgdGp0YmJ4vL8n5bO5aVhSbUllZUEpAY6x6c3p7r79Q6PD6f5UT7InHo93RmPhaKIznoz3pLpT6Z5MqjvdE0vGw13hts42b/v26Ob+3sHhzOg3II6F4ga1kc/icxkcuUhm0hrsJovLZve53K1e39cgpv0fADEQnl9at2Nf0RPP7PnOk89/56kdTzy/55k9WTty87OKSwuqaooBDYWAhuwqwGMQVwH3VYOyqqE5tYhcACa/HpcPJOQD8Xn1mFwAKqsatrcKvLsCuLO8bmdZ7Y6ymj0V9TnVTXnVoNzK5qwy4J7iup0FtTvyq3cW1OwuAuwrBeZUNOVVNedUNe4rr9tdUrOjoPLZ3LLn8sp3FFTuLq7ZU1K7txSwtwywtxSwu7h6V1HVzsLKHQUVz+eXP19QvqOgYndRZVZpdV4FIL+iLrcEsK+gZm9+dVYBILcYmFsM3Jdf+/ze0qd3Fj63p3BPXnl2UWVWfsmenLydWVnP7t7x/Wef+s5T33viuadyiwsgCLhAIjFabTanx2x3Gq0uiztgD3TagwlHKGlp61JYWykCNQBOyK5o2JFfsSu/ck9h5e788uezinZkF+WV1jTDcTyp2uIOuAJhs7tVZ/canAGzt8PeFnO2J2xtcXMgKjN7MSxJeRN6d2nDzqK63SVNe0pBz+Y3fH9vzZPZgLxaNIyqkFk73ZFRe2iQr2ttQPN2l7Y8mQ14rqBxbzl0TxlkVwl4ZzHo+cKm5/KBzxU07iwG7Sxqfi4f+FRO3VM5dc/mN+4sAe8obn4mv/6ZwoZdFeCsWti+GuiOsqanC+ueKgBkA+AgqlhkDbq7Rv19k6aONEVuL4NQnytpfqoQuKcSkVePy28g5NbjcwDYfdWYrBpsDgBfACQXAMl5DcTsWtzeKvTuCuS+GmRePSq3DrqnCpjbAAZROApXMDZ6eP+Za/vP3oiPH9e1dmMFuko4Lb8BW9iELwFTysDUGjgbxdLZw8NTZxYOnVsKJCapAmsjktcI56DIcjxNhSJKYBg+ga4y2KOZ8VMnLy0eOn2jo2eMq7Qjts+d08QopozA1/C0Llt7MrX/5MlLC1dv371+++7M9bUr19dn5x6srv3g9uxLUwcuOD0JFk+PIgqgOC6SIsKw5ASemsTXkrhqIltBYsiodAmLJuGTpRKCREtShCXeY/6hG93Hr4UOHtV19dFsQZi0DSIOoZVdNPOQxD+pj0yZY6PGzkF9x4C+o98Q6tO2hgUWJ0lqQnFsOEErS51QODOWYMbR3mXyByRGA5GvRTAdBGEnSx9nGiJETTdJnyIbu9GaKFTRg9RlcOYkSt+D1A1S7Ps5/lGWN02191FsGaZrmOcb4nr7aNZOtKoVIvaDBYEWYTtSHiUauhm2XrYrxfOk+d4U39vLcXUzbQmaOUE1ddFM3TRzN92UoBkTNEM3zZhi20YlvklF27DA1U3RdpO1Qzz7lMx/QBYY5Tv6meZRgeOQwr9f5MowTYNc57ikbUQYyLDdQ1zvIXnnWUPvRUvmrL73mCQ0wfYMU6wDBEMape4GiQYgsmmqa1WdfNMx9hPn+Lvmwdfk8XVO4CrBeBwlP8ky3vZ0vX5w+oOFO796/Y1PPnj/d59+/F//9R9f7xY/evToqzdee6knFkJBm2pK87kU/HBv4saFs9fPnbl0+tTV8xdnb9xeWVhbXbm7tLw1v7A5u7B1e2Hr9uLm7cWtuaWtueXNue1BzQvLs3ML3wbx4p31tY272yC+d/+VH7/70w8/+MWrL78+NjLxbRCnezJvvfbWf/zuD7/95LfvvfuzV19948FLDx+89PD+vVe2Nl9aW797Z21zeXVjaW1jeX1zZf3unfW7K2v37qzfu7N2d3X93t17r/wtiA9MHT158ty5czPHT5yNxVMUGn9vTum/fH/HjpyyRiSJJTMIDC66woIT6dACDVZswMstGIkRIdQjJUaMwopTOfBqB1HjIuncVIOPbg6wbe08Z1jojUoCXfJgUhXq03ZmNJ1pRXtS1totD/aoOvo0nRlddMCYGDJ1DZu7Rkxdw8b4kD46oOvMqMMpVUdKEUzJWlPSQFrqT0t8KbGnT+RJCt09Ale3wJngO+NcZ4zniHHtUY49yrZFWNYQwxSkm9oY5iDDFGRagkxLkGULPgaxo4PnCvFdYb47LHCFhe5OiTcq90cV/ojCF5H7InJvVOaNyDxRmTsqdcWkrpjEFZU442JHTOyISV0xhbdL5U+qAkmlv0vxNYil7rDEHZa4OyTudok7KPUEpd4OqTck9UVlvoTcn5T5+6T+lNSXknhTYk+f2N0ndffJ3Cm5O63wpJXujMqTUXn6VZ6MytWncHbL7TGFvVPlDGvdnXpv2OAP6X1tapdHbrOJTQaBQcPXK7g6KVPFZ6sFEpvS0uHo6A/3Hxk8fPnopaWZ+VeX77//ypu/fvf9L37+0R8//sWfPvnFnz751aNPf/Po808e/e6n//HL137+9vIbdy/duXVo5nTf0fHgYNISC8p9do5JQ1KKUQI2hEVropEaKMQGCrGJTmlhM+ECAUYqxSuUJI2OajDSTBaGxcay2jlWJ9fq5NqcfLtbYHcLHS6B2crSaPF8fguRUAsBl9bVFFYU5xblZhXszc7fm1eYVVyWW1pRUFJRUFial1eUnVe4r7BoX2Hxt0H85O69T+7c/cSOPU/tzdtTXFvegIDCyBQkkwNn8qFMURNVmA8ifKew7jsF9dmN+Gosv4EobqbKIAwljKmCMpVgqgxIEDfgRQ04UQNODMSJgXhxA14MxIsb8RIgXgIkSIAESSNB0vitxT+0JoqBBGEdllOLZtWimd8EQDMBaGYdiv3tACg2AMWux3AasDwgTtCA5Tdg+Q0YPhDDb0BvJ2hACepR/DoUvw7Jq0PyACgeAMWrRfFq0PwaDL8Wywfg+LVYXg2GU41mVyJZFQhGOYJWjqBVIukVSFoVmlFH4AJJ/HoirxbHrsUxa3EMAJ4FwDNrcPRKFLkUji+GYkuguHIEsRpNqcPQgGhaE4oGQtObUTQgnLw9pbkeSoTgWCiKAE7gNsAIpYCWgsqmUkBLVROyuhlVAYSXAFqKa8Fl9dDqZhQAgquD4gAt2FowGtCCqYfigHACEE5ogBEbkRQQhtWC54HxvEYMqx5JAyCoNQhKFYxU3oIrBaPLIZgaOKEWhq9oghdVAQtKawqKKwsLykqKymsrawhonFVvGs5kzp06deXShZmL5y5dOHP1yoXr1y9dnvmfQXxwG8T7x6bGRyeHB8f600OZvm0QD2SS/QN9A/8N4u6U1+amboO4sIwAx9r1lnR338Tw2HBmMJ3s64l3xTujsdB/gzjVsz2VoycW6gq3RYK+jg5/KNHZnUkODGVG949MHfpLEHMYHJlIZtQabEaLy2b3uzxtvsA/YakMLJWBpTFxdBaBwSEyuSSWgMwWUjgSKle6rWEqW05hyykcBZ2nZgl0TMFjEFNYCvI2iOlSAl1CZEhJLBmBIUYTuWAktRoIzymueWZ33nee3PGvTzz73aeff2rXvh05eVnFpUXVtRXAptoWWC0EVgGClDRCSprhZWBUGRhbBiZUtJAqIdRKKKMCxqiA0srA5OImQn49OhcAy6oB760C7q6s311Rl1XdmA8AFQJaCmrAORVNe0vqdxbUfAPirLLG/GpwYW1LIaAlv7Y5pwq4txSws7BqZ2HV7uKafWV1WeX1WeX1e0sBu4trdhZWPp9fvqOgYldR1Z6SmuyK+pzKhuyKuuwKQEF1fWENML+iIbukbl9RTXYRIK8EmFfamFVUtzO7/Lm9xTuzSrIKK/NLa/KKK7Lyi/bk5j6/d/eTzz/7xHNPP7dnV1l1FY5EUmn1Ll/A19ru8rY6PK3u1k5Pe5ejvcfe3msOdMksbWS+tg5Ozq1s2l1YvbeoJqukZm9h9a7csj355SVVQDiWKlGbHP6QryNu94dMrlaTO2j1h13tCXeox9XRY2vrVlhasSxZeRNmV3H9rqKG3CpocR0mvxq5rxSSUwGvg7HoYrutLRPNHAv1HtQ443CqoqAOs7sEnF0JL6rDFgAwedXIvGpkThUiqwKWXQnffpldAdtdAt5ZAt5bDsupQWVXI/ZWQLJr4UUgfBmUXAzCZ9XCdlWAdlWASluIeJHeEExGRo7Fx096usc4el8NirWnCrq7ElrcTKpCsKqR7CoEuxLGqoAyK2HsGiSvDiOsx4pqUfxKGKeshVEKppWCKaUthMJGeFZtU1EzHMES6lsjvQdOHL48e2Rmru/gGUu4jyQ1AdDMkmZCaQupEkavRbCa8WKqxB7sPTR9Y+v8rftdQycFKh8ULwGjeBiKnMhQo0kyJF5EYqp1llBX5tCBU9fGj10KxAaZUjOUJICQ+FCyAEGX4LhKnsZp7+hNT5w6dWnhyq2tmRc3zl1ePn956dqNjbmFl2eurA4OHdcaW3EkcSOUAgATgTBqI5oJxnJbcLwWDAuMoIOhFCiUjIJS8GAqpYnCAdFtZE2/NnLCM3TUlEwxnN4mgbYYry7EGCpIjkZ2O0YRpxsTLHOYrm+jatro2iDL0MbQOfASNZgmqcPJG4kmBMtNkbZytH6OxkGX6TAcIRAnqEFqm8lejKgVLfZDBSG4JI5SRqCyTrAkidJmcKYEVBVulvagNANka5po6cLqExhdkmjsZzgGmM4+ijmKUYcRsjBSHsWq4kRtjGSI08w9THua5xkQ+gaE/n6BN8NzZ7jOAZ5rWOAZEflGhN5BvmuA5xwVeY6oO87ZkpfdmWlz12FF2xFF2zlT4po7c92duWjumtZGLpoT1119F8yJE5rQWXP39cDY9bbxi+6B8/b0ZVv6ii1z2ZK+oO85JY8cFbUe5HomGPYxsnkYqz1IMF0RBLeM/W+5J37snvyRZfihomuF3XoOoxtt5KRbOPs5+jPe2I3hqfnpc3du33rlpfs/+9kHn3/x+y+/+vO2iN/+4eupZAKDAFeX5jEJ6EwiMjN9cmb61IVTJ69dvDR/a+7O0vra6r2VlbuLS1tzi1uzi1uzi5uzS5tzyxvzyxvzS2vziytz80u3Z+dn5xYWHoN4c+nOxvYO8frGvW0Q//yDXz585Y3x0UkSnvLUd5/6p3/6p6a6pkwy8/brb//h8z/87te//elPPnjt4Q9efvDayw9ee+n+q3e3Hqyv37uzurm8urG0urG8tnln/e7qxr3Vjfurmy+trt/bvoT4tdff+sGbP3rw4PWvQXz0wNSxU6cuXDh/7cTJC/GufhpLnFtY88RzOXll9WiqQGH2630RmbWNrXVRlTaqykFROXBSM0Kggwt1SIkRJTGhpCaU1ISSmNBSE0ZmxiqsOKUNr7IT1Q6S1kXWuSl6D9XgpRq8dJOfZWnjOUNib1Te2q0O9emjGXNiwNo1ZO0asiSGLPFBU3zAGB3QRwa04QFNx4C6fVDdPqgM9iuD/Yq2jKI1LW/tk7f2ygJJWSAp9fc8/jKfJyFwRfmuiMAdFbhjIk9M5ImJvVGxNybxxyX+uDSQkAW6ZG1dirYueWtC4o0IXUGho03oDIqc7SJnh8gVErlCYmdY7OwUuyJiZ1TiioldMYkrJnZGRI5OoT0ssIUFtg6etZ1nDfK2rzG2tvJtrXx7K98eEDhahc42oTMocHTw7GGePcK1R/mOBN/RxXd28x3dAke3yNEjdvSInb0SZ6/U0Sd19EkdvTJXr9yVlDu6pba4zB5ROjs17ojOFzUEInp/h9bbqnJ7FE6H3GGXO61yl0XhMskdOqlNLbYoJVaFwqUxBm2B3vbkgcyhmeMza7fW3rr3+i/f/sm/f/DzLz/++NFnv3n0+W8e/ftvHv3+ky///edffPrupx+9+sHbK2/ev7q5eOLWzPj548mDo20DPfZYUN3q4lv1VLWCKJOQlDKKWknTaBl6PctoYlusfLtT6PaIfX5ZoE3Z2qEOhtTtIW1Hp76j09AR1gbapHYHS6XCcFggHKYWAqqorymsKM4pzsku2JdbmFVQmltcUVhcWVBYlptfnJVftKeweE9h8Z78gp25uc/l5DyTlfXUnn1P7Nzz/R17n9yTt7u4urQRCcWymFSxlCJREERKJFdWDic/XQp8qrSxCEJuokrhbBWGryeITESJBS8yITkaMFXWSJI0kqRNJFnz9p4rWd5MloPI8mayvIkib6bIwRQFiKpopipAlG893/4MRd7899ZgiqyZLAESBPU4bj2OU4/jfrsGLO+xer8VECdoIoia/2/OzjI6zuzM853J7k6o0510mmy3bcli5lJJxczMzMzMXIKqEjNatiSjTDKDJItty5LthnTSnU466cBmkkkHZwIz8X5Qpyc7M/tlz/md9zy37vt+/51/Pfc+WP4+jRhBI0bQiOE3ogWNKH4jit+A5jeg+A1IXgOSV4/i1aF4tUhuDYpbg+bWYnj1GG4dhlODYVWjmFVwRgWcVg6nVsCpVXBaJYJWhaTXYVgNOHYthlWFolchqdVISjWKWoWiViLJ5TBCMRhTCEIVgzDlMHwNklyHJNdCiXUQQiOM1IygAODkejC+pgXTACGA0AwEgQvFMhtAmOJqYH5ZY3F1S3kDtLwRWloPLqppKaxpKW2EVLUga0CYGhC6phVV24pughFAGBoUz4TimSAMvQVNb0EzW7BsIJbViKLXwMhVYEIFGF/Wgi0CIAsB8OJmRAUIXdmKKm0AHSuvzyuuzC8sy88vLjhWUllWiUEgDRpNby57Zm72yoWFKwvnLi2cvbZ44fq1S5cvL5w+PT85NT00PNY/MNI/MDo4ND48Mjk6Oj06MvWfhLi/d6g719eV6enO9HR9JsQ9A92DYwOjI31DuXTWYbQTkPjKwrKy/BIsBGVRG3PpzEj/cH9Xb7Yjm06mE5F4PBRPRpJt8fbOVObzMXXxUPIzIfaEE5F0pr27Jzcw1D82MXZ8qH8kFk6oFVoWnUOnsoR8sValNetMdpPVbXP6nN4XUAQqikhDkRloChNLYWMpbByVi6fxiQwRiSkhMiVEhoRElxDpUhJTTmEpqWwlla0kseREhoxAk+CpYgxZiCEJMCQBlizEUQUYMg+OYbTAiJUNkEPHKr72ysH/8eWXv/jll/7Xi9948dU3Xjucd7S0vKy+sbYV3ARHAhDIOiiiBoyohmJq4fg6BLkBQWtAMhpRrEY0pwHFrUewa6CMShClFIgvAqCPNcLy60FH61uP1rUcq28tagCXNICL68EF1a15FYC3SuoPFtUeKq47Ut5UUN1a2girBCKrWlBVrahyAKywtuVIecNbpfWHyxqOVjQerWjcXx4qqd3nSHl9flVTYS2wtBFS2gQpamgtqAMW1QOLG1qK6loKqoHHKgHHKgEFlc35FYDDJXUHjlUeyK84UlxdUt1U3dha3dhSVl2XX1J24OjR1w4efP3QobyiomYwmM0X2JyeaKo90ZaJxNtCsbZIqivS1u9PDXiSQ45ov87VwVW4YURxJRBXWAMuqgEV14KKa0CFFYDiKkBtMxxL4apMrmAim84NRdt6vZEOmz9p86c8sWyorT/aORJuHzH5OihCQzWIdLAEeKikpbQB2wRjNsNZjRAGEMEhsnRqSyKRPT40vdg/cSmQGuUpPWC8sBHGbEHz4CQpFC8CYQUgrKAFzQMgOc0oLggnBONEQDSvAc6shdIbEOwWnACI4zdhOEACH8aQIVgKEFXUgGFWI6j1GCaKq5Y6ooGu8Z6Tl3pnF+MDJ5WeFIKtrEHQa5AMEFUCZ6ngTCWUoYDSlXCmGs3V4wQmvNCMF5oxPAOKo0eytQimGkqTAoncejS5GoFrITGYKoOnrWtgdmH+xsrpW2uDc5fcbX0cjQNGF7fguK1EPpgsgpDFKIaSo/JEclOnrm5evrs7OH3F4GwnMDQQDB9NlBBoSjxVgaPIaVy9zhpv654en1scnLnoTw9wlXYMQ4aiS1B0yX7zA1/jdMa6+ybPnbq0fPH65sXrm+evrJ2/srp4Y/vO0t6lK+u5nhMKjRdDFAGhtCYwGYhggDBcKF4AxQkgaDYEwYDCaEgoDQuhEVpoFACFA6Rb8KpuRfSkrWdG19HLdEchcmcN01ZFc9Yx/UB+HKXoIOk7qMYUVR+n6OJUXYJhiNP1AaLSjhSYoWwbguvFi8M0VYSuCVAUHoLEjuYbwQxzK92HErZRtFmKPkvU9ZCNg1TrANkyRLFNc30n+cExmrMPbx6m2Cc43jGWZ5DuHKA7hlmuCYFvShScEPhHuZ4xrntC5D8uj0wpIqPS4JAkMCoPT2riU9rklCY+oYyMSYOj0sCErscu9QAAIABJREFULHhcGT6hjp1Ux2cUkePy0ClNfNGeuxcYWg6O3HT2XDa2XzG037Z3r3gGll39N82ZK5rUVW3qhrH9kjpxVh5e0Cav2rsWHbmzutSsNHiC555hO4+zHMcZ9imqZZxsHCXqhvDqfpSiGyIagsnP0eyr8vQTY++75v73DH1PlZlNYfwy2TYCEaeaGVEoO05TpFX2rDc6mO09NXt6eWX97fe++/0f/eSX//zpr3/z2ye7u51tKRQMVF54lICAtIeDF2ZPXj596vKZMzevLK7eXd5a297e2Flfe3R/9eHK6sPl1UfL9x8u3X9w7/7mvZXNe8vrS0v3791bunP77u3b9+4tr66sb93feLC68XDrwe7DR3ubW48ePtr78IMffPLDnz7ZfXuofxSPIb70lZdeeOGFhur6TDrz/rP3/+U3f/jNLz/95OMfv/vO+0/23t7bffZ45+mjR3sPHuxubT9a33q4uvlgbevhxvbOxvbO5vbjrQe7m9uP9+9ce+/bH37nu99/8uS9u3dW5+bOjQxPj47MzM1dWFi4fur0lbaOASpTcuRY9YuvHMkrbUSThUpz0BLo0HlScntMYotKHXGJM863hFl6H13voRu9NL2bonURVDac3IKRmtBSI0piQIn1CKEWJtBAeSowR97KkoLYcihXiRRq0WI9VmokKCxktZ2md7LMHp7VL3KEJK6IzBNTeOMKf1LhTykC7YpgpyqUU4d7tLF+XXzAkBjUxwd0sT5NtEcV7lKGcopQVhHMKkM5ZSinCGZk/k55oFMZyqojXZpolzrSpY5kleFOZahTEezYRx5slwfapb6UwBXh2Pwcq49rC/DsQZ49xHeEefYQzxbmWsNcW4Rni/JsUb49JnAkeLYY2xxmGgOfwzIF2OYA2xxgW4JsS4Bt8bPMPpbJxzL5mCYf3eAja31EtZeg9pLUfoo2SDNEmeY425LkWlJcc5JjTnJMKa4pzTOn+Za0wJoWWFN8c5xnjPKMIb4pJDSHxNaQxBaU2Pxim0dkdQmtTqHFIbTapQ6H2utWeRwii44qF2C4NASLiOJQqHKe2KqxJvyJoa6RcyfOLV29s7u69cHeOz/78OPf//QXf/3N757/+Y/Pn//5+fM/Pn/+m+d//NmfP/3o1z9992ff3/n+uyvPHlxevz17/fzg6enYQM4UC6u8boXXLXbYOAYjQ6tj6g1Mg5FrtggdTpnPrwyGNeGYNhLXRmK6SMwYTZgTKXMsofL6ODothsMG4rB1UHAVsKm0vqqgouhw4ZED+QffPPrmofyDR4sO5RUfyit88+ixV/OOfevosVeO5H3jyNGXjx795pGj3zh4+KXXD7z42oEXD+a9XlpTAkbDKDy2QK0S6Q0ctZ4gkNXA8W+UN75Z2VyFpCLYCoJIT5WbGUo7Q+2gKW0EsQnF1cLYGhhHh+DokRw9kqtH8AxIngHFNSC5hv0azTOi+EYk34jk6pEcPYKjh3P1cLYOwdbBOToYR/dfayRHi2BrYEwVlKGEMuRQugKy36RBlYGpMjBFBqbIP4Mqh9AU+0BpSihdCaUpoTQlhKr6DIoKQlFCKCoIVQWlqqBUFYyqhtJUEJoKRFW0UmQtFGkLRdpKlrSQRc1kIYAoAOAFTQR+I4HXROA1E/gAAh9A5LdQRCCqCEgWNhH5TQROE57diGc34NkNOFY9hlGDplajKbVoWiOOCSRwmvGsBhS1Hk5qQlFbsIxWLB2AINeDcQAYCYZj46giDJkPhBHLaluPlTeV1LRWNsIqm2DlTdCyRkg5AFYDRjfACU0ocjOKAkRRQRg6nMjB0oV4phTPlGJoYgRZCCMJICQBiMgD4tiNaEYtgloNo1SBieWt+IpWXBUYXwcl1EKwFQBoUXVTQWlVfmHp0byCvLxjZSWlaATcpNf193SfnZ+7cmFh8cLClQvnr16+dG3x8uXLl86cOTs9fWJ4dHJgaHxgaHxweGJoeGJ4ZHJ434aHxgf/dvNaX89Q12dC3NvV2dPV2dOT7evvHhztHx3pG+pqyzlMDhwSX1ZQWpJXjIVgrBpzV1tudGC0v7s/29GVTrYnoqlEJJmMptpi7R3JTDady6ZzHYnORDgV8ka8zkDAE05G23Kdvb3dQ0OD4xPjMwMDo+FwQqHQMugcOo0tFsmMerPNbHdYHE6r02V1vYDG0zEkJpbCxlE5OAoXR+ZgKTwCVUCiSyhMOZkpIzFkZLqMzFBQWSoqS0VhKilMBZmpJNHlRKoURxahiQI0gY8l8nEkAZbCRxM5cDS9FU6qboIdKqj86jcP/MOXXvrCl1784pe//pVvfuvVQ0fyyyoqm5obIFAAEglAIhtgiDoIogaCrofhm5CUZjQDiGE3Y7hALB+I5QNQvAYEuw5KrwKTy1vxpS2YEiCyGAgvBsJKmmGlAFhZE7S8CVbWAC2uAxVUAfMrAMcqm4trQZUARD0YC0CQgChKC5oCgBNrWlGlDZDCGuD+Pwv5lU35FU35lU0FVc1Fta2l9eCKJlgVEFHTgqoFoatB6IpWZFkLohQIK2mGlTXDy4GICiCiohle2ggpqAEeLa8/XFKbX15fXt/aCEZCUAQYhgiEwCvrGvOKSw/nF+YXlVbXNWEIFIVGH4ymMt2DXf0jnd0D7bmBzp6xzt7j6Z6TyZ75WG7Ol5rUu3NsqQdOlgHgzCYoFQCjAmHUJggRAMaDkRQKW2qwB1LZocHxub6R2XRu1BfLucKZYKq/ved49+jZrpGz/tQIT+VrRvEKatBFtZgGMANNlJMYGgpLx+SbFbqQL9LfP7owd25l7uxyz8g5uz8nULiZQotA4ZbpQ1JtQKT2iVRensLNktjZModA7RNrA3yVhymxUURmhtTO13j5Wh9b7eZqvUJjUGgKsLUuisxEkhjZWpfGnw50jWWnzo6dvz2+cDd3/IKrbVBgCpKkZrLUzNa6OTovU+2iKe1MtUtgCsqdCbW3TeVJK1xJuTOhcKVU7rTClRCbA2ytjabQ0RRaodlhjbV1jB6fWrh6/vbaxaXN6YUb8d4xtTPCUVnZcjNP7eCqHAypmSGzKCzhWG7i+Lm7l2/tzF9YSWanJGofga4kM9RMnpEntvEkdqna5wp19Y2dOblwe/LM9bb+4wZPSqBxcZV2ttzKllu5SrvaEU3kJqbP3Fi4vnHp5taV2w+v3t65eufxreWnq9vfuXFvb3B8weRIcUQWKltLYWsYAhNX5hAo3XyZkyuy8gUmId8o5RnkbL2SplOTNGayLiHynXD2XY+duBmavmQbOK3sOCGMHueFp3mh47zQCVFsXp48rWk7pW+fN7TPGdpOGtuOG1KT2vioOjKqCo9rolOG+IwpeVwXH1cGR6X+MalvTOKbkgfmNIkFU+dlc+6KKXvFmF00ZhYN2evm7ruOgSXX0G1r/zVj1zVT13VLz1VzzxVT12Vj7rIpe8WSW7R0XbV2X7f33nIN3POPLIcn7obHrvsHL3v7rvgHFoODlwMDF9w9Z62dc4bUSV1iTpc4rU+dM7YtmDrO69MLutSiufOuu2/ZO3jP2XfTnLmma7+ma7upa7+lbb+mTF4QBueZzpNkywzJPEUwjBN0YyTdEFnbjZelIZxoPTlSiUtUEzsa6d1ATl8rrw/E74PwB2DCHjCvvYGWbWDMYNW3BMFNVfuOLve2qf898+Db5oENbfayKDxCMyUwMidaZCbLrGKDzxpoT3ePTcyeWbh29dby+tbO491n1xavhQMBBBhUXpBHgEPbw6FL83NXz527dn7h7uL19XsrDzYePNh6vLnxaH390frGzsbm7vrG4/urD5dWNu4try/dW1u+t7J8d+nurTu3b925e3dlZXVzbXNn88Heo8fPHu083dza2T9U9/EPfry783Swb5iAJX3jay9/4YUX6ipr2hNt7z555/ef/vbXv/zVT370k/ff++7TJ2/v7j59/Hjv8eMnu3tPH+8+3X60u/nw8daj3a1Hu1sPHm9t72w/3H3wcHe/gfiDDz/+3kc/evbsu3fvrs2ePDc0NDU8fHx29uKFC7fOnrueyY7QmLJDRyr/8WsHDuTVtKJYAqVTY4+r7XGVM6H1thtCOXO0xxjp1oWymlBGFepUBNqknwWuIbbZzzL5GAY3Xe+iaOxElQUvM6DFGgRfgeApUAIVRqjGCNVogRLFVyL5CiRPhuTL0Hw5TqQiSDRkuY6mMtLVZobWxjK4eZagyBmXetpUoaw22mNM9BkSffpYjyaSUwU7Ff4Ohb9DGexUh7OacE4TzqrDWV20y5DoNacHLG2DlvSAMdWrj3dpoll1JKMOd6pCnYpgu9zfJvUmxd64yBsTe2MSX1ziT0j8CYkvIfTEBa4ozxHh2iNcW4Rrj/AdMYErIXAmeY4E1x7j2WMCZ0LgSorcKbEnLfamxd60yJ0SuBJ8R5xji7CtYZYlyDAFqPoASeMlqDxEtZei8zNMEa49KXC2CVxtfEeKY0twzAmuOSmwpoWONqEjLbAleJYYxxThmEJsY5BjDHCNfp7JzzP7eWYv1+zhmNwsg5Olt3ONDqnDI3e6+SYTRSZFc9lwJh3BYuAEPKpcwtdrlE6bJRoKdXV2jg8OnZ45d+/a5vt7H/7yk5/+8dNf/fVff//8L394/pffPv/jr57//hf//ttf/uW3//SnX//kd//0wf/+wd5Hby/vbZy+dbnv5HTb6FBsoM+RTsmdTo7eyNLpGVodU6fnmswiu0PidEucHonLI3G5pU6XwuM1RKKWeFIbDHL1ehSb1YRB18AgtVBQNai5rLE2r6L4jWOHXjn82quHXz2Y//rRojfyCl8/WvDK4fyXD+V9/dCRrx3Je+lY4bcKil87euxbB9966Y1DXz9a+GZdcxWGjOaIuUqTVu+yKcxmqlBcC0EeKq87Ug1owlAIAiVdYWRrbVydk6tzsjVOuspOVtiIcjtJ4SQrXFSli6pyU9QeqtpDU3uoas9ntcpDVXkoKjdF6aIoXGSFi6R0EuUOosxOkNnxMjtBaidK/1bL7ESZnSSzk2QOssxJljnJUgdJbCeIrHiRFScw4wRmLN+E5Zv3wQnMBKGVILTihZb9LQzPhOGZ0FwzimtGc0xojgnDMWO4ZizPguNbCQIbUWgnimwEkRUnMGF4eiRXg2SrEUwljCGHMmRQhhxGl8MYChhLDmcp4EwFjCmHMeUIlgLJViJYCihTDqFLITQxiCpupYhaycJWsqCFzG+h8FspQghNBKWLwVRBM4HVhKUD8UwQiQUiMAFIUj0I0wQhIPBsClNGYUphaFplPbigvLG0tqWqCVYNgFcDEdWtqFootglFasHRISQ2nMJD0YRYhpjAkpE4CjJHReaoiCwljilHM6RwmhhCEYJI/BYCF4BjN6KZ9Qh6PZzeiKQ3oxktaDoAQaprRZXXtxRV1uYXlhw6cvTQW28VFRWikHCrxTg82H/+zKnFixeuXry0ePHi4sXLVy9euXJx8dzZCzMz86Pjx4dGpwZHJgdGJgeGxgeHxgcHxwcHxwYHxwYGRvv6R3p7h3u6B3LZvlymtyvT15Pt7+0a6O0a7OseGu4bGeod7mrvdpidWAS+5FhJ0dEiDBRr01m7O3vGhib6ewYznd3pVGcy3paMtSVj6XS0rT3emUt3dbf3ZNNdqUg66Am77T6fO5SKt3d3DfT3jwwPT4xPnOgfHAuEE1K5hkZjM+hcuUxtszrdTp/T7rGbHRa99QUMnoklsfFUHoHKx1P4ODIXR+ERqEIyXUZjKqlMBYWhINMVVIaKztbQWBoKQ0VhKClMFYWuJFJlOJIITeBj8DwsgY8jCbBkPprAgaPpYDipFoA4XFD11W8e+MKXXnrhH1/8wpde/NLLr3zr4OH8sooqALARBmtGoZqRyCY4shGGbIChG+H4JgQJgKQ1IxkAFLsZxWlGcZsQnAYYsw5MrWollrXgSppRRQBEYRO0qAlS1AjZT4jLGiBl9eCSutbC6uZjlU0FVYDi2tZKALwejN0f5N2CojQjSLWt6IpGaHFta2E18FglIK+8Ma+88VglYH/IYSUAXg1E1rSgalpQlc3I8mZEKRBR0oIoaoYXNcNKmuEVIFQ1GFMNRpc3wwrrWo5WNuSV1xVVN9UAoS0IHBJPRRGoYASmprG5oLQyv7C8uKymvhGEJzIUGlMgmu7sHuoeGMv2jnR2D2f7JjP9s50DZ9oHL6T7L8Ryp13RMbkxTeZZEUQ5DC+E44VIghCO48IwTASeRWHL1CZPONXTO3yyf3S+o3sykOj1RroibcOZ/rm+8Yvdowu+5BhPGWjFSCoB1DoQA4aVUFlGrtAmkjoVar/N2ZFqn5w6fu3i5c0LlzfHZ65GU6MGa1KpDxtsSYc/5/Blbd6s1ZMxOts1tqTWkbL4MvZgt9mf0TlSSmtM60yZgzlLqMvg79T7O43BjCHQrvYkZPawzB42hTvD3eNd0+dHz16fvbY6f2N97Nyt1NCsNd6t8iTVnpQh2GkIdmi8KaUrofO3OVN9kZ7J5NDJ5OCJeP/xWP/x1NBsx+h828hsrG8ykB3wtHd5OnKR3oHMxMzYmYtz125fWtq4uvbw9PWl3PhJVzyjc0eNnrg91G4NtqntYaU15AhncsNzpy6t3F59++byk/ETi85ATqzySJQejTFidqat7g6nP5vKTY7PLZ69tjq/uNQ/fd6fHjB40lpnXO2Iqu0xrTPujvX0TZxbuL5xY2Xv+srezftPb62+c2ft3ZXt7z549sn9hx8cP33bnxjQWuMqY1hljOhtSZs34wh02TydFkfaYk3aLQm3KebVRXzKkF8aiMtCQ5bc1eTsdu/VnZ7Fhx0LW/FTm6GTG4GZNe/UinN82Tl23zOxFphaj86sx0+sxWdWYtP3opO3IxN3YhN341NLyeMr6Zn76ZmV2ORScHTJP7ISGF0LjW/Fph8mT+6m55+kTz9Jn3qcmH0YnXkYmdmJndxLzD1Jze8l53cSs49iJx7GTzyIndiOzmxFjm+Ep9ZDE6vB8fXQxGZkejs+8yg1u9M2t50+uZqcXkpOLicnl5KTdxMTN8JDi56eC7bseXP7eVPbBVP7JXPHFXPnFVPHoqH9hqnztiV325S5pkkvKuJX5fFrsthVceQyL3iW7jyBNYxC5H0NvK5aVq6WlWtktjfQwtU4RxFIf6hW80q54ZUKz6GmZCmyu5Y0CKCPgrjTKMkcSX2SqB6Bi0ahwvM0831l4pEx98Ta/x33+Mehk58kz3w/deZpfPa2e2BKHU/yHC6OyS61u82hYLA9luxKtve154YGR45PTs1lOrvlUmVTXX1Zfj4Vg+5JpW4snL914dLVM+evL1xavnHnwdr2w63HWxuPNjYebW4+3t7e29raXV9/uLK8sXRvbfne/fv3Vu7fXVq6defOzdv37izfv7+1sbX74NHbj/fee7z7ztb27qNHTz747vc//sEnjx89GewbImKJ3/jayy+88EJNRVU6nnx779nvfvXrX//yn3/6yU++8+3vPn36bHd3b+fx7u7ek6fP3nny9J1Hu0+3dva2d/a2d/Y2t3c2Nx9ube88eLC73y/xvY9+9P3v//jtdz64d29jdvb80NDUyMiJ+fnLly7dW7hwO9c1QWfJDxyu/OKX3/jWgfK6FiKJpWFLbAyRmS62sJUuvt4vtUbljoTcmZS5khJ3QuKJSz0JiScu+ewZl7ijYldE6AwJHEGB3ce3eXlWD9fs4ZpcHL2DrbMx1Gaq0kCW6QhiJVYgQ3PFKI4IwRYi2UIkW4BkCRFsEZIrwwjUeImRpLBSNS6m3scxB3iW0D5cS5BrCfKtYZEjJnbFJe6EzJtS+ts1oYwukjMmekyJXmO8RxfLaSMZdbhTE85oIxldNKuLZnWRrCaSUUc6ldEOZbRDFetQRtsVkTZZKC32JwWeGNcR4djDbFuIbQtzHVGeM8Z3JXjOJN+V4LuSQk9K6EmLve0SX4fE1ynxfXYTs8jTLnCl+c4Uz5ngORI8R4JtizHNYYYpxLJEeI6E2NsuDWSk/k6hp43rSLAtMa4lzrcnRa600J0WOJM8e5xri3KtUY4lwrGEudYwzxrh2aJ8e5Rvj/DsEY4lyDb5eGa/zBVWeSMyh5dnsDBUWqpcRVOoGSotS61lqzUctYan1UvMFpXLaY4Eo725sbNzl1fuLD95sPPhu9/52Q9++OlPf/qHX/ziz7/+zfM//PH5X/7t+fO/PP/r7/76Lz//wz99+PMf7Hzw9tLj7euba+eX7o6ePR3t6bVEYxp/QGp38IwmllbHUGvIcgVeIiXJ5FSViqZSMbU6mcttjEb14bDAbMbyec14bC0CVoeA1MFBVSBAYX3V4YrCAyVHDhYdfKvojSNFrx4p/OZbx75+4OhXX3/rS68f+sdDR792rPhbRaWvHyt67a0jL795+KVjJQcBoBoSHSuQcjVmrdljU1uNFB63uqX1YEn5kcpaAIpA5EsZCj1Ha+ZqbVytnaW205Q2ssJGkNuICgdJ6SQrXWSVi6J2U9RuqtpDUbvJKhdZ5SIrXSSlk6R0klUuispNUbnJKhdJ4STKHQS5DS+3EWQ2gsyG36/ldqLcTpTbyXInVeGmKTxUuYcidZMkTqLYgRfa8EIbTmD9HLzQRhQ79iGI7J/vYvlWDN+K4VmwPAuWZ8XxbXiBgyh2kiVuitRDkbkoUgdJYiWIjDiBHsPTojhqJFuJYCuRbBWao8ZwNRi+FrsPT4PiqpEsBZwhg9KlnwOhScA0CYQqhtAkELoYQpdA6BIoXQKhicHU/eljrBYSu5XEasHTG2D4KgC8DoiGoekUhoTOkiEx9OoGcGFFY3lda20zvK4FVQdG18NwTShSC44GJrHhND6aJcFzFCSuisxVkblqMltD5mhIbBWepUAypFCaCEzmt5L5rUQeEM8DYDlNKBYAxW7BcMB4LgTPbkVRG8GYqkZQSXVdfmHJgcNvvXnozWOF+UgU3G63jI0OLZw7s3jx4rVLV65evLx44criwuKVC9fOn7104sTpsYmZ4bHpodGpfSHuHxwb+Bv9A6O9fcM9PUNduf7Phbg3N9DfM9zXPdTXPTTYNzLYO5xr77abXRg4riivpPBIEQaGsxnsPdm+sZGp/r7hzs7uVKozmehIxTuSsbbPhbi3o7errbst2hZwh102r9cdTCY6eroH+wdGh0Ynx6ZO9A6OecNxkVxNprHoDK5CoXU4vF5P0OXw2UwOo8b8AhrPwhI5BAqfSBUQKHwcmYcn84lUEYUupzFUVIaSQleSaUoqQ01naeksLY2ppjLUVKaGylCRqHI8SYQlCLAEPo4owJMFeDIfQ+AgMHQIglwPQBwprP7aKwf/4csvf+FLX//Cl77+5Ze/9a1D+0LcDIDDWjDoVjSmBY1pQWFb0HggmgRAkBrhlCYEHYBkNSPZzUh2E5zVAKXXgMjlzbiSJlRBPTSvDnSkBnikCpBXBcirAhyrBhZWAwurmo9VAo6WNRwuqTtSWp9f0VRS11rVjKgDYerB2HoQtqYFVdEEK6kDFVY1H6toyitvPFrWcLSsIb+iqaCqef9sZlkDpLQeXFIHKqgG5lU1H60BHqltPVLXmlcPKmiElADhFa3IilZEKQBSUAfMq2zIq6grrG6obGptBCNa4NgWGKoBCC6rrs8vrsgrLC8srqqsAUARBK5QYXUGo8lce6Y/3dmf7OhPZUeSXVPJ7rlkz7l4z7lwZt4eGZUaUiSOFYaXQ7BCGE6IIAhhWC4YzYCgaBgyjyvWG+2RcLIvnR2Ltw35oj2+aE8kPdLWdaKtZy7cPqV1dBI5FgBcUA9igdEiPFVD55jYPAtPYJXI3BZbOtU2MTV9deHi+tmF+yMTl4KxQa0pJlP7Naao2dVucXdY3J1md4fBkdbYElpHyuzL2IJd5kBW50yrbHGtK20K5czhLr2/Q+dt0/nSWk9K7U4oHFGVO26PdycHZgZmL09dvHPm1ua5O9vHL93LjJ/2tA8aQ52mcMaR6HEkeiyRrDmSdaf7EwPHe09cHD17Y/z8rbGzN8bO3py6eHfmytLxy3cnFm6Mnr0yfPrC4Py5odPnx85fmrlyY/7G3YvL61fXH567tdI3c9rf3mMJpRyRdl+625vsMvvTZl8q3DE4Pnv56r2djd2P7j/8ztzCvVj7mNnVZvV0eCO94dRwJD0S7xjNDs6Ozy+evnb/9LX7QycvRTKjlmCn0Zs2+NLmQIctlIlkRkfnFheXdu5tf/vu1ru3N969tf7O7Y137+98uPPtn67v/WD24ko0M27xdpqcbSZXu82X9UT6/LFBT7jX5c06nB1ue5vPmgqYkiFdPKKKplXxcUfvzfbTO4M3nw7e3Mtdedy2sJs8u5c4uxs9/Sg4ux048TA0+zg6v5s89Th9eid96kF6fis1u5E6udk2u90x/zBz5lHu7G7u3F7mzJO2U0/Tp95Jn3637cy3O859J7PwnczCdzoXvt1+7p3U6Sfx2b3oyb3oySex2SeJuafJ+aep+aepU09S809S83vJud3E7E785MPozHZ4ais0uRWc3AxObgQmNoLjq6GxldDYcnRsJTa+HBtfjo3dDQ3f8g1cd/Vcs+euWTPXzJnr5swNU+aGqfOGoeOmtv2GOnVNHl8URxZF4WuiyE1R9IYgvMj0nyNYZ6CqoXpeVxktU0zKlpJzVZTOalKsHOXKbzYdqDK/Vul/qzFTjhoDMmbhwjNo6SWy9rbAuamLb5vSy8rwXWnggbHjff/IR+Gp74ePfxKb+6f2hU97r386fOdnY/fe7V+8kzwx7erpMCYipnjIlfZ5262OqMboUWgcOpPbYvXJpBo4DF2YV1B0+CiHRBrr6V65fu3ulSsX504tzJ66cXFxc2X94dajzfUH6+sPNjd2trd2N7cer68/WF3eXLm3dv/e/bWl+2v3lpdv3713687S3ZXV1Qeb208e7ryz++T9vb1IsseGAAAgAElEQVT3Hjx88vjxs+99+PEPP/7x7s6Twb5BIpbwjRdf/sILL9RWVrUlku88efq7T/eF+Mff+fb7T58+3d3d3Xm8u7v3dF+IH+4+2RfirUe7G1sP19a3NzYebG7tPHi49+zt9z/83g/3hXhpaXN+/sLoyMz4+NyZs9cWr65cvHQv1z1BZysOHq36n1898OrBilogHkuVE1lqBFHUiuW14vhgoghBk6NZKjRXg+JpUUIdVmogqax0vYtjCfDtIaEzLHKGRc6w2BWWuCNyX1QVTGojaW24TR1IKr1RpTuscIfkrqDMERDbvAKzk6O30lUGslSNF8rRXDGCKYDSeSAaD0QTtFBFrTRxC10CYkghLDmMo0TyNRiRHicxEeQWstJGVTtoGidN42TqPTxLUGiPiBxRsTMmdsbFzpjIGRM7YxJ3XOFLq4MdukjWGO+2pPpMqV5DqlubyKoTGXUio4p3KmMd8kibJJgS+RI8V5TrjHAcYY4jwnVGea4Y3xXnORM8V4LrjPNcCZ4zyXOm+K4U35Xmu9qFng6hp0PkzYi8GbEvI/Z1Sv0ZeTArD3aKvW1Cd0rkSUv9HfJgRhHKyoIZkSfNc8TZ1gjbGuXZ4wJXUuhOidwpoTslcCUFriT/8xDa2ybxtUv97VJ/u9TXLvakha6kxJXQ+NsMoXZdIKF0h2R2n8Tqkdq8MrtPZvNIzA6hwcLTGvk6g8BgklgsarfLEgmHMp3Z8ZHJhdOXlm7ef7y99+E7H/7845/9/pe//esf/vT83/7t+V//9Pwvv/333/38X//5p7/7xY9/88sfffrL93/y4/W3n527fXv09OnsxGS4u9sSi0ntDrpSBWMym0lECIOOFQrxIhFRKuGbTZpAQB8Kim0WgljYSiY0oOH1KEg9ClQDb6lobSwD1pa31JQDyopq8vLKXjtS/I23Cl58M+8rrx3+x1cP/eObR7+aV/TNwtLX84tePXT05TePvHys9FAzpJbEwApkXLVZY3KZlSYdkc2sAADeKCg6VFZRD0PjOCKaVMNSGVlqE0ttoSutJKkJLdQj+TqkwIASGvdBi0xokQkjMqFFJpTQiBQYkAIDgq9HCPRokQkrsWAlFozY/Pe7/xWUwIARmPAiK0FkwwvtOIENy7dieBY014zmmj8bf/sZJhTHhOaaMTwLhmfB8PZfMCHZxr8HxTGhuRYs34oT2PBCO0FkIwgteIERJ9BheBo0V41iq5BsJZKtRHFUaK4ay9Ni+VrcPgIdmquG0CRAIh+A5wKJ/BaSAEQRgSgi8L4N0yQQmgRME4MoolaSAEjkA0lcIInTTGIDSSwggdGEIVe1oIprWsvrwK1QAoHMp9DFCDStpgFcUtlU1QBqAKEAEBwATmhCEpvRlBYcHUxiw2g8JFOMZcsJHCWBrSSyVCSmmsRU4RlyNF0KpQhbyTwgkQMkclsInwkxAM1qRrNbsVwIgQcjcMBoGgCCqW4ClVbX5xWVvHnkrTfferOgKB+FRtgdlrGxoYVzZxcvXLp6cfHqhcWrF65eXbi2eP76+dOXZ2ZOjY4fHx6b+iwkHp74rH1iaHxwaHxgcKy3f+QzIc705jJ93dn+vq7BvxPi0f6e4Uxbl83kRMOwRXklRUeLsXC8zeTsyQ2MjU739Q13ZLqTfxPiVKw9HW3vjHd2pT4X4vagO+y2eb3uYCLR0d090DcwOjg6OTp1ontgxB2KCWQqIpVJY3DlCq3d7vW4gy6712ZymLSW/w8h1tCYWtp/J8QEspBAEWCJ/yHEeUU1X3/1rf/x1W9+4Utf/4cv/19C3IyAg7FYCB4PwRMgeCKUQIES6CAsvQXDbMVxwXgBBC+E4IUgrACI5jTCGdVgUjkQU9QIz68DHakBHq5sOlLReKSiMa8ScKwSsO+4h0vq3iquPVxSl1feWFgNLG+EVgOR1UBkVTNi/xjm5/HwsUpAfkVTfkVTYTWwqKblcxsurm0tqGo+Wt5wqLTuzdK6N8oa3qxoeqsamFcPKmyClAJhpUBYSRO4sBaYX9WYX1lfUFVfWgeoamqtAYAr6wEllbX5xRVHCsqOFJTlFVYUldU2AmFEKleltXkCyVgyF0t1R1Ld0bb+SMdouGM6nJkLZeZ96RmTf4CviqCpOiBCAICxW5AcEIbbimQ2QUj1LVggjISjCiUqh93XFkr0hhJ9/lhvMDEQax9LdE4Fk6MmT5Yl9YCwkppWRhOUgyIpiHQdiaYhkBUEsoLO0qk0wVB0YGjk/Oz87akT1zM9szZPp1jpYQstfJlDovVLdQGpLijRBUQaH1/tEWh9MlNYYY1KLRGBzsdRu/k6r9gSFlvCfIOPq3VztS6ezi0weIVGn9wesUZzif7j/ScvTS7cPnVj/dSN9bGzN5IDM5ZIVumMqVxxY7DDGOzQ+dKGQJsz2ZsaPDE0vzhzeWnu2urc1fuzV1dP39w8d2f77J3N07fWTt+6f/rW8uz1OzOLN6evXJ++fP344o1TN5cuLK3PX7/XPTXvTuf03qjRF7dH2q3hNo0zqnfFgm3947OXry7trD3+4N7WuzNnb8U6Rm3eTmcwF0wORttGo20jsfaRtp6p3qkzUws3Zy7d6T1+3t82oPMkVY6Y2hkzeNPWUGeoc2Tw5KWFO9u3Nt+5ufn2tbWnV1b2Fu8/ufPg/a13Pll+/L3phbuBjhG9u01rT2nsSYOrzeLP2gI5i7fTaE/qjVGDLmzWBO3KgFPmc4s8IZG/z9BxMXp8PXfxYfbyVursVnR+Ozy3E57bCc1t+2Y2PdPbvuMPAjMPQjPb4Zmt8PH18PG18NRqeGotOr0eP76ZPLmdnttJz++l5p8m5t6Oz70Xm38vPv/t+Kn34vPvxubejpx8Gpp57J965J144B7bco5sOke23KM7gaknkRPPYnNPY7PP4nNPY7NPYif3oid3IzOPglPbvokt99i6a/i+bWDJ2rvs6Fv1j2xEJjajk5vRic3YxEZ0fD08thYYWfMOrboH7jv6Vmy9q9aeVVvvmqVnRZ+9q0jfksRviWJ3xPElSWJNll6TpJZ40ask1ymIZqJOMFjKGCihDVcyRhvYY0DuYAsr00Bsq0Z11eGmIexFimaJZ7/Pdy5z7etiz1NT+ofRsZ93nPxRYvqj8NhPUid/lTv/q9zCL9rP/VP67C87Lv6658Zvx5b+eXrt++P3NrsWTgVHMqaUTxO0av1qlYvN02CIXDCCDENRMDg6GIwqLqp87Zuv5R04xKNSp4cGN+7cXrp29cLc/NkTJ68uXFpfXn2w+XBjbXtt9cHG+s7W1u7m1s76+oO15a3Ve+trS6sby6vrSyurd+8t37m7srS6tvbw74T4248ePdvdffujj370ox/+ZO/xk6H+IRKe9K2XX/mfX/xiY21dRyr93wrx4/9WiB/urm8+WF3bWl/f3th8tP1g9+mzb3/w4ccfffTJvhCfPnVpbOzk5OSpc+dvXLu+evHyvWzXOI0pP5Rf8+WXDh/Kr2tFMhhCI0dqI7LUcJIYhOU1ozkANKcJxapHsWrQzBosq57EBTJEEK4SKdJhZSa8wkRSWshKK0VtpWmtTIODY/bwbT6hPSC0B0S2gNQRlHsial9cG0zqw2lDJKULJVT+qMwVFFk9XIOdpTHTlAaiVIsVqhFcJZQtBzGlIIaklS4GM6UwjgLBU6EFWoxIhxHp0EItkqeGc5VIvgYr1uOlJrzURJCZiHIzSW4hK61UtZ2hc3NNfqE9LHXHlf60NtypjWW18awmnlEnMppkVpP87KmOZ1TRTnm4QxZqlwbTEn9a7E+L/SmRLyX0pkTetNCTEniSAndK4E4L3GmBu03g7hB6OkXejNiXlfiz0kBOGsgqQl3qcJcqnJMHOqS+NqmvTebvkAc6FcFOqa9d6Ery7FGONcyxRniOmNCV+Kz7wpMWuVMid1LoTorcKYm3Teprl/rapf52yd9smO+IixwxhSup8aa0nrjaHVW5IipXVOOJ6XwxnTemcYeVDr/M6pZanFKrU2Z1iE0WnlYn0OlVToczEUv19QydOH7q6sWbG8vb7+69/8n3fvzpzz/94+//5fmf//T83/74/N///Pz5vz1//pfnz3/z17/+8NNP9773vZXd3cW11bnr1wfm58K9vSqvByvgN5MIMCaDqpBTFXKSVMzWa+Uup9Lt5Oo1GD4bSMTUY6AAHBRIgAEJMAAW2owBA3GgZnRTDai8tOFIUc2bBZWvHin95sHCr7+R9+KBgpfySl89Vv5GXvGrB/O/cSDvGwUVh1vgDRQOUaQSam16k9uqMOmJHFZ5M+C1gsIDpeW1MDSWI6LLdGy1maWxMDU2uspGlJrRQj2Cp0Xw9Ui+ASkwIPkGlMCA+psEw7k6GEcL42igbDWUo0Hw9PvS/Jki83Rwrvb/BZKrx/BNOIHlb4nvZ76L4ZnRXNM+KI7p7+UYyTYiWAYESw9n6mAMLYyuhTE+A87UIVgGFMeI5powPDN2/y5qng69b8McNZKjQnHUKK4aw9Ng+VqcQIcX6nFCPU6gxwv1aK4GTJMA8NxGHAdIFICoYihd+rc+ChWSrUKwlDCGHEyVtJKFQCK/mchtJnGayexmEhOAo9UjCKWN0LzyxqLK5qYWNIbAJlOFSDStrglaXtNcC4A2Q3GtKBIIQ23BUltwtFY8E0RiQalcOEOEZkixTDmWKcczFHiaAk+TY6hSBEUEJvNbSFwgkd1C5LYS+a1EYQuB34rngfB8KFGIoIhQFAEcz2pFEOqA0PKaxryikjcOH9oXYjQG4XBax8eHL/zfQnxt4cbi+evnTl06Pj0/Oja9L8RDo1ODo1ODI5NDI5PDI5NDwxODQ+P9/SO9nwtxtq8nN9DXPfT3QtzXM9yRyloMdhQUU5RXUpxfikMSHGZXb9fgfxXidLyjLfafhTjkiXjsPp87lEh05LoHegdGB0YnR6dOdPUPu4IRnlSBpzApDK5UrrHZ3C6n32n12ExOs876AobAxpG4RKqARBMSqQI8mY8n84lUMZWhoDFVNIbq74WYwdbta/F+VEymKQhkMY4oxBEFeJKQSBERqUIciYvEMqAIckMzMr+49uXXj/yvF7/1xa+8/MWvvPSll1955eBbeaXlVQBAMwIOxePhRCKcRIaTqAgyA0lhIyhcBEWApEkxDAWOqcIx1Vi6CkmVQYjCZgy7Hk6pBOFKgMjCJmhBPehYDTC/pvlYNbCwBlhUDSyoat7PffPKGwuqmkvrwdVA5H5CXAfC7M8zLG+EljVASupAxbWtRTUtxbWtpfXg8kZoJQC+f6N1eQOkuLb1WBXgcHnDm6V1r5fUvVHWeLimJb8BXNQMK2uBlwFhpU2QovrWghpAQXVDYXVDcU1jWR2gtLrxWGnl4WPFh/IK38ovPnys5EhBWUFJVW0jCENgyJQmly8eTXbF2nqjbb2x9oFIx2ioYzLYcSLQcdKdmNS5uplSDxgrrQZSq5qIdS2UJiitEUypasIUV4Mr6mEQFIMnMZudSW+4yx/t8UV7QsnBSHoklByx+XMSXRBDV9e00soa8I1QFoqkwFGUCKywFcoEQugIjIArtDp8mWzv7MjUpd7hs+HUiNocYQrNJJaGwtPRRCaq0EQRGMkCA4mnJ/B1JKGBJrXS5TaK1IIX6DFcDZavJYqMeJEBw9Og2EoMR0kQaGkyE1vtkFiC+0LcO3Nh9Mz145fuTS7c7po86073SyxBptLGUtmFRp/I6OPr3EKjT+tNBbOj3dPnJxdun7iyNHN56fileycXV+aurc5eXTl5dWnuxvL8reXZG3dnFm9NXLw6cu7S0JmLExeunrx2d/LC9fTwtCmYFBldIoNTbvXJLF6u2ibUuWzB9u6x+VOLy9fuP754Z2vw+II31qO3xY2upM3f4QhkrL4Oq6/dHeuKdY/1zpwbnL/UPnLSFs1KzAG+zs3XuaXmgNoRs8e6O0bnj1++t3Dv4cWlRwt3H5278+D83UdX154t737v+sY7AycXLZEukSkk0Pl5Wp/QEJCYI1JLRGIIClUegcQhEtpkfKuKa9GyjHqa3kY3pSWhk86Bm7GT96Kzd3xTd13jy66JdffkhntqzTG+ah9dtY+uOsZWnSMrzuElx9Bdx+Ad58Ad58Bd1+Bdz9CSb2QlMLbmH9/0jj1wjz5yje25J554Jp94Jndd4zuO0Yf24QfWoS3LwIZ5YN3Ut2roWdF13zf0PnCMPPFPPwudeBqceRaaeRaaebpPcGYvMP3YO7njnnjgHN2wDa5Z+jacgzuhyafJk09TJ58kT+zzNH7iWXzmafT409DUnn981zv2xDP2zDv+jnf8iWP4kaFnS53ZVmUeqbN72u53DP3v6vueqHKbvPhNvHMBrD3dKD/dJFsAqS5j9Ndo1qts2wWGcYGhu8mzPFSHP3TmPvb0fmDJPFFF95SRD2zZX6Zn/rXvwu97Fj7NnPld98If+678vvvSr9rO/e/o/E8j8z9LnP1p5tIPe689y164EZ4c1KVcbLOEJGMQhHgcFwKn1DYhSqtbqurBzUBkfV1L3tGib770zbfeeJNNJk8M9K3dvrl0/erlM6cvnjp94/Li+vLq1vr22urW6v3t9bVHm5uPN7d2NtYfrt3fXlve2Fhe21pZ21xZXV9avn9v6f7y2traw/Wtve2Hz3Z233v8+G8J8fd++KMf/uTJ7tPhwREamXbwtTe//pWvQVpacx2d7z59+ttfffqbf/7VvhA/e/Zsb29vd3dv729C/Gj36fbjJw8eP9ne2dvYerS2/mBj49HfJ8Qfff/H77zzwdLS5qn5i6OjJyYm5veFeOHS3Y7MCJkmOXC06qvfOHKstBlHk2isEZu/U++IywxBrtJJE5vxHA2cJgUSBfV4bi2eXUtg15G5DRRBE00MYEiATEkrSwpmy8BsGZgtBbOlYLYEzJZCOTIEX4kVaYkyI1VtZRvdQltA5omqAgltOKWLtGkjaW0opQkk1b640huVusICa4Bt8jINbrrWQVXbKCorRWWjqu1UlW1/SZAZMSItkqeCsmUQlhTMlEBYUghLBmXL4VwFkq9CC7VYsZ4gM5IUZqraRtc6WAY32+jlWv0CV1jkjYn9CWkgKQullZF2daxDk8hqEzltokub6NLEc+p4Th3LqqJZZTSjCGcU4Yw81CkPdsqDGXkwKwtkZIGsLJCTBXJSf+7zWhbIygNZZSCr8HdIvWmxOyl2JyWelNSb3l8KHDGeNcK1hvn2iMgZl7iTn73mSoqcCaEzvo/Yldz/VuxKCp1xvi3KtYRZpgDb6OcbAyJTUGoOysxBuTWosIVVjojaFdW6Y1p3VOuOaNxhrTus84Z13pDS7hHojWylhq/VySwWrdtlj4RD2Y7M2NDE2fkLd2/e33v4zscf/vjXv/j1n//1X5//9U/Pn//5+fM/PX/+L8+f/+ovf/7kN7/+7s9/9vaPPn744Qd39x7P37rZNjYic9jxYiFdpVB6XEqvS2Q1SuwWhdsuMhtIYh6QiKqEAMpB9XXIZiAeDKbAIWQ4mAgFEUAtWEATsrYeWlYLLq5qOVbWdKSo9mBexRt5FW8UVB8sqD54tOyNAwWvHCh4pagmD4QBMkR0uVFh8trsQY/GbqUIBVUg0OslpQcrq+tRBKJQydZY+QY31+BmG9xMnZuqdhLlVrzUQpDaCFI7UfYfEGQ2vMSKE1uwIjNGZEILjWihCSsy4yRWnMSKFVsw//H7fw9WaMaLrESxnSRx/Cf+1iNhJ4hseKEVL9w3ZjOKY0Sy9Ui2HsHSwZlaGEOzD5ypRbB0SLYexTGguUYMb78F2Yjh6TF8LYanxfC0aJ4Ww9dhBXqc0IAXGQliE1FsIoiNeJEBLzJi+To4UwGiilspYhhDjuSoMTwtTqDHCw0EsREvMmL4OhRHDWMqwDRJC1nYTOI3k7jNZDaQxATgaLUwXHE9+HBJ3bGyxoZmJIbAptBEGByrCYisqmutB8JbEUQ4noEgsWFkNoTEgpDYEAoHSuPB6UIUXYJhyDAMGZYuw1HkWIoURRYjKCIoVQimCkAUPoQqhNEkUKoMSpXAKBIEVYKmy7BMOZ4pxVD4MCy1CYysrGvKKyp5462Dbxx6s6DoGAaLcrpsExMjF8+fu3Lh0uKFK4sXrly7cO3ahRtXzl87O39xempuZHRqaHRqeGx6eGx6aGx6eGx6ZGx6dGx6ZHRqaHhiYGC0r3e4u2sgl+3ryvX3dg/19Y709Q739Qz1/R/a7jo4DsPMH37uru31CtemTRMnduyYBBbTSlpJu5J2Bcu8Ky0zMzOvdrViZmZZZFtmxyALjJJFZgzTpWnSplfM74913PTaeefeed/fzHd2Vgv6U/rMMw/UtjTVtzXUtgR9YblYBQEVRe2NiTkQBy9C6lXGhtqWjvbe+obWYGVNBMQBb2WFtzLoCYW94dpAbUOooTZYF3SHHCaXSWuxGB3PQdzc3tTe3dbdX9XQorXayQw2DIVH48gsjlCl0us0Zq3SoJJplf/fQCxE47gINBOG/B8gLoOWEsAQdHo2ZH9M6ss73vrhz1793o9f/t6Pf/7Dn//yF2/seivmUAIAkFlQAIbBClEoCBoDQeOgGGIRlgLFUovxjBIiF04Wosok6HIZqkwKJwmhOA4IScsuIaYVohPySmOBkJjM/Oj0vKj03Oi0vNj0vENpeTGpuZFpuYNJ2TGpuYlZhemg0qxCZDYElQ1BAfLhaXklSdmQFyyOVIUjGn7RPZyYVRiXAY5Jy92XlLUrPuP1Q+k7EzL3puVFZRUcyoHE50LigAWHMsGxGbkx6cCY1Kzo5IzopIzopPT9sUm79kW9tuutHbveemPP/jf3Re85cGh/bGJKRm4JgsAVKE32gK+yIVDd4q9u9Ve3e6u7nNW9juoBa+WA3tsp0FWiqKr0fNKBJOi+OHBMCjQpE5aUCYtJLtgdDdgbk5kOhGPJIoHMrtQHVIYKpbFCa63S22o05iqezImlyoFQSnQKdH9iQUoOOh9GL4TRs8H4pPSS+BQoIBeNIYkU+oqK2r6GjsnKhkGjq54lsWKoUhiBDyMJYGRhMZEHwXMKcZxCHLuQwC0i80vLxaVUcVGZsIDAycOxQDgWmMDJw7FyUDQgshyMpRdT+BiWjCzUcTROrbfO3zxQ3z/VPHykffx44+Csp6FXbA5g2QookVNE4qIYEhRDCqeKUAwpTWbSeGoqWodaRo50TJxoH59vHT3WPn68c/JE+/h82/ixjqlj3XMneo6c6Jo93jZ5pGH4cO3AWOPoVNf0fMvYjLO+jauzYTkSNFNI5MkIXBmKLiJw5GKDJ9DY0z0xP3lyYeTI2zUdoxpHmCe3cRVWnsLOkVkZIgNDZBBoHDpvdaC1v7p33NvUK7cFy8UGHFuBYclJfA1VYhKZA866rpaxY8PHL42fWho/vTJx5srk2Wtzl26dvnZv+vzNys4Jnt6H42rRLBWSoUCzVViuFsfVYtkqLF2OK5OSKFIqScokSDg4IR/Fl6FFbqqpW1l7xNZ93NJ9XNd+Qt1yRt12Ude5qO9e1Hcv6rsWdV2XtZ0L2raL2tbzmuZzmqazmsazmoYzmsYIi8/pmy/qWi5rmpfVzdc0ravajlv6rlv6rlVtxw1163Vly3Vly3VV6w1123VN+1VV64qi6YqyeVXXuWnu37IObFj6Nix965a+DWv/prV/yz6wZR/csg9s2QY2rf3r5t41U9e6tee2d+h+xdjdwOht39Bt79Bt79Bd79A93/B9z9A95+AdW98da+89W98jx+Az5/AT28B9ffdtVdsdZet9VdtjTee7hr4PjP3vanseiJvWqBVLWPsluOkyynKN5FpjBzalVZvqmjVN1bo2/NDS8Jm/5w+143+oGv3M3nFfVrnJ9z5QhD919fy+5vDva6e/DE98FZ74beXhLwJjHzsHnxm67qvb7qjbtwyd183dpzRN3Vy3FSWm5hCK0opz06HA7BJgHgyQU5KaDQGCYcUwHKQQnpSQ9vprr+95YycOAW+pqTp37MiZo3NHD0/MT0+fOX7i8vlLS5eWL11cunRx5fKla4uL15+D+NLKwoWlxUuLy5cWVxYWly5eWjh/8dKFywsLVxcWbyytrF25tn716vrS0o2rV1fv33/y7Ol7azdvdbR1kvCkA3v2vfGrHbCi4oaauq1b61/+1+f/GxBfubG2cmV1eeXGlSurV66uRnqIX4D43LnF4eGp1ta+jo5Iy8T5yamTgWAzDEl9ddehH/505/5YAIrE1dlC/toub3WHI9Rq8NYrrJV8jZsqMWG56lKmtJAmApXxc8jcbCI7C8/KxDOzCKwcEiePwgVRuCAKJ4fIysbTM7HUDFRZBroMgC7PwtKAeAaIxCko40HpwlK2FMFXYMQagsxAUZqoahtda2fqHCy9k2VwMw1ultHDMrjZRg/b6OGYvByTl230sAxuhs5JVdsoCjNJZsSLdQiOHFLOz6dwI/e6iukiGEuK4MgRXAWCI4ezZaVMSTFdVEQTQssFUJqgmCku4chKuHIYXwHnK1EiDVaqIyhNFI2dZvSwrAGuIyR0V4m9tRJ/ncQfWQZXI3RVC101Qlet0FUrcNUKXHUCVx3fWc9z1PEctXxHLd9Ry7PX8O3VfFsVzxrimCtYRh/T8DwMvZeudVM1zjKVo1ztoGndTIOPZfQzDd7nL6oc5WoHVe2kad0Mg5dl9LFNAbYpwDL5GXovXeehalw0lYMmt9NlNqbcxlbYOUo7W2nnKG1spZWjsnHVdr7WITS4xEa3xOQWm5xCvY2rNjDlGrpUSZMoqGIpTSJjKZUio0Hr9Xgb6puHBsZPzp+9unL99u3tx08fvv/Be59/9l///fXvvvnm999887tvvvnym7/++s9/+uQP//3o88+W790ZOnHMEApQFVKOXmOuCjobakxVAX3QI3eaaTJBPg4WlZX4WvTuVw+8sTthb0xmbDj5SBcAACAASURBVHJ+cgY0HQBJB0DSAJCUzKKU7JKU7OLkrKKkjMKEFFBMXPaBGMDemIx9B1Pf2hP/xusHX3n94K+iUveDYLkkLlmok2hdJoPXLjUb8FxOKgSyMzFpT0pGJhyL5UqpChNDY6epbWVKG0VhI0rNeLERKzTgBEacwIQXmvGi58EJTTiBCcM3onl6FFeH4uhQHB2ap8fwDRi+AcP7dsCOo3sR5Lf3k5EcLYqrQ7K1SJYWxdKhWXo0W4/h6DEcQyRYrgHLNaDZehRLh2RqkQwNgqGB0VQl5YpvJ+pkULI0guNIvkvhUqoSRlPBaIpSmqyUJo3kOYKZCiRTgWQpUWwlkqVEMBVwhhzOkJfSpFCKsIDIKyDyoBRhKU0Co8sQTEUkMLqsuFxUSOKDcJwcNCMTXg6AUzIR5CwUKRv1HMRRqTlvRqfsi01Pz4KUIil4IhuOKgPmlaRkgNKBEFARuhhDgRHoRXhqIbasAFMGxlDyceWFfw/iEjS7CMmAIukQDKMQzywgMPPxjEICC0rkQon8IiKviMArIfLhZAGyTIgk82A4eiEMnwUuSkjLfAHig1H7S0uLjEZtd3f7PwHx5Pz48FRP91Bre3cExG2dfW2dfe1d/R1d/R1d/e0dva1t3U3NHS9AXFvT1FDf2tD49yCuaa7wVsqEisI8aNTemEMH45ElaKPW0ljX2tHeW1ffEgz9DxBX/q9A3NUXrm9Wm2wkGrMUiYuAWKnUa9VGjdKgkmlVEvU/gBhdDkdTkVgGBs/FEQRYAh+D56NxfCxBiCeJCWQJniSOBEcUYfA8JIYFR9FhSBocRUdiGEgsHYYqL4IR86GYDCD04KH0V3bu/9HLO37w019+/ycv//Dnv3z59Z27o2Li0tMB+WBQSWkBAlmIQkNQWAiaAEGT8pHkAlQ5BMMoxnPhJCGSIkFSJDCSEIrjgJE0YAkpHYJJBMEiII4BgGMB4LjMgoTMggRAfuRMS6TuG5cBTs0tzoagIue8CxAkUCk+ctswot54QP4LE8cD8hOzCiPNFRExx2fmx2TkvZWcvTsp+63UnKisgrg8aAKoOAFUlJBbGJ+dH5cJisvMjcvIOZSaFZsCiE5M3xuTsPOtg6/u3PPqG7t3vLl3196otw7GRcenAnIKMQSaRGl0+WuqGjqrm7rDjd2Vjb3BxgF/45CvacRVN2QKdgsNlYhyRUoebvehvJ0Hs/bFgeLTSxIBpdHJhW9GAd48kBGfBoXC6RS6isU3MvkmBt/IElm4EhtbZCHRlUUYdnoe5kACeF9cXmIWPLeInFdESc9BxSQVHIwHpWTBMSSRylxZ2TjU1DVV2Thk9DRwFA4iS4WmSlFUKYoqKaUIoSQ+lMQvpghgNAmSpYicekexlTCGtJgmKaZLShiSonJRIYkHpfARDAlRoGUorDydW+EI26raKztGGwZmmobmWkaO1vVNOWu7hAYfhiWHENgQAhtOFcHKhcVkHqxcWCY2KJ1V/uaBpqG51tFjLSNHGwdnm4bmmoePNAzO1g9MN4xMt0zOdczOd86daJs61jg6VTMw3jAy1TE93zQ6battYWksSKYQTuPjuFICT45mSUgClcTsCzT1dk3MT5xcGDl2vqF30uir5WvsLJmpXKAlMOWociGGKioXaqVWv6u+M9w14mvuUzqr6HILnqNEM2V4rooi0vONXltNR/Po0ZETC5Pnrkydvz59/sbMxdVjy1tnbtw/fP5GRfsoS+tGs1UIhjzypw3FVqE5ajRbhWUqSEwljalmMTQ8mlpYppASZVqSsoLrHDQ0H/cMnHb2nzZ3n9F3XNB3LZv7btiGVu3Dq/bhVdvwTevgdUv/VXPviql72dS1ZOpYNLVfNrUvmDoWjO2Xje3LhvaruvYb+s4NY/dtc9896+A96+Adc/+2sXfL2LNt7L1rGXhgH37gHL3nHLltG7xtHbhrH7rvGLnnGL5jG9yyDmxZ+7dsA9u2gbvO4fuesYfe8Ue+ycf+yUf+yUe+8cf+8ScVk08qJh76xu65h+44B+66Bu+7hx56hh+7hx85hx7aBx7a+p84ht53j33infzUO/Ghc/R9y+B7poH3jf0fm4d+7Rj/yjP1levw5+bh9xWdj4WNDzh1jwWN7ys7PjX1feYc+Njb/4G/76NA369Dg3+oHvum/vBfwmNf2Lueyqtuc713hf5n2vpP7F2fOLrft7S/a2x9pmt5pm1+rGq6K6lbF1Tf5FetCKvPiarGWe4qrEKaV4ZNKclPKMhLh0IhOBSWjiVxMGR2OVMsEKuZDAGkoCRqf9SB3W9hYKX1lcGTs9MnZ6ePTU2enJt7++Tpy+cXLl9cvHhh8eKF5YVLV5+DePHawsKVy5eWlxaWVy4vX11cXlm4vHhxYeHi4qVLVy5evr6wdHNpZXVp+ealS1eWl2/cvfvo2ZN3b62ud3V0U8nUuKhDB9/aR8Bg25qat9c3vvyvz3/z+a8/fO/9e3fubmxsrK2tra6ura2tr29s3Vrfur66fuXG2tWbt66trl+/sX79xvqNmxvXb6zfXN3c2r7/fKhu4/6ZMwtDg4ebW3rb2wdHx47MHjk7PnncX9FQAqf8csfBf/uPV/dEpSCJLL0zFG7urWoZqGweCDT2ums7bZXNel+d3Bnmmf00nYustuNkZpTYgBBoYTw1jKdGCLUosQ4t1qHEOoRAXcpTFnPkhXRRHoWbRWACcLQMDDUNWZYCJyWVEhJhhCQ4MRVJycDSgEQmiMIrLBcUMcQIjgwj1BClBorCTFXbGDon2+jhmr08i59v9fMsfr41wLf6BbYKsbNSaA8y9S6i1PCiDEyWm8pVlnKVtVxlJctNeLEOxVOWMiVQqqCQwgOT2XkEJpDAyMTTMvG0TCw1C0fLxtNzyKx8Kr+ELUeKtASFmap3sc1+niPEd4Z59kqONci2VLAsFWxLkGUOscxBliXEtoQ5liqOtZprq+HbawWOWqGzVuSsFTlrhM4qgaOSZwtyLRVccwXb5GcavAydh6Z1UbVOus7NMvi4lgqOJcA0eMtVDorSVqayUzVOmsbFNHjZZj/fGhLawyJnlchVJXSEhfawwFYpMFdwdT6uxsPTeIQ6n0Dr5andHKWdKbcwZWaWwspR2XgaB1/r5GntXLWVp7EJ9XaxwSHU2XhqE1OmoUkUZSJpuVjGVKhFRrPW43PV1td09bQOj/ZNzUyfPn3xxvXtZ48/+uqLL//65999883X33zz22+++fKbv370+99tf/DuseWFQHuL2GZWuO2hrpaOqdGu2bG2yYFge53Mri0uQ+3PiPnxzp9972ff/8Evf/DTXT95LeqVtxJ3HUzdGwvYnwCMSiuIyypJBsLSchHpOfD0rJLU9MKEZNChxLzY2KyovUm734h+dUfUqwfTDuTCc8m8MrFZYQjYTUG3zG4miYQZpaV7UjP2ZQCBaBJBpGbqHCyjh651lqsdZSoHWR4xsYkgNhPEFqLESpJYid8JQWx5jmOhCSc0EcQW0j+8+7cITd/GjBeZsQIjiq1DMDRIhhYVkTH7bybGcAxoth7JfF4n/h/HomE0VSlVWUpVfmcZhRJGU0U+hmRqUSwdkqmBM1RwxnPUIllKFFv1/L8AR41iq16AGEaXldKkRWUiCFkAIQugFGFxufhFIlAG4dg5aEYWgppRSkktIqYWEzJgxGwUGYgmZcJwqQWwqNScXVHJe2PSMrKhcFQ5uYyPwTNABYi0zPyMHEh+CRaOp6HLOHAys4hAg+CoBbjyAjwVgqcX4Vn/CGIolgklsiEkdiGRBSVxisn8YrKwhCIsIQlKSQI4WYCgCOBETgmGCi7BAPIg8amAfdGxO97cuWPXjqjoA3B4idms7+3tnJk6PDc1c3R67uj00fmZ4/PTJ+Ymjo0NHu7uGmhp62pu635O4e6Bzp7Brp7Brp7Bzq7+tvae5pbOxoa2utrmmurGutrmxoa2xsa2hvrW+trm+m9B7PeEJHxZfk5h1N6YuKgEDBxn1tua6ts62ntr65orgtU+f6XfV1nhCwd94ZA3XOWrqquoa6xsqAvWBd0hp9lt1lktJqfXG6yuaaxvbm/u6Gnt6qusbVQazHgqoxiBQWFJLLZAodBpVAa1Qq+W69RSzf9NEOcURcVlvPrmwZ/88o0f/uxXP/jpL37481/+fMcbbx6Iik1NTcvLyykqAsPg+QhkAQKdj8CCYNjsIkwmBJNdRADBywtRzCIstxjHg2K5BShmLqwsq4iQWoCKzy2JySqMBoCjM0CxAHB81nMQH0oHRVqEIyBOyyvJKcIUIEhFmPJiLBWKLsuHE3OKMJkFiAiLI13FkXG6yK2XCIuTgdDknKIEICQqA7QvNecAAHQoF5oILknOL036FsTx2aBEICgpG5QIyE1IB8YmAw4cSt69P/b13ftf2/XWjjf37dobvS8qIT45CwRBlDEEeos3VNve2D7Y2DFY1zpQ2zZU3T4S7hgPd00GWsfsNX1SazWaoUrNx78Zl/tGVOa+eHAiAJaag0rIKN0fl7cnKjs6IT8rD1uCZKEJQhRBCMfyEHg+miRCE4WlaDa4pCw9FxWbXBCdBE4BwnOhxBwIISULdjA+b39cbioQgafKDM7auo6J9oEjNW1j1mCrSO+jS0wUvo7E15J4WhxHhWYrMVwVQagrV1iZOjfX5OeZ/VyTj2XwMPVupsHDNHjoWidNZWNonAKzX+mq1vsbzaFWR01nRetQff908/DRpqEjzcNH6/tnPA19cnuYKjVhWAo0U4bjqDAsBYohw7KVTKVd72+s6hrvmDjZPXWmc/JU29jxtrHj7eMnWsbmm0aONI3NtU0f75k/03/q7d7jZ9un5xvGZpon5jrnTjaPz9rr2zh6O4Ynw/JkVLmeoTSVSfUMpVntrgq3D/XNnJ4+tzJ1brlzct5d1ymz+lkKE54lLSawwciyQgwNwxTzdA5rdWuoY6iibdAYbBKafFSZmSTUUsR6msIitgVdTb0dU6emLlw9urR+bGnjyOLG0aXNk9fvnlt/PL2wFuya4Bh8OKEOy9dh+Dqs0EAUm0hSM0VqLpeaWTKLUGaTSu1KsU0jsBg4ZgfX1qCsnPb0Xag+vBCauOgZXrAPXHEMr3nGt32Ht72TW+6JTdf4pmt03Tmy7hi+ZR9csw+s2vpWbX03bL3Xrb3XLN3XzN03TN2rxq4NY88dc/8D29Bjx+gjx8gD69A988Bd88B96+Bj5+g73sl3/dPPfIcfu8cfu8eeeCee+g4/9k48cI3csQ1uWwe2rQN3bIP3nSOPvRNPA1Pvhmbeq5x7r3LuvcrZ9ytnPqiceS809cw3/sg9fN8x8MA5+Ng9/NQz+o5n9B3XyDPn8LvO4ffdY5/5Dn8ZnPtd6MhXFXNfeKY+d4x/bhv9jWPia+/Mn0PH/lp54s8Vx37vmvrKMvob4/BXltE/uqf+Gpr7c/Xsf9dOf1039XXtxG9DQ7/19n7l6v7S1vGZrul9adUDrvc223Wb67kjCGzxfKtM51WKeYVkul5uW2d415mBVWbwOju0zA+fE1ROsFw1OIW6gEbNweLAOCKSzmLKxTKTTG2Xamxak8fuDKpVJgyKEB+bEL13PxYOqw9VvADxidnZcydOLbx96fKFxYvnL184v/Q3EC9du3z5yuLCyvLiypWllWvLK1cXF5cuXb58aenSpSsXLl29ePnawuL1hcvXL1xYXlq6fvfOw2dP31tf2+jp7GWUMZLjkuKiYsqIpM7Wttsb34L4/Q/u3723ubl569at1dW1tVsbGxvb6xtb19fWr9xYu7q6fn1t4+ba1ura1tqt7cjj9u0Hjx6/+/jxe+vr98+cWRgcnGxu7m5t7RsZnZ2eOz02OR8INsCQlF+9EfX9H7+2NyYVRWLpnaHKpp5wc1+oqa+iuTfQ1BNo6vE397obe8w17apgk8zfIPbWCVw1XHuYZamgm/w0o5dqcJfpXGU6V2RdA1FtwyssGJkRKdbBBOpijqKQLs6j8LIIzHQMLRlVloQgJyHIyQhyMoKSgqCkIikZqLIsLC0Xx8gnsaDlvBK6CM6SIjkyFE+B4SuxQjVBrKMoTAytg2f2CW0BvtXPMbpZBhfH6OaZvQJrQGQPih1BsSMktFfwLD6W3kVT28oUJpLMgBNrUDxFCUtcSBfkl3PzyKwcPD0LWw7AlmdhqUA8M4/MKaAKilkSOEeBFKpRIi1apEMLdCiBFsHXIHgaOFcD52mQfB1aYMRJrES5s0ztoesCbGOQZ6kU2qvErhqxu1rsqhI5wyJ7WGir5FmDXHOAawxwTH6O2c+3BkWOsNRdI/FUixxhnrmCY/RzzH6uOcAzV/CtQYE9JHZWSZ3VksjvcYQF1pDAXMEz+rlaH0/rFer8EmNQYgyK9QGBxsNVOtlKB1fl5GncAp1HoHPz1A62wsZWWvlah8TokZp9MrNXYnQJdFa2ysCQ6xhyHUep5+vMYrND6fCqHF6tx++qqW0dGjpy/uyVrVt33n3y8MP3H37w3v0P3nv0yYcPP/vozkfvXti42T45YqkOWqoCzWP9x5beXrxzc+n2jbmFEw2DLSKzLAeZ91rUq//yk5de+reXXvreSy/99KUfvfaDV/b+dNehXx5M25kIOphRnJQNT8tBZeShM3ORmUB4RmZJGqA4LSU/MRpwcFf8zh0xO/al7AMUZ+E4JKFZoa9wGEIeqcNCEosBcOSe9My9mbnZGApBomUa3EyTt1zrIKnsZKWdKLPgIhVikREnMuHFZqLE8t0QJBaC2Iz/NkSJhSyzkaRWksxKkllJUuvfPiaxEMTmyIcJYjNBYsEJTAimtpSqhFH/DrIv8kLDEfsiGBo0W4/lGjEcQ+StF1b+7tcjqsZyjWiOHsnSIllqFEeN4qjRHA2aq0VzNWiOBsVRI1gqGENRSpeV0KRF5RJomRhCFhaQBAUkfgGRn0/kgfDcPCw7B8PKRtEBcGp6CSW1iJQMISQW4uLzMUkQbAaMCERTcjDkLDg+tQB2MAX4xoHEPVEp6VkQBJpaRhPhSezCIkx6dkFGLiS/BIsiMfF0PprKLSUzi4kMCIFeSKBBCYxiAvtbEHNKMZxiFLMIxfhnIBYUkfhQPLcIzynGc4rx7CIMLb+UkAkuiQzVvQBxdMxBJBJms5n6B7pnp6f+EcSjA5Ndnf3N3wFxZ89gV+9QV+/QP4K4tqapvq6lqbH9uyBubmhvqGn2u4NinhQMLIjaGxMfnYhDEiwGe3ND+/8SxC6z26K3Wb8FcUNLR0tnb2tXX6imQaY1YstoRQh0BMRyhVat1KvkOrVcp5HrXipBkGGoMiSWhsLRkVgaHENFYGgoHBNL4OGJQhxREFkrgSOKCGQJkSIlkCWR4EkiDJ6PxLDgKAYcRUegGSgsE4VjwNHPQQzIKY5JyNyxJ/o/f7XrP37+agTEP3vt9Tf2HYhKSkoGArMKC3OKinNLSnNLYDnFiCwIPCW3ODG7KDkXlp6PyYaSckvKwTA6CE7PLS2PnBlMAiHicoqjswqiMkDR6XmxGeBDkZXU6aDIPFxka0RsWl5KThEQii5AkIqx1FI8vRRPL8ZSIShKPpyYW4zNLECk5BR9O2mXG2FxxMQpucVpoNLkvOLYzPwD6blRAHBcLjQJVJIEKk7IhcRl5x/KzIvLyksEglJywCnZ4JQsUGJGzqFkwMG4lLcOxu3aG7Xzrajd+w8djE1NBYCKEUS2SG331dS19rf1jLd0jdS1Dta0DtZ0jNR0T9T0Hg51jrsbB1TuBqLAkFVatj+1cHd8XnQaNA2EBULJADA+PqMkKiE/OiE/BQDPKyRDYQwIjA6CUPIgZHARBQwl50GIOYX4TBA6ObM4KRMKACPzigjAAmxiRtH+OOD++NwMEJrCUll9Tc29010j83VdE46qdrklyFE5GDILTWamyy00uZmqsDDUdr7JJ/fW6MOt5vpOS32Xpb7LXN9paeiyNnZbG7vNdZ2m2nZrXZeneSDYPhrunAh3ToQ7x2t7p5uGjraMHGsaOtIyMt88fLSyY8wcapVYgiyVky630eU2qtRSLjHT5TapNeSq620ePjZ49OLI8cWhYwv9cxcGjlwcPHqp/8j57tmznbNneo+fH357ceLSlfELywMnL3TMneqYO9V7/FzL4XlnUxff7CHLdFSlUWTxSe0VfKNbaPaaQ011fRND8+ePXr45v7Q2euJidfeo3l/DUVuQVH5OKTGtAJlZhC0iMsskOrW32tXQ5Wvpt1a1K93VApOPpXGwtA6e0aP21wW7RgeOX5y/snl29f7Ja3eOLG4cXd46efP++a1nc8ubVf3TQntludJernaWq500rZup97KNfq4pIDAFpEa/yhjQ6f0mrc+q8jpknoDc32FunA+PLTcdvVI3t1QxseIZvemb2A7O3AvO3vZMbjrHNp2jW87RLefIlnNkyzGy5RjecgxtOYY27YMbtoF1a/+6tX/D0rdh6t029t419T+wDT2yjzy0Dd83D94x9t029t21DDxwjDxxjz/zTj7xTDx0jjxyjj71Tb4bnHkWmHroHrtrH9q29G+Z+7Yt/XftQw/dY098k+9UTL8TnHlaMfU0MPlOxeT7wakPQlPv+safuIYfOQYfO4eeuUfe845/4Jv40DvxoWf8I8/4J97JLwIzv6s8+oeq+T+E57+uOPKVZ+o3jomvnJP/7Z39a2j+m+rT31Sd+mvw+J89s390Tv/RNf0X3+xfg0f+UjX7x5rpP9RN/z489l/2jnfk4Yc8z2Ou911BxfvC4FOu9zbNdpOoX8aoLsJlp6GCI7nMI7nMs0WSq3jzLap3i1O1LWnYVLfdNHSc09QP8N0BslKNE8qoUq3MarUG7a4qs6NSb6uwuipdnrBSaUDAMDEHYw/u2fu8ZWL+6NljR44dnjw2NXX62Pylsxe+C+KlpRvLyzeWlq8vLl5dunxlZenKtZWrN65cvb68vHJ5aXFhOQLiCwtXFy5fX7h8/eKllZWVmw/uP3nvnQ82bm31dPbSKLTE2ITYA1EUArGztfXO5uZXv/7iy19/8dEHHz64f39ra2t9fX1t7dat9c3Nzdsbm9s3bm1cvXnr2trGzVtbq7e2125t31q/HXm8fefho8fvPnr83vr6vTNnFr5du9Y3OjY7e/TsxNTxYLgJiaO+sefQj17eFZWQiSvnGVyhivpOf227q6rFUdXsrG7x1ndUtPZVtA+6W/qtjb3mhl5zY5+poc9Y36Ot7lAEm0WeWq69kmkO0Iy+coOn3OChGr10s59lC3IclRxHJdsWZFoCNIOXonXhVTaU1FjKV0PZcjBVCCRzAXhmOoaaiiAnl+CTi7CpxZi0Ulx6KT69FJdWiksrxaXD8AA4EYimgImMYiofyZbiBKoyuZGhtbH1TrbBydY7OQYXx+jimtx8s1dg8YlsAYmjQuoMyVyVck9Y6g4JHQGO2c0wOKhaK0VlJEi1KKECxpEUMYSF5fz8Mi6IzAGRWCAiK4/EyiOz8ym8fAofTOblETk5eDYQxwZiWTk4dh6BX0ARFdHkMLYGzTfgRWayzE5VuVgGH8fs55p9PLOfZwpwjX62wcvSu9k6D9vg5Zp9QltQ6qySe2oUvlqFt1bhqZW5qqWuKrEzLLGHxfZKkSMkdoQl9rDIHuLbKrgmH1vvYaqdDJWDpXTy1B6Rzi83VSrMYYUlLDOGJIYKsb5CYgxKTSGZOSQxVgh1Xq7KyZTZmHILV+0QG71Ke1DtDCsdQanVLzS6BXqnUO8UGp0Co1Ogt7GVBrpMw9MaDD5fdUdb/9TE9OnjM+dOHj41P3l6/tjC+YWNm2tPH1x7cHvu0tmW0f76gc6xU3Mr9249/c2HH3792Z2PH5xfu9Qx2al0yqF48N7EnT967Qcv/fSll3760vd+/tJPdvzLy7t/8EbMzw9k7IoHRSdB4lKK4jNKkzJhKZmwtGwEIBcNzIZnJhckHcg48Gbim/vSDqQVZaFYBK5RrvbbNRUukd1MFIszEKjd6Vl7MnMzMWScREM3uGhGN0FlxcjMOJkZKzGi+FokT4PmazECHVaox4kMOJEBLzb+XUTfRmzEi404UQTQkScGnMiAFepfBCPQYQR6jMCA5urhDHVJuaK0XAmjqRD0fw7iF8VgBEOD4RhwPBOWa3zRTfHdsvE/ATFbi2Br/tanwdEi2RoESw1jKkvocmi5tJAiLiCLwEQBmMAHEwVgIh9E4OfiuEA0C4Cgp5eWpxZTvnPzGR9fgE8owMUX4pKL8JkIci62PA9Xlo0gpOSX7kvMfHXPoZ37EpIz8mHIsjKaiEjhQktwGcDC9BwIuBiDJDHxDAGGxoOXsUvJzCIiA0KkQ4nMYgI7MlRXiufCsNxSDLsYwyrCsSAEViGRVUBgFhLZUCIXQuAW4Nj5aEY+ip6PpOcjykGlxMx8eCIAFJOUERWfvDcqZsebu17btSM6NgqNRjgclsGh3rmZ6bmpmSNTs8emjx6fPXF85sTs+NGR/onOjv7m1v8nELe0dDY1ttfXtdTVNjfUt0ZA/PzH2paWxo7G2ha/OyjiSsDAguh9sUmHUghoks3kbG5ob2/rqaltCgSrIiAO+qtC/qpKX1W1v7o+WN8UbqwP1Yc8lW6Lx2qw28wunzdUXdvU2NrZ2tXX2t1fUV0vUevR5PIiOBqFJTHZAplco5TrlDKtRq7TKfT/F0GcmVMck5j5+lsxP3v1zR+9/FoExP/56o4de/fuj49PyMzMAIMzCwqzINDMQiigoDg1DxoHyI9OA8cCIEk58HQwNrOQCIRSgEWULCgJAMGnFWCSQIi43OJYICQ2syAWAI4FgA8BwIcyQJEG4n3xgD2xaXvjMqKSgUnZkGwI6gWIYQQGgsRCkNhwIrMIUw4qxWcWIJKB0LgMcHRK7rcDdqCEzIKU3OKMfHhaPiw+u/Bgeu7BDFAssDA+BxqfU3goCxydkRudnh0LVQD3LgAAIABJREFUACZm56Xm5KfnFmbkFqYBC1KzQInpwJiEtP0xiW8djN8fnXQoMTMztwiFp4uUJm9lc1PXSHvfZFPnSHVTX6ixN9TSX9kxHO4eD3aMepoG9IEmmtwGxrIOAeEH0qEJQER2UVkBkplXQk3PxcanlcSlFKdlo8HQ8mIEGwpj5BaQsnKxgBxUejY8LRsGyEMA8hCp2SWp2cWZYEROITojFx6bAn4rJnN/fG5WAZbK1doDzc090x3Dx2o6xmyVrVJzgKOyM+UWhtzCUtnZGidX7xZY/CpfrbW+y9c1Eho4XBnJ4FTV8EzVyGz1yGzV0HTV0HTN0EzD8NHWseOtoyeah4819M81DMw1DR1tGjraMDDXMjLfMjJf0zPlquvVehsklpDA4OfpvByNm6PxCAx+jac+0DLcPn5yeP7y+KmVsZPLI8cXx04uT5y+MnZqafD4pb75iwOnLo9dvDa9vDa9vDZ+4Wr/yUt9Jy4OnFponT7pbOoRWH3lSjNL71C4wxp/jdRRIXMErdWt9QOHh45fOLa0durq5tT5K80jM5ZwI1tlhhJoSbnFB9Py4rIhmcXYkjIuXWlWuitNlc2GYJPGWydzVAotfqHFL3WETFWttQNTY2eWTt+8+/b6w+NXb09duDl1aXX++p1zm09mlzerBmck7mqm3ss2BdjmINcW4tnDAmeV2FUtc1YpbJVqS1BvrDDp/VaNz6nwBpSBDmvTfPXYUtORldrZy/6xJdfwNc/oRuDwbf/hTefoum1o0za0bR++7Ri54xy96xq95xq97xp94Bq97xy95xi55xi+5xi5Zx++axm4Y+q/a+q/bx16YBu6Zx28axrYNvRuGXpvm/vv2YcfukYfu8cfucbu24cfOEaeeCfeCc489R++5xrZsvSvG3tuGbo3TL3b1oG7juEH7rEH7rH77rE7jqFtW/8de/9j9/Az79hT1/Aj+8BD28Bjx+A77pH3veMf+iY+8k585Jn42DPxiWfic9/UlxWzvw8f/VP18T9WHvudb+Y3zskvnZNfe2b+VHH0L5Un/lJ54s+BY390z/zeNvGVefQ3puEvLENfOAa/9A79Ljj6paf/XWXNOsW0DJNcQ8jvkE3PWO4nTOcGQb9YIjoFYh7Jpk6lk0cSsOPJhBMg7jWc6TYr+ETe8r65/0P/xLvVMxuh0VO2lg6Zx8s32eU2nyMcCjX7KhoszkqN2ae3+IxmD5cryQdB9+x6a8/OnXgEvKOhbuHMqYunTsxPHT4yOXly7ujFsxcuX/wHEEf2AS9evbJ89fqVazevXruxsnJlcXnp8srCwtWLC9cuLly7vHhjcenm5cVrN25sPH363ocffLq1sd3d0UMhUKL3Rb21azcWiWprar67tfXbL37z2y9+8/GHHz28/2B7e3tjY+PWrfX1ja2trTubW7dvrm9eW1u/fmtz9dbWaqRCvLa1urq5tra1ffvBw0fvREB89uzl4eGptra+jo6B8YkjR4+/PT13qqq2DUtivLk//qe/2hObAiTSBSZPZaCu3VPVbKmoNQaqzRU19qomT2Onv7Xf3zHk6xrz90wGeg8H+qb9vYc9nWO25kF9TaeiokngrmbbQwxLBd3sZ1j8LGsFx1EpcNeIfPXSikZFqFlZ2aoKtysqW6XBZr6nhmkLUXRurNwCF+qKOAoIXVxYzi8gc/KJjDwcFYgmA2D41GJMMhSVWIhILEQkQ5CpxRgAnJCNIufhqBAKu5QuQDBFcKaohMaHlnEKyawCErOQzCqh8dFcWZncwDE4xfaA3BtW+WtUgVqlv0bhr5H7q+S+KpknLHYFBXY/x+xmaB3lKitJbiSIdViBGsVXofgqNF+N4mmQXBWMJS+mSSDlonwyL4/AzcNxc3GcXBw3F88DEfhgAj+fJICWieEsOYqnxPBVOIEGL9DiBBoMX4XmKTE8FU6gIUn05UoLQ+Ng6V0co4dv8YtsIZEtKLAG+Ba/wBzgm/18i19orRDbQiJ7UGirEFgDPJOPa/By9R6+zifWVyjMYY29Vues1zsbNPY6ta1Gaa1WWquVtmqFtUpmCgm1Po7SRZdYyoVGhszC17rltpDaWa10hKXWoMDg5es9Ar1HaPQKjB6e1kGXGcgCJVko46jVGqfdGQ76G2o8dWFLpd9aFajqah0/PX/t/va9T95df+fBhbWrZ28sXbl36+7HT97/+tPP/vLFx3/69MkXT6/cXZk8NRpodHFUVAg2NwEYs/vQjpd3/fsPf/nSv/zkpe+//NLPdv94R9wrO5Nf25WyY2/GzqjsPXGgqPSSFBA2p4AAzkXnJENSYnMOxeclApFgLI/CNcmVPqvK7xDazCSpJBOF3g3I3p2VC8CSsRINzeAs1zuxchNSYkBLjGixAcHTwDlqFPdvJn7B4hc4fvEcI9Ch+BoU738GyVW/CIKjgnNUcLYazlLDGWo443kvRKSZ+O9bJgwYtuF5GzFTG3k3UiH+bv04srr47/sl9Gi2AcXWIVgaOEsNZ2vgbA2cpYaz1KUMVTFdAS2XFpBFIIIgD8/LxXGzMWwghp2H54EIAhCBn4PlZCKZaaXlyUXkRAjxuYMLCYlQUnIRJa20LB1enomi5mBpYAINjC/PRhCSQMVvxqb9/PUDr+yMik0CFsGI5HIBgcyBluDSswvTsgvyoCg4gY6j89FULpzCel4k/mcghmE5JVh2MZ4NJbILCax8PKOAwIIQOAV4DhjDBCGpubCynBJKTjExG4JJBRbFJGftj03aH5v4HMQ7d0THRmEwKLfbPjIycGR2Zm5qZu7wzAsQz4wfHe4b72jv+ycg7hns7B7o6Oxra+9pae2MzNXV17U0NrQ1NbY3NLTV1TbX1TY31rW2NnU21bU+B3F2fvS+2OS4VBKWYje7mhva21q7/w7EgarKQHXYX1UTqPkHEDvsFncExE2tXW3d/a3d/RVVdWKVDkUqewFiqUytkGmVMq1WoderjC+VIilwdDkKR0fjGSgcHYGhITA0FI6FI/LxJCGeKPz/AcSvPQfxv//sFz955bVX97y199ChuPT01NzcDHB+Rn5BOrggNa8gMTs/Ji0vKhUUk1GYkF2amofOyMdnFpKyIKRMCDEC4mQwIgFUGp9XnJBTFA+ExGcXxmUWxAHAsWl5B5OyI5vX9sSmHUjMigfkA/LhYBgeii4rxlJLcDQEiYWicFAUTimeXogk5xRh0kGlCZkFkc7j570W6eBkIDQ9H5aWD0sAQqLS8w5m5MVk5cdm58dkgqLSgQdSAAeS06NTAXEAYHI2KCO3MAtclAUuygRBM4D5SenAQ0kZ0fFphxIBSel5OQUwLJkl1Vh94ZamrpG23on69qFgXZenut1d2+Fp7PG19Hta+l2NvcZQM1vrKi4TphTiYoGwZDA2F0aHYHj5cCYATEgCIFOy0HkQKgwtxBClCKwgv6g8Kw+XlgWPTy2MT81PBkBSs4qSAYVJGQWp2dB0YHESoDAqMeetGEBUEigHSqDz9fZAc33HeFPvVEVjv95Tx9M4aRJjmUhXJtbTZGamys7RuQQWvyZQ727pDw8erh2bqx2dqxmZrRmdq5s4Vnd4vm7yWN3E0fqJYw1jR5tGj7WMHm8dPd48dLS+b7aub6ZhYK5hYK6+f7Z5+Fjz8Hx195SztkfjqRebg3y9j6v1crUens4rNAbU7jpv40Dj4JGe6XP9cxf65y70zZ4fOrYwcnxxaH6hd+5858y5riPn+08tjl64Nrlwc/zCjeGzy8NnlofPrLROn3Y09fItvnKFmamzy1yVKl+11FEhd4ZsNW11A4cHj719bHH19LWtuUvXOw8fc9a2ctWWfDQlOgP0Zlz6vuTsQ9mQ9CIMlMwiCdUcrUNk8kttIak9JLZWSGxBlafGXtfVODw3fmb51PU7p2/enV1YGzm1PHr2ytzy5um1h9OXb4UHpsXuapbRx7OGePYwzxHmOcICZ5XIWS1xVkmtQbnJr9L7tBqPXuEyS5wuqafJWDcTGrpQN32pcuK8c+CCpXfR2n/DOXzLObJmHVg19a6b+rctg7dtw3cdo/ddow+co49co49do4+do48do48do0+cY0+cYw9tw/esg3csA3dsg3dsg7etA5Gi75a577Z14K5j+L579KFn7IFn7J5r5L579LFv4mnF1EPfxLZj6Ja596ah64a+c83Ys2Hp37IP3nYOb9uHNqz9Nw2dV7Wt13WtW5buB46BB7b++9a+B9b+R/aBp67h9zxjH/gmPvrWxJ94Jj7xTHzmmfwiMP3b0NzvKma/8Bz+L/vYZ9aRz+1jXzjGv3Qd/tI58YV19DP9wIeq7meS1gf8hnv82gfimmfqxo8t7R8bW+7zfMsI+dkcxoU81k24/D7Fcp9iWUUqL+Zzj2fTjmaVH8kqn8mgHM2mL8AU2wzvO/LGzyz9XwWmv246+VXP+WcdJ5bCgwOGSr/YYpGZ7Wafx1ttc1WqDR6R0ixSGMVSHYlET0/Neu2VHTtffQ0Hh3U1NSyeO3Pp9Mn56cOzE+PHZ49cPHth8dLSpUgP8cK1peWbKys3l1duLC1d+3sQX7m6tLKyeHVx8fqly9cvXb6+uHxzZWXtypW1jY27H3zwyWef/Pr21p3Oti48Gr/79Tdf+fkvigshTXX197Zv//6r33795VeffvTxowcPb9++vbm5ubGxubm5vX377tb23bWN7RvrmzfXt1bXt26ubt64uXFjdfPGzY2bq5ubW/cePHz26NG7Gxv3zp1bHBmZ7ugY6O4ePjw1f+LUxSPzZ2sbOnFk5pv74378i51RCQBsOVvvDPhqm13hepM/rPMGdd6QsaLaWtXoqG/3tPb5O0cCPROBnolAz+FA76S/e9zbMepoHTQ39Gir2+TBRrG/TuCu4rnCXHuIbQ2ybSGuIyz01korGpXhVk1Nl66uR1fXo67ulFe2iQNNfHct21bJMAeYJh/H7OOaPEytvVxhJIrVaK4UxhAWlXMLSEwQjpqLLc/BUIBoChBFzkaRspAkAJwAgOHTS7BJEGR0DmR3as7rCYDXDqXtSs6OAkIyYHgIhY3mykhSLVVlYunsXJOLZ/EK7H6JKyj3hpW+aqW/WumrUnjCUndY4gpLnZUSR0jsDIkdlSJbSGgN8S0VXJOfpfcyNK4ypZ0oMWN5egRLXUyTF5BFYAI/F8POQTOAKFoulgYiMApILAiFCy3jFZI5+UQGCE8D4en5RCa0jFNKFyJYUhRHhuEp8EI1WWIgSw0kiY4k0ZGlhjKZkao00dU2ts7FM3n4Zo/A4hNY/HyzT2DyiYwBmalSaanS2Gu1jjqtI6LhKrk5LLeE5ZawzFwpMQaFOj9X5WbKbHSJlaVwCPQ+qbVSbq+SWEJ8g4+lcrJUTrbGzTP4BCY/X+9lqexUqYEiUtKkcoFWIzcb5RajQKemy0RMhVTltNX3dZ++unT7w2ePf/3x/U/ff/T5h+9+9emzLz968sX77/7uw0/+9Olnf/7s/a/eufPexsWbp8eO99V0+PRuSTkfmVeSsD/+lZ/+6vvf+89//d4v/vXf3/jXf9/1bz/c9W8/2vP9nx/40esJv4zO2ZcJTysgggqI+UAUMKMEAETmwmgomoIjtmvUAZsm4JC4LGVKeQ4OtxeYsxeYl40n42VahslNNbiwchNKasDKzVipCcnXIrhqFE8T2VGNE+lxIj1ebPg2Rrz4b2VgFE+D4KgQHOW3UUUCZytfBMaSl7LkpUx5KVOBYKnRHN23g3RGLNeI45lwPBOeb36RyCsvCsNotg7FekHhyO26f95GDGeoSxmqUobyxeKLErqiiCorpIjBREEujgvEsLPRrCwUE4CgZyIZuTgumCgAEQQ5WG4WipkBp6WWlKUUU5KLyCnFlLTScgCCDkSz8/A8MIlfQOEXkDmFZGY+kQZEEhJyoW9EJf3old0/fWXP/pi0giIskcKLtEykZuYnZ4KBBfBiTBmSwoaTWSUkRjGRUUSkQ4h0KIHxnR5iDgzLhWG5MDynlMgtJnOhJE4hkVVIZL8AcR6CmlNCARaTsosImQXolGxodFLmvpjE/bGJe6NjX3tz56tvvBYdG4XDYXw+19jY0NG52bmp6bnDM0enj56YPXF85sT02JHB3rH/AeKOnsHOiIa7+l8smmhu7mhqbI9ouKmxvb6+tbamqa6mqam+rb2lu7mhPeAJRUAcs/9QakI6BV/usLib6ttaW7qqaxr9FVU+f2XAHw5VVIcraqoC1bUVtQ2hhqZwU32ovtIb9li9NqPTYfX4fJU1dU3Nbd3tPQNt3f2BcK1QqUESyFAYCoUlMVl8qVStkGmUMq1OaTBqzP9vQSwhkMWR/K9AnJC5Y0/0iwrxv//sFz955dVXd+956zsgTgfnp+SCkoCgQxm50Sk5B1PyotML4rNKknOQaSBsej4+owCfno9LL8Cm5qOTwYhEMCwRVJqUV5KUV5yUC03KgSZmF8ZlgKNTgPviAXtiU/fEpu5PyDyUDkrLK84pwuTDCYVIMgRFLsaWl+BopXgaFF1WgCDmFKEzwM9BfCAxc188YH9CZnRyTjwAnJxblAIqTsiBxGSCY7LAsVngmExQVHrO/tTMvYmpexOS9yemxqQAEgA5aUBwFhiaAykBFpZk5UHSskDJGTlJacAUQGT8E4WlsCVqsyfU1NAx1NI9VtMy4KtutwebLaFGa1WLva7d3tDhaOg0hVsEJj+SKQeUkOPzUCn5uFw4oxDDA8NZGWBiYhY6I5cIRfBxFDWRqkETJYUltMxcbFJacVR87sFD2YeSchPTQPEpubFJwEPJOXGpeYdS86KTcg4m5iQCoIWIcrbEZA80VbcOV7eNOMNtMnOAJjEQOAocW47nKslCbbnMSFdZuUa32l/nae2vGZ6uHz9SOzZbPTJdPTJTOz5XO3GkZmy2Zmy2buxI3fBs7cBMXf9s4+CR+r7Zmu6pmp7p+v7ZhoG5+v655uH5lpH56u7Dtqouma2Kq/WwVE622s3Verhar8Dgl9urreHOYNtYXd9sw8Bcw8CRpsGjbWMnOiZOt42fbBw+Vjc4Vzd8tGniRMfc2/0nF4fPXBk5e2X83LWJt693zJ5zNvXzLYFyhYWutgmtAZmzUmqvULmrXA2dTcMzI8cvnli+9fbNOydX1oeOnQ219UnN7iICPTYTvDs+Y19y9sF0UHRmQVI+PA9FQdCEZKGWrXYITT6xJSCzhbS+em9TX+vY/MSZleMrm/MrG5NvXx08fnn4zMrs8uap1QdTC2uh/sMidzXL5Ofbw3xHFc8e5tkrufZKvr1S5AhLbSG5OaAy+NRqt1buNIjtDrGr3lB7ODj4dt3UhdDYOUff26aey5a+G46hNfvQDWPPNW3nqq57w9C7be6/Yxm8Zxu8bxl8YBl8YBl8aBl4ZBl4ZBl8bB16bBt+ZBu+Zx+8bRvYtg1sWfs3rX2b1r4tW/+2beCOc+iee+S+b+yBf/yBf/yBb/xhYOJpaOppaPpBYGLLNbRm7b1h7rph6lq19Kw7+jedg9vu4Q3n4Kql54qu9ZKyfknVcMvced858NA59NA59Ng1/MQz8o5//P2Kwx+Fpj+pnPm0cvbT0MxnwelPK6Y/9U994p382D32oWPkfevgu8b+Z7qep9rup+rOp6rOJ4q2R9KWe8KGLU71Kq3iCsm9RLAvESw3aPa7wsAjcWiTartUJDoJoJ7NpF2BiLYw2i2s7nqpbKGQ/3Y+9wJUeBkmuwyXX8Xq7jC9Hyibfm3p/a137A/VR//Uce4PQwsf9J5Zrhnp0QetHLWEIZGI1BqdXWN0yzR2rkTHEak5AgUWV5aSDHj1l69FQBypEJ8/eXxucnxqbPTY7NyFcxcWF5YuXVx6AeIrKzdX/gHEN69cubr8dyBeWl69enX9+o2N23cefvrpr7/4/Ks723c7WjvRcPSrL//qRz/4YV42sK6q+v72nT/87uvff/Xbzz7+5PHDR3fu3Nna2trc3Nraun37zr3t2/dubd6+ubG1urG9urF9Y3Xz+s2N6zc3IqN1/wjizs7B3t7R6ZkTp89cOnby7fqmLhyJsWP3we/9x8tv7IuFoggS3f9h7S6D47rTtOF7Z3Z2dndmspNM0HHAbFlMLTWomRmlbnW3mplZzcwtZgbLFpnZccwoM8tsJw5zZjK8u3k+tOPJzu4+9VS9b9VVqiOdc77/6tZ1/rfbE8+4oklrMGr0h02BiCWccCRyrkx7c667ubW3ubW/ubW/uW3Q0zHk7xoN9U5EBqYig1PhwQ2BvglP95irfcjW0m9KdWlj7apwqyLUogg/S6sy3KYMt6ki7apYhzrepY136RPdhmS3KdllSXRY4m2maFYXTKq9UbkrKLH7hBZ3o8FZr7GyVCaaTEcWq4lCBa5RiqxvgjJ4EBoXSGaXYyiramAvrSv752Wrlvxm2U9efvMXb65dWgJYB0FX4Wggaj2U2Yiqb8LwJDiBnCBSkiUaulzPUBiZKhNbbeJoLA06R6PJnS87KT0xtT+p9ad1waw+lDOEW02RdnO0wxTrNEU6DME2jTcncyWbrFG+McDVejgqJ1ViwDUqsDwpQaAgi9RkkQbPV6AbRHAWH8pohDL4CLYAVS/GcGVYngzLk2IbZbhGOZYnw/Ak6AYJhivF8KR4vowoVFHEOobcwFIa2WoLR21lqywNahtf6xLr/VJjUGYMyc1hhTmsMIfl5pDcHFbaompHQtuc0rkz2ua0xpVSO5MaV0rvzZqCrZZIhyXSYQy0atxpuT0ms0XljpiyOalyp5TOhNQaFho9XLW5Qalt0ukVVovCahHqtByZlCURN2rU5pC/c3Js18mjpxevX358785nH7z/uy8+/tPXn/z5qy/++vXX33/z7fdff/3vn3/6hyePPl+8/mjh1OX9uw9vHNmUC6UNUh0TT6srqVn34vLnfvrikiW/XrLk+SVLXliy5MUl/7zsp68UPl8AWQkglINpNWBqLZgCxjRguVq+2muwxJod6aAzHTLF/CKHBcGtXwODroLCIBwex+gQe6NCd5hldjOMLrbFyzZ6aGo7RWalyW105bPKxLMJ8dMKBFVupcqt+ZH/jx38dyGKDUSxkSAy5EFMEBnIYjNNaqNJ7TSpPX+yBF3moMscDLmLIXcxn0XhYspdDJmTIraSmixEoZkoMBH4RhxPj+Xq0A3afDBcHY6nxzcaCHwDQWAkCIw4geFZsPynHYl8KQJIFdWQhQCSAEASVBEaASTBD0NiOZguyd+tJvLzAZAEQKoIwpDC2Uo0T4sT6HECDaZRgeaKkRwBmMIuhqBfXVX88+df/5dfv/7WqlIoksLiSPIgLgfASqog1RAMHM/A0HkYBg/N4KGZfDSLj2TxUUwBmtGEYYgwDBGWLsbTJQS6lMiSEjgyXIMc0yBFccQojgTNliJ/ADEEzwXj6kFYdi2SXgnGri8HrSosX72+dPnaglfeWPry0lfWrV/DZNLj8fDMzNT/AOJN2ydHNv09iIcnBvIaHhzr6x/p7Rvu6Rnq6R7o7hrIazhfn2jJdbblurra+wZ6R3o6BxKRdL4yUbCqsLKkmstqDLhDXe19Pd2DfwfibLI1l8i1Jdv+G4iDAW8kGk23tHX39I8MjE72DY/H0i0Kg5nE5KDw5Gcg1mstRq3VZnS4rO7/BmI6n0wXUJkiBlvO4qiYnHxrQs7kKNkNanaDmlWvYnKU+Z80poxMEz8DMZn+Xz6qA4Axa4sAr7y55ocO8fP/G4jLwNDiWkhBFXhtBWRtJaygGllUiysFk8qhtAoYvRJGr4DSyqGUMii5pI5QDMWXQPGlUFw5DFcOxVVAseVgdHENfF0FeEVR9Zvryt9cV768sGptOaikFlENIwBRFDCGCkJTwRgqBEurw9HrcHQIlgZEkath+JJaREHlMxAD1pQB11fVlYBQ5VBsORRbCsWUQtElEGQRELauGryqArC8pPytotLlhaWriisKKgClAHB1HQKMwoCQGAAEUVkLrayFVoPgNXUYEIIAx9GonCa5zu6PtbX2TnQNbcp1T0Sy/d54pyvR7s52edp6vB19/q4hd2u/xpdiyCxAUmMxlFoKowPxfBhZAsE3VdSximso1dB6DEXJbLAwuWYiXVmHbKioIRWVoVYXgFYX1BaWQsqrEWVV0MIy4PoyUGEFpKgSWlQFLwEga+EUEluiMHn9ya5U11iiY9QZaZWZvUyxjsiVEbgyskBJl+hYClO9xtZk8Rgi2VDPaG7D5rbpbbmNm9OTs+nJ2ezU5uymzekNc5kN87mprdnxzenh2czQXMvI5tzw5szAbHZovm1sW/v4MxDvyQzOuZJ9cnuMr/U0aj0iU1BqDUutYZktqnIlLeEOT2Yw0DoabBsNtI6G2sbiPVPJvulYz8ZQx0SgfSzQOR7q2RAfnmvbuGtg66Hx3Sem31mYP3RhePvhcM8GlSfFN3j5Bq/MEVG7Exp3whJuiXaP9s/smjtw8p2z149fvnP4ws3N7xzvmphzRnN0obIChltTCSkAwAoA8FUVkFWV0CIQphbHwnGk9XKLxORTOiJ6T9IZ70z2TQ3NH5g/eHbniSvbjl2ceefMxv2nZw9f2H1u8eDVh1tOXEmNzauCWZErpvBlFL6MzJuWepIST1LmTav9GUMga/KlLc0JizVs0Qfsap8vD+LU5KGOLUcys+8GJ454xs74Jq+Epq8FNl10jV6wDl22D193jt1qHr/dPH67eey2Y3TRPrJoG75tHbprHbpnG75vH7nvGrvvmbwTmLzpn7jmHbviHrniHrnqGb3hn7gV3HAnsvFObPpOfPpuYuZ+cu5+au5RdsuT1h1PWnc8zG65Fd90NThxyTd60Tty2T92LTR5IzJ1M7rxenjyom/ktL3niLHtmKn9grPvpn/stn/iTmDibmDibnDDvfDUw+imx4nZD5LzH6U2f5za/Ely88eJ+Q+jM498k7ciNrBWAAAgAElEQVQdQzfNfbdMvbeMvTd1XVfV7ZfluYuSzIWm5IWm5HlhYoEfP82NnOQEj7E8h2mO4yz7ZaH/jix6k+87SzIchcmOQ2UXsLobVNsNuv0KxXKRar7MtN/k++5Jo/flifc0uc9tvb/1jf8uuOHb0NQ38dlv2nd8ObD3bvfWA+H+VpVbwxLXU+o5HIFIplManHKdky81NIo1ArGaQqsvL6959aXX3nj1NToB39uae3f3zn07ts1PT81unNq5bduRQ0dOnjj99BziE+dPn7l09uylM2cunjp1/n8Dcb4ycfLUxYWFqxcuXr995+GXX377229+f/vW3f7eARKO9JvnXvjZP/yktqq6JZ29d2vxr3/805+++/2Xn33+6MHD27dv37x588aNmzdvLi7evntr8e7VG4uXrt+8fP3W5eu3Ll65eeHyjQuXb1y4dP3i5Rs3bt69/3cgHpjIg3j/O8d27T3U1jVIZ/NfXrbiJz//1StvroITqAqTzRlJ2ENRozegafZqmn16b8gcjptjKVMkpQsmtP64NhDXBpPGSM6W7HC39AV7RmNDG5Jj06nxmdToTHx4U2RwY7Bvwts16mwbtuT69MlORTgn9ib4zijXFmqwBLi2EN8VFXlTimBOG+s0JrvNyU5TrNUUyVpiWWs8l48lljVF0oZQUuOLqTwRuSsgdfgkdp/I6uEbHfUac73GzFIaSE1KMJWzFoR8aV3pz5cu/8dX3vz56yteWF28rLRmVQ10LQixFoQshGKK4bgSFLEMTarAkCuxlEospQJLqcCQK3HUagIDSG2AMYVYrozUpKbJDGylpUHraDQ0N1n8MmdU400bQq3WWJcj0etI9tlTffZEry3eY4t1W6Idak9SaPI0GhxNFrfE4ZfYfAJjc73GTJdqKSI1uUlFFatpEi1NqqdJdRSxmihU4BtlWK4E3dCEYAmg9EYIrQFCa6ijc6H0RjiLj2DzEWwBgiWEMwUoVhOBK6cKtHSBjsbX0wV6htDAEpnYYjNHamtUuZp0Xqk5pLDHVK6kpjml9WT0vpwx0GoKtplC7eZwhzHYpvPlNJ6M2p1WezJqb0btyShdKZk9KrIEGnUOrsrUpDcrbU61s1lutYkNRr5GU69QNGo1Oq8n3tM9ODczs3/P7pNHj1+7eOujR5/88auv/vrbL//65Rd/+eyLP3/y2R8/+Ph3jz74+s57n1+//8GFq3eOHj27dX73QO9o3B5Q4Dmg1dVLXy38t5fW/fJXy3/286VLfvbqkl+8+Y+vFPx6RdWyAvDKYmhBJboMxUHyDUJT2OrOBnxtMV9b3JGJKH1OnKixEA1fh4BDGxq5Fqc8GJMEolyHp8Hm4buCjfYg29DMUDuYGifrh+QHwwyVg66y05U2qtxCkZnJUlM+z2oSeSX/EAtVbiHLnlYmSBIjUWwkSYxksZkitvwtoqcXVImVKrHSJDaa1EaX2hkyB0PuoEvtFLGF1GQmCk0EgQHP12N5WgxXg25Q54PharA8La5Rh2/U4fl6PF//YxBjGnUorgbOUdYxZXny1lKaasjCGrIQQBbWUppANDGEIYUwpGC6BEQT/ygSMEMKZckR9SoUV4Pl6/FCA16oxfKV2EYpuqGpjlpfCsW+trokD+K3V5fBkFR2vZRVL0FiaGXVdevLgaUAWC2CACUwYCQWnMJB0LgIOg/O4CHofCRNgKIJ0fQmDE2Eo4n/BxDnJ8QMMZQqfAZiMI4DQjOqofjiqrq1JVVrisqXry14ZdnSl5e+UlC4lsVmJBKR2bmNu3Zsz4N415ad+7bv27N13zMQ9/QN9/QP9w6O9Q+N9w+N5w9f6xsYfbqbo3uw54fkWdzW2p3LdrTmuro7+of6x/q6h5KxrFqmhYOR61cXVZUCeGx+wB3qbOvt7hrI5jpiiUw0lo7Hs+lESzbZmku0tCXbOtOd3dnujnRHJpqNeKM+VzDgjcRi6db2nt7B0cGxDX0jE9F0i1xvIjI4KDyZSueIxAqd7imI7SZns82zhEDhkmiNVKaQxmr6/xfE1SD0msLql5et/tWLrz8D8S9+8/LLb/wNxAA4ogoOLwNDi2rABVXggmpYYQ26GIgtBRPL6ygVMHolnFEJZ1TAaOVQSlkdqRRKLIERymDEcjihAk6ogOEqYbgKCKa4Br6uAvT2+spla0qXripetqZ0eWHVugpwSS2iDIQqA6FKahH56woIBgAnAFFkEJpSiyRV1mHzJl5bDlpXAS6shpYCkVVQXA2KBMRSgXhqLY5cjcaXw1BFIOi6auCq0sq3i0rfKih5u6BkZXF5QUV1OQgCRKBq4ahKILSsGlwJhIHgWCiGAsPREAQGiSUQKc2uUCbXNdY1NN3aOxVrGfQlu9zpTn9bb7B7MNQ3HBkYD/aMGqOtbJUdROYXQanFUFoNrrGOLAHjReVQdlENtbKOgyDKSEw9kaFB4ITVIHpRBXZ9CWJdUV1RGQwAxsFQVBiKAobhgTB8DRRXCcaWA9FVYDwcx2by1RprwJfojLUNBjO9BneMp7TgORI4hQen8tAsIaFRThFpGHIDT+/UBlPB7uGWybm2TVuzk3PJsenU+HR2aj67cT49MZudnGuZ2pobm08OTif7p7NDc+mB2UTvplT/dG54c+voltbRrZ2TO7s27Er1z9ijXSJTkKNwcNUusTkos0VltqjUGpHZohp3yuhvMQZa9b6czpvR+3KWcIct2mUKtev8LfpAqyHYpg+1mePdvo7xzOjWnpn9E7tOTB9YGN52ONozpfFmBEa/wOCT2iIKR1RhDxv96UjnyMDM7vkDJw+evX7i8p0jF29uP3R6YNO2QKaLpzCCsbQSILIUjC4BodZU1r1dXLu8BLi+BgXGsSk8lUDtlJsDuuZ4c6IrOzA9vu3Q1kML245cmDt4ZubA6flD53ecuv7OpftHb7y3/eTV9Oi8yp8ROaJ/A7E7KXUnlb6MLthiCrdagjmLO2Wyhk1an0XhblZ6W23Z+dTEoY4tR7Jz74Ynj/rGzwamrkVmb0Xnb/o33fRO3fFtvO+ffhiYfuTf9NA7dd81fsc+vGgZXDT13zH13zMP3rcN3XeN3vdO3glO3giMX/aMXHANXmgevOwZvh6cWIxsvBOfvhOfXkxM30nO3EvPPchufq9tx0fdez7u2ft+58672bnrsalLwbGL/pFLwbGrkckbsakbsamr4Ynz3qETtq53DS0HtdnDutwJQ+spY9tpU8dpY/spY/spQ9tpY/uCpeuSve+qc/C6a/CGa/CaY+CKpee8rv20InNKnj6rzJ1XtZxT5M5IUicE0aPc4GGO/1hD8JQgek6cuijLXlG0XJZnz4tiF5pCtxSJ93S5x8rUYqP/Kt1+lWq9xXDeq/fe5/nv8QMPxZEnmszn1q5v3IPfeIa+9Y78PjT5XXjqC+/oE3vvfXvPHe/gzejYydDAlCnma1DxMHQikkgisziNEq5Ew+IriQwBgcajMBtRGHJRUcUrL7667JVXaThsZya1d9vmnZvnpjeMz0xt2Llt25HDR06ePH38+Jljx86cPHnh9JlLZxYunT5z8dTp86dPLZw98/cgPnHi3JFjC4ePnj1+4tyZM5fPnb+6ePvBl198++23392+dbevp5+IJT7/y1//dMmSmsqq1kz2we3b//Hnv/z593/46vMvHj989H8B8ZUbi1eu375y/fbla4uXrt66nP+o7sH7Dx48uXr1dv6juv6+saGhDbPzu3bvPbRt54GWjn5mvfCNlQXP/ebV1UUVNK7Q6guHWzo8ibTJF1Q6miVmu9TiUDjdaq9f7QupvSG1N6TxhbX+mD6YNEey9mSbu6XH3zEQ6hmO9o/FBibjgxvig1Px4Y3xoU3RwY2BvnFX+6Ap3a0Ot0i9qabmGN8R5tvDfGdE2ByXeJLyQEYVzGqCGV0wZQynrPGcK9Phaen2tvZ4WrpdmXZbosUczRjDKWM4aYqkrfGcLdFiCCVVnrDGF9H4onJXgK0yItiNRTDs6yXVL64teWF10Svry98oq3mrArisDLCsFLASACmEYspQxEospRpPqyEyaoj0ajytHE0qQeCLYLhCGK4YRihDkiuxtGo8sxrHAhDYQFJ9HY2PYElwPBVFZGDKbVxNs8DoF1vDMntc6Uyo3Wm1N61yJxTOiMod1gUS5mjGHMnoAwmlOyi2eYTmZqG5WWz1SOw+id0ntnmbLG6BydmotzdorWyVkSrW4PkydEMTksOHsxrhTD6c1QhnNcKYjVAGD0rnwug8JEOAZjah6UIkNZ8mFE2EZogxLCmeIydyVRSBjiYysWQ2jtJRr3Lmw1E561XNPK1HYAiILGGpPS53JpXutNKdUbkziua0wpmQO2MyW0Bq9iisbrXTq3F51U6PrtmrafaITRauWiPUG/Q+ny+XS/b1tIwM9m6anHtn9/ErZy/fu377wztPvnnvq79+9ofvv/nT99/88fsvfv8fH/3uL+9/9d39Dz+/fufx6XPX920/ONIy4DP4xQIDnSpGgiglqwBLX1j1Lz9/bck/vrzkn1/56XOv/+LF5S8sK1pagSplSGkGv8HXGoz2pqM9GW9bQhdykyT8YjS8AAGDNXAbrQ5lKCYPRvkuL9/pk3gjEm9UYA/wzD6e2d9o9vNMPq7R22Dw1OvdHF1zHsc0xTMTm6lyS37197NyRT4/fE5npSme4jhfLCaJTaQmIzEfoZEgMORDFBqJQiOpyUQWmSkSC01qo8vsNKmNKrFSxBayyJx/GNeoy5s4n6ca5usJfH1ezDihEf9DMI36H4H4aV8CSBUBqWIQTQymS8AMaR1Tlg+UJYexFXCOElGvQjaokVwNiqdFN+owjXosX48V6LACDZavxPHlWJ4YRueWw/FL15b+8wvL/vX5ZSvWViDQ9AaegsOVITG04grQ6qKqdaW1ZbUIAIIAxFAgBAaUzIHTuDA6F07jIah8JFWAogkxNBGeLiExZWS2nMCRYThSJFuEYAkRzCYEQwSjNUHIfBC+AYitB2I4ICwbiKJX1+GKq+vWlVavLSpfvrbg5WVLX1r6csH6tWwOM5mMzs1v2r1zxzMQ79++f8/WfVs2bpsY3tjfN9rdO9zTP5w/h7j/mYbzZYmewTyIe3uGenuGeroHOzv6WnKdmXRbS7azp3NgeGC8v2c4Fc+p5ToEBFW0tgRQVtPIEQTcoY7Wnq7O/ky2PRpPR6PpxH8FccePQBz9AcTRaKq1vadvaGxofKp/ZCKSysl0RiKDjcKTacwGiVRlMFj0WotBa3kK4vzS5v8PE2IRgfy/HLsGRK9eX/XS66vyx6797Je//qfnnv/Fb15++c23l69fX1RdXVlXB4AjquGIcgi0qAZcCKgrBqJKwfjyOlIljFqNYFQjWdVIdjWSVYVgVMJpFXBqBYJSjiRXIMkVCGIlglgBw5XXYcpAqCIAbG056O31la+vLnl1ReFrK4veWFu2oqh6bTlofRVkfVVdQSVkfVVdcQ28FIishuGBKDIES4NgaSA0BQAnVEAwpUBkXsxVUBwQSYbgaDAiE0Zm1hFptThiFRJTCoGvB4BWl1a9XVjy5tqiN9cULV9fsra0srQGBIDCqiCw0mpQcUVtRS0UjMTDcTQEgYEkskhsYZPS7AxmMl1jXUMzrX2b4m0jwUyfv6Uv3D0UHRiLDo7HRzZEBycd2R6hJYDkyMvR7BI4owrDA+KbarDC0jp2YQ2tHMKBYEUokhyGEwHqWMWVhHUlqPWlyOIKVBUIj8AySbRGMp2HJ3NwFA6KyAQhSAAIHoSg4unCRqnJ4Iz4E53hbJ833qG1hzhiPYrGB2GZQBwTRmnAsEWERjmlSd2gtmr88WDXcNuG+c7pbS0b5tNjM+nxmdyG+dzUfGZiNrdhvm3jtpaJLamhmfTAbHZoPtU/E+veGO/ZmOqfzQzOZYfm83PieM9GS7hDaPCzZLZ6pUtsDuX/8SexRCSWsMwWVTjiMltMYgk3GQNiU0hujymdCak12mQOi60xiT0uskalzoQh3OFvn2gZ2z685cjUntOD8+9GujbofDmxJSyxhJXOhMIelZj9Glcs1DrUv2nn7L7j+05cOnzuxsGFq9sPnR6e3Rlp6WtSW6B4RhkYVQHBVNThigCIlcXAtwqqV5WAK+tIWFpTg9gk0Xm0jqg73pXr3zS57d2tB89uO3Ru7sDpuQNnth+9tPfs4uErD4/feH/7iauZkXm1Ly2yheWelMKblnvTck9K6U1rgi2GcKsx1GIKZI3NCaM1bNT5LCqPW+1rtWfnkuMH2zcfzs4ejmw4HphcCG28Fpu/k9z6ILH1cWLrB4ntHya2fxTf+mFk85PAzCPPhgeusXu24XvWoYeW4ce2kfecY489k4+DGx9Gp+9GN90ITV71j131j10PTixGN96Nz9xPzd1Lzd1Jzd5Nz93Pbn6Q2/Je+46Puvd+1LP3cceOxdTM5dD4gmfwTHP/WffAOe/QBf/IBf/Ied/waVffUUvHQV12jzy+oymwne/bKfDvFoV2NQV3CPzbGr3beJ6dfP8+UeSQPHlclTmpyZ1QZY/LU0eliSOS+HF56oy65bymdUHdelqWPt4UO8oPHxdEz0pSlzXti5b++86Rx+7x9z1jj11D7zv7P/UOfxsY+6Z58BN9+xN56n1p/ANp4iNZ8gN56gNV+hNj25euvm99w9/6R770DH7W3P+5e+AjZ99dXctFSfSEKHhMGTtizu40pXplTgtVwIDikRAUGkvG0zgYaj0EQ6uCYGvqcHA0GQRBrV1b9OILLy175VUaDteRTu7ZOr9z8+zM1MTsxqnd23ccPXz01Mkzx0+cOXb8bB7EpxcunTp78dSZ86fPnDt79tz5hR91iE8tnDx5/sixhUNHzhw9tnDq1MWFhSs3F+99+cW3337z3bMJ8Qu/ev6nS/6hprKqJZ25v3j73//052cgvnPnzq1bt27evHXr1u3bd+4t3r537ebtvIav3bxz7eadazfvXr1x5+r121ev3168/eDZKRMHD56Y2rC5r29scHByZm7Hzj3vbtt5oK1zgMMTryosf33FOiiGaGr294xNTW7Z0TuxMdbR44gldZ6AptmrbvZqvH6NL6jzh/WBiCEYNQbjplDSHE5ZImlLNGONZWyJnDPd1pzt9Lb2+Nv7Al1D4e6RcM9oqHc00D3i6xrxtA85WwZs2R5TskMXbVWHcopARu5LSj0JqTsma44oPRFdIGaOph2pVneuy9va4851OdNtlljWEErqg3FDKGGJZV2ZDk+uy55s1QcTxnDSGs/ZEjmlO8RS6uvo9YVQzEpA3YpqyOpa2BogfGU15PWSqmWl1QUQJIjCQtULCAIpVaJiKfVslYGp0JNFSixPDGPygGRWNY5eiaFVoKmlCPJ6CH4tEL0WiF4HwhaACYV1pBI4tQxJr8KyawlcCEUIo0tQLBmmXonjqalifb3a1mR2yxx+lTus9kaU7pDU4RNZmoVml8jqljn8yuaQ2hNRecJqb0Tji+r8ca0vqmgOim0egdHJ1Vnz026WwsBU6JkKPUOuo8u0dJmWLtFQhSoST07gSHAsMZYhQtObkDQhgiaAU/kwSmPd0wjgdBGCKYEzxXU0IZjCB5IawWQBlCZCcRREgZ4us3PUbp7e12gICEwhgTncZImIbWG5PaywB5U2v9zilhidUpNL4/Ib/RFNs19itotNNpXTbQ6GbdGoORQ0h/zuVDQ30Dk6v2HX0b3nF889+uz+F3/4+Nu/fPrtXz7+9k9Pfvvn97/78/u//cOjL7698/6nl288PH762u69pzZt2t/fNRVrTmu4GgKIWLy8/KVfv/3zf37xpz/95U9+8ot/+NlvfrK04DcgIkBkFDSnm+O9qXhvxt8WM4SbaTJ+JQ5ZgoajGhuENrs2HFWFok0uj9DplfkjCn9M7Ao32UNN9rDIHm6yh4W2kMAabDT7uUZvvd7N1rqYagddactLl66wPkPwj3rGDqbazlTbGSpb/sl8KDIzSWwkCvUEwQ9+bdTlg+frCQI9UWjIm5gqsdKkNprUSpNafzCxidRkJAj0eL4O16jNB8/Pv2gg/kBqQpPpWX5cIM5/SwdhSOuYMihLBmMr4BwFnKPMB1GvRDaoUVwNplGH/a9jZizfgBMYfgCxAseX4xolCFZjNZr8dlH1c6+ueP7VleuKa3HEeh5f1cCTIzG0kkpwHsSltfAqKK4aQajFUMAEZh2ZU0eth1IaYGQejMSDkXhIMh9DaSLQJQSGBMMQwWgCMIULIteDSA0gIrcWzwVgOdUoZjWSWYNigbBsEJoOgOJLANCCMsDa4ooV/xXEqVRsfn76v4B4x/692/Zt2bR94m8T4r8t5ujNa7hvuLtnsKt7oKt7oLt7sLdnqK93uKd7sKO9tyXXmct2tOaegnigdyQdz6nlOjgYWbim+H8Ccea/g/h/mxC3/QjE0fTfQPz0ozqtSa+1GHVWh9nltnuXECjcfIhUHpGaP2JCSGdJmBwFk6NisJUMtoLBVrDqVewGNYereQZiBvvpprpnq5vJVCGJxidQuH9bzFFY9dLrq37xwms/f+7Ff/zFv/3Tc8//6qVXX1u+clVxcUlNTRUUmgdxRR2sFAQtAcJLwZgKKKkKTq1BMWrR7FpMfQ26vgbNAaDYNWhWDYZVi2MBsIwqNLUCQcxPiMvrMKUgZBEAtq4CvLIY8Pb6yjfWli1bU7psTelbBRWrSmoKKiEltYhyMLoKiquG4ath+BoEEYSmQPEMOJGFILFhBCYYQ82zuAyEqoBgATAiEE0GYyggDLkGha+Eo0vr4IW14LUV1SuKSt9Yu/71VeveWF2wvKBkXWllaTWwEgQprwEXlgMKywHltVAgHFeHJsOwVBSJTedJlcZmb7wj2zPZPjid7dkYax8Ntw6FOobC3cPBniFf90CwfyQ8OBHoGTVG2xt0HjhbXo6pL4axiqGs4jr2+lr6+hp6JYxbh5fAiVIggldaQykow64tRhaWo8qqsYA6IgxDxxA5WBIbhWegCHQYlgqEEYAwEprI5Qi1SpPP4c8Ek93hTK8v3mFwRLhSI5rGB6LptWgajFiPZgqxHBGRJ+coTFpvLNw90rlxa//c7u7p7a2Tm7Pjs7mJuez4bHp0U2ZitnXDltz45vTQbHpwLju0OT0wF+/ZFO3eGO+dTvXPZoc2t45tzw1vCXdMGgNtfJ2PIbWy5Q6BISA2h8XmcJMp1GQMisxhsTksMoWajEGBISA0BiWWiMQSEZnDAmNIaIoITWGBMSyyRFXurDs70ja+c2LHiU17z/bPvBPqmDAEWtWupNad1nuyamdcavZrXbFQy1D/xp2ze47tOryw9/iFvScu7Dh0enLL3kT7oFhtrcPSy4CIKggWACOWAzHryupWFABWFNQUVSGhGA6DpxapXTp7tDnSke6aGJneM7fnxPaDC9veObv14LkdRy7tPXXz3Qv3Dl9+sOXwxezwvM6fE1vDUmdM5koo3CmlJ63x5wyhNkOoVeNLaZpjelfU7Iw67FGPNRa1J3v8nfOpiXda547k5o4lpk9FN12IzVxPbr6X2f44s+OD7K6PM7s/Tu38MLblSXD2sXfjQ9fEQ+foI+fY+67xj5o3fOKZ+tgz9aF/08fx+U9bd37aseejjl1P2nc+ad3xXsu2fJ607vigfeeTjl1POna9377jcev2R63b3m/f8ahl6834xnPuweOWzkP6loO63Du67Du67EF97rCx7Zi187it64i5/aA2s1Mcnue65xtc2xq9u0Sh3eLQdoF/M9c9x3HM17t28gPvyhOn9W3nzV0XrD0Xzd3nTZ3njJ2Xrb03XEO3XMPX7QPnde1nlJkLmtZb1v5H3skPwzOfxOc/ic1/FJn5OLzpi9j077Nb/tqx8z/bt/85MfM7z8jXtv5vbL3f2vq+Mnd9pGl5X5352NzxmavvA3vXXV3mmix6WRy6LA2fFwePNbj20c07GKadguY96shmfaxH7rTQhTQoDlgFLgeASmsh6yvBq4prlq+vKq6qq0MSIFB0QUHJKy+9+vayZUwyqasls3/ntn07tm6Z3bRldmbvzl0/BvGJE+dPnrpw8szFU2cvnj574ezChYVz5y+cO3dx4dz502cXTp05e+b8mTOXjp+8cOTYwtHjCydPXjh79vLNW/e+/OLb7377x3t3HgwNDFMIlBd+9fxPlvxDVVl5Op5YvH79T9/9/o+/++7Lzz5//PDR3bt3FxcXb91aXFy8c/fu/Tt3H9y4fffa4t0bt+9dX7x39cbtK9dvX7t599rNu9eu3761eP/+g/cfPvrwxo0HR46cmZnePjg4OTI8tXnrngMHT+w7cLSnf4zTKFmxrvSN1YW0ekH7wMjxC5evLd49cena1oNHhua2tI1OpvqHwh3d7nTOGIqomj0Kh0vlbFY7PRqXT9vs17oDWk9A7w0agxFrNGGPZxzJnCORtcbS5nDKHE5bEy2e1p5o31hqeGNqZFNscDLQPexu63dke8yJDn0kpw6mVL64wh2WOwNyp0/R7Nd4w4ZQ0hrL2pMtzlSLPZGzRDOmcMIYTliiGWeq1ZVpt8ay+kDcEIzb4tnmTLs5kuLpLBAaex0YsboGWgRFV6CJJXDcymrI0qKKN8sBpQgsitNIlSjrNUaRxalw+dXekModkjn8TWYXT2dlKw00iYYkVOIbZWiOCEprBJHqa4mcGgIbgGNXYViVaEY5klaGoJbCaaWwpymB0UoRtGosE0LlItkCTEMTvlFCFMiIAhmeL8XxxLhGMVEgo4hVTLmuQWPm6axCk1Pm8Kk9YbUnrHAFFK6A2hPWB+KGYEIXiGl9UbUnrPVFdf6YLhDXB+IaT0TpCEjNbpHeKdDYeAoLR2JgNGmpAhWJJ8dzJGh2E5IpRDCESKYIyZLAWWIoXQgi82oI3GpsfRWWU41vqCXx6+hiOEuGqldieGocX4h7Q/kAACAASURBVIcXGogiE1ViZsmtXJWdp7RyZAaGSMMUa3kqs8jokphcQr1dqLeJzQ65zSWzOZqMpkaNRqBVq+1mTyLcOtQ9uWVq24Gtew/vfPfknlMX37314Nxn39z76/efff/9t99///Wf//PjL35/9/HnlxY/PHnl8eGTN3ZuPzLSNRF2xRUCLRnNBBTVrnjpzed++q9LlvzTkp+/uGRl+VIyD2MMaMMdoXBHxJsNmMPOBq0IziSBaQSKRCh3uyyJhCEWl7o9TU63zBuUuUNNNr/A4hNaA022YD5Ca4Bv9vGMngZ9M0frZKntDKWNrrD8XRhK69+FrrDS86vC5Waa3EKVmkkiI1GYXyb3X1z7g4aNZJEpn/w1RWymiM35X4lCQx7Ez0IQPGX0394VPz1vOD+EJggNGJ4GwVHAWDIYS4bgKJD1SlSDCsPTYBu1+WB4GjRPg+FpMDwNlq/D8XV4gf5HMRBFJorUTBIb8AIlhifF8MQojgBMZK6vhr22snjZypKKGiSFLuALNQ1cGRrHqKyFl1TXVQCRtQgCEEWuguMrYLgqJKkWRweT2RASB4zn1KKZNSgGEMWCYhoQeB6CwIPg66sxzHIkpQROKoGRSqDkIgi5CEIqgZAqYLRaNLuO0AAjcCAoSiUYVVQJLCitWrlu/atvvP7KslfXF657OiGe2/R3IN63ff+2mZ1T47Mjw5P9g2N9g+PPNNzdN9zVM9jZPdDR2dfe0dvR2dfVNfAMxJ0dfe1tPR3tvZ3tvT2dA4N9o/09w6lYViXVQGqga95eW1lc1cgRhLyRrva+np6hlpaueDIXi2XyIM4kWnLJ1o50R0+up7eltyPdkQqng+6w1xkI+mOpVGtnV3/PwEjf8Hjf0Fg826Y0WohMDgJLxBFpnAaBTKbWqk0Wo8Nt9wbcoSU4Uj2WyMESOVhiPZ7cQKQ2UplNDLaUyVEw2Eo6S0FnyX8M4vyQ+H8EcX518zMQA8CYNUXVLy1b9a/Pv/qzX77wk3957me/+vVzL7/2+spVa0pLS2prqqDQahi8CgqvqIOVQ+BlYGQJEF0KxldAyQAkoxbNyYMYgGIDUOxaDAeErwcT64EENgBHr0KRKxHESji+AootA6NKahGF1dB882FVcc3ywqo315W/vb5yVUlNEQAGgBPqcPS8ffNT4fyEGEZgoij1KEo9jMCsRZLyXeQiALy0FlkBQVdA0GVgRAkwP70Gra0ErCopf6ugcOmqNUtXrnljzbqVRaWF5dVl1cByALC4oqagtGp9eU1ZTV0VBAWoQ9fCcHACgyVQ6h2hULY/1zeV69+U7JqMto1GOkbDXaPBzqHm1m5Lps3W0untGooOTgV7J83x7nqdD85WlKHqC0C0NQDK8jLCijJiCZgNxAhrUY2lQPq6ctzqEtTaEmRRJaasBlcJxldDcNUQbBUYVQlCVoIQlWAkAIKFYRj0BrlU6zK7E+5wayDRFUx2eyNtBmeEJzViqI01CAoAQYESOCgaH0XjY5lNTLFO3RwJdQx1bdw2tHnvwNzuzqmtLWOzmZHp9NDG5OCG1Mim3PhcdnQuNTibHpzPDm/NDG1O9s/GeqZjPdOpgfmW0W1t4zszQ1sCbROGQBtfH2DKHGyFi6/3N5lCTcaQ0BhqMoWaTGGROSK2RMSWqNgSlVhjMntcZo/L7AmpLSGxPo3MnlK7W7y5sd6NB2b3n587cKF3035/y6jB16L3ZM3+VpOvReOMK61hkzcdax8dmt49t+fYjoNntr9zetfhhd2Hz05vP5juHG5SmoEIUmFVXQUQBYASKoG4onLY2vXAFWsB60rqamE0KlsuVjqNjrgn3JFoG+kf3za9/ciug+f2HL64890L29+9sPvo1QOnbx04uzh74Gx2aM4QaBFbQiJzSGKNyJ0JVXNa58sZAi1aX0buishsfo0jaGmOud2JsCeT9bcNRPpnkuN7s9OHs7PHUzOn49PnYtOXYzO34vN3E5sfJ7e+n9z+JL71vfDcI9+mB82TD5zjj13jH3inPgvNfh3Z/E1ky5ehuU+DM5/EN3/euuvL7v1f9R/8sv/g5z37P2rf9Tiz5UFy7kFy7lFm8+Pc1se5rfeSs7ciU9cC4/lB8mlr9zuq9F5pbK80tlce3y2P75REdkjC+5TJI8a2k/buU/aeI4bW/fLEbnF4nzRySJ0+YWw7Ze44pm95V5U6II+/I08c17ZctPfeDkw8is88SW9+kpp/LzH7KDb9JDn/cXbrx+ktj8Ibr9r6zuvbb9r6P4rNfdu257vO/b9t3/tFZvuHkZkPQlNfJGb+2L7jP/r2/UfPnj+kZr/2jX7lGvzWPfxbz8jn1p778uSNptBdTfqhue2aKn6swbGPZthP1R9kmt/l2PYzLbsZ5l0N9v2K0GFH635f50ZXKiI3Cyn1dSD4+vKqVSUVq0qqV5fUri0D1cLxZDoXT2SUlQGWvvr6ijffZFLInS2ZA7u2v7N7x47Nc9s3z+3btfvo4aMnfwDx8eMLx0+cO3Hq/KkzF84sXDp37tL58xcvnDt/4ezCudNnFk6fPbdwcWHhyqkzl4+dPH/85PnTpy8tLFy5tXj/669+94fv/vzw/uPRoTE6mfbCc88vWbKkvLgkFgpfvXjpd19/87uvv/n8k08fP3x07+7d27dvLy7evn377r17D+7ef3jrzv0bd+7fuvvgxu37+bLE1Rt3rt+8e/Xa4o2bd+/ee/zw0YeLi49OnrywefPukZGN42PTO3a9c/T4ucPHzg4Mb2DUC197a/Urb65i8yWbtu748Kuv//LXv375p7/c/fjzc7fvH718dd+Zc5sPHh6e35ruH/Sk0rZQyBoIWvwBszdg9Ph0bo/G5da5PUa/3xKKWCNxSyiq9z6tW4hNdrnDYwon/K3dib7RxOB4tHc42Nnvbe3xtPQ057pcmQ5Hut2RardEs1pvVO7wSmzNEqtL6vCq3UFjKG6Lpe3xrC2WMUcSxlDcGE5ao2lrLGMOJ/T+mN4fNUcSrlSrOZxkKbRlSOzrxZVvldeWowhQBqeWSCsAwZdX1K6pravGkTBcAV2q4ulMUnuz2hPU+SN6f0zvj+l80Xw0noiqOaRwBqQ2b5OpuVHn4GntDRp7vdLKlJpoIj2Jr8Y1yJBMMZQqBBF5Nbj6KjSrEkUvR1DKEMQyJKEcSShHEipQxPxFKRxXCseVIfDlKCIAR4VQ2AgmD8cV0cQqjtLAVhpYch1Pa5HZvYZA3BrNWKMZYyipD8SNwYQlkrbGstZoxhxOmUNJczBhCsQMvqjOHVE7g0q7X271SkzuJoOTr7fztDauxsbV2BrU9nq1naO2MxVWqsREEGjRDQo4S1pHF0FoTRBaE4TeBKGLwAwRhCmGMMVQpgTFkeO5KiJPRaiXYdkSLFtCaJBT+Cq6SMuS6NlyY73S2KA01Cu0LKmSLpIymsRcuVxuMZp9LkfIY/HadDatwaHxRR2DEx1HTu189OTKd3/44K9//ezPf/34698/+ODLK48+O/f4y/MPP1+4/ujw8Ytbdh4amdzS2j4csAeldB6sqHrZy2//84tv/mxV6SsoOlBq5tujJmfMZg1b9V4DTyvE1JPhLCJNKlB5nM5sypFJaYJ+mdst9/jETm+j0cXVO3kGN9/k4Zu8fJOn0ejmGZobdE6Oxs5S2ZhKK0NhocvNdLmJJvtR5P8tT28ZaTIjTWamSkxkkTG/NvnHC5ZJwmdb5Z7ukyMKDc8WL+cpnF8vl98w9+N384/ln6SITRSJmSwy5v9IFpvIIhNeoEM3KJEcObJegeGqsTwNrlH7g78NpCYDnq/DNmowXBWGq8b8sKwOw1NjuGosT41r1JJFRobcSpOaCEIVmifBcMWYhiYEnVtRh1tRCFhdVAOGEZkcCV+oYddLMAQmCIYDwvFwHB1DrYcTWdUIQgkYVVqHBWCoYDK7jlwPxLKq4NTyOlIFhFwDpYMQTCCSUQWnFkMI64DoNbWo1QDUGgB6DQCzrhZXDCZVIxh1BC6KJsTShQjC08Uc68uqVxUULn3rjdfeXFpYvJ7NZsQTkdnZjbt3bN+xZeuOzdt2b921f+f+/Tve2TG/Z3rD5vGxjUMjE4PDEwPDE/1D470Do129Qx1d/e0dva1t3a1t3W3tPZ0dffnWRHfXQP6sid6eoZ6uge6O/v6e4b6uwWQ0oxCraitBby9dXrq+vJEjiPhjPZ0D/X0jbW09qUxbPJGNx7OpeC4dz7Wk2rpz3f2tff1t/e3pjngg4XcGPA5/OJjI5Tq7ewY7e4e6+od7BkdTrR0as53EqoeicHAUnkRh8vlilUJvM7v8zcGIP7YES+RgCGw0noXGs7HEeiKlMT8hZrDlDLaCxpTTWTI6S87kKFj1qv93ECPQ9Kcgfn3lvz7/6j/+4vl/+Jdf/eMv/+25l19dunLl6pKSIkB1GQhUDoaUgSCloLoyMKwECC+ogq2thBfVYiqgFACSBUBzACh2JYJZCadXIegAFKMWx6olsGoJzFocvQZDBaBIVXB8RR22HIwurUUUAWAFlXVryoD5UfHywqo1ZcBSIBKMoaIo9RgaF0FiQ7C0WiS5BkGsRZLyZ1DAiSwonlGLIJWBUIVP9znXFddAi2uhxbV1RTXgohpQEQC0vrp2bXnV8qLiN9ase331urfWrV9TXFZUASitrCmpBKwvrVpbXFlQVlMCgJTVwEoA0NIaeC2SROVKNbZgINOX7t2Q6duY6JqMtI9HO8ejvRPh3lFXa7c+ntHG0rZsV3hgQ3J0PtK3yRjr5hqCaK6uCstfC6S9VoD4zUrw6wWI1RXEVeX4NwpgS1eD3lgLXlUEK6zClAMJFSB8aS2qsLKuoByYT2kNHIwkk5hNfJlZY/ZbPElHIOsM5pyBrMWdkBvc9EYFBMMorUWXAjG1KBqUWF+HZ8NIDRSeXG7x+bK97ePzAzM7+6Z3dkxuzo5Mp4emkgMbkgOT6eFNubHZ7MhcamAmNTCXGd6aHt6SHJiL9c7Ee2fSQ1vaJnZ2bNidHdka7NhgCneJLJEGjYen84ktUZk9IbXFJU8Tk9hi+Wup/YfY4jJ7Qu5IKRwZpSOrcuVUrpzO2x5onRycPbT54OX5/Re7N+x1pwY1zWmtM2VwZ3WutNoWVVuj9kBrpnvD+Nz+rftO7Tq4sP3A6Z3vnt19aGFmx7uZjmGh3AiA4NaU1BRXQiuBmMoabEkFYt160Mo11WuLwDUQMpUpk6ub7e50MN6T7ZgYmtwxt/PY3kMXDxy9svvQxR0HL+w+dHn/iev7Tt7YtOdkum9a78uKDH6h3icyBmSWiNKR0DSntM0ppTMutQclVq/S5jc4gjZ7yGOPxZypDm/7WKh/S2xsX3zDu9HJw4HxI57hE+7hBffoZe/EreCm+5HZ92Kb349ufhKeez84/UFg+pPw7Ffxrd9ldv0pu+eP6d2/i2//PDT32Lvhjmf8TnDDg/jMw+Tcvcim6+6RBXP3MU3LEVX2mDZ3Qt92wtB2RJ3dL4ntFUUOqdLHdC3vyBO7hKHdovBBZeqIvuWoofWQNvuuJnPM2Lbg7L/sH73sG1lw9J00dpw0ti9Yuy65Bq77Rm8Gxq/7Rq+4hy41D1xxD90KTDyKT3/Usu2Ljj1fde/7qnvfV117v+zc823Pge/63vmmc88Hiblr9v6zmpbLpu73Qpu+yO34qnXXVy27vshu/zS15dPE3KeJ6c+TM19l57/OzH4aHH9i63li6frY3vuJo/ehruUCz3OCZb8oCd0y5i6oY4d4jr0s0zsN1uNNnjOK8FlV7IwmcdaUvejvvZabutQzd6hjciSUa9ZY69k8GI4AxhKQZBaO3ohn8NkCuVRlbOCKANXgV19+7fVXXsFjkKloaMf8zJ5tm7fNz/x3EB87sXDs5FMQn/0RiM+fXVg4febs6bPnFi6eO3f19NkrJ05dPHHq4jMQf/Xlb//4+788evDe2PA4nUx/4bnn/2HJkrKi4kggeOnc+W8+/+LbL7/67ONP/gcQ3/sbiK8v3rt0bfHS1VvXbt69fuve1WuL167fvn3n4YMHT/4OxDt3vXPsxPlDR8/09I+RaPUvvPrWb5a+xRFIt+w98Lt//8/vv//++++//9P333/5l3//+LvfP/7q65tPPjx7687BhXM7Dh2a3b17cvPmwampjqGhREe7J5kw+3xal0vtcGhcLo2rWWV3Sk1mkc4oNphlZpvc5lS5PAZf2BKKWyIJczhhiSRssbQzmfNk23wtXaHO/njPcKRrwJPrtMYy+kBU7Q4oXD5ls1/tDer9Eb0/ovNHtL6Qzh82BGOWaMqeyOSH0JZIyhpLuVIthmCMIpIXgGGvFJSsqASCKUyqWE7gi4AkegWaAMCTYQw2gS9iyFRcrVFkccgdHmWzX+UOaDwhrTdiCMTNoZQlnLZEMpZIxhRK6nwxtTuiag4rXWGFIyS1BsVmf5PRy9e5uGoHW259tjWTzNfgGmRIJh9Kq6+jckAkZi2BXo2lVKCIJTDsejByXS18bS2sAAgvgWIqkIQaPA1K5SCYPBi9AUrloNl8mkjVqLU2mZxCo4OrMXMUeo7C0KA2NWjM9SpjvcrI11ultmaF06tq9us8YVMgZg2nHbGcM97qTLQ6ki32RM4ay5kjWWMoawxlzZEWY6RFF8yqPEmZM9pkCTYavPWaZqbSQZNbyRITQWTACrQongpZr8Q0KPE8LalRS+RpCFw1oUFF4KoIXBWpUU3ma8gCNZGvJHClOI4QzeKhmA0oBodQ38BoEtZLxcymRgyNUF0HKKkurAKXklkYk13W3Z/cs3fj+Qvv3r2/8OGn17/5w70//ed7f/7+/d/+572Pv718/8OTtx4dvvXw8PW77x4/Oz8xk3GFpPVNKDSlAkmupDTAuDKq1MhTWJsUNonIIKQIKEA8uBJVi2STRBatKxP3d7TYUjF9OKgJBGQur8Dc3Ghw8QzNPEMzT+9q0DnrtQ6Oxs5W25hKC1NhZijMDIWZLjfR5c+wa6TJjDSp4e/z47syE1VqpIiNpCZDHrLPOJvXcH7Bcn7Hcv4ZovCpifPk/X8BMVViJjUZ8HwtUaDL720mCvVYngpdr8A0KPGNGgJfSxToSEI9WWQgiwwkoQHfqMHy1BiuCtOgwnJVGK4Kw1Wi6xVIjhzJlqE4cixXTRLqSU06vECFE8jxfBm+UYJiNlbBCCuLatYU10IQZCZHwuOrGKwmFI4OgROgGAqO2kBiC9DUBgCKVApBl8PwtXg6lNYAp/EghHoAkl4BJVdAyAAoDQhn1CLo5XXk9SDcmhrk6hrkmhp0ARBXCCaVwqjVKGYdgYdhiIkcGYElRhLZgDpMUSWwoLRyVUHh0rfeXPp/A/GBAzvf2Tm/Z2Zqy8T4puHRycHhyf8dxN0dHb15EOfPXMuDuLd7sLujv697qLdzIBFJy5sU1WU1b7zyZvG60kaOIBKI93QO9PePtrf3pv8nEA+29T8Dse8HELe0dPX0DnX2Dnb2DfUOjaXburRWZx7EMCSOQKRxuU1Khc5uaQ64Q9FAfAmGwMYQWM9ATKDwyHQBlSnOO5jGlOXz4xrxsybxsw7xMxCT6QIilYclcpAYRg0Yu7qw+sWlK/7l1688A/EvX3zl1beXrygsXFdZXgQAFNfUFtcCS4CQMjCsuBa2qgz0dhFwdTmsGIivhNGrkaxqJKsCRi+ro5RCSGV1pAoEpRpLBxJZdWQOlMQG4Wi1aHINklgNw1eA0cW18IIqyOrS2hVF1W+vr1xRVL2uAlwGQoHQFASZjSRzoHgGCE2pQRABcAIATqhFkvJHT4Ax1BoEoQyEKqqGFVRC1lWA1leBi2vryiHwijp4JRReBYVX1sFKgeB1FVUrC4vfLihaUViyrrSiuAJQUgkoKqtaV1yxpqhiXSmgqApcXAUpKAcVlIPKQGg0tbHp/1B2l+Fxnlce8LO7bbPdNEmTOODEiVG2xcw0kmY0o2FmZmZmBo1G0ojZYluSQWBmFBlltkyxwwxN0rRpk/eD3DSb7fu+u3OdD891zz3z+Xed6/+cIzEavY3+pm3htuFgy5C3sd8T3+ZrH/R3Ddmau+SBOpE7pAg02Jr7gr3j4f49rrZRTbiTbQjDWfq8Guab6dXPrct7fm3eqwmlL28q/uPanOfXZL68PuetxOKtWVVpBZC0/OqkHEBCemFCWv6WjMLknNJ8QE0NhkblKoVKm1zvUZkDamtQbQ0qzX6J1kUTaMBoRlYJZHNGyZbM0swSSAEQXQBEF4NxEDybKTUa/Q21HUNN/RPx/om63u3hzuFQ52CoYzDcORTt2V7fP1HXNxHu3BHqHI/07Ar37Ap2jvvbdwQ6xmp7djcMzDQO7Yv27XE3D2v8rVxDkKZ0MTVegblWbIuJLFGhpVZgjvCMIa4hyNUHOfoAW+dnaX0srZ+l9XG0Aa4uJDBExcZ6salebIrJbXFnbLBzx7Hxg5d27DvftG2v0dfO1/p5Kp9QExBqfHyVW6T26p0N0ZbhwYnDUwfn9x09P314fubo/N6jC2NTx6LNfSyhJr+0ZlNyXmJ6cUZuZVYuMC0TsCWxcENCztbk4oISBAYvEMvsVkd9qK6npWPH0Nih6QNzh09eOXxqaf/xy/uOXjp48urRczePzN4c23eutn270hblKJ0cpYun9gj1AakpLDNH5OaI1BwSm/1Ck1tscEm1drnCqpPbHSpPzBjtc7XvCm47EBw66O7bb26fUtRPiaP7hNFjsvi8pmPJvG3ZNfq2d/yxd/yRe/s7rtH33Ts+8U58Edj9pX/3Z+6Jj+yjD3S9FwT1R2meQ3TPSX7knKT+lKD2MMO7B2feDteMQFUjMNU4Wr8Ta5zAGLcjNDuQ2imS7SDLd4DhOcD0HhdGFrWtV2191x39S9bey+buJWvvTdfQsm/0jnfkmn3bkqXnhn3bHdfgXc/wfd/oA//2h4EdbwfHHocn3ovu/iA2+XH91McN0580TH/cMP1R/dRHsckPo3s+rZ/+vGHm4+ieh67hC/L4CZb/FCd4QR6/ru+8aexeNvc9dA697x/7IDD2wLHthr71pqH1rrn9jrbphiR6SxpdVsSW5XWXOJ5DCPkURHScarqkjFxU185KfbNS3yVt9I697ZF/2zuhwbeDg/fDQw/iY2/37r0/cvjS0N6ZtqHWQL3ZYBPIlBy5Sqy1yPROscamMrmMNi9fqCgpqVz96uuvrlpVWVbitpnHhwd2j42Ojw7t3DG6b2r65PGT587Onzn7RMOnzp0/M/vfQHx+8fzi/MLC3Nz87PzC/IX5+Svn5i6fOXdxZQ7xwsKVlcjEt3/6/v7dh33d29Bw9EvPv/jvTz2VmZrmdbouLix+8fEnX3762Ufvf/Dw/oPlX4B4+e79O8v3r99avnrzzrVby1dvLl+5dnvp+p3rt+5du3n3ytLNpau3bt2+f/fuo+s37p0+vTg+Pt3dPdTXOzI5dfDEqYXDx842tfZAkYQXX1v7x1ffhOEovaMTDz/67G8//vj9jz/96e8/fvn3H7/6+49f/fjjZz/8/ePvf/jk+7988t137335+d13H1++fevU4sLU4UPbxnY0dHb66uvtobA1GDD7/QaPV+NwKs02udEiM1lkZqvEZOZr9Ey5iiFTslVaocEstzs1bp/BH7KEY6765kBzZ7Ct29fa6Yy3WusaDaGo1hdSuv1yp1dqd4stDqHZLjLbJTaXwuXT+sPGcJ21rtEWi1vrGs219aZITGpz1dBYicXla1IzU0ora2gslsbAVOsxPBGMzoYxOFA6G8HiorlCgkhGlasZKh1ba+ToTFy9mWewCkwOseWJjBXOoNzhl1i9QpNLYHQJjG6+wcU3uPkGj8DgFRq9IpP/5xKbA0Kjn6dzMdVmukJPlWmJIiWWJ4Uz+NUkJgBDLoJh88DIbCAsGwjLAyMLatAlCDwAQwZgyKVIQiEUUwzHVeKoEAobSuNWk5jlaFIRDJsPQeVDUCuqzgbCihFYIJFaQ2chWDw8X0KXqTlas9DklNp8SldQ5Q2pvGGVN6J0hxWuiNJdq/bVaQINmkCjJtCo9jeq/Y1qX6PS2yhzx8SOWr41xDb66Vo3WWknSi0EkYkgNBOFZrLQQhFbKWIbRWwlCk14vh7D0SCY8hqqCEzkArGMSgy1Ek2qxBCr8SQ4mQonk6ux6PyK0o0pW1a9serZVf+16vXnEpLWAIC5HB7O7dZ0ddceOjJ678HsN9/d+8tfH339t+WP/7T0/mcXPvj8whff3vzzXx58/e2de4/PHj0z3DscijQY3CGlySWWaBk8BZmroLDkZBwbWQTOX5e27rXNb2wtSIXSMDK7wRYLmmoDGr9H7naJbE6eycExOJlaB11toyotK41hvFiHE2mxwica/tnE/528//+F5CgRbCWcpYSzlCsN2pXnFbz+0sQr57+8+UsW/4rCK/+z8icwpryGLoXSZQiWEslWwpjyGpoUTBFDqGIoQwpjyOAMOZypgDPlULoMQpGASEIgSQAiCatJIjBFDKaKwRQxiCisxPMAWE45hg3AcCrxPCCJD6YJoSwRnC2CMfhAHD2rDLw+KTchJb+kAo4jcilUEQJNK6uEFZSASqtg1QhiDZZWhSAWAOFZ5ZDcKngJHF+BpVZhGQAEtRhMyK/C5FdgiipxpVWEYiAutwKdXg5PKYWklNWkAxA5QGxeNbEISgEgGdVYLpwsQlJEUDynogaXVViRmJ67NS1zBcSr33w9OTWJQMAGn0QmVkA8uW/P3kMzhw9NP+kQb+sb7urp7+zuXwFxe9e21o7e5taupuaOxnhbQ2NrY2NrPN7W0ty5kpeor29ZWeDc0tTR3Nje3tLd2tQZ8IS5DH5Oet4KiGlExhMQt/c2NLb+SxB3/gLETzrEzkBdNN7c2tXU1tXc0dPe0x9paJZqDXAcEQCqqQTWwBFYKpUtEsp1KpPd5PTYfU8B6cAotQAAIABJREFUITggBFsFxgIhOFANAQInr8whRmG5KCwPieEiMSsgFmDwQhxRjCdJCGQpnvTPxRy/eqnuCYirMfnF1ZuScl58bd3Tz738m2de+Pf/eu63z/7x2VWvvrp2/brExM0Z6Uk5OSl5+akFhRnFpdlllRnFlQmZxWuT8zemlyYXgLPLUHmV+PwqfA4Am1WGTCuGpRXXpJdBs6oQhVBcOZJcgSKVwfGlNZgSCKoYBM+vgGQWVyXnliZk5G9IzVmfnL0xLTcxuzijqLKgClpWg6mA4cqhmFIwqggEL6iC5ldCC6tgxdWIUjCqpBpZWAXLKatOKwAk5hQnpOdtzsxPKSjOBVQVAkHFoOrSakgxqDqvvCItv3BLWuam5LTNqRnJmTnpOQXpOfnJ/x3EKdnFW9ILEtLyk3LKSquxBI5SaYu46roCzYP+pkF3rM8R6/G0Dvi7Rxyt2xShRqE7IvM3mBt7/T3jtcMzkYFpb9eEIdrHM9XB2YZMIO3NTPDrKZVvpYFeT6p4aWPB829lv7Q+Z/WWgvVpZQmZFZvSy9elFL6VmLshJT85pyy3DAxCkik8hUTnUltDGmtYbQ1rbGGNPaKxhWVGH12kB2OYmSU1m9KKN6WXpBZW51Yi86pQRWAcCMukinQaV9Qf763rHIl2joTaBgOt/cG2gVDbQKRjqK5nR0P/zljfrnDXeKhrItyzO9SzO9A54W3b4WsfC3Xvim6big1Mh3t2O+JDKl8rxxCiKt1MrV9giYrt9UJrncAS5ZtrucYwxxBi64MsXYCp9TM0PqbWz9L62bogVxfm62v5uihfWyvQ10otDY66wfbRIzv2XxidWWjsmdK7W7hKL1vm5qt8ArWXp3By5U6lORJs2Na3/cCe/bMzhxemDs3OHJnbe3RhYuZEQ/uQQGEpBaITM0qTM8sy84DZecC0zPLNWwvWb8zemlhUWAzHEoQyhdPpaYrFB7u37ZnYc/Lg0YvHzlw7duba4VNXj566fnJu+eyF+6fP35s8tBjv3mlwx6WGoMIUUdtiOlfc6G0x+1st/laTv1nva9B4atX2kNrs1ercVp0vZI52+Tp2NYwebdtzpnnyeGhkn7lthyAwQLENEiwTFNcBbui0tPGCtuOqsfeaoeeKpv2SoumSrOmqrPm6rOW6tHlJ2HCBU3ua7J2q0Q4DRCNV0kmU8SDJdYDsmsFZJ+C6kWrFSLVyDKaZwlkPUtxHGf6jDP8Ruu8w3XuY7jtM953ghhcVzbdsA2/7xx8FJu65R2/aBm5a++84h+55tt/zjN62D9x2DDzwjj4OjD3ybX/oGXnbO/pucPyj6OTn8X1ftRz8onn/p/UzH4R3PfbveNsz8sA1fMfad03feUPfuWzZdtfWf13XeY4fOUhy7CdYj1BdR2meI1TXcbp3lh+5omy5pmtflNWf4vnPCgMX5NGL0tqLwvA1WfSWqv66PHqGbhsHcvvLqXuwirMy/6IuuqivW7I13Q9v+6h54suuma+69n3Ssudx4/j9prF7XVO3B/ZfGtp7uG9iuKWvsa7JG6o1e4Nah19h9sgNLqMz6A7UqbRmCASxaWPCujffrAFVBT3OnaNDu8dGtg/17xgenNq9+8Sxk7PnFs6eXfifIF5YvLS4eGFx4RcgnrswP3/53Nzls7OXzs1dmp+/srB45cbNu59+8uU3X//53vKD3u4+NBy96vkX/+OppzJT0zxO54X5hc8++viLTz79FyBevn/7zr1rN+9cuX5r6cbtpRt3lq7dvnZj+cate9duLP+8vXl5+e3r1++dOrXwBMR9oysgPnZyrqN7CEtkvvLmpmdeXF1UCXGG6w+enru2fP/6vQc33n68/OHH7379zed/++mbn376/qd/fv78049ffv/dh1989uDdd5bu3D536eKRc+f2nTgxdfToroMHxvftG9kz2dTTZ3R7xTqdwmzROl0yk4WjULFkCr5GJ7fatW6v1uXRON1qh1vj9Oo8fkMgbApHLbX11mi9Ldpgq2uwRuvNkTpDMKL1BVVun9LlVbq8KpdP7fbrfCFrtN7d2OJpanXE4qZwVGiyVpOoSUVlG7Lz8iEwskSu8Qb0/rDIbONqjQylFi+UINl8FIePF0rIUgVdqWFp9Fy9kWcw841WvtEuNDlEZqfE5pbaVuITHrHFLTS5hSa3wOgSGF1Ck1ds8UutQbkjrHBGVK5alTuqckWVzqjCEV55SU5s9QjNTq7eylAZyVI1li+FMwVQOhdC5dTQuHAmH8URYXhSolhJFKuwPCmMwYfSeQiWAMURIVgCMIVdjiHl16CzgLD0CnBKGSixuGJLESC5rDK9EpRRVZ1ZBcqqqs4BQnKqoXkQRAEMU4LEl2NJVURaNYVVQ+fBmEIkR4Lmy3EiFUGiIytMdI2NbXQLLAGxPSJxRaXumNRdL3XXS1x1Emed2BHlm8JsbYCtDvB1EbEpJrU0yGz1YkudwBBia7w0uZ0kMhEEOgJPQ+CpiHwFgScj8MRErhDLZEHw+KKqisTM1NfWvv7si8/85x/+4z//8G8vvfL7hM2vFRWlIFHlCiW1pc158PC2y1f2Pnjv7CdfL33z1zt//enhjz+9+9NP73//w8OPPr9y896xuQt7zi7sPrcwfejY9p7BWCBmMrllIi0TRQWn5G/5w2u/f+qZf3v2jeczyrLxPKrMqlW6LHKXRea0SRxOid0rsvkFFh/P5GHrnQyNjaaykOVGolSPF2uxQvVKYQQqjECF4ilQPAWar1x5+P8sJYqvQvPUaJ4GxX2iXgRb+Y/6J4hRXA2K+/OdX4MYypD9ov47iDkq1JOfyBFMBYqtQnFUSI4SyVIimAoES4FgK1BsJYqtQrFVCJa8hiYBEYVVBF4VkQckCsAkIYQqrqFLoDQphCIGkQSVeG4FllOBYQOw7EoCB0Tlw9hiFE+K4ojBRGZORc2m1PzEjOIqCI5CF9MYEhiSUlhanZUPKAJAgDA8BE2tQhALQIjsipo8IKIEjq/AUKuwjAoEtQRCLATiCquwJUBCGZBYWk0oBhPyIYQ8MDYPgi2oIRTDKKUIBgDNAuG4NUQhiiZFUcVwIreiBp9dVJmYkbc1LetJZGIFxERcKOyfmNi+b2ZqatfuqZ1T/wTx+N7tgxN9vUOd3ds6u7d1/iI10boSI27uaIy3NTa2xeNtLU2dLc2djQ2tdXVN9bHmeGNbc7x9ZVNdS7zD5w6x6bzstNwVENNJTK8zsLKp7n8PYrfTH61tbGrpbGrraunsbe/pjzS2SLUGBJ5UUQ0DgeEoDJHB4ImFCp3SaDM6XFbPU1Vg7EqtgBgMJ0GRVDiaicRwkBjuP0DMR+OEK7s5CGQZkSInkGU4ogSNEyDQ7F8t5oChqGAYsQqMLSgBb0zM/uOra3/37KrfPPPCfzzz/NPPv/j8K6tfW7fhZxCn5hdkFJXkAiqLQDX5lTXJ+RWbMko2ZwPSimpyAZgiIKkETCmuJhcACdkAdGYZPKMcllkJz61GFUNx5QhCOYJQgSBUIHAAKLoYBM8pA6XklyZk5G1IzV6fkrUpPTcxpyi9CJALqC4Cwcqh6Ao4tgKOLYeiSyHIEjCiFIL8xyGuHIoprobnlFen5JdtSs/dmJaTkl+UX1FVCoaU10ArofByCLSwoio9v3BLasamxJTNyWnJGdlPQJyevSU5MyE5Y0tabnJ2UUp28ZaMwk2peVuzivMr4AiKkK9xG7xxe6TLHukyBVp1/mZztNPR3G9q7JYGGnjOiMhTr4l22FqG3N3jnu6dro4xS+Og0t/B1EegHEMxRlgA5xTCOFlAytYi5Pqs6nUZVRuzgVvzwYkFkK25oIRMQEJmeUo+sLAKBcHSyTyFRO/SuaImX6PB06B31xs89UZvo8kX17rqeCoHgiLKq0Rvya5IyCxLKgBlVyALqnFlcAqYwKWI9Ep7xFnXGWje5mvqczd0u2JdnoYeX7w30LQt3D4c7R6r7ZkId02EuneFevYEu3f7OibcrTvcrTt8HRPB7t3B7t2etjFjtE/ijDO0AZLcRVV52YYw11zLMUU4xgjbEGbpQ0xdkKELMLQBhi7A0AVY+hDHGOaZavnGKFcXYamCTEWAow6JTfX26D9BHO+dNnrb+Go/V+kV64JSQ1ig9rCkdrHe767r7h7dt3Pf2anD83sOnZs6PLv32MLu/Wdae8cVBi8IQc3IA6bnVmblV2fng9IyAVu2FqzfkL1la2F+IQyN40tkDrurMdY40LNtcteeU4eOXjx2+urxM9ePn71xem55/tKj81ffnbv09t4jF5t7dpk9zUpTRGuNGZxxs6/V4m+3BTvswQ5LsFXvrVc5QgqzT65zKlV2k9odNNf2BLunm8dPd+871z5zLDSyW9vYTbE0QqQNQFE3XD1Otu1jB46L6k6L608JokeYvgNkx36C/SDedpToPEFyHSc4jmAse2H68UrZSLloJ1h9iOA8y66d5cfOcqMnGMEjVO9xeuAsN3pJ3npT33vPMvjAPrJsHlhSdyyI43PChouK1lvGbY/cY+8Hd7/jnVi2Di1puy6p2q9oOq8Zem4Ye6/pu67qO2+aem4Yupc0bZeUzZdVLdf1nXft/Y+929/1j73tHlm2bFtStS6IYud4kTOc0FGqey/WvA9vOcHwzQmis/za43TvPpxlGm3cizVPoQw7oerdUM0BnOUUKzArip7ih46wPSeFgUVV7KKqYUkdXzZ1PLR33za2nmK7BqrYzYW4ARjvgNBxShOaNcWueNofNIx83D31Zf+BL/sOfNi6525s5GrtwKXY8GLL2OmOsb3tw0NNPS31reG6Bos3JNXb2FIdR6rXWDxOf1RjsCKQuKSklK2bNmHgsFg4ML1rfO+eiYnR4fHR4ZnJyRPHT87OLpw9t3D67OLpc+dPz144O3dhdv7ir0C8ODe/MPdPEJ+buzy3cGVx8eri+aUbN+9+8vEXX3/57d0791dA/PIfX/qPp/4tKy39/wXEd27fvnPnzt3l5fu37/xzysTS9dtXr92+fmP55q17167fuXT5+uUrN27cvLt899GNG/fPnDn/JDLRv2N65vCps+fPzF4cGN5FY0veWJ/0u2df3pKWRxfI69p6BndOD+2eGZ06sOfo6WMXrl66/87yx58//uqbD7/57pNvv/v0u2+++P7bb374/vsf//b93//+p7/+5dNv/vTOp5/ee/+9Gw8fXLp9a/H6tTMXL47smTR7fUK1xur3xzo6Is0ttlDI4PYYPV57OOKMRE1ev8pql+iNPJWGrVBy1BqB3ii3OTUevzlU66hrcDU0uRqanLFGe7TeGqmzhKPGQETvC6pdXrXLZwpGXPVxb7zFUddg8Ie5Gn0lBp9YUJyQW1CGQHPUOlttzFUf1/uCKodbaLRQpHIUh4dkc3ECEVkqZ6q1PINJbLVL7U6ZwyWxucRWp8jiEFkcIotLYvVIrV6pzSu2eERmt9DkEhidAqNbbPZJrH6ZPbhSUltQbPGLTF6hyS20uEUWt8jiElpcfJODa7AxNSaaUk+RaylyLU2pZ2nNPINdZHFJ7F6FO6hwB8U2D0dvZWnNLK2ZrbMwNSaKXIsVyGAMPojMrMBTy7HkEhShEI7Nr0Fmg6GZIHAqoHJrccnG3II3M7JXp2S8lpz+WnLG66lZb2bkbcgt3lwISCoDpgDAqRWQtEpoVjUyF4orRJHLCEwgVVDDlCD5KqxYT5CZyUo7TeNk6j1so4+h9VLkLqrMw1aHBIY6iaVRZo9LbY1iS0xgjHB1AfaTkT5eocEnMXmlZo/E6BTprGy5isDmQjDowsrylOz0DVs3vLH2tZdefe6Fl/7zxZeefuWV/1qz5tnklNWVoDQOH+YNykbGY2fmx+/cP/HBpxc//era53+68fEXV975cPH+47MPHs1++PHSV3+6/+nnd67fPn3oxNjAWHOwwSZSM8sgBas3vfyb537z9EtPv5W8rhhShmYSyCI2XSFkaxV8k0li90idQakjKLYHhVYf3+zhGJwMjZWiMBKlOpxYgxOpcSINXqzBizVYoQrNV/zvSonmqzECLVagw/C1/2DxL02sRHJUSI4KzdNg+NqVOysXnsQbmPJ/WSvfrvwcxVGhOEokW45kKVAsJYqtQHEUaI4Kw1FjuCo0V4nhqjAcNZqjQrBkNVQxiMCvInCBRC6IyIeQhVCaGM6UIVkKJFMOZ0ihNHENRQQhC8FkAYjMA1G4NUwhmi/D8mUwKrcQhEzKLs0qBCKwDJ5Qw+YqYUhKbkFlSmZRXgmwCoqDoClAJKmoGpVTCc0DIoqg2DIkqRxFKYOSiqrxBVXYJyAGEcshpAoEvRLLqsAxyzG0cjQdgGYC0CwAmlWF4UDwfARFjKKKESQeEE7KL6tOzSlKysjZlJi8+q01r725Ojk1iUjCRyKBnTt37N87Pb17z/Suqf2T+w7vPXJo+sjU+N7RgfGVl+o6urd19gx09Q529g52dPe3d/atTJloau6Ix9ub4u3N8Y6meHtDfUu0trGurqmxobWpsS3+DxB7XUEWjZudmvPma2vTkzIZZJbv/wpio8Pt9NdGGuJN7U1tXa1dfR29A7WNLTKtAUkgV0EQECgKi6ewWAKJSKlVGix6m93kfOoXGsZXQ4kQOPkXIF7JS/DROMHPICZS5CSqgkiR40lSDF6IxLBhSCYMyYCjmEgMC4llwtE0CJwEhOAKSyEbE7Off+Wt3z276rd/ePG3z77w+xdWvbB6zesbNm1ITt6amZmcl5teWJRTBigCgSvg6HIoJgcATS0EphRWZ5XC8ytxpWBqBYxRiWAB4IxiCDkPiM0EINIB0HRATXYltACMLIXhKpHESiS+Ao4tgSByykEp+aWb0nPXp2SuS87cmJazNbsgtaA0o7gipxxUBIIBYJhKBK4Cjq2AY1aegSgCGEuuwVMgOAoITSiFILPLqrZkFWxKz0nOLcgtrygGgctqoBU1sNJqSG5peVJWzvotyWs3bdmwOXFLSnpKZm5qVm5iWtamxLQNW1M3JWclZhQkZxdvySjalJqfkFGUUQyuRDFIfL1Q71fY6hT2Ook5LDSFJPao3Nsk8TawrCGq0cc0h/jOmMTXLA+1yUMdilCHItgh97cLXU0MY4SgcONlTrzYgeQagBRZGYZXiuKUY7hVeD4Qz6/EcMoQjHI4DYRlYxgylswsN/sN3npzsNkSajEFmw3+uNEfNwWbLaEWgy8uNHixbEVxDTExH7Qxs2xzTkVGGbwYSgLi2DCqiCzSSy1BU7DZHu2whFuNgSaDr9EUaLKGWx217a76bm/zQKB9NNg5HuzZHezd4+/e5Wkfd7aMOlpGXW1j3o4JT/u4NT6sDnUKbPVUjY8gd5KUbro2wNAHGfogUx9i6kMMfZCuD9J1AaYuyDSEWMYwxxwV2GJiR6PI1sA11DKVAbrMx1YFJeYGZ2ykc8eJ8UOXxw5cbB08YAv3Soy1Il1YaYlpHI0yU4SncktNIW9DX9/4oT2HF2aOX5g8Mjd1ZH7fsfN7DpzrHNyttYVrMKyMguqU7IqMPGB2QXVGdmVictGGTblbthbm5tfAkWyuwGgwRwK1Xa1d4zsmju49tHD4xOUjp5ZOnLs5u3j//NK7F6+9N3vx4Z7983UtI0pjmCdzChVusdon0frFGr9I7ROpvXyViykzkwVqPFOCJfEwWDYFy5XQFB6Zu9MaH/f37vH27dDHO1n2AJBvycI7c0hxkGiEaJ5keA/yQkf54cNs/16qcxJvnsSa9uGtx6iec+zgPDeywImcYwVPUb2nqP5FXuympvuRbfSxe+xtx+iyaeCmruemrveuaeCxa8eH/t0fByc/Ck6+79v12DX2wD56zzr80LH9Xe/OD4N7Pgzsedux/Zqme07UcJpbe5obPSeonxc3zovrz/Iixxi+/QTbJEq/C67ZDdfOYExHqK7T7MAZTugYzbMXax4DKwbKBd2FrK4CZkcevSOP3lfCHQMr9mLNh8nOg0T7DMY0gzHtx1tnMMbdcO00yniC7r0oj18zdF7Utp5V1M9r4tfsXbecffc8Ax/Ujn8S2/nIP3RWEuqt5tTmoVqrGTu5pkNq/3FT7ayr+VrttrfbJj7smfm4Z+97bbvv1I9erh1YjA6caRg6Eh/YVd/dHWmO+qNOj19ndYk1Zq7cwJUZ1Ca31R2SKvVV1dB1aze89cYbUFBVbcC7d8/Eob2T+yZ375+ePHLw4OlTZ87Nzp85t3D63OKZ2Qtn5i6enb8wu/CvQTw/e35u7tK5ucuz81cWFq+eP39t8fzS9RvLH3/42Zef/2n59r2erl40HP3yCy/95ql/z07P8LpcFxcWP//4ky8//ewXGeLlX4D43rUbP3eIby9dvXXt+p0bN5evXru9AuKbt+7dvff49u2Hs7OXJicPDgyMDQ1N7Nt//Ozc5XPzVwZHdjO4sjUbU/79v156fX0SEE6Q6m3WYL01ELMG6931bbGe4d6de8cPn5w+dW7/6XNHzs2eu3Tx5oN7H37x2Xd//+FvP/307d//9uGXX9x8+GD28qWDp0/uPrB/x9TkwMR4XVub1mYzuJxdQ0MHTp6cPna0d8f2ura2QENDoLHRF6u3+Pwqi02iM/CUKqZMxpDJ2Cq1yGBW2F16b9AUjJhDtaZgxBQIrzzbamO22pg1UmcKhA3+kCkQsYbrHNEGSziqcftoUkUJFJGQk78xK7cUjmIpNZZw1BlrNPhDaqdbZDJTZDI0l4vicHACIUUmZ2v1IotN4fKovX61169weSU2p8hiF5hsApNdaHaKLW6JdUXDToHRyTc4BEaXyOyRWH0rGpZY/SKzj29wcXQ2lsbM1DxxLUdvZessLK2ZrjLQlHqaUs/UmLgGm8jqlrsCGn+tLlinC9apvGGJ3csz2jl6K89oF5idQotLYHb+StJkmYYoUWGFMhRfiOTyYWwOhM4AkihlWEIhAp0DgWVUgVMBoKQyYFJZVVIZMKkMmFgK3FJcsbmoYktx1dZS0NZy8FZATVIFLLkCnlqFTAOiM8G47BpSHpxSiKIVY5ilOF45XlRJkIMpGjjTiOFa8QI7QWjHC214gQUnMOOFZrLYSpfb2SqnUO9RWAMaZ1jrCsrNdo5MiaHRqmA1eaVFqVlpW5IT1m1as+atVa++9uyqVb9ftep3q17+7auvP70h4cW84i1oPECqIAQjioGR8PHTw3cenPjsq2vf//Dwr397/MPf3vnLD4///P3jb//86Ks/PXj3w6uXr5/Yf2ysa6BBZ5dB8aDEnK1vbF79ZuJbyfmp+aDiciSomohEsqgUmZRvtIntfokjIHEExPaA0OrlGJx0tYUsN+DFGpxIjRdriDIdVWmiqUxEqQ4jUKJ48v+NiTECFVaowQl1OIEOy9f97N2fyQtnKZHsFRDrcEI9lq/7JZr/cedXtSJpJYqjRLIVSJYCyZYj2TIkU4qgS+EMCYIlRbMVGI4Sw1Gg2HI0W45iyZFMGYwhhlJFNWQhmMwHU/gQsgBGEyMYEjRHgeOpCQINXqDBCdR4nhrHU2O5KjhLAqbyIAw+RiAjiJRIhqAEgknNrygohxJpQpnSKhDr4ChqVm55YlpeTlElEIaH4eg1OHo5DF9QjcyvRhbWYIph+BI48cmUiUpMYRWuFEQEgMlVcBoYx4XRRDV0UTWZCyRwKrFsAJpVjmJWoFggLBdKFCIpIgSJX42iFFdCMwvKUrLyNiUmr0yZSE5NIpMJ0brQ7t3jB/bNrID4wNT+o/uOHp45OjW+d6R/rKd7oL2zr72rbwXEXX1DXb2Dnd397Z19be3dzS2d8XhHU7ytqbE93thWH2uujTTUReMrIG5qaFuJTHhdQSaVk5Wa89bqdZkp2SwqJ+AO/Z9B7PCHw/WN8bamtq627m2dfYPRxhaZ1oAiUkBQFAyJI5DoHI5IIlJqFHqT1mI12FciEysaJoBhpBoEBYaiITBMFJaLwvLROP5KWAKDF2EJYjxJ+j9AzPmXIAZB8IVlkE1JOX98de3Tz738u2dfevq5F5956ZUXX3/zjY0J65OStmRkJOXmpBUUZpeWF4HAlQhMJQJfDMbkAOBZZfBcAKoQSCiD0KqQbDCWX43lVaKYxTWk7EpUWllNUjEwuagyo7y6oBpRDsNVIHAVcGwpBJkLqE4tKFvpEG9IzU7IyEvMKUotKEsvAmSWVK70iUvAiJXecFkNCgDHAFEECI4CJzGQFBacxAChSUUgWGpB2ZasvKSc/Mzi0vyKymIgqLQaXFhRlVFQlJCStmZDwutrN7y5IWFTYkpSelZyRs7W1MyNW1PXbU7ekJixNaMgJbcsOadsa2bJlqzS1EJQYTWhhigi8PV0uZ2pcNLldqrMTlO66FofRePBym0oqQUts+OVLqLaQ9J4yVof1RBkWmq5jnqes4Ftq2OYwgxjmKEPUtQevMyGFZnwIjNZZqer3GyNl6VyMRQOuszGUjiEep/SXqvzNGh9jWpPvcoTU3liCldU6Y5pfA36YJMuEJfaIwyFFUYTlyKoedW4PDC+DEmrJvIRDCmWq6LJzBJLUOdrNASaNJ56haNWZgsrHLUad0zvbTAFm63RTme839u23dc14e3e6e6ccLZutzUPW5uH7a2jzrYd9pZRQ32/PNDGs8ZougBJ7SGq3BSNj6rzU/UBuj5I1wdp+gBVH6DpAwx9kGEMMU1hjiUqsNeLXXGRo5FnqmOpQwyFn6MJy2xN7vj2rvFT44evjB281DJ8yBbtl1piYkNEaavXupoU1phIH1Q76sOtI0OTJ2dOXjlw5ur0iYszxy/sP3Fp6vB8z+i0wVUHw/PS86u3pJcmZwMy84HpOZWJKcUbEvI2bSnIyAYCwWQiVSaS202OWLi+r2dweuf06b2HFw8cvXjoxJVjp2+cnr97ZvHe4VPXto0etHqaqRwdkihBk6QYihxNliGJEhhOCMXya3A8MJYNRNHA2bR/AAAgAElEQVQANfjicnhhIbi8AIIEYEUYoZtraVWF+zSxXnGgmWLyVfGsuSRPIa0FKttBc8zwgkfEdSeksWOi2kPcwH6m5xDTc5IXOq+I3zJ2P7ANvOMcfuQYum/pv2vsf+TY/klo6uv6g181HPwkMv2OZ/yedeiOqf+OqX9l4fMtQ9+SquOyou2apuuWcdtNQ98Nfe9KLak750WNR2j+PWjzBFw/DtfvQhonMZYprHkCrh2sFHcWslpyKE1ZpOYsUlserbuY3V/O7y/jdxUw4xnE8FaEdz3Y8Wal481K9zpQaDO8IR3fXczeAVHM4MwHyY6DFOcxhvc0L3SKEzzO9J3mhq6oWx+6h9+r3fUwNHbDM3jLP/ywbvxR/a736nd/0b7/684D79XvPKeu64JwfXnIuirKEEs3qfTsN4aOOxoXgt03Gobvt+181LbrQfP4zdjI5ejQQt3g6djggbre7aHWFm/Ua3Xr9RalzizX26R6h1Tn0NsDNk9YKFOXlFW98vJrq154oaKkyO+yT+3ccXjf9OF900cP7j9x7NiZM2fPzs6fmV04M3v+7NzFs/OXzi5cnF28NL94efEJiBd/BvHc7PnZ2Uvn5i7PLlxZPH/twoXri+eXrl2/8+EHn37x2dd3bt3t6epFI9Avv7BqBcR+t+fKhYtfffb5159/8cmHHz16+Pa9u3fv3HkC4ru/zhDfuXL15tLVW9ev31kB8ZWlm7du37//4N3l5Ufz81empw8PDU0MD+/af+DEmdnLJ89c6OrdTqYLX1+f/G+/f+nVtYmlIBRLopWb3GKdg6+28DU2icmj89Tao82exlZXXYO3vqGpu3vnvr1zly/dfvT2ww8+uH7/3on5ueHdu2LtbY5gQGe3qcwmucEg1mrEGk2woeHI2TMPPvjg7rvvnLl4Yef+fdvGxrpHRtr6B6Kt7d66mCMUNvt8WqdTbrGIjSaJySK3OVVOr8rpllkdYpNVZLTIrHaN22sO1Trq6p2xBlttzByqNfhDxkDIGolaI1Gtx0eTyktgiC15BZtz88sQKLpcqfcFrZE6vS+gdLpEJhNNIccJBBgeDy8SUeQKjs4gsTlUHp/WH9T4Akq3V2J3rICYb7IKTHaR2Sk0OwVGB99g5+ntPL1dYHSKzB6pzS93hOTOkMweEFt8fKOLo7MxNSaG2shQm1ZMzNKa6WojRa4lSdVkuZam0rN1FoHZKXX4FJ6g0huWuwIiq5ujtzI1JrrKwNSaeEa7yOqW2L0Sh09i94ptHrHNI7F7pQ6f1OGTOLwSp0fq8so8PrnHL/f4pS6vyO7imqwMtZ4kU6H4UhhbAKZzgWRWBYFeiiEXo0hFSGIBgpgLx2dCMKlAZGI5dHMxeEMBcH1e5brcqnV5VevyKtfngxKKYUnl2NRKcnoVLQvEyAGz8iHsfCi7AMoqhLGKEexSFKcCywcSBBCyCMGQ4nlKulTHVRk5Sh1NIEGQSGXVoMz83MT0pC3Jm7ckb9yatH7zljc3bly9fv2qN9Y89+Kq3/7huaee/eNvXnrl6TfXPpOZ/QYSU2Cycoa2xxYvzLzz3sUvvlz+7ruHX39z79Mvbn/+9d3v/vLun394//OvHz7+4PrSrbl9x3bFu6JyswTHwoJxkGosGIiFVGIhADS4EgeH0qgEkZymMjG1NpbOzjE4OQYnU2OlKk1EqQ4nUuOEKrxYQ5LpaSozXW0hyfT/FxArsUI1TqTFCXVYge6XDeCf270IthLFVWP4WpxQv3JnxcT/ksUrWQskR4XiqtBcJZIlRzJlSJYMxZYh6WIoWVBD5kFpAiRDgmHJ0UwpgiFGMsRIhgROF8FoAjhdhGRIEAwxjC6E00RIhgTFkmJ5CpJQS5UYaDIjTWagS400qZEqMeD4CiidD2UKsEI5UaxCMgRF1ajk3PKCciiZIVZqHCKpAY6iZuSUbU3NzSsBQlBkDIWLpvLAODoAQSiB4YphuBI4vgROLKkhFlXjC0G4kmpiBYQKgjHAaBacLEQypXCmpIYmqCbxQAReJZYDQLN+BWIwmlpSBcsqLE/Nzt+UmPzqmtdffeO1lLRkKpVU31A7ObXz4P6907v3TO+aPDC1/9j+Y0f3Hpue2DfcP9bd1d/W0dvW+QTE3X1D3X1DXT0DnV3b2jt6Wlq7mpo64vG2eGPbr0DcHG9viXd0tvW2NXd5XUEmhZ2VmrP29fU56XlcBj/kjbQ2df7vQWwzOtwOfygUa2hsbWrrau/p79o29DOIwXAMEkMkU1k8nkQqVqnlOoPabNZZn/oHhYkQ+BMNw9F0FJaFxvEweMHKyGEcUYIlSFbyEiSqgkxTkqgKAlmGJYhQWC4cxYKjmAg0C4Vlo3AsBIa+MmiiqKwmITn3hdfW/efzrzz93KoVEL+w+o3V6zes3bp1Y2rK5oyMxOyc1ILCnPKK4mpYWQ26BIItBGHyKzH5lZgiELG8hg5EcWvwQghBAMJyyuDUXCAmtQyytbByS15ZclFFTkVNCQRdDsUAYJhSCDK/EpJRXJGUW7wlq2BrdmFyXkl6ESCrtCqnHJRTDsosqUwvAqzgOLsMmFcBLgRCSyHIKiQeSqChqGwUlQ0l0AEwTE45KCW/OCk3P62gKLu0rKCisriqqqAckJGXn5CcsmbDxtVr163ZsHFTYnJSRlZqZm5SevamxLR1m5M3JGUkZRVlFlVlFYHSC4Ap+ZWphdU5AFQZnAEhiVBsNY6nx/ONeIEZL7JgxTak0Azh6IEsDZClqeboavhGhNCMltrwKjdZH6Cbw3RziGzwE9QurMKBkdvQUgtSbEKLTQSpjaZ2c4whsS0qs8dkjpjMXiezReX2OqWjXmav45sCDK2TpnUwdC6mzsUxegXWoNwT0wSbdKEWta9RYo/wjD6Owcs1eDk6N11pI0tMFJmZo3XL7LVaX6PW2yh3REXmoNDkl1hDCket2hnTeePGUJu1vtfRNOhsG3W077C1jlqahkyNA8bGAUvTkLVlxNw0pK3rk/pb+fZ6pjlCMwYpOj9Z6yNrfRSdf8XBVH2Aog9QdH6qzr9ySDeEWOZajrWOa63jmuvYughTHWLrIlJns6t5e9vY8eED5wdm5mLbZgyhbp4hzFb7ePqAyBQRGsNCQ1Djjkc6dgzPnNl35tqhuVt7Ty/tPfVExn0TB82BJgRZnF4ISUgr2ZJRmpJTkZIN2JxStC4hd31CXlJ6eXE5ugbForBUYpXL5onHO3YMTxyZPDA3fXB+195z41Nndu+bnzywsH3PqWjzMF/urEawiqsIZdWUihp6RQ29vJpSXEUoqsSXVpOqEPRqNKMKRiqvRJWW1FQVwzBVBCleEhA5e02N447O3db2cXX9IM/XQ7F2E4wDZMsE27tfEj2pbjqrbTmjbjohrz8qipwQR2YVDUvGrnuuoXcD4x9Hdn8U3vXYs/2udei+feRd38QHwT3v+Cbu2oaWNF3z4vgZXvQkO3yMGTxE9UxiLNshqkGgfBSsHIPpxmDa7RD1aI16BKIeAil6y0WtBexYJjmaTqzLIDVkURtzaPFcajyXEs+hNGaT6zOJdem4WDq2IYPQmEWKZ5MaMwi1yWhfAtSxHmh9s8K6BmBdU2F7q9K5HhTYDItnkwaA4imC+RjHf0YUvaBuvmrsuqLvOK9qvqBuuWHtfTuw/b3YnncaJt9umHzcPPNe+753W2bea575tPPgZ50HH9ZPHFPXNoHZ1hyoF0DsZKi3y51TptAJX9uF+sHrLTtuNY/fju+4ERu+HB5YCG07G+47FumdCXeO+Jtb3NGAzWs1OXRGu9roVBrdSpPX6ov6auMqnQVYDXtzzVuvvfIKEFAWcDsmJ7bvn9ozs2fnzOTuQwcOnj59ZnZ+4ez84tm5C+fmL51buHxu8dLc+csLP4P4iYbn5n8J4sUr5y9cv3Dx+uL5pavXbr///ieff/rVnVvLPV29GCTmlRdf/u1T/56TkRny+a5fWfr2q6+//errzz7+9PGjx/fv3VtJTdy5c/fevV+NXVu+cvXmlaWb167duXrt9uUrN5au3rqz/PDBw/fu3n08P39laurwwMD44ODEzN5jJ89cOHxstqllGwbPeu2tpN8888obG1IroXiuwqi2+qV6F1dpYcgMdKmBozSLDA6hwU6XKsl8oUCt9kRru0eGdx7YP3Ps2I7p6ea+XmvAL9SoaUIBmcOh8fkMkYgpEfOVitqW5vmrV7/98ce//vj3lUby4o0b81evnjp/cd+JkztmZvrHxzuGBuu7utx1dRqnS2axym0Oud0psVj5OgNLpWYp1Xy9QeFwmoJhezRmi9YZAyGNx6t2ewyBoLO+wRNvskaiXK0OhCdmVVRlVVSBSWSuVmcKhh2xeku41hAIKp1Ork5HlkrxIiFRKqbI5SydTmixyl1ulder9HjkLpfYZhNabEKLTWi1i6xOsdUpNDsFJjvfaOca7DyDXWByiiweqd2vdIdVnojCFZbaAyKLh29y8k0OocUltnkkDp/E4RPa3FyjnaExUhRaikJLUxnYegvf7BDZPBKHV+LwSZ0+sd0rsDi5RhtLZ2HrrTyTQ2TzSJ1+uTsgc/lXLkgcvicn7oDMG5D7Q8pAWB2sVYdqVcGIwh+Suf1iu5tndrAMNobeQteaaRozVWUky/UkmY4k0xOlepxYi+KrYGx5NVUEIHCKUfR8GDkHQswCEzKrcekgfDqIkAYkplaSkgGk5HJiUikhsQS3tQS7tQSTWIpOLsOklmPSAdiMSmxWFTarCp0BgGYCaorAqCoUAYTGlVSDMwryE5IT1yasW5ewNiFxfWLyhsTEdQkJb6xft2r16mf/+OJvnnn2qd//4anf/+Gp3z/z1PN/fOr1Nc+kZ26CISokUlowpB8ebjhzdtfDR4vf/PnR33/65G8/ffLXv3/8w4+f/fDTF9/+5ZP3Pn1w8dbCzInJvonepr7m2vY6e61bbFFieZRKHLwEAQdgydVkLowpxvAVRImWqjDSFCaa0kSRG0gSHV6kwYvUeJGaINYQxBqcUIXmKf6XheUrcUI1XqzFiXQYgQbFUyHYCjhLDmPKoEzpSsHZciRHiearsYJ/DHfjqVFcFYqrQnJW3smT/1wrJyiuCs1TYXgqNFuBYsmwHDmOq0AzxFASH0JkQ6k8FEOCZcvQTCmSLkTRRSiGBEkXIelCDEuK48ixbBmKKUYxxGiGBM2S4LgyskBDlxiYchNTaWIpzCy5iSE1EARKBFMIZ4vwYiVBpIJSODnlNRvTCjILqvAUvlxlE4r1MAQ5PacsMS2vsBwMxzNILDGJI0XR+BACE4ilATAUAJoMQFEBCCoATi2DUipgtGoEC4rmIogCJFWMYEigdBGEyodQBBCysJooBBH4YAK/hiRCUCQomgRBEjzpEOeXJmfmbUxMfuWN1a++8WpqegqdTok3xWb27jl0YN/07j1TOycPTO0/fuD4sX3Hp3fuH+4f6+58AuKu3sGu3sGebcM924a7ewe7uvs7Ontb27qbm5+AuLGhtT7WvBKZiDe2tTZ3trd0r2yq87lDKx3i9W9syM8qFHLEkUBdW3PXCoj/5di1/wlil8MfDNY1NLY2t3d39A509w9HG1ukGj2KSIEgsBg8mcbgCoVymUStkmn1KqNRY37qZw1DkSu9YQYSy1wZu4YlCPFEMYEsIZBleJIMT5L+X0G8OSX3pdc3/P6Prz793KrfPffi719Y9dwrr61a8+bqDRvWbE54a+vWdUnJG9PSE3Py0gpLs0qBOQBoVhksqwyWWQrPKUcXVBFKIbQKOLMCySyD0Qqr8ZkAeFIxaHM+ICG3ZGt+WWpRZVZ5dX5lTSEQWlBVkwuoziiuSMkvTcotTs4rSSsszyqtygVU51dC8irA6UWALVkFCRl5W7MLk3KLU/JL04sAOeWgEjACiCLAiPR/NImJJWBEdlllSl5BUk5uWn5+TklJAQBQUFaWlZ+/NS1tbcLmNRs2rE1I2JySkpKVnZ6dn5KZuzklY8PW1E0pWam5pbll4AIALK8cmlkCTi0CpxdDc6twpXA6iCCE05UYjh7HN+NFNozQBuOagAxdOUVZRlFU0FVgrgElsRM1XpopzLDWUs1BvMYFFRuq2IoKphzIUYI4KhBHBeaoYFwtSmgkyO1MnY9vjkjsMamjQWqPicxRvjHM1HhxEhOMr6rhq2BCDVKkw0gMRKWVafKKPXW62nZrY6+zZcDdNuTrHPV3bbfH++TuerbOw9S4BOag3FWn9jUq3fVia5hn9PEMPpElJLPXKp0xrTduCLWZYz2Wxn5r85ClZcTUNGRsHDA0bDM09puaBs3Nw8b4oKauVxpoE7rjfGcDz1nPttUxLbVMc4RljbJtdRxbHdtWx7JGmeYIwxSmGYJUQ5BuDDHNEZallmONci0xtjHK1EVYhlqxq8kWH44NH+jYfbJ57Ii7dYfE1URRuvEiC0FiIcvsFLmDpnCILRFXY3/n+OGJoxemTy3tPn5xz/GL06eX9py42LPzsDnUiqTL0ktgG9LLNqQVJ2SUbE4vXp+Yt2Zj1pqN2ZuSi7OLoAAwCUUUMgUGrTVS2zTYv+PgngNzkwfndkyeGhw/Mrrn1Nj0mcGJo8GGfrbEWoVglIBIVTAmBM2DYgU1GH41igtGcxFEEYGloPM1VI6CTBWRCDwGgS+jKTxSV6e9aTI6fDy+62zjrjO1O075Bo/be/dp4ruEoV2C4H557KSu5Yyh9ZSm6Zg8dlAUPiQIHhdHzioaLujarpq6bln7bpp7Lqpbz0kazojqZ6XxWWn8lKDuMCswTXRMoE3b4bqRGvUgWNlbKW4uYtdmEP3JGH8yJpiCDaZgA8mYQCoumE4IZRBCGYRQOiGYhg9lEGqzKfV59IZ8RkMhvaWU3QsSD0OVIzDVCEw5AlMM1SgGwNJtQFFPBb+jlN1SzGguYrQUMdpK2R1lnLZSdksxo7WY2QcU7cQZjvACs6r4RWPHTdfAvcD2O97hq7beK9aem66Bu4HRh9GdjxqnHrXse7fz4DsdBx42T99v2PO4afpxy/TN2u37leEYhG3Mh7uAlHa2bljlnrRFT0V7LreNXW2fuNK0/Ups+FK4/3ygbz7YdzbUdyzcOxPsHPW1dLhjUUfQY/WYzS6N0aUwulUWnyvcWBvvsDi8CBQ+IWHLurVv1YCBYb9naufY3sldO8dGx3eMTE9NnTp1en7h/OzChXPzF2cXLs8uXpk9f3kFxAuLlxYWzi/MLyysgHh+fm7u/Ozspdm5K3OLS+cvXr9w8fri4tLS1VvvvffxZ598eefWcm93HxaFffXFV1ZAHAkEbl27/v03337/zbdffPr5O4/fuX///i9A/ODu/Ye37t6/effB7XsPb965d+XqzctXbqyA+MrSzavXby/fffvh2+8vLz+enb20a9f+np6Rnp7RXbsPHDp6bmb/yVhDNxLDWP1W8tPPrl6/JbsGw5Ab3bZAg8EVlZsDQr2Lp7HztQ6x0S0yOGlSNY7DpwiFYr3e7Pf7GhpCLS2eWMzg8Qi1WrpYTBUK6SIxR6EQajQ8lYqnVPpi9ScWzn/x/V/++re//emvf/3su+8+/fP3X/71h8///Jd3Pv3sxoMHi9evnTy/uO/kyaHJyXhvX6i1NdDa6mtuttVFtV6vzGYTmUwym03r9ZrDYUskovf/P5zdZXSch5kv8GzbbRpwzGJmZpYlWUwzkoZRw8zMzDMaacSMFliyLUuWJVlmxyTJMjPKcahp2iYpJW3SrO8Hudnu7rl3d+85/znnHfr+O895wMJSqUgiMVks5mq1Grfb1N6ucbtpMlktBrsPACiqrweTSEylUul06j0ejdutdDrFZjNDqcQJBGgeB8PnYgV8gkRMVSpYOi3HoOcYdCydlqFR09UahkbL0unZeiNHb2JpjQy1nqrQkmUaskxDkWmoCj1DbeLobTyjg2d0cPQ2psbMUJtYOjPP5BBZm0R2t8jm5poddI2RIFVhBFIUT4wRSAkSJVmhpar0FKWOotTR1AamzszQGKkqPUmmJsrUJLmGqtIzNEamzkxXGyhKHUGqIkpVJLmGrNQS5GqcTIWTqwgKDVGpJSg0BIUGL1fjJSq8RImTqPAyDVGpp6rNdJ2NqbczdQ623sExNPFMzTxTM8/YzNE3MzUuqsJGEBuxfC2SrYIzFVCGHESTAUmSqkZ+KYq7H8baB6LlAEkZ1fj0qsa0SmxaJTq9EpVegUgrg6WUgpNLGuILqsPSC4ISsyLT81ILSzOLy5Jz8yITEgLCgn0Cff1D/EIjA6NigqOig0JDvf39tu/d+87uvb/c6/O2b8A7/kHv+vq/vXvvL7Z98PO33/nFu+++vXPXuxFR3hVV6SIp4eCh7vuPLn3+m4evPr338uO7X3718rsffvfj6z9///rPf/zhq1//6bPNL188/fzZnc37565fHJmbULtNGA61FALOrgJmVjbsq0OWwvA1WFoDiQOjC1FsKZojQ7GlcIYIQuXXE9m1jfQaLA2IZzaQOGAKD0Tm/rcBU3gQmhDKEIPpogYKv47EBRDYtXhWDY65lVo8C0BgA4mcejJva63bPy93qyNx60hcIJHzU7Y+qSfztkAMInLBRA6CykPRBBACG4CkVMMJADQZjGfBSVwIgd2Ao4PxTCiRAyVyoEQ2nMyDk3lQIgeEY9RjaXVoWh2G2oBnwEgcNE2IZUka2ZJGlhTDECGpfDCRCWikAol0KIMHpnDKodiE7GK/iKSY5DwACEtjSkkUQXUtPDm9IDYpK29/FRDWiCQwURQOjMisx1JrUaRKBL4cjquAESqhxEoIsRxEqGgg1IDIQCi1HsmoQzOqkdQKJLkCSapCUWvQjBo0qwbNBKCZdRg2qJEDwrKACMqbHuL03NjkjLCYuC0QJ6Uk4vDYzq7W5eWFUyvLx2bn5g/PLR9bOnfi3Nnl8/8M4p7+ka3y8BsQD4//RxD3/ARid1Nbc3NHe1tPT9dAf8/wyOB4f8+wxejYAnFYQHhuRj6Twm6yt/R0Dvz/gbird6h/ZHxwbNLV2skUiOtgyOo6CASOxhGoDAaPwxLy2SIxTyoVyN/6R20YWVuPBjRg6yG4egi+AUp6s3gYwUSgWXAUF4bkbI3T/a9AHJ2Ytcc//N2dPm9/sOcX23b+8oOd7+7as8PHZ09goFdIsFdIiFdIqE94REB0bHBccnhSZmRKXkRKQURKYURKUXRaaVxmZVIuIHVfXWphXdI+QHxuRVRmSXh6YVj6vvD0vLDUnLDk7IjUnNiM/MScwqTcosScwrjM/Jj03Jj03NiMvC3ybpk4c39FUm7RFoij03K2SshxmfnJefuziisLq+srwUgAohGIxFVD0WX10Lyy6sTs3Mik5KiU5KSszPT8vMz8/LTs7LiUlPDY2JCoqLCYmOikpMS09KS0rPiUjKiElLCYpC0QZxVV5ZYAsvfXpu6ris8uj80si8+tTisG5ddiy2F0IE4EpihhDC2EoQdS1OU42X6UsAjFL2kU1dJUcKGVoGmmmjvIplas2tHAUxfhWNlw4j4MvYouArLkNXRJFUVYSRRUEvg1JBGIrkDxDQSpnap005TNJKkLJ7DB2NpaiqiMwC4msEpI7FISp5zEqaLw61lSpFhH0TcJXN2K9mFt9wFD36Shb1LROsg2txIVFpzEQJJbGVonS+emq50kqblRoMcJ9P8wcRPP4BHZOmXuAUXrqLJjXNExIWsfl7aNST2j0rYxefu4onNC2jYmcA+ybD0McyfD3Mm0djMtXVth23u4jl6eo4/r7Oc4etm2bqa5k2ZsoxhaqYY2urGdbuqgGzuounaCsrlR6myUuaj6NmnLqGVormliyTo0J3EPExQuEENVSxTVEoVAkhhAEgKIAgRLyTF4bH3TfYdPjy1cHD124cDipamV1amVq93Ty1JbJwDLTiwEhKQUBsXnBsfnBMdlBUSl+YSl+IanhcbnJedU5pdDa6BkNEUsUDldHQfGDp2cP7V+/MzG/KlrR0+uL1+4c+rKg+PnbvYcOC7SNiOIIhCWi6HISRwdlW+iCUw0gYkhsnBlNr7CJlBYBTKTQKgT8tQyjtogMLWpWibsQ0uthy50zl1qO3qxaeZD2/h5/ciKtHuO5TpKtx9nu0/yPSd5zUtMxxzReAitmkbIZuCywwjFPEp9HKtdxhmWsfpjKM0RmPIQVDkDUUyD5ZN14gO1wpFq3nAlZ6SKO1rDH63hD1Vze8oYbQXE5jycJx/fXkhqLyK3F5I6iindpfS+SvZQLf9Ag+QgTHkYpZ3HmZbIthNUxwrdcYrpusBpvsxvWxV2rou71sWdVwTtFzjNZ2j2FZJlmWBcJhhXyJbTNPt5VtOH3JZL/NZLgtYPuS0XuC2XRe0byr5b2qE7+pGH1smnzpnH9oP3jAfumQ48dc581Dr3Scfiq87Fzc7Fze6lF12LTzxzD1yHnrYcfd4+f7fp4LK4uRXE0BTDbQ2UIY5uRuk6Zmo76x682jGx2jZx1T225hy97hi95Txwyz15vWXqcsvEinNo2tzVo3HZZQa1SCkWKgUSLV9uFKitBmebq61XrjbWAsFh4ZGBgQFVFaVOq+n43OETi8fmjx4+OntoaWnp4sVLa+vXV6/duHrt5uq126sbd1av317duL127dba+o21tWtra+trq1uv9bW161ev3ry6dntt4+71mw+u37i/fu32rdsPPvnki999+fWTR0+HB0egDVCfXd7/+ta/ZKSkumz2pw8e/vDdX7//9rtvfv/1p5+8AfGTJ0+fPn3+4sXL55sfPX6++fj5y6ebrx4927xz79Gt2w/u3396/8HTu/ce33/49NnzVy9ffvb48UeXLm3MzBzr7h7p6hqdnJpfWDo/v3C2pXUIBCX5hyS9sz0gPCazFoznyc1ae4fS3CrSNnFUdpbCylHZ+Tqn0OgSGh08rYmj1LDkCpZCyVGquSoNW1ducLsAACAASURBVKliyORUkZgiFFFFErpExpDIaGIJkccjcLlqu+PIiZMPXn706vMvXn3528+/+eabH37YWnT8b69f//nvf//dX/7y6ddfPf/ii7ubm6v37n1448aZ6xuLly9PLi91TU3ae3u0LS3qpiaN261pdiscDp5ORxAIYFQqmERCs1gstUpqtQoMBiyHU4lAFNQBy6BQOJ3GVCqlVqvC6ZBarSKTiafTMVRKilxGlImJMglZLqWplCydhms08M0mvtnINRo4Bj1br+cYjHyzRWi1CS12gdnO0ZsZagNVoSVJ1USJiiRVU+Q6usrI1JhZWgtbZ2FqzUzNVh3Xxjc7BDaXwOpiG6xUlR4nliO5IjhbgOKJcWIFSa6hKHVkhYYgVeElSoJUiZcocWIFVijDCKSNIjlBqtqy8paGG0XyRpEcL1Xi5Sq0WAbni+F8MUokw0iUWIkKK1U3StSNYhVOosZJNQS5nqwy0bQ2psHJNjSxDU1co5tv8ois7RJ7p8zZLXf2SB09YluXwNzOM3hYWjdD3URTOikKJ0XhIiubiHIXVmSFcwxghqaeqgSS5UCyDEiW1pElQKKwBsctRzOK4aQCEDa3FpZbDSoEQorrIAXVgLR9BREJCf5hwT5BfkHhARExIbHxYTFxIeERvgGBO7193vfyecc34L2A4G1BIR8EBL7v5fPO9h3/+vav/uVnP3vrrbfe+tm/vrV7778mpoRC4OVyFbO92zI+1b14YubarQuvPn/8p7/99sfXf339+sfXr//tx9c/fv/6xz++/u6jrz+7fH99cumIpdOD4/GKGmDpZcDsasi+OuR+MLYcQaxtpIMpPDhdhGRKYHQhmMID4pgVSFIZnLAlZgiVDybz/ttAKDwI/d9BDCRyAAR2LX6Lwj9peCtvsNtA4f0nENeROP+Un0DMA5F5ICIbQmSj6IJGlhhO5gLRlBoEoQ5LhZE4KJoAQeFBiSw4mYOmCzEMEYYhRNOFSCoPSmQ3NNKBaEoNgliDIABQpIZGGozIRlL5KDofSeXDSRwwngHEUqpQxBocBURl1xEYRXXwyNT83YHRoTHpFbVwIkWAJ3IrqqAJKXlR8emZ+aVV9QgIhoIgsmBEFghPr2+k1mLINRgyAE0FoukAJK0GTqkCk2rAWyCmA5C0Sji5DE4sR5Aq/wuIG7DsBgwTACeV1MAy8sviU7OjE9NCo2P3+vl6+3unpCWTSPjevs6TJ5dOnzxxbPbo3KGjy/NL506cO3viwvH/AuLBkYmh0cmh0cnB4fGBwbHevuGu7oGOjr629n8HcbO73dPS2dnR19czNNQ/dmBkarBv1GJ0NKIIqQnpYYER+VkFbBrX7fD870FsttmaPK1d3X3Dg2OTQwemXK2dDJ4ICEXU1ENgSCyRzGCxBFyOiM8WibgSCV/21k/lYUADBghqrIfgGqCEf4CYAUOyEGj2VtPw/x+Ity7V/XLb7p+/t/0X729/e/uubXu9dvn77wkK3BMUtDswaHdQ8N6QMJ/waJ/wOK+whD0hiXtDk7zDUn0jMv2jcgJj8oPj9gXH7wtKyA+Mz/GPy/aPzwpMyg5OzgqIT/OOSNgTGuMbERcYkxQclxISnxocl7KVkPjUrTbird6JhOyCmPTcyJSs8KSM8KSMrTUUWz+Iy8xP3VeSW1aztXFify2oqLouq6gsJiU9IDIqMDIyIiE+Li01KSMjMT09Njk5Ii42JCoqNCoqIi4+JjE5JjElKj45LCYhODI+NCY5OjknOac4bV95Sl55XGZJeHJhcHx+cGJBeFpJYkFdTjW2FMqswQrriIo6srqaoCrFSAsRgkIEv6RRDKBrEGI7Qeshm9rx+ma4zFTFEGfBiakgbCGeBRJqkHITWKgBsmSVFFEpjluK5VTg+ACqHMrWofgWDN+G5FggdD2ALK8gCkqInP0kdhGJVUhkFeEZRXhmCZFdTReCBSqs0kI2NNHMLTRTM9nQhFfbMDITXKCBcOQwjhIt1GJFeiRfA2XKQFQJhC5FclSNQj1RYqIo7AxtE9vUzrX3cB39HGc/y97LtHUzrd1MWw/b3se29zIsnSS9p1HlwiocjUoXUeehGjtY1m6Oo5/XNChsGZZ4RiWtY+LWUVHLiMA9xHX1c5x9HEcfz9nPcw1wHX10czdR04KVu7AKF1nfKnAPanqmDYNH1N0HeY4+vNIF4WqBNHkdTVpPl9dRJQCyEMJS0DQubftoy/ixrpmVrukTvUdODy98eGDpUtf0srypD0IVZ1Uj4vbVRGSWhKcVhiXnhyTkBMZmBcfnRqcXZxbXl9RhQY1sEk8jN7e1Dh6aPHb+2NmNxQs3ly/eOXX14ZU7r9bvf3rh+vPxufMaRw+erUZRZWSegSW1cxQujtzJVbiE6maRxs2VWZgCLZOnYrMVHIZMQJMqGSo7z9StaJnQ9R4xDs7pBuaVPfPS9nlh2xy3ZZblPMpwzDGd8wz7UYp5GqcZR8iGQYJBAGewhjVUwx4DcCfqBQfB4mmIZAYmn0Yop+DKcah8DCIdA0vGwNIJmGIapZ7FGRfI1iWac5npWmK6jtOdx+nOZZb7FK/1NL/1NK/1tKDtjLDjvKTrkqJvXT9yyzp1z3noccvc8/bjL7uXP+498ap76WX7sc3W+Y/bFz7vWvq8a/FV+7FnzUce2qfum8fvmQ48sE48cU4/b5l92Tb/qmvh84GTX46c/fXgyZcdx556jjxuPnTfefCObeKuffJB0/Q9x9Rt28R91/SL9vlPB1Y+Gzr1smf5cduxx23HnrYff9Qyd7/p8JPW+Rfdiw/bj57T9Q4SFU1QZjdFfkTfuuzqX3EPnGoePOMePOscOG8fuGwf2nCO3XFP3vVM3/LMrLZMnnQOzxg7ehQOi0AtY4oFbIlArBWqLCKtTWf32Jo7BRJVaXmNr1/A3r17SosLHRbj0vzsmZWllaWF5aWF06dPXb58ZQvEqxu31jburF2/u3r9zurG7dVrt1bXb6yuXVtdW19bW1tfX1tfX19bu766emt1/c769XvXbz68fuP+2vqtm7fuf/zxr3/35VdPHj0bGRqFgWA+u71/8da/pCenuGz2Zw8f/f2vf/v+u7/+4av/EYhv33n44OGzh4+eb62beP7i45cvP3v4aPPChbXJydn29oG2toHR0cNH58/ML5xr7xyDoeiBYSnvbA8Ijc6sBhG4MovG2qkwtgo1bq7KxVW5BFq3yNiicHaYOwbs3UNGT6fYZGUpNTSZkiZVMOQqllLDVesFOqPIYBbpzVy1li6R4bl8HIfL1+o9A0Mzi8sLZ84vXbh4fmPjzvPnn3/zzZ++//4vP/zwxx9++MP3P3z9/fe//9vfvv7++6+///6bH3743Q8/fPKnP93/9NNLd+8ev3jx4PLy6NzcwOHD3VNT7sFBXUsLV6vF83gQMhlEJOJ4PKZSSRKJ6nG4fQBAblVVGRSKoNPpcjlfrxcajVytlqFQ0GRSqlxGVyvpGiVTp2EbdDyzSWi1iO02icMudthEdqvQZhFYLAKLVWSzSxxOid0ltrn4JhtLZ6IpdSSpGi9S4MVKokRNlmmpCv0bFuusLJ2VoTXTNUaG1sQyWFkGK01jJEhVKJ4YyuRBmTwkV4QTK8gKLUWlJyt1eKkKLZAiOEI4R4jgihAcIYIjRPEkjSI5SaGlKPVkhRYnVmIEUrRA2ihR4mQqlEgG5YqhPDFKpMDKNASFnqg0kpRGksJIVBgIcj1BbiDKTRSVlaq2UVU2isJKVdhoSgdD42Tr3Fx9C8/o4RlbecZWrsHD0bewtS0sbQtD7Wao3Wx9G9/aw7f1sk2ddF0rVdNCVrspajdV00zTNjN0LXRtE0Vlx0tNaIEazVPghSqKVEuTawg8IQRPLK4FJGVnhcVGBYQHhUQGRcSExMSFRscGh0f6BYfuCQjc6Rew3S9ge0DQTv+g7b7+27x93/f2fd/X/wP/gO1ePu99sPPnv3rvrXfe/9muvb8Kj/LZX5ZBZqAsDtXggY7FU7PX7l559snjz77+5Lff/vb333/9u++/+ewvv3306xeX7q0fu7DSNzMps9mgVGYJFFMMwRaBMAX1qIJ61BaLa7C0eiILROaAyJw6Aqu2kVaNoQLxTBCZC6HywRTefxsIlQ9liGBMCeQ/gJj1U2H4pxowgMD+51LxfwTxf84/QMytwzMacHQkldfIEiMoXCCaXIsggBppKCq/kSXGMIRIKg9NFxC4MhJfQeIrCFwZlilCULhgPAOIIlVCG8vBmEoItgaOr8dQIQQmjMSGEllgHL0OTa5C4Eth2HI0oZZAr8FS9tVCwpJydvpFBEWmlFZB8CReI4FdXgmJS8oJiUxMSMsrKANUgdD1KFIDllKHpQAxlFo0uQZDBmLpDY2segwTgKRVQ8jVIFItmAyAUWvg1C0Ql8GJZXByBZxSDqOWQsllYFIFhFwNp9bAyJWgxqJKcFpuSWxKVlRCakhUzB5fH29/79T0FCqVNDDYc/r0iTMnV+aPzB6dObI0t3juxLlzJy4szp6YHDs02L81VPf/AnF7e097W09ba7enpbOluaPV09XV2d/fOzw8cGBibHqof8xidGARuJT4tLDAiH3ZhRw6z+3wdHf0d3cN/M97iN+AuK27p39k6MDU8PhBp6eDxhUCIPCaeggChSNTWRyOiMcV8zliEVci4Un/M4jrwLh6CL4BQgT930GMQPPgKC4UwQZB6f9hqA6M/3cQV0HzCqtjkrK9fjrd/O4HP3/vg7e379ru7bMnMNA7NNQnPMw7NMwrNMw7LMI3IsY7LHZnQNT7PpHbfKO2+8fu8E/cGZC0KyB5d1DK7pDUvWGpXuGpXpFp3tFpfvEZ/vFpXpEJ2wMi3vUO+sA3aGdA2J6giL0hUXtDorxCo3968AmP9YuMD4xJCopNDoxJ8o9K8I2I8w6L2RsStTsoYndQxJ7gSO+wmIDoxLDE9KjU7JiMvNiMvLj03Mik9ICI6N0Bgbv9A/xCQoKjIiPi4qISEsJjY4MjIwNCQwNCQoLCIkIio0MiY4LCowNCI31DIv3CYgKjksMSMiOTcyOS80Licnwi03cFJ+8IStodlhaQUBCdU5tWiswBEPc1MAvA3HwwL7uenQlkZNYzcqGcEqy4lqZu4BpAAgOAqyylCHLR1KQ6VGIdch+eUS9Uw+VGkFBdy5ZWUIUleO5+DKcYwy3DCatJMgBZBSCpqhplJUhhAYJdgGEX4Nn5RFYegZGLZ+Th6Hk4egGesZ/MqWCK6vgKiFgLlehAQjWQK69hiKtownISpxjLKMEwKgicKiKvHMcuQdH2wymlSFoVjg0kC0E0CYylQPI0SIEeJjBABEawwAjiGRq4unqOrp6nb+AZGrh6AFNVTpEW4wXFOH4pUVTDUIIFRozcide2kAxtdEsX297HdQ1wmga5rgGOo59p72XYepjWHpatl2XvY9l7aZYuot6DUbmwKhfJ0MptGpB1Tah6p2WdE9ymAYqxrVHlREktaIkZK7Pi5Fa80k43tEhbBm3Dsx2HT/YcPdN15GTv0TOjS5cmT60NLVyw9B2kKO0AIr8YRs4FINPLQKn7a5MLqxPyK5P2VWeVgkpBeBCeQ+CpBbomc9tw79Tx6eXL8+euz5/bmDu7cfz87bPrTy7ceLF88W7XgQW23FYDpxUDcZUQKgDBrEUyq2H0KigNgGACEfTKBlxZDbysGlpZAakqBQGLQbAyOKUWL4FzrHhFO83Qz7CMMm2TLMcM2zXLcc9x3fPspqNMx2Gq+SBBN4FRjiGko1DxKEQ4DhEdhEln0arjeMMK1Xqa5TrL95wVdZwSti/zWhY47gWue4nvOSXtPK/svaIfXjcfuG6buuWaudty5EHr3MP2Y486Fh53Hn/UufCoY+FB+/z91rl7rUfvt80/6jr+tHf5+cDK5tDpj0bOfHzg/OcTH/56/PxnI2c+Gzr9xciZ346d/93Y+S9GznwysPKy5/hm58Jm18JHvUufDq78evTMF2NnfzNx/qtDV/44u/7VoSufjJ5+0bf0tHvhYfvs3ZZDdz2HHrTP3ms9fKdl5n7b7LO+4x8Nn3w5uPKke/G+Z/5x28LzruVn7YtP2hZe9qx8Mnx2c/DkunvqkMg5yNBOK5vOdoxfGTpysW/6bMeBU+7Bk/a+s7b+i9aBVevQhm3kmm3kqmX4nHlg0dAzo23tlztcQr2Go5DxlFKZUaq1S/UOvaPV5u7gieRFxeV79nrv2LG9qCDPatIvzh/ZAvGJpeOnT5/cAvHaxs2167fXr99dv3Fv7cbdtev/VxCvrd5eu3b32o37128+3Lh+7+rqjes37r569fnvvvzq6ePnYyNjCAjCd4/P1lCd02p79vDR37/7608g3tx88ezZfwTxs81HzzafvPjo4dMXd+49unP34cNHzx4/efHw0fPHTzZfbH7y8qPPHz7aPH9+dWLiSFtbf1tb/+jYkbljZ48tXujsHoej6f6hyW9v8w+JzqwBkXhyu8baLTO08pUupszOlNnZCgdH5RIYW9TubkNrn8rVxjdY6UotTa6hK7QstYGjNfF1FqHBLjY5xCa7UG/mqLQUkayRIyAJJEKdUdfUYm7tsHd2t4+MTS0snL6yunH/wd1nzx+8evX0s883f/Plx19//cVf/vL1Dz/85fXrb1+//svr19/827998ec/v/ztbx99+umdzc2Np08v3b27fOXq5OJix/i4qa2Np9UShUK6XM7TaokCQTUSmVVenllWVgaBoBgMhlzO02r5Oh1bpaZKpWSxmCKTMjQqtkHHsxiFdovEaZc1OWVul8ztkjU5pS6nxOkQOxxiu0Nsd0ocTrHdJbQ5eWYbS2eiqfQkmQYvVuIlSoJUTZZrqUo9XWNi62xco4NncrL1NrrGRNOYmHor02ijaU14mRrJk0CYfAiLj+RJ8FI1RW2gaUwUtYEg02CEciRPguJL0UIZWihDC2QYkRwvVVNUBqraSFLosCIFgiuCcYQogRQjViCFcrhABhfKMVINTmkkqc1kjZWisZJVVqLSTJCb8HIjQWYiKSxkhZWksBBlFoLUTJCaiVIzSWohSS1kmY0it1MVDprCSVc46comhsrNUDXTVW6GpoWu89B0HoqmmaR2kzRussZN0zUzDB6WuY1r7eDbOnjWNraxmaFzsHR2gblJ7mhVulqERhNZIKhHo3JL98ekJARFhgSG+QWG+ASH+gSHegeF7A0M3h0YvCcweE9QiFdwmHdQyF5f/x1ePtu8fbcFhuwKj/QODffy8t327raf/fyXb/3rr97asfdXsUkhlYBCAhUpkLP0drWn1z0yPXx0Ze7s2vnVBxvrT25dun9tefXs5PJs99SIvbdTarORZUoES9BAYlWiSUVgdC4Aml0NzqmFFNQjS2CN1RhKHZEJpnLhDAGcIYDS+WAqF0zhgqn/XSg8CE0AY4rhLCmUIf4JxP8M361jH3XkN60UAAK7jsT9qWvi/wFiEIXfQOLWYqm1KBKUwGxkCJFkDhBFqkUQIDgGli4gcmV4tgTLEOJZYqpQxZRoWTI9S6ZniDUkrgxF5TVgqVUQbGk9srQOUd6AqoHh69EUCI4OwdHBjTQgmlQJxxVD0CWIxiosuRJFzKsBhyXl7PKLDI5KLa2C4kl8HIFTXgmJScjyD4kJi01NzSneV15fXo+qhuFqEIQaJLEKQahCEQEYakMjqwHLBqLo1RByVQOxuoFYAyHXwKlVCGoZglQCxe8H44rqcfkAbG41MqcCkV+JLKxFFwMwxbWIvBJgSlZRTHJmZHxKUET0bh8vL3/v9Mw0BoM2Mjpw9tzJM6dW5g4dOXLw0OLR4+dWzl1Y+XDp6MrUgcNDA1tr10YHhsffaPgfIO7pHe7qHujo7Oto7+lo721v62n1dHlaOv8B4pGRwfHJAzPD/WMWgx0NwybHpoQGhG+BuMne0tnW29nR19La6WzyWG3u/xmI3W3tPX2DYyMT0yMT046WdgqbXwOC1tRDkGg8lc7h8cR8nljAEYt4EglP+lZ5DayyFv5Ty8QbE4MJDVAKGEaHIphwFGtLw1s9xP+vLRP/BcTRSdl7/d+A+F/e2faL9z54b/fevYHBgVFRYQkJEclJkckpEUkpEcmpkSkZ4clZQXEZflFpvpHpvpHpPhGZ3uEZPmEZvhFZATG5wQn5YckF4WmFYWkFoWn5IcnZfrEpe0JjtweE7wwI2xUY/gbEoVF7Q6N2B0XsDAjb4R+6wz90V2D43pAo77AY77AYr9Dora+2+4Vs8wl63zvwfe/AbT5BO/xDd7/5e7RXaLR3aLRXcMSegOAdPn47vH32+Pn5BAUFhoUFR0YGRUQEhIb6BAZ5+wf4BAT6BoX4BYf5Bof5BoV5B4V7B0V6B0f7hMX7RST5R6X4hKfsDEp4zyf67b0Rb3tFfxCU7BWdF5xaHpEDiMwDR+TCIvIQ4fmI8Dx4xD541H5UQkVjKoCYXk9KrccnAFAxlZCIsvrwUmB0VUMKBJPXSC0iMAtw9HwsNQ9NyUVQc+G0XBg9D87Ih7Hyoew8EDMbSEuvIaUACBlQShaalo6hpKKIqShSBpqchaXm4uj5BGYhiV1C5ZXRBGU0QTGZW4Bj5KEpOQhSJgSXCkSlAlCZDY3ZYHxWQ2MaAJVaBc+oReU24Aph5GIEtRzDrMRxyhq5RWjWPiQrH8XKQ7Jy4YwcOD0HwcxFsnLhjAwQORGAi6tCJ1RjUoD4bBi9EMsrJ0lqGKp6rg4mtmIULpymhaBvJRnaSPo2gq4Vr2sl6lpJ+jaSoYNoaCcYWrEaN1xugytsWF0zzdHD8wyLOg4I28e4LcOspn6Gs4dp72LZu7iuXmHzgLR9VNM7ZR2b8xw62b1woXv+XNvhlY4jJwcXL06d2Rg/tdY6c0LmGaJoXDiJEclVQmiiehKnFseoQlEqkRQgjo1iyWkys9jcamgb9owcGT56+uCJywdXrhxYOD989Mz4/IXZ09eOnbs5dfySuXUURhKmFtVFZ5Yn5NUmFwCT8gFx2dWxWZWJeTUp+2qTcyuSsvanZO5PSyvKSC7ITSosTS+H7qun1eBUcI4DL++i6oeZ1klu02GB55i4fVHScVzUepTjmqFZJon6CZxmEqc6iNccIujmyMYlhu0sr/mKtOuGbuiObfxu08zt5iMbTYdWnVOX7OOXnROr7unr7bO3u+bv9hzfyoP+5WejZz4+eOnTQ1deTn74dOzM09Ezz8bOPh0982jo5P3+pbu9i7d7j9/sXbjRfex61/xG59yN7mN3+o4/GFh8PLD4pH/p+cDyi8ETm4Mnng8sPx1YfNJ//Gnf4rP+pedDyy+GVzZHVp4Pn3g2vLw5dvKj8TPPR1bu9R673XX0Tvfc7a6jtzpn73TP3e9buNszf7PzyK2uo/f6F+73H7/TPXezbfaWZ+5x59LL/tMve0+96Fl5NXjmk7ELm6Onr7UdmlO1TYgdC7betdH5WzMrq2PzZzonFh19i+buU5a+8+b+D419F3Q9Z5Tty1LPvLT5iKz5oLJ5WOXukNvtEpNealKrbEq9S2lym92drtYegUS1v6Ri716fnTt27C/M3wLx6eXji8eOHpubPbG8fOnS5fVr/xsQr91ev3bv2o371288uLZx98qV6xsbd1599Nnvvvz62ZMXB0bHkVCk317fX7z1s7SkZIfF+uT+wx++/e5v3373h6++/vSTTzc3N589e7YF4ucvXj578fLR0+cPnjx/9Gzz/qOnt+48uH3n4aNHz5483Xz0+MXTZx9tvvz01atfP3780YcXr00dnOvqGu7uHpk6uHBi5fLKqdXe/oNILDMgNOXtbf6hMdlAKFWodOnsvVJ9K0dmp4ksFKGZJrbQJFa63MbROnkGF1tnY6hNdJWBpbXwjHaBycE32rk6K0dn5emsAoNNZLKLDFaO2kASyXFcEZEvpoplNImcIVfyNDqlzW5v7+wYGR08dHjy+OLc6bMrl66cv35j9cGD25ubTz7//NXXX//mu+++/vvf//jjj3/8+9//+Pe//+HHH7/58ccv//rXV19/ff/jV1fv3z9x5cqB+fn20ZHW4eGmvj6BTgdAoVKLipILCoqAQCSNxpTL+VqtSK8XaLVspZKhkNMU8n8Gsdhpk7jsIodVZLcK7VaRwyZ22sVOh8Tp2orI7uRb7FyTlaU30TUGilJHlKm3QlZoKUodTWVgaMwsnZWttzG1FqrSQFUZGToLw2CjaIyNEhWMIwLRuWAGD8EV46RqispAURtJSj1OqsaIFGihHCdREeRaolxLkGuJCh1VY2IabCyjnaY146QqBE8M44hQAlmjRIWVqDESDUamxylNBI2VrLVRtHay2kpUWnAyU6PUiJUYtpYKkxRWksJKlNsIUgtOYm4UGbECA5avx/L1jXwDTmAkCM1EkYUssVNlTqrcRZE7iVIbRmRCCgxIoRElNqElJozU0ii34JU2otpB0bro+iam0c02utlGF8/kElqaZPZmhbNZYrEw5TI4iVBUXRGfnhwYEeQTuNfLb5eP/05f/51+ATv9A3cFBO0OCPIKCvUNiwwMjfD3C9yz22vbzj3vefvtCAn3CYv0Cwjes9v7/Z173vUJ2BmTGFZQmg2EVCFxYDQJgSDA4Xg4moKhCZkKi8bZ29I+3ucZ7bN2t0htOrKUh2TTECwWViBuFMgQLCGIwq7FUcsQuEIQMr8Oll8HK2hAlMIbq7FkEIWN4oixfBmKI4bSeWAqB0LjgqkcMJUDpnDePPynULgQmgDOkmydvgNRBT81BDdQ+GCaEMoQb12HbqDwAQT2Vkvx/w7EGGo1ggDFM/BMEZrCbUCT61EkFJlD5slYEi1DpKbyFQyRmq80ibU2mcGptrZobB6Jzk4XqlAUTh2CUF6PLAHASgCwChAKgMCDsVQong7DM0CN1FoUsRyOK0cRanDUajRpXy0kIiV3V0BUnOzwnwAAIABJREFUcFTqVoUYT+RWVENjErJ8AiMDwuNjU3IzCioKq0BlDchKKLYShquA4SoQ+BoUuR7LBOHY9RhGLYxaAyLXQshAOA2ApFchKaUwwn4QZh8QlVMFSy0BJRYA4nOrk/Jq0gqBWSX1OSXAtPzyuNTc8LiUsJjEwPDIXd57vfy9M7LSWSzG2IHh8+fPnDm1cnTm8OGpmeOzC+dWzn148uLy3MmD40eGB8e3ztT9e3n4H0N1Pb1D/wBx71a2isT/FcRmvQ0BwSREJ4X4h221TLhsze2e7o723hZPp7PJY/sfgdhitze3d/T2Dx8YnZwZmZi2N7eRWNyqekh1HRiJIdAYXD5fyudJBByxiCeV8mVvlVZCyquhPxWJt0wMBOHqwEQQdKtI/OY0HQTOgMKZMCQLgeLAUSwoggGCUv/z2jUQHlCP3dpDnFNQHZWYvdsv/FfbvX/x3s6fvbPtl9t2bPf2C4iIik5JSc7NySgszCzan1lUnLm/JKu4PLukOqesLru0IbO4PrUAkJhbE59dFZ9VlZRXk76/IbcCXlCLKgAgc6sg6aW1ifvKYrIKI1NzwxIzQxLSQuJTQ+JTQxPSQhPSQhLSAqITfcJj9wRH7goM3xMc6RUa7RcZFxCdGBiT+I8icfTekH8vJHuFRm9x+ScQ+4RGegeH7Q0M3u0fsMc/wDswKCA0LDjiDYh9g4K9/QN8AoP8goP9Q8P8wyL8wyL9w6J9Q2O8g6O9QmK8Q+N9IpK8w5N3Bie85xv1yz1hv9gV9rZX9PuBSbsjsr1i9u2OKtweVrAttPCDiOLtUSU7o4t3xZbsSSz1Si7bm1KyO6lge0LOtrjMDxKz92YWBhSUBhWVBRSUBhSUBhVVhBRXhZcCYyrA8VXwhGpkQhUqvgIVV4qKK0HFlaDjStHxldjkenwyBB8HRkfWwaPrEfFgdDIcl4YkpqOIGUhSJpKUhSRlIUnpMEIKCJtcj06pRycCELEV4NgKcFINIgWASq5BxJeDY4vrE0pBqVWITCAmpw6bD8YXQEn5UHI2iJQBIqWDSGkNpNR6Qmo9IR1EygCTM0CkZAAutgodVYaIq0Sl1BGyYfQcOCMbRs9DskoIohqGCsQ3wCU2pNyJVjZhlU0YZRNa2YRVuXHqZrzGg9W0IFUusNQCEOiAQh1EbsUaWsi2Lrqrl9nUz3QPcjzD/LYRUceopPOAomdS1XdQOzCjHz5iGptzTC66ppdt48cMg4dMQ0eap5cHFi+PnFzrPHrWOHhI0jIkdvdLm/uk7h6Rs4NjdlPVVpLMTFPZBeZWVUu/uXei+cDR7kPLIwvnxxYv9B5Z8YzPe0aP9s2sHDxxdfbs9fHjHxrbRiFkYWpxQ1xuVWoxKKsSnl0JzyyDZZfDCmsxpQ24sgZMeT2ysg5VA0QCa5DgGhS2nsBBsrQUeQvf3CdtOqBoPajsnFV3z6t7F3X9J/T9i6ruWVHLFMt2gGIcI+nGybqDNOMhhvkoy7bAc50UeS4qu9eMw9edkzc8h6+1H7nsmTnfPHXWPXnBM325c3a9b2FjYPFa38LVrqOX2g9f6Zy9Mbj0+OCFpzMXb42uXO2ZW+2dvzG0fGtk5ebwiesDi+t9x670zl/snj3ffui0Z+pk88SplqlzbdOXOw+tdR251nVko/PIRufhja4jG92zN3rnbg8cuzt4/N7w0r3hpbtDi7cGjm30zK52HlrvOrzRe3St89CHnskLLROXO2audB260nV4rWd2Y2B+ve/ola5DV7sPr/XNXuk+fLF16mLzwbWWI/e6l58Pnn02cOpRz/Lj3uVH/Sfu9Cycd45NSZtGRLZ5R9/qxPFbs2cuHzh2zD04oXZPKd3H9B0rxp7T+u4VVccxcdMhrm2Sa5kUOiYV7lGNp1fT7FY6TEqbXuvSmpu1tlZHW7+ne0im0ldU1fr5BXjt3VNWUuSwmpaPzZ5aPn7s6OHZwzOLx49fvHjp2sbN9eu31m/cuXbz3vrNNyBe27i1eu3G1fVrV9fW1taurq+trq+vr69fX1u/tb5xd+PG/evX76+v37l8+dq1a7c+evnpb3/z1bMnm+Njk2gY2t/L9xdv/UtqQqLNZH549/7f/vztd3/59pvff/3pJ59tbr589uz54ydPnzx59uz55tNnLx48fnbv0dP7j5/dffD45u17t27ff/jw2ZOnm4+fbD5//uqjV7/+5JMvnz775PKVm4cOLfb3TwwOHZybO/3hhzcuXrozNj6PI/FDItPf2R4UEZfXgKBLNM0GZ59M38aVOugiC01oYUjsDKmDobCzVA6W1sHU2BgaK1tnE5ibJHaPxN4itDRx9XaW1sLWWvh6m8jslFhcIpOdozHRpCqyUEoSSogCMYEvxLK5GCYLy2KRBEKORqNyOG2d3e0jo4OHDk8tLs2fP396ff3q/Xt3NzefffHrT37/1a//+IfffvvtNz/88OfXr797/fq716//+Prffv/93z774x+efvbZjSdPVu/dPX7hvL2jA4zDJeTmRKWnZZWWgPF4mljE16glBr3UZBQbDQKDjqVVMdRKhlbFNmq5Zj3XrGcZNHStkqZW0DUqpl7LM5tEdqvE6ZS5mmRNLrHDKbDaeGYrx2hm6Y10jZ6i1JLkaqJURZAoCRIlXqzEixV4sRIvVuFESpxIgZeoSAodWanHS9UIrriBxgEQ6UASA8zgoflSglRNkKobRQoUX4rgiJBccaNYQZRryUo9WaWnaUxso11gdwsdzTyLk6o2NIqVWJGCINdS1CayykRQmAgqC0ljJ+ucFJ2DrLETlBaczIQR6dFCPVqow4oMOKmJKLeSlXay0kGSO/BSW6PYjBUYMDw9hqfH8g2NAiNBZCaKrWSJnSJ1UGVOssxBkFgxIiNaZMCIjVipGSszY6VmjNSIkhrRUgNGasQpTCS1la63c0xOvsnFNzkERrvYYheZTCy5DEEiFFVXxKYl+of5ewXs8fbf7Re8NzDEKyB4j3/Qbt+And5+O/0C94ZEBIZGBfsGee/Ys+39He/s9NrmH+wdEhEQGOrrE7DbJ2B3eExw9r70OmgtnoqlsomNFEw1uCqjMDMqNTY6PSG7dF8NCozhUAhCNpZLB+LRuYCqpP1FqWUV+yGIWhy1gcyCM/lorhjFFcMY/HoSswpDKoU3lsKxZQhcTSO5gcyCMXgIlgDG4EMZvC0QgygcEIUNorJBVA7ozVsOiMoBUzkgChdKFyA5MhRXAWfJwDRhPYlXT+LWk3lgmhDGlCDYMgRLBmNIwFQBkMCubmTU4Jh1RG4Dhd9A5teTeHXENwIGkrh1P83VEbn1JB6IzAeReXWN9DosBUPj0QRyIluEIDIRJCaZKxWoTAqjU6Z3iDQWucGhc7Sa3Z32tr62/gMdgxPO9gG5wUHlyeE4ejUYXVILLaoBlQJh1VAMCEOGEegIEhNGZDbg6cBGSh2BDiKz6nDUIgAsMiVvp39kQERSUVldI4GFI7KrAND45GzfoEj/sNioxIzU3OJ9FcDSenglFFMFa6yAYSthuBoUqaGRAcGzwY2seiS9Hk4DoRgQLLsey6iEE4tBmH0AeE4lOK24Li6vMjKjODSpIDy5ICa9ODGnLDm3NC59X2hsSkBETFBkTGBo2G6vvd7+3pnZGRwuc2Jy9OKFs2dPnZydmTk0eXDhyPzZlbMXTn24fOzkwYkjw0MT/YNj/UMHBkcnh8emRsamhkYmBt6sXXsD4q0zdZ0dfVsg3uoh7u8d/gnERp0VBkbFRiYE+obkZe5jUTkOS1Nrc2d7W4/H0+l0tdpsbqvln0Hc1efp6/H0eZztFp1dI9er5Dq9zuKwN3d09A6OjB+YOjw6OWNvbiUy2JVAUBWgAYkhMJg8oUAm4MsEHKmIK5Py5G+VVIDKqiCVtfCfQAxowAIaGoEgfAOEDIHTYUgmDMmEwOlgGA2CoMNQTASGDUezoUgmCEarA5Nq6/C19ThAA74OTKgDEwENuCogqrQalltUG52Uuycg6p0dPlunm9/evmunb0BITFxiVlZOSXFRdXVxLaC4FlhUAyiqAZYAodUwHBBFAyJpVVByaT1+PwBbWIMuqsWWg4gAFAOE54IJHCCGWgbB5NeAsssAOaWA7OKajKKKtILSlLzi5Nz9idmFcZn5UanZYQlpQTFJ/lEJAdGJQTGJofHJ4YlpEckZkSmZW4lKyYpKyY5KzY5MyYpIzgxPSt/ydGhCWkRiRmRSWlhcclBUnF9YpG9IuH9oZEhkdHhMfERcXFhMTFBkZGB4eHBkZHhsTFRiYnRySlRSamRialhcSnB0UmBUUkBUckB0qn90qndEyq6QhA8C4j7wi9sRmLA7LMUnOssnNndXePa7fmm/9E57JzB7W2j+joj8XZEFu6L37YjOfT8i4+3ghJ8HRP08IPJXEfF7UnP8cwu9MrLfi034VVTse3FJO5LS96bl+ecUhxZURewHRO6viyhqiChoiCwERxXCYooRceWohBp0bC0iogoUUl4XWlEfVQOJr0emQLCpkMZUMDalAZNch0quQyUBkYkARAoQmVaPTgEi46ugcRXgxEpocjU8uQqWWAFJKoekVcGzAJjcBlxeA24fGF8AIRXCKAUI+j4kcx+KmY9k5CHo+UhGAZpVhOUUYTn7kMwcGD0TTM2B0YuwvDKieH8jPx/J2odilxHFtQwVmG+ES+wouROjdONUzThNC07Tgtd6SPo2sqEdr29FKJvqxeZqvqaar62XmBHqpkZjG9HWSXH00FwDrJZhXtuoqGtc3jetGZrVDM+qBg4peqflvQeVfTPKvhlJ54TQMyJpHzcMH205fKZr4ZJn9qxxZE7eNSnvnND1HzSPHDINT6t6RkXNPXxHp9jdq+0+4BibbZ1Z6pk703/8/NDSpYGF823TS87R2eYD832zpw+eWj9y4ebEicv2/mmC2FCOoBZDiLWNbAhNjGTJkSwFhqUg8DVUiYEhM7Dkeo5cz5PqBGKdWKhTSUwWpaPN0Dpo7z3gGpp0DE5a+qdMvdPG3sOmviOm3mlNx6jI1cc0dpI1HURlF1nVS9UM0HRDdMMoyzTJsR4RNi0o2pf0vYuWgWPWwcOWvmlz74ylf9YxPO8+sNAyfsw9ftQ5csg2MG3pm7b0z7lGT7RPn+iYmXWNTJl7Z6wDx1oOLLUfXO6YWW4/uNg6ecwzMds8dsg5NGXrm7D0Tln7ZxyDc03DC+6RxaaRJdfIonN40TW85B5d8Yyf7pg61zVzrnvmbNfM6fapFc/4QtPInGNg3jm40DQy7xw8Yu07Yus/1jSy0DK24Blbah1f6Zhabps47hk77hlbbBs/1jwy7xg87hg+45662jF3vWdhvePo5Zbpyy3TlzzTp11j0yqPh6JwkaRDqqaV3oOXJo6f7JseN7V38A1dXMOoxHFQ0XxY0TIjdY8LbEMc0wDHNCi0DsmbBrSeLq3HrW6yaJwGY7Pe2qpztDna+z09QwqNsQZYHxIS6ufnW1lR4nJYlheOnlxamJ89dOTw9OLi8YuXLq1v3FjbuLm6cWvtxp31m3fXbtxZvX776rUbV9Y3rqxfW11bW19fXV9bXV9fW1+/vn7t1sbG3evX79+4fv/a+u0rl69tXLv9cvOT3/7mq+dPX06OT6PhGL+9vj9/662UhCSbyfLg7oPv/vTtt3/+y9e//+bTTz7f3Pzo2bMXT54+f/rsxbMXL58+3/yvIH7w8Omjxy8ePd58/vzjjz/+zWef/v75889XV+/OHT09OnpkYuLYysqV9bVH6+uPJqeOE8iCsMiM97YHRcblgRF0mcZtcvYp9W0CuZMjtrElDq7czVM289RuntbN1TWx9U6OwSkwN0vtbQpXh8zZKrK6uQY7S2tmqk0crYVnsAlMdqHZLjTZBHqLQGcS6E18nZGl0hCFIgSdBiYSIGQimsWkSERcjVpmMWubmqydHZ6hwd7JibGjRw6fWF66cP706uqH169dvXP7+qNHDz56ufnFF7/+5uvf/eXPX3337VffffuHv/3tm7/99cs//fHmo4d9B8ZwDFrm/oKE7MzM4qJaBBRNI9NEArFOo7ZZNA6r1GLk6dVsnZJr0gisep5Zy9DICVI+iseEMakwJg3FYRHEAqpSytSqOQYd16jnGHRsvY6j13P0erZOz9Tq6GotTaEhy5REiZwgkuGEEpxAjOWLMTwxmivCcEWNfClRrNy6rAFn8AA4SgUKX4kmAAk0OIPXKJDhRYpGvhTJEsDoXASTj+FLCBLl1rAdQ2PimexiR7PU2SKyuzlGK01toKsNbKONa2liGZxUjZ2qsdO0TqrORdU6ySo7QW5pFBtRfC2Sp0HxtViRAS81E+VWssJBVbooChdJ7iRIbXixhSA2E8QWosRCkljJMjtF7qDKHVSZgypzkGV2ksxKkFmICitJaSOp7ESlDa+wYGUmpESPEGngQjVSrMbIdCS1iaG3svU2ltbMUut5OqNQp2dIJJBGbH5ZcWRijG+wr3fgXr9g7+BIv5AIv6BQL/+g3d5+23d7feDluysg2DcoPNA7wHv7nu3v7Xh3+54PvAO9A8MC/EL8vAO8fYN8oxOjCksLMQSUQMpTaGV8CReCAaflpe8O9Hp75/s7Arxjs9JKQXX1+MYGAr4ECkkuKQnLyApMzojI3pdcUl3QgAAS6GiuhCzTUuV6klSD5knBNC4AT6tAEcuR+DIErgJFqG6kAAh0IJFRR2aBKVwoTQClCyB0HpjOB9MFYPrWkWdeA4VbT+aAaXwEW4riKhBsOYQuApH5DSRePYkHpgpgDDGCJUOy5HCmFEIV1hE41Y2MmkZmPZEL+geI64ncOgIHQGADCZw6AmcL06Ct/RIkXgOR04BnICgchkStMDkVJodQbRRqTGpLk62129016Grvs3m63V0DXUMT/eMzI9NHD84tT8+fGDl41NXRJ1KbMGR2VQOisLJuXyWgGACuhqIbMEQongoj0KAEOghPb8BTIUQGjMyqx5ILa8ARSVk7fMP8wuL3ldSgcTQskV5dB03KyA0Kjw2OSohJyUjLK9pXXlMCBJc1wMsaYKUN8AowuhZJAOHocBIbTmBDG5kQDAOGY8PxnAYMtQKMKayF5JTXpe+vScwrj8ooDE3ODYzLDIrLDE/MiU7Lj0nPi0hMD4iM9QkJCwgLDwwO2uO128/fOycng8djTk6MfHj+zJmTJ2ZnDs5MTh6bnTt78vT50+eWFpanJmeGhw/0D4z2D44NDo8PjUwMj0wMDY//M4g7O99oeAvELc0dnpbOzo7e/r43IB7sHzVoLTAwKiYywd8nODs9j0Fm2cxOj7tjC9AuV6vD3my3uh1Wt9PW3OzwtLu7ulv6ujz9HmeHWe9QyQ2KLRA7mjs6+4dGJsanDo+MH7S7W8gMVk0duLYegsYSmUyegC8T/h/K7vOrzTRP8H7NzO4zO50q2WCwDSaYDAIkgZBAgIQkUM5ZKOecdSveyhEkcjDGEeecXeVUjti47MpVdrly9XRP93TPdPd2z+zZN88LV8/T2zvn7LPnfF/d9/UHfM7vXMHitZk8TrPXbQFewRIYeCJrjMIl0wQUuohCE5NpIjJNTGFI6Cw5m6fhCQw8oZ7D17J5Gg5fyxMb+eNmntjEERqYPC2NpSLT5WS6jMKQ01hKGltJYcqJNAmOJEBhaK1QdEVN20/e3PZffvrm3/zDq//1Z2/8rLxye0NDGxyOHMFiKVQ8nYGl0tBjJCRubGCUiqPzKXwVQ6RniIxUgX6UrXrJYixtnMhTM8aNHIWZJdMTBTIMnTdIZg+TORgyZ4jIHCBQERgitH+kvRfdDEU2dPbuhMDrO2D1HdD6Dmhde3dde2dtW2dde3dDJ7wVjoD0DXSjhrr7MV2oYQgC3QZHNUP7mrp7m6F9rXAUBDEIQQy2wVENHfDqpo7t9c1VO1vqWzqaId0tXdAmCGRne9vO9tbmLgikFw4fQPUODcLQg519qFYYoqmrd2dHT10bvKYFVt0M3dbUvbWxe1sTtLqlp64D2QDtb+4ZburFVLcPbK7teb26p7wRvQOCa4ATm/soTUhSXc9IZQfytZ0dP6pu+tGOxjdaIDVIdAsWV9M/8GZ7x8+aW15v69gE6d4C7a1CoOsGcI3DpGYsrXWE2TbCbsWyWzDs5mF2M4bdjGE1Yuk7MZQ6DHknltpCYEIofBhT0suW9rKkMJqok8SDjHEgY5xuMh9OEyEY4z10cReR145jtmLobVg6BMeEjfGQNMkQRznC144ItFi+BsNTY/ganNgwKreNKR1jSidB6SAoHaMqJ0njJuu8VL2PrPMRNd4xtYeo8VH0AZoxRDUESTo/RR9gWkCuIyn05CT+SVmwpIjMqKNz2viCLrGoTy0ZMyum7Ious0sem+MFJxi+FMOX4gRyInBKnprX5Je0hd0v00/sNk/tdy8dDe09G95/Dlg56Vo4Yp9bs82uWWcOWqb2W0v73XNHwnvOZY6+PXHqVvbYtfCes87ZQ9bSPsf0fs/immfxgG16tz43q8vM2oq7wqvHiiffWrp0d/db6ytvPVi5+mDX5bsL527Onr62cPbmniv3D994fPjG49UL72RXj1viRZE1yDP5ZC7QEMk5UyV3ZtqRmLRFc/ZY3pMuArkpIFP0pQr+RB4As75QKhBIxcK5XLxUTM4UY6V8IJ/3ZUv+/GxwcjYwUXKns8ZITOkNSexBkSUstoDjtrjUkZK7syrvpCYwZwR3OTK7vRO7/JPzQH4ayE0HCgvg9HJ8fik+NxcpTfknSr58yV+YDk3OBIszgcnpwETRny94sxO+7FRgYj46vZxcWEktraQWlhJzC7HZWXBqKjRZDOSL/kIpODkTLi2AU0vR6V3R6ZXo9Ao4vRKd3h2bWY3P7UnM703O70nM70nM7Y7NrESnlyJTi5HiEji1HJtZAqcWI6VFcGpXfHYlMbcrMbc7ObeaWtidnF9JzK0kZleSc8ux6V1gaX9s7nhm5Vx+3/nc3tPJ5RPRhdPJ5dPpXYfBmWlTxMNS2WjShNq9Pzl7du7g8eLqUqiQMwXTWqCgD0waQlPGyJQRnDJGSiawZImWHIlpb2YqUCiGJnPhyWR0MpYqRTJTwUwpPjmXmZp3AkEilVZbX7d12w8gvnD25KULp8+cOnbm9PGrVy/dvXf3wcONuw8e3nnw6N7Gkwfvvvfg3ffubTy5s/7w9vr6vYcP1x892th4+Ojhg/X1Bw/XH21svPfu4w/f3fjwyeMPH2+8t37/8ZPHH3z95Xe//qfffvnim8Nrx/gcUdmb5X/zyitd7Z3pROaTjz790x///Y9//NO//vZ3P//+l1988c3zz7/8/MVXX3z5zRdfffv5F19/+vyLj5+9+PjZi48+ff7eh5+89+HHH37y7KNPPv/4kxeff/7dt9/++uff/8uLz3+xfv+jc2dvHlq7cOLYW7duPnny+MXDB5/s3XNSJNJX7+j40Y8rdzb2MDgqTyCXyCwGwWmnL291Zy3unNU7YQMmrUDB7M+bAlljMGMGc45k0ZubAfKznkzJkSiYwbQxFNf5ozoA1AGgPhg1hmOWSNweS/nSueDEZHBi0pvNWMCwxudSumwql03tcWh8To3XoXbbNR6HAfDYQgFPDAykE7GJfG5utrSyPL9vdXntwN6jR4+ePXP+ras37t6+v/Ho0dN3n3704RfffvOL3/zzP/76VxvvPd21b4/BbiGz6FjS6DCJgKORxlg0rkxs9jrD2WQkl3JFg5aQxx4PhIrp2GwhMJE0hT1Su56llowK2SMcBp7HoozzGUoJR6vg69UCg1Zk0kttZqXLofG6tT6vDvDp/QGDP2QAgjqfX+sFtF5AB/h1QEDjAZROj9zmUto8WlfA4Atr3QGRwUYRyXEsAY4jIgllbKVeanVr3AGVE5CYHEK9VWS0SSxOqd2jcPpUbr8OCJvCcWssZYtnrLG0GUyYIglLLOXMTLiyJWu8oA9ldMGMLpzVBLOaQEbtz6iAlMwdF1nDAnNQZI3IXAmFN63wphWelMqbUXmzSm9W6ckoPemXu4fVvowGyGqArBrIqn0ZtTet8qSUnqTCnZB7EgpfQgkklP6kAkjJfAmxJypwh3mOINcR4Dn8QndQBoDqQEwbjGmAiA4I2cIxFxgzuNwssQgxOFDbVF+2raxs2+bKHVuq6iu315ZXVr9Zvu31sspXN215razijYptZRXbt2yuKHtt8xs/ffO118s2lVVVVtRUlW2vfKOyfPO2ysb2Zgx+RKqUuryOcCwUCAEKnWIQP7yleuvf/sPf/8Obr7fAYRSBcNxkkVodDIVmmC2AE6gNiKGqTkR1F7IVTUCSOaMiJUdrG7cBKm9E6YlIXUGB2U1XmUZFqiG2GEXj9VE4SCp3gCnAiRQMlUVg8gosXq7JxTY4OQY3z+ThGj1MrZ2iMJHkRqrSwtY5+EYPz+Dh6lxstZ2hsFDlZprMzFBa2GoHV+fm6d0crZOusJDG9SSJniYzM1/eMayw0GRmyriRJNGTxw00uZmltnF0Tq7OzVE76HIzZVxHG9dKDA5vPFvatW/X2tHF/UcW9x9eWTu+99jp/cdPrx4+vnLw6IFjp09euHLx7VtXbt65cvPupevvnL18bXXtaDiVEyl1Q6Nk+ACmdxiPJTNJHCFNIKWJpFTBOIU/TuZLSbxxqlBGFynG2CIEZqy6ufPVLdVb61r6sWP8caVApiJQWV0IVF1Le31bRysMDkUNILEjA4QxFH6sb4SAxI8Nk+lEjpA5ruIrDAKFkSczcMd1HImOJdJQOFIcmds/QoYO4Nt7BxuhyDpIT007rKqlq6qls6atux4C3dnZXdfWUdXQsLW2Zntt9dbtlZs2v759+5Z+JNxm0R3cv3Lz2uW3Lp8/cWTt6KED586cuvb21evXr50/f35t7dDK7j2LS7sXl1eXV/buWtm3srJvZWXfrl17l5ZWFxeatY5IAAAgAElEQVR3LyyszM0uzc0uzc4szkwvloqzE4Wp4uTs3OzSyvKe1ZX9+/cdWl5cjYTjXLawubG9cksVrKtXJdMkYunSxMxUaW5yYrqQL+Wyk9n0ZC49mU8XJ7JTxfzs9MTizOSuyfx8DMx5PaDHHQqFEplscW5hZXXf2r61o7v3HUzlChq9kcHiMdl8qVSl11osRpfV6LYZvS4L4LUFXsGNMggkFpHKpdCF1JcgporINBGFIWGw5Ry+hi808EUGrkDH4Wu5Qh1/3CSQWfjjFq7YxBLoaRw1makgMxUUlpLGUdO5GipbRWLI8RTxAI4J6cVWNXS9Wr7jv/5s8yv/8Orf/eT1H71ZVl5T09jV2Ts8hCGTcTT6IJHUixmBoodhgyMILHGYxB1lSqk8DVWgH+Ooh6nj/aN8FIE7RBYQWFKKQEUVqcZ44yMMAYbKxVC4I1QelsRBE+iIYSIEMdTYiaht7a5p6apr626AwJq6epq7exo7YXXtkOqmtqqm1ppWSDMU3okcgKMxiCFcz+AItH8YghhohfU1Q3tbYUgIAg3tx8IGcN0obBscXd8O39EE2dHUsbMd2trd0w7vbYVCm7u7WmBdkD5479AAmjAySCT04/E9g8OdyIEORH8bvL+5G9UA6avv6K3vQDR09jVD+zt6h7r7sbBBXC9mFD481obA1nWga9sHW3uJvVjOEEWCYymwTClyjN3Wj6uC9JQ1tm9ubt8B6+3E4fuoNChxrBGNrkOhGtADzUPDbVgcBD/WTaTBqdw+hhDFlvazpX0MCZws7CRw27Gs1mFG6zCtFUNtw9I6cIzOUTacIkAxxwe5ikGOAsWQwIi8LjyrC8/qIfGRNDGKMY6kieEkfucIo3WQ0oomd2IZfWThCE9NlpqoMgtZaiaKDQSRjiA2kBU2lsHLtQS51jDHGubZInwHKHTGXp5yE3tSEk9a4kmLvRmRJy32ZGT+gjJUUkem1eCMNjqniy/qk8vG9Iolt8de2OecPOAurXmnD/tmjwLzxzxzR21Ta7rCHkVmSZZeUGSWtIVV8/RBx8IRx8JR6+whY2m/fnKvefqgZ+UUuHYlcfRtcO1ycN95YPWMZ+WUe/mke/kksPtM5MDl1NHr+VO386fvpI7dCKyet0ytqdLL8tSCKrekyi3IUlOCSE4E5jW5eWD12OTZG8vXNnbffHf57UeLb60vv7W+8vbDvdc3Dtx6svbO00PvPNn39vr8qWup3Ufd+QVdOKvyJw2RrDs7HZneFZ1bCUzO2RN5SzTjTBW8uaI7XXAms+5k1hFLmwOgyROyesOeQMIfSgH+uMMRdNgCgAsEgVQcSIHumN8UcCidZonJKNKbhHqLSG8TGZ3jZo/MFlS543p/1hrLu9MZdyrhisc8iaQ/kwlNZEKTcSATcsUCdjDiiseBTCKQjbiTHmPApLAb5Fan3hdxJ+L+bDKYS4cnMpFiJjKRDObj/izoTUc8ibA7EfEko7503J9J+jNJfzbtz2T82Wwg90P+bNqXSXnTCXcy4U4m3ImkJ5nypVNAJhPMZUOFvy6Y/18K5bOhfDaYLYRyc9HSampuX2p+NVpaCuSX/Lk90an9ydnlYCGudqtGeaJBqoWlmHTF9yTndqdmpwO5lCUc0XiDShcgc/jlzpDSE9UHkhYw7YinPcm0L5Px5zOhiQxYSiWn49mZSG46kClG8qVovmhxe8eo1LqG+q3bK/D44Wwmfu7siQvnT505fezChdPXb7x178G9e+vrt+7eu3n3/p31jfuPn95/9707jx7fun//1v179x6uP3q88e67G48erT94cO/h+sN3N957+vjDJxsfPH38wZPH7288fPL+04+++er7X//Tb7/64tujh0/wOKI3Xy975ZVXuiDd2XT+00+e/+lP/+OPf/y3f/2XP/z8+3968eKbZ8+/fPHlt19+8/Mvv/n+86++ffbF15+9+OrTz7/85PmLDz999sEnn37wyWfvf/Tsw48+f/78u2+//eeff/8vL57/Yv3exxfOvnPs8JUzJ2/efeeDp4+/WL/38erKMaFAu6O6/cc/rtjZAGWwZG5fOpGeD0VKLl/O5spYnFmrq2B1T1g8eaMno/ektN6EIZiyRvOuVNGdKjoTBVs0a4mkzeGkMRjXAaDGG9YCYZ0/rA+ELGAMyOXBmeno7EyoNOHNplzpmCcT8+XinkzMFg/qA06FwySx6MbNWrnFoLQYVBaD2mrS2W1Gl8Picdp8Hpcf8IfDYCKRzmbzE4VcPjcxObFn756z585eunzp4KG1VDZttJqkKplYIWEK2DjKaP/I4AhlVKpXeaMBbzRg8Nh0LpM74Z/YPbPr+L65g8ux6Ywz5lPYdXQZH8+hjDBJBA6FwKWNcml4Do3ApZMEbIZUyFXJ+VqVQKcWGbRyq0Xjchl9PrPfbw4EbOGQKxb1JpPueNwaDBvcPoMLsAGgJ5Jyh5Nah48r05B5EopAypAoeUq9wuLSewI6l19udkoMNonBKjHYJEbbuNkuszqVDo/GBWg8fo03oPYGNL6gPhA2R2KOeMYez5nCKQ0Q1/jiGn9SDaQ0QFofzBlCeV0gq3AnpI6o3BXXABkNkFO4U1JHXOH+YRKs8mbUvozWn9UFci/TBnJqf1YFpFW+lMqbVHoSCndc7orJ3VGFJ6rwxuTehNQbl3ijIk9E6A4L3CGhOyj2hKS+iAKIqICI2hcyAGFXNOmLJ00eL0sk7OlHVtfv2FyxuWzr5orq8q015VuqNpVte23z1tfKt72xZdumiq2bt1Ru2rxl05tlm98o2/x6+eZNlRXlO6rKd1S/sbXyp2Vlr2/ZUt/SMozDiaXjFps5EPKD0bDD7eAIeG0QyGubNm/etr0PMyI1WOzhuC2SVrmCQpObpbaOcOVwAqNtcKxjiNiJIcMJDBSFh+PJaQoj1+AU2/0v33BmaqwkqQ7DlfZRuNBRBozIHGCLSXIjx+DmGF0MrZ2utbENbqEtILIHOUYPVWUlKcwUpYWpsXN1Lr7Bw9d7uFonU2GlSI1EkY4k1tGkJpbKztO5+Xo3R+N4KWC63MJUWJkqG1NpY8gt1HEjWaKnjBuZSitP5xKafCITwNU4KeOGUYGSLFLJzO7oxMz+k2cv3rx9+da9S7fuXrp599KN2xeu3Tx16crxcxfPXLp69catm3cf3Lr34OqNdy6+df3y2zeOnT6bniiKFGrk8EhHTx9sYBhLYZA5QgpXOMbm4+jsERobR+fiaJxRBp/IFGLJTGj/8PaGlte2bK/a2YrGE3lSBU8qx1Pp3UhUAwTS1AVp74F3o5C9w4MIDAY+ONiF6oeh0f340VEmmyGS8mRqnkzDHdewxWqmQEFhj49ReRg8vQ+N7+xBN3f1NnRA69u76zu6a9s7a9sh9R2dOzs7d3ZBdkLa6lobaxrrquuqKreVb9r0anXVlsH+HodFe2Dv0rWr565cPH38yIFjRw6cP3fy2vXL125cOXf+zIG1A8srK/MLywuLuxaXdi8trS4vre5a3rNrec/y0urS4u7FhZX5ueU/g3ihODlTyJeKkzPzc8u7lvfsXtm3d8/BxYWVSDjO54lbWyCVFVXdnXC5TJ2IZ6aKs9OluYlcsZCdLGQn85liPlMsZKcmcjMTubnJ/MLU5K7JwmI0WvB4QJcrGAwmMrnS/NLq6v5Dew8eXl7dm8xktXojlyvg80QKmUanMZt0DoveZTd63daAzxH+30EsIlOFP4CYI+cI1Hyxni/Wc4VajkDzFyA2vwQxlaMmMxUkpoLCUtM4WjpXR2VrSAwlnjI+gGN39o5UN3a/uqXm/3m17JUfvfZ3P3n9v72xaVNVdX1HBwyNHiKOYcjkAcIofAjTPTDU1T8MReP6sJRhIneUISNxNWMc9QhDNkgS9o/y0EQehiYgsCRj3PFRjhjHEo7QeBgyZ5jIHhplorBUWD++Fdpf2wrd3tC+bWfbjmZIfTu0ubunGdrT3A2r7+isbmrdurNxW0NzXTvk5bPMPYOY3qERGBrT2YduhfU1dsIbO3taoEhI72A3agTaj+9EYJu6ULWtsJrmrro2aGMnrLkb1tTV1dTd2QLr6uiDwwdRyJEhFB7bh8XC0IMQZH9Hb397T38bfKAVhm6Do9t7hzr7hjv7hrtRw939w9CBIRgaAx3AtPUMNkD6m7qGYANUDFlE5qkYYh2ZrxwicyD92Or27vKG5vKm5joYHIrDDdBpKBoVNkaAjuJ7yaR+BmOQzcHwBSNCCV6iGJVqRuX6UZkeJ9YMchVI+ngPSQAlcKB4FhTPhOJZMAILPspBkPkDDMkwWz7MlvfTxDACG4KhQTA0KJ7ZM8btJfJ6xjgwArsTS2sbJLejyV1YOpIsGOEqiWIDSWIYE+nwfPUIT4UXaChyC9foEzvAcXdc6k3KgbQykFUFc6pgTh3Ma0IT2nBRFynpwCktOKWLTptTi478bldhrzO/15Xf65rY75486C4d8k4fBmaOBuaOhxZPgstnorvOxnafB3efC66c8SydsM0ftsyuWWcPORePA6tnQvsvhPZf9K+edS0dt88fdS+fCB+4lDl5a/L8/cnz9wtn72ZPvZM6cSN+5FrsyNuJY9czp25PnL1fuvCoeOFh9uSd0L5L5qnD8uSyJDEvzy7Is3PiRJETSnPDGXl2zrP7aO7sjflrjxavb8xeeTBz6e7cpbuLl+/vfvvRgXeeHrrz/qHbT3ZfuTd17HJ06ZA9O6cNZ5RAXBdKOVKTgeJCZGYJmJixJrKGSMIcS1kTGUs8ZYmnHKmsI5W1RBPmcMwWSbjjWV8i544kzd6QyRVwAtFgNBdPTMSi+SCQcFkDZp3LoLLpFRaDwmKUW0wKq1Vpc2pcgAGI2CIxdwL0piK+FBjMRiOFcDDn8yYc9rDdFvJ5EmC4EI8WA/6UyegTCbQUsoBBl6iUNp83AUYKkXAOjBSi4EQULETC+VAw6wdSgC/h8yYAXzLgT4cCmVAgHQRSQW8y7EtFgPTLQr5UwB33u2Jee8TrAH0OEHBGA55EyJeMBDLRYC4WykdDuWgoFw3mosEcGMyCgR+KBnPRUC4WyseC2VQ4X4yXFjOzy5nZhdjkdCg7E8ouJ0q7M7NzkXxI45QQ2EzUqIosihsDs6HCLDg5AWRj1khA53MrnXaZ3SazO5VunyEQtkWjnlTcn4kHc8nQRCpSTMWnk+nZeH4OzM8EsyWwMBUrlKweL5FGq2/cua2qgkDA/AeIz545fvHimRs33763fvfu+v2bd+/cuHv39oNH9x8/uf/k6Z1HG7fu3791/+69Rw8evfvo3ScbjzbWHzy492j94dNHT99//MHTjfff23j/6cZ7j9effPj0o2+//vmv/+m3X3/53bEjJ3kc0Ruvl73yyt90QWCZVP6Tj5//8Y//47//4d9++9s/fPfdLz///OvPnn3x+RfffPnN9y++/u75l9+8BPEnz7/8+NmLDz97/sGnn73/yWfvffjsgw8/f/78u2+++c333/3ri2e/XL/7yYUzt48deuvsyVt3b37w9PEXGw8+O3TgrFJubWqAvv7a9qZmOJMl83iTscRsIDjhcKct9qTJljLbsxZH3uzM6p0pjSOuckZUblAHxE3BtDmUMoWSlnDSGknbwIwVTJvDCVMoZgpHjSFQ7w+YQmFXKhWYnAgWJ4BcxpGM2RMRVwr0ZKKudMQa9+uDTqXTJLVqpRatwqJXmPVSvVqkkvGkErZIwORzmXwOR8AXikXi8XHxuEQg4NNpVCqFJBEL7TYL4PPa7VaVRiWRiuVqmUqvEslFY7Qx5BAShe2nC5lqq05rN0gNCqlR4QDdcwcWz1w/d/6dS4cuHF1cW45PpS0Bx7hRyVeLuSoRS8ajipgEDgXHJI+yqWQBiyrkEnksAps+ymHQJUKRVq2yWfRulwnw2oIBTwwMpJKBVMoVAc0ewOwG3IFoOJEPJfN2ICLXWwVyrUipF6uNYo1JZrSpLC6l2SnVW8Vak1BjEKj0fLVeoDYIdUaxwTJuskpMVonJJjZZJWa7zOZUubw6X1DnCytdAakNkNmDCndE6YlpfElTOG+LFW2xojFU0AIZrT+rD+Y1QFbujEtsoMwZV3nT6h+ulchogKwukNUFstpAVhPIqPxpJZBUAkmlL6H0xpWemMIVVbijSk9U6Y3JvXGpLy7xRcXeiMgTFnpCQk9I7AlJfSG5L6wCwhpf2BQAvfG0P5Eye7xMgQDWh6iqrdpU/mZZxaaKqrLKHWVbqjaVbX+9bPsbFdWbt1Zv2ba9vGLr5rKKTZvKy97csuWNii2btm0t27Fjc/WO1yq3/nhT2atlW+qaWoZG8AKxWKvXebzuaDTiD/rlKkUfClWxrapyRy0Sg5dozWZ/1BJMqV2g1B6S2kPj1gDf4KbJTTieHEnmdmEp7eixjmESfJQxwBASxGq6ysI1OAVmr8jq4xpdJJlhkCNFMkQD7HGcSD0mNeDFWqxANSJSU1RWnsUvdob5Vj9D76JrHQytk6V18vRugdEnMvr4eg9bZadKTWNC7ahAQxbrGXILT+sSGrwio0+g93A1LpbKzlTY2Go7W+1gKW0MuYUuMzPkFo7aITR4xSZAZPRx1A6SSIvnSEkCucLiShRnD505f/XO/Wv3H15/8PDG/Yc37z+8fuf+xes3zly6fObS5QtX37r01tvnr1w5cebssVNnzl28fPz0mXxpSqrWDGBxkJ4+eP8ghkQdZXJGGRwshTFEpA0R6Vgyc4TCGqVziQw+lsSA9g9VNba8Wbm9pqlteIzIl8v5chmeRu1G9TVA2hs7O9rg0C5kL3ywHzE8CEcPdKOQsIEBFG4ER6VRuXyGQEwXSOj8cQZ/nM4dJzMFeCJrEEPsRQ5DoH0tEGhTR1cjpKuxq7uhq7OhC9LYDWmEQppgHc3QtkZIU31LXc3O7Vu3bd686ac1VeXDA3CnRXNw7+L1q2euXDx1/Mj+48cOXDh/4u0bF9++cens+VMH1vYv79o1P7+0ML+8uLCytLh7eXH3X4F4YX7XSxO/BHE+V5woTM3NLi0t7n5p4oX5XeFQjMcVtbZCtlZWQ7t7lQpNOpmbmV6YLs7m0/lcMpdPT+TSE7n0ZD47XcjNTeTmJ/KLU8WViYnlaGzC7Y06XKFgKJktTC+u7N178PDeg2tLK6vxZEqj1XM4fB5XKJeqtSqTUWe3GtwOk89jCwFO8P8PiHV8sY4r1HAEao5Qy5MYBVIzf9zEFRuZAh2VrSIzFSSGgsJU09haOkdHZWuIL0E8wob0jFQ1dL0E8d/8GcRvbq+qaW3rRKL68bgh4lg/ntAzjIUNYqBobFf/CHSA0IelDhF5eIZslK0aZSlxDCmGKh4iCwbJ3CEKF0vj4ZgCPFs4QuOhCQwkhtI3RIajRyEITHM3sq4NWtXYUd3YUdvatbMD1gLtbYH1tMDgDZ3dNa3tW3c2VtY3bG98aWJ4J7Ifjh6GoYc7+9AtUERdW3dNS2ddG7SxE9HROwTtx0NR+I6e4YaOvprm7uomyI6Wjtq29tq2tp2Q9saujmZYZzsCCkH2dKIQkL6+DkRfKxzRCkO0wpAdvYPdqJGewbE+DAmJJfYM4rtRQ+29qDY4ohXe2wrva+zsqWvtaepE9wxQcGQRhaekC1SjLHHfCLkJ2lde3/haVfUbNTXb29pa+1HwUXwfmdhLGkVSyUNsJl4oJI5LSXIFWa4iyTUkhY6o1BMVeoJUNyJSD3EVA0zpAEOCposHaEIUmd9H5CKIHCSJN0ATDjHHh5gSFIUPxdHbB4mtA2PtgyTIELljiNw+SIIMkyHD5I4hcieGAsMzkCTeEFOC5cixHNkgQzJAE/VThYMMCV6gpsmtXL1XaA2Nu2IKb1IFpJW+tMKXlHuTCm9aBeS0gYIuNKkLFw3glCUx78zucudWndlV18vye12F/e6JA57Jg77SIWDqSGDmaHD2WGj+RGjxZGj5FLB80rV4zD532DF3xLt0IrjnXOTAJfDApdCec95dJ11Lx30rp8CDl7Inb5XO35++8HD6wnrpwoPJs3fzp25nTtzMnLiZO32neO7B7KV3Zy49Lpy5D+6/Yp06LE8sSuKz8vS8PD0rihVY/gTLnxhPlpyLa6njV6cv3529en/qwu3SuVtTZ29On721cOHO6lsP919/vO/aw8VzN/MHzgam9xpjkzJPVOwIKNxhfShhTxbcmaIjWTBFUtpgVBsEdSFQFwKNYNyaSNtTWXsi40hmPZlCoDAVLEz5Unl7KG4LRL1gOpotpSfm0rmZaCwPAHGnPWgxeU16l1HnNGrsRpXdpLJbNU630ee3hUOeeMSfBsO5RGIqlix5gITO6JGrrHqTNxjO5QoLmdy8yxMTSfS4URZqYBQ/xpYpLUAgFU0UI7EJMD4ZjRej8SIYnwxHC8FwNhDK+INpfzDtD2eD4VwwnA0GM0F/OhTIhIPZl4UCmQCQ8vuSPk/8ZYA3EQBSwUA6EsqB4Xw0UgDD+f+0aKQQAyfiscl4dCIdnyxmZhYmFpYn5hez07PJ4nyquHtiYd/U8nJmJmb1y6lC9jBZSZOAJn8pVJgGJ3P+DGgD/Qa/W+uxqZxWpcuu8XhMwaAzFvVnE+BkOj6VTcxkkrOp9GwyOxfPz0cLs+H8VLw4myrN2AE/kU6ra6z/KxCfPn3s7LmTb1+7cu/BnXsP79+6f/fmvXt31l+C+MmdjY13Hjx458G9e4/uP3z34eMnG4821tfX72+sP3z66Mn7G++/9xLEj957/ODdD5989N3XP//nX/3L1199f+zIST735YT4bzshsHQy9/FHz/77H/79D7//t9/85vfffveL559/9elnL569+PrF19/95Xj442dffPTZ5x9++uyDTz/7ywnxSxB//tkvH9z95Pzp20fXrp45fvP29feebrx4uvH5yWNXjHpPW0vvG69XNTXB6AyJ0xUNg0WPN2O2gnpTWGeM6s1JgyWttybVlqjMFBQbvSKjR2L2yqx+hT2gcof0AGgOJWxgxgamreGEKQgaAmEtEFC7PRqPxxD0W8GILQpawiF9wKcF3Dq/yxB0G8JuQ8il8zvUbovSYVQ7zXq3zeh2aKwmiVrJEgmIdCp2bBQ7ih8lESlUCplKIRAIKCSypbmprnZHR1vL4ED/CHZ4YADVh0Sgh/qJ1DGOkM0WsIm0scER9MDIwBiTxJMLhCoxTyHgK4UWv23hwNKNR7fee/HBk+fv3Xt//fytS6vH9k0uT6enc7FiKpiJOCM+g8eqtBkUZq3cqJXoVCypaIzDwDEoRC6TPS4Wa9Uyo0FmNMjNRq3DZvF5HcGgxQfo7U6DzW33BIBwwhdJml1+qcYkUuikGpNMZxarDUKlTqDQCpU6kUovUuv5Si1PoeEpNDyllqfWCbSGl/G1Bp5Gz9Po+VqDyGCSmGxSi1NidonN7nErIHcEFa6IxpcwR/KOxJQrNeNITFnASVO4YAwVNEBG6oiKrWGZM6b2pf+ilAZIaYCU2p9S+ZNKIKEE4i9T+WIqb1TpjirdUZUnpvLGFb64DIiPAzGJD/wBxN6Q2BuS+kIKIKz2R7RAxByMeuNpIJ40uz1MPh/W17u9tmpT+ZvlFZsqq8q21pRX7ijbUr2pYsfmrTXl22sqtu+o2La9vGJrWVlF+aaKLW9UbHlz29ay6h2bq6pfq6z88abNr5aV1zU2D2JHuEKhSqN2uuwRMBQMBdRaNXoIXVVTs622HjE0wpVr1Q5A647IbEGJJSBzhHX+lDmS0wdSEitAlRmGWRI4gdE+RGzux7UOjnbjaQMM4ZhEw9bZpc6g3BOROIIsvZMkNxEkOrxIg+UrUQxxD5nXS+EP8eRkpZlldLNNHqbBxTZ6uEYvz+ARGL0Ss19qDY6b/UK9h6W0USR6olBLEulo40aO2i7QuyUmQGL2iwxersbBUto4agdX4+SqHRyVna20cVT2P7vZK9C7WUobUaDGs8fJArnS7IpPTO87fvLMW9fOXbtx4cbNq7fuXL9z/8ad+1eu3zhz6eLJc+dOnDlz9OSJA4fWlldXd63uOXz8+KFjxwtTJZVejyGMQfv6eweGhokkHI2BpdAGR8kDeBKaQMGS6Xgqm8jgkVkCPIXZg8bUNLeVVe2ob+sYIZOFSoVAISPQyV3I3vr2lp0drS1QCAQBg6ORSOxQH2aoZxDdOzTYjxvBkEgEGn2UziTQmAQam8jgUlgCEp07MkpFDox0w1EdXT1tnbDWTmhrN7QVDmuBd7fAu1p7utp6u9oRXe29kFZoa2P7zrrG6m3bN5dt+mlNVdnwANxl1a7tW7zx1tmrF0+dOLr/xPEDFy68BPHFs+dPHvxfQLx7afE/mRC/BPH83PLszOJLEBfypemp+fm55aXF3Su79s7NLoWCUS5H2NoC2bZ1Rw8cqdUY87ni/NzydHEmE0+nwGQmns0kcplkIZeZKuTmJnILk4WlqdLuicnlaGzS7Y053OFgOJmbmFnavW/f2uF9B9eWdq1EYwmFUk1nsFhMrlSi1KpMJr3DZvQ4zYDHFgac0VfwY8xRMptE41EZIhpDTKWLKbQftkzQ2TI2X8UTaXkiLUegZvNVHIGGJzHypWaexMQRGZj8/w/EZJaaytHSODoqR0tkqghUKXqE09mDq97Z9dqWHX//s7K//dFrf/eT1//+9U2vb91e3dzSgejrw2LRowQUDo/AjCAwOPggrhOJ6UBguvsJfVj6MElIYChIbBWRo8QzpMNkIWqUhRqlDxCZWDqPwBFiqVzEMKm7D9eNxHUjcRDEcBt8oKkL0QDpaYT0tED72uAoCALVgUC29SJaYPCdkK7q5tZtDY1bdzZWN7fWd3S29SC6UWjowFBn30BTV8+OZsj2hraqxo66NlgrbAA2QEAMkWD9hJbugdpW2LaG9sr6pq07G6uammrbWnZC2hq62hq62hu6Oxq7II1dXU3d0MYuaFMXvK/Kx/wAACAASURBVBWG7EJi+jCkoTEWjsrFUTloArVncKS9F9XcDW/qhjZ1wevboTVN0EZIf88AGUcWkdhyEls6TGJ3IjHVzZBXt1b/Q1n5jysrN9fX7+iEtKD6ujDD8FEckkoaYjPxAsGoWEIQj+OEEixfPMyTDAukGIEcI1AMc+Vo1jiaNY7lKggCJZ4nH2aKB6h8FJmDInEGqPwhhmiIIUSRudARajua0ILCtaBwzUhsIwLTgBhu6cd1DI51YUhQHBUxxkRRuIN04SBDOEDlI4isHgKjh8BAENn9VAGGJRsT6uhyG0/vE5kDYktIZA7yTQDX4OMb/SJLaNwWlTpenghJqX05fbBoCJV0wZIuUNT6i9pASRuc1gZndKEZQ3jWCM6bogvm2KI5vmRNrzgm9tlLByyTew35VWNh1Vba75w77F045ls85p49ZC3tN0/utZf2exePhfeejx+8kjx4Nbl2NXnoreTa1fiBy9F9F8F9F+NrV3PHbpbOPJg6t144eTuy56K5sF8SnuL588JQXhDMsnwxkg0g2/38YNpc2h1bO1c6e3P24u3pszdLp69Pnbo+dfr63JlbS+dv77pwZ/HszdKRi4nlI+78kjaYlThCQotP6vCrfaApkrJGsxYwbQjGNf6I1h/WBsK6YMQYiVliSUs8ZYklbfG0O53354pAtuiOZ6zBmD0Y88Wy0WwpkZuOpYqhSMbjAW1Wv9HoNuiceo1dp7Jq5Wad3GJQWm06t9vsB1xgEEhEIrlkZjqWKlnsAZ5QRWWKxFI9EEoXSsuZ/JzRClAYQgQKB+0dwo0y5WorEEpHk8VIvBCJT4B/LhwrBMFcIJL1hzP+cNofzvgjmWAkG47kwEguCuajYCEWLcSihSiYj4Sz4VAmGEi9LBRMR8LZv1wWBfNgJA+Gc2Dkh6KRl78m4rHJZKKUTBSzqdJUfnahtLg8tbA4OTufn1manNs/v3p4ef/e6ZUsENfyFbxRpootA23BqejETKKUC2bDtrDP6HPq3VaN06JyWrVulzkQcMdjkUImNVvIL04WlgqFpUx+IVlYiBfmwfxMKDcVL86mSzN2n3+MSq3dWbt12xY8fjidip45fezsmePHjx86eero5SsX7t5/5/6jB7cf3Lt1//6d9Y17G+/ee/fdOxsbt9fXb6/fu/fo/sPH6xvvPtp4/PDhwwePHz568ujd9x699/TRe38J4u+//sff/Ppfv/n658eOnuLzfgAxpAOWTGQ//OCz3//u337/uz/9829+9823//js+ZeffPb5sxdf/SWIP/kziD/69NlHn3z20SefffjxZx99/PzZ82+//ubX33372+ef/uP9Ox+dO3XryMHLp49fv3396dONz59sPD9x9LJO42xq6PrJj8vr6jrIFL7VFgQCObsjpjMEVFpApQ1qDFGtKa4ygTJ9QKB2cZRWtsLCVlh4KptQ55BavBpX0OiPmoMJczBu8EXULkBmc0rMVonJLDVb5A6byu3Uejw6j0ftcandDrXbpvHatIBdH3Do/U6d16Zxm3Uem9nvsgd8ZrdLadBzJeJRKmWYgB/G48dIJBqdTqVTcTgcDAbbUV1dXra5ZseOrk5IR3vbjh1VWyrKq2uq2jrbUINI7CgWR8ThSfgxOpEuYPHkQoFKzFcI+AqhxWddPLB8//31b37z/a/++M//9Idff/HLr9799L1bj+6+de/G5Ttvn7t+6djFU/tOHFo4sFpans/NlGKFnBsMa2wWkVopUMnFGtW4VitUqphiCU0gYEkkYrVabbZobXaN2aox2nRmh8nuNVjd4yoDgyehccVciVIk1/FlarZYzhBKOeNKidogN1hkRqvUYBnXmyV6s9hoHjdZx03WcaNFbLQI9SaBziDQGUUGs8RolVqccrtP5QqqvRG1B1R5IhpfzBTK2ONFd2ramZy2xYrmyIQpXND6M1IHKLFF5K64BkhrgJQaSKp8SZUvofLFlb64AogrgJgCiCqAqNIfVfljaiCq9oEqD6j0gCpPTOVLKIGEwp+Q+ePjQFTii4h9YZEvLPGFZUBY6Y9oAqAWiJgCoCeW8kbjJqeLwePB+nqr6qrLKjZXbC3bWl2+va5ia015RU3Z1pqy7XVbqusqq2srq3Zs2VpVvmVb+eat5W9Wlr+5vbK8umpzVdWrlVt+vOnNV8s21zY2orEYnkig0andHgcYDQWCgFIt70ejqmqqq+rrkJgRgUqndQE6b1huD0gsgNQeVHmiWiCuBRIqDyi1B/gGF1VmwHCkvWMsCIbUPjjWhaX0kbkjfDlNaeKZ3BJ7QGIP8M1els5BV1uJUj2aPQ4jsTvxdBiJ3c8Sj4jVY3IDRWVmGZx8k0dg9IhMXrktoHJG1M6Iwh4UGzxspZU2bqCIdVSJnik3c1U2gc4lMniEOhdXbeeorFy1na9x8DQOntrOVdl4ajtf6xTp3SK9m691shQWokA1ypHSREq11R0vTO0+dOTouYtHz104fv7i2StXr9y4de3W7SvXr5+9dPHUuXMnTp86fOzI6t7V6dnpqZmZvQcOHDx8eGJqSmMwjIyNwZD9feghzBgJR6ENE8n9uFEUljCAJ2JJVDyVSWRwySw+nsLoHcTUtXZs2VHbCOnE02hijUqolOPp5M6+nrq2pvr2pqau9o7ebjgaiRoZ6scN92EGEcNDKCwGTSAMjRLR+NEBHAGNH8OSqGM01hiVOYwbgyPQHV097RBYWyesvRveAe/pQPS2I3o6+mAQJKwTBe/qh3ehoBAEpLWrqaGpZnvVDyDGoHvcNv2hfcs3rp67evHUiWMHTp44ePHiyWvXL719/eLZ8ycPrO1bXl6en1ucn1teXNi9/Bcg/isTL8zvmptdKk7O5LKTuexkqTg7O7O4ML9r1/KememFgD/CZvFbWyDbt9X0IQaMBmupOLu0uHu6OJMEE7FgNAWmUrFMKpHLpkv57FwhNz9ZWJqaegni4g8gjqQKxdldew7sP3Rk78G1xeVdETAmlSnIVBqdxhoXybUqk8Xgspu8Lovfa4/4XbG/ArHkfwcxV6j5vwAxV0flaEkvQYz7M4jL/wrE26qamtt7exEYzACB0I8noHCEftxYH2a0C4Vt6xlq78XC0KR+HGeEPE5kKohsJZ4hGyTzETh6D5aEwFGGqBwCW4ihsKH9+FYouh0+BEFgOvswnX3DHYhBCGKwq28I2o+Bo7GwgWFo/2Anqr8D0dcK723sgta1Q6qbW6ubW2vbOpq6YR0IZCdyoL0H2dABq27q2LazdXtDe20rtA2O7h0c6x+h9Q2TIb3DdW3wyrqWzdW1ZTtqKuvra1qb6zta6yEtNW1N1S0N1c2N1c3NtW3tde2QnR3drTAkbACHJtAJdCGFO07miHFUNmpkrAuFboP1NkPhzdDenR2wmmZoI6QfPkDCEgUEmgRH4fdhSE3dyMr6lp9WVP2obMtPKirf3FFT0dS0oxPS1IfoxAz1EkdRNMogiznIYvfTWb1kGmyMAhuj9ZCYCCoXRReiaEIkhd9PE2K58jGRakyowLJFA1QOkshEjDFQZNYgnT/EEAxQOD0EKmSI0NqPbUZiGnoHa6GoOiiqqW+oY5AAHSH1jtJQZBaaxh2k89E0HpLEhOEoXRhi1/AYdIQMx9H7RjlD9PExvpYht3HULq7GzVY5GQobXW5lqhxcrUdo8AuNQaExIDAExabwuDUmtcUl1rjEEhOZoyJzVGSOicxxsTkutiQk1uS4LSW1p6WOtMydUwVLqsiMPDwlDU7KgkUlOKNJzOtTi4bUojY+p4hMyUJFZWRKn1q0FPbaJ/db83uthb32yQPO0pqzdNA+sd8+ud81dSi4eDKx91LqwNXYnguu0iFZYIpqChM0HoLWTdA4hhUmpEiFEmtH9S4ZWPDNH8ysnS8euzJ59PLEkUsTRy8Xj10pHb06deRKce1Sft+ZxPKRQGnVFp/W+FJSe1hi9csdQY0HNAYS5lDKFEzq/TGtL6IFIrpARB8EjeGYMRwzBEGtP6z3hy3hmANM2cIJky+sc/qN7qArlAhEs0A47QFidkfQZPLotHaV0qKUmxRSg0Kikwu1CpFWLTEYlDa73uOxBQE3GAymkukSGC+odXb8GBM5gCdReWa7P5EuhaI5qcKIxdPgiGHkAJ7OEutN7kA4DSYmwrF8OJr7j0JgNghmg5FMIJx+mT+cDobT4XAGDGejkVw0ko+BhRhYiEbykVA2HMyEAqmgPxX0p0KBdCT0w7IYmI+B+WgkFwlnw8H0f/SXCxKxiUSskE5MFnPTc8X5xdLc/MT0XGF6qbRwYGnfkdVDBxb2FsCsYVwjIHOUPHnYHiglJqdTpVQg5TX57FqHRWMzKq16hdWgttuMPsAdjYMTuex8sbhSKq0UJpfT+flYbhbMzYazU8FsKV6cTU/NOgD/KIW8o25HxdayEdxgKhU9c+ro2TPHjx1bO37i8MVL5+7ce+fBxvqd9fvvPHhwZ33j7sa7dx8/vrOxcfvh+p31+38J4keP1l+C+Omjp/8piL/9AcTiN98of+WVv4V0QJOJ7IcffPr73/3p/wzi5198/NnnH3/67ONPPvv4k88++vjTjz5+9uz5N19/86tvv/3Ns09/fvf2+2dO3Th88MLp42/fvvHk6cbzRw8+PrDvlESk3bZ153/5u59s29YwOsYyWwP+YM7pjhvMIa0hoDVGDJaEwZbUWmNKU2jc4BPpXAKNg6ey8dU2sd4pt/p0nrAlELeFU7Zw0hqMGbwhldOrtDnVDrfW7dF6PQbAZwkGHWDEEQMd0bA9ErSBfkcs4E6GvWnQkww7Y0F3PBRMx6P5DJjN+EDQ6HBIlEqOSMQTiaVyhVqjVahUfAGfQCDAYLD29vb+/gEKhTIygm1ra62q3lZdU7Wzqb4TCkEN9Y9RiXyxQGXQGJ1Wi9dh8zstPpveafJGgeWDK3ee3P/qV9/+5t/+5ff/84+//fff/eO//uqrX373xS++ffGLb55//9WnX3/+/vNPHn749J2N9bfv3r5w4/qRs2fm9+7JTJXAbDaYSHrCEYPdKVKqmWIJZ1wm0+mNTrcrEHIHwnZPwGT36C0uld7KlyiJDB6RwWOL5ONqo0JvlenMUp1ZbXHa/WEvmPTF07542hNNeqJJdyzpjqfc8ZQrlnREE7ZIzBICX2YNxxzRtDc94S9MA/lpZ2LCGEpqfDEtEDeG0xYwZwHzpnDWGMoaQzmdP61wRWVOUOlJaICUxp9UAwmVL67yxZReUOGNyH0RuS+iACIKIKL0gyp/VON/CeKI0gOqvDEVkFD5k8pAUh5ISP2xcQCUABExEBkHInJ/RBkANQFQC4QNQNgZibsjUaPDyeDxelB9NQ21ldsqtlVXVNVWVu/cuq12S+UPIC6vrqvYUVdZXbNlW3V5xfaysm1lm7aWbdpeUb5j++bqba9Wlv148+uvlm+qbWoYHBkWSoUmqyEQ9EZjIR/glEj5cER3ZVVFVX0tmkCQGc3WYMQSjqlcAYnFIzJ7BEYXT+8UmjwyR0Dji+n8cbU3Krb46AoTliPtI3FgeDoUR4OPMREUzhBbQpLq2Do7z+jim9xCi5dndFFVJoxA3kfn91K4vVQuiiVEcyQjAjlRqqUpTUyVhadzjJu8KkdI5wa1nqjSHpIYPXyNnSU3MWVGpszIkpvYCjNXZf2PeGobT23nqW1clZWjtLz8ItA6BFonX2NnK8wUkYYiVLCkWq3dG8+XlvYe2Hvk+O6Dh1b2r+07fPTo6TNnLl46c/HCqbNnTp09ferM6eMnj+3dv2dqujRRnNy9d8+BQ2sTU0W1XochEKB9fX3oIRyRTKAysCTKAG4UhcEN4EYxRMoImUagMccYbCyJCh8YqmvtqKipb+7uHmUyxnVqoVKOp5EhCFhta2NdW2NTV1tHb3fPIKofNzSAH0ZiBxHDaMTwEBKLRWKwPeghWP9gD3q4f4SAJVJwROrAMK4bjmyDwNo6YR3dPZ1wRBeirwvVB0EiIMiezv6e7oEeKLoHOgDvQnS1dbU0Ntduryor2/TTmqpyDBrhdZgO71u5cfX8n0G8dvHSqWvXL7197dL/EcQvTfyXIC4VZ1+CuDg5MzO98HJIPD01D/hCTAa3uam9anstCjloMTtmZhZ3Le+ZLs4kInEwEElEksloOhXPZVLFfGY2n50r5BZLxZW/AvFEaW5lz8EDh4/uPbi2sLQcDEfEEukYkUylMCQimU5tthrdDjPgtgZ8jv97ELMFGq7YwBs3ccVGtlDP4GmpbBWJ8R8g1tF5ehpXR2apR2myQTy3s2ekamfna2U7/v5nZX/749f/7qdvvATx9qamtp4eBGYYPUpAj46hR4nDRCqaQIGj8e29w209mC7UaO8QfZDAx1EkeLoUS5X0j3F7sBTo0CgcS0KTWXgmf4jE7EJimzpRLd0DHb3DnX2YLiSmG4WB9mN70LjeITxiGI8YxvUMYWDoIegAursf3YUaaO/ta+jsrm3rqG3raOjsboH1tMIQzd09dW1dVY1t2xvaqpsg9e3wjt6hvmHS0CgLjWdAUfgGCKKitvn1rdVvbNu+pba2+v+l7S5jG0/TNeHPauecs/vOmenp7sJUhZnMDLHjcBxmjh1DDHHQzOwwV6WSSjFDkmLs4lQlcTgxxw5DVTUNHXil1av3Q3p6eudoV7srrXR9+uuRv1n66dF13094WCAgIiA63Cc8+FhIgFdQgFdQkHdomG94VFA0OBKGQRCSSOS81NzyrGJqZlFlcnYhITkdTogDoXEAFAaAxIZDUEFRiHAwHo4nxyYXxJGLCEm5UHxiCBB1LDjqa5/Ar3z8D/oHHgkK8QoN9Y6MDILBAAQ8PCkBSU5Gp5FR5HRYUiowLjGKmBAdmwROIMNTstFp+WhyATI1H00uIGSXxOeXx+WV4jPzUCkZ8AQyLDENnZpJyMwn5RQRswsx5CxoXAogJj4SFxuCxPtDUAEQVBg6BkhMhCekolMycem5hKwCYnYhITMfTc6CJZDBsUkgQiI4Nhken4FJzovLrkgrZuVS6wvp/EJGUwGtMY9an0drKGIKyrgySp2KUqeqqFGUcmRlHFl5jaK8RlnGVZVxFKVsRQlbWcxWFrNVxWxVCUdVwlGVctWlXE1pjaa0VlfWaCptMhU16gvrtUX1+pImU7molSJpp0jay4QtxQ36wnptUaOhQtRaJe+uknVXijso4g6avLdafaJa3c9Q9NLlPUxVP89wWtBxSdR9pbH1fJW0m0wTI7NpwNQSUFoRkJwfnpQVQEwNjkuHZpels4XVum5p3wXd6Rv70Z+5ZTo3YjozYhy8pem/qui5IG4bajT01SjamSJDVZOmqlHF4KvZIm2NRM+TGrhSPVusZYlULLGKLVNzlVqeSsuVq6vFChpfTG8Ss4RyjljJEsjotXwKp4FeK6gVKpuk2nqBglsnrmY30Rl1VGoNpYJdWc6qKKuuKGFUFNMrixm0Mha7qraOLeDXyUR8pVSq1xu6lJrWCioHg0+MBCDxxJTKKq5ArKltkOYWVMbEpmJiElPS8ql0Hl+kVqhb1Lr2fQTvR65q3s8+heWqZpnKJFM1yxRGmdQgk+jlUoNcalDIjAqZUS41SMU6iUgrFmpEArVIoBYLNRKRVibRK2TGffiqFM0KmVEm0UvFuv3IxLr9X9jHsUrZrFW3tBg7Otu6e9q6ulo6u5s7T3T0nzt59tLpi+dOnm1Rm6ormPnk3Iq8MjFP2KZubde1q4Tq2uoGFpXLpHLoFZyqCg6NWsNhNfEblWplW3PLiY7O0+1dQ6bWk2pjt1TfITN2SU1d0uYuXVd/S+/JJqk8OT3NN8D36LFDCQlEk0lz7+7thw/GRkdvjIzeePTk/rv3byanp95PTbybnByfmh43z7yfnh43m99NTo1PTkyYJ8zTkzMz5pmZqenpqVnz9Lx57pcgnp2cs8xbdzb2fvjuj1sbu7dvjpUUlR/4+sivfvWfgQCowdD6H0H8c2XCvb7lWt038aptxWN1uqwOh9Vut9rsfwPx+qeNje/stq23b+ZHbz+/eune6M2nb1/Ozk87J94tDJ26kp1V+tVXXr/61a+PHvUnp+bxBWqDsU+l6RRLWwTiZqG0XazoESl6+PJOvryjSdneoGipleo5QjWbr+QI1XVyg0DTKjV1KVp71Z19+q4Tuq5+dUevqqNb09mj6+pWd3ZqurqMff1tgwMdw4NtQwMtA/3NJ3pbTvV2nBnoPT/Ue26wa3iga3jgxLkzw1cvn7t+bejixc4TJzXGZqlKLVeqtXqD0dSs1moFQhGTWV1YWFhQUMDh1CiVKoFAUFxclJKanJCYQIqPjUuMI2eklVEqmsQCU3tL18m+3qGTJ88N9Z8ZaOltb+nrOHv9wvP3LxddS57d1Z3v93b/8Gn3h0/b3+1tf/9x58fPuz983v3h8/b3nza+/bi2t7u6u7OyvbXkcr6dNj988c3tBw+vjt45e+Va18lTCoOpSaYQyNUaU2tH38mBM+cHhi909g1qTR0Spb5JrKyuaSyjVpdQqxnchiapRmlo07Z06lq7W3sH+s9cHLp0ffjqzeGrN4eu3Bi6cmPwyo3BqzdOXb1x8vK1E5eu9l243H3+Uve5i11nL3SdvdB74crA9duDt8b6r94ynjoraO5kSbVVAvn+fjGmWMMUa6olOrbMyJIaGUItTahh7I/fSfUMyU8apgqUFIGiUqSoFCkoYmWVVEmTqWgyNUOmpkvUdJGKLtIwxDqG1MCQGelyY5XcQJHpKqWaCqm6XKqulKqrZGq6XM2QqphiOUskr5ermxQqTkNjTlERCo8NjgjxDfDxD/IJCPHxD/X2Djzq5XfIy++gd8Ah36DDfkFH/AIOH/c75OVz6LD3wQPHDx70OXLY//ghv2O/P3bonw99+eXRA0ERoaQkUiW9vFFYr9bKtToFX1hbWJwNhEQe8jrgE+RHSktmNjYI9Qa+zsgUyct4TYWcxjxmXTaNl8esL6kRVvGV1RIdR25kSfVVfGURh59J4cQXULAZRdCkrOjYVEBcGjwlh5hXnlzGyKTVFPOElU2y8kZpYU1TJr0muZxJKqbE5JfhcopxWUX4nOLYvPKEQmpaeXUerbacI6A1yKsFaiZfRWuQV/LEJaymQkZ9XhUvj1qT+wsWFzLq9ylcQK/Lq+LtZ/97EbOhkFFfQKvNrmRnV1QX0bnsJom2pfPE6bMDZy50nzzV1tXX2dd/cuj02YsXL165dOnq5Ws3r90auTUyduvy1Yt9fT2dXR1nz525dPVSe1cHjUknxpMgCAQKH5NETidn5SalZxETU3CkBHxCEjE5lZhC3mcxISkVisUHRER5BQRFwqCpeTkUNrOUTk3MTI1GQvwiggMiQ8Ih0SAMHE3CxySR8EmxaBIeTsDCCTgEIQYeEwPGYIBINBiNRRJiYxKSiAnJ2BgSFIYGgOFAKAIMR0NRWBgGB8VhQRgUAA0HYGFgHAyCh4EwEAAcEAEMDQn39/E9fPjg7/x9DscR0OKm2uuXzrx6ev/pg9GRG5dGR648ejz6/JuHz54/vHNv5NLVC6dP/wzi4cFTZ08PnRs+ff7nnB46t39JvD9d19N9or2tu621ax/EJ/oHTw0Md3f1i4SyrMy8sNAoH+8AHJZYX8c/0T84fPp8X3e/Xv0TiPVqk1HbajJ0tph6W0x9bS0nOzuG2tpPqdQdfKGmga/4OxCfODUokytLSsuTkslp5MyyEgqLwavnCfl1MmG9XNyoEjeq/49AXM4tKOP8H4D417/96r98deCrY8d9w8KjEUhMXBwxNSWWnEZKy0jIzI1Pz8XGp0FwiSB0PAiTBMWloYjZuIT8mORCfHIhOjEHTkqDEZPhpFRcSlZcRl5MchYEGx8JjYmCEQCIWAAyFogiAlEEEJoIwZKgOBIMT4LHkOCE2P2gSPGY+ERkbBwAhQmDwIKB4GAgOAQECQZAgqIhfuEAn9Ao3zBAQCQkBIgEomIxpLTYlLzYlDwkITUcgj0WFPnlMd8vjx0/7O//CxAHHQ3yOxzge9jf3yso2CcsMhgAiUbgkMRkEjk3ObuUnFeemluakJFHSM5AkRLhMbFQPAGMJUTCsMHRyHAQHoZLiUnMJSblYknpIDQpBIjyCwd5h0b5RkQHRgMDASC/qGjf6OhgKDQah4PGkWCJ8fCkRFhiMjguCRCbAIhNBMelwJMz0Gm52PQCNDkfkZwDT8xCJGYikzMQyWmwxBRIbAKYGA8hJaJS0ohZeYn5JQkFJcTsPHRKOpSUCCCQwjExQTBUMAwVgYkBxcbD4pNQSWQMOTMmMyc2Oz82Ox+fkYNKTUcmpMLjU5CJZGxKdmx6UUoeNauUXUCtL6Y3FdEbCmkNhbT60moBtUZW3ahjCwwsvp5Wp6rgyMrZ0gqOrIIjr+Ao9lPOUZZzVD+njKMq56rLOeoyrqqsRl3K0xbztIU1qnyuooCrKuJpSxv05U3G8gZjcZ2ugKvM48jzOariWl15o6mswVjE0xbX6iqaWmiiDpq4gyJoLW80VTQ10yUdHFV/jeYkQ9KZUy1DpVMD0WQvSOxxONELhj8ARP0uDPxlJNwPk4DNoxTUyTjqTkHrKWHboLB9SNxxWtZ1VtZxVtI6LDAMNOn661TdNfI2jqSZJTKyREa2yMARG3gSA09iqJUYaiQ6jlDLEam5Um2d2sg3toma24WG1ga1gSdT82SaBqW+UWWok6rZTRJGrYDdKGmSaUVKo1CqaxAo6xplvDoxt0bI5fC5bD6H1cSpbuQwGziMhloWv6lWKhFolFKjSmFSqVpMzT0afTuVzsPGJEUCkBh8YkFxFbuGT2PWZeaUxCdlkjMKKTSuQKxWadvUuja1ru2nW2FVs0xpkiqM+5EpjTKlSa4yydXNcnWLTGEUi7UigUosVEtEGqlYKxVrJSKNSKAS8pWCJgW/Uc5vlAuaFIIm9TY+yAAAIABJREFUhUigkkp0SrlRpTAp5Sa5VP/TYaH6F27WSMVaqUQnlerkMp1WbTIaWpsNLSadqVln6jB1nOg6Mdg3eKLrhFqqqSympCem56Xl1dBrVGK1TqEXNchYdF5VJYtayaosr64or66ksJnV9XX1MpncpDP2mFpPGlr7FbpOgcJYL9M1qZqF+naxoV3X2d/aN8CXyZPIqd6+3keOHoxPIJhMmgf3R588vnfv7u27d28/efpw/P3byempD1OT45NTvwTx+OTU+8nJyV+AeOZ/AuLNvR+//9P25t7IrTulxRUHDxzdB7HR0GpZdvz5T//2pz/+6/ff/3G/Q+xweVZWN1Y3dzwb2ytrP8/VrdpcLqvDbrXbfgHi9fX1j+trn22WjTevZkduPr1ycWzkxpNfgPhSVmbx1197/frX/xQYGF5aUtXW1n/+wq3hszcGBq+dHLw2cPr2qTN3Tg6P9Q3d7h261XfmZu/ZGz1nrnYOXmwfON8xeLH3zNWBCzdPXxk9c+PuxbEHNx88G336Yuz5q9HnL0affXP78ZNr9x9cvffg5qPHY8+f3Xn5fOT5kxuP7l+9d+fawzu3nz26/+rZg9fP7718Ovb08djTJw9fvnw+Pv783bsHT7+5defe1ZsjN2+Pjt25f+fugxu3Rs6dv3Ti5Kmuru7+/v7r1288fvx0dPTOqYFT7e3tpmaTUq0USYQiiVjf3Dx07uzo/TsPnz959M2zZ29fPXv78u7TBzcfjN55ev+b8ZfvZ99PL80sOpYtbodjdcW57nZtrrq311d3Ntd3ttf3dtY/7q7v7W5++rT93bfre3v21dUFm31m2WpetEzMLDx/827k/qPLt0av3r4z9uDp05dv33yYfj0+/eDpq8s37pw+f3Vg+GJX/5ChtVtj6mju7D959vK10QdjD5/fefzy/vM3T958ePFh+tXk7Gvz3Ku/5qV57hvz7POpmWeT008+TD1+P/lofOLBuw/3375/9H7y2fTc0+m5sbcfTo/e1Z4YrFHpKxtFZXX88npBZaOE0iSlCRXVEi1LqmdJdEyJhinRMqVahlTLkGjoYnWVUEkVyCkCWaVQVimSUcTyKqmCJlPS5Eq6XE2XqukiNUOkZUr0TJmRKTcxFCaa0lQl11Nk2kqZpkKmqZT9DcQMkbxaKKuTqRrlSnZ9Q25xEYaADwdEBIYEBIcFhEQEBIb7+gR5/QLEB32DDvoGHDjud8DL5+Bh7wMHjh846HPosP+xQ37HvvQ+9LsjX3197GBodFgCOYHGoggljVq9XKeXNwm4+YUZAHDYQa+vfUP84jNSWPwGkcEg0BurRbJSXmMRt6GQ3VjIbiri8Iu5glKeqKJeWsVXMkSaaomeIdJW8ZXFNcIMKjeuoBJJzgMnZABIZHBCOpKcR8wrT6OwCjiN5Q1iCl9KaZKV1YsLapoyGNyksipiXik2swCdlodJyydklSTlUzLLWYWM+gqukFonqaqXVdVLK3nicq6glNVUXP3TZXAho664uqG4urG4uqGQUVdAr82rqsmr4uVV1RT89Z54/3sulZtPZZcyeRy+RNvS0XdqqHdgyNjWodDoFGqNxmBoaW/r6O7o6esePD1w4dK5q9cvn794tq+vu6ur4+y54YuXL7S2t1CrKHhiDAgKQWKwialkclZOcnpWbEIKLjYeF5eAT0jCxSXg4hNjEpMxsfFABMo3NNzL3z8SBk3Lz6FymGUMSmJmSjQC7BceFBgZEgkDwPEofAKRmBKHTyQiCBgIFgHBIiFYNBSLAaFQ0XAkEImGYfFoQiyWSMLgiQgkDobAwFBYBCYGhSMg8AQoDgtAISIRkEgEKAoJjEYBI+HRocDQoPCAoFBfX78j+yCOJ2Kkgrobl8/ug3j0xuWx0WuPH995/s3Dp88f3rk3cvnqxdPDp0+eHDx58n8JxL09J7s6+zo7eru7+n8JYqFAmp6WHRwU7n3cfx/E/f2Dp4fO9nX3G7VGnUJr1JiM2pZ9EDcbe0yG3mZjX1vrQEvLCYWqrUmg/gWIL/0MYqlcUVxSlpSUug9iNrO2sVYsaJCLGhSiBpWoQfWrpNTclPT8tKyizJyyrJyKzOzyn+bqssoycytzC2n5xYyCEmZeET23kJZbxMgvZf8CxMz0XBo5m/ofQZySRSUkFgAR8d5BwC8O+v7T7w795998+Q+//fr/+frg18d9/MIjgSg0LiE+Lo0cn5GZmJWTkluYnF0Ym5qDJqXB8SkQbDIYkwrGpEJxaXBCBjI2CxmbiYxNQ8SmIkmpmMQ0fHImLjEdSUyBYhPB6HggghQFJ0TCcOEQdBgYFQ5Bh0NQEVB0NAIDwuAguBg4IRabkERIIeOTUuCEWAAKEw6FBwFAAVEAv4ho37Bon9Aon9D93RSw/aE6dCw5NiUvjlyAjcsAIAi+YcADPgFfHfc+5OfnExYaCIgIBET4hAcfDfI75O9zyM//aGCQb3hUKAgGQhNQsSmE5GwSOZ9Ezo9NzSEkZ+ASUlGkRASBBIshgrGEcDA6IBwWHIUCoxKwpEx8fCaKkApAEIOBqMAoaBAAGg5FRCNQUQhUKAQaCAKFwqDRGAwoJgYcS4TGxcHiEqFxSdD4ZERSGiY1OyazgJBdHJNVjCXnIxKzwMSUKCwpEkuIwsVExxAAeAIwhgiNS8CmpSfkFaSVlKeVVSQVFhEyspCJyaBYUhQWH4ZEhyPRUTg8kBALjiVBY+PhCUkYchoxMzsuJ4+Uk0fMziFkZBEysmIzc+OyChKzS8h5lOzi6oLymsJKXn4FN7+CW0jhlTP5jFoFl6+vFZk4TToaV17OEJXSBGUMUQVTUlEtraiWVrLlFI6SwlVTOKr9VLJVlWxlBUtZzlKUsZXlNZryGm1pjbqYqyypUZfVaivqdZUN+sp6Q1mttpijLGTJC9nK0hpNRZ2hvFZXzFWX1GgojSa6sI0hbK9qaq6sN1Q2GOiCFo6skyvvpjYZ0yoaQKT8Y1ExXwZDvw6DfhUK+o1/+K+9Av7xeMihSAQ4ISudWkNt0tQo2niqDp6qs1bdVa/paVD31Cu7auUdPGl7jbiVK2rmiE1cSXONtKVW1lora66Tmuokhlqxvkak5QrUNWJto9Ika+0xnjjdNnS+dfCssX/I0DNg7D3VenK4feCMqeeUuqVbpm9TmjpNnSfa+0539A61dZ1qaT9hau01mXqajd3Nxh6Toduo7zJoO/SadpO2o83Y29Mx2N97pqd7qKPjZG/f6faugbpGaXpWEZ6YnEzOLaewuLVCJruhuIxeWEKlV9eJZbrmtr7WjhOG5m6dsVNr6NDo21TaVqWmWa4yKdQmhdqk1DQrNS0qbatG36YxtKu1rQqlUS7VKWR6pdygUhhVCqNSbpDL9DKpTirWSERqiUgtFWukEq1cqlMpTFp1i07bptO0qlXNKqVJITfIpDqZRCuVaKUSrUyilUl1MqlOLtMp5DqN2qjXNxsMzXqdUa8zNBtbOtu7err6Otq6pCJFaVFFSgI5PSWLVsEUNkjkErWwSV7Dbqxm1jEZtXR6TRW9porJY9U0NQgUMmWzxtila+nTmHrE6pZakYYjVNbKdE2aFrG+zdDZ39F/SiCVJ6SkeB33OnjoKxIJb9Sr7t+9/ezxvQf3Ru7dvf30ycPx8bdT0+aJafP7KfP41My7qelxs3l8yvx+yvzBPDU1PWmenpyenpqZMc/OmOemZ+bNc/NT83NT8/Pmhbmp+dnJOeuCbXfr4x9++PPO1sfR23fLSioPHfT61a9+DQLCjL8Yqvvhhz9tbX9cca87V1bda5trW7trW7uejZ397oRrdd3hdtucdqvdarXbLFabxeJwOtfW1nbXVj9al9Zev5i+ff3x5fOjt68/fvNien7aOf3Bcun8zdJiqo934Be//xoOxzY1Sa7fuPPm3fTrtzMvXs+8eD378t3S6/e2l+PWp68WHjwz33s2ef/l1OO3049eTz9+bX42PvdyauntjHV81jY+b5+0OBdX1u2bu87tj/atXcva5rxrZcpim1iymC22WYdj1mmftC2/m599PT31enbqw/LcrNOy6HbMu6wTi/Ovp6bemWemlywLVsfsktU8t2ieW1xYttrtK3bHysKidXJq9v37yckJ8+Liktu9ur62abM6Jiemxt9/eP/+wzcvX9y9f+/22Ni9R4/ffHg/t7w4Z1k2L8zPLi8uOqyLDuu8bWl6aXZy3jwxOzExOzk5Z55enJ+zLC3aLctOm8XlsLicVpfLuuJacjrmrdYFq93icttWPMsO15LdZXOvujd21rb2VtY2F+0rM4vW2UX7knXFvrLhWd9dWdtdsKy8+zD74s3kq3HzN28mHjx7PXL/6eiDZ09ffzAv2pdd68uu9QWHZ87uXnStWde27Bu79s2fYt3YtWzuLG/uLG9sL21sLa5tLqxuzHnWZ1dW5zzrS1s7C5vb43bnrZdvOs5fatA3UxpFJbyGEl7j/nsfVQIZU6xmyXRsmZ4l01bvdyEkarpERRMpq4RyqkBGEUgpQilFKKWKpFUSaZVURpPL6XIlXar6GcTVMmO1opmpbKarmmlKI1Wup8i1lXItRaapkqnpMjVTpmaIFCyRvE6mapApWHX1OUVFWGJMBDAyOCwoNCIoNDIwKMLPN/jY8YDDxwMO+QQe8g084BPwtbf/V8d8vzrq89Uh768OHP/qoO/BIwFeh/29vvI5+Huvrw76HI6ERKRmJTE4VIG4Vq0V6/QygaimuDQLgog66nPIPywgLj2J0cBr0qjr1VqGUFxW11heL6A0yqr4KmqTsqxWUsQR7K9IK6+T0gRqpljPlhmrJQZqk7KIK8ii8ZJLaLjMQlhSJiQxHZGSjUnPj80vI1cwCth1lY0SmlBJl6gq+dIiXmMWjZNUWkXMLcGQc9HJOXhyfnx2aWohNbuCVUDnlbIbK2uEFJ5oP5U8IYUnqqwRVnAFFTWCci6/jN1UUt1QxKwrZNQWMeqKGHXFzPoiZn0Ro66Azsun1eRROPlUdhmTx+WLdS3tfacGe0+e0je3iuUKvkgkEIskcqlMIVGqZaYWfU9f56nB/hMDPR0dLR0dLWfODJ6/cKa5xVBJLcMTsEAwEI5CxiUlJqenJ6SmEeISMDFEDIGIiY1FxsQgYwhoYiwch48EQ7yDgo76+URBwen5OTQOs4JemZSRDEAA/cMDgqJCgAgQhoSNTYkjpcbh42NgODgQAQYiICAkDIJGgpFIABwBRCAhaAwMi0NgcShsDAZLwOCIGBwRF0PCEkjIGCIEi4mEw0IhgBBIZCgkIhQaEQwM9Qvz8wn0Dgz29vM/euTQF/4+hxNisXJRw62r518/e/Ds4djYzat3x248eXLv+fNHT549GLs7cuXqpeHh4YGBoYGB04OnzgwNnh0+ff7M8IUzwxf2Nfx3o3V9vQM93Se6u/p7e072953ar0x0d/Xzm8Rp5KygwLDjx/zwuNiGekFv78DgqeHerv4WfYtJY2zRtzbrW036NpOh02ToNup7jIaeluYTJlOfXNHayP8JxG2d/UNnLu53iP8OxOWlVC6rnl8vFTUqRPUKYb1SUKf4vw/iQODvDvr80+8O/fo3X/7jb7/+zdeHD/r4BURGQzDYmKSkxMyMpKzspOzc1Lwicl5JYkYhMTkXS8qE48kgVEo0IjEKngBAJoIxKfCYNFRsOiouHUUiI0kpSFIyOo6MS8zExWchCWQIJiEaQQyHYEKAiMAoaEAkxD8CFBAJCgZAwqHwKAQKjMWjSPGEFDIhhYwiJUBwMVEIVDAQ7B8Z7R0acTw44nhwhE9o1P6WiWAAIhKGR8QkE5Jy4siFMYnZMFxCCBDuFRR20Nf/sL+/T1hoQHREICDCLyLkWHDA4UDfIwH+x4JDAqIAEVAkFEdCxaZg49MxcWlIYgo8JhGGj4Ph42D4WAguBoTBRyMxQVFQ7yCAfygMACNhiOk4UgaSkAJAEEMAyKAoWAgIHgVHgdBYIBobCUcEg8GhUEgEAhGFQkVhMNFYHAhPhBDiYHHJmJSMmPS82Ozi2JySmIxCdHIOlJQGwMaFIXBhCHQkBgMiEKCxJGRCAj4tLSEvL7O8Ip9Gy6fTM8rL43Ny0UnJYCIxGouNwmAAWBwwBg/ExwBwuGgsFojHw+LicKnkuOzsxPz8pMLClMIicklJRmlFZkllZhElu5iWX8oqLOMWlnHySqtzS6oLKzgVjMZqnrymSVcr0LPqVJVMYXFlfVFFfWkVv4IuqmCKK6ulVLacxlUxajQM3k+h16hpXBWVraSwFBSOklKjpvK0FJ6mokZdydNQ63RV9Xpag76q3kCp1VZwVWVsRSlbWVGjptbqKnmaMo6ynKuiNRhZgla2sI3Jb6E3GJlNJo64rV7Z3aDsqeabsisbYKQ8n0jcwSDwoRDwgWDAb32Cf33I5x+P+B8MAYGI5LSyakqdnCMxcaUtXGkLV9LClbTUiFtqJK08SStP3MoTtfBEzTxxS520rV7WVi9vq5e11EtMtWIDT6TnCtScJmWdVC83dXcMXTx76961B8+uPXx2+c7jy6MPr917MvLk5Z1nr289eH555MG562MXbt69cefJ6MMXdx68GL33/Padp7dGH9++/Whk5PHYyJPR249Hbj26cf3e9St3rl+5c+va/bGRp/fuPh8bfXLz5v3bow+v3bzb1TckEKtYNY31TVKVtqW5rdfQ3KVQm9S61o7ugdNnr1y6OnL+0s3B4csDQ+dPDp47ceps38nh7v6hrr7Brt7Brt7B7r6hnv7TfSeHT5w6d3Lw/ImBs719Q91dp3q6T/X1Dvb3ne7vO93XO9TbM9jTfaqr82Rnx4nOjhNdnSe7uwZ6ugd6ewb7eof6e4f6eod6e07tn+lo729v621r7W1r6Wn9W7pbW7s7Onu7uvu7evo7u3s7u3u6e/pOnBwYGBjs6zup1RqZTG5+bnFRQRmXXS+XaY3GdoOhQ61uViqNMrleLNMKpRqhTCNVG9XGDlPHibbeoba+06auU0pTN1/V3CA3CDStMlOXuq23c+DMyTMX5GptMpl87LjXgQO/J8ZgtGrZnZHrTx7euXfn1tjIjceP7o+PvzXPmKdmZybM0/sgfjdlHp8yfzBPT0ybfwniudnp+ZnZn0E8N/U3EO9tf/rjj3/Z3f40OnKvrJTyH0H8lz//+48//nl755Pbs+Fyr3nWt9a399a391Y3dz0b2+71rZW1DafHY3M6rHar1W61WK0Wi93pWF1b3Vnz7FoWPa+eT9269vDSuZHb1x+9/sY8P+2YNdtuXhurolQHBYYfOuhFik3S61tfvhp3uTdc7m3Hyo7D/XFl/XvP5h9d639Ydn2aWdowL67OObZsa58cG9+6Nr9f2/vT5nf/sv39v258/rNn70fPxx+2v//zpz//26e//PvOH/68/u33Kzt7to0t2/qmc2vHvbfn3ttzbG8ueVbmnPZ5l92y5nZub7j3tl0760srLvPSsnnRsmR32VxrNteqY2VtZW1za/fTp88/fPz0/cbm7srK2oprbXtr78cf/viXv/zbH378y8e9bzfWt7e2dz9++ry9u+deXbU6HMt2h93tdq55ll3OWcvyvNVi96xs7G5vf9p1b64tO6xzywszi3NTc9OTszPmudmZxYW55aW55aWZxUXz3PyH6Zm3k5Ovxt+/eT85MT03s7A8u2hZsDgdnvWNnc+7n37c+fTD+s4nz8aue313dePj6sbH9a3Pqxsf7a6NhWXXotXtXN32bH50rG7PLTsnZ5dnl5yu9d3NTz+u731vW92ed3iWXOvOrT3P3neejz/F/fE796fv3J++d3/63v35+5VP37k+fuvY/WTb2rPvfnJ/98PKdz/Mb24+nJzqv3pD2NxOF0rL6/kVDYIqgZQmlNNFimqpmiXTsKT7GlYzpWqGREWTKKtE8iqRjCqUUoWS/VSJxFVicZVEQpPJ6HLFfwRxtaqFoW6hq0xVCgNFrvs7EFdLVFypqlGpbZQrq+vqswoK0DG4cEBEUGhgSHjgTyAOOeYTdNQv+KhfyBG/oAPe/l8d9/vCy/f3R31+f8j7ywPHvzzoe+BIwNHDAUe/9j34lffXR/yPAhHRGXmp1TXUJiFXoWrS6sUiSW0FJR+FBfsEHguKDCSlJVJqWDyZhCuTVfEFFQ1NVQIpU6KtlhgYIh2lUVlSIy5k/2TisloptUnFFOvZMhNbZmRJ9dUSHZUvz2fVJZdSCTnF6LRcSEIaOJ6MTMmKzSvNoFQXchoqGkVUvrRKKKU0ScrqhXnMmtQSKimrODajkJRVFJdVnJhbRi6iZpUz82ncYmZdKauhgsuv5Amr6sS0esl+qLWiyhpBOZdfzmkq5zRVcPkVNYIKLr+M01hcXV9Aq8mlsLPKGNlljJIqNrdRaGhrPzV8ZujM2Y7uHo1eL5PLxFKRSCIUCBr4gnqpTKjTq1pa9c0tOoNB3dKiHxzsPz08YDBqKimlMUQsEAyAwqExREJsQnwMiYTC4eFoNByDgWOxEBQKgkLBMBgQAh4SFeXl53PY+1gUBJiRl03jMCroFUkZSUAEMCA8ICQ6BIKGxCTExKfFx6XGYUlYMAocCYmMgkQBYGAwCg5BIUEIBAiBAKOQYCQCgkDAURgMNgaHj8XhY/EEEpZAQuBjgChEGAQYCIwIAoYFg8JCwOFB0cE+wT7e/l4BQd7+fwVxUhxOKWkauXbh9bOHzx7eGbt17d7YrSdP7j9//ujJ030QXx4ePnNqYOjUwPB+e/h/DuL+vlP7C4n3r4cHTp4eGjzb032C3yQmp2YGBoT+DOLu7hMnTwz2dvW3m9rbDK3tpo42U0ezoX0fxAZdt0Hf3WzqNxp7ZYqWRr56v0Pc0t536vS585evnr985eTgkEyhLCktT05OTU/Lqiyr4nEahY1ycZNSVK8Q1MmbePJfJZPzUjMK0rOLs3J/AnFGVllaZmn6L0CcX8zILaTlFFTlFNLzSlgFZZz8UnZuMSur4L8DcWYBK7uIk1XITs9jpmZXEZMKgcgE70Dg7w75/NMXh//hn7/6p98d+O2BI4d9/YOiAFAsjpicnJSVmZydnZSVm5pbSM4rSc4uiScXxCTmIAnpIFRKJDQ+HBwbASUBkIkwPBlFSsfEZ6Dj0mCERDAuDkFMIiTnkFIL8AnZCEIKBBMfjYiJgP5kYr9woG9YtG94VEAUMBgIjoQjoXgCJj4Rl5iMIsVD8YRoJDoUDPWPjPYOiTgWFH4sKNw7JHK/MhEQCQ0FoSGYeHxCVhy5IDYlD0NKAyDxAZFAr6CQo4GBx0OC/SLDAqLD/aNCvUODjgb5Hw0M8A4NCwKAouBoKI6EJCYjCClQXAIASYyE4SKgmCg4JhqJjUaiI2CIEBDEJyTqqH+EbwgEAIvFxKbHxGdhYskgFDEMiAyKggQDoJEwJACFAaDQETB4EBAUDASGgMEhEEgQGBwMhoRC4RFIDABHhJGS0Inp2JRsbEo2KjETGksG4BKj0MQoJB6IxcNJsdiUZGJ6ekJODrmoKKeysqS6uoLDKWOzcymUpNxcdGIiEIeLQqMBWCyEQIAQCCA8PgqNDkcgwhEIABaLio8npqcn5eWRi4uyysvzqNQiOqOEziquYpdQOeXUmjIKr6SCW1BanV/CLCpnV9LrmVwxu07JqVfROZISSl1eCTu/tKaU2ljJEFKYIipLSuMomDw1q07Lrtfth1Wnq67VMnkaeo2KxlVVcVVUjorKUVE4KipXTeNp6DwNvVZD52mruGoKR1nJklewZJVsBYWjrGTLSxmS8moZjadhNRrZTSZWo7G6wcDhm+ql7SJNr0jbzxO3FtEEuMSiYBDxeDjcOxLmFQb6yj/0vx7x+81R/6OhIGgsOaucRW9Q1Mqa6+RtddLWWkkzT9zMEzXXilvqpW310rZ6SVu9tK1B2tYoa2+UtTdIW+ulzbUiA0+o5/K17EYVq1HRKDcauwfP3br/6M3km9nlN3PLL6fmX3yYfTO9OLXknLV5zMuu97OWN1OL4zPL5iXXnMU9s+CcmrVNTlsmzMuTZsv0jG1u1jE365idsU9NLk+8X3j/bm5ifGFqcnlm2jozY52ZsczOWSfNC4+evrp0bWT43NVLV2+P3H384PHLew+/Gbv35P6jb569GH/9burNuPmbVx8eP3/78Mmrh09ePnj84t7Db+7cfzp278no3Z8ydv/p3QfP7z9++ejJq4ePXty9+2R09NHY2MN7dx/fv/f0/r2n9+4+uXvn8Z2xR6MjD0du3x+5fX905MHY6MM7Yw/HRh+O3H4wcvv+yO17t2/du3Xz3o3rd65fG712deTqlZErl29fuXzr8qWbly7evHTxxsVL1y9fvXH1+q0rN25duX7zyvUbV2/cvHHr9s1bI9dv3B46fVarNTU2ivh8icHYduLk8PmL1y9duXX+4s2zF64Pn71yavjSydMXTpw+f+rspdMXrp+7Onr++p1z18cGL97qOX25pW/Y2D3Y0j/ccepC75nL52+OXRu919rZnZ2X5+vnc/Dgl4QYtFohGbl55eG9kbHb127dvPrg/p13797MzE5Pz81Ozcy8N8+8nTS/mZx6NzU1MT0zOTNtnpkymyfM5snZWfP83MzC7Nz89Nzc1NzfQDzxE4j/9Id/2dv5PDZ6v7yMevjQsf8VEG/sfFzb2tvvTrjXN12rq3aX0+aw2Rw2q81msdidDs+qZ2vVvbO8sPLy2cTNKw8unrl969rDV8+n5sz2mSnL9Su3K8tp/r7BX395OJaYaDK2vxuf3Nj6uLH97drmt+vbP2x//PPu53/b2PuXlY0fbe7P9tXPq7t/3Pnh33Z//PfdH/7fz3/6b9/9y//37Z//2/b3/+Le+d6x+cm9/Xlt7zv3zifb2tbiimfO7ppzuJbcq/aNLc/u3urex5XdXfvGumXVs7zqtq2vOrbWHVvr1jX3osskTOQoAAAgAElEQVQ5b7Mv2FwWp8fmXLU5PY6Vdff69tbO592P329tf3S7N6xWp9XiXFvd/PbzD3/8w19++P5Pe3vfbm7tbu98+vT5+8/ffr+792lja3tlbd3mWlm02cwLCxOzszNLi9YV19rO9ubejnt91eK0L9uty3br3PKieW52en52dnFhbml5dmlpen5hfHLqxZt3z169efnuwwfz7MyCZdHiWLat2Fyr7vXtje3PG9uf3eu7Nte6xe6x2Fct9tVlm2fRsjK/5JyZt03PWZdsHs/mx51v/7j9+Q/O1e25ZefsktPu3vJsf3at781Z3eMzi5ML1iX3umNj17G559jcc27tObf2HNsfnTufXLufXXufnXufHbufrFu7y+vbls3dlW+/83z/w9L21hPz9MCNW5K2rmqJgiaQMMRytlzDlmtYMg1LpmFKVAyxki5SMsQqhkRFFytpYsX/CMRUiaRKKqVJ5XSxkiZU0YUapkRfLTexlC0sdStT08rQtNCUJqpCT1HoKHJNlUy9v2WCI9fWq/RCnZGvVDNr6zLz85E4TFh0+H5lIjjcPzDc1y/kuF/IsaAI76CI4/7Bh7z9vzzm+4WX7xdHfX5/yOfLg94/gfhIwNEDfoe+9jngFegFRoGyC9NZtbRGIVeubNToRGJpbWVVATYG5h/iHRwdREpLqOQyOWIhSyymNjZVNvLpIjlDrKELNVV8DaVRXdmgrKiXl9fJSnmSslppeZ2M0qikCTTVYj1HbqxVt/DUJpZMU9EgzmfVppbTcBl50HgyiJQMS0zHpuWS8kqTSynZdFZZXSNDLOcotCypilIvLKTXZJUzyUXUxNyy+OyS+OySpLzy1CJKRik9u6I6j8opYvD2ZVxVJ6Y3SPdNTOEJK3mCqjoRvUHKaJTRG6QUnrCU1ZBH5WSWMVILKskF5QXldG6DoKWj89zFi1euXx8+d7a3v6+tvdXYrNfqVDK5SCRskIiblCqJVivXaKUatcRkUJ880T0w0KvTKSsppbGxeDAEAIYAUWgUGotBoFAQGBwEhYJgUDAcBoRCgTAoGAGLggADw4MPe3sdOn4kEgzIyM+icejl9PLE9EQgAhgYERgKCIVhoYREQkJaPCmFhCKgAHBAKCA0DBgWBQGAkFAICg5GwkAIKAgBBUDBAAgYDIUjkGg0Bo/B4DE4AgofA8WgI2GQYGBkYHRYEDAsFBIRAY0MA4X5h/n7BnkHhfgGBHgdOfRFgO+RlHi8WiYYvXHx9fNHzx7euXP72v27t58+ffDs+aPHT+6P3R25eu3KmbPnhgaHhwbP/Kzhs2cunj1z8czwhf/4PMcvXq37qS9xeuhcb89JfpM4JTnd3y/4mJcvHhdbX8fv6uzv7xvo7errbOnsbOnobOlqb+5sMXY2G7tMhm6Drkuv6zIZ+/ZB3CRQ80VqhdrU3NZzYvDMuUtXLly+cmrotEKpLiuvTEkhZ6RnU8pptdwmUZNCwleJ6hX8WlljjfRXyeQ8ckZBxv8dEIOQCT5BoC8O+f7XLw7/4z9//V+/OPjFwaNH/QJDokFwHJ6YkpKYlZGYmRWflpWYkZOUVZCYWRRHLiAk5aKIGWB0ahQsIQJCioTFAVFJcHzaPohRJDIEFx+NIkDx8TGJWfvnMaR0JDEVHpMIxcWB0MRIGDYEiAiIBPmGR/mERe4vWYuEI6H4mP0Zu/3pujDITy/YHQsK9woMOxYU7h0S5RcO8o+AhABRIBQJQ0rfb00Qk3OQxMRIGNovIsorKMgrKPB4aJBfZKh/VKhPWLBXcIBXUKBPWHgwEByNwEBxJHhMIhSXCEDGhkMwwQBEUDQsBAgLAcFCQJDAaKBveMTRgNCjAeGBETAIKo6QkB2fmk9MykLgE6Kh2DAgPAwEi4QhAUh0NBIVDoEGRQODooHBAFAgAOAXGekTHukbERUAAIfAkJEoPBBHAuHjQfgEIC4hGh0XhSYBsLFwYjw+OTUxK5tcWJhVWpZbWVlYVVXCZFZyuZSamnIWK7eiIiE7GxkXF4VCRSAQQCwWRiTCiURITEw0Gh0Og4VCoREIBCQmBpuYGJeRkZKfl1lakkehlNAZ5UxOOaOmgsarrOKVUbjF5ez8YkZeES2/mFFczq6k1VGYfAqzqZRSm1vEzMij5hQyiypqy2iNFfQmClNUxZYyapTVtWp2vZZTr+XUa9l1WlatprpWzahR0bnKKraCwlJQWYoqjpLGUdG5akaNilGjoteoaRxVFVtBZcsoLCmVJaOwZJVMSRldVMGU0GtUrHodu0HHqtOy6rTcJkOjtE2i6ZVo++rELaU0PjG5KAIS6x+FDADAfSPBhwPDfufl98Uxf+9wMDIuLa+Sw+KrGpWtTar2JkVbo6ylXtxcJ25ukLY2yTv4is6f0yTvaJS110taasUmrkDP4evYTVpWg6q6QdGkMLWfOHfr4YsP8/Ylz9aSZ2va6p5cdMxYVizuLefGR8f6nnVla9m1afPsrGx+dm98srm2Fq2rCxbPonV12b7ucG25PXura59WVz+6Vnbsjg2rZc1qWbNZ152ODbd7e3V1d21917WyMbtge/dh+vW7yYmpufklh8W+anOsWuweu3PN4dqwOVaXrM75Jcf8kmN+0T6/aJtbtM0u2GbmLNOzS1PTi5PTi5PmhanpRfPs8sy8dX7RNr9gm51dnp5emplZmp+zLMxbF+ZtC/PWuVnL7MzytHnJPLVgnlqYNi9OTy/OzCxOmxcnJ+YnJmYnJ2YnJ2YnJuYmPsx9+DDz4cP0+/cz78fN795NvX07+eb15OtXE69ev3/97sPb9xNvP0y8/TDxdmLi7cTEu4mJ8Q+T4x8mn33z6ur1W4NDZ08Pn795+87T56/HJ6Y/TM2PT8y+eT/98u3k89cfnr4af/py/Nmr98/fTH7zbvqb8emnb6cevPgw+ujVtbvProw9uXb32a2HL8eevXkxMfNuau7ClWs0BiMyKsLH2yuehNeqpKM3rz66P3rn9vVbN67cvzf67t3r2bmZ2fk589zcB/PM24mpNxOT76amJqdnzLMzfwXxxOyseXF+dnHufwbij7vf3hl7UPHfg9iy7PjLn/4G4hX3unPlfxfE20sLrhfP3t+4cu/CmZs3r95/9XxyzmybmVy8cvFGaXGlt5fv7/75yxh8rNHQ8u795Mb2x43tz2ubn9e3vt3a/cPW3p89mz/aPZ/tns+erR+2Pv9l+9u/rO784Fj7aF/76Fj/ZPXszlk94zOWV5Pzb80L49OLryZmnrx6/+DF60cv33wz/uH93MKczWnzrDk2thybW/b1devq6rLHveReWXQ5Z6yWqcUF8+LSgs1hcXqWHZ4l28qi1WWxux0rG561ndX1XZd7fdninJtbmp+zOOzujY3dra2Pq55Nh9NjsTqXluyLSzaL1WG1O5es9un5hTfvJ56/evPs5atX79+b5xeWHU6nx2NfcS1ZrYsWi33F5V5bc7hXlqzWRatlyWpbstkXLba5xaX3U+YXr99+8+rd+6mZ+WWbxbZitXusjv2/w7rF5pmetbx6M/Xo6etHT14/+2b85evJl28mX7ya+ObVhxevJ96+n5matSzaVlxrO6tbn2wrG+Z5y8TM4syifdHumbO6xqcXnr+bePVhZmrJPu9wzzs9C87VRdfa4sraont9ybOxvLppWd9aXt9aWtucd6/NONyzK6u2nV3np88LGxuPp6YGbtyUtnexZUqmWM6Rq+s0Rp7ayFHoqqVqukhRJZBR+bIqoZIuUtH+HsTSvwexREoTy2gi+f8IxHSVqUpp+DsQ81QGgb5ZamoVqrXM2rqMvDwEBh0cEeIf5BsY4hcU5hcQ5uMXctw/9HhotF8YwC8o7KhPwNfH/X5/zO/3Xr5fHfH56qDPfmXiZxAfPBZ0DIIG5xRlceoZfDFPoWrS6IQiSU0FJR+Nh/qHHA8BBMdnJFF4LK5ExJaIKY38igYBTSiji9RVfBWlUU1t0lCbNJRGVWWDorxOVlYr3WdxRb2c2qikC9XVEi1HrqtRGbhKQ7VUU9EgyqFxEgsrYjILMOQcRFIGLIEMTUjBpWeTyypLefXVEkWtSlevMtRINLR6STGjNqucSS6kJOWWJeSUJuSUJuaUJuWWpeRXpBVXZZUx8qic0up6Ck9YVSui1AgqufzKGgGtTsxskrMFShZfQasTl7IacipZ5EJKfGZRQmZBTnElt4Hf2d1z/cb1e/fvjYyNXrt29cKFc2fODA4M9HZ0NBv1Kr1OYTKqm01qo1Fh1MlbTdqTfZ0n+jo1ahmFUhofFwOFAoGgKAgEDIFCQGAQAAiMBgKiQcBoMCgaDAJAQUAYKAIU6R/if+j44YPHDkWCozPyM2kcWjm9LDEtYR/EYcAwGAaKj8eTkmMJiQQ4Dh4JiQyODAqJCo4ERQLhIBACAoSDADAQAAaKAgMigYAoIBAEhkJhCBgcCUdioCgUEAEPAwMCo8MDo0JDwBFRSCAIDQYiAOHAsODwgNDwgMDAY/sgTk0gaOWisRuX/wri6w/ujT579vDZ80ePHt8buzty9frVc+fOD58+O3z63P7F8P8uiIdPn+/rHfgliGPwpPo6fmdHX2/PiZ7Ovq7Wrq7Wrq7W7s7W7jZTV0tzT7Oxx6jvMuq6W5pPNDf3K1RtApFWKNGqtC3NbT39p06fvXj5wuUrQ8NnVGpteQUlJTUtMyOHWkGvq+GL+UopXy1qUPBrZQ1c6a9S0vLTMgszc0qy88qzcyuzcir+CuLSzNyKnIKqvCJ6XhE9p6AqO5+aXUDLLa7OL2XnlbB+AeKqvwNxRn41OYcWm1wERiX6BoO/POz3m98f+S+/PfCb3x/68vCxY/5BYQAwAhdDTEmJz0gnpaUTksixyemk1CxSSi4xOReXkIUiZkCxZBAyGYhIAqGSYTgyipCBJmVgSGlIYgoYQ4qC40HoWHQsGZ+QhY3LRJPSMHFpuIR0XEL6/kMYQBQhFITwjwT4hEUcDwnzDY8MAUGikSgQBgtEYwEoTBQCFQFDBAPB/hEA75BIr8Awr8Cw48GRvmHAwChYOAQLRJGQhFRCUk58emFiZhExJRMWQwoBgY8FBx/29zsS6Hc8NNA3MsQn/G8gDgFBouBoMIYIxcWDMfHRCEIYGBMMQARGQQOjwIFRIP/IaO/QcK+g4CMBId7BkWFAFBKXFJ+cl5JelEDOx8WRoRgSEIEDIrFgNA6KxYPQmAgoPAQACgGAQkHgIADANyLyeGi4d1iEXyQgEAgNgSDDoOhQCCYUggmD4CLgMQB0LJyYSEhJT83LzykrL6RWFdPpxXRGMZ1eTKeXMpgldEYBhZpWWEgkk6ExhAgYPBwKA6IxcAIRSSIhYmMhOHw0EhUBg0fA4AAUGkYgYBISiGRyYlYWuaAgp7S8oKKqqJxRXM4sKmUUFNNyC6hZORXp2WXp2WWZuRU5BdS8IkZeESMrv4qcVZaSUZKeS8ktZhVW1BRX8kqpDRV0AbVaTOdImTVyJk/B5CmZXCWDq6RzFTSOvIotp7JkVJa8iq2gc5WMGhWTp2by1EyeilHzk5hpHEUVW17FllFZUkq1lFItoXHk+8Jm12uqa1XVtSpOg7Ze1CxUdgoUHdxGbWEFDx+fEwbC+UVAA6MgfhGAQ/7Bvz187HdHvL1Do5GxKfmVLE6Tgq9sFqhaBcrWJllLvbi5VmSql7Q0ydsFii6hqluk6hYqu/iKzkZZe52kpUZkZPN1bL6WzddWN2qqG1VNiub2E+dGHr8yL684tz7ZN/ZmbZ6Jedvkgn3evmpZ2Vp2bixYPfMW94J1ddmxsWRbm1lwTkxbJqYtU3O2uUWXxb7uXNnxrH1cXf+0srrncG1b7RtW65rVsmq3rblWNtyeLbdnw+7wzC9YzdMLU+aFuQWLze5xe7bWN3c3Nvc2Nvc8azt25+qy1blsddkcHrvT43CuOl3rzpV1h3PN7nBbbSvLVtfSsnPJ4li2uiw2t93hcbpWXSvrbveGx7O5ura1tr69tr6ztr6zurrt8WytrGy4XOsu15prZX1lZd3tXl9ZWXc61xzOVZdrzbWytuLecLs33Z4Nj2fT49lyezZcK+tO15rdsWqzua22FZvT7VjxODwe56rHtbbqXFt1etyOFbfLs2pxOMcnpp4+f/nsxevJ6Tmby7O+vbex/dmzseta3bKtrFuca8uO1WXHqsW5ZnGtL69sLLnWFxxrMxb31ILz/ZxtfM72YcFptrjnHOsr25/Xdj4/fflaJJFgMKjwsOC0lASTTnVv9MazR/ce3Lk1duv6w/t3xt+9mZ+fnV9cmJmf/2Ceffth6s37ifFJs3lmdmZudnrWPGWeME9NzM2Yl+bnlubmF/4G4vn9yoRt0f5x5/Of//ivn/a+u3v3EaW86sjh4//pP/0DGAQ36FuWFm1/+sO//umP//rzwxwO1986xH/V8E+VCbvTaXP8/6Tdd1Db654m+N7Zqk43nuAAGJOFcs4SOedgMJickxAIkAAFRM4OOKfjgDPYJhmDCcaBqJxzFsnhpHtO33u7e3un9w/5eM7cmZqa3a36FvUrlST+/eip532/uk8g1mgNerPF4rSYnAqZfmlh7eG9qdvfPBq/P/16cVMmVIsFigd3x3JPFBxxP/r73/4hJCR0YHBoSyDcffdh5923jp0P9u0Pzt3v7Ts/6M3vVbptrWnf4vzOtveDzrq3JdEuvRbMvVyff7kxt7w+8+L14+mFR1PzE7NLU3PL41Nzd8YmRx89fvh0enphaWVDIFSolXqTxmLT2RwGm0Nnc2itNqXRJFFrNsTSN5uCdZFUrjFoTTa13qrUmJUas0ZvNZi3zbY9s23XYHZodGaVxqDTWxyO/b29b63WbalMvbklXl3bWlp+/Wx2YXZucXH51dLKm+cLy0+mZsaeTE7Nzq2sronlSpXOoNbpZQqlQCQWS2V6o8m5s2t3bpssFoPJrDeatHqTSqNXKLVCsWx1XbC6LhRJFAqVTq7QSSQakVglFCm3BPKVVxtPJ+Zv3Hx44cLNK1fu3L33dGLyxcyz5dnnK3MvXi+trL1dF61uiFc3xAKJUqk1yTVGoVS5IZILpEqxUitSatfE8pUN4RuBZEuhFmv0Yq1BojPK9CaZwSQzmuUmi9JiU1kdKptDabFJjWah1iAyGNXbO4Z372UO59yW4OKj8ZahUxWt3FIWp4rTXtfRS+f3VnO7ylvai1lc1/mwYlZbaTO/tIVf2tJW0uwysWu4JS3skpbWT62JVnZJC7ukmVvC4pc2d5b/CsSVXcMVnYNlHZ9B3FXM7Shh8yu4HfWdfa39J9uGTrV0dlfWM5IzMnBkYgAY4O3n5Qvw8gv08gn09Arw8An0DIT7gJG+AWAPb/+vPX2/9PT98ojP125eXx30+uqg98HDfm6HfN2/9jr0lecBD/8jaBI6/UQaraGqhdvQ3tnc2d3CaqHl5B/Dk5Befh4AOCA6Nb6MUVvfxqVxucVNzfkMZjGTU97qOj/XW8LsKmDwc+mcEzT2CVprTu2nkLiAwStk8AoZnPy6lgJGSxmrrYbXTW/vo/G6y1ltBXRmViU9ragi+nguKS4FERKJDI2kJCTH5+RnlFcWM5h1vO6mjgE6u6uU3pxbUZ9ZVJ2WV56UXRyfWRCdlhOVkh2Zkh2VeiL2WF5SdnFGYVVuRX1+VUNuRf2JMnpueV1hTVNZfWtVE6+qiVda15JbUZ+WVxGXkR+akBGWkJaalUdvYp27cGFi8unS0uLCwou5uWczzyYnpx4/Hr8/evvatctnL188ffXymSuXTl+6MHx+ZODCmaFrl85ePHeyg99aXHgiOjIEh0PCEWAEAgpHwOBwGAIOhyNgMDgMioTBUAgEFonAIcAIsDfA66DHgQMeB6AoaEpmcllNaX5pblRCJAIH9wf7gRBADAlNDiEGRVCp4RQsCQ1CAP1BvgFgPxACCMPA4Bg4FA2FoiBQNBSChILgEDAUCoHC4QgUEoVBY/FIHA6KQQMQUD8YMAAOAmNhSCoWH4LHUbEIHAyMCATDAgICPA8f/IOf1+HEqNAeXuvU2P3XS/OLz6enn449n51cXppbXJyfff5sYmri4djD27dHb3xz68Y3t10Ovnnjzq2bd38NYldfwuXgC+evuFbWnT93+cL5K1ev3Lh5487FC1dZTPZnEIcERzQwWKdPnTs7cmHk1LkzQ6dHhs+MDJ89M3z25MDZ4cFzQwPn+/vO9veeGxq8PDR0qb3zVAu7l83r7ewZHhg+e/7StRuj9+7cf3D9xs2Ozu6CwuK4+MSU5LTiwjIGncVmtXNZna2NfGYd738HxMUZ2aX/n0GMJkb7ANBfHfL57R/d/un3B3735eGvDh854uMPgqNwlKCQmJjw+PiQmFhKeDQlPIYSHkcNT6SEJRFDEwnBiThqEo6ahA9KJoakUMLTKeFp5PAUYmg8NigaQQyFYClQXBCCGI4mR2Eo0VhqDCE0jhqVFByTGhKbQo1KxAZFQrBkPyjSCwTxDAR5gSABCBQYi4PiCWAsDoTBgbF4MBYPRGP9YSgvIMzdD3jYB+DuB/IBo0BoMoIYhiJH4oJiqZGp0cknEjML4tKzg2ISIDi8R0DAV55HvjrqcdjPyxPkfxQU4Obn4+bncxQI8ocjwRgCDE9FEEORpAgEMRyGD4FgqUAUMQCO8YUgjgLBHgEANz//w74BngEQIAyPI0WERaZExWVExKYHRyQSQ6IJwRHE0EhyeBQ5PBIXFALDEQIRKAAcCUJhAHCkDwTqBYL4QGABSAwQgwdiCAAk3heC8QahfSA4IJqMJIdTouKjUo6lnMg5XlicXVKaXVKaWVCUeiI38XhWYmZW/LHM6NS00PgEQlg4nEgKRKEDkWgYgYgNDiFHRgXHxFGjYwhh4SgKFUYgQvEEGJ6IIJJRFCouOIQcERkWmxCTlB6fcjwxNTsx9URiSnZCUnZs/PGouIzI2PSo2GPR8ZmxSdlxSSfik0/EJmbHJZ9ISi9Mzy7PyK0+nl+TXUDPK24oLGcVV7WU1XDKadxyGq+c1lZOayuj8UpreKU13JJqbkk1r7SmraK2vZLeUVXX6cqPK+kdlfSOCnp7BZ1fXuvSM6e0mltOa6uq76hp6Kpp6KxmtFfWtVXS22oaOhjNvSzecBNnsJrBz8yrpkamgFAUXzDaH4LyBkEOevv+7uDh3x909wyAEENjjhdW0Jg8VvtAc8dQc/sQkzfYwO6va+mta+llsPsbucMs/pmWjrPNHWeZ/DMNvJN17EFaS39Nc29Nc29NS291c081s7OpbXDw3Dfjz5aESqNp+4Pevi9WmVaFyrdb8k2JZkuqXd1SLL8WvFhen1tcnVtcfbG8/vl54eXG61WxQKyRq8wavUNn3FbrHQq1RaowSmR6iUQrlWqVKoNGa1JrDFKZaksg2dgQrq0JNrfEEqlKozWZLQ6r7ROXVWq9XKFRKLQqtV6tMWh1ZoPRZjI7TGaHa2WaWmNQqvRKlVah1ClVerXGoNObjSabxfpJww7nnmts9l2rbcdscZjMDpPZ7voSs8XxyysOi9Xper9z+932zrvdvQ97+x/39j/u7H5wbu/bHXs2+47Nvm1z7Nh3dhz7ezsf3u1+fL/z4Z1jd8e27XTu7dm2dxRa3YZIvCmWqvUm5977jz/89PH7n/fef+/cfW917psde2b7vsX5zrbzwbb70br70bLzwbz9wez8YHJ+MG1/MO18a977wf7hp53v//Ljv/3fP//bfwik8u7e3oiIMBQckpoYO9TbOTv5eHn+2fzMxMzT8fln0+urb2QyiVyhkMjkm0LJ2/WtN+ub61tCkUQqlUpFEpFAsCnc2pSKhSqZVOUC8dbfgvj93sd/+emvH959NzM9V1RQ6nbY87/8H3+PQuK6u/rlMvWPP/zLn37888dv/2R37OoNFq3ebLTYLY4dF4V/uZDYpjeZ/wbEer3JYnGYTA65RLc4//bB3Ylb1x+M3Zt8vbAuF6rEW/L7dx5lZ+W6HXL/7W9+GxISPDQ8KBSL3n34uPv+o33nncW+b3G8N1j2ZSqrQKwTSQ1ytVWqMr/ekD6ZXrwxOn711sNb957eG5t58Hj23tjMvccz41Pzj6fm741P3bjz6Na9R2MTM8+XX60KJVK1TmUwa0wWrdmqt9qNNqfB7tSYrFK1dkMkfbMh2BDJFFqTzuTQGuxqnVWjt+uMDoN522De1hrsKq1ZqTGqtSaj2bG793H/3bc6veXV6/XZ5wtPnk5f++b28MmR4dNnr1y/effh+KMnk/fHnjx8PDH7Yml1SyiUyoUSmUAkXlvfXF5eWXn1RipTWKx2m91ptthMZpvBaFZrDHKFRiZXS2UqqUwllallco1IpHjzRjA392pq6sXTp8+fPHk2Ojp29uy1zs5hDqenr2/km28eTE0tLi6uLb/cWF7ZeLsuEogVb9YEs/PLs/PLb9eFIplaotBIFBqxQiNRaiUavVitEyo1QqVGrNZJNHqpziAzmBQms8JkUZitSotNZbVr7E6N3am22uUmi1CrFxmM2t1988cfVDt78wLx+QdjjT2DBQxmTm1DUUNLRQu/oqW9jMUvbuIVNXGKm7jFzLZiJr+EyS9t5n9icSu/jO2atjI2t6SV42JxcXNrEYtdzOSUMNtKWR3lrd0V3L7/BYiL2fxyTnt9Zx974BR/+HRrV48LxHgKCQAJ9A3w9g/0cSXEn0AM8wEjfQOhnr6AQ97+B738Dxz1O+juc+Cg14GD3ocO+7kf8nX/6uihLzwOuPl6oIjo9Ky02oZqdhuzs5vd2d3axKrJzknDEOCePu4AGCAmLamisb6hnU/n8Ysbm/PqmUVNnAp2Vw1voJrbX8rqzq9vO0FjZ1W3ZNe05tSyP2m4oa2gnptHb86ubsyqZuTXscpYbdWcThqnq6qlvYLFrWBxy5mt+bWMlPzi0OQ0YnQcKSY+KCE5JNKqoqkAACAASURBVCk57viJnEp6RROnsoFTUssqprFKaKySWlZhdWNueV1GQWVydnH8sfzY9Nz4jPzkrOK03LJj+RVpueUpJ0qSsopTc0qPF9UUVDWU1bWU17cW05g5ZfTUnLK4Y3mh8cfC4tPSs/MbmlsvXbnybGbq1avllytLy8svlpbnl5fnlhZmZ2ceTzy++3T8ztTTe1NP7j0dHx1/cPPBnev3bl+9fOFUO49VlJ8VHRlMwCERCDACAUEgYSgUAotBY9AoJAoOR8EQGAQaj0YRUBAk2AfgddDjwEGPAzA0NO14SnlNaX5JblR8BAILCwD7QZAgNAGJI2OIQXhiEB5NQILggX5A3wCwHxAGACNBYAQICAMAYYEgOBCMAINgIBAUDIbAoDAEAoVGYXFIHBaKRrlADECAYQQENoRAjiCTQoloIhKCBELggF+BOKyHx54ae/B6aX7x+cz00/H559PLSy8WFuafzc5MTE08HBu7c+furZujLgffvnXv9q17fwNil4bPn7t87uwll4PPjlw8O3Lx/LnLV6/cuHXz7qWL15pZHBeIj3h4h4ZENjW2nDl9buTMhdMnR04NnDoz9AnEp4bOnho6f3Lo4tDAhaGBi6dOXj158kpX9wiHN8BrH+jpPz148pwLxHcfPrpx63ZXd29hUUlcfGJKcqoLxJzmDl5LF4fZ0czgN9b+/wBxenZlSmb5f1+ZqE47QUvLrknOrExIKw2Py8aQYvwCMQcO+/3uC/ff/OHgZxADYUgcOSgkKiosJiYoIooQFIajhuGoEThqNI4ai6PE4ijxhKAkckgaNSIjJPp4aExWcFQGOTwFFxyLIkfA8MFgLAWEIgGR5EAEBYSiQrEhSFI4ITSWEpkYHJNMiUzABkVAsGR/GMobDPMCQfxg8EAUxpV6BqLQACQaiMaCsXgwBh+IxPqAEZ9B7AfFIIih+OBYbFAMlhpDiUiOSclJzS5OyS6ISEpDkMhHAIA/erj9we3gAe8jRwJ9PYH+h329D/t6ewKAfjAEAIEBoYkwfDCSFI6mRGGoUShyOAwfBEThfwFxoLt/gJtvgIcvyA+IgqEpBEoUNSSOGhpHDo4mBkeQw6KCouJCYxNCYuKJoeFwPBEARwbAEEAkGgBH+kPh/jAEEIWFE8goUhCCSAWhCL4g1NEAmBcAGYggoknhQVGJUcnHEjOy0nPy0nPzU0/kxqVnhMUnUiKjyRFRpPBIYmgELigUSaSAMbhABDoQgYbiCFhqCDUqJiIxOTIpJTQugRQeiSYHwXBEIAoTAEf6wxAAOBKMxqLwZAI1lBoaHRIRHxaVGB6dHBGdEh6VEhqZHByeGByeGBKRHBaTFhWfEZeUnZCam5xRmJ5dejyvKquAdqKoNre4vqCsqbiyubSmtbyWW0Fvq6xrr6prr6prr6xrr6pvr6DzS2ltJdW8spq2ytr2qrrO6vqu6vrO6rpOl4yr6zuq69ur6vjlNF5pNbecxq2q49c2dtGbumgNHTUMflUdr5LOrW1sb2ztbeUPN/MGaxvbTxTRwuOPIQmhQAQ+EI72hUAP+/r+4dChPxxy9wwAkcKis4rK6c1tLZ2D7K7h1o7hZv5gI7e/vqWHxuyksbrqWvsaeMOsjhFWx1lm+5mGtlN1nKHa1oHa1oFa9gCdM0Bj99FaupvaBnvPXH0wOS9QGCw735qc76Uq8+qW4tWa5PW69NWq+PnC2/Gnc6P3J67eeHD52t0bo+MPH88+nV58MrUwObM0t/D2zZpEINbIlCaF2iJTmkRSnUCk2RAo1zak65syiVSt0ZpUar1YotjYFK2tb71+s/76zfr6hlAqU2l1JoPRqtOZVGq9Sq1XqnRyhUYqU8kVGpVarzdYTCa7yWz/BGK1XqHUyhVqmVwtk6vlCo1SpVNrDFqdSac3G4xWo8lmNNmNJpveYNHpzRqtUa0xuEajNWp1Jo3OqNEaNVqjVm8yGK0mi91q27Y5dhzbe9s777Z33jm29+2OXatt22J1mC12s9Vucdhtu9vOd3s7798593ctDrvRZrU4HCabXa7WrAtFG0KxQqu3bu/uffhu7/139u13FtuO0erUm50Gy47Zvm91vv9k4p0P1u0P9t3vtt/9uPPtz7vf/Xnn+7/s/fivH/7lP/76n//5b//5n1KVpnegPzIyDAmDpCTEDHS3zzx9tPh8+vnUk+nHj+Y+JcRShUIhlcq3fgHxhsAFYplYLBIKNkVbmzKxUC2XqWRyuUgq2ZJKfjGxC8Qf9r7988//+vH998+m54oKy1wgRiKwXZ19Mqnq++9++uH7n99/+MFm39HpzRqdSW+ymmxOF4V/Wc9h1ZlMWoP+vwex0WJ2mIwOuUSzMP/m/t2nN6/dH7s78XpxTS5UijYlozfvHEvP+PrLr/7xH/8hKIgyONgvEgnevX+/s/fe4tjRm+xao12usawLlMuvBAsvN5deCV4srz+ZWrh64+Hpc9fPXrxx887jJ5MLsy/ezC2uzi2tLb3anF9efTw9f29s8tHTmfnFV2sCiVxj0JlterNNa7JojBa9xW6yb5scO3qLXak1iGTKLZFMLNeo9VaDeVtvcuqMDr1p2/Ws1JjFMu2WSLklUoqlarXGaLVtW6zbUpl6/sXLsfHJ69+M8jt6KqvplbQ6fnfv1Ru3n0w9eza/+GL51eqmcFMkW3r1dvr5/NyLxcWll9PTzyYmp1devZErVFqdQac36vSffxlKhSK5XKHR6sx6vVWu0L95szUxMX/z5oMLF745d+7a+fPXT5261NU13Nzc0dLSOTR08eHDmbdvJTKZQSYzCEUqqUyrVBter209ejx1/9HTuYUVgVih0pm0RptKb1boTCqDWW22qi02lcki15tkepPCaFaZrWqrXW21a2wOjc2htTt1zh29c0frcCosVpHeIDWbTR++2/7pr4YP3y2KZefuj9HbezMr6aklVZkV9Py65kJGa0E9O7+eU9jALW7ilzA7ipv4xU0uE7eXtnSUtnaUs9vL2O1lHH4Zu6201VWiYBezWguZ7KImTvHfgnj4fwHiuo7eX4M4JTOTEEQGwcEBQF8A0C8A5OMCsTfAIwDiBUL4BkKP+gPdfQFu3gFuXv6HPXwPHfI+dMjHzc33yCEf9y89D/3R/cBhHw8kAZ12PJXGqGbzWJ3dnM4udhOzNjsnHUtAePp6AGCBMalJ5Q0MBp9fy20rbmjJq28ubuKVt3ZVcfoq2b2lrO6ixo78en5eHdc1+fXcAga3gMHJr2fn1zXn1jJza5sK6ptLGtllTHZJQ0sBrTGfxihrbKZx2uq47RWNzdllVYnZOdHpGSEJSfjwCEJ4ZHjysZSckoyCyuwSWmF1Y2UDh97SUc/uorH4pfTmvPL6jIJKl4OPF1a7iByTlhOZnBWRdDw69URSVlFmYVV+JaOwujG/kpFVXJNyoiQ2PTc0Pj0iPi0zp7C5lXP1+rXZ2amVV4vLL18sLs4tL829WnnxZuXFy8WZF8+fLs5PrCzNvFp+trI4vTQ/OTczPjF+5/rlM+3cpsLcjOhwKhEHRyLAKBQUjUHgCRgSCU8k4DFYFAoDR+OQOCIGS0RDURDfQO9DRw4cOnIAjoGlZ6WW15QWlOa5QAyA+EOQIBQegcIjMEQUjoxB4REg2CcQB0IDgDAAABLgCowDoQAwHAiGgaBQCAwGRyBRaCwGg8ejCTgYBgVEQANgwEAkCEZE4kMJlEgKMYSAxMNBcAAYGhAQ4Ol28A9+XoeTosJ62zgz4w/fLr1Yej4z83R8/vnM8tKCC8RPJycejo/duXvv1q1PGh69fX/09v3bt+59BvHVKzc+g/jsyMVzZy+dO3tp5MyFM6fPnzt76dcgjo9L9vUBeB7xCQuNYja1jpw5P3LmwqnhMyf7h08NnDozNHJm+Ozp4XOnT148ffLyyaFLJ4cuj5y5fvr0tZ7ec7z2ofbO4d6BM0Onzp+7eO3G6N27Dx/dvD3a3dPnAnFyUmpRQWl9LZPT3NHW2s1ldbY0tDfReX8Xl5iZkPKpQ5x2rOBzjTg5LS81o/AziH/dIc7Mrf7cIU7OKPufgzi9NCLuBI4cGwDCHfYA/PFrz9/+4dBvvzj0xwNuHt5+IDiKQA0Jj40Nj42lhIajiVQ4jozAB6GIYRhSFIYUjSHG4qlJlNBjodFZEfE5EfE5IdGZ5LBkLDUaSQqHE0Jg+GAohhqIJPtDCX4QfACMCMEGYYOiyBEJQdFJ5Ih4XHAknBAEQuMBSIw/HOkPRwCQaCAaA0RjAEiUC8QQHAGCIwBROF8I0sMfdNgH4OEPBiDwGGokOTwRFxyLoUSTwhKjk0+kZBcnZ+VHJKZ+ArH74d+7Hfjay8MD4HMk0O+wr/chH28Pf4AXCOIHRQYi8TB8MIociaFGoymRSFIoDB8ExhADkVg/KMILBD4CAHn4A48GQAPAGDiGgidHkIKjiUFROHIohhSEpQaTwyNDYuJDYxMoEVEoIiUQgfKHwAAwBACOBCLRUAwOQSCjSUGugWHJgTCsHxDpB0KBkEQMKZwSHhcakxgRnxyTkh6Xeiw6KS0kOh4fHIYiUVFECpoUhCEHo8lBSCIFgSfBcEQYlgjHkdAkKiEkPCgyNjgqLigylhQaiaWEIAkUMBoHgCF9wTBfECwAigAjMHAMEU2gYojBWHIInhJGDIoih8QGhcUHhccHh8cHhScGRydHxB9LSMtJzy7JLqzOK6UXlDMKKxsLqxqLq1ilNS1lteyKOm5VfVsVo72a0VHT8Ms0dlQzOirrOlzZcHVdZ019dw2ju4bRWV3fWVPfWcPopDV00ho6axgdVXXtFfS2qjo+rbGjntVVz+qiMztoDfyqem5lHYfWyGto6WrhD7byBxktXYUVjNjUbCw1AozGByJQvhCwu5/PF+6Hv3BzPwoAksIjsorL6lrbON1D3O6TrR2DTF5/I7ePwe6lNXfWMDtozd113IEG/snG9tMN/FOMtpN0zlAte7CWPVDLGazlDNaw+6pbuhm8ga6Tl+4+md2Uaq3bH63Oj3KV+c2aZG5xdfr5ytTsy/GJ+TsPJi9fu9s/fIHfNdw/dP76rUdPpxenn69MP1+Znn35bO7Vi6W1N+tSkUzvAvHqhmxpZXN+cXV5ZWNTIFNrjDq9Wa7QbGyKXr1eW1p+vfJqdXVtSyiUuuzrisoUSq1CqZVIlUKRTCpTqdR6l2g/W1mp0imU2s/RmsvELhwrlFrXG349rm+WSJUSqdL1EYlUKRLLxRK56yMqtV6nN5vMdrPFFSR/GoPRqtUZ1RqdS3lGu8VotxhtFoPVpDPqNXqd1mjQ6A0ShWJdIFzbEohkSo3eZLTYjRaH1mBVa02uPqje5DBZd8z2Pat9z2LfM1l3TNZds23fvv1x+92Pzvc/Wfd/sOz/sP3x55/+/T/++h//VSJXdvX2hIYGw8CByXHRA93t008ezs9MzDx5NDn24PnM1NrqG6lUIpfLpVK5UChd2xCsbmxtbAmFYolEIpWIRRKRQCoUKMQitUyqkskV4k8O/nzzmk6p/7D37aeEeOp54S8JsQvEUony44cfPnz4YW//o8XqdIHYtanO4tj5vKzOYLHqzWad0aAz6HQGvVan02j1BoPZanaajQ6FVPtyYXXswfSdm2NPH86srmwoxCrhhujm9ZupKalffvHFP/zD31MopP7+PqFwa29/z+HcNpgtSo1BotRsiOQLK+uTz5bGJ+YeT86PT8zffTh54fLtUyNXr1y7OzG18GZNLJbpXL++dEaHVKl/sfz20ZOZxxPPll+tSRQao8Vpde4aLQ6twaI1Wk32bYtjR2eyydV6iUItlimlcrVaazJZdiy2fZN1z2jeMVh29CanRm+TKvQCsWp9S74hkAtESolUrVDpZQrtxqZ4Yen187mlh2MTHd39eYVlWbmFLA7vm9t3X75Zl6t1Kq1Roda/fL129ZvbgydHRu/cX1x6OTf34snTybn5hc1NoUymVKp0Go1BpdJJpSqRSCGVqbU6s9W2YzE7ZTLtwsKbe/eeXrp089y5a5cu3bx27c65c9d7e053dgyPnLk2Nja7+laq1Tgtln2zec9gcBiMDrXWtLD8+sate9e+GZ2cmd8SK7RGm9m2o7c4tCab1mTTWew6q0NtsiqMFrXZprM79fZtjdWhNFuVZqvG5jBs7xh39407e1rHttJilRrNKrvT/v1Pe3/+d9PHH5fEivP3xmvbejLKapMLK9NLa3NorDx6S15ta24tO6+OW8hoK2psL2rkFzbwixrbipr4RU38Iia/mNVWzGoraeaVuEoUzbziZm4Ri13E5BQzuSWs9vKWrkpub3XbQE3HcHXnycqu4fLOwdL2vl8O1XWV8DpLOO0V3I66jt6W/uG2oVO/gDiDGEQBIyAAkH8gyD8A5OMD8PT0dzvq7+YTeAQA8QoAe/oDPXwD3L393b383Tx83Q/7uB328XD3O3rY1/MrT7cv3A+5eR9B4jGpmWm0+ppWLqujk9vZxWli0rNzjuGI6KN+ngAoMCo5sYReR+fwaBx+aRO7gMEuamwrYbWXsjrLmrtKWd2lrK7PNeKCel5+PbegnlPA4BQw2IX1LQV1zQX1zcWM1pKG1hJGcz6Ncby0OrO0qrCWQWvlNrV3N7Z11DBbCmtqs0vLU3LyIpJTKNGx5Mi44NiU8MSMuGO5abmlJ0prS2pZlQ3sygZOKZ2VX1mfVVyTVVSdX1lfWssqqmnMLKxMyCyISTsRmZwVmXw8OvVEQmZBem5ZRkHlsbzy5Ozi2PSc8MRMSlRiaExSRnYeq4V95eqV6emnS8tzC4uzz59PP5+dnJudmH/+9Pn02Mzk/dmphy9mxxdmH8/PjD2bvD/15M7Tsds3r53tbGMV5ByLCCXi0BAUAozDIggENImMp1CIJBIBh0dhsAgsHoUnYXAkNBwNCQD5engddvc6hMTB0o+nlFcXF5TmRidEInFwANgPBAfAMVAEFobCIzAEJBILAyMCARC/QIg/EBYAhAYEQvwBYL9AiD8IDoAigXAkBIVCYLFYPB6PJxLwJAKOiEfi0FA0DIgEA9FgKAGOpmJwwTg0CQVBgQIhfiCwf4C/5+EDv/f1PJwUHT7Q0fb8ydja8uLS82fTT8bnnk0vLy4sLS48n5t9Ojnx4OGj26N3b94c/TWIb928++tbJlwFYlcwPHLmgkvDLhBfunjN1SFmMdnxcckB/iAf74DIiFgWk33m9CcQD/cNuW6ZODV45vTwuTMnL46cvjpy6trI6etnR745ffpaT+/Zto7hjq6TfYMjw6fPn7t47Zvbd0bvP7j2P1Qm6lwdYlYHu6m9pYHPquf/XVxiZnxyZmJKdnJabmp6ftqxwvSMorRjhWkZhWmZRenHi49llbhMnHmiPDOnMjO3+nhezfG8Gtfq5pTMctfq5oT0suTMqtTsml9uXiuLis/BU+ICIQSPo8CvDnr97g+H/vn3B373xQE3T28IAkUNi4xNSo5OSKSEhsOxRBAcC0ESkLgQLDESTYxC4aMxpHhicFpw5PHw2OyIuBMhURmk0CQsJRpNikCTwzGUCAw5Ak4IAyIpvmCcHwQPxlBxwdFB0cmhcanUqERiWAw2KAJDDUWQqCAMzh+O8IXC/eGIAAQSgES5NAwjkKB4IhCN84OijgSAXYfqApEEDDWSGBaPoUYjiRH44Ljw+My49NyY1Kzg6AQonnAEAPjS0+OLI4cP+nh6AHyPBPq5+fkc8vFx8/M/AgD6gOFAFAFJCsNQo5GkCAg2CIgiAlFECJYExZGAaJwfDH4UCDkaCAFA0QgclRAcFRyZEBKVSAmLxZBCoGgCGI1DEMiEkPCgyBhKeBSGRAEh0P5gKAACByPQCBwBS6ZiSUEIHAmCwsGxJCSOCsOQwEg8GEmAY8lYUigxKIIUHEkJjQ6JiguPTQqNTqCERmPJISgCFU0MwlFCCUHhxOAI15CCI/HUMBSBCscQYWgiFE2AoglwLAmJp6CJQWhCEBJPgaIJYAQWhMBCUHgYmojAkhBYMgxDhKLxUAwBiQ/CUSIoYbGhUYmh0UnB0cmhMSmRiRnJmfkniqqKaxoq6loq6lorGOyKenZFPaeynlNZz61q4FU1tFU1tFc1tFc18F1T3dBe3dBR09Bd09BDa+yhNXyamoauGkY3raGL1tBV29hV29hV29RNa+yiNXbSmjrorE5GSxejtauupbOW2V7dwK2oa61ktNYy25i83taOgSZOTymtKeFYDjYoDIhE+8Og3iCAu+/RLz0Ofenh5hkYQAgLPV5UXM/m8fqGeL3Dzfw+Bru7ntPdwOur4/TSWrtprT21nL463mA9b6iON0TnDdG4gzTOQA27v4bdX93aV9HcXc7soHN6O4cv3hmfWROqTLZ3FscHmcK4tLL56PHsrTuPR+9PPHo8++jJ829uj/UNnW9md7V1DF698WBucfXNuvTVW9H085W7D6dG709Mz77cFKlVOrtUaVp5K5qYWXr05PnM8+W3a0KFUmcy23V685ZAsrT8enHp1dvVzc0tsUAoFQilWwKJQCgVSxQu2gpFMoFQqlBqtTqTWmMQSxQCodRFZFcerPqUE2tcgHb52PXsIu9n7CpVOplcLZYoRGK5WKJwUdv1fz97WqM1ujSs1hiUKp1GazSabEaTTaXWSWUKtUZrtln0FqNCq5KpFSqtSqPTaA06nUGv0euUarVELhdKpGKpXK5UqzR6lUavUOkUSq1KY9AbrBbrjs2xZ3fu2+17VtuO2ew0Gh16vd1o2rbY3hlt71TGHYXBqbXuf/jTX37+1/9LJJW3d3YGUSlQYEBqfMypvu7Zp2Nzk48nx+5PPLo/92x6bfW1RCKSSqUSiUwkkm0KxBubgo1NgUAgEovFUolYLhUrpRKlRKySSFRSmUqqlIsVLg0rxEqFWGnUmD7uf/cvP/313d7H6cnZgvySzyDu7uqXiBX7ex93dz84nHtGk02rM2n1ZpPV4eoQm2xOvdmmN9tMNrvJajOYTHqD3mg0GgxGvd5kMtrslh2raVsjN7x9uTX9eH78/vTsxAvBqlgj04k3Rbeu3ziWmnrwwFf/9M//SKGQ+vt7BYLNnd1ti9Wq0RukSvWmWPpydXN6bvnR09kHj6fHJ+YmZhbGn8xe/+b+pcu37j2cePVGoNJYLNY9q/399t533//4Z+fOh1dvt+7cf3Ln3tjci5dimcps3bY5dvUmm1pr0pls9u13VtuOWKZ+syZY3RAKxXKFUmcw2m32fbvjg9X6zmja0Rmdap1dqbHKVUaZ0ihTGmRKg0ypl8g0ArFqY0v2dk24ui6SKbRbQtm1G3eqaxm5haVcftejx5Nytf79d3/af/+9WmcafzzVxGwtq6g5d/7S2tqGQCBaXFxeXn61uSmSS1UatUGrMWrUBrVar9UYjQabzba7s/3OYnZKxOoX868ePZy8d/fxk8ezL+beLC2ujT2cOTdy/fzZm9OTSzKp0WJ+Z7N+NJl2LZY9h+O91borliifTMxcuHTt8pUbkzPzWyK5Wmc2WrcNVqfObNcYrUqdSa41SDV6ud6kt29b996bd/bVFrtEqxdr9QqTxbC9a9l/b9zd19gcCrNFabEbdt85f/iXnT/9q37/+yWh8uK9J4z2wZyqxsyyuhNVzEIGt4jBK6jj5Nayc2rYuTROHp1bUN9WwODn1/NcWWkunZ1b15pX15rPYBc2coqaeMVMXjGLV8ziFLO4Jay2spauKk4fjT9I7zxJ7z5N6zpd2TVc1jFQwu8t4nUX83tK+D1l/O6Ktq6qtu76zr7mvqG2wVMtnd0VdfXJGccIVLILxACQn1+g11E/d9fe5qP+bj4AD1+Au4+/u7efu5ev+1E/jyO+Hm4+R9x8j3r4+7j5+Xx99MiXHu7uPt4oAj7t+DFafW0Lp7m9g9fRyW1sqss6kYEjYL38vAMg4PCEhILq2poWbi2ns6KlvbiprbCBV9jQ5rpKopTVVcrqKmF2FDXy8+u5+XXcgjpuEYNX3MAraeQWM1oL6Kx8OrO4vrm0kV3W0FpEb8qtpOdU1BbTG6pZbAanncHm05pbKxuayuoYJbV1+ZVVaXkFkSnHqNFJ1Kik4NiUkNjUsPj06JSsxMz8tNyS9LxS1wbZ9NzS/Mq66iYOjckrqW3KKaUdL6xMyylJzMyPSc2OTsmKTcuOS8+JScuOSMoIjk0hhcdjqBHE0MjkY5kNTU0XLpx7/OTh/IuZ53NTkxPjYw/v3L97497otdEbF29dP3f7+rnR6+dvXzt749KpyyP9V84N3L154fY3Z/u6Wgtz00OpWBQ8EIkAEfAoEglLIuNIJCyegMZgEWgMHINDYAkoDAGBQIOAED9vPw8vX3cMHp6WmVhWVVhYkhOXFIUhIANAvgEgXwg8EImFYfAINA6OxEBhSCAYDgDDA375GwBBAKDIQAQajMRA0Dg4gYilUMhUKplMIRFJBBwRhyagETgEFAeD4GAQHAyKh0GxUDAKFAj1DwT7gEF+/j5HDnz5Wx+PQ8kxkcPdHS8mn6y/XFp+Pjv1eHx2amp5YeHV8suFhYWJicm7d+/fuDH6zfXbN2/c+XU87NLw57l65cavt3K4NOw6Wnf50vUzp883NjTHxSYBA6GAAHBMdAKzqdW1vOP08JnhvqGBrv6BnsGhvpOnhs6eOXXp7Jlr50dunD9789zZGydPXunqPtPWPtzRfbJ/6OzJMxfOX7p+/dbojdHRC5evcLhtuXkF8QlJaakZpcUVdFoTk8Fh1nNY9dxmRltLQ/vfxSVmxiVlJiRnJaXmpKbnp2cUHcssPpZZnH7807hA7LqN+HhulWtTXVY+7Xge7diJ6tTjFYmuGnF6WVJGZWpWtQvESRnlUQm5eEpcABjn7hn41UGv3/7+4D/+5st//t2XhzyOQpDokMjoxLT0uJSUoPBIBI4EhmMhSAICG4TChSGwYVB0aUTLsAAAIABJREFUGBwbhSElkEJSgyKOBUdlUCPSSCGJOGoMjhpNDImlhMdTIxKJofEIQnggghwAI0JxwYTQ2OCYFBeIyRFxpPBYckQMPjQCQSK7rhz2hcL84YhAFBqMxcEIJASJgiBRoHiSKyT2AsK8gPAAOM5VeIDhQsDoICQxghyeFBqXHhKbQgiNBGNxnoGBh3y8Dvke9QD4HgUFHAUFuPv7HvLxOeTj6+Ef6A2CgTEkDDUSFxyLJIUHIom+EIw/DAvBkuAEChhL8IMhPANBXkAICInFUsKCo+IjE1IjE9KCIuNRpOBAOMYPAgfAUXA8CUcNwVNDEFgCEIoAQOBQFBZNIBMoIeTgcBw5GILEBoARYAQWhaeg8VQElozAklF4KpYYjCWF4MhhxKBIalhsSER8UHgcKTgKRwrFEkNw5FBScBQ1NCYoPC44PC4kMj4sKpEaGoPGBwFhGL9AuJc/5Kgf2BcAA0IxMDQJgSEjsBQYmgRFEWBoIhJHRROC0cRgJJ4KxRDBaBwEg0cQqPigiKCo+Ij4lMiEtIiEtMikY7Gp2Wk5RXnltLI6VnUTt4bJq2G2VTfxqht51Q28qkZeZSOvsrGtqpFf2cCvbGj7NAx+VUMHramHzuyjM/tqm3ppjT20xp6ahu6aBpeAu2qbumubuunMnjpWT11zd11zV31LF6O1i8Huqmd30Jv51Y2c8rpm1za4Rm5nS0cfs627vI6ZkJGDCQoFIBC+EKAX0NfN1/NLz0NfHjl8JNAPFxqUWVhQz+by+4d4vUNNbd21Le10dldDWz+jrZ/O6a1l99Zyeunc/lpuP43bT+P213AHajj91Zy+qtbeypaeMmZnaSO/lt3TOXzxztjM2025zritN+0IROrZ+de37z65fO3urTuPJ2eWnr948+jx7Omz1zhtfR3dJ2/effJmXeo6Xfd84e03t8cuXBl9MP5sbUuhM+0otbbl14IH489ujI6PPXn28tW6XKmz2XctVqdEqny58nbl1eqWQOKS7vqGcG1dsCWQyBRqtcagVOtcga5WZzKabBqtUSiWbWyKtgQSqUyl0Ro/dyFcPWOVWv8ZxHKF5rN9XY0LpUonlanEEoVYopBKVbJfEmJX/OzislpjMJntWq1RKJJtborEEoVWZzKZ7RqtQSpTaLQ6s9Wi0qk3RJvrW2sSuVir11hsZqvdarKY9UaDWquRK5QyuVKp0qg1OqVKK5OrZTKVSqXXG6xW247dvudw7Nltu3bbjt2ybTE6DVqbTmPV6exKrVUkN27JDFKNdefjTz/++d+EEhm/vYNCIoID/dMTYkcGeucmHs9NjE88vDvx6P787PTa6muxWCiRSMQSmUgsFwglm1vCjQ3B1pZQJBLJpRKVQqaRy1USiVIsVkllaplKIVG6NtUpJSqVVG3SWz6++/7nP/1lf/fD1MSzX4O4q7NPKJRuO/cd9l2rzak3WDRao85gsdi3nbvvHLvvLI4dg8VusNgtDqfV4TSZzQajwWQymYxmo8FiMTkd1j2HZVevMm++Ec9NLU+Pzy3OrkgFCoPaKBNIRm/czDp27Ijb4d//7jdBQeSBgV6hcHN7x2mymDV6nUyp2hRLXr5dn55bejI9Nz27uLC8+vqtYGHx7aNHU6N3xqamF4Qilcmy49z+6Nz59sPHn//t3//z2+9+frsqvDX66PbtB/PzyxIXiO27BpNdozPrTXa7c19vsL5Z3ZpfWHn9dlMqU+v0Votlx2rdNZt3jYZtrdah0lgVaotCbVHpbDqjw2jZNlp2dEanQm0SSjTrW/L1LalErnXuvrc69h5PPGtkcUoraD39p57NLRmt23/6879//O4nuVJ349bdouLyzOM5Z0bOy+VKk8kiFksFW2KZVKVVGw16i1ZjVCl1apVerzNbzM5t57u93Q9Wy7ZUoll5uT77bGlx4Y1QoDJonTqN/cXc20sXRq9curuyLLBbP77b+9lh+1andRiN2w7He73e9nJldfTOg4uXrt+8dW92bmlTKFWo9QaL0+LYNdq21XqzWKERSJUihVpltFj33u9+96Pz43d6+7ZUZxCptXKj2bC9a957Z9jeVVttSrNV59ixfvh++8e/OL7/i3bn28Ut1aX7k8yuU4V0dm51c2Edr5zVXcbsKm7g59O5OTXsE1XsHBonv45XwODn1fFyajknatjZ1S3Z1c3ZtJbc2tb8OnYBg1vUyC1q4hY2cQubuEVNbaWszkp2b80nEJ+q6TpV0TFUwu8r5nUX8bpL2nvLOvoqO/tqOvtqO/sbewZdCXFLZ3cFvS7pWDqeQgLBwQFA/wCgr3eAp4fPocNHv3bzOuDhc+iov5u3n5uXr9tRH7ejPu5HfY4c8fV08znq5utzJMDf3d//gJfXV0c8PXz90ERi2vHjtPq6Fm5rR2dbZye/qYmRnXMcT8T7+PsBoNCw+MS8Slp1M5fO7almd5cwOwoYvLw6bgGjrbipvYTZUcrsKGpsL2C05dVx8uicgnpucWNbGZNfzmwrbeAU0pl5tMZCOrO0oaWikV3W0FJS11Rc21hez6phttKbOTRma1UDs6K+oYrRRGM205is4hp6ak5hREJ6cEwyOSIeS41AEkNR5DBCaExobEpkYkZE4rGIxPTolONpOcUFlXXldawyOrOE1lhc01BQQc8qqkw9UZSQkRuXfiI2NSsy6VhwTDIxLBZDCYfhKBhyUFxyCq2OfvrMybv3bj2dGBsfu3f71vXLF0dGTg+cGe45OdAx3M8/2cc/2ds21M3pa2d1sOv7O5qvXxq+fX2kv5udfyKVQkRCQX4wKICAQ5IIaAIehcUiUGgYAglBICFIDBSNg6FwEDgqEAjx9Q044uPvgSXA0zISyirzi0pPJKZE40koAMjXD+ANggagsDAsAYnGwZEYCBwFgqMCoUgAFAGAIgBwVCACA0JhwWgcFI2DYQkIEgUXFEQOCiKTSAQCAYvFo1F4FJKAQBAQMDwcjIUC0SAAHACA+gHAvkCwDxjk5+ft8fUff+PtfiglNupUb/fC1OTGysuXz+emxx8/m5hcfrHw5tXrl0svJyemRkfvXb928/q1W78G8ef28Oetda4m8flzl10gPjty0XXdhIvFp06eZdQz42KTQEAYCAiLj0tmMdmnT58/d/biyKmzw31D/Z19fV39g73DLhCfG7l+4dyti+dvnzt7Y2joUkfXaR5/yAXiUyMXz1+6fu3m7es3b509f6GllXMiJy8+IelYelZZSSWd1tRAb2HQmhtrW1n1vNbGjr+LS8yMTzqekJydlJqbml7wP4I4/fgnEGflVmbl/e+CODmzIjoxD0eK8QWgD7r7/fGrI//026///p/++E+//eKguycYjgqJjEpMTUtISQ2NisGRglE4MhJHRWCDYKggMJwChFLB8BA4OhJNjMMHJRKDk4nBSYSgeEJQLDEkjhqRFBabFh6fHhydig+OheFCQSgqDB/iqkxQIhPIEfHkiDhyRBwlMpYUEYUJCgZhcH4whC8U5g+H/zcQkyloajCaGoIkBUGwpAA4xgeM9AGj/GA4AILoD8X7QfBAJAVJjCCExBJCY9DUECAa6w0GHwH4u65d84ODfKBAjwA/F4jd/QHeIBgES8YFRxPD4tGUSBCa4g/DBcBxECwJhiMFonFeIIibX8CRgEAAAoUmB1MjYsPjksPjksnhsUgiBQBH+4JhfhA4EImBYQkwDD4QivAHQSFIDJEaEhwRHRwRTQ2LwpGDQXC0HxAGhqNRODIaR0FgiAgMCYWloPFUDCEITw4nB8cEhccHhydQQ2MJlEgMIQSND8ESw4jUSHJwNCUkhhISGxQWHxqZSA6JgaMpfkCklx/U0wd0xBvk7Q/1B6KAUJxrAGBMIAQDhuMRGAqGGIIlhaCIwQgCBUGioCnB+JBwSlRsaHxSVHJaTGpGbNrxhIwTKVn5mQVlueW1xbWNFQ2t1U3cGmZbVRO3qvGThisauRWNbZWN/IpP01bR2FbRwK9s7Kxu6qExe2lNvZ8p/LcgZnbTWd1/o2EGu/MXELMr6pnldczqxtZGbkdrZy+T31Ve15SYmYMNdoE40Avo4+535KujB7/yPOQJ9MWFUjMK8+vZHP7AIK9vsInfXdvaTmd3Mvj9DH5fLaeHxu6p5fTWcvtoruH11fD6a7gD1dy+Kk5vJbunrLmrjNlex+3tPnX57viztxsyldamVFverkmmni3fuT9x687jJ5Mvll9tvV4VTz1bvnhltKv39NCpS2NP50QyvcGyJ1dbXiyv3xgdv3D1jgvErhvZll5t3X04dfWb+3cePFlYeqNQ6Z3b+3bHrlKlW1sXrK0LRGK5RKoUCKVrG8KNTZFEqnRVFwxGq6vq4AKxVm9yRbwuwuoNFtcyYa3O5KoCq9R6F3ld6fInEIvlUplKLtfIZGqJROnKhuVyjVKlczHa9T1anckVJGt1JrFEsbLy9sXCyzdvN+QKjclkNxgtKrVWbzCaLGaJTLLy+uXyypJAtKU36rZ3nXvvdu1Ou8FkVKpVEqlMKlNotHqD0azRGuRytUymVip1Oq3ZaLSbTQ6ryWkzbzttu7uOdzu2fbtxx6i1aVRmudIokuoEMr1Ma9v9GxAD/NPiY0cGeueeukB8b3LswYvnM+trb8QSoUQikfzPQKyQSdUKuUYuV7tALJGpZSqlRCkXKRRipUqqVss0Zr3l2/ff//zTX/Z3P0xPzhYVlLq7Hf0//8s/IOCYjvaerU2xw75rs26bzXZXQq/Tmy32Hefee+fee6tz11Umtm3v2re3zRaL0WAwmYwuEFtNTqdt32ndN6itW2+lL2ZWnj19sTz/Wi5SmbUWpUR+7/ZoTtZxryMeX/zht6EhlKGhPqFoc2fXabGZ9Ua9WquVKJRrAvHiytsXS2/eromkMp1SZdzYkE5PLzx6NDU3tyIWqw1Gh8W6Z7Ptv3v341//+l8/fPjp9eutO3fHx8Ym365uaXUmu2PP4dw3W5wGo81oshvNDrlC+3JldWHp9ZZA6tovbbHsqNVmiUQrkegkUr1UppcpjEq1RWNwGC07Fvu+xb5vsu5q9HaZ0iCSasQyjUpr2t77aDA77j54XFvPLKusHT59/sXSa4PZsf/xR5tzTyRR3r0/VlffVFZefeXqNyqVxmq1K5VqhVyt1ZjMRrvJaNOoDRKxQiSUySRKrcZos+7sbL+3WXdVSuPGuuTN6y2hQGk07Ow4vzMZdp4/e3X65NXTw1efTa9o1Q6H7Vur+b1O6zDonCbjtlComJh8fuPm3dujD55OPHu5srolkMoUWqPFYd9+Z7Jty5S6DaF0XSgVylRqo8W2/2H/h5/2f/jJtv9Ba3UojGa1xaZ37hh2dnUOp9pqU1vthp13jm//tPunf3V8/1ftzvdLW5rLD2ZY3SNFdby8GnYxo72ypbec1VvS2FlYz8+r5ebSuPn0toL69sKGzoL69jx6W24tN4fGzqGxc+icvDpuQT2vgMEraOAWNHDzGrh5DE4eg1PA4BU3tZe19lTx+qvbByvaB0vb+ot5PUXcruK2ntKOvoqugZqewbreIUbvMKv/FGfwdNvQqeaOrvJaemJ6Gp5KArtAHOjjHeDp4X3o8NGvDx/92t37oKefm5crG/ZxP+rtcdTb84iPl5uPl5uv7xH/AHe/gANe3l8dOerh448mkNIys2rr61t5nM6ujq6uTiaz6UTuCQKZ5BsACIQhwuOT8yvpNc1tdF5vNbunhNmRX9/mAnFRY1txE7+kif/LnWvsvDp2UQOvlMmvaOmobGkvZ3KL61n5tMYCWmNJPauikV3Z2FrR0FzBYNU0ttJZHHozp7qBVUarL66sKamildHopTX0vLKqtJzC2JTj4fGp1Mh4LDUCQQhGEoPxwZHBUYlhcakhMUnkiDhSWGxQVGJ0ckZydkFWQUVeGa2wkl5UVVdQQc8prckqLD+WV5KaVRCXlhUWl0oKi0VTwqEYMppIiUlMqqbRBocHbty8eufOjatXL5w6OdDT1dbZzu7mt3bxm7v4rJ725r72lt42Zhe3oYNdN9jVeuPyydvXRno7W3KykghYKDDACxzoi0FBcRg4FgNHoaBwBBgCDYTCAmFIIAINRqCBEHgAAOTt7efuAnF6ZkJ5VUFxWU5SagyBjA4E+wUAfcAwABIDRePgKCwMgQbDUUA4KhCG/DRwFBCJAaOwEDQOisFBsTg4gYgmk7BEIhaLQ2EwCBQGjsDCEXg4goCA4+EQLBSIBgXCAwAwv0CILwjiCwH7+Xq5f/3H3/h4HE6Niz7d27MwNbXxcmXl+fzM+JPZiamXC4tvX715ufxycmJ6dPTe9av/L0Ds6ku4gmHXKxcvXHWBODYmEQSEgUHwhPiUlmbuyMhF1z3EpwZODnYP9HcNfALxyYv/D213GRwHfqaLvuruqXuyu8lkJhkwCpuZUa1uMcuMsizmFlOLGsWyLaPMbNmWLAbLQstiaGZGsWEok+Sc3Xvu/dAeZ7Kbc7aSqlv1L1V/0ZfuL79663mf9xOIL12809R0jS84X81rFtSeb2y5fOFS29Xrt2/de3jr7l9AHBUde/TIibTkzLyc4gJ2WUFOWWFO+V+B+OfIxH8GcfKREx/zEv8AiAmUEE9f9O+/9vrs892/+pff/d+/+vyff/3F17v3QxFoRkBQZOyBqNiDQWGRdP8gql8giRaIJTLhaDoETgXDaGCYHwzJROKCMKRQPCWcQA0nUMNI9FAqM8I/ODYo4khw1FFW+GEKKxpLDUYQmAiiP5rCwtEDCYxgon8ImRVGDQyjBYdRg0II/kz3XTpfJBqAwoCxOCieACeSUVQansGkBoZSA8OI/kFwAs0Hjt0PQu4FIPYBUfsAqH0AtDeUAELRkER/NJmJJNPAWLwPAuEFg3gjoEAMAoxD+KJg+8HAXT4+33j77AWCfeBoJMmPzAqnBUUT/cORJKb7mjSCSIMRKAAUdi8Q5L7zDECiMRQ6NSDYPzSCERxB8g9EkahgDA6IxACRGBAKC0ZhQQi0DwQOhCOJNEZoVGzUwSPBEdGMwFAClQFFYgFQBAyFwxGoOAIVhSWiMCQMjoLBU7FEOpEaQPMP9WNF0PzDyfQQPJmFxvuhcX4Ygj+exMKTWXhyAJ7MIlIDqX6hRGogHE3xBWO8AEhPX4SnL8IHhAZCcCAYHgjFAyA4XzAGAMFCECQ03o9AZRHpAXgai+DHogQGM8IiAqJigmMPhh48HH7kePSxUwdOxh+JTzqRmHY6Jet0Wk58Rl4Suzi9oCKjqCq9sDK9sCq9sCq9qCqtqCqtqPqjg4tq0ou56cXc9GJeRpEgs1iUVSzKKqrNKhRlFggzCwRZhcKsQlF2kTCnWMguFrFLa3PLavPKhXnlgvxywV9AzOHllte4QZyeX5Jdwimu4XNEtSU8QVp+UfTx00QWC4RBecNBnhCvPQA3iL/eD/EmsuhHEs7kVVRwG5uqG5uK+SJ2JS+3UlDArcuvqWVXinIqROzKOnZVXU61+9VnVzdkVzdm1dRnVddlVtWlc0TpZYKCmoa61pvtXcOzC3KFyiyR6iZfL/UNjHd2vewdGJ96s7Ii0S6tqodGpm/eaW8+33b91uNXE/Nao8vi2JEqTS/HZu8+7Lx++8nzruHZRblSa1uV6V+OzT540n391uOHT16MTcyoNEana9NuX9dojaursuWfo8MymcqNV63WaLE6rVanTm92pyCUKp1WZ/oIX41BqzPpDRaD0WowWLQ6k0bzcVvu4wz455iEXKmRKTRyhUau1MqVWplCI5WrpXKVTKFRqnVqrVFvtJgsDptj3eZYN5ntGq1RrTWqNIa5+eX+wZedXb3DI2NLK1KD0WqxOgxGs9Vmt9isq5KVV6Mvh14OzM3P6Aya9U3X5vaGxWaRKWSz83NTr1/Pzs3L5AqD0WQ0WXQ6k05nMhgsRoPNZLAZdVaTzmox2F22jS3Xzo7r7YZ1y6pzaBRGmUwnkeokCqNS79h49+MPf/yfYqmcz+fTqRQ4CHAwMqy1ofZld+dIz4u+5+29nU9HhwcW5mb+Epn4BOKfIxP/exAr/wOI//DDn7Y33w32v0xOTNu7x9MNYh5XtLiw+lcgVut/CWKba8MdJravbdj+tyDeMqrty7Oy0cHXQz2jU69mlBKNVW9Ty1TPHj2JP3XK22P/l198FhjAaGmpXxUvrm84rXaL0WwwGA0avUGq1CwsSxaWpSq10WbbsFjWxWLVy5eT3d1DY2NvJBK1Vmc1GOwmk3Nt7e333//Z5Xo7Njbz+HHn4NCYQqFzODfXN9651rat1jWTyWE0OfR6q1SmmZldmptfVWtMLteOy/VWrTZPv14cHp4cHZ15/Xp5fl66sqqWKYxqrc1dN6E3Od11E1KlXiLXKtRGndFmdW6IZerL124lpWWlZrAvt92anJ5T60wGi0Op1q+KFSOvJq9eu1nf0PL40dP5+UWxWLq4tCxelWrUerPJZjbZNGrD6opsYW5lYX5FvCrXakwWs9NscmrUZvGqanVFoVaZHPadjbUPeq2jv3espelaY/3lZ+0Dy4sqrdqh1zo1KqtWbVOrzJOTcw8fPr93/8ng0Oj8glgsUUokKqlMo9NbTVaXXGV4PbP4avzN+PT867nl+VWZTGs0OTfsW29tmzsm16bO5tLZnFq7S2t3amwOtdWutblM6zuOdz+sffdnx/s/a9e+G1/WXX86VCa6nJTPjc+pTC7kZ3IaMssb00rqkgqFCfm8s3m8pEJRakl9elljWmlDcnFtUpEosVCQWMhPLBYklwiTS4TJJYKkYl5CETe+sCa+oPp0XsVpNicuryKhiJtcLkytrE2prkuqqk2sErlBnMqvz6xtZte3FDScK248z2m+WN1ysab5fEkNPzkrO+rQwf8IYu+PIN7t+dU+n10evns9ffZ6eu/18Nrv4eW5z9t7t7f3bh/ffQDQX4OYdujYSXZ+YUV1tVAkEolqS0vL4s6codLpADAEisIGRx88m5WfU87Lra7P4tQlFfHP5NWcyas+W1CTVPzxuUEcn19xtqAipaQmvZyfVSnMrhRklnFTCssTcosT2EUpBWWZJZU5pVU5pZU5xRV5pVUFZVW5JZw0dkF8cvqJuMTjp88eO332yIm4g8dPxxw9FXnoeEjMYf/QKLJ/MI7GwtNYFFYIMyQ6IOyAX3AEgRGIJjHgeCqKRCcxg4MjD8ceO3P0TNKppIz41Jyz6ez4tOzTyZnHz6TEHosLiT7sFxxJYgRjSH4EKiMsKiYjK7Ohqf7W7bbbt9sunG/k8SorOcXVFcXCmnIRr7yWX94oqjxXV3OutrpFVNksqrx6vrb93tXHd67U8TmnjsWQ8HAwYD8E6IVFQXFYBA6LwGDgSBQUBgfB4EAECoTCgJEYEBThCwR7eHrv9vLdQyCjjhyLTstMTEo94wYxFA4AQ33hSDAKC8PgEGgcHI11gxiCxECQGAgKA0ZhIWgcFOMeEhNgODwcj0ficUgsFonGwFFoGBINQ+LgKCISTUKhSSgEEQHFwyAYEAQFgKIAcCTgZxD/2mf/7sOR4a11taO9fQuTr6eGRwY7e4Z7+ydHJ968fjMx9jOI/54JsXup7trVm+5y4mtXb7Zdu3Xh/OX8vOLwsGgIGAGFIKOjDlZwaq5cvt527ebVS9damy+01DU31Ta7IxMXzl27eOHm5Yt3r1y6d7H1r0Dc9AsQ37734PLVa5yKqtNx8b8EcWFueSG7/D9OiP8WiJMPH08+ciL5yInUY6dSj59OPxGXceJM1on4nJNn2SfPsk/Es4+ezj50IiPmaGr04ZToI2mxx/4axFFxBEqopw/69196ffbZrl/98+/++68+/5dff/HNrn0QGIrOYIVFRkdExwaFRfqzQhisULp/KJEShMb5w1F+UIQfFOEPQ7IQmAAULgiDD8YQgrGEQBw5kEQPobMimSGxrLCDjJADZGaUG8RQHB2CpcLwNCSJgaUFkJghbhD/8i4dEI39tFoHwREQZDKewfQLiWCGx/iFRGJpLCCKsA+I+MYLsssLtssLvtsbsQ+A9oLggUgyBEuB4EhANNYHgfBBwHxRcBAWCcEhAWi4BwS029d3ty9gPxgKQOHQFH9qYKRfSCyZFYmhBsAJfnACHUmiQ/FkHwR6ty/gK0+vvUAQBIsjMPxpwSF+IWGUgGAsnQEnkqE4PBSLh2LwEAwOhMQAECgAHInAEZih4YeOnzp6Mi485iAzKJRI9YOisEAoEo7C4QkUHJ6CwhCQaDwKQ3RvnOLIDCItgEQLIlACsER/JJYOR1PgaAoSQ0Ni6UgsDY6mwJBkBIaKwTMweAYcTQHB8L5grA8I7QPCACBYMIwAQRChSBIEQYIgSDAUGYml48lMsl8g2S+Q4BdAYQX7R0SGHjocefR49ImT0SdOxZ46czg+8XhSWlx6dkJWXkJWXlw6+3QaOyGrIC2/PL2gIq2Ak1pYmVZYmfYRxFVpRdVpRdVpxTXpJdz0El5GCT+jWJBZJMwsFGYWCDPzhRn5gox8fkaBILNAmFUkzCkRsUtqc8vq8spr8ziiPI4wjyPMrxAWVAoLKgX5Ffzccm5WcWV6YWl6QUlOKaeEy6+orS3lC9ILimNOniYFsEA4lBcc6AHx3A3c+3uPr37n8dU+sBeBST189nQup7ymsbGmqalEUJtbxcur4hdya/NrROxKYU6FkF1Zm1NVm1Ndy66pZdfU5dTU59Q0ZHPrs2vqsmrqMyprMzjCIl5j46Xbz7tH5peUSpVFItFNvV4eHn49/HJ6anpZLNOrdfYViXZgeOr6rcfnWm88eNw1tyi3OnbM9u2lVXXvwPjtu09v3ml/0ftqZkEmURhnF+VdfaO37j27futx+/O+ydfzKrXBZlszm+1KpW5pSTw/t7y8LFXINVqNUac1GfQWq8VptTp1WpN4Vb64uLq4sLq8LJFKlSqVTq83m4y8EtyRAAAgAElEQVQ2s8luNFi1GqNSoZXJVHKZWqHQKj9liOVqhUqn0hrVepNGb9IYzBqDWaM3qXUmldao1BqUWoNKZ1TrTXqTzWxz2dc27a5Ni92lN9n0Zptab5qeXezo6r3/qP1FT/+b+WWtwWKxOc1m69r6+tqGSyITDw33d/d0TkyNKlUyu9PqcFoVKvnk68mevt7OF51DQ0Nzc3MajdZitTkcLqdzzelcs9vWrCa7UWsxaExmjdlhcm7YN3ec21u2LYfeqVeYFFK9VKaXKk0qvWPr7Y8//vHfJFKFQCDwo1IRQN9DEaGt9cKRrs5XvV39z5/2dTwbGxpYnJ2RSsS/ALF0cWl1cWnFvVWnkMs0CrlWLldLpSqJRCWRqaRKpUTlfmqZRiPXmvXW99vf/vTjn3e23g8PvkpJSt+/z/uf/ulXbhAvL0rckQmz2aHVmTQag95gsTrWHRvb7siEe0Jsda5b7C6T2WIwGE0mk8loMeqtVpPTadty2bZNGsfKnHxsePpl79j0q1m1RGvT29Uy9fPH7WdPn/b19Pjyd7/9GcQLaxsOq91sNBtNFpPBbNEYzHK1TqHWm60u19qO2eJaWpYNDo319A5PTc0plDq9wWY02s0W1/r62w/f/mS2uAYGXt2/1z78ctJgsG9vf7+z873LtWMyuQxGh8nkMplcWq1FJtMqlAardX19/b3Fsj4/L+nsHLh37+nTpz0DA+OTk/MLCzKJRKtQGZVqk0JlkikNYrl2VaZekihXpCqlzmSwOo1W5+u5pdrGc6cTkjPZ+XcePJ5fXFVrjSq1QSJVyhVamUw1MfGms7Ons6O7v3+wv39wcGh4YnxqeXlVrdYZDGad1iiTqpYXJQvzKyvLUrlMo1EbdVqzWmWSSbVSiUajtthtm07Hjlpl7u8bvdR668K5Gx3PBhfm5Eq5Ra20KmQmpcIklWgHB8ba2u7du9c+O7NsMrsslnWt1iqT62RyvViqGZ2YaX/e2/6sp3vgVffAyIv+l0OjU3MrMoXOorOuGZ2bBvuGzramsTjVZofG4tBYnTrHuml9x7bzvfPDn+zv/qxxfT++pL/RPlxeezW5gH+WXZVaJMypaMrhNGeWNqYW1ScVCJMKhWkljdkVF3JrLrGrW7MrzmVyWjI4TRmcxoyKxoyKxsyKxoyK+rTyupRSUVKJIKGIdyav8lRO+Sl2eXxBVWIpP7lcmFxZm/jXIM4QNblBXNJ0oaLlUlVLa2V9cz6nKj41LTw2lkinQFEwIMQXAPb2Bu7f57Nrt+dX3+z//S6PL/d6f7PfZ4+nz15P730eXh4e3l77vH12e/ns9gbsA4D3+IK+8vT+/T6Pvd5AHJl+6Ngpdn5RRVWNUOgGcXncmbM0OgMIgcHQ+JCYwwnZBWwOP6+6IbO8PrGQH5db/fM5Om5yaU1ySU1iUbV7iy6xqDKtjJddKcytqc2rFmVzeKmFFUl5Jcl5JRnFFezymnwON7+8Ore0Mq+kMq+kIjOvOCE18+jJ+JiDxyJjDoVFHQgOiwkOjw6NOhAacygoKpYREk72DyLQWHgak8wMYgRFMEOiaIGhOJo/HEcGIrAABAaOJ5MZQQFhMWGxh2OOnTpyKuFEfMrxs8nH4pMOnzgbdfhESPRB/9AoOiuMSAugMgIiomPSM9Mbm+ru3rt55871cy31NTWcSk6xgMtpquO1NPBaGrgXmwVXz9ddu1B/7UL99YsND25e6n1+v+PRrUZhddzxAyQ8wg1izM8gxmIRaAwMjgD/BcRoABTmDQDt9/Ta5e2zh0hGHz0Wm56RlJRyJiY2jEz9CGIYAoREQVBo6MeHgaIwHz+jMZCPDwfB4CFYPBSLg2HQUCQSgoCDYQgQDA6CIyEIDAxFRGLIaAwZjSQhYAQoFAeGYUBwNBCBAsJgvt4eu7/64tcAjz1HoyMv1teN9vUtTExNDY8Mveh92Tc4OTo5PTUzPjrZ093/8EG7OyX8X4K47dqtT/XD7jvP7mDx9bbb589dysstCg2JBIPgUAgyJvpQdRW/7dqtG9fvtF25funcxXMN55rrWloaLpxvvnS+5Wrr+RuXWu9cvni39cLtxsarPMH5Gl6zsO5C07krrZevX71+5/b9h3fuP7h89Rqnsup0XHx0zIGjR06kpWTmsUuK8jhFuZzi3IqygpqKYsF/CeKP4+F/DMREapi3L/arr7w/+2zXv/zL7//5n7/49W9+/82ufWAIgkz1CwoND4uICgyJ8A8I9Q8I8w+IoDPCSZQQHDEIgw9C44JR2GA0zv2CUNgAJMYfhfPHEllEahCZEUphhlOYkUS/CCw1GE7wB6EpvgiCL4IAwVLQFCaJGUoPjvALiaAGhRD8WSgKzd06DMERoHgiGIsHYXBQPAFD86MHhwdEHmCGxxAYQWAMaT8IudsHtscHsccHudcXtQ+A9gBhvKF4AJIAROMBKIwPAuENh3ojoAA0HIiB+6JgnlDwXiBwHwjsBUOAsEQsjfUziCMw1EAE0R9B9PsIYjhqty/gGy9vbzgC58dgRkQGREX7hYYRmQFIMhVGIMKJRBSJgiJTEHgiBIMDo7EwHIHEYEYcPHziTMLx0/ERsYfcIIajcRA4ConG4wkULI6EROEQSCwKhUdhCCgcCUOk4kh+eJI/lshA4WhwDAWOJiMwVCSWhsRSYSgyCIYHQDBAKA6KJCKxVBSOjsBSoUgiCIYDQrEgGB6KIiGxVAyRgSP54yksAiWARAsk04MojCASPYDoF0ALDAmMiY06fuJQXPzh+ITD8QlHE5JPpWSczcpNyStKLyxLySuJz8w7nZoTn5GfkluWms9JyS9PLuCkFlSkFf3SxFVpxdX/GcQZ+YL0PEF6Hj89j5+Wz88oEHwEcWltbnldHqfuP4K4Sphfyc/lcLNKKtMLSzOKStjlnBK+oKK+vkwoyigqiT19mhzEAuGQXnDf/RCP3cA9P4PYA+dPPnjmJJtTWt1YX9PUVCaqza/h5dfwC3luEAtyKgTsStEvQczm1rO5DWxuPZtbl82rz6quzaoUFguami/f6ex9tbyq0ekcSoVpbk46Nbk4MyMWS/XuVPH8kqKja7j18u3m822Pn/YurarNti2lxjo6Mf+ovef6zUd3H3QMvny9uKpekerGphYftvdcvfHw1t1nvQNjcwtihVKn05lVSt3C/MqrkYnensHhodGFuWWd1uSwrzsdGy7npslgXVmWjo1OvRweezUyMTY69WZ6XiJWuLlsMdu1GqNErJifW555s+AmtUSicM+SVRqDWmfUGMw6k1VvtrlzrnqLzf1Xb7ZpjRaNwazWmzRGs95sM9md7mJdi2PNtrZptDlmF1eevui+de9he0fX1MyCWm8yWR0mi3Vza2v77ZZcKe0f6H767NHwy/5V8aLBqNXp1fMLsz193fcf3Lt7725XV9fMzButVudwONfWNjY2ttbXNx32NYvBqlMZ1DKNVqY1qox2vW3DsrZt29qybDj0LqPGplSZ5SqzWu/YevvjH/74b1KZUigQMahUBMDnYFhIa61wpKtztLd74PnT/o5n40MDS7Mz8v8E4qWlldUVsVQiVcrlWqXib4JYLdNoFbpPIP7TH/7nu51vR4bH0lIyPfb7uEEs4NeJV+Rbm+/W1rasNpdOb9bqTHqj1epYd6xvWV0bRqvD/fWabE6TxWEwWgwGs8lkMRmtRr3NanI5bdsu245J61ydV44Pz7zsHX89Mqta1Vi1NpX044TYx2P/77/4LIDl19xct7wy71yzma0mo8lgspjNNrvRanf/iHbXptO1pdGapl7Pvejq7+oemH6zoNGaLFaX1bbmdG1t73z7/sOPWp25o7O3re1OT+9Lrca6s/Pj27c/OhzbOp1Np7NZrRsu11uX663Ntmmzba653joc2yqVaWTk9d07T65evnXv3tPe3ldTUwsrK0qFwqDWmBUqo1imWxarFlbkC6uyJYlcrNBoTTajzaXUmQZGxiq4gtMJySWcqu7+IZXGYDLZVWq9RKrU6cx225rBYFlaXH31arynp+/Zs47nHZ29vf3jE5PLK2K1WmvQm3Vak1qpV8g1CrlWpdRrNSa9zmLQ27Qai1JhUCmNep1Np7WurCh7e0dutD282faor2d0aUGlUlj1WqdWbVcqTAvz0vYnL5qbLt26+XBpUb69/f379z+trb3TaiyLi/Lhkalbd540n7type3uk+e99590Xrv54Na99p7B0TcLYqnGpLOuG+wbOuua2uRQGx0as1NnWzc4N03rO5atb+3vfrLu/Ent/G58SX+jfai89mpKAT8xtya9uDa3siW38lx2eXN6SWNKUV1KcX1meUte9aVC/rUC3pXc6tacqgtZVeeyKluyKluyqpqyqpoyKxvTOfWpZbXJJcLEIl58ftXPE+KapDJBCkeUUlWXVF2XVF2bWCVKqqlN4dWlCxuyRI25tU0F9S1ljefLG1qKuMK0/MJjZ+KDIiIJVPIvQewB2LPH6+uPIPb8er/P7r8LxJyKGj5fKBSKSkrKTsfF0+h+QAgMhiaExBxJyC5kcwQ/g5gXl1t1tqAqpZSXzuGncXgpZdyk4uqEosqEoorkkqoMDp9dLSrg1RXU1LI5/LTCiuS8ktT8suzSynwOt4BTk1damV1YnpVfmsEuSkzLPn46ISr2SHBoFCswjMEMptIDKHQWzT+IERhKDwylsIJIfiwCjUmg+ZP9A/wCQv2DwmkBIUQ/FppIg2NJMAwBiSfjqQwyI5AWEOIfHB4YHhMSdTA05mBYzKGw6EPBkQeCImJY4dGskEi/gFBmcFjMwUNZOVnnLzQ/aX/w+PG9SxdbBPxKbnV5vajmQktda4voQhP/UouorbXhemvDzUvND25e6n52f2zwRW/Hw3P1/PiThykEJATo8QnEeBwSj0dhcQgkCoJAglBoCAYLQWGAUJgXALjPDWLSzyBOTIqLig4lkbFgiA8I7A2FAeAIEAIJdj/UL3D8FxBjwWgsCI0FozEQJBIMgwEgYF8I1BcCBcAQIAQGhiahMBQMloJGkRFwAhSGA8OxIAQWjECD3CD++otfg732nYiNvtzYMNbXvzDxemr41V9APDkz9mqyu+sfAXHbtVu3bt77DyBm5xQEB4UDAVAoBBkbc5hbI3Sj+ca1m1cuXL7QdOFcw7m/BvHtyxfvXjj/VyBuPn/17wZxZMzxqNgTMQdPHTh85tCRhCPHko4eTz56PPnIiZRPzw3ik2cyT8b/n0Gceehk9qGPRRMZYdFnyPRIAIjwzS7fz3+7+1//9ct//dffffbZl9/s2gcEwQhEKisgOCgknBUYymCF+AeEsYKimIHR/qwYOiOa6hdNpkUTKVEEcgSOGIrBB6MwAQg0A46mIzB0FJ6BIfnjqIEEWgieHuYGMRBN9objfeA4CJaCpQXQgyKZ4TGsyBhGWAQlMJjgz0JT6QgSxV219mlajCBRKAEhzPBo/7BoAiMIiiN7QTH7QShPCNYTgvME4zxAWE8w1huGB6AIIAzBPSH2gIL3Q4CeMKAXAuwNh3hAQfvBYE8ozBeJhuBIWBqLEhBBDYwiMEJRZBaCyPgEYl8Eai8QtBcIghNJAVHRMSdPRhw95h8RSfBnwokkKJ6ApFDwfv4Ehj+aTIXhCDAcAUOhMULCoo8cO3rqzMFjJ4Mjov0CgolUPySOCEdhUVgCHk9GYwgwOBoOxyBRuI8gJlBwRBqO5Ich+KHwNCSOgsLTMEQ/LImBJtDhGDIQhvUFo3whKBAch8RRcWR/HJmBxFEhSAIQhgXBcTA0CUP0I9ED6cxQRmAEIzDCjxVO9Q+hMIKINCaBzqIGhgTFHIg5cepw/NnjScknklNPp2YkZLJT84ozSzg5pZUZheWJ2QVx6ez4jPxkdmlyXnlyXllyfnlqPie1sCK1sDK1qCqtqCq9uCq9uDqjmJtRzMssEWSWCDOLhBkFgvQ8flouPy2Xl5bLS8vjZeTzswoFOcXC3DJRXnltfnltfrkojyPM5wgKKoSFVaLCalFBlSCPw80urcgoKs0sLs3lVJQKhJUNDeWi2szi0oNxcZTgADAe4YXw2QfZvxu4+0vPL3/v8eVe0H6sH/FA3LGc8uLqxjpucyOntraIyy/gCor4ooIaIbuSn1PBZ1cJ2dUidrUot6Y2l1uXy6vP5TXk8upzefVsfkM2ty67WlQibGq5fLurb1Qi1ZvNGzqtfXVVs7ggl0h0OoPL6tjR6B3jU4t37j+va7xU33T5UXvPzLxUrjS9mRU/fzF04/aT6zcfPe0YeD0rlqnMK1Ld4Mj0jTvtF6/effC4a2xybnlVsSpWiMWKxYXV4cFX9+8+ar1w5drVm329Q3KZ2uXcXF/bdjo2VErd5MSbF529T9s7nz/r6uzoGRp8tbiwqteZbVaX0WCVSVVvpueHh0YHB0ZGX03Ozi6trEgVSq1Ob9YbLGqdSaHRf5oEawxmrdGit9iNVoe7LExrsmoMZqXOoNQa1HqT3mKzONbsa5sbb987N7aXxLKO7r5b9x4+ef5icmZerTcZrXaD2bq+tbm1symVr3b3dDx8fK+3v2thcUatUShUsqnpyeedz27fvX3n3t3e/r7llRWL1epyrTkcLofDZbM5jQaLWq6RLstW5ldX51ali1KNWGVTmzfN6+8db985369Zt/V6p0JtUekdW+9+/OlP/y6Tq0TCWn8aDe7rfSA0+IJIMNLVOdbXM9jxbKDz2fjQwPLcrEIqkUllUolcvCpfWZEuLa0uL62IV8RyqUytUOhUCp1CofkIYqlKqlBJlCqpSiPX6pR6rUJnMdg+7Hz355/+7f2770dHJjLSsj09fP/p//rv7pYJuUz9/t33W1vvHc4N9/6iwWSzOTfsa5smu0trtGiMZp3RojdZDQarXm826C0mo9VktJkMdpt53WXfWbO/Netcq/Oq8aGZoe7xyeEZ+ZLKqDLJVxRP7j+OO37Sa9/e3/32NywmvbFJtLg0Y3dYTCaD3qg3mk1mm91sd5hsDrPdtbax43BtymTqoeGxx086Ojp7p98s6A1W9y2Vre0P7z/8+Pbd9zK5+uGjZ+fOX370uHNlRel0vl1ff280OhUKg1ZrdTi2t7e/39n5YWPjw9rau7W1dxbLukSiGRwcu3vnyY22e0+edL18ObWwIFUqjQa93WB0qnVWiUK/JFEurMqWJAqJUqvSm82ODbNjfVWufvqip6i8MiE1XVDfODE9a7Wv2R3rWp1JrtAYDbY115bDsa5W6xYXl8fHJ/v6Bjo7uzo6u/r7B6deT0skMr3ebDE7bVaX1eI0mxxmk8Nidtisaw77ptWyrtNalQqDQq5fXVG+nlp40Tlw9/bTxw+6RoanJSs6vdZlt751WHdUCtOrkdeXL92orhK1Xmh7PbWwsf7+xx/+7fvv/ofNujkzs/LgYQdf0MSp4J+7cK39ee/DJy8uXbt9pe1ue2ff2PSCWKHTWVwG27rW4lIZ7SqjXWtxGZ2bprVt4/qOaeOddftHy/ZPKvuHsSXt9fbB8rorKYX8pDxuRkldXtW5vKpzOZzmjNLGtJKG9NLGLE5LbvXFfO7l3OqLOZXnMyta0jlN6eWN6eWN6Zz6dE59Wnltapm7kIF3tqDa/RKLPh6rS69uSKtpTOU2pHDrk2vqkrm1ydzaFF5tOq82k1ebI6jPFzTkc0XpRWWnktOiDh/xDw7GUYjulgkg2McH5OEJ3PspNbHH8+v93rv/Epnw9tzn7b3by/tvgvjw8VM5eYXlnCoeT8DnC4qLi0+fPk2l0QFgGBSND47+y4Q4i1OXWMg9k1uZUFiVVs7PrBJmVPJTy7lJJZUJRZyzheVJRRXp5dycKkF+jSivWphdXpOSX5bILkrJLc4sKs8pqcwuLE9nFyWlsxNSsuMTM07EJcYeOh4SFs1khdAZgRQak0CkYXBkNI6CJdJwZDqe4oenMghUBpHOpPgH+gWG+geFM4LC6AEhVP9ACiPA/ch+AUQaE09luP+FQGUQ6f5kPxbVP4geEMIMiQgIjw4Kj2GFRAaFRR46eiw3P/fKtYtd3c87X7S3XbtYJ+IK+FWN9fyL5+ovNIta6rjn6nkXmwQXmwRtrQ3t966P9HfMTAwNdj893yj4CGLAfjDAE4WEuEHsXqpzgxiNgWJxMBQG9AnEPr57yRTM0WMH0tITExJPR0QG4wkoIMgLCPSEQHygMAAcDoIjQHAECImEuAfGaMwvQIwBozBAFAaEQoMRCCAU6gsG+4AhPhAoAIYEI3FwDBmNpWJxVDSagkQQYfBfgBgK9fHav+ub3/0G5uN5+uCBK03N430DixOvXw+PDnf1jfQPTY1OTU/OjI5MdL3oe3D/ya2/E8TX2267QfwpMtHS3JqdlcdiBvt4gyBgRGzMYR5XdPPG3ds3791su3X14tXW5tbzjefPNba6e4hbz924eOH2pdY7F87famy8yhdc4PJbRPWtLReuXbxy49qNu3cePLr74OGVa20VVdVxZ87GxB48dvRkempWfm5pcX5FcV5FSV5leSG3skT4/yeIY+KpjGgwlLR7N/CLz/f+5tdf/eY3X37++Vff7NrnC4BgsEQ/BpMVEOzPCvZjBvsHhAUERweFHAwKORIYfCQg6Agz8CiDeZjmd4BEjcQTwzC4QBTGH4nxQ2DoCCwdiaejSUw8JZhID8PTQ9HkQCiO7oskApBEOIFOYoYGRBwMPXA0/NCxkAOHA6Nj/cMjyQFBOD9/991mGIEExuKAaCyMQCIwAqiBYZSAUAyVCcGSfOA4XwQBiCIDkGQfGNELTPCG4gFIEhhLhhEoEBzBF4ncBwbu9vXaDfDcA/LeDwF4QsFeMKg3HAFAYaF4MobKJDBC8H4hKDILhqdDcTQ4gY4g0qD4jxUTXjA4iRVwMC4uLiP9UHw8KyoK5+cHxeGheDyaRiMHBJIDArFUOhRHgGLxGCqNERIWHnMwIuZQUHgUnRVE9mMSqXQ0gYzCEjB4Eg5PQqKwEAgCCkUhUTg0loDBkzAEMpZAwRBpGAINhacicRQ0gYYj++HIDAyRBscQgTC0DxjhA0aA4BgUnkKkMQlUJppAhSDxACgKAEWBETg0gUqiB/gHhQeGRQeGRTODIqj+wUQaC0f2w9P8KQFBrMjoyKPHD8WdOZGYfDo1/WxGTgq7ILOwLKeskl1WlVVYkcIuPpuVn5BVmMwuTc4tS84rS84rT83jpOZXpBZ8AnF1RnFNZjE38xOIC38GMZuXlsNNy/nPIBb9TRAXVgkKOFx2aUVWUWl2SWk+p6JMIKxqaODU1maVlB4+E0f7axB/5fnllx5f7gXux9LxsaeO5JQWVjfU8pobK+tqS3iCIq6gmC8q/AhiHrtKkFstzK0W5dXU5nHr8nn1+byGfF59Pq8+j9/A5taxq0WlwqZzl2/39I1K5UarbdtoXJPJDWKJVq2xWu07dtc7ucrcNzhx/uLNKm6DsO7C3QcdL0dnJqeXe/rHbt97dqXt/t2HnUMj0zKlyWDZEMsNvQPjl9seXLh8+2lH/+yCZEWsnH6zMDU1OzY69eTRszpRIzunoLCg9NrVW3OzSzary+nYMBltS4vigf6RRw+f3rp5/9bN+3duP3j+rHvmzYJeZ7FZXVqNcWF+ZWjwVfuTzvYnHb09Q9Ov51fFCq3ObLU6TSa7TKldWJbMLq643/yyeFksl6t1WqPFaHUYLA6dyaY1WBRqvUSulijUKp3RaHU61rd2Pny/sfNBLFd19Q7evv+4vaP79eyC1mAx210Gi9Xuclod1vnFmWed7fcf3e3pfzG3+EaplskUkqnpic7ujgeP7z9++uTl6IhcpXCsuVzr6xabzWi2aHV6iUQ+P7M4NT49PjIxPjw++XJydnxGNi+xqExv7dvfbX63vfbBbN5Qam1uEP/xT/+PQqmpq61n0mkwX++Y4MBzQv5IV+d4f+/Qi47BzufjQwMrc7MKqUT+t0CskMo0CoVepfwEYqVEqpLK/zaI//hv3374cXx0KiuD7eUJcIO4rrZJpdS5z9S51rYMRqtObzZZHHbXpn1t02B1qPUmtd6kNZi1erNOZ9brzAa9xWy0m40Ok8FpM2+67O/W7O/NurWVOeXowJv+zlej/VOrs1K1RLM6L3545+Gpo8c99uz+/LN/ZTJoDY3C+cVpq91kMOh0eq3BZDTbbGa7w2R3Wp3r22+/3dh6J5WqenqH7t57/PRZ1/SbeYPR6nRtrq3vvHv/w7ff/bS1/X5hUXzj5j1RbVPb9Xvj47NKpUmrtYjF6uVlpUZjcTrfbmx863K9s1o3LJYNu33LbF6TyXRjo2+ePe15/LCju2twfGJ2eVmuVpsMRofB5FTrLBKFzg3iFZlKptHrLI61nQ9rOx/ESs29J89yi8uS07Pqms9NvpkzWuwms02t0csVaq3OfajPqlRpVlYlb97MDg0NP3/e8ejR4/b2Z/39AzMzcwqFxmK2Ox0bLueG3bZutbgsZofdtuZybjkdWyajU6M2y2W6hXnxq5Gpjud9Tx51db8Yfj21pJAZzcbNzfXvN9a+laxoHj3sqKoQ5LJLeDV1z9p7FDL9u7c//vlP/+/21ncz00uXL98qKqosLam5cvX2wND44MvJJ896Hj/t7hsen1mUKLRmo33D5NjUWlxKg01psGmtLvPatmXjrWn9rXFtx7z5nWnzB6Xt7eii+vqT/vK6SymFvKQ8bkZJbV5VixvEWWWNGaWNmeVN2ZyWnMrzOZXnszgtGWWNqaX1KSW1ycWi5OKPAeLkEn5S8cfasvj8qoTCmuQSfhpHlFH5lx7iTGFLuqApjd+YwqtL4tYm1QhTqgWpVfz0Kn5mJS+lqPxESkbEkWPM0DAyg4Eh4mFoOAgKBIJ93Jfq9vvu2eP19c8g3vUziPd5eHvs8/bc7eW12/tvZIgPHz+Zk1dQxqngcnk8Hq+ouPDU6VMUGs0XDIWhcfmphuQAACAASURBVCExhxJzCnIrBPk1jdkVdUlF3Pi8ysSi6vQKfla1IL2Cl1JalVBUfia/JC63OD6vJLmQk1FWlV1ek1lelVpUfjanIC4950x6TkJmbmJmXnxq9on4lMMn4g8ejTt45HTsoeMRUYeCgiOZzBA/RhCVxiQQqEgkDgxFg6BoCBKLxBIxRCqB6kf2Y9GZQf5BYQEhEYFhkcHh0cER0aGRsWFRB0IjYwNCImjMQALFD4UnwTEEGBoPR+MRWAIaT8ZT6DRmIDM4PDAsihkcFhgafvDI0fzC/LYbV/v6unp6Om7euNJQLxAJa5oaBJcuNF48V9dSz2up511o5J1v4F5rbeh4fHvqVd/Cm1eDvU9b6nlxxw+ScHCgz15fn70wKACFhGAxcBwOicEi4AgQDA5EoSEYLBSJAoIhHr6AvR6e3/wSxGcTToVHBGFxSADQEwD0BEN8IVAAFAaCwUHuUfF/BWIQDAaAQHwhUF8oHIhAQ9AEJI6KwdOxODoGQ0EiiTAY9i8ghkC8vfZ9s/v3v0UCvM8cPnS1+dx43+DixPTr4bHh7oFXAy9fj76enpwZfTnR1fmPg/jTwY62a7eamy5kZrAZfgEe+32AAOg/BuLahovnWtsuXrn594E4KvZE1IGPID58NOHo8eRjJ1KOnUg5ejL103PnJU6eyTwZn33yLPtUQu6phNyTZ3OPxeUcPpkZeywt5khqzNH0A8ezDp/KOXwq59DJ7APHM8Jj4mmMaCiUtGc38IvP9/zm11999puvvvj861279nv7gJAoHIVK92cG+DMDGcxgVmB4UEhsSNjh0PDjoeEnQsNPBoeeCgw67s88TKVFk8gReEIIFh+AxbMwBBaGyMSQmDhKIJEeSvGPJPtH4mghSBITgqVBsFQ0hUkNjAiOORp97PSBU2diT8bFnDgVceQYKzLaPSp2sxhBIkPxRDiRjKX54/0CsDSmu2jCB44DokgQLA2EovrAiF5gvDeUAEJTEEQ/DM0fRaGBsdj9ENDX3h5feu75ynvfHqC3JxTsDYf7IJAAFAaCJSJJfigyE0H0B2OoACQRhCZBcVQEgQbFkQAojCcUDkChGWFhJ1OSE/NyDiXGMyLDUTQKCIuG4HEYPzolOMh9VBmIQvsikHACkcwM8AsMoTEDCVQ/DJGCJVHxZBqWSEHjSRg8EYPFw+AoEAgCgSBQaCwGR8DgiSgcAYklIHFEJI6EwBLhGAICS0ThySg8GYElQpAYHzDcCwjxAcPACAyaQCHS/AlUBppAgSCxPmC4FxDqC0HA0DgsiUZjBjGDw1ghEYzAUIp/AIHKwJHpBCqD7B/ICI0IOXAw5vjJo/EJcSnpiRnsVHZhVkFZdgknp6Qiq7AiPa8sJbc4hV2Swi5NYZem5Jal5Jan5XLS8jhp+RVphVXphR/L17KKeVnFvKxiflaxIKtAmJkvTM/lp+Xw0rK5adncNDY3I4+fXSBgFwvzSkX5ZaKCstr8MpF7qa6QIyyqFBVViYoqBYUcbm5pZXZxWU5JWQGnkiMQ1jTUV9aKckpLjsTH0UNYUDzCC+6zH7x/D3DP115ffeXx1T7APgwNG3PycHZJQXV9Lb+pqaq+rpQvLOEJS/i1RTXC3Eoeu4KXW8nPqxLkVwvza0QF3NpCXn0hr6GQX1/Ar8vn1+fW1OZWCcuFjeev3O7pH5PKDWbblt7glMj0q1KdRme3O9/ZnG9XJNqnHQOi+tbySlFtw8W7Dzp6+sf6hyafdgzcuvv01t2nL3pGZhdkJuumzflWLDd09b66eOVu6+Xbnd3Di0vy+QXxQP9IX+9wf9/LO7cfVnBq4k4nno1Paag/Nz42bdBbjQabTKoeH5t+0dn34H77jet3r129efXKzcePnr+ZXjDorVaLS6nQTb+ef9HZd+f2w7t3HnW96J95s6hU6W32NadrU6e3zC2sDr+a6B0Y6el/2dP/cmB4bHRien5JLFfpdEar3mTXGW06o1WhMYhlqlWpSqHW6012m3Nj6+1361vvV6WqF72Dd+4/edrZMz23pDfZ7WubJptdZzJKFNKXY0OPnj142P5gcKR/Ubyg1quUWsXs4szASH9HT8eL3hejU2NSpczisDnW16wOu95kksnlb97MDA+N9Hb3d3f29Dzv6X3eO/hi4PXLKfmizKm37Th3NlxvzZYNlc6uNji33/3hT3/+X2qVtrGugeVHh/p4RQcFtAh4I90vJgb6hrs6h150TAwPrs7NKaVShVQmFctWV2XLy5KlpdXl5VXxqkQhlX8CsVoqVYrFCrFEKZEpxQqVRKVV6PQqg1ahs+itH3a++x9/+vfvvv3D5Ph0Tlaetxfwv/3Tr9AofK2oUa3U/fD9H9+//8Hl2jIYrXqDxWx1Ota2HOtbRqvDPXrXGS2fQGw0WM1Gh8XoNBtcNvOWy/5+zfbepHUtzypG+l/3PBse7h6bn1ySLsoX3yzdv3X/1LG/AvHC4hubG8Q6rcFkNNmsZrvDZHPaXBsfvvvD+29/VCi0Xd39t24/aH/aOfV6Tqc32+zrrrWtd++///Dtj3bHxvjEmwutV7m82qtXbw8PT87Oiqenl0ZGpicnF5RKs92+bTSuSSS6hQWZWKzR6x1W65ZO51hckA0PTXR3DQ70vxobezM7u7QqViqUOpXaqFAZxHLNslS5KJavytVStU5rtW9/9+O7P/xRptXffPAoI7cgPjmtRljbMzC0tCpelUhXxVKxRK5QqFUqjVyuXF5efTMz++rVWHd3z+PHj+/evfPgwYPOzhcTExNisdSgN1qtdqvFYTLZDXqL+zu0mB1Wy5rF7DQabGqVYX5uZXBg5Gl79/NnvcNDkwvzUo3KYjFtrrs+2K3bUxMLF85dzc0uzsrILy2sPN98ZbB/1KC3//SHf//2wx/nZlcvtl4vLanm8xsfPe58M7uyLFFPz65MzSzNLctkaqPBumZb27E4t3QWl0JvVRpsOtu6df2tbeu9ee2twbltWv9gWv9OadkenVdef9JXXncxtYiblF+TUSrKq27Or25hVzRllzdmlTVmc5pyKpqzK1qyKpoyyhrSSutSioVJhfzEQl5iITexiJdUzEsu4SYXc5OKuYlFNYlF1cklvHSOKLOqPqumMYfXzBaeZ9e25tS3Ztedz6xtSRM0pvDqkrnC5GpBahU/tYKbVFJxMp0dfvQkLTgUT6NjSCQUHgtDwcAwIAjiA4R6A2BenqB9e72/2e355V6vr/Z7f+Pps8fTe4+H914Pn/37fDx2e3v+rdo16uHjx3Py8soqyrncGh6PW1xSeOr0SQqN6guGwNDYkNiDSeyC3EpBAa8xp6oupYSXUFCVWFSVWs5N49Qkl1aeLSw9nVt4LDP3aHr2sfScU5l5Z9mFiXnFCXmFcVm5x1PSD8cnH4pLOHQ64dCphNhjcWExRwLDYgJDY0LCYsMiDoaFxQYHRwcEhLOYYX5+QSQCHYHAAcEIHyAMAIFDkRgUjogn06mMAP/AkICQ8OCI6LCo2MjYQ9EHj8QcOhp98GjUgcNhUbGs4DCKHxNLpKJwRCSWgMAQ4Bg8HI1D4UgEih/NP8CPFUz2Y1IZzMiYWHYe+2rb5a7ujq6uZ7duXm1qrG2oF7Seb7jZdvFmW+u1S81XLzW1XWq8drHhzo3W3s6HbyaHFmdG+7ufNIqqTx6JwaOhPp67PT12gYBeMCgAiYC4V9ygMCAE6gtHAJEoEAzuDQDu9fTetW//V94+eyhU7LHjh9IzktwTYhweCQL7gMA+ECgQAgVCoCAoDAiDg+AIMOLjkBiCQoN/fqBPIEYiwUgEGA4HweBA90IeloTC07EEBg7vh8VQkAgCFIoBwTBABAaEQAHBYC/PvV/v+fJzNBhw9tjRay3nx/sGF8ZfT78cG+kZHB18NT02/WZidmx4oruj7+G99ts3/+7IhHujzn2t49rVm02N59PTsmlU/717PH19wDHRh3i82ps37t66cffGtZtXWq+0Nl8490sQ/xyZaL1wu6npmkDYyhOcq2u8dP7i9UtXb7XdvHf34eN7Dx9dbbteWV1zJj4h9sCh48dOZaRlF+SVfeoh5hTxqkpF/zWIPwWI/zEQQyDEXV/7/vY3u379z7//za+/dIPYywsIR2BIZCrDn8VkBTFZIUFBESGhB8LCj4RFngiPOh0RFRcWHhcccpLJOkKjx5ApkURiKIEUTCQHk6ghJHoIyS+EwgijMiNprGgKM4rgF4amfFxfw1BZ1MCIoOgj0cdOH4o7e/Rs4vHE5CPxCRFHjjHCIsgBQeSAIII/C+fHwNDoaCodQ2OgKQwYngJA4ty1a24QAxBkDxDWvVQHxlAxVBY5IITECkRRKN4I2DfeHl/s2/XF/l27fDw9ICAfBNwHgfRBoIEoHARLhmCpQBTZC4rzhGABSAIUR/kEYi84AozD+UdEHEtOPJ2ZFnnqODGIBSHifNAIMAGH82dQgoMIrAAogegBge4FAn2RKCSJgiZRYRgcAIYEwpAwNA5DoLhBjMYRkCgMGAIDAEAQMAyFxmLxRDSOAENhwHAkGIGCoNAQJAoERwLhCDACCUIggTC4Nxji4Qv08AX4gKFQFAZLohDpfkQaHUMiw9BYABTuBQR7AcEAKByGxuLIVAqDSQ8IpAcE0pgssp8/kcYg0fzJfix6QEhAeFTEgSOHTsadSkxJSM9JySnIyC3OyC/JzC/LzCvPLOBkFJSn55WnssvcIE7NLU/L5aTncdLzKtLzq9LzqzMKajILuVlFvKwiblYRP6vwI4gzcgXpOfz0bF5aFjc9h5uZy8/OF+QWifJLagtKawtKa/NLhXll/PwyfmG5sLhSVFwlLK4UFHG4eaWVOcVl7OKyQk5lhUDIbaivqhWxS0uOxccxQlgwHMIL6uMB2r8PuGeX19ffeHy1z3cfhoKJOX4wuyi/pr6W39xU09BQLhCV8YRlfFFRjTC/kpdXwcurFORXCQuqhYU1oiJubRGvrohXX8SvK+LXFfLq8mtE+VVCzs8gFsv0etOaQm1ZXFEtrqiUGqvVsWO2bS0sKx887uIJmjmVoubzbY/ae3oHxvuHJrv6Rp91Dr7oGRmfWpQqjBb7tsm2ubCsfNY52Hr59qUrd7t7R+YXZGNjMw/uP3386Hlvz9Cjh8+Egoa01OzMjNzWC1enX8/rdRaVUjf9er7rRf+jh88e3G+/fevB9bY7167eevzo+ezMkslot1pccplmcmLm+bPuWzfv373zqKd7cGlJYrY4N7feO9e2ZHLN8MjEo/bO2/ce37n/5N7Dp+3Pu3sHRqbeLEjkGo3eojPa3E+tNcmUOqlCq1AbtAar0eJ0rG1bHRsLy9LnL/pu33v8rLP3zdyy0eJc335nsTvFcvmrqbH2F0/ut9973v1sYmZcrpUZ7UaDzSBWiafmp4bGhvpG+l9OvHqzNKvQqaxrDufGuslmXZWIR169et7R+fhx+5OH7U8fPn328FnH487h7qGFqQW9XOswOuzWdZN5XWNwaoyu7Xd/+POf/5dWrW9uaArwo0O8vaICWc187kj3i8nB/pHuF38DxCs/g3hpVbwiUUrlWoXCoFLqFQqNVKpcFStWxIpVqWL1b4P4h+9+ej05k5tT4OMN+m//9CsUEicU1Cvlmu+/++ndu++dzk29waI3WKw2l2tjx7mxbbI5tUaL3mwzWR0Gk83d+GE22CxGp8XoMutdVvOWy/7eZXtnULsW38iGeydfPBns7xiZfjW3PCOem5q/f+v+6eMnPPfu+eK3v2b505s+RibMRqNep9d9ArHR6rC5Nj58/9OHb3+QypXPO7qu37jz+EnH5NSM+4qK3bG+vfNha/u9Rmvs6h4QCBuqa4T37z+dnJyfmJh7/rz/7t2nL14Mi8Vag8G1tKTs7R199qz/5ctpmczocLyz2XfUasvCgnRyYnb01dToq6nx8dfTbxYWliRimVqu1MlVeqlKJ1XpZBqDXGfQ2Rw7P/zh3R/+uKxQX2i7EZeceujEqZyCorabt3v6B16Njs/OLYglMplMIRZLl5aWp6ffvHz5qru75/nz5+3t7e3tTzo7O4eHh+fm5pRKlclktlrtFrPVYLDodWaDzqLXmTVqg1ZjMhnsZpNDrdRPTc48e/ri7p3Hz5/1TIzPSsRqo95hMa1bjBsKmbG7c1jEbypgl5UWVpYWVnJKuW1X7sy8WX67/cOH9z8tLkivXb0j4DdevnJ7YGB0VazS6O1KjVmhMSm1Fp3ZaXFu2dffWpxbWrNTobeqDDaDfcO+8c6+9cHs2tE7toxr70xrH5SWzdF5+Y32Pk79xbRiblJ+VUapwH3lh13RmM1pyClvZFc05VY251Q2Z1U0ZpTXp5WKkosESQW8pMKapMKapGJucikvpez/o+0+g9rQ0/vRJ/9M/rvJllNsbLp6770LJNGrARsM7g1E78U00auNbVzBjWawDQYbTO8dUSSh3pGobuecTXY3m01yJ/cF55zkJv+Zm+TOnfm+0OiVXn7m0fN7vpKruSVXc0uu5kiu5kiu5ZaK8yviC6sTimsTS+qTy26mVN1OrrmTXHM7sbpBXFF/rbT6iuTHYo5r+ZJzadnBZy+xvP0xNCaSQMSQSFgSAU3AIDFwOAqMwEDgWDAI6e4GcXQBObiADkHsCDi8Qww+vEPs5gQGuMLAzlCwA8DtiKurCxhEZjLCI08mpibn5udISopKS4uzsg9BzIAg4CgC0Tsk9GJSanJ+SZqkOrGg4mqO5EJGwYX06xcz8y5k5JxNzYhMSA6/Jg66cNn/7IWAM+dDzl4Ku3j15OXYk5evnjh/Kej0Gb/wKO+QCFFQmDDghKdP0OEflXSWgMf3FooCfbyDfbyDvUSBImEAn+dNp3JwOCoKRYAjcTAUFoHBY4hkMp3F5gs8vXy9/AL9gkIDQ8ODw06GhJ8MDA33Cwr1CQj29g/y9PJl8wV0Nu8wNBaXRGNiiRQMgYwjUUk0JonGwhDIWCLJUySKFcc23L7R9bKju7vz+bPmu40N9+42PH/6qOdVx9s3nW9et7/uev7qxdOu9sc9L1tGB3sW50aW58fe9rRXlRVEhQeRCSgQwMndzREKcUcgwBgMAk9EH4IYgQAjUWAUGgSDuwKAx1xcjzg5fwsEOjNZ5KjT4eL4qxcvnQ0I9KFSiSg0HI1BYLBIFAqBQMCQSNiPc2IcEotH4vBI3H8GMRFBICKJBBQej8LhkTgCikjBUJgEGo9M45MpXBKBgUWTEQg8FImHYvAwLA6GgAHcXY65OHxDQiEuRkU9vNnwM4hH+gbHB8ZmxmZnJ+ZH30/0/E9B/PDB4wf3m+/fa/oZxFeviBl0jpOjGwgI+xnEh4/qGm82NtQ21Nfc+DcQNzxqvPXk7p1nh2fXSstul5Td/J+DOCj0dEhYzImIc+EnL/4HEP97DUefi48+nxh9ITnmYkrMxZToCymRZ5MiouNDI2NDTv74ou5nEJ+IEvuFnGdzAxFwyrGjwF//rcPf/OKbX//qyNdfHXM87goEQlFoPJXG4PI8PDy9BEJfL69AH59QX78Iv4Ao/6CYgKCzfv5nvbyjD0FMZ/jT6L50pg+T48vhB3A9A7ie/lxBIEcQxPIMYvADyBzvn0GMZ/CpPC+eT5BP6Mng0zER5y6cvnw16tKVoMjTngFBLJE3S+TNFHoxhV5MoYjuKaTwPHF0DoJIA6EJ7ggcAEmAYKlQHB2AJDuDcY5AjCuUACcwKVwh1yeA5+tP8/BAkAhOEODXLse/cj7mAHB1hUNBGDQIgwWicRAsEYqjQHE0EJriBie4I4gwPA1D5eAZPDSFAcUTQVgcgkJheXv7RZ70P32KE+CLZtJARByQgEXSqRRPD4ZIROLxoESiIwR6DAh0R6KQJDKcQALAUc5AiBsYBkPjcEQqnkzDEilYAgmNwUGgcDAYikCg8AQSkULFEklwNBoMh0OQCBgGDcOgISgkCAEHIeBAOAwAg7pBwK5gEAAGhWHQOAqZymYxeFw6l0NlMfFUCoqAh6CQQDgMhIDD0CgMiUhmMph8LkfgyRMKuEIhx1PA4glYXAHHQ+Qh8vMJCAmJiDp15sK5y3EXYxMvx6VciU+9Fp8el5iVkJqXkHFdnJZ3LTn3amL2taSca0m5sUl5ccnX45Kvx6Xkx6UUxP1o4iJxepE4rVicVhKfWpaQUh6fXBaXUBoXXxIrlsQlSOKTShJTylLSK9IyK9OzKtOzylMzS1MyJalZkoycsqzr5Vn5pVn5JZl5xalZ+UkZ2ckZ2Rl5BQWl5SXV1UUVFSnZWVHnz/C9BRgSFowEAWCu7jAXJ+BxRzcHN7ALkUEIPhmSkJ5cXFleVl9XXFNzvawiV1KWKynLKipNy5ek5ZekF5RlFJZnFJZnFlVkFVVkFldkFldmSioyJRUZxRVpBWWp10vySmtu3n385u2odF2r1tnWZLrZhY25RZls02i07OtNu7MLG09bXknK6otKau89bOl9NzY+tTw9tzY9tzY5I52ZX19ZUys1Vp1xR6Eyj00utbT33LrTfO/+8763o3Pz62/7Ru81Nj9ubn33duht32DTo2cV5bW1NQ2vX/XJZWqLeXtjXTnQP/LsafuTx61trV1trV3PnrY3Nz3v6uxZXFi1mLcPQTw9tfCmp7+ttauj/dXgwJhMptrZ+fjx0w/Wrd2FxdWXr/vuP3p6517Tg6ZnT553dL7qHRgan1tc3VQbDsfDWoNVa7Bq9BaV1qTSmjR6y+E3BrNdo7dMzy2/ePmm+Wlb56vemfkVvcm2e/DZYN6aWVjoevOqubW59WVL/8i7FdmywWawfdje+mDTWLVS5erk0tTAxODbkYH+scHZlQWd1bT36YN1Z1u6vtY/8L69/cXzlrb2thcvO169ftHd09kz1De0NLWkkWnMWovFuG0y72mNO1rT7scvf/zzn/9VrzHeqKkTcLkIICBA4FErKRp+0z31vn+kt2ew5/Xk4Pu1hQXlxoZiQ7axJluTyqQr68vLq9Ll1Q3pumpDodtUGpUqg2JTu7GhXF1TSNcUqxuKVYVyQ6VT6g0qo06pt+it33364c9/+pff/90/zEwvpCZnQMCIv/qrX+KwpBJJhVym+t33f/j8+Xd2+55Ob9bpzVu23d2DzzsHn8y2HYPFZrbtbG3vWbZ2zBa7yWSzGO1W847FuGvS7VqMH7atX7Ytn/Wq7aVp+cCbiddt/X1dQ5OD88vTawuTiy2PW86ejga5uR75+vBRXYVUOr+9bTGZDHqD3mQxm21bhzvE1u29T19+2Nv/sLi03NLafvfew7b2rsmpOZVabzBazRb73v4n+/a+dFX+vOXF9XxJWXnNwMDY5qZhamrp0aOWyspbTU3tc3Prm5um4eHZR4/a7tx53Nn5TirV2O1f7NtfTMZdpdK4siybmpwfHBzr7x8eHBqfnFlYWVMoVHqN3qIxWtVGi8pgURpMGsuW/eNn897B8MxcSU1d2OkYv5DQC1evVdXVP29r73vbPze/qNhUKZXqtbWNpaWlycnJ/v6Bnp6e3t7egYGBsbHR2dnZ1dVVtVptsVi3t3fs9h2r1Xa4e71l2TGbbMpN3aZCp9dZDXrr+pqit6e/8c7Dmzca21pfTk8tKTcNVvOexbSnVlrmZtbaW7trKm9VltXfvnG/srQuO6OgqvxGf9+I1bz38eAH6Yri2dMXd24/6ujoGR+bk0o3FT9376mMav2W3rJjsh8YrLsak12pt6qNNqP9g+3gO9vBd8btD9qtfePOJ9Pe9yrrwdiyoqnz7fXqO7FZxZfTCsQ5palFtWlFtcn51UnXq5KuVyfn16QU1CYV1Cbk14jzqmJzyq9kll7OkFzOKLqcVXQlu/haniT2eok4v/SnlInzy8X5FYcT4oSS+uTSm8mVt5Or76TU3kmuuRVfdTOuvDa2tDqutCqxrFpcVHY2JdPnVAyezQeisQAEEoHDYUkEDBGLwiLgKAgCA0HgIBA0AABzcgUfcwUfcwcfA4CPA0CO7iAnd7CLK9j1sKnOFQZyhoIcgK5H3JxdwEAykx4WGZGUlpRXkFtaVlxeXpyVnRYdE8lgUUEwMAKHEQYGnotPSMgtSC4qi79eejmr6Fza9TMpWdHJ6VGJySfj4kMuX/U7e05wKpIXFsELDROciPCOiPSLjPaLPO0THikKCfPwC+Z6+bMFvixPHyZPRKLz8GQWicJmMj09PHy9RIHeXkFewkCRIIDP8aKS2XgcjUCg4YlUNJ6IxBLQeCKJxmDxPAXefj4BQYez4aATEQEhYV5+gXyhN9dTxPUUsfkCBofP5PK5niJPL18PkQ+L50mkMtB4EhJLQOGISCwBCEWAYHAmh33p6qW6GzUdL1p6e1+9fvWive3Zi46Wd32vpyeGF2bH56ZHpkYHRt+/Ge7vHhvqnZ8ZWl2aXFmcePemo7q8IOpkMJWMhYBcgQBnGAyEREKxOCSJjCORcVgcEokEwxFAKMwNCD7u4vato9PXxx2/cQc4MVmU0zERCYnXLl85HxjoS6OTsVg0Ho/B47FoNBKBgCEQcCQK9u/mxAgsDoHDI/AEBJ54+KgOTiAhSGQUmYIhkdAEAopAQpOoGCqTQOeSaXwymUPE0dBIIgyGBcGxYDQOisFC4VB3N2cH12PfUjCoy9HRjxpujb8dWBqbnh0aH307NPF+fHZsdmZ8bmRgvPtlX8vTjv8uiA/XJA6LOe7dffTgfnNtzc0rl+NoVNbxYy4gICwkOLykpLKp6dnDB4/vNz64c+POzZobdVX19dUNDfWNPzbV3Xl6r/F5452n9fUPyyvulJY3VNU2Ntx51Hj/8cPm58/aOp63td9/+KigqPjc+YuhJ8KjImPEsYnpqbnZ6QXZaQU5aYXXM0sKcyr+/wcxjOrwLeBvf3nkF3/91a/+9ttvvv4RxEgUjkKhc7h8vofIU+AjEgV4e4f4+IT7+Uf6B0YHBJ31uqG/mQAAIABJREFU9z/n5R3z70Dsx2D5sXn+PM8gD2GQhzCQLwziCoKZ/AAK2wfPEGBp/EMQ/2RiEdc7wDs0PDgq+uT5iyfPXzwEMVPoxRCImEIvro+fh38Az9ef7inC0TlwAhWEIgCQeCCKCEJTgCiyCxR/HIA+6op0AmEhWBqZI/DwDxYFh3J9fLB0qisc8rXL8d84Hv3W1ckRDHRHIgAoNBCNBWMIECwZgqWC0BQAkgTGUDFUDpkjoPKEeAYHRiCBcXgEhULi8xjeIorIA8mkuuPRrlgUmIzHcll0LyHDS4TnsIFYjAMQ6AAAuqPQSBIFiiM4Q2AOru5O7iAQHInEEtF4IgKDh6PQUBgCCIQAQRAEEoUnEPEkMgqHA8NhQCgYjIQicCgkHg3HIqFoOBgJBSEgQDgYAAeDEBA4FoWnEuk8FkfI5wj5LA8Ok8+msukEGglJwEDQcBACAkHBkAQMkU5m8FlcId/TRyjw8fb09uYLvHgeosNdF2/f4KCQk+GnYk6fuXTm/NWzF2PPXRJfvJJ0VZyekJKblJGfkHZdnJx7LTEnNiknNik37icQi5PzxckF4uRCcUqhOLVQnFooTimKTylJSC1PSqlITK6ITyj7EcRiSXziTyDOqEzPrEzPLEtNL0lJL07NkGRkl2bnlWdfL8m+XpKZW5yalZ+ckZ2akZ2ZV1BUWl5WXS2pqEjLzjp9/oyntwBLwkKQICDMFQhzcQEedzoEMQ0fFB6UkJpYXFFeXl9fWlNXWFaZLynPk5RlF5Vm5Esy80uyCsqyCsuzCsuzi8qzi8qzfkpmUXlGYVlafklqXnFuSfWNxubuvpHlVbVCZVlZU0/Nrk7Pra1u6DR6u1JjnZheaX7aWVpxs6LmTmtH79Ts6rpMr1RbVJotpdqqVFtVGqtSbdmQG2bnN970jTY/eXH7TvOjR239/ROzs2s9PUO3bz1sevR88P3YxPjcu7fDXZ1vet+8X1mWbVn37Lb9leWNl1299+89bm5qefWyt6e7v/NFT8vzF69f9S0trlnM2xbzzqZCt7S4PjY63dc72Nc7ODE2p1Bo7faD3b3POr11fGLuWUtnw52Ht+82PXne0fX67cDQxMz8yoZCqzfZTdZdndGm1lnUOotGb9UatvQmu8G8rTVsKTUmldYsV+onphdfvOx98vxF56u+ielFhcpgsNg3NtX9IyNP2p8/amnqevtyamlKaVJufbTtfL+/8/2e+WBLadEsKlaG58Z7ht+9HHgzODW2oVNu7e8Y7VuLq9K+/oHWjo7W9hevX/e86xsY6h8eGRiZHZ9VSBUWrWXbtGOz7FmsB3rTns60++nLH//pn/7VoDPerK0XcrkIIMDfg3cI4un3/aO9b34G8eb/C4iVP4JYuipfXpWtrMtX5f9HEP/h7/80O7OYlpIJhSD/6q9+iUETiovKZOubP3z3+8+ffrDZdrU6k05vttn39j9+2fv45bCVw7Z7sLP/0b5zsLW1a7XsWM07W5Y9i3HPpNu1GD5sW77YzZ/1m9tLU/KB7onutv63XcNTQwsrM+tLU8vtT9suxJyFANwdvv1aKODV11WuSRd2trcsFpPRZDRbLZZDENvsZtuOfWdfqzMMDY88eNjUcKuxte3F5NScSq3T6c2Hm8QW6/bs3HJT8/P8gpKGW/ekUsXe3vfLy/LGxsc5OSW1tXeHh2dXV9Vv347dvt1cV3e/re3N4qLSYvlosX7Q6+0qlWllWTY6MtXT/a6zs/tld9/A0NjcolS2qdEYLBqjVWkwyzT6VZVmdVO9ptLMrEifd73KKio6cTo6OCLiakJC3a1bHV0vh4ZH1jdkBqNJrzdsbMgWFhYmJydHR0fGx8fm5mZX11Y3lZsarUZv0JvNpi2bzWbftlq3TCazwWA2m7Z27Pt2+65OZ9ZqTEajTaMxTk8tPHr0NC+vKC+v+NGjZ1NTCxq1yWb7YLXub8qNUxNLXS/6njS1dbZ19/eOPH/yokxSU1V+o+dlv1ppsm99WJMqX79619b66t270anJxdlZ6cysdGp2ZXpOOr+0sbqhUWhMGqNda7JrjDa1YUtn3jbbP9j2v2ztfzHY97Vbe8bdT+b979W2gwmp4snLt4W1jfE5xdcyChLzStMltemS2pTC6uSCquSCmpTC2pSi2qTCmvj8qri88tic0itZksuZRZczCy9nFV7JKYrNK47Ll4gLSsQFJeICibigVFxQ9iOIC6vji2sTS+qTKhqSqm4n19xOrrmVUH1TXFkvLq9NKK9JrapPKq06l5olDItEUBjHQVBnEBiGweDIRBwZj8IiYEgwAgNG4CAQNBAId3GDOLpBDkF8DAA65g465g52cgU7OYGcncBurjCgMxToAHQ54uboAgaQmdSwyPCk9MT8otyyiqLyisLMrJSo6HAKnegGcgEhIVxvr6grl6+kZ4hz8q9k5Z9LzTmdmHFSnBwWKw69ci3o4kWfmBh+RAQjMJDs40MSeVG9fJi+/tyAIH5gCN8/iOvtzxR40/kiGldI5whpbE8ihYMj0AlEJo3G43K8PPl+Ag9/gYefgOfHZQopBDaRwKDRuAwmj0ihI7EEJI5IoP4M4mD/4BMBIWH+wSe8/YP5Qm86h09hsCkMNpnBJjPYDA7fQ+TjExDsExDsIfKhMjkYAhmBwcPROCgS4+wOcgEAqQzGhSsXa+trOjpbh4bejY6+H3z/dmCgd3Tk/fzMxPLi9MLc+OTowFB/z/u+V2NDfUtzo7LVuXXpzMDbrtqq4pioMAadiICDoBAAEgnFYBAEIoZGI9HoZBIZh8HCEUgQBOrqDnRwcvn62PHfHjv+NQDgxGJRY2JOJiTEXr58LiDAh04j47AYAgFHJODRaBQSAUci4CgUDIWCog9NjIFjsXAcDo4nIAhEBJGEIJIRJAqSSkXTaFgKBUMioglEFImCpjDwNA6JyiUSWTg0GQHDgSFoABQNROOgGAwUBnFzc3JwPfYtDYe5evZM063bP4N4/O3Q5ODE7PjczPjcyMBYd9f/VxDfv9f08MHjutqGq1fEP4M4NCSirLSqufn5wweP796+d6vuVn1VfW1l3c8gbrz9+H7j8wf3Wu82Pr9x41FFZWNZxa3q2rv/BRDnZacXZqcV5qYV5WeWFuVU/kVQ6OngE9Gh4WfCTp6POHXpVNSVyNNXI09fPRV97TD/HRAnRMQkRcQkhUcnnogS+4de4PCCUEj6sSPAX/3NkV/8769+/asj337j6OToDgRAEQgMiURlsjhcriePL/L08BUIAoTCEC+vcD/fSP+AM/7+Z719YjwFJw9XJuhMfybbn8ML4HkE8T0DeZ4BXEEgxzOIzvUj0IUYKh9D5R3ec0BT2EgyC0NlkzmeHG8/79CwoMjTwVHRvmERPF9/moeAzOXTPARcHz9hULAgMJgt8iUweQgiDYojQ3EUKI4KxlDcEURXKN4RiDnqijwOQAOQJAKTz/cL8go54eHvT2Ax3ZGwb1yP/+rYt79xPHrEzcUJAnZDIEEYHBRHghNocAIDhmdAcXQMlUvje3O9g3g+gRSuAEmiQvFEBJmCYtARdAqIhHXGwByRUFccCsmiUb0EnABfpo8Xls1wQyMdgEBHMASKJ+AZLBSZ6gZDHHMDOLoBARA4FImBIlFAKNwdBHEHgNzcgAAgGIFC4QgEDB4PRSIBEBAACoShYVgKlsAg4GkELAWHIqIReCQCj0TikWgShsggMT1YAj+hKMDLw8eTI+SyBRymB5PCpmApWAQeAcVAYVgYhowhs8gsTxbfm+/pKxD4ioQ+3iIvX6HIVyjy8/IO9PENCQiMCAmNDI+IOXnq3Kmo81Exl86cj718LVmclJ2Udj0p9Xp8Um5cYm5cUm5cUp74p8Qn5ccnFfyY5IL45IL4pIKEZElSSkVKalVyclVCQplYXBIXJxGLixMSS5KSy1LTKtLTK9IzytMySlPSJMmpRanpxRlZJdm5Zdl5Jdl5ksycorTM6ynp2amZ2Vl5BUWlFeXVNSUVFenZWdHnzwp8hDgSFooAgqCuIKiLG9DR2c3BDeRCoOICTwTGpyRIyssq6+orauqLy6sKSiryJeW5RWVZ+SVZ+SU5BaU5hWXZ/ylZBaWZ+SVpecUpOYU5xRX1tx+9fjO0tKLcVFt+nhCvyXRKjXVdrh8cmb3/qLW0oqH+1qM3b0fXZTq9ccdq/bBl+2i1fjCZ9nQ6u0JhXFreHBmZ6+x8+/BRW2PjkydPOoeGZhYWZAP9E81Nrc+fdQ6+H58YnxsZnhoempqbXdFqLDvbH03G7Znp5daWl/fvPW5vezU0ODk8NNX9+l1rS9erl33zc6tGg91ktKuURoVcuypVzEwvT4zPzU4vr6+ptBqLXm+Ty3XDw9OPn7641dj0sLn1Vc/A6MT8klShUBmNll3bzier/UBntG2qTZtqk0pr0Ri2DOadQyUffilXGqbnpN29g60d3S+7+4fHZueXNhal8tGp2a43b568aGnt6Xg/MyTVrBl2jbYvdtvnbesnu2HfotzSLqlWh+bHXw72tvZ2dQ+/m11fVpr1SrN+fnXl3dBg5+vu1z29g4PDU5PT8zMLS7NLcqnMqrN83P74effz3vZHm+2jwbyvN+19/u6P//zP/2rUGxvqbgh5PCTA3Y/PrS0uHHnTPTM4MNbXO9TTPfl+YHV+XrG+Ll/fWF/dWF3ZWFleW1qSrixJN6Tryg25VrFp2NzUyxWa9fXNFalsSbqxvCaTyg5BfLgyYdZZvvv4wz/96V/++Pt/nJtdSkvNgkKQ/+t//QKNwhcXlck2lD98/4cvn393eDxBb7DYt/c/fP5+/9N31p09k23Hvvdh98Pn7d0PNtve1tbulnXPZt23GvfMul2rbt9u+mQzftLJ7UuT8vfdkz3tA/2vRmdHl9fmFdLZ1c7nHRfPnoMCgT+DePUnEJt+BLHt8FGd0Wo3mKzS1fXX3T23bjfebLjd1v5iemZerdFpdUad3mzf3jdb7LNzy8+ed9TW3Wpt69JozN9990eFQt/U1JadLSkrq3/7dmx5WTk4ON3c3PngQdurV4OLi0qdbkens29uGlelyunJxb7ewba2rmfP2ts6XvX1D07PL63JlUqtQaHRrypUc6vrE4vLIzNz/eMTnX19t5uackskl8TxV+Lji8rLW7u6Ricnl6VSnUG/ZbeZzGa5XL6wsDAzM7O4uChXyA0GvXXLsmW3Wqxmg1Gv1Wt0Bp3eaNDqdRqdVqPVGwxmm21ne2dvy7azZdu12/fVasPQ0ERd/e34hNTUtOwHD5/MzC7pdBb79geb7YNKZZ6fWxscmHj/bmxhRqpY14wNzzy89/TeneZ3vcMKmc5s3FlfUw2+n3j3dmR8fH56enlsbK5/YPxN31Bf/+jI+Nz80sa6XKvUWtSGLY3RpjHa9JYds/3AuvfZuvfZYN/X2fbN+5+tH7/X7hxMrW8+634nuXE36bpEnF2YXFCWWVaXWVqXVlyTWlSdWlSTVlybVlyXVFgtvl4Rm1d6LUdyNbv4SlbhlayCK9kFV3MKY/OK4vKLxQVFcQWFsfmFsdeLxfmlCYWVCYXV8YXV4sKa+OK6+NIbCRUNiVUNiVU346tuxFXUictrEytq02sbUsprzqflCMMiIUTKETfgcXcAHIvFU8kEKhGNQ0IRIBgKBMeCD0HsDnV0hx4DQBwAEAcA+Kg72MEdctwV4ugEdnSCuLjC3Z1h7g5ApyNux1wgbmQmOSzqRFJ6fH5RdmlFQWl5XlpGfMSpYDwJdcz5qBPImcpjhcScjhGLzyenxSSmRsQmhlyKC7p4JeDCJf/z573PRHucDGcEBRBEQhSPh2CxMWwOgedBFYgYXj5MkQ9DIKLxBRSuJ5UjoHOFdI6ATOcRSEwCkUmhcBh0TzZTxGGKuCwvPsubQxdQiRwKicVme3K4AjKNicQSkFgCgUJncj0OVyYOsevtHyTyDeALvRkcPoXBJtNZRCqTSGXQWFy+0Ns3MMQ3METg7Udn8/BkGhpPwhDIKBwRAIG5gyF0NvvytSt1N+o6X3ZMTo0tLs1Oz4y/f/+2r+91X++rvr6XPa/bO1qbnz2+9+zxve6XrTOTg7K1edna/Pt3r+qqS85En2SzqBg0DAEHo9FwHA5JIuMZTBqLRafRSAQiGoOFwRHuQOBxZ5dvjjv+9rjjN0CgM5tNi4k+GR9/7eKFM36+XhQyAYVCYjEYAg6PQWFQSAQKiUCh4CgkFIWEolBQNAqGwcCwWBgeDycSEWQykkxBUqgoOg1Lp+KoZDSRgMITEEQSikzDUVgEMguHo6OQRAgE4w5CukJQABQWgkZDoGBXN8ejbseOMAi42HPnmm83jr97vzg2NTs0Pv5ueGpocm5ifmZ8brh/9HVn7/Mn7c3/taa6/wziw92J5qZnN+pvX7saT6exjx9zAYPgJ0JPlpdVP37c8vDB48Zbd2/W3KytqK0pr62rutlQ33i74eHdO08e3G199KD93t3Wmw3NVdV3yytv19Tdu9XYdPfBk0ePfwTxg0dNhUWS8xcuhZ4IPx11Jj4uKSMtLyejMCe9MDe9KD+rtCj3vwDiUzHXfgJxwr8DcWr0xdT/AOKw/wRinmcoFst2coT+5tfH/uaX3/z2Nw5Hjzg7OwGAACgchsLjSTQak8nisdgebI6AzRZy2D48bqBQcMLHJ8rPN8bbO9rT8ySbE8JkBTLZAWxuAJcfyPMI5PD8WBwfJs+XyfencnzxNAGGysfRPUgsIYktwNK4CAIdhqeiKUwqT8D3C/AJDfM5ES4KCmF7+RDZXCydSWBx2V4+ouBQUXAo19ufxPbAUFhoMhNDZaMpLBieBkCS3BEkNxjxGADt4IZ0heGxNDbH218UEuoZEEDksAAo+Ncux35x9Le/PPLVr48dOeru5gpHQHBEBJGKIrMwVO7hT6J7+AoDI/zDY/zCojhe/jg6C0EiIylUGJnkikE6QAHfQtyPIyBgMp4s9OCHBArDQjj+PhgmzQUJcwC6u8DgWDqDKRBRuDwoFu8MgjgBQO4QKBAGdwOBHV3djjk5Ozq7OLu4uQPBCDQaS8AjMWgABOTk5uIKcoVhoAQ6gcaj0Xk0CptCZBAOC2mIDCKVQ2ELWAI/T79QP98QX4GfJ0fIYQvYP4KYikUSEHAcDElEEhkEBp/B8+J6+Hjwvfk8EV/gLfL1C/QPCPHzD/HzC/XzP+HvHx7gHx4YGBEUdDIk5FRYeExU9KULl+JjxemJSTmJyXnxibnixNz4pNz4pLz4pDxxYq44MS8+6Xp8UkF8Un58Yr74MAn5CUnFySnlqanVKSlViQll8WJJXGxxfFxRYkJJclJZWmpFenpFenp5WnpJSmpxcnJhalpRZmZJTm5ZTm5pTq4kK7soLeN6Slp2akZ2dm5BcUlFRXVNaXlFRlZW9Lmzwp9ADIa6gaGu7j+BmEjBBYUGJiQnSMpLq+vqq2rrSyqqikorCyTleUVlOfklOfkluQWluYWl2YWlP1K4oCyroDS7oDQrvyTzuiQtpzAlKz+7sKz25v2u1wNLK5tq3ZZSY1mTaVc3tAqVSamxLK8q37wdbbjTXFRae6vx8fDYnFZns1gPrNaDra0PVuuB0bij1W7JZPqF+Y3BwamOjjePHrXev/+steX16OicVKqcmZW+eTP46uXbvt6hnu6Bww9Tk4uyDY1y07iyLO9/N/a4ue1xc9vQ4OT6mmphfq2ne+DJ446O9u6pyUWN2qzTWjVqs8m4bTbtqJTG5SX5/Nzq/Nzq4sK6VLq5srI5PDzz+FnnnXuPn7e9GhmbW5NpDOYd+87n/Q+/O/j0d7adTxr9lmxTL9/UK1RGpdqk1duMll2d0a7UmNRai1pnWV7bHByZev1m4PWb928HxvoHJ1696X/W1vmkra2rr3t4bkyqWTPsm7Y+280frCqbVmbcXNPLl1SrY8tTr4Z6H714duvJ/abO5/1To1K1QmHULss3Rqen3g0OD42Oz84tSKVr62uyjVWZVqnd29r9/uD7L/tf9nc+be98ttg+mawHX77/CcT1N4RcHtzNzYfLrikqGHnTPTv0fvxt73BP9+T7AencnHxtXba2sSbdkC6vLy+tLi5Kl5ek6z+CWGnYVOrlCs3aumJZurG4sr60KpNu/BuIFVqT1vzdxx/++U//8g+//8f5uZ9B/L/RKLykuHxTrv77v/uH77//vX17X6c3640W++6Hj19+2P/0nWV712C123YPdg4+2XYOrFu7tq09u23fvnVgNe6ZtDsW7a7N8GFL/1Enty1Nygd7pnpfDA6+mVicXFOsqNcXNrpaXlw6cw4KADh8+5XAk1tXWyFdmbfbLSaTwWjQmy3mQxAbt+w6k1WtNcwvLL948fJmw+2bDbdfdHbNzi+oNVq1Rq/WGmzb+1bbzvLKRs+b/o4Xr4dHJjVa8+7eF7Xa/PLl2+LiqtLSup6eodVVzdz8xrt3Ez09I8PDcysrKpVqS6U0r62qZmeW3/ePvezqbXn+oqXlxcvXvcNjk8trsk2NXqU3rW+q51bWhqdmeodHX77rb+t587TzxYPnzxoe3i+tqamoq3vW0T61sCBXq9U6rdFsNFstBqNBualcXV1dXZUqFHKjybi9s727v2Pb3tIbdQqlXKbYUKg21TqtRq/T6HVqre6w7ttitdvte3v7nw4OPuv05pHRqYaGe2lpOQWFpV0v38gVaqt1x759YN3aV6vNKyuKuRnp0sKGXmPdtn1YX1V2v+rvbO+ZHJtTbRqMBvumQj83J52ZWV5cWJ+fXxsbm+vtG375+l137+DI2OziikyuNGgMNp3JrjXZtSa73rxt3Nqz7Hyw7H40bR+Ydj/YPn1n//KDfu9gRqZo6X1X2nA3pbA0Ia84tagiu6I+q7wuo6Q2XVKTXlybUVKXXlKXUlyTWFgZX1Amvl4Sl1cSlyeJyyuOu14szi9OKJAkFEoSiorFhYVxBQWx+UXxhaVJkuokSV18cU1cYVVcUXWcpFZcWi8ur4srr40tr7lWVh1bWpVQXpNWezO1ovZSRp4oIgpKpHzr6n7MHYDA4UgMGplORuNREDgQigTBMWAI6icQww5BfBQAPuIOPuoOcXCFHHMCH3cCO7nA3Zxhbg5AxyNuR53BLiQG6URkaGKa+HpBpqQsr7gkOzn1asgJHwQa9Ntvf/X18a/RFLzXiaAT589GXLkacumK35nzosgYUVS0V3SMd0y0Z+RJdmgw2dcbxeNCGDQghQylUpEMJoHLI3sKaAIhzVNI5XtSuB40roDl4cXx9GZwBGQqh0hikYhMEpFNIbIpRA6NwuPQBVymkE3zYDE8+HwvLk9IojIQaBwCjcOTqHQ2ly/wEnj5Hkbo4+flGyDy8fcU+fAFXlwPIYPNI9OYVAab6yH08g3w8Q/yFPkwOXwKnUWhsxhsHp3FxRFJKByeJ/C8Enutpra6o7N9dm5qbWN5Znai62X73bsNNTXl5RVFpSX5hfmZhdczKkquNz+8Pfz+zdrK7IZ0rr/vZU2l5Ez0SQ6bhsXAEQgwGg3H/huIGVQamUjCEohoLBYKg7m6uzs4O3/r7HwUDHLlsGnRpyPiYi+fO3vaS+RJwGGgEDACBseiMBgUBoNCoVEIFBKORECRCAgSAUEhIBg0DIuB4fEIIhFJoaBoVAydjmXQcTQqlkJC4nFwLBaKI8AJFDSJgSPSMWgKHIYDApHO7nBnMNL9P4CYScSLz59vvn33ZxCP/XsQvxt93fnmfwDiB/ebfwZx06OnT5+03mq4K45LYtA5jsdcwSBE2IlTVRV1T5+0Pnzw+E5DY111fXVZdVVZdW3ljYb6xju3Ht5rfPLwfuujh+0P7rfeuvW4uuZeRdWd2vr7txqbD0H8vK2jpa3jYVNzUXHJhQuXTpwIPx11RhyXlJGWm5NRkJNekJtelJ9dWpT33wBxfMy5xJjzSdEXkmMupp65lBZzMS3ybHJ4tPjEqdjQk9dOnBKHn06IiEmKiE4KP50YFikOOHHRwyucQOK7uiK/+sr5b//26Fe/PeZw1MXFGQgEQGAwJA6LJ5NpVBqTSmPTaBwqjUOh8ul0EY8bIBKG+/pE+XifFgpP8fgnONwgNjeIwwvkeQTyPPw5PF8mx4vJ82F5+NN4vni6J5bGJ7NFDA8/psCPzBagSUwYjowg0khsPkfkKwgI8gwI4vn40T0EGCoDTiSjKXSah1AQECQKDuX7BFC4AjydS2DwSCwPEtMDTWFBsFQIlgZG05zB+GPuKGcIBkliMATegsAgvp8fkc1yR8J+6+Tw19/8+q+//vUvv/36W1cXNwQSTqRgaSw8g09kCUhsLxrfl+97IvDkubAzV0KiLnj6hxCYnMOePBiB4IyAHwG5HQG7u6ARaBadG+jnG3XSNzKC6++LplNcELDjYBAIg6XyPTz8A9gibzSZ6g5HOoOhrhCoGxjq5O5+5LjjNw7Hjh53PO7s4goEwVBoNA4PQ6Fcge5HnRyOux4HI4EEOp7lyeQI2WwBi86nUTkUKpdC41IZfDpXxBEFCAPC/P1P+An8BGwhm+XJpPPoJCYJQ0Yj8AgEHoEhYyhsClvA5nvzeF5cJp9J49A5Hnwfv4Cg4PCg4PDAwLDAgHB/vzBf31AfnxBf39CAgLCQ0KjIqAvnL4ivxaYlJGYnJuUmJOX9lOsJSdfjE/PiE/PiE6/HJ+Yf5lDDcfH58QlFySllaWlVaamVyYmlCeLi+LiiBHFRUoIkJak0LaU8Pa08I70sPa0kNaUoOakgNaUwM0OSk1OWm1uWm1uSnV2UnnE9NS07NT07Oye/WFJeWVVTVl6ZmZVz5tx5kbcXnoiDwkBgsBsY4uYOcHJxPeYOdCaScUEhAQlJ8ZKykqq62sraOkl5ZWFpeUFJeV5RaU6BJKdAkltYklNUkl1Ukl1Uml1YlnUI4vyS7PySrOuS9JzC1Oz87PySqvpCs6olAAAgAElEQVQ7L172La3I9aZtg3lHpbUoNRaV1rqpNs0urHW+eld7426hpLrx/pPxqUWt3qbX29Vqi0Zt0WgsarVZpTLL5bqlJfno6NzLl++ePnnR3Nz24kXvxMSCTKaTy3Vzc6vDQ1M93QNPn3Tcv/fkcXNb9+v+sdHZyYmFocHJl119j5vbuzp711aVdtsHuUzb/Xrg0cPnz591jY7Mbir0GrVZq7HYtg52dz6bTTuyDc383OrY6Oz7gfGx0dmFhfWJycX2zjdNT9pfvu6fnV9Vacxb9g87u19297/b3v1stOwolIa1DfWGXCvb1MkUOpXapDfa9EabRmcxGG0m645SY5ydX3k/NN73brj37dCrnndNj1sa7j540to6Mj0u12+a9i27P+zbv+xo7Ppl1erU6tz40tTg7Oirwd6mjmc19xpKb1Y1NN3tGepfUco1FqNCp1laW5uZX1xYWllbl8nlmzKZYn1NppSrtgzW3a3dLdOW0bBltuyZrAdGy97n737/z//8r0a96Vb9TRGPj3B39+VxaosLR3v/HyBenZ9XrG/I1mSr0o2V5fWlxdXFBeny0uqa9PDKhEqvVP2fQLypU+r0KoNGoTFpjd99+O6f//Qv//D3f5qfXUxLzYSAEX/5l3+NRuNKSipUKt0f//jn3/3dH3Z2P+gNFoPJat87+PDl+71PX8z2Hb1ly7qzZ9/7YN3es2zt2Ox7O9sH27Z9q3HHpLGbtTtbhgOr/kAj21qYlA2+merrGh5+O7UyJ1Nt6GTL8s7WzosxZ8Hu7ke+/q2nB6empnx5ee5nEJssJrN1y2i16602rdGi0ZmWV9a6e/ruP3z04GFTz5vexaUVtUanUuvUGoN9e39750CuUE9NL8zMLq2uKeQKjVptVKmMo6Ozd+403bx5/+3bEYXCsLlpXF5Wzs9vLCzIpFKVXG5QKPSr0s3pqcWB/pHu12+7Onted/cNDo/NL0k3tQa9xaYzb8lU2rmVtcGJ6e73Q11v33X2vX090N87PNQ7PNjR3d3++tXw5KRCq9VbrRqDQaXVqrUatUajUmmUSpVSqVQqlVqd1mQ2m60WnUEvV8iXV1eWpSvrCrlar9dbLAaLRWcwqtRapUqr0RqMpq3t7f29vY8mo21hXtre/vLmjcbHzS3z89Lt7YO9vc82277JtK1SmdbX1avSTblMazHvHux90WrMkxMLo8PT0hWZXmsxGe0ajXlDpl7fUMlk2vV11fzC6vDoTP/g+NDYzPzSmlyp1xntJuuu0bqjN2/rzNs6s924tWu2H1h2Pph3PlgOPm5/+WHn+98ZDz7ObSrb3g1U3LmfVlyelF+SXlKVW3Uzt/JGVll9ZmltZkldVll9VtmNjLL69LLatNKaFElVcnFlcnFFsqQ8paQ8tfTHpJSWJpVIEoqL44uKEyVlKWU1yWX1CSW1cUVVsUVVscXVcSU1saXVsaVV10orr5RUXCupSCirTqu5kVpRczkzx/tkFIxEOeLmftwdiMTjKSwGhUFFE9BgBAiMAMHQEDASAIC5uMMcAbDjQIgDEHwUADoCAB0FgB3cwcddwMedIU6ucDdnmNsxoONRNwcXiCuZRQ6LOpGUKs7LzyiW5BQWZSQkXgwIEkDgrn/z21/87Te/gmDhXF+h76nwgJgYn9PRHuGnOKFhvPBwYWSkKCqSHxHGDA4gegkQHBaISnYnEkAkIoxKxbJZJD6fJhDQBUKah4DK41O5HkwPIcdTxOR4kg+PDRPoeDwNj6PicVQyicli8PkcEZ8r4nFFHh5ebA6fQKQgUBgkCkMkUZgsLt9DwPcU8jwEfE+hQOTt6xcYEBQSGBwaGBzqHxAsFHmzOXwmm8vzEHh5+3r7+gtE3hyeB4vD4/I9BUJvgcibxeZQ6Qwvb++r165UVVV0dLTMzk2uri2NjQ01N90vLMxNTLh25cq5K5fPXbkYEx938Xp2yv3G+sH+bunS9OryTG93R0VZ4enIcCaDjEZBYTAgEgVFY+AEIobGINOZVDKVSCRjSWQckYRGocFgsJOb2zFXl+NQiDuXw4g+fTL22uUzMZGeHjw0Cg5wdwMDQUg4AoNCY9FoDBqJQsKRCNjPJkajYBg0HI9DEokoCgVDo2HpdByNhqNSMCQCAoeFYrAQLB6GJ6MINAyehkGR4FAsEIBwdoc5gRFuKCwEjYFAwK6ujkfcjh9lkQjxFy48vnN34t37xbGpmaHxsf7hqaHJufG5mbHZoUMQP21vbnr+uLnlvwjie3cfPXzw+DCPHj45lPSd2/fjxcksJs/J0Q0KQYaHRVVX1T972vbwweNbNxtrquory6oqyqprqg5B/ODe3cePHrQ0PWp/+KD19u3mmprGyqrbdfX3bt9tvvfgSfPjlpa2zta2Fw8fNRcVSy5cuBQWFvETiHNyMvOzM/KzMwrysksK8ir+IvjE6eCw6NCIM2GnzkVEXjwVdTny9NXIH7uaYyNjYiPPxJ0+Iz59NiHmXFLM+eSYCylnLqaduZgecyEtMiYpLCruxMnYEydjwyLFEacTwqMTwk8nhEfFh0eJg8MvC31PkSieru6Y337l8su/OfLr3zgcOeLk7AwAAiEwOAKDxRIIJCKJQiBSiCQ6mcwgkzk0mieX4ycSnfDziwoMiPHzi/byjvQUnODyg9g8PzbPj+vhxxf6e4gCBN7BHt4hDL4fjsbHUnk0rpeHT6gwIIwrCiAyeEgCFUmkE5k8lqc318uPJfCm8TwJDDacQAZhcFAsAU9ncb18hEEhnn6BDJ6QwOASGFwaV8D08CKzPNBkJpLIguOY7jDScQDGEYSB4ahUnpDvG8Dz8SWyWQAk/LdOx37x7W9/8e1XvznmcBwIBKGxaAqTwhHQ+D50vi+N58v09Bf4R4REXow4ey0k8jzfJwhHY0NxBAiOAMHh3FEoRyjkOBQCwGFIfK5XWGhwzGnfiAi6UAAlENyQCAgOR2JzPPz8hYHBHJE3lkoHobCuULgLBOoChjgBgMecXY4cdzpy3Omoo7OjmzsAAoci0VAUyg0MOOrs4OB8FABzI9BwXCFb5C/0CfLyChB6+vDZniwqm0JiEKkcioc3P+BEQHBEsE+QD8+Lx/Jg0Tg0Ao2IImAQOCQSj8KScWQmhc5lMHhMKpuGpxAwRByJRuMLRL7+IQFBYUHB4UFBEQEBYb5+oT5+of4BYcEhp8IjzsScuXLpcpI4PiM5JS81vSA1vSglrTA5tSAppSAppSAxuSAhKT8+MT8+IT8+sSAhsTAhqTAhqVCcUJCQWJySWp6RUZ2eVpmSVJqYIElMkCQlFicnSZKTS1JTStPSSjMySjMyStPSilNSClNSCtLSCrOyS3LzyvOul+XkSNIz81PTc1LTcrJy8osk5RWVNWUV1Vk5189duOTl7YMn4CAQIBDoCgK5urs7ubgecwc4E4jYgGB/caK4uExSUVtdWlWZL5HkSSTXS0pzi0uyC4uzC4tziiTZRZKsIkl2UWlOcVlOcXlOcVluUVluUVlOYWnm9eL03MKc/JKKmputHd2LyzKjZcdk3VXrLEqNSa40SNeVI+OzLe2vam80llbUP2h6PjI2uyHXbsg0K1LF8op8dW1zQ6ZRqoybSsPqmnJ6Zrnv7XB7R3dL68vX3f3TM0tKlVGv31Io9EuLGyPDMx3t3ffvPbnb2Pz8WWdf79DoyMzQ4GRP90DnizeD7yf0uq1PH/9OrTL1vhlsetTS8rxrdGRGIddpNRaN2qzXbRn0Np3WqpDrFhfWB/rH2lpfdXX2Tk0uLi3LhkdnevuGhoamFhbW1jfUik29XK7b2FCvrm8ur2wsLKwtLW2sbSjlm1rFpk6lNuoMVr1xS2+0Wq079p0Do9m+saGcnlkcGZsaGp7oHxhpa+9qftrS0/d2VbZuspu39m3bH7ete1alSb0oW55YnBqaHukdetf2uvPe06b6e7fr791+3PF8cHJsQ600WM16s0ml1cqVqk2lSqXWKJXqjQ3Z8vLK8uLy2srq2sra4vzS/NzyslSxKtPKNg17B1/+/Of/y2QwNTbc9heK8DBYiJewobxkrK9nZnBg5E33YPerycH360tLKrlCsaFYW5WtLK8vL60tL61JV9bX1+Sb8k31pkq3qdTJFZr1jU3pqnxlTbayLl/dUK7LtZsanVKnUahNWsN3B1/+6Y//9Iff/WF2ejY1JR0Mhv/lX/4VGo0tK6vUaA1/+sd/+vs//HFv/6PBbDVYrLa9vb1Pn3c/fbLs7prsduvunn3vYGt3z7azu72zv7uzv721azXazTqbVb9jM+5bdLuqDdPcxNr73sneV8ND76ZW5mVqmV4m3exq77pw5izQ3e2br37N57Gqq8uWpQt7Bzs7O9vWLavRYtabLXqzzWCxG8w2vXFLJleNjk29fv3m9es3o6MTq6sbGq1BrzebTLbd3Y+7ux91OpNMptJoTTqdeW1dIV2RKTd1a6vKgf6x16/fjY/PbW4aDHqbQW/XaKwymXZ5WbG8LF9bV62vq5aW1ien5oaGJwbejw6NjE/NzC+vyRQavcZo0ZqsSp1xbVM9J10fn1sYmZmbWFicX1tbkSuWNmST8wuj09Pz0tVNnV5tNG1qdHKVSqFSKdUatUanUms3lSrZhnxjXSaTb24qVZsq1YZMvrQiXVheXlnf2NToDFabacuuM5o2VRqZXCWTqzcVWq3aaNCadWqTYkM1M7nw/t3w9MScUW/9/PGHg73PFvOOXr+l1Vq0WotGY9ZozBbL7v7+5237gVZrUSp1Wo3RaNgyGmxanVmpNqg0Rp1+S6e3bqp0y6vy+aX1lbVNpcagN9kM5m2D2W40243WXbNt32Lft2zvW3cOrNsfzNv75v0P21++3/nd31m+fLek03cNj9Y8aM4sq0opLs+qrCuobyyob8yruZ1TeTO7/EZO5c3cqlu51bdyq29lV93MrKjPKK/LKK9JL6/OqKjKrKzKqKzMqKhIryhLLStJkhQnFhcnlZSllFcnl9cmlNaIJVVxxZVxkipxabW4rEpcXiUurxKXVcWXV6ZUVGfU1KeWV15Kz/Q+eQpOIh91d3cEglBEPIVJJzMoaAIGioJAkGAoCgJGAoBwVwDMCQg9DoIcA4EdAMAjAOARAMgBAHYEQF0AcDcAHOAMcXNwO+7g6uAOAzB4jMgzp9IykwoKc4oleXnX067FnvUL8IAh3H/z7a++cvgKikWwvDyEoUFeJyMEERG8E2Gc0FB+eJjw1EnhqXDeiSBmgA9J5IHmMmF0CohMAJMJMCoZy6aT+ByawIMu9KR58ik8LonFJDIYBCrt8PIDgUwjUxgkCp1IohFJVBqNyeHwPfhCHteTzeZzOHw6g4nF4pFIFA6PZ7JYngKBUCjie3hwOFwejy8Qivz9A4JDQkJCQ4OCg/39A7y8vYVCkVAo8vL29vXz9w8I9PXzE4m8PD0FHp6engKhh6cng8mk0Wne3l6x167U1VS+6mqfm5tcWZkfGR543HS/VJKfnpogjrscL76SnHAtNzu1prK47XnT9MSQfGN5XTr/5nVHieT6yYgQKgWPQICgUAASBcVgEUQSls4kM1gUKp1IIuNJZByRhMHgYFCom5u7o4vLcQgEwOOxz56NjhfHxsRE8XgcOAzi4uIEcHeHQ6EoJBKDQmExKAwGhUEj0SgECglDIqAoJAyNhmOxSDwBSSKhyWQMmYwlkzFkMoZERBEISDwBgSMi8RQUgYYh0LEYKgpBhEEwABDSDYoCoLAQFBoMAro4H//WzfEoi0yMv3jx8Z27428HDkE8PjAyPTw1NzE3PTY7+G7kddeb5886mpueNze1PH3S2vK8o+X5i5bnHc+etj153HrYYHeYw1K6w5sSjx4+OUxz07MnT54/fdrS0HAnLjaBxeS6uQKRSOzJiKiqytqnT1ofPXxyu+FuTfWNyoqaqsq6upqGhvrGWw337jY2PXrwvLmp7dHDllu3HlVV3SqvuFFb13jnbtODh0+fPGltb+9qbX1x996D69cLzp27EB5+Mvr02XhxUmZGbm52QXZmflZGfk5WYV6O5C9CwqNDIqJDT8aERZ4Nj7pw8vSlU9FXIn+cCsedPis+fTY++mxC9Nmk6LPJMedSzlxIPXsx4+yFjOhzqaeiE8NOxZ2IiA0/FRcRFX8yOj78dHxYZFz4qbiTp/9vzu4zuI0z3Rf8mbt7T5gZ22NblhhBEjnnHAkCYCZFicrRtmwF5pxzFJWTo7Jsy5azspUTAzLQaHRuZJKS7bHHk87MOffuufuhbY/nzOy5u9v1FIsA0VWoAlD84d/P+z67Vqx61VGyTqYoyKQJfvFUxv/5j8/+88+fe+bZZenptNw8JpvDFYhEIrFEJBaLRBKJRKGQa1Qqo1ZjNZuK7PblpaVrl1duXr58c1n5Bruj2mQp0xrsar1Nb3ZYC8uLy1eUVq52lK7QmouEcgNfplPpCqyFVYWVawqKl6sNVoFcw5dppBqTxmTTWuwKfb5YqedLlUyhJJcryGXzOSKZymSxlpQXlFboLXaJWi9UalUGs8FaqDHbJBqTQG7giHS5LEV6rig9V8jgK2Q6i9FWbLAXSrS6HA7nVxlpv1z6/DPpy5bm0LLZHKZAKlLptZZCk6PCYCvXWEq0+SX5RSvKVm5evmZrUeVajdnBFiuyGJxMJocuELJlMqZYnMPjs6RSVX5+8crqynXrCyoqRFotjcfPEwileoO1pMxRudzkKFIYTFypPJfLz2SyM+jMLAYrm8nOpjPTaXlLM7OXpGcuzczOyKHnsrhsgYDBY2fkZi7NfIHGyBIphEarvriisGp1ZdXqyrIVJRa7WaaRcsUcvoSnMaqLyouWr6oqrSorKC4wWk1qg0aqkgukEr5ExJeIhDKJWC4Vy6VCmYQnFrF4PCaXyxWKFRqdyWq3F5eVlFWVla8oKa0qKqksLltRsXxt9epN6ze+/OLLNdt3Ndc1dDa39rV2DLV1DDe3DjU09dc39NU39Nc19NfW9+2q7d25q3dXTV9t3UB9w1B9w1Bt3UBt3WBj02hr60RT82h9/VBd3VBd/WB9w2BdfX9dfX99Q39D02Bz61Br20hz61BjU19dQ3ddQ3dza39n92h371hH11BzW29jS2djS2drR2/v4Ojo+NTIxFRHT//Wba86CotFIlFeXg4tOyM3JzM7Oy0za1k2LUMkERSXFW2v2d43PDA8Od47MtTS29Xa29MxONg+ONDa39fS19fS39/S19/S19/WP9g+MNwxNNo5PNo1PNo1NNo5ONLeN9ja3d/ZNzQ2ue/suxdmnD6MTKJ43A/Abl9ozh14MO26cv32O+c/eu3NU0dfP3723QvXb96bcfpm5nwPHrnuPZx7OO12eQAAxEIQ7gfgmTnfFzfvf3rx2oefXLp09eajWXcYJnA8DkORMEj4vNCd29MfXrh48sS775z78NrVO3Oz/rlZ/+1bj65dvfPwgYskUosL34Ah/PKlm2fPfHD+vU9u3XwIBFEMjYdBwu0CZqa9bhfg84adc4Erl2+dPPHu6VPnb996CACI3x+emfXOTLunH7kePJi7fefh9et3Ll/+4uKla1eu3Lh58/70I5fXB4AgCkE4jJAISqJoBCdi8fhCav5JNDYfBlGnyz897ZyZcc3Oeu7cfXjj5u3ZOSeCo5F4BI9gOIlhEQzCYX846PS77s8+uHbriw8///Ts+XfPnn/vo88/vXX/rsfvhVCEiBBkNEJEIniExAkCRbFwGPL5fDOzM/fv3bt989YX165funj584tXL1+99cXthw9nPLHEwp/+9O8kRrx26HBlUaFaJFhTVnJ099jti5/cvXzx2scfXvnowr3r14JuNxIKAwHA6wm4nD7nnNfl9Hncfp8vCARDIBCCggAcCIR9/pDXC3r9Ia8/6PEBHn84EIIBCAJAEsF+/firP//+T7/95ru7t+/W1zXS6cyf/ey/CQSC0bFxBMX//O///rs//mHhyZdYJIrFotH5VOLxYvLJk9iTxdjj+fjjxeTjJ6knj+cfP15YfDyfmk9EEzE8FsUSCXI+SS5GkGTIgz645bz06a1PPrx69eLt2Uc+0I/4PcAH713YumlLDi37mad/bjRqxsaH5lzTX3795Muvv0rMz6NkJIwSMBbFIslIbCESW0BQ0usNPno4++DBjHPOGwyEMTQSi6ZSyccLC18m4gsoQobDGEHEcSzq8wJzs55gAIIhIgSgHjfgdgeBIIyhsVhsIRadD4P43Kzv4QPnnNPnC4QDIdjjD007Pfen5+5Pzz2adc24fU5f0AuEARiDiShCxkCMDEJoIIyAKIFEYjARDUDInC/wyOWZcftc/qArALgDIT8AhiA4jGBhBANA2OcHXC7v3Kxnbs7j9QSAEBQCYY8vOO10T7s8niAYxkk0EodQIgjCfgAKBMI+b8jrCnrn/IAPxEACAwnQB8FBNEGmFpNfxiMpFCLDII4iETKSIskkgkYxPJ5IPv7qq998/fV38wtfEWQcQUkYIUEIAyAUxiKR2EI8+ZiMpSCMDEE4jEWIWJKIJGEsGkYIBI9G4guJ+a+Si1/FF57EU4+jiUU8lsKS89Evv05+99vob75zE9GPbt3b+/aptvGppuHxjt37Bw+9MXT4zf79r3XvOdy5+1DX1OHuPUd69h7p2XOka+pQx+SB9ol9beN7Wsd3t45PtE6Mt06MtYyPNo8NNY4M1A321w701wwO1Y6M1YxM7Bye2Dk0sWNofOfwRM3o7rqxyfqJ3Q0TU42TU02TUy2Tu9un9jSNjG5tbLStWMGSypbm5mTQ87gysVSjlKhkAqmALWAxeQwmj87g5eZxsnNZGXmMNDpzGZ2xNDd3CY32HC3nhTx6BpOTw+LTGVxGFj37hcylS7OWMfksi82yeevG9s6WoeG+4ZHezq6mba9sLCmzCsWstKwXMnLTBQqxsbCgoLLMtqLKWl1tWVltqV5pXV1tW73SWl1hrCjSFluVdpMsXy80qrlaOUct5WlkIoNKbtaq8g0qq0Fp1suNWrFazhbxc9lMGpPO5HHFCoXaYNAajRq9XqPT6Y0Gc77FbLFotFq5UqlSq5RKhUDAFwj4KpWyoMBaUlLkcNiMRoNGo9LrdVZrflFxYWlpSUlJscNhKyiw2u0FJSXFFRVl5eVlFRXllZUVlZXlJSVFBQVWg0GvVqsUCmpjB6G9IL9m56vHDu+/fPHj2el7s9P3vrh28f13T7/9xpGjh/bu3zO+b8/4of2Tb7526N0zx69d/tTrnkGgoN879+GFd3q72yoriiViHpNBozOyuTyGQMiRyYVqjUyrU6g0MplcJJbwRSKuQMhmsnKzstPS0l+g03MsFvNLL22tr6/duHG90ahnMumZmek5OTQWi8Fhs3hcDvXcxGKhUMjn8zgcDovDYXF5LIGAIxJxxT9stSaW8KQygVwhUijFcqVYohRKlAKxWijRiMRaoUDF58jYLCGdJcjjihgcXm5OTnra0mez0l/QK+U1L790/PCRm59dmr5x58H127ev3rj/xb0Hdx7duXn/yqXrFz74lNrr84eQ+J3Tp949c/q906fePXXyHSonfuvNk9QMDmqrtTdeP/7WmyepSXUnT5w5dfLMieOn9uzZt+3lV7VaQ24uXSSUrFm9bmxs4sTxM2+/dfLwodemdu+fnNi3Z+rAvr2H9+87sn/fkcOHXn/j9ZPH3z7z1punDhw4Nja6Z2hocvfUgaNH33zzzVOnT73z3rsXzp559+DBI62t7Rs3bq6uXr1hw+aamvr2tq6uzr6O9p7Wlq62lq72tp5/qKz+AcSrN65cQ4H45TUbXl276YeFdJu/1/D6TfUbNjdu2tq0mQLxpsbV62pXrNpRVb29evWO1Wt3rV6/q3rdzpVrtq9cvX31ul0rV28vLNkgU9oyaIKfP5X+3/7xV//4L88+9auly74HMV8oFoslYpFYJBKJZVKFSqlVqwxajdlosBVYy4qLVy2v2LiianNl5cai4lXm/FKNvkChMav1+WZbkaO0srCsymIvU2jzeWI1R6iSKkx6S3F+YaXZXqbW54vkWr5ULVbqFTqLymCVa80SpV4oVXFEUjpPmMPkMrhCudaQX1TqKKs0FRRKVTq+VClT63SWAq25QK6ziBQmCsSZeZKMPDGTr5JpLbr8Qo25QKBQ0djsJdnZL9Cy0vJyM5nMbBYnjysSyLW6/CJrcVV+4QpDQbneWp5ftLKkamPZyo35RVUStYnGEjyfkbMkK5chEMkNRoXRLFCqxRqtwV5YVr26cu26/JJSvkJF4/JYYqnWaiusrCooLZfrjRyJLJfLz2Sw0vIYabmMLCYnjytg8IW5HF4WnZVGy0vPoWfR2QyekC+T8WXiPC4jMzcjh5nNl3DVBqWt2FpZXb5ybVXV6kpbcYFSq+AI2Sw+S6KUmG2W0sqy0sqywtIiq6PAaDGrDXq5WiNVKsVyuVAq5YvFXIGQxeMzONw8FofO5rJ4QpFMqdabzAUOW2GpvbDM5ii1OUoLS5dXrFi7Zv2Lm1/c8cqOhl11bfVN3c1t/a0dQ63tQ43NA7X1PTV1PTV1vbX13+fBO3b27NrVV1c32NA40tA4Ut8wVFc/2Ng03NQy0tA4VFvfX1PXX1vf90Oi3F1T113X0NvYPNDcNtTcNtTQ3Ffb0FXT0NnY0tvRM9LdN9bRPdzc1tvY0tXY0tXa0dc7ODYyvmd0cm9X3+BLr+x0FJYKhaKcnOyszLQcWgYtOz0rKy2blikQ8QtLCl/Z9WrPcP/QxGjXUH9DV1tjd0frQF/rQG9jb3d9T1d9b3d9d09jT09Tb19L/0Db4FDH0Ejn8GjnDyBu6e7v6h+a3Hvw/IVP5twBhIiFIGzW7Z+e80w7vY9m3XcfzFy7ceezS9c/u3T9i1v3puc8bh8w5/bfn3beeTBz7+HcrMvnD8EhCAMgzBcMz7r9D4P+mqsAACAASURBVKaddx7M3J92uv0AjEZwIo5jiQg5T+DJgB++c3v6448uf/rJ1Qf3nVR/sMcdmn7k8XrACDmfTHwJBNFrV++cf++Tjz68dOvmw4AfRuAoEESnH3nu3J5+9NDtdgEuZ/DWzYcfXrj48UeXZx65qekeYBgL+EDnrPfB/dkbN+5duXLj88+ufP75lStXbty989Dt9FPXsRGEhGEcgjAYxnE8Eo+lkqnFWCyFIkQgAPp9QCgEwTAOgggQCuM4kUylEskEQeI4jkWiZCQWIaMkSmBBEJh1zt2+e/faF9dv3r7j8ngQDItEI9QRi8cSyUQimYgn4pFIBEXREBjy+ryzs7MP7t+/c/v2jRu3rn1x8+r129du3rs/7YolFv74r3/GYfTI/gNldptSwFtTWnx09+itzz+5d+XSjc8++eLzTx/dvhXyelEwDAQAjyfgnPM6nT6Xy+/xBHw+IBgIhQAADALhQAD0+0GfL+wPhP2BkNcHeHxhfxAGQPh7EH/5p9/98Te//vbOrdv1dfV0OuNnP/uZQMAfHRtHsB9B/ASNRtBoJJJKRBdS8cWF2JPF2JcL8SeLiceLqS8fL3z5ZPHx4nwqmYjEYngkhsdTkflUdDGCJoIe+N6t2Uuf3vj4wyuXL96afugBArDfA3zw/odbt2yl0bKfevrnOr16cLjv/sO7qYXk/ONFIhYPwWgAREIwgRHJWOJJauHrZPIxScZhCAMBBApjKEJGI8lU8vF86kk8No/ARDAQDvhBGMJhCPf7Qs45r88LIDAZj83HovPU/r4YGo3HFpKJRRyL+n2h2RnPnNPrC4AhGAcRPBBG/CDkB2FfCPIEQacv6PIDfhAOYyTVOwETUQiPIGQMiyYQMgYiRBBCfSHIHQjNevyPnJ5pl9flCwZACERxCCNDCB4IwT5/yOsBPO6gzxsCQRSEMG8AfOT0Pph1z3oCgTAKYhEQIUIQFoZxCCJAAA14Qb8ziATRxcji18mv54n5KBSNwlECikBBxOcG3HP+gA+EERLFIiCEgWEMxWPzi199/c1vFx5/jRLREISCEAaEUQBCETwaSy6mHn+VWHhCxlNYJEFEk2Q8hZHxMEKEUQKLxGOpx8mFL+PzjyOJFBlPkbEUGokjsSSx+CT6zbfkN9+6iOiHt+5PvX26dXyqYXi8Y/eBocNvjhx9e/DQm737j3XvPdqz71jvvmO9+4727D3StedQx+4D7ZN728anWsYnW8bHWyfGWidGmseHm8YGG0f66wb7agf6dg307xwc3j408urQ2PahsR3DoztHxmrHJuvHJ5smdzfvnmqZmmrdPdU2ubtzanfTyNCWhjrr8kqGVLI0l5bByOXKRGK1TKSUCGQCrojN4jOYPDqTl8fk5tBZWXRGOpOVzmSm5eUuoWU/m529JC8vg83N4wpYbB6bxshJy0rPyMniiwX2IvuLL2/p7G4fHRsaGxvo7m59dfvWyuVFCpWIzqIxeXSFQZVfWuioqrCvXGFbtcq6apV19Srb6pW26uX5VcX60gJNkUltN6ptBmWBXmbRSEwqiUkpM6sVFo0qX6swa2RGlcyoEmukTBEni0HLyMti8FlStVyfbzTZLMZ8k8FiNFqM5gKzwWJQqBUSuUSpkqlUcolYIJWKjAZtUaGtuNhhMRsUcolIxFcqpWaT3mG3FhXZHXZrQYHFYbeWlxWvqq5avXrlyhWVyyvLKitKy8tLigptZpNeoZCKhDw+j81k5PJ57CJbfltT3Tun3r5/+7rH+ejR/VtXL3780QfvfPTBO599/P4nH7734fvnPnjvzIfvn/v8kw/u3roGBDwoEnK5ps+eOd7UWGO3mTnsPBotLZuWxmDS2Jw8gZBNIVUmF4rEXIGAwxdw+AIOk5WXmbls6bIlefQcqzX/lVdebmpq2LRpw48gzs2lsdkMNpvJ5bKFQr5EIpJIREKRgMfjsNksNpvF5bL4Ao5QxBOJ+UIRTyDgiMRcqUyoUElUGplCI5OqxCKlUKgSiDRCsVYo0Ah4Ci5bzGQJ6RwRncXLodHSllEgVslrtr10/PCRG59dfHTj9oPrt+9cvXn/xr0Hdx7+FMQnjp99+63TJ46f/RHElIkpEFNh8I89EpSGqVaK06fOnTp95u3jJyYnp7ZufUmj0eXlMSQS6dq160dHx08cP3Xi+KkjR97YM3Vw9+6/aHjf3sOHDh574/XjlLYP7DsyMjwxMDA6Obn36JE33nrr1NnT777/3kdnz7y3f/+h5qbWDRs2VVev3rhxc21tfUdHd3d3X0d7d2tLR0tLe2trx19AXLVq44rVW6rXvrhq3UtrNryyduMPwzg2/ScQN29+sXXzi60bNjetWV+3cvXOFat2VK/ZuXpdzZr1NavX7apes+OvQKyyZ+YIf/F05v/xT8/908+fe+pXy5am03LymBwuXySRSGRSiVQik8mUSpVGrdeoDGqVQae1mE2FNltlacmaysoNFZXri0tXW+3lepNDpbUotSatyWq0OgxWh8ZYIFMZhVItX6wVyfQylVmlK1DpCxQak0iu5UvUAqlarNAptGa1waoxWpU6k1ih4YpkeWw+gyOQKLVme5G9pMJsK5Kp9RyRlC+RyzV6ld6i1OfL1Pk8sSGXrcyiS7IYUrZII9dZNSabTGtkisSZTEZaXm42m5XD5WQwGEtpeRl0Nkes1JgLC0pW2ktXFxRXW4uqHeVrS1dsKqlab7SV86SatBzW0y9kPJuexRJJ9AV2c2GxymRRmSyWopLSlavKVq0xFxYLFKo8noAjkanN1vziUo3FyhJJMhmstFz6UlruC9k5abn0HA6PKRRzJDK2WErnC3M4vFwunyEQ82VKiVYr0ap4UiGDS2dwcjlClkgu0BhVtmJr+YrS5asqiiuKjFaDRCnmingCqYBaeWgrcjhKim1FhVa73VxQoDdb1Dq9TKUWyxV8sYQrFLH5QjZfyOIJ2XwRTySVKNQag9mYb7PYCi0FhaZ8hynfYXWUllasWr1u6+YXd7yyo3FnXVtdY1dDc09jS19DU19NXfeOXR2v7mjfvrNzZ033rpqeHbu6d+zq2VXTV1c/1Ng02tg01tA4Utcw2NA4WN84UNfQTyF4V23XzprOnTWdO2o6d9Z21tb3NDT3N7cONbcONjT31TV21TZ2Nrb0tncNdfWOtH+fEHc3tXa3dfb3D42PTuwd372/u2/4pVd22QtLBQIRjZaVlbksh5aRk52RnZVBo2UJRHxHsWPbzld6hvqGJkZ+AHF7S39Pc19PfU9nbXdHTXdHbVdnXVdXfXd3Y09vc19/a/9g++Bw++Bwe/9QS09/Y2dP58Dw/sOvfXLxitsPwFjEB4QfzroezDjn3H5PIOQHIG8QdPkAly/oA8LU8F5/CJp1fz8nec7j9wbBYBgBERxEcBAhQjAWDCMBEA6GEQglMSJOkqlYdJEkUiEAm5n23vji/s0bDzzuUIScj0YWwBDu9YABP0wSqWhkIRhAbt18+Nmn1y5dvHH3zozXA4YALBhAnHOB6UeeuVm/2wW4XcDsjG/6kcflDIZBjMDjOBaDIQIMoQF/2OsBnE7f7Ixn+pFz+pFzdsbtcQfAEEKNGoZhHAwhIQAOgwiKEtFILBZLRCIxBMFBEAqHYQwjSDJGEFGCiCQSycePH88vzMdj0Wg0mkwm5+dTqfn5ZCpJRkgIgrxe7+zsnNvtQVE0lUrNz8/HYrFoNBqPxxOJRCKZSCQS0WiUJEkMx2AEhiAIBEEQBIEQ6AsAcy7ftNPn9oPzi1//6U//joThfZO7HSajiElfbi84ODZ087OPH1y7cufKpbvXrszdvxvyemEgFPQH3S4f1S/hdHrdLr/XG/T7g0AgGAoEQ/4A4PUBXi/o84O+QMjrp0CMACACgBEE++bJl3/6/R++++bbu7fvNNTVM/LoP/uHf+Dz+aNjYwiG/vnf/+23f/j9/ONFhCSQCEEkYpFUIjqfjC6mIoupyGIqupiKP55PPVlceDw/n0omotEYTsbwaCqSSkUXIlgi6IXu3Z699BkF4pvTjzzBIOzzAu+//+HWrVtzcmhPPf0LtVbV3dt1/eY1BEcQAgcg2BsEfUEICBMonozFHi8ufvPk8TfzqSfRSJLE4xEyQU35TiYWo5EkipABP0hl5F5PMOAHfV7A7fJ7PYEQAJNEPJlYjEVTOBbF0AiBxyJkgiTilJtdLp/LG/ABEABjIErARBSLJrBoAsIjQQj1g3AgjFB/AmAsEEb8IEzdGYTQEIKHMRJEiSCEuvzAI6fn4Zxn1u3zAeEwRn4PaIyEERKBSQjEwRAKgmgwBLt8wCOn9+GcZ8bjdwNQAMZDCAFjUSKSjMUWEtH5KJ4g4WgKT32b+ubb1K+TSAILoJgfhf1w0B1yTnse3ZudeeTyeIMBAAoCUACAgDCKEtFIPIVF4kAYDYBwCMZCEBaCMRiPkPFULLUYSczj0QRKxlAyhhBRGI9AWASLxKPJhfj8k0hiHiVjEEaiZAyPJJBIDIrG0dQ88eVXyJdfzcD4+eu3x19/u3F4vLZ/pHV878DB14cOvzlw8PXefUd79h7t3Xesb/+xnr1Hu/cc7po60DG5r31iT+v47paxiZbxsdaJsdaJ0ZbxkeaxoabRgYbh/rrB/l0D/dv7B18ZGHplcOTVodHtwyM7R0ZrR8frxyaaJiabJydbJidaJybaJiY6d082jwxubajNX15OlwiX5GalM3K4MqFYIxWqxXw5nwIxi0dn8+lsXi6TncVgZXDYGRxWOiPvBVrWs1mZz+XkpLHYuVw+iyPg5LHpWbk5NHqeSCq2Fzm2vrSlvaN1eHhgbGSgr6dj165tK6vLtDoZm5vHEbLUZq2toqSouspRvbKgutq8YoWparmlqtyyvMRUbtMWm1V2g8Zu0DmMukKTttCkthlUBTpFvkZh0SjMaqlBIdHLZUalzKAQKEVMEYvOZ3ClXLlOobcaTDaT0WrUW/Q6s1Zn0WqMarlKKlOIVRq5RqtQKqUatTzfYnA4rPkWg0IuZrPyGHSaUMDRaVUFVpPDnm8rMDvs+ZUVJWvXrNywfvXaNStXVJWXlRaWFNsd9nyL2aBSyoQCDodNp87l81jFDmtnS8P5Myce3b3pmXt499a1Tz58771zJy+cP3v584+uXPz404/Ov//u6ffOnbzw3plrlz+dm7nvcj66fv3SwQNTL724UadV0POyMjOXZma+QMtJp+Wk59GzWOxcDpfOYucyWTkcDpPP5/L5XAYjLyMjbenSJXl5OVarZdu2lxsb638K4ry8HCoJ5vE4AgFPLBaKRAKBgMflslksJgVlgYAnEgvEEqFIxBcKuSIJTyYXKVQSlUYqV0vFSpFAwecpeHwlX6Di85RcjozNFNGZgly2MI/FzaHlpKUtey474wWDSl6z7eXjR47e+Pzio5u3Hnxx687VG/dv3H1w58Gdm/euXLr+4YVPz545f/LEOWoG6k80/N6pk+9QrcM/Nkj8RMNnqMbi06fOnT599u23T0xM7N68eatKpcnNzROLpevWbRgbmzh58tSJE6eOHn1j755DU7sP/l0Qv/nGif37Dg8PjQ/0j0yM7zly+PW33jx59sx775//+NzZ8/v3H2pubqUS4h9A3NXd3dvR0dXa2t7a2t7W9vdB/OL/DsRt/1sQr1lfU71mx/cgzhX+8ldZ//1fnv/nXyx56tk0CsRcHl8slcgUcrlCrlQqNRqtXm/S60w6rVmvyzebHFZreXHxqsrK9VVVGyuWry8uq7bay40Wh9Zo1RjzdeYCncWmM9v1lkKDpUhrLFRqC2Qqs1RpUmgsKl2+XGMSybU8sZIvUUlVBq3JZrYVm21FWpNVotQyeaI8Np8vlmtN1nxHidHqkKq0TJ6QzuHzJXKlzqSzODRGh0huoXPV2QwpjSnliLUKvVVltAoVGhqbszQnJ52eRxfwGUJBWl7er9KylmbT2SKF1lJUWLGmbMWm0qpNJcs3la/cUrn6xZKq9XprCUuoWJKZ98vn055Nz2KLpXqbw1JUorFY1eZ8k6PIUbHcUbFcm1/AlcpzODyWUCzXGbT5BUKlOoPOfC4ja0kWbUkWbSktN5PBYghEPJlCqNIIlGquVM4SSVhiKU+mEKu1cqNRYdRLNUqBlM8VstgCJkfIEiuEOrPGUWqvrC6vWFluL7FpTRqRXMwV83higUytMJhNVofDVlhYUFhYUFhoLrDpTGaFRidVqkUyhVAqF0oVIplCLFdJFGqZSqfWm0xWu9VRbCsqtdpLTPkOo8WebyspKa+uXrN509bt27Y37KhpranvqGvsqm/sqW3o3lnT+eqOtle2t23f2bGzpmtXbffOmp5dtb219QMNTcPNLePNLeNNzaMNjcMUiOsb+2vre2vre36yCK+rpq67oamvuXWwtX2krWO4pX2wsaW3vqm7saW3rXOos2eorXOgua2nsaWLAvHA8MTY5L6JqQM9/SMvv7LL7ijh84XZ2ZkUiHNpmbSsDBotUyDiOYrtL+98pWeod2hipHuov7GrvbG7vaW/u2Wgp7Gvp6Gvq763q767q76ru4ECcW9fS99Aa/9ga/9ga+9AY2dPXVtnx8DwodfevHTthg8IQxjpCYSoi8hzHr8PCIMoDuMRCCNBBA/BGFXBMOIDwt4g6AmEfEDYH4ICIAxAaBglUDKGR+NYJAZhZBBCgiASRkicSJJ4CoYiAT/snAvcvzf34L4zGECikYVYdJFqCw4GEASOYmg8BGCzM7779+YePnA55wIBPwwEUSCIUo8BgmjAD/t9UAjASCKVSn6ZiC+SRAJDowhMwhABhXEojMNhAoZwKIyFQTQMolAYQ2ACRUgqNQSCUMAPhoJhGMYIgiQIEkVxCELCYRhBMIKIRKPxaDQRjcYTiWQqlYrFYgRB4Dj+vXTj8UQiQeW+QDDocbt9Xi+KoolEIplM/pAR/+WgzqUOkiQjkUgsFovFE0QkFobxAIiCCPnV19/927/9TyQM7xmfKNDr+Xk5FTbL/pHBW59/9PD61XvXrty7fnXu/l3A4wEDQb/X73Z6Z2c8s7Oe2TmP0+lzuwM+TyDg8wf9AcDnD3q8Qbcn5PX+FYhDIBICIyj2zZdf/fkPf/ztt7/5TyAeGRuFUeRP//bn737/u9TiAkxgMIHh8SiZjEdScTIVJ1IJPBUnUvHIfCKxkJpf/B7EUZyM4tFkJJmMLpBYIuiD7t2Zvfz5DyCe/vsg7uzuuHz1UhAMAmHQB4Q8/lAAQMJwBMeTkchCPPY4EV9MJR+nkk/mU08W5r+cTz2hNIyhEepF9PtCHnfA5fS5XX6fFwj4Qb8vBATDGErGY/PxWArHomEQDQFwGEQRmIDCmN8Xmpl1PZyeoxQbgjGEjBHxFJmYRyPxMEaGEPzHAmA0EIa/f6sHQV8ICoQRAEKDYcQLhOe8gWmnZ8bt8wRBECXwWBKPJWEiAsI4gkYIPI4jsTCIBYOw1x9yeoOznsCsOzDnC7qCYR+EhbEIEZ1PpZ58+eTbb7/+7TdPfvNl8qsv419+k/z1V9En0RCJ+hACwKNQBA+ToB/yOgOuOZ/HGwRCCATjEEKAMAYiOISRIRjzh6BAGKa+lAIQCiI4jEcQIgphJPUllioIJ1EyFknOxxceR5MLKBmjTsEicTKehCPREBGB4gn08WNocfEhCL1z5frI0dfr+od3dg80DU/27TsycOBY374jPXsO9+w53Lv3aP/+Y717j/bsPdS950Dn7n0dk3vbx6faJybbJsY7JsfbJ8fbJ8faJ0baJoabx4YaR4Zqhwd3Dg5vHxzZPjy2Y2Rs1+hY7dh4/fhkw/hk8/hE88REy8RYy/h46/h41+6JlpHBrQ01lsqyPLHg+ZzMvwUxm89k8RlsAZ3Nz2VyspjsTC43i8fJZNGX5mQ9m5X5bDZtKZ1JY/NYHAGHwWXmMOh5TIZIKrEV2jdt2djU3NDb2znY193d1bpr17bqleUarZTFyWXxmUqTxlpe7FhRWVC13FRRoSktURYVqovtupICXZFZZdcrC7Qau95QZDaV5ptLrYYis8ZmUFg0UqNSopMJNWKRRiI3KlVmtdygEKlEArlArBIp9QqtRWuw6vUWrcakVuoUCq1MppJIZEKpXKRUyzQ6hVarMBo09gKzw55v0Kv5PFZ2Vlp25jIOm05B2WY15VsMDnt+1fKydWur16+rrl5ZUVZaSEE532LQ61RSCZ/NymPkZTPpNArEBfnG2u0vv3nkwBeXP3t09+YXVz57/53TJ948euLNY+dOvX3u1Fsn3zr2xrGDb7526PTx1z98/9zVS598/umFE8df7+poXlFVppCLGAxabk5GDi2dRkvLyFiSlvZ8RsaSjIwly5Y9l5HxAp2ew+Nx+XwunZ6bnr7sJyB+6e+CmMtlUyAWCvkCAY/H47DZTCaT/tPkWCoVSyRCsZgvkQpkcrFCJVVqpDK1WCQX8GQ8jozLlXO5Ci5HxmZJmHRBLl2Qwxbm/v8A8amT7/xUwz/Ew+eoBPdvNHz6xPGzJ4+fPXniLAXit946PjY2sXHjZoVCRaPlisXS9es3jo9Pnjx16uTJ08eOvbFv7+E9U/81iMf6+4bHx6aOHHrtrTdPnjt7/oP3Pz539vyBA4dbWtp+CuLOzu6enr7Ozu62tg6q/qFi5bqKlesqq9cvX7VxxerNK9dsrV774ur129Zu3P5jD/G6jbXrNtat21i3YXPjpq0tW15q3/JS28YtzWs31Fev2bVy9c5Va3etWf8XEFev2bF2Q+2qtTuLSjfIVfasXNFTz2b/089f+JdfvvD0T0AskUkVKqVSpVSrNXq9wWi0mExWk9FqMtrMpsJ8a1lRYXVFxbqqqk1VKzeVL19bVLqiwFFmKigyWu1Gq8NsK7IWlhWVrSxbvra4fLXFVq7R2+Rqi1pfoLc4dGa7QmsWSNU8sVKi1OstDntJRWHZ8nxHiVpv4QilVNeEVKXTW2yGfJtEqclj87PymAyuQK4xmGwlZluFQudgC/U0pjybIWEJ1XJdvtJg5cmUGQzmc5mZS3NpuTxuHp+/lJbzzLKMZTkMvkxjspeXV29auW7bynWvrFj7SvX6V6vXv1K2cqPeWsIUKF7Ioj+zNHMpLY8tlimNZrU5X6YzSLV6ysRGe6FUq8/jCtLzGDQ2ly9XSrV6plC8JIv2zLL0pbTctFx6Bp2Zy+VzpXKxWivV6sUaLV+u5EhkHImML1eK1VqZwaA0GpQGjVwjE8n4XBGbLWAKpHy1QWkrLli+qnLFmqryFaUWu1mhVfAlAo6QK5SJlFq1wWI2F1gttgKLzWbMt2oMRoVGJ1dr5WqdQqNX6Uwag1lrtGiNFr3ZarEVFpVVlldVV65cXb58VWFJZYGj1FZYXlqxasWqjes3bXtxW+2rO5t21bXXNXY1Nvc1NPXV1nfvrOnYsatjV21XbX1PXUNfbX1fXUN/Q9NQU8toa9tES9tEc8tYY9NIY9NQY/NQY/NgY/NAY3N/fWNfXUNvbX1PXUNPQ1NfS9tQe+doZ/d4Z/dYe9dIS/tAY0tvc1tfW+fgj/sQN7Z0NrV2tXX2DQxPTEwd2L3vUN/Q2Lbtu+yOYh6Pn5WVkZmxLIeWkZuTSctOp9Ey+EKOvcj28o5tPYO9QxMjPcMDzT0dTT0dbYO9HcMD7SODbSMDrUMDrQPftxG39PW39g+0Dgy2DQy29g+09PY3dHTXtna09w8dPPbGxatfeIMghJE+IPxwzvVw1jXr9rkDQACEQQQPowQAoT4g7PIFXb6gJxCiBPzjP2B/CKJYHEYJhIgiRDSMEj4g7PYDwRACwxE4HPH7ILcLmJv1P7jvfPjA5fdBVCsFisTAEB4MoCEAA0P4jxUGCShMgiGcojAYwql1dVCYDAEYisQW5r/59de/W5j/igIxikSowtAogcdJIk4ScRyLogiJwAQM4WEQpS6vh0EUCEJgCEYQHMcJFMXDYZiKh1GUUmuUqmg0FolEMAwNh8MgCMIwjKIohmEEQWAoBkGQ3++fm5tzOp0AAFBnUvDFMAz94UAQBIZhGIYRBKHOjUQi0VicjMRhLBKCCRiPffPt7//n//gPDEb3755ymE1iFqOq0HZwbPj2xU8eXLty+/LFW5cvPrp9M+B0hvwBn8fnmvPMzrhnZtwzs+7ZOY/L6fO4fD6P1+/xBjxev8vtd7kAt4fSMODxhQNBBAwjYDiC4d9+9fW//fFff/eb7+7dudtY3/AjiIdHRsIw9Mc//etvfvfb5MI8hKMQjmKxCJGIkck4mYwTyTiejGHJGJGKx+eTFIjj0WiEICNENB5NxqPzBBoP+uD7d+Yuf37zk4+uXrl0a2bGCwCIzwe8f/7Cli1bcnKyn37ml1q9pru368q1y6FwKAxDoTAEhOAwRKBoHMeTGJaA4QgCkxEyMZ968uTx148Xv55PPYlFU5SGqW84GBqhQl+PO+D3hUIADIaQMIiiCEngMQyNhEHU5wU87oDHHQj4wYAf9LgDj6adDx7NzTg91NuYMiWMR8IoQb3VqZsoGUPIGHV/CMYCIOwPQd4g6PYDTm9gxuV9OOeednpcfgBEcDKeSiw8IeKpEIx5/SAAwCgSQeEIGEL9/rDHF/IEQC8A+UKwF4BcAOQNIyBKkrH5ZOrJ48Vff7n464X4YxKKhL1hYDbofeBx3pn1PfJiATSFp1KRhTiRxJEIBOJgGEPQSCSaJKNJ6lNGPb0fEQzjEepbK/XBpC7UUH+FMBIhotRk7FhqkZrFTX1go8mF+PxjJBILYgQYi2NPniCPH0+Hw+9euTpy+Fht78COzt7GwbGeqYN9ew/37DnYOXmgc/JA9+5DfXuP9O872rfvSN/eQz1TB7t37+/avbdraqpraqp7z1T3nt09eyd79kx0T413TI61Tow1jo/VjY7Xjk7Wje+un5hqnJxq3D3VtHtP0+RU88Rk8/h48/hYTEgIfAAAIABJREFU89hY6/h419Rky8jQlvoac0VJjpD3HC0jnZHDk4skWrlIIxEoBDwxhyNgsQVMtpDBEuQxuNksThafTxPwsjnMtFzac1mZz2Zlv5BLz2JxGGw+m85h0hh5uQy6QCTKt1nXbVhXW7ervb25u7O1o71px46XVqwoVanFdGY2nZMn1yktpYUFleWWinJdSbHMViDKN0usJnmBUWnVyfM1cotabdMZii3msgJLmc1QaFblayV6OV8l4ikEXAVfoBLJ9QqNWaM2qxV6hUwjlaolcq1MqVOoDSqVXinXysUKkUDC5QnZfCFHJOHJFCKlSqrRyE1Grd1msdssOq2Sy2FkZ6XRstO4HIZaJTObdBaz3mTUWvONJcX25ZWlyytLKQ0XWE1UmYxauUzEYdPpedkMOo3FzOXzWBqltKqsqL2x9o0jBz587+xH75979/Tx468fef3IgdcO7TtyYM/hfbsP79/9+tEDJ4+/fvbUWyfffm3/nvHujuatm9babWaFXCQUcoQCNp/HZDBoGRkvLFnyzPPPPfXsr37x9FP//PxzT+XkZHG5HB6Pk5eXk5a29D+BePPmjSaTgcViZGVl0Om5lIb5fK5QyBcK+dTUOhaLQYGYx+OIxUKZTCKXS2UysUQqlMqEcoVYqZYqNVKZSiySC3hSHkfK4cg4HDmHLWUxxQy6IJfOz2EJcpmcHFpOWnra87TMpUa1ovaVbSeOHrt58dL0zdsPvrj9tyA+d/b9Hxx8/uyZ82fPnD9z+u/Ewz/tlDh54nsQnzn9zpnT59566/jIyNj69RtlMgWNliuVyjds2DQxsfvkqdMnT55+7dib+/cd2bvn0P59Rw7sP3pg/9H9+44cOnjs9deOv/3WqTdeP75v76GhwbG+3qGx0d2HD7329lun3jn3/oUPPnnn3PkDBw43N3/fMrFp05a6uoaurp7e3v6urp729k6q/p9BvOHV/xrEm7a2rNvYsGptzf8nED/1q2UvpGXTchkUiJVqlVqt1mi0BoPRZMo3GvMN+ny9Ll+vKzAYHPmWcodjRWnJmtKKtcVlqxzFywvspWZbsamg0FRQaLYV5TtKi8pWVq7cULFig62oSmt0KDT5GoPNbCux2Et1ZrtEqRdI1XKNyWwrKSpfUVK5wl5SobfYBFJlHpufy+LxJQqN0aK3FMjUOjqHn07LzaazxAqN2V5qK1mpzy8XyPNpLEVGnojOU0g1ZqXBypOr0vMYTy9b9qv0tHQGPYvFej4r69n0TBqLL9flO8pXrdywbe2WXeu21KzdvGvdlpq1W3ZWrt5itJWzReq0XPZSGiOHw+dIFQKlmidTsCVSrlQuUmuURrPSaOZK5el0xnMZWUtz8uh8IU+myOXyl2TRnsvMzqAzaWxuDpfHEkmESrVUZ5DpDGK19vuEWCThShVCpVqi0Sr0OpVRq9IrZSqxUMbniblihUhr0jhK7SvWVK3esGrFmuWOUofOrJMopQKZUCQXyVQKlU6rNeq1RoPGYFTpdHK1RqZSKzR6jcFssNgstiKro9jqKM63F1HzfpZXr1m7ccvGrdvWb35p5eoN5ctXlZSvLKtcvXzleqqNeNv2xpr6jobmnpa2oZa2oabmAWqXiYam/sbmgaaWwcbmgYamwaaW4ebW0db28Za2sabmkfrGofrGgYamwcbmwaaWwaaWwYamfgrE9Y09jc39Le1D7Z0jHV2jHV0jbZ1DLe0DzW19Le39bZ0DbZ39Le29jS1djc0d1KK6geGJiT0Hpg4cHhiZeHVnjYMCcWZ6RvrSvwKxgG0vLHh5+8u9g70jk2N9o0NtfV2tfd2dIwM94yO9E2M9E2PdYyOdI8MdQyMdQ8N/qcGhtoHBlt6Bhs6e2taO1p7+qf2HLnzy+azbF0aJYBhxegNzHr/TG3D5gt4gGITQMEqEMTIEY74Q5PIFZz1+tx8AIBTCSAgjAQiloOAJhPwgHIJxCIuAKOEDwk5vwB8Ih8M4EECdc4GZae/MtPfhA9fDBy6POwRDERxL4lgCRWIUc4EgBoZwFIlT4TGBJ8EQ7nGH3C4gGEBQJEbgSQSOhgAsDJKx6OLC/NeJ+CKOxX7UMI7FCDweIZPRSJK6UE6xCQwhwUAYCmM4FsWxKAITKEJQ6kVRHAQhAAApEKMoDsNoOAzDMEoQZDQaJQicanWgUIuiKEEQBEGgKAoAgNvtdrlcwWCQuv8/gZjSMARBEAT9eDqGYRhBolgEQskwQqJk4jff/fE//q//RWD44X37Sm0FCj53dWnR0cmx2xc/vXf10vVPP776yUd3r1/1zc5SIHbOeWZnXNPTrukZ18ys2znndTu9XrfH6/L43R7fnMvndAZd7r8FcRQnvv3q63//47/+/jff3f9rEA8ND4dA8Pd//MO33/0mOZ+CMRTCUTwWIZPxSCoRSSXIVIJIxfFknALxwuLC/HwqHouSBEn+AGIcjQeolgkKxJdvz876QiHU7w+dP39h8+bNNFrW08/8Um/QDQz137x9AyMwIkJiOIGgJIpFMSyBILEwSIAhDIYIkojHY/OJ+Hw8Nh+NJAk8BkM4EISol5LqhaCaiSkQwxBOvdxAEKIo7HL6qKLQHAyE/QHQHwADwXAgBPtDkC8IegMhbwD0A2EAQmGURIkYHktGEvOx5EIstUgm5hEiEgRhbzDk8gXnPP4Zl/fRnOvhrGva6fH4gTBKkPFUfH4RjySCIcjlDvh8ISiMo3AEChPBIBIIQgCEQXgUIqIAjLuBsDMQ8ocQGItieCwcxlyz3ptXb3/y3icnj504PHFo/8i+1/cc/fD0hYdfPAh7wniYjKCxCJ4gsDiCRjAsSkYSOBmDUAKAUKqoNgkiliRiSao7gmqQoFhMgRgholgkTsSS0eQCNXeQaqWIJOZTj79KPf4KiyVAnESSqcivvya++moOgd+7dm30yLHanv4dHd0N/cNdk3t7pvZ3TuxtG93TOjLVMb63Z+pQ/75jgwdeG9h/tG/v4d49B3v3HOjbu79v777+/fsHDuwfPLhv8ODegf17evdOde2dat+zp3Vqb+ueA617D7buO9i272Db3gOte/a17N7TPLG7eXy8aXysaWy0dXzsLyAuL8kRcJ+jpX8PYp1CrJUKlUKehMsVsjgCFgViJo/G5mYLBDlCPo3LSs/LWZKd9Vx29tJceiaTRWdymTnMvIxcWlZuDofPM5pNq9as2rHr1ZbWhq7O1s6O5tqaV1atqtBopXRmNoOTp9CrCsqLHSuWF1RVGspKFHa7xGoRmQ1ik0ZiVEqMCplJqSrQ6ovMplKrqcSqtRmkegVHzqeLWHQhkylh8xUCmU6mNqm1Zo3apFbqFTKVVKwQieRCiVIsUUlECiFHxGGwc+mMHBaHzhdyxGKeRCKQy0RajcJi1udbDFqNgs9jUa4V8NkqpdSgVxv0aq1GqdOqTEZtgdVkt1lsBeYCq8lWYC4qLCgtcRQ6rHqdWizisVl5bFYej8MU8Nh8DkMi4Djyjdtf2jwy0PPGkQPvnTlx4d0zF949c/7syffOnPjgndMff/DOZx+d//jCuyfePjYy2LN925bqqrIiu8WoU2rVMr1OadCr1CqpgM+iZae9sOSZ55795TNP/csvfv7fn33mF9nZ6VTum5v7d0G8yWQysljMrKxMOj2PyoYFAr5IJPgRxEwmnQIxn8+VSsUKhUyplCuU329h8f8SxExBLpP9PYhzspaZNMq6V185eey1W5cuT9+683dB/M659ykHnz3z/rmz7/8tiH9sHf6Lhk+cPXH87MkTZ8+eeffsmXfefvvE0NDI2rXrpVI5jZYrkyk2btw8MbH75MnTJ06ceu3Ymwf2H9m39/CB/UcPHjhGgfjggWOvHTtO7Vyxd8/BwYHR3p7B0ZHJw4deO/726Xff+eDDC5++887fB3Ff30BXV09HR1dHR9d/BeIfNprYuW5TzX8C8daX27e+3L75xVZqXV31ml2r19WsWV+7dsNfgXj1ul1FpRtkSltWjuipZ7P/8edL/vkXS375zNLnl2Zm0+gcLl8qk6k0ao1Wo9XqDAajwWDWao1KhV4u08lleoXCpFYV6HWFJlOJKb/UaCnWmxw6Y4HWaNWZrYZ8O1X5jvLi8lUlFWusjkqt0aHUWjVGu7ngexBLVQahTCNTGw35hQVF5bbicmthqd5iEys0LL6YzhHwxHK1wWwqcGiMFo5QkpGTl5adyxFK9RaHvaTabK+Squ25bGV6jiCHJREq9HKdRaBQZzGZTy9d+vPnn3s2I/2F7OxnMzKW0nI5YoXRVlqxatOazdvXv1izbsuutZt3rd9as35rTdXaF82OSr5MR2MJczhCnkwpVGq4UjmdL8zjCRgCEVcql2h0Uq2eLZYuy8l7emnar9IyMuhMhkCUw+Gl5dLTcuk0NjePJ6DzhRyJTKhUSzQ6iUYnUKhYIgmdL2QIRGyxjC9XipQqqVql1KtVeqVCK5OqxBKlWKlTmAqMJZXF1euq121eu3pDdenyUmuhVWfWqwxqpU6l0KgUGrVSq1Fo1DKVSixXCKUysVwhV+t0pvx8e1FhaUVx+fLC0gp7cZmtqLSovHLlmnWbXty2bUftth21m198dfW6zctXrqtcsa6qesOqtVs2btm+bXtjfVN3S/tAR9doe+doS9tQU8tAY/NAc+tQS9twS9twUwuVBA81tQw3t440tQzXNw7W1vXV1vfUN/ZRj2xqGfoRxHUNPY3N/S1tg60dg60dgy3t/c1tfc1tfS3tfW2dA+1d/a0dvU2t3Q3NHVS1tPf0DY1N7Nm/9+CR4fHdO2rqC4tKeDxeZkZaetoLP4I4Ozudx2fZ7Pkvv/JS32Df2J6JoYnR7qG+rqH+vvGR/smxvonxnvGxnrHR7tGRrpFRqrpHv/+lc2i4vX+oubuvoa2ztbtvbPfec+cvPJx1hREcRHAfEPYGQm4/QLHYB4RBBEfJGB5NIEQ0AMKzbt+s20flwSCCB0DY4wdcvoDbH/QB4R+hHAhBbm8wEAxDYTwYgGdnfI8euqcfeSgQu5xBKvSlJm5Q0gVDFIhjsehiIv6EJFJAEJ2b9c9Me6nRdJSeqcaJEIDBUASBIygSQWASgckfQUwSCZJIEHjsx4SYunSOImQsmkrEF6KRZCyaTCRSsVgCx0kIQkAQgmEUwwgEwUKhsN8fDAZDOE4kk8lEIk7xF8dxgiBIkozFYlRzMIqigUDA5/OBIEhFv+QPB4Xmv/UxdcAICiE4hBBhNIKRiW9/+8f/+I//ReLEkf0Hyh12lZC/trzk2NTE7Yuf3rn8+ZUPP7j4wflbVy55Z2ZAf8Dv8VMgfvTI+WjaOT3jmp31OOfcbqfL43R5nS7v7Jx3bu6vQQygYQgNQzGC/M3Xv/4f//qnP3z324d37zV9D+Kf8Xi8gYGBQDD43e9+++tvv0mkkgiGIgROxmOx+VR8cT6+MB9bmI8sJCPzyeh8Mrk4v/hkcWFhPh6PkSRJEpFYJBGLpDA05veE796aufjZzU8+vnb1yh2XMwCFiWAgfP78hU2bNmVnZz7z9C+NJsPo2PCDR/fjiVgimYhEYxgexbA4hsbDIAkAWDhM4FiMyvgRmEBggiTiPzVxGEQJPJaIL1AL7Py+kN8XohbeUTcpB3s9QZ8XoH4CQQiBCYKIRyJJgojDKBkEYbcvOOfyOd1+byAUglAYIRAsgpIxMpZKJBfnF79KLDzByFgAgFze7zeyc3kCTo9/1u2bc/nc3mAgBIVRAiWiCEoCAOTxBn2+EBhCMSSKYzEYJsMwgZJxMrFAJObDWMT9f1P21sFt5Xn67s6te+/O7kBTwChmOGKWBWZmxoCZmWRbMkPsOMxpSNId7E4aw4kDJjGzZFnmJE3TM7uzOzO794+T9vTs9Gz97qlvuVTHsv5z1aP3PJ/3ozPNKrULar1aZ1ZpjDMzszeu3jxx6OSQbLB2b3V2fGZ6TGpFfulY78jlcx/d/+z+0/vPFmdVJr3VbnHbrG6r1WWzuy02Jyhv6M02o9UBzsl5lldBb9izvOr2rYDIC/6TgtkwSMye5VWvf21pZR0kY3DZyurmS49/1elbWdrcWvnuu6VvvlE6nVfu3Bk+dryup6+yo6u+V9E+PN45eqBtaLy5f7RJMdIyMNYxPCWbONI7ebTnwOHu8YNdY5NdYwe6xw7IJiZ7Jqf6DoJnsnfygOzARNfERMfEgbYDU22Th9qmDrdNHWqdnG6dmGoem2gcHq0fHK7rH6jrV9T1KxoH+ttGhhoVfUU1VaL4WCgR+zYkIBAFITAAKp9J4dHILDKBhseRMVgSGktGYUgINAGKxUMIBAiJAMFhApHwXVDITig0AI4IQaBgcDQ8GB66Mzhwd0gwEofhhwnSM9PLK0ubmus6u1q7ulrq6ypyclK5PBoCDUFh4SwBJyo5IS4zPTozXZKSzI+PZ0dH0aQispBN5tPJfDpVyGBIONwooSBWLIgRsSRcIhuAk1DBGEgIBgIjInA0PMAG6HwGW8hiC9lMPoPCBAgUPI6MJVIJZDqJRCNiiGg4MhQKD0FjESQAT6EQyGQ8iYilAAQWk8pm0eg0MpGAwWIQOCwSIOPpNDKTQdk+bBaNx2WKwnhSiTAiXBQXG5makpCVmZqelhQdJeWw6WQSjoDHACQcQMShYaEhu9+BhwTwmNTcjJTeztb3z568/dknM/dvz9y//ezRvfmnj5SzT549unfz+keT40OlewujwsPYDIDDpHBZVJGQEx0pjo6SiMK4NCoRhYQEB+3cveutnTveeOvNX+3c8QYUGoTBIjFYFBQK+SkQg0N1xcWFIpEQg0GFhgYjkXACAUcmE8F+CTKZ+FMgxmLRJBKBTqey2UwOh8VmM5gsGoMJ0BlkJpvC5FDpbArAIBHoBBwdj2fg8Uw8jo59rUwQoCgCDIWBQKABQYE7YKEBIi6rrrzs3eMnHn7+xeyDR0/v/gwQX7p45cIHly9euAIeMDD+R0D8Iw2/D2rEFz748OLFD8+ePa9QDGRl5VAoNCgUzmSyi4pKRkbGzp179+zZ88ePnZo+eHRq8uj0weOHpo9PHzz2IxCf+VkgPnf2/Q8vXb1+7dbFi5dBIM7LK0hPzywoKNoGYlAjBs//XyCu/ykQgxpxZk713wFxZW5BLQjEVEZ4MIQEAvE//+s7v/rtzrd2BAWHwjA4PI1GZ3M5XB6Xy+Xx+QIeV8BgcAAyk0RkkIhMEpENkPlUqpBOF1EZYQCNT6ZwSVQ2QOfQOHy2QMwThQul0eHRSTGJmbGJWRGxqWHSeF5YNC8sii+O4oZF0NhCPMBE4SloApVAYdHYAhZfzBOFc8OkdI6ARGNhSVQSjcUTScNj4iVRsVQWNxSB2hkUCkXhaGyhODJZHJnK4EYjsexACDEETsCQ6ACTR2KwYFjsW4EB//LWG7965+03du96OygYgsbSuWFRienpuXtyCsuzC8szcven5+zPyi/PKapIzd4jiU4BmEIknoolM+g8IUsoprC4WDIVRSSjSQCeQqewuTQuH0+hB8GRb+wK+O3O3TtDoFAMDobBhyIxoUgMBI2FYfFwHBFNohBoDBKDRaQzsQAViSfBcQQknoQhU/E0OonGIDPoNDaDwWUwuXQGl87kMXgirjRakpiWkJWflVecl1OYnZqVFpsUHxEbJY2OEEdI+aIwNp/P4vEYHA6FwSRSqHgyhUihUpkccONldHxybGJqTHxyVGxieHRcVFxicnpWQcn+0orasqq6fWXVBcX7s3KLM7KLMrKLwIS4rLKpsUXW3tXf2T3U1jHQ3CpvbOlrbJG3tPW3tg22tA00NivqG/vqGvrqG/vqm+T1jX01dbLK6s7q2s66htdqRGv7YFOLHLQm6htBGla0tMub2/oaW3oamrtBGm7vUrR39bW0yxpbOuub2uub2uqa2ppaO7v7BobHJw9MHx0YGa+qrY+Ji8PjcUGBuwMDdsB+BOKQkAAcHiWNEO3dX9Ijl41Ojg5NjPQNKXqH+xXjw72jQ50DinZFX4dC3tGv6Ojv7xwY6Boc6h4a6h4alg0Od/cPdckHWmV9Te1d7bK+kYmpS1euP59X2hxuq8OtN5rVOuOCUvPk+fzMs9lnc4sqjd5gtlnsTrPNqTOalRq9WmcwWe1Wh8tosWkNJpXWoNIaNHqj3mgxWe12p8fmdOuNVqVKp9OZLBaX0WBfXNA9f6aafa569nTx+TOlclFvNNitFrfT4fN6Vpe8a06Hz2xymk1Oh33Jt7TuX970elbNJqdaZVQu6vU6q8O+5PWsetwrNqvXoLfptBad1mLQ2yxmp9XislndP8oSy+CYncPuAQ+YCjsdXq/HDw5mLfvWVvzrq6vrfv8qGBKD9rDHs+R0uk0mi0aj02r1drtjeXnZ5/M5nU4w2QW9iKWlJb/fD943GAxardZoNIKSsdfrXfq7y+v1gqzscrkcDofd7rDZ7Fa7y+bw2JxLLs/KN9//4S9/+W+X3XnowIG4cCkD/zohvn/r4/8FiJ8/X3j2fGF2Vjk3p1qYUy7OL6gWFtQLi+q5OfX8vO7vgNhhsfrcnu9eff2nf//j77/7/tk2EP/iFzgcrqenR61Wf/3NNy9evfT5l20Ou8PtWvIv+9fXVjfXVzc3VzbXlzfWltdXfeurqxvrG1sb6+trvmWf2+12uTxej8/r9ttsXo3K9PD+cxCIv/rykUppsFk9Br3l8uVrhYWFISHBb/z212KRcGR06Pncs5WV5eXlZZfLY7O57Dav0+6zmj0mgwNMiEER3GpxupxLqyubL198+/Wr7zc3Xq34N/zL6+trL7Y2v95Yf+l0eMEw2GH3gGYFaAyDWoXN6jIarDqtyWiw2qwul3MJ/FLk9vjNVqdaa1hUatUao8litzncVqvLYLRqDWaj2e50LfmW13z+NYfTqzdYFlW6RZVOqdZrNEatzqTWmVQagxK8ozPqjVaTyWY0WHQ6k0Zt0OvMNqvb7Vp2OLx2u8fp9XtX1t3+VYvTo9SZZhc1cyrtgkr37Pnig/szn9/88uL5i1NDB6qKK2KFUVK2uDAlb6iz//0T73186eNPLn/y5adfzT1dNOmsFrPTZnM5nF4HmAG7vFaX1+5ecnh8Tu+y27fi9q04vcsOjw8UKkCpyebybrOya8kPCh5rW6/Wtl7517dAMvatbiyvba5svlr/9ruNH37wf/edxu2+fu/+6PGTDX3yqs7uhj5Fx/B41+hE+9BYS/9wk3youX+0dWCibXCibXCidWCsWTHSpBhqUgw2KwZbB4bahkY6RsAz3D401Do02DI42DQ41Dg40jA0Xj88UT88Vjs4WtM/XCXvr+jpK+2S7e/sLO3oKOvsqJJ11cl7q7s78irKwuJifgrENAGTyqeTQY0YwGJJaCyAxpKRGCIMg4fg8KF4XAgWE4hE7IbDdsPhQQhkKAIFhSIhAZCgtwN27gwKRGDRAlFYdm52RVVZfUN1c2t9e2tDTXVpRkYig0kMgQZAECF0DiMyITYuIy06I12SkixMSODFxTIjJRQRFxAyAAGDKmTQRCyWlMuLEvKjw9gSLolDgZNQgaiQQGQwBAdDU7AEBhFgAXQenSVggUCMI2MxRDSRgqcyKXQWlUQloHEIFAZOAvBMNo3NptGoJAIejUXDQQjG45A4LBKPQxEJGDIJRyJiiQQ0iYilUYlMBsBh0/g8lkTMj4wQx8ZEpKYk5OVmlhTnFeRnJyfFiUU8Oo1MAQh0KpEOEAloOCRg5+63fgMP3i1g0vYX5R0+MPrZjavPHtx5/vDe3MzDuScPnz26d+v65cnRwX3F+ZIwHkDAYFFQMgHNZgDhYn58bERcTLhExGPQSHgsAgkPgUODoJDAkKCdoSG74YhQDBaBwSKhsNCAwJ27dr8DR0Ck4aLSsr2NTXXFJYUisRCLRYVCgpAoGJGIAyhEKpVMpZIBgEgk4rA4FBqNQGMQODwGAIhMJo3DZXF5bA6XyWLTmSyAziAzWACTQ2VwqBQmmcQkEZhEIotIZBMJTDyGikaS4P8DiOGhgWIeu76i/L0TJx998eXcw8dP7z78eyD+8NKVixeuXLp4FTwXL1wBreL/HYjPnH7v7Jn3Lnzw4aVLH507965CMZCZmU2h0GAwBJvNLSnZOzIydvbs+TNnzh0/dmr64LGDU8cOTZ/4R0C8rUwcOXwCBOIb1/83IO7u7vkZIE7NKkjLLs7YriL+eYf4NRDv2d++rRFn5dZk59Xk5NdsKxOZOVV5hXXZedUx8fkAXRoYSgCH6v7ff3n7X379zpvvBASFQDE4PJ3B4PJ5PD6Pw+VyOFw2i0ujscgkBolIB4GYTOYBAJ9M5hFIbAyejsJSUDgAS6QSqQwam88NCxdHxkXGpkTFp0fHZ0bHZYRHp0oik4SSWI4wnMYWEqlsFJ4CQxNDEbhQBA6BJeEBBo3NY/LCWHwRnSMg09kAg8MTSSPjEqMTkrlhEiSOuCsYEgRFEigsjiCKL05gcKIwBF4oHAiB4eEYEo5MI1LpaCIhEAr57c53fvXWm7/ZsWNnCARDBPjiiPiUrIzckvScvSkZRfHJeXFJecnpxenZexPTCsQRiRSGAE2k4SkstlAsiowJC49iCUQUJodIZRCpDCqLy+AKAAYbjsHvDAp9Y2fAjsCQUAQahsFD0VgIEhMMR4XAURAkBoElYIgAjkzFkakoAhmBJSBxRDSBjANoBCqdQKERqBQyg0pj0xgcOmhZCSS88BhpQmp8Zl5WfklBfkl+Vn5OamZGUlpKYmpKXFJSeHSMKDxcKJHwwkRMLh+gs0hUOpFCB+gsFk8olESER8dHxSVFxSVFxiSGR8VFRCfEJ6Vn5xWX7KvYV1a9t7SqeG95QXFpflFpflFp0Z6KfWW11XWtrR19XT2DHd2DoOnb0CxrbOlraetva38NxHUNvXUNPXUNPfWNvfWNvTV1MtAwbmyWd3QNd/dtHCYGAAAgAElEQVSMd8nG2joGm1rkjc19za397Z2DHd1D7V0DrR2Kptbeptae1o6+ju7+rp6Bjm55a7usqbWrobmjvrmtrqm1oaW9s0c+NHbgwPTRwdGJ6rqGmPg4HB4TGLAzYPc7MEggHBYCCQ0MCdmNwSLEUuGefUU98u6xqdHRydH+0cH+8aGBAyO9wwNtfbJmWVdrb3dbX0+7vK+zX9E1OCgbGuoZGukbGu0bHOnpH+rs62/r7pUpBqcOH7t+89NFlcbhcFltDq3OoFJr5xaUM0+ePXr8ZObJ89m5hUWlWqnWKlUalVqr0xstVrvD5bE73UaTVaszanUGvcFkNFnMFpvV5nA4PXanW28wLyxqNGqDxeKymJ1ajWlhXjs3q3r+bHF+Tq1RG01Gu9nksFpcLufyknfV6Vgymxxmk8Nu83rcK0veVbdr2Wb1WMzO1yWsrmWvZ3XJu+px++02j8lo1+ssep3FaLBZzE67zbOdDYM0DE7ROR1ej3t52bcGUpTHvQw+al/y+peWlrdp2OFweb0+n8/v9frsdqfRaDYazXa7w+v1gPNzoPAAesAgE3u9XofDodfr1Wq1Tqez2Wzgfd9PruXlZRCpfT4fiMYej8flcjudLofL4/QsOz1+99LaN9/94c9/+m+7xTY5OhYZJgRQyLToiEPD/fdu3nj0xadf3bj2xY1rj776Ujs/b9LpdWqdckE9P6eam1POzinnwLqJnwLx/DwIxCANG9Vai97osFidVtuyx/u7b7798x//4w/f/+7Z45mm+gYUAvmLX/wCi8V2d3crlcqXr15tvthaWvbZnA6Xx+1fXVnb3Nh8sbXx8sX6i63Vrc3VzY3VzY31rc3Nl5vrm2s+/7Lb43G5PG7Pktu9bLV51D8C8Scf375z+7FGbXLYl0xG29Ur118D8Ru/kUjCRseGnz9/6lvyup0ui8lqMlhtFo/HueJ1rzkdy1aL22S0G/QWg94CuhAe9/KKf2Nj/eXG+sv1tRfray82N1692Ppmc+OV2+VTKXXzcyqb1QXO3vmWVsFvPh73stlkVyl1apXeZLTZrC6T0Qa+sFicer1FrTFotSabzb20tOLx+o1G67Nn8/cfzMw8mdVojA6Hx+32OZxLZrNdqzWpVHqVSq/VmgwGq9Fk0xssGo1hUalTKrVqtUGvN4MFJjqNUasxWs0Ol3PJ4fBYbS6b0wsWtxmsDqXOuKDWK3VGldYwO6dcnFebdGbtgvaL658NywaL0vOz4zNaKhvPHT792ZVbn1/77OoHV65duvbg9kP1gtZosNrtbo/Xv7S8tuRf8/rXPP41MBJ2LfkdHp/9R+95e/LVYLE7vcsrGy/Wtl4tr22Cb15e29x4+c3Gy2/861uuJb/DveRZXl3deLn1zfdbv/th44cf/N9+q3W7b9y/P37yVJNCUdsta1b0d49N9ExMdo1OtA+Ntg6MtA2Ntw2MN8uHG3oG6mX9dd2K2u6+2u7eOllfQ6+8sU/RrFA0K/qbFf1NckWjXF7f11fb21fdo6js6a/sHajo7S+XyUu7e/d1dO9p6yhpaStpbtnT0ryvtaWio722p7uqsz23vFQYGw0CcRAaSmRS6EIWTcAAOBQinYADsBgyGgugcWQkhghD40LRmCAMOhCF2o1E7kYgA5GoEBQahkTDoEjI7tDAtwN27goOQhPwkojwwuLCmtqq6tqKmtqKhvqq8rKS5KRoMoDeHfhWYOhuKosaHhcTk5YalZYmTk4SJiQIEuK5sZGsiDC6hEsTsalCBkVAp4tYnHB+WIxYEC1iith4BhGChwejQ0OxUAQJhaZgCDQChU2h8xhMPoPKphAoeDyAozIAvpAjkgj4Qg6dSaHSyTwBOyJKEh0tFYt4dBoJjYJCIYEhwbsgoQEIeAgGDSfgUQQ8CoOGoZAQPA7JoJMFfBCFRXGxEQnxUUmJsRnpSQX5WSXFefl5WclJsWIRj8kAaFQig05i0wEmhUjGoZAhgYiQABoekxob1dlYd3J68sp75668f/7y++ffP3vy5JGD8u72vMxUDoOCQ8GwSAgWCSHhUWwGIAnjRkeIIiQCAZdBpxIBIoaERxFxSDwWgUZCkIhQJAqKwSIwWAQMHhIYtHN3wDsIJCQ8QlRWvrepua5kT4FYIsDikKGQQCQKSiRhKVQijU6m0ckUKpFExuHwKAwWgcUhX+/AY9O4PCaPz+LyWGwOncEEaHQSnUFmsCkMDpXGpgBsgMwmA1wA4AIkNhFHx6LICCQRhibAUFgIFBoYHLQTAQmS8DmNlZUfnDr9+Kvb849mnt179OjLe4/vPpx5MPPg3qMvPrt9/drNDy9dvXTx6oeXroHn0sWrFz64vN25tj1Utw3E586+D94/e+a9ixc++uijK+fPvyeX96enZwIAFYFA8XiCvXv3j46Onzlz9tSpM8eOnjw0fXz64PHDh04cPnTi0PTxg1NHD00fP3H8zLZD3K8YBofqjh45ef7cBx99eO3G9VsXL1w+OHWosbE5Nzc/LS0jP7/w74G4o6PrHwLxPxiq+1kgrs3Jr80t+B9AXP+3QBz8f//y7f/nl2/98ldvv/nO7qAQKBZPYLJYfKGAL+CzORwmk8Wgsxh0Np3GpdO4dBqfThPS6WIGXUylhZHIHCyBjsQACAwJjQfwFAaVxWMLJAJJpEASwxfHCCVxksikiJi0yNg0SWQiOFFHYfLJdC6JxsGRmSg8BYElofAAgUKnsngcoYQjlFBZPBKNxeQJxZEx0QnJ4shoAoUeDEMGw1AYIo3KFDG5kVRWBIEsRGGZUCQpFIGDYwhYEoADyAgcJiA0+I2dO97YuSsQiiDRmKKImISUzNTMgsTUvKi4TElkijgiJSouKyElPzYxWyCOJVG5KDwFR2awBZLo+KT4lPSo+CS+SEphcggUOsBg0zl8KouLIQJBUMTbu4N2BAQHw5BQFBaKwoYi0AGhsN0h0EAIPBSBhmPwSBwRrMVAYAkoPAlDBPAAHQ/QMCQymkjAAySAQaGxqXQOjclj8EQccaQoNikmIzejYE9B0b7iwr1FuYUF2fl52Xl56dnZCSmp0fEJkbFx0qgYoSSCzQ+js3lgpwSdzeMIwoSSSGlUXFRsUkxcSnRcckx8SmJKZmZOYUHx/uK95XtLq/aWVu0vry2rbCivaqyobqqqbalv6mzvUoDdwA3NMrCCram1r61joLNruL1zuKVtoKGpr76xt6Gpt7FZ3tSiaGjqq2/saWjqa20f7OmbUAxMy/unumSjre0DLW2K9s7B7p4RWd9od+9wR/cAOEXX0d3f1TPY3TvQIZO3dsia27qbWjsbWzvqm9vqW9o7ZH2Do+MHpo9sAzEWhw7YvWP3rrdhkEAEPBQKCQoJ2Y3GwEUSQcnewh551/jU6NjU2MDY4MD48OCBkd7hgfY+WUtPV2ufrL2vt0Pe19WvkA0O9g6PyIfHFCPj/cPj8sHRHsVQZ69cPjh8+NiJj299trCotlhseoNJqdSo1Fq1RqdSaVUqcFJLq1JrFxZVc/OLC4sqnd5osztdbq/D4TaaLD+lYbPZZrbYbHanze7U6U3zCyqlUmc2O+w2j9nk0KiN83Pq2efKxQWtQW+1mJ1GA6j2Ot2uZZvVbdBbDXqryWgHB6fMJgdIuk7HEigKg0kwqAtbLS6jwabXWcCPcti9bteyx+13OX12m2c7XHTYPR738trq1ubGK9/SqtFgBX1Ts9luMlrApcoGg8lmc3i9vuXlFb9/1ev1ge6E0+kCw11Qe9j+CTZFgEBsMBjUarVWq7VYLC6Xy/u3189kxV6v2+1xudwut9ft9bu8K+6lta+//cOf/vO/rCbL+NCwlM8jwmHJkdKDg/J7N288+uKzO5/cuH3z4yd37+gWFsx6g16jVy9qFhbU8/OquXnV/Lx6YV69OKdSLiyqFhc1i0rNwgLoEP8sEP/w7Xd/+Y///Lff/fDs8UxTQyMKgfy/fvELLAbb1dW1uLj48uXLza3NJZ/P7nS4PZ6V1ZWNrY2tFy+2Xr3cfPli48XW+tbm+outzRdbW69AIPb9CMQ+t2fZavOoVKaHD2Y/vXX/k0/u3L0zo1GbnQ6f2WS/du1j0CF+8603pFLR6Ojw0yePnQ67xWTWafQGndlhW1pdfrG1/t3m+jfrq6+Wfet2m1ut1j+Zmb391f1Pb31585PPP7315Vdf3nv08OncrFKvM7ucS+trL/zL60aDdXFBo9eZf/otyG5zL8yr79x+8NmnXz2ZmbWYHUveFYvZsTCvfjIz+/DBk0ePns3OKg16i8+3trX5tc+3triovXXri0uXrty4cWtmZtZotLqcSx6P3+nwmow2tdqwuKjVqA1Gg9VicVosToPBogbn9lR6vc4MtprotSadxmgx2Z0Or83mMprtBrNdb7ZpTVaV3rSoNagMJoPVYbI69AaLw+beWn+xvry+8Hju2PjhquLyisLSA4qxOx9/qX6yOHv/2a0rN69cuPLVra/mns7rNEar1el0LXmWVjy+FffyqvtH/wFsWHN4fNvxMDhdZ3G4XUv+ta1XL7/93dbX3/nXt0AmBiNhz/Kqw+Ozu7we3+rq5svNr7/b/O77te+/8339Su1y3rh/d/zUyZb+/vqentbBwd4DU/Kp6d4DU91jE12j491jk92jkx1D460DIy39w82KoSb5YJN84HVCPDjcMTzcMTzSMTzSPjTcPjTcOjjU2D9Y2zdQ3TtQ3TdY1TdQ1dtf0SMvl/WWdcvKu7orurqrZbLa3t6mfkXn2EjLgKKotiosLhpCwLwDCQjGQElsCkPEpguZFC6FSCfiKFgMgMICKBz5ddEEEhWAQOxEIHYikLsRqCAUBoLGIVBYBAwNC4QG7wgKCISG4gFydFzs/rL9jY31NXUV1TXl9T8CMUDBBAa/EwILYvKYsckJiVmZcVmZkWnp4WlpEelp0pREYXwkN1rECudRhQyAR6PyGWwpTxIfHpkcLYmTskRsLA0PxcNDcVAYAYEgIjFkDJFOpHFpLAGTwaNTmACFCfCEnOjYiOSUhMTkuMhoqSRCFJ8QnZ2TXlCYk5mRHC4RkIiY0JDdO3e8sXPHG8FBO5GIUBwWgcXAUchQJCKUSEAL+KyYaGlSYnRqSnx6WmJaakJyUmxqSnxmRnJ2VmpaakJkhIjLoVMpBCqFwGSQuWwaj0Vj0cgUHJqERtDwGCmPXZCR2lRVLm9vkXe0drc0NlZXlO8pzExJEHAYeBQMDQvBI6EENJyMR7PoZCGPKRKwBVw6i06mUwgMGpFFJzOoRICExaFhKCQEhYZhsUgsDglHhAYF7woI3IFEQSMixeUV+5pb6vfsLZBI/yEQkwE8noDG4ZHbS6GZLOqPQMxksWl0BplKI1LpJDoLAIGYwqEAHIDCo1D4FDKHhGfg0AASRYRvA3FI0E4kNFgq4DZVVV04fWbm9p35R0/+ARBf+/DStY8+vA4eMCR+/70P3z1/4adzddsTdeBK51Mnz589896li5cvX7767rvv9fUp0tIyyGQKEokWCML27SsdHR0/derMiROnjx45cfjQ8UPTJ44cPnnk8MnDh05MHzy2DcSnTp6dmjw80D8C1q4dO3rq3fMXPvrwOgjEU1OHGhqacnLyUlPT8/MLa2rqfgaI/1q7llWYnv3XHuLcwoq8ov+5mKOguKFoT8ue/e17SztK9rWBc3XZeSAQ14LecGZOZVZuVX5RQ05+TWxCAYUhDQol/gjEb/7yV2+9+c7ukFAYgUjmcLlhojChUMhisahUGpXKYLN4fJ6Yz5PyuFIeL4LHi+bzojncSAZLDNB4BDILR6ITAAbA4DC4QrZAzOKLaSwhQOdTmSKuIEockRQRkyqJTOSLo9kCKVsg5YZFCCTRfHEUiy8h0zk4Mg1HpgEMDljcRmXxcGQaHqAxeUJJVKwkKobK4iKwBBgajyMzALqQypRS6BIyVUSkCLBEJgxNhCCxSDwBTwEIVACBRe8MDnp7d0AoAkVhckURMXFJ6YmpOTEJmeKIZL4oTiCOD49Oi0vKjY7L5Amj8WQWHEPGEKgsniguOS0jtyAlMwdUNTBEAEeikmhMgMHGkakQBHpXEGRnUGgQFAFBYkAgDoTAd4dAA0JhITAkBImBoXFwDB4kYzSBjCNT8QAdQwTgGCwUjULhsUQqicIEqCwqjUNj8ZkCCT8qPjI1K61gT8He8n17y/eX7N9XtHdP4Z49uYVF6dk5yekZSWnp8cmp0fFJ0qhYgTiCzQ9jcgUMDp/NDxOII6RRcXGJacmp2WmZeRnZBVm5RXmFewtLSov3lu8rq66obqhtaGts6QZrgOubOhuau1o7+tq7+pvbemvqO6pq20GluKN7UNY71tUz1t45BIrFYI1aW8dQa/tr1bilrV/WO64YmO5TTHV2Dze3yhtbels7+rt6hrp7R7p6Btu7+ts6+9q75F09/bK+10Dc1tXT2ilr7ZS1dHQ3tnY0tLS3d/cOjIxOHJweHB2rqquLjo1BY1C7dr69a+ebUEggEhEKgwaHhASgMfAwEa+4JF/W2zF+YGT0wIhiWCEf7u8fHZQPD3QP9HUqejv7e7sU8m6FQtbf3zMw2Dc4LB8aVQyPKYbH+gZHZYrBrl65YnDoyLETH39ya25uUac3KlWa+flFjUZnttgcTpfT5bHaHDq9cVGpfvps9tHjJ49nnj5/PqfR6k1mq8ls1er0ao1WpzcYjGajyWIwmPQGE5gT6w2mhUXVwoJKrzeD5Q8GvXVuVvXs6YJyUQcirF5nXpjXaNRGm9VtMTv1OotWY9JqTOBeA5VSr9dZbFa3y+lz2L0mo12tMqhVBnAhmd3mBpH6p0AMxsNWiwvM6kyvt9p6/cvrqyubdpt79vnizOPn4CKxJzPPHjx49Pjxk9nZeZ3OYLM53G6v37+6srLm8/ndbq/H4wWT3W26Bfl4+/X/AOJta2JbkAAv0CoGW9h+NIzdTpfX6fY53MtO78rX3/4eBOIJEIgRsJSo1z3Ej798vZjj6f27BqXSajQZ9UatWq9S6RYXtQuLmoUFzeKCRrmgVi0q1UqlVqnSLip1i4sGpWobiK0Go9Nqc9nsfu/SD99+91//+ad//+H3z2eevAbif/oFDvM6IX716tXW1pbP57M7HC6327/iX99Y39ra2nr5Yuvli80XWxtbm5svtrZebm293FzbWF1aXnJ53C63x+Nd9nj9NrtXrTY/fDj32WcPbt68e/fOExCILWbH9euflJSUwGCQt99+M1wqGhkefPzogcVs0mt1WpXOZLB63Stb699+vfXDi43v1ldfud3LapX+q6/uXbxw+cjhEyPDEwr50ED/yPjYFPhg8crlGw/uz1jMjmXfmsPu0WoMykWtclG7uKABv/M8f7Zw5fKNQ9PHpg8evXH9lk5rWvKu6HXm21/dv/zR9QsffHTt6if37z3WaU2gj+F2+e7fe3z2zHvT00fPn/vg3t1HJqMN7D/2uH1mk12t0i/Mq1VKnUFvsVqcYN6s1RhBRxlMsu02t9lkN+otVrPdbnNbLA6dwaLSGhfUujmVdk6lndfo1UazyeG2u7wOp3fVv/H9Nz9srWw9u//00PBUzZ7K5oqGd4+e1c9p1p1+t9H59N7TW9duff7x5w/vPV6cVxuNVlB0tjrcPzUivP41t29lWyAGDQqQdx0en39969V3P7z89nf+9S2HxwfaFGCfBigfL69uLq9tLm9s+V+8XP76lfflltJhvXbvq/FTx1sH+hv7+jpHRgamp4cOH+mfPtQ3OdU7Mdk3OS2fOiSfOtQ3Od174GDPxJRsfFI2PtkzMdV7YKpv8qDi4EHFwWnFwWn51EH51MHeAwc7xyZbhscbB0cbh8aahsYah8Yah0Ybh4abhoZbhofbRkY6xsa7JybkBw+OnDimmJ4sbW4QxUdD8Kgd0MBQLAzgUlkSDlPEovKoJAYRR8FgACSGjMCQ4Gg8FIkJhiN2w2A7YLB34IhdCFQQCgvFEJBoAhqBRYYgIAGQ4BAEjESjxibEl5aXNjTWVdWUV1aV1tVVlpeVpKbE0mh4CDQAhYELJcKUrPS0/LzE3JzojIyojMyYrKyojFRJUowgVsKJFNDCmGQuFeDSWBJueGJkfGZiXEaCKFZCEzDQFCychIQTkXACAklE4Sg4CpvCFrK4YWwWn8kRsiOiJekZyYXFeYXFeRlZqUkp8ZlZqfv2FdXWVlSU783MSObzmBg0LDDgnXfe/k1gwDsIeAgOi8DjkFgMHIuB02mkqEhxelpidlZqbk56Xm5GZkZyYkJ0XGwE2MsfLhVy2DSAjMPjkCQihkEjcdk0LpPKopHYFBKXSuZQSHw6JVLIS42Nyk9PKcxMy05OSIyURoTxhBwGh0amk/FUAgbAowE8mkrCsmhkLovKYgB0CoEG4BlUIo9NE3AZHCaFTECjEKEwaDAKCcXjUHg8GoGEBIfsDgzaiULDIqMkFZX7W1ob9uwtlEiFIBAjkBACEUMG8BQqkUojUahEgEIgkrB4AhqHR+EJaDKApzMANofO4TLYHDqDSaFQiWQAB1AJNCaZzqJQWQDABraBGOCSCUwcmoL6KxDDAkODdyFhweFCXnNN9cUzZ5/cvrPw+MlzEIjv/G9AvB0Sv//epZ9uqgOBGKTh06fOg0D84aUrV69ef/fd93p75SkpaSQSgEJhwsLEpaXlo6PjJ0+ePn781JEjJw4fOn740N8A8eFDx39czHHu4NSRwYFRhXxobHTyxPEz77178fJHr4F4cnK6vr4xOzs3JSUtL6+gurq2o6Prpw7x3wDxj6ub92Tl7cvOL80tqswv/hkgLt7bsmd/+76yzj3728G5upz8vwHirNyq7LzqguLG3ILauMRCKjM8GEr6zVugMvHWv/z67bd2BECgCDJA5QsEYqkkTBTGZLHIZIAM0DgcvlgUKQqLEgoiBYIogSA2LCxOGBbHF0azuFIaS0hh8KhMHoMrBImWLZDSWEIShUui8hhsiUAcK45IDJPGcYThDK6IyRNzwyKE0hhRRJxAEs3kiQEGh0BhkOlsjlDCF0dQWTwkjgRBYnFkKkcoFkVEs/hheICGIVJJNC6NJaazwil0CYUmZrDD6SwRlkiHoXAILI5AoVBZTDxADoKG7ggMhKLQNBZXFB4dE58an5wVHZchDk8WiuNF0sTouMzElPzYhCyeMBpHZEKRRDQOYPFE8cnpWflFGTn54THxFAYbiSXA0Tg0gYwHaFgSBYrCBobCdodAQ2BIGBqHxBIQGDwUiQmBo4JhyBA4CoJAg6AMQ2GRWAKGCOABGh6goXDEYBg8ABIKRSHxAJHCAChMCoVFoXNoHCFbGi1NzkgpKCnYV1FaVl1RVlVZWlmxv6KiZH9pfvGenILCrLyC9Oy8lPTs+OT0qLgkSWSsUBLBC5PyRVJxeExMfEpqRl5uwd6SfRX7y6v3l9fsK6veV1a9v7ymsqahvqm9rbOvq2egUzbQ3NZT39RZ29Be39TZ2CKra+ysrGmpqG6pbehoae/r6hnqkY/J+sY6uoab2+QNzT1NLX2t7QMdXSOd3SOt7f219V019Z0t7f1dPaMdXcONzT1VNW0V1S21DZ3Nbb0t7WC3WndTa3dLe09Ht7y7p7+rt79DJm/v7m3v7u2Q9bV39za3dzW2trd39/QPD08cnBoYGamsrYmMjkSiEDt2vLlz52+hkAAUchuIYcIwblFxbpesbWRscGhsoEch6+7r7hnolQ8p5MP9vUP9skG5rF/eLX99ZHKFTDHQ0z/YoxiUyQc6evraumR9/QNHj5+4eeuzhXmlTm9YXFTOzs1rtTqHw+ld8rndHoPR9PTp8y+//Or6jY+vXLl69dr1m7c+vf/g4ezc/MKCcnZufnZuXqlSa3V6vd6g1el1Or3ZYnU4nGaLVaXSzM4uLC5qrRaX27VsNNqePZ1//Oi5clFrt3k87mWtxvhkZm5+TmU2OayW14GxVgMu+tIpF3U6rcluc3vcfrfLZzLalYu6hXmNVmOyWd1ul89h95pNDr3OYjLafxokm00Oo8EKPm0H29ZcziW3y6fVGO/fe3zn9v2ZmWcPH858euvza9dufPLJrdu37z57NqvR6Mxmq9frW1vbWFlZ83p9Hs9fs17Qf1haWgKhFiwYtlqtOp1OqVSqVCpwrg60I7yv1Yi/AWIQisG/dbs9TpfX5vRaHV67e/nrb3//5z/9l8NqmxobA2vX0mKjDo8M3L914/GXn965ef32zRtP790xqlR2s8VsNOu1Ro3GoFLplSqdUqlTKXUqpUatVGlUKp1KrVep9EqlUaU2qDV6tcao1lqNfwPE//2nP//x93+YffL0p0Ask8nUKvU3X3/98sUL35LPZrM7HE6fz7e6urqxvrGxubmxtbmxubG+ubGxtbn5YnNza31lbcXr8zo9bqfb41nye5ZW7E6fRmt99Gj+888f3rp17+6dJ6AyASbEYA/x22+9KZWEDQ323793x2TQ6zVao9bgsLhWljY2V79eW35pM3uePVn8+MZnp06eGxub7FeM9CuGBwdGx8emDh86fuzoqSOHT0weODQ2Onnq5Lk7tx+YjDaH3WMy2pSL2tnni/NzKtAYfvjgyfFjp5ub2hvqWw4fOn7/3uPFBc3nn90+c/rdY0dOnjh2+oP3Ln35+R21UudfXt9Yf2nUW65d/WRsdFIhHzp5/MzD+zMu59La6taKf8Nhc+u1JpC2NWqDyWC1mh0Wk12vNamUOuWiVqPSm012t3NpyeN3Ob12i9NmcdosLovZoTdYVRoD2NT2dF75XKlZ1Bl0ZpvZ5rQ7vBtrL/7w/b9v+TcffvFgQj5av79G3tb76UefrDr9f/z2377b/Naqs9774t7Nqzc/u/nFzKPner3Z7vDYnV6jxa7UGhY1ep3JCpZFgA4x6E6AU3Re/5rTuwzu6VjZeAHSsM5kXVDrni+oFhJmRaEAACAASURBVNQ6vdnmWvKvbb5c3/ra61+ze31O/+rSi03P1rrSbr5+98sDp463D/a3KOSysdHhI4dHjx8fPnJ0YPqQYmp6YPrQwPThgenDiqlD8slD8gPTfRMH+yYOyg9MKyan+6de/3Zg+nD/wUOKqUN9k9Nd41Mtw+ONAyONQ6PNQ2PNw+Mtw2Oto2PtY2Od4+PdBw70Tk3Jp6cHjhyeOHVy4NBUeUujKD4aCgIxDk7h0ThSLkvMpvFp5NdAjECT4WgSHImHIDBBcORuOHwnDL4DjtgFRwYiMRA0HoEmoJF4FAQFC4ZBICgEmUaNjost2VtSUVVWsrewpDi/rLRkT3FuQnwEFcBCIQFYHFIcLkrLzkjNy4nNTJckJooSk6QpKdKURFFClDBWwo0U0sOYZA4FTKylCREJWUmJ2ckRSVEcCZfEJGNpeCwFhyKhkHgkmogmM0gcIVso4QvFfFG4MD4pJr8wp7xyf3nl/sKi3IzMlOyc9NLSkqam2uam2v17C+NiI5gMAAEPCdj9dlDgDhQSQiJiKAAeIOMAMo7HZSTER+XlZhQWZBcV5hQV5mRlpiTER0WEh0nEfKGAzWHTyCTstl9BBfAsBsCkkhhkPI8KiNlMIYPGAYhsMjGMSY8RCxMiJNEigYBJZZBwNCKWBRC5dIBNIzMAAp2MZwAENo3MopGpZBwZj6IQMWw6WcxnS4QcDpOCxyIgIbtDQwJQSAgBjyYSMUgUNCR0d1DwTjQGHhUtraza39q2DcSIkNAAOCIUT0ARSVgygAcoBAqVAFDwRBIWT0BhcUgcHgXmxwwmhcmiMpgUKo0ELoUmATgKnUhlkAEGicQkkVgkMpcM8IDXCTEFhSL9FYghwbuQ8OCIMH5Lbc2ls+ee3rn7fwLElz+6ATLxxQtXPnj/ryHx9q7mM6ffPXP6/OnT50+fOnf27LsffXjl2rUb7777Xk9PX1JSCoFAQiLRIpGkrKzifwfiI4dPnDxxDtztPH3w6NDg2ED/yMT4wZMnzr7/3sUrl6/fuH7z4oWPDhw4WFfXkJWVk5ycmpub//NAnJKZn5KZn5pVkJ5TlJG7Jytvb3b+/pyCstyiyvziqvzi6vzimvyiuvyi+vyi+oLixm0g3lvaUby3Nb+oMbegbhuIQWsiO6+msKQxr7AuPqmIzo4MhQNvvA3553/d+c//+s6//mbHO7uCYQg0lcYIE4vDIyPEEjGTxSISSEQiwGbzxaJIkTCKy5Gw2VIOJ4LPjxaGxYWJ4wSiGH5YJE8YzgsL54sjhNIocWSsKCKOL45mcCQURhiNJWLzIziCSDY/nMoSEKlsAoVFpnPpnDAwKmYLpAyukERjESgMFl8klEYxuEIElhgQCoeisFQWVyCJ4AjFJBoTD9CpTAE/LEYoSmCyIqh0MU8YI5LGM9hhWAIFjScSqVQ6m02iUoIgoW/v2gVBIGhMDgjEiSnZ8Uk50XFZUbEZcYm56Zl7snNLU9OLRNIEAsCGo0hYPJXDF8clpaXn5Kdm5oRHx1EYbAQGHwpHwVBYFI6IwhOhSEwwFBEMRcBQWAyBjAdoBICGI1HQeBIcjYOisBAEOhSOCoWjIAg0AoPHEgECQCMANAQGvzsEsiMwKAQOw5GIFAaVyqJR2TQ6h84WsMWRkoTU5Lyign3lZRU11VV1dVV1dVV19RU1daWV1XvKyov27s8rKsnKLUzLzEtOy05IzoiJT4mMSYyMTYxNSEvNyMsr3L+vrLamvq2xpauxpbOusbWqtqm6rrmhub2ts69HPtyrGOmUDTQ0d1VUN+0vryurbKisaS6vatpfXldaUV9V29LUKuuUDfT0jXb1jLR2KOqbuqvr2mvqOuobZc2titb2gYZm2f7yhj37aiurW+ubZDX1nfvKGgqKyvMKy0r21VRUN1XXtVbXtVTWNFfXtdQ3dbR29HTKFJ09ig5ZX4esr6tXIZP3d/cp2rpkze0d7d2y/uGh8anJ/uGh8upKaYQUhoC8/c5vduz8DRS6G4UMgcOCQ0NBIOYUFGV3dDYPDssVg70dXa0t7U3t3W0yRY98SNE3pOhW9HT2drd3d7V2drR0tDe3d7R0dLZ2drV0dLV0dDa0tNY1NXf19B49fvKLL7/SanUWi0Wj0SwsLOh0OrvD4XS5DAbjzMzM1atXT50+ffjw4SNHjpw6deqDDz64efPm/fsPHj9+/PDhw0ePHs3OzqpUap1Op9PrDQa9zWZzud0Wi3VubuH+/YcP7s9o1EaH3atVG+/eefjF53eePZ23Wpxul29xQXP7q/uPHj7V68zgIJRBb9FqTDqtGSRjrcZoMTvAhgFwP5lapTfoLQ67x+vxu5w+k9Gu1ZjAkBjsmgDXc5iMr1dybB+T0bYwr7p37+GDB49mZ+cfPnx89er18+ffe//9C9eu3bhz597Tp89VKo3D4Vpb21hdXfd4lhwOp8PhAMuDQTnY6/Vud0fY7Xaz2azRaBYXF0Egdrvdfr/f7/f/dJDO7Xb/VKJ4nRN7vA6nx2J3m+0em8v3zXe//8tf/ttldxw6cCBWKqHhMBlx0UdGBx989vHjr0Agvv703h2zRuOy2m1mm9Fg0evMWq1JrTGo1QaN2qBR67RqjU6jMWi0Ro3GqFYb1RqDRqNTawwardVoAovNVpZ8v//u+20gbm5oRCGQv/inf8JjcX09vXqt7vtvv/v65avlJZ/VYrVZbW63e3nJt+JfWV1ZfX2tra2tr69vrK9trC6vLLuXPHaP2+Hxenwr3uU1p9uv19tnZha/+OLRp7fu3b3zRK0y2m0eo8F65cr1oqKi0NCQN9/4jShMoJD33rn9pcmgMxuMDrPN6/T5PWtOs3f+qebqRzcnxqZbmjsrKmrr65oV8qGTJ85cvfLxndsPnj2dfzIz+9mnX508cba3p79Hpjh+7PTdOw/1OrPV4tRpTeACP63GaNBb7tx+cGDiUFlpVUnx/oH+kZuffP7g/sxHH147efzMe+cvXP7w2ic3Pr1356FaqfO6l73u5edP58+cOt/d2dvV0XPm1Pn5OeXG2ouXL771+9bMRptyQTM/q1yYU6mUOr3WZNRb9FqTRqVXLmjUSp1ea3LY3MtLqyu+NY/TZzXYDFqTQWs26q1Gg1WrNy9q9LNKzaxSM6fSLmh0i1qDWmcymuyr/o1/+/7f17yrX1z/fKBD3lRePyEffXDr7kv/1n/9+5//44c/rnhWnt5/eu3StSsfXnt4/4nZbPd4/HanV6k1PHj89M6DxzPP53Um60+r1nQmK2gPb5fDmGxOrdEyr9I+mV149HT20dPZh0+eP51bVOtNbt/Ki2++f/HN9+7lFaPNafUuebc2vFvraoflk3tfHTxzsmtksH1A0TcxNnbsyPiJ4yNHjw5OT/dPHRw4OD0wNa2YPNg3Ptk7NtkzekA2MiEbmegZPdA7Ntk3PiWfOAievvGpnrHJ7tGJtuGxxoGResVQQ/9w48BI0+Bo89Bo68hY++hY1/h498SE7MCB3slJ+dTU0OFDveOj+xtqRfHRMCJmJywIgkdQ+XRuOI8t4dD5dDKTiKNg0GQEigRHEmFwXCgcE4TABKLQAQjUbjhyFwwRAEeFILEwFB6FxKOhaEQwAhqKhONIxDCJOD0zPScvKzU1MS0lIS8nPTsjKVLKJ+LgocE7MViEOFyUkpmWkJEmiotlisXUMBFDKmVHStkRYdxIITdCwAhjkTkUIotM5dMFUWFRKTExaXGS+HCOhEvj0sCDpxIQOAQCCydS8Bw+SywViqVCaYQoMTmusDivqrqssqq0oDAnOSU+MSk2JzejvGxPXW1FWWlJZkZyuFRIAfBwWDAUEghKw1wOnc2iMhkAn8+Kj4vMyU4rLMguKckvKc7LzUlPToqNihRLxHwBn8ViUkhEDBoFRSJCsRg4iYChkHEUAoaKQ3MpZCmHJWYxuACJRcQLaJRIATdOKooWCcLYdA6FxCQTOACRRwNAJmZRSWwqmU0DGBQiCYfEo2BkHIpDByQCrkTAYdJIGBQ0NHgXJDQAjYKSiBgSGYvGwEIhAcEhuzBYeHTMNhAXSKQCDBYeErobjgjB4hA4PJJARJPIWICCJwM4IgmDwyMxWDgWh8ATUCQy6FSQqDQiGcARCGgcHoknokkUHJlKIFLxeBoeT8cTWAQSm0hkEXB0LBpAokhwDBGOxkFh8CBIyG4UPCRCxG+trfnw3Lmnd+8tzjx5fv9vgfjzOzeu3/row2ugQwwCMXg+vHTt4oX/GRL/GBWfP3Pm/Jkz586de/ejj65cu3bj/Pn3urt74uMTcTgCAoESiSTl5ZVjYxOnTp05ceLU0aM/C8QnT508D3744UPHR4YnhgbHJg8cOn3q/IUPLl25cu3GjU8uXLg0MTFZW1ufmZmdlJSSk5P390Dc3t75fwLEtdtAXFjS9HdA3JRXWJ9bUPf3QJxfVJ+YUsLkRkOR1Ld2wH75612//NWOX/92185ACBKNY7DY0oiI6JgYqVTKYDCwGBwOR2Sz+BJxlFAQwWQIqVQBlSpkMqV8QYxYmhAelRwVmxIVmxwZlwSe6ISUmMS0iNgUgTiWyZVSmWEUhpDCEAJ0PpHCxhBpCCwZiQNwZAaFyQeZmMUX4QE6mgAwuEJJVJxAEokj0wIhiBA4ikxn8cXhbIGISGWgCQCVKYiMSYtPzOML4ih0UZgkIT4pSxIRT2VwCWQqmUZncDgEANgVFPCbt94KhkJpTLY4PCYuMSM1Iz8tsygtozgja09ufsXe/Q1lFc2FxZUx8RlUhgCFBfAkOj8sPC4pLSUjOyktMzI2gcHho/GkUDgqFIGCobBwNA6CQIfAkBAEGoUnkagMOpvH5ArobB6ZxsQSAQQGD0GgQWIGI2QMgfxXIA4OfWd3QDAUiiUSKAwqncNgcJlMHosTxhVHSuJTknIK8veWlVbW1tQ2NtY3Nze0tDa0tNU3t1U3NJVW1hTvK8sr3JOVW5SZU5iZU5iRXZCWmZeWmZeRXZhXuH9vaU11XWtLe29Xz0BXT39rh6yxpbOxpbO9q7dHPqQYHO9VjLR2yCuqm4r2VOQW7CsoLtuzv7pkX1VhSXnx3sqyyoYfxeLB9q7+hubu8uqmvaW1e0trS8sbKmtaa+rayyob8wpLs/P2Fu+tKqts3FtWl5O/PzktPzktLzNnT/Heyv1ltfvL6/aX15ZX1dfUtzS3d3fI5J098g5Zb2dPX49iQDE01Dcw2NnT29rZ0SGT9Q8PjU1OygcH9leUhUlEodDgN9781Ts7fg2F7kajQpGIUAgkEI2GCYTs/MKsto4mxUBPr7yrubWhvqG6qaWhvbtd1ifr7pO1dbU3tTbXNtZX1tZU1FRXVNdU1dRV1dZX1tZV1taVVlaVVlS2tnUcPXb87t17FovV6/VYLBatVmMwGOx2m9VqnZ+fv3nz5vHjx4aHh4eGhg4ePHjm9OmLFy/eunXzwYMHDx8+vHv37r17954+fapSqQwGvdlksljMIC+q1Zqvvrr94YeXL1++9vjRU73O/HRm7spHNz5478PPP7utURusZufjR8+uXL5x85PP5+dUoH+pURl+fORt06iNYHOWxeQAF21YLU6D3rq9fMFuc+t1FpVSr9WYjAYbOKIHSsYOu9flXAKb17Yfbc/NLs7MPFMqVSaTZXZ2/urV6ydPnj558vQHH1z85JNb9+49mJ2dt9kca2sb6+ubbrfXYrEajUaTyWSz2ba9YbApAmxSs1gser1eq9Xq9XrwPT9NiMELTJe35+pASna63HaH22p3mx1eh8f/7evaNefhqam4cOlPgXjm9mf3Pv347qcfzz68b9XpPHanw+q0mO0mg02vt2h1Jq3WpNUYtVq9XqszgBW7Wp1JozFqtHqNRqtS69Uai8H4N0D857/88fd/mH367KdALO/tMxmMv//dD9+8+sbvW7aYLRaTxWF3eJyuJY/X513yLS35lnx+v391dXV1bXXl/+PsPYOi3vN137PvPTvMzNorqsTOOeecu6GbnHPOOScRE5jIUVQUIyqKCkpQURBJKpKabho6N000u9KsNTN7z+y5L/5rnJk9594651q/srpKyirf6MeH5/t5tjfW1tdMVovBYjZabbb1LfvmK4ttS6s1TU7O3b//dKB/5NHwxNysZnXFrF5cvn79ZmRUlJOT029+8288Lnt/Rfn9oQGddsm4smo32zYsG5ZV28TIs1OtnTmZRRGhMdGR8RnpuSeO196+1TczM7+iMxr0wLcFrHOz6ls9fZWHj2Vn5e8t23/xQhfwX6wltW5y4vnoyPiT0YnRkfHr13oOHTwSG5MYE51QfaL+6dikftUwOzs/OfF8dmZhcX5p7uXi/Kxao9aZDNZVnXH4wUhTQ2tBXnFZyb4rl66t6Iw/fPfTtx9++ATE05Mvxp9OTzydnp588fLF/MLc0uK8RqPWreqMZqNtfW1ra+OV3ba5otHPTM6MjYyPP5l68WxOvbisWdYD4zUL2pXF5ZV5je7lvPrlnHpJs7q18eq33/28prfdvHSjIn9vSUZB6/Gmsf7Hryxbf/j+d3/44fevN15Pjk51ne+6evn61MRzq3Xdat1YWFp+OPr06o1bF7uu3747ADDxLyt6S8vAsvrLhaUVo8W+9cq2sT27qOm/P3zl+s0r12/evjvwcGTsycT0xLOZ2UWNybb+9uP377/70bq+pdEbV23Wtbev7e9fq836gSeP2i6eO1R3Yt/xI4fra2va22pPtR9vbalqbDhUV3e4vr6yvuFwXf2h2vpDvwBx7f4TtQATH6ptPFzbdLi26VBt04Hqhv0n6vYdry07VlN8rKboSHXR0eriYzWlx2vLTtSW19Tvq63fX19/oL7hQH39gfq6g3W1lQ115UerEnMyJd4qOAnjAHeBEhB0IZOnEHBkXIaATmIRsBQUigRHEKBwPBiKcYFhnFF4VyzeFYl1hiL3gGEOYLgTFAVGYOFwHBKEgjnBQI4QEASFoDLpUrnMXaWQSUXuCkmAj4e/j1IiZOFQYFfnXRgMQiaX+AUFqPx8OFIpjsFEUmkYJhPPYRK4dJqIxZbyGGIWiUPBMQgEFokhYgmUIpGHlKcQMEUsBp/Bl/EFcgGFRYGhoSAECEtEs3lMiUwolYmkcpGXjyoqOiw9Izk1LTEkNECuEIvEPDd3aWCAd0x0WHxcZEREsK+Pis9j4rAIFBJCJmH5PKZUwhcKOSwWlc2iymXCAH+v6Kiw5KTYlJT4+LjIsNAAX18PTw+FQi4WCth0GhGHRaJQUDQKhsXAcRg4HgUjoxFcMlHOYck5bBGDxqeShXSqlMNSCLgKAVfCYYpZDBGTJqBTeFQSl0bmMihcBoVDJ7NpJBoRi4WDkRAXHBLKohIlPLaYy6KRcSgEGAZxRiJAOCyCRMSQKDgMFg6BOoPAjhgsXOUhz8xKKSnNT0yK+VsgRmNgKDQUjYHjCSgSGfsJiFFoKDAHjcOjiCQMiYwlkrB4AgqLhaMxMAwOjiei8GQMloTGkDEYKgbLwOKZOBwDi6aikSQ4AMRoHBQAYhQc5CYWlAAJ8aPHsxOTz0afjt1/PDY8+gsQDz36CxDfvHa1BwDimzd6b97o7b5++9rVv4bEf7tXd+7shc7OC52dFy5cuHTjRs/t270XLlwqL69QqTzRaCwMhhCLpenpmQAQnzlztr39TGvL6f/WIW5rPXO24wLwm59sO1NT3XDieF1TY1vnuUtXr1y/efPWnTu9XV1XASAODg718fELC4vIzMwGgPjvLBMBodEBodGBYTFB4XF/6UskR8SkRcZmRMVlRcdnR8fnRsflRcflR8fl/y+BOCL6H4E4CwBib784JkcJRdK+3g371b87/Oqz3Z99sWe3IwgAYrlC4eHpqVAo2Gw2Hk/A40lsFl8klHPZYgqZQyCwiUQujSbm8t0lMm+F0l/lFeThE+ThG+jpF+QdEOIbFOYXHOHtH6ZQ/cLENJaYTBcQKBwMgQ5DE1xhGFcYBo4hEahsJk/CFckZXCGWREPiSFQWTyRX8sRyHJkOgqMhSAyFyRHK3HhiGYnOQmAJRBrb3SMoICheIvWj0SVCiZePf7iXT7BI6kZlsAkUKplOQ+Nxuxz2fPbll04gEIXOlCiUPv6hoeFxEdFJUbFpcQnZyamFmdl7s3L3xiVkengH0ZlCLIFKprHFMqWXX5BPQLCXX6BC5cXiCbFECgSBBsNRYBgKBEU6g2HOYBgEgcYSKQw2ny+WiaQKnkjK4PCJFDoSg3eFIhxcwHucQQ4uYDAMicIRCRQ6kcpA4YjOYOguBycAiKlMGovP5op4PDFfIBVK3eWefj4hEeFxSYlpWVk5BQUFJaUl5fvKKg7s3X+oeG9FVl5hYmpGdFxKVGxSdFxydFwy8DkqJik6LiU+KTMtsyC3YG9p+eF9B46W768qLtufX7Q3r3BvUWnF3orDFQePlpYfzsotiY5LDQyJ9guMCA6LjYxJjopNCY9KjIxJjkvMSMssyMkvyy8qz84rTUnPjY5LDY2ID4tIiIhOik1Ij0/KjI5LDQ6L/cvcXVZsQnpQaJynT4iHd5BfYEREdGJsQlp8UkZiSmZKenZWXmFhaflfmhIH9u4/eKCy6vDRY4ePHq04BABxReWxo9X19ZXHjqSkpwolQheQ0+df/Prrbz4DQxyQCFc4zBUMckSjoAIBKzIqpLgk7+Ch8vJ9xTm5GalpiekZKTn5WQVF+fmFeVk5manpqYkpSXGJCTHxcTFxcbFxCXEJSfHJKUlpaQkpqfGJSfkFhW0n20dHR41G4/r6utFo1Gq1Op0OSIsfPXrU1dXV3NxUU1PT1tZ27dq1wcHBR4+Gx8fHZ2ZmpqamhoeHBwcHHz9+/OzZM8C0AOjJNBrNyMhIV1dXW9vJs2fPDQzcn5p8Mdj/sOPM+faTHT03eyfGnz1/NjvQ/+DypWu3bvVNT88sa/VazcrMi/mpqRdATXNuVj09NTM1+WJuTg1sahgN1pUVI3Awt7Js0GpW1Ys69aIOcE0AR3j6VYvJuGa1bAB2rTXbptm0tqIzqheXFxY0mqVls9lis9lnZ+fv3OkD/l7r7r55797A/fsPR0fH1GrNxsbW9vYri8Wm061qtVqtVru6umqxWD4R7acuhMFgWF5eBr4A8BD/bU0CYOhPrgmgcWGzWs1ms8Fo0hvMBpPNYFk3r21998PP//VffzYbjc319SqJhIJGBqnc204cfTLQN/loaHTo7ujQvZnxMb1GYzOaDKtG3bJeq1ldWlpRL+nUap16cVm9qFEvqJcWF5fVSyvqpRW1enlRrVlYVM/PaxbVwEadzWTeXt/46fsfACCeHp/4BMQELO5oZdWqbuXn3/707YePG/b1lWWdTrtsXNVbjaY1s2XNagOweH3NvrmxsbGxsb5pt9qtRovZYDGbbGtrm9sb229s9h2dzjI9vfDw4cRA/8ij4fHZl78A8bVr3REREY6Oe371q39hsxjl5aWDA/d0Wo1Zb9iw2m3GtcWZpeuXenIyijzc/Xy9goryy06dPPtoeNRmtX/8+P3rV+8AhxqwQjcx/qzjzPnior1pqVmVh4/13ukHahLTUzMPH4wMDjwcHHjYdaW78vCx9LTs3JzC852X9aumn376+Ycffvz2448/fv/zx/ffb67vWExrVrPdZrYvLWhv3eytOnwsOzNv394DV690a5dW3r/99sO773Y2XxtXzTPP5x7ef3zrZu/1qzdvXOvpvzv09MmkekFrNa1tru9sre9YTfZlzeqzqZmHg496b/bdvH6r707/6OOnsy8XtTrDpxHHFZNlSaefW1iam19aXjZsrr/68OZb7azmfNu5koyC0szCUzWtT/sfb+ntv339/Y9vv98wrY89HLvceaWn+/bivGZjY2dVb346+exWX//pcxeaT57uvNTVf394fPrF1IvZqRez49MvRsenRp5OTr2Y1RnMr9593Hz1duLZzOlzFw4fPVHb2NLV3TM6PvVyYWl2UbOg0enNtp23H95+/N62sb1sMhnW1+zvXtnfv1owrvQ+ut949lTFiSN7jx6urK+tPXWy7nT78dbmyoa6/dUn9lefOFhbW9XQeLSpuaqh6XBdw6Ha+kO19YfrGg/XNVXWN1fWN1fWNVXWNx+qbfwlQq5uKK9uKK9u2FfTWF7dsK+mvqK24WBD8+HGFqBqfLC+vqKmet+JYxUnjhUd3B+XkSrxViLIWEeEC+zvgJhGZOExFCSSCEMQIHA8GIp2gmGcMAQwgQLFEEBQlIMLdLczdI8rwgWKgUJxCBAa7ggD7Qa7uMAgWBKBw+eKJUKRkCeXiny93L095CI+A4eGQEAORCLGXSkPDA329PPlSqRYGgNOIqNoNDSdimGQSFwaU8xhStgUHg3PJGLpeAKTSOXTaQIGhUcjcygMPkPsLpappEweA4GBg2AuKByCzqKIJHypXCR3k3j7qMIjghOTYuPiIn39PAVCDpNFZXPoIiHHQyUPCvQJDfH39/OUiHlUCh6PQ9KoBAGfJZcJpRI+n8dgMSl8HtNDJY+MCE5PS8zOSs1IT0yIjwI2nH19VEo3CZ/HoJCwWDQMhQQj4CAUHISBg4koOJtEkLKZci5bymZKWAwxiy7+9DObIeOx5XyOmM0QMKgCJk3EYYq4TAGbzmNSmRQCHgVDw0B4FIxJIQg5DD6bRiPhsGgYBg3D45BEIppMwhLJGDQGBoY4uYIc/h6If0mIQWBHGNwVhYYikGAkCoLFIYgkDJGEwRNQGCwciYIgUZC/MDEST0Di8AgMFo5GQ9EYwNSKwhJRaAISSUAiSUg0FY2hY4DpZgQRhiBAASCGwV0gIMdfgDg3p/vChalfgHh87MHIX4/q/poQ/3cgvtF95/q1niuXu//2tO7M6V+A+Pz5i+fPXwT+4ejpuX3+/MWysnJ3dxUSiYbBEBKJLCMjq7a2/uzZzo6Oc+3tHf+boJopEQAAIABJREFUQNzcdPJ85+WrXd0AEF+5crWuriE7O/dvgbisrLyi4sDfJcRB4bFB4bHBEXHBEfGhkYlhUSnh0SlRcRnRcZnR8dkxCTkxCXmxCQWxCYWxCYXRcYUx8YXxSaVJqeVJqeVxiSUR0fmhETlhkdkR0TmRMTmAfjg0IjMqNi88KtvDO4bOdAPDKV/vhv36c8dffbb71/++6+tdTmAogkylSSQSlaeHUqUUi8UsFpvBYHNYAg5bSKNw8Dg6FsskkXgMhpTHdxeIVCKph1jmIVF4KlQ+Hr6BvkFhQeHRIZGxgaEx3v7h7p5BUjdfodSTzVeQ6XwkluIMQe1xgTm4wiFIPI7MpLIEDK6IxuaT6Gw8hUGksUh0NjDg7ApDIbAEOocvcVPJlJ5sgRhDpGCIVL5I6eEdIZMHMFlyFlsmd/PxD4zw8Qtic/kINBqBQSHQSEcXp29273YBgYlkqkiq8PUPCY+Mj41LS0jMSk7JT8soTksvSUjKCQiMEorciWQWnkhjcYQKdy/fgBDfgGCVp69IqqAxOBgcCYrAgGFIFzDM0QW8x9HVwQkEhqEIJBpXIJYpVAp3T7HMjcsXU+lsFIbg7Ar9apfDF1/v/mqXg5MrBInGk6gMGpNDINFAUPguBydnMBhLJDA4LL5EKFHIJG4yiZtMpnRT+Xj7B4dExsYmpaVl5ublF5eW7ttfcajyYOWx8gOVuQUlyenZ8UkZiSlZKem5Kem5iSlZsQlp0XGASS03I7s4t2BvUemB0vJDxWUHcwv2pmcVJKflJKVmp2bkZeYUpWcVxMSn+gaEuXv4KT39fQPCQsJjwyLjQyPiQiPiwiLjI2OSouNSYuJTo2KTQsJj/YMivHyDvf1C/ALDQ8JjI6ITwyLj/YMi/IMiwqMS4pMyouNSg0JjPX2ClJ7+3r7BQaFR4dHxUXFJsYmpSWmZmbn5+cWlRWXlxXv3le6rKKvYv3f/gX0HDx2oPFx+YH9RWWlJ+d4DVYeqG2qP1hzPyM4Uy0QgsNOXX/3mm12fgUC7oVBHMGiPq8tuNAoiFLIiIoPy8zPKyvILCrKSk+MiI0MiIkNi46MSU+LjE2OjoyMiI8MjoyIio6PCoyKCQkICAgODQ0Kj4uJSMzLSMjMTkpJy8/JOnjz55MkTgPlWV1eBSTaNRjM2Nnbjxo2Ojo729vbOzs7+/v6ZmRmAlQEH2ezs7NDQ0PXr17u7u4eGhl68eAGMG2u12omJiZ6em6dOnWpsbOroOHu3r//R8Gj39Z6WlpNnTp/r6+0ffjgy0H+/u7vn2rUbDx88XlzQ6PUmrWZlZmbu2fTM7MuFxUXN7MuF6ekXkxPPXjyfXVzUrOgMBr3ZoDfp9aZl7ap6Ubuk1q2umAHrMHCW9xcmtpqMazbrxpptc822CUTLy1q9yWR7tfPm7dt3FottYmLq1q0716/f6O8fHB0dGx0dGxgY6u29+/TphMFg2tjYslrXjEYLkAQD13Kbm5ubm5ufNGrAUd3y8vLS0hJwUWcymT5N2dlsNiBM3dzc3NjY+ORfW1tbs1gseoNRbzCbLXbz2qZlbQtIiE0GQ2NNjZtISEYhgj2U7TXHnw7dm3p8/8nQvSf3B15OPNUvLVn0hpXl1SX1snpxefHTW9AuzKsBIYhmYXFFvaRf0qxqtLoljVa9pNNoTXrDutW2YVt7s73zux9/++c//unnH36cGBsryMlFwuD/9z/9E5lArDl+wqQ3/P6nnz++e2+32nQa7Yp22WwwrpktG7a1Lfv61vrGpn19Y81uB6ofaxazzWy0mI1Wi8VuX99+tfXq3frmG4PBPjOjefRoaqB/ZPjh+Nys1qC3apZWurtvRkZGOjk5AAlxRcXewYF72iW1aVVvN9v0WsPog7Hm2pOxEUm+XsFZafkXO7umJp4bDdb37759+/aD0WAB+rtAr9dsWnsyOlFf1xwflxwfl9zY0Do58RyYa56ceD7+dHphXj0xPn2+8xJwrXLv7pDVYv/+ux/ev/vw8cMPf/jdH3/8/udN+/a6bfPdq/evtt7MPp/vaD9XkFuUnpJZeeDI+bMXHwwMa9W6nc3XH958azWujY2MXzh3qfpo7eEDVQfKD9Uer+/uuvny+dz2+qt3rz9s2LZmns3evtHb3nK67nh9Y23z6ZMd3dd6hh+MvHgxr10xADVfk21dZ7QsaHSzc+qFBe3KitFu27RbNiYfT7RWNxek5JRmFnY2nZl5PPXB/ub37377cfOdfnFluH/4xpWbDwaGV7R6m3V9bn7p0ejTuwP3L1+7cfrchXMXr9y43dfbP3T77sCde4N3Bx/0Ddzvvz88NvlMu2p8/f7bjZ03Dx4/OXKiNrewpPJY9Y3bfXNqLVClADB9ffv1ztsP1o2tVYvFtLG29mbbvLM+rZ69eOv6gZpjOXuLCw+UVzbUNp093dzZUdveeqSxbv+Jo+VHjxysqT7R2lJ36tTxltaq+saq+sajTc3HW9qON7cdbWqtrG+qrGusqm8+0tBypKGlsr75cF3zwbrmQ/Wthxra9tc176up31/XWNnUerzt1PG2k5WNTftOnCipqiw6dKDwYEVmSWF4YpxQpYATMQ4wJwgORuHROTIeS8Km8Sh4OgZFgiOJUDQZjiJBoRgnCMoBTQARqTAcCQJDOzpBvtnt+vUe8B4XJAiCQ0BxSBckzBEGBiHheCpZIBEpVW4qpdzTw83fx8NLJRNwaHgMFAUHMRlkL2+P8MiIwNBQqcqDyhXgmSwih0PisolcOoXPYIrZbCmHKWRROFQcHY8mY1AkNJKEQpMxeBqexqUJ5QKxm5gtYOGIGCgSjEBDiRQcj89SuEm8vJWBgb7h4cHR0eHh4UE+PiqpVMDjsVgsKoNO4nPpSjexr7e7t6dCJuGxmWQaBUej4NhMskjAkkv57gqRRMThc+kKmSA81D8zPbEwP7MgLyMzPTEhLiIiLCDQ39PTQy4SsKhkLAoBgoAdwK574BAnFNQVj4AyCVghgwqEwWIWXcSkCRk0wKosZNLEHIaExwKeXMBViPluEoFCzJeLeCIei00n08k4BgXPYVD4bBqXSaWT8UQ8Co9DEgloMglDIqFxeAQU7uLsssvZZRcGC1N5yDIyk4qKc+ITIiVSHhoDBYEdoDBnJAqMRIFRaAgGC8PhETg8AouDozFQFBry6ZeAzwgkCI5wRaEhWByCQEITSGgsEYXCI+A4OJwAR5KQaCrql6U6IgyBh6DwUDQOikSCYVAXFAykEPH3FuTfutw1PTI683Ti2ejT8eEnk6PjE2MTI8NP+u/d77nZe/1aT/f1v/Ylbt7o7bnZ13Ozr/v6rSuXrwOthk9miY4z5892nAeA+Pz5i1evXr92rbuj49zevfuUSg8AiOVyt5ycvIaGprPnOs+cOXvy5JnWltOtLWdOtnWcbOv4y1Hd6Y4z54HsuaW5/fix2mNHaxobWgFzxa1bd3p7716+3FVdXZuRkRUcHOrvHxgVFZOVlVNcXAoM1JWUlJWW7i0rK/8fwRFxwRFxIZHxoZEJYVHJETGpkbFp0fGZMQnZMQk5sYm5sYn5cYmFcYnFcYlF0XEFUbEFcYklyWn7ktP2xSWWhEflBodlhoRnRkTnRMflRcXmASFxRHROSHimu0cEhS5zhZC+2gX99eeO//abXf/6m68+/3K3ozMIhyfwBQJ3ldLT01OpVMpkcpFQwuUI6TQOkUDHYWl4PItKFXI4Cr5AyeW7MdhiGlNAZwk4AqnEzUPp7e8XHB4YFu0XHOXpG+ruGeTmEShX+gulnhSGAIYm7nGB7XKCOLjCwQgcCk/FkhhEGpvC5LL4Yo5QSmPz0QSKKwzlCII5Q+AILIHG5kndVYAKjckTYohUAoXL46vEYl8eV0mh8FkskZ9/aHBoBJfPB0HArmBXOBIGhoKdXV1BYAgOT+QLxN4+geHhcbGxaYmJWSkp+ampBfHx2UHBsWKxB4HARCIJBAJNIJR5+wSEhEYGBocrVd4cnghPpCBROCgMBYEiXUEwRyfQHgcXRycQFI4mUxhCkcxd6aX08JYrVCKxnM0REIhUEBj+9S6HL77c9dXXe5xcwCg0nkpjcbhCGp0Ng6P2ODq7gMF4MonF44rlMoVKqVApZe5uMnc3Nw8PLz//oLDw6PiE5PSs7PyiorLy8oOHD1Yd23egKregNCU9NzktJz2rMDuvNDOnOCU9LzYh/S9q4byM7JLcgvKC4oqC4n25BXvTMvOj41KDQqO9/UK9/UICgiODQqM9fQIFYgWHLxFK3N09fL39ggOCIwJDogKCI/wCw3wDQr39Qrz9gj19goCCstzdy03l4+Ed4B8UHhoRGxoR6x8U7h8UFh4VH5+UHpuQFhoR7xsQ6uEd4OUb5B8UFhweFR4dFx2flJianp6dk5WXD7ycgsLs/MKsvPzcwsKS8r0l5WX5xUUFJUXlB/edaKiuaazNL85XeijgCPCu3Z/v3vPvrq67wODdLi7fuLjswmKhIhErLMwvIyMhOzs5OTk2NMTf01PhrpR6+ygDAn18fT09Pd29vDwCA/3DI8JCw0N8/Xw9PD18/fxi4mLzCvILi4vSMtNz8/NaW1uHh4cXFxd1Op1GowHyzpcvX965c6e9vb21tfXipUuDg4NqtXpra+vdu3c7OzsbGxs229rc3Fxvb++pU6eA8Pjp06c6nU6v18/Nzd2/f//ixQutra3t7aeuXet+8ODRo0cj3d09Z8929vTcefLk6dDQg8uXuy5cuHz3bv/s7LzVura2tr66alCrNXNzCy9fzr148XJ6+vnk5PTExPT09POZmVm1WrOyojcZzSaTeXl5ZX5OvbigMRqs6/adNduW0WADqsOfuhNGgxW4pTOb1gyrFoPesrPz9qeffvf+/YeFBXVv792urmv37g3Mzs7r9caFBfXg4P2urmv9/YNLS1q7fQN46+vrNpsVSH8/1R42Nja2t7e3trZMJtP8/Pz09PTMzAyAxXq9HhjvWF9fB9q2W1tbQDb8SVFstVoNRpPBZLGubVrt22bb1odvf/zTn/5s1BvqT5yQC/hkFCLUy+NMfc3Eg4Gpx/dHB++ODvXPjI+tqtVG3ap2STs/p56bVc/PaRYWtAAQz88tzr2cm385q56b16nVBu2ySbdi0K2sLuv0uhWrybxlX99e33j36vUffvr5z3/802+//2F89Eledg4SCvvnf/q/aCRyfXWNxWD6/W9/+vDmrc1k1i1pgKnnTZv91cbW2+2dtzuv3mztbNnX1yxWi9lssZrMNrPJajbZrNb19b8CsdE+M6MZHp7sv/f44YOnc7OavxzV3YmNjQWBXL744jOhgLe/orz/Xt/S4oJBt2LRmxZmFnuu3jm872hiTFpOZlHHqQuzLxY313c21nds1g3N0srE+LPHj8amp2b0q+ad7bdv33y0r23d6umLj0uWy5S5OYWDAw9t1o3trTeAafjN63c2q/1u30BTY9uZ052Php/oV80224ZuWb+6YtrZerO1/sq4Yt60bf38/c8f33ycfDJVe6wuIzmzIKewtaGt8/T5s+3nhu7eN+pMb7be6pZWb17tObTvcGZKVkZyZlpiekl+6dn2czNTL99uv/v45lvTivnu7XuV+6vSkjKyU7OPVZ7o7Lhwt3fg6ZPJ2Vn1yqoZOHEzWu1LK4aX80sv59QazarRaLVZ1lc1+gd99xuP1pdkFBws2Hfj3FXjnO4/P/7uT9//xyvL1sunLwZvDfT39E+NTa8uG5a1q2Njk4P3H90fHukbuH/1xq0r12923+rt6u65cOXapavdN2739fTe6xu4/2RiellvevXuo3V9q//+8JETtcV7Kxpb2x+OjJnXNl6//3Z9+zVwfmfb2F7ffm22b+itVtOG3fZqS79uGXk+3tJ5OrusKCY9Oa0w90D10caOUy3nO+pPtx1vaThYc7zi2JHDtTV17ScbO04fb245XFtXWVd/vLml5mR7TVv7sabWyrqGw7X1VfVNx5vajjedPNrUVtXQWlnfUtV48kjzqYP1LeUn6vbV1B9ubDnRdupYc+uB6pqCAwcyS0vSigrSivLiMtP8I8O4cjEUh9wNdnBFg4lsMkvCZoiYZA4JQ0HC8RAEAYKlIrBUBAzrDELsRmCccCQwhgiCoR0dwV9/5fzF167fOMKcITgEnICBYFEgNAKBxzJ5HC8/77DwkLDQwNBg/9AgP28POZ9FIWBgOBSUy6b5+HhGRUeFRUZ5+PnzZAqGUMySSNlSCVPCZ4g5LAmHI+VyJFymkElmkVEkFAQNASFBMCwMQ8JQWBSWgMUVcThCNoNFxRMxaCwCR0CzOXQ3d2lAoG94eHBEREhYaGBggI+Pt0rpLpNJhQIei8Ugc5hkqYitVAjdZHyxgMljUxhUHBEHJ2BhdApWLuEG+qn8vN3lEq5CygsL9slKTygtyi4ryc3PSUtOiAwP8fXzdlO5iYR8BpWERsFdwK67oKA9aLgLDgkhomBMIk7IoEo5LDGbIWLRRSy6mM2QcJgSNlPIpPEZVD6LJuGz3SQClVyskos9FBJPN6mHm8RdLpJJ+CI+S8Bl8Dl0HpvGYVJYNCKVhAUcySQSmkhEotBgZ9ddu/d87uj0FQYL9fCUpWckFBRmxsSGiiUcDBYKAu+BQB2RKBAaA8FgoX/70BgIGgNBocFIFAiBdIUjXGAwZwjUEQJ1QqEhBCKaTMWRqDgcCY3EwaFYKBQHhRPhKAoSRUH+NyBGo6EIOAgJdZULeRXFRX3Xrj8bffL8ydPpkbHJx0+fjU1NPZ16/HC0r3fgRvft69d6PlWHASC+1XO352bf9Wu3Ll+6BqAwIFwDcuK/APGFc+fOX7p05fLlrlOnzpSXV3h4eCGRaDgc6eamzM8vbGpqOdd5/vTpjrbWU60tp9paz7SfPNt+8mxb65lP2jVgmAPQrlVVHq+vaz539uL16zfv3Onr67t36dKVo0ePp6amh4SEBQWFxMbGZ2fnFhYWFxeXFhWVFBWVlJbu3bt33/9vIK74fwNiYK8uIjonJDzDTfULEH+5C/rrf3f8119/8y+//vKzz7/Z4+iCweK4PJ6b0t3T01OlUrm5uUslcgFfwmTwySQmAc8gkTgMhoTHc+cLlGyunMrgE8gsPJlJZnCYPJFA6iZXeSu9AxQe/iKpJ1fozhW6cwRudLYES2KBENg9LrA9LjBnCAqMwEGQeAgSj8SRKUyOSK508/SVq7zZAgmOTAcjME5gmCsMiSVRBVKFX3BYYFikwsObyuBi8AwSmc/lKvk8FYXMo1K5Hp5+/oEhbC7HFQwCQVyRaDgMAXMFubqAwCg0lsXmqTx8gkOio6NTEhN+AeLY2Aw/vwg2W4pAEMFgFA5Pkcrcg0MiYuOSwiNiPDx9OVwhFkeCIzAQKBJgYjAYDgLDoVAkFktkMLkSqZtS5e3h6atSebsrvaQydzZHgMOTwRCEkzPYyRkMgSKxOBKDyeULJEwWD4XGObuCQVAYnkxm8/kShdzNQ+XmoZK6KcRymUShcPf08gkIDImIjElITs3Myc4vKt5bUXGwqmzfoZz8EiAYzswpzi3Ym5NflpZZANQYYhMyktPys3LL8gorCksOFBTvy84rTUzJCg6LdVP5cQVyFlfCFcgEYjcGm4/GkVFYEpnG5gokYpnS3cPXwztA5eWv9PRz9/B1U/kolN5yd0+JQiWSuQulColC6e7h7RMQEhIRExoR4xcY6hsQEhoRG5eQGpuQFhYZ7x8U5uUb5O0fHBAcHhIRFRETFxWfkJCSmpKRmZSWHpuYHBUXHxUXHxkbFxETE5+clJWXk1tUkJ2fm12QW7Kv9Hjd8brm+rKKMv9AXzwB5ej41R6Hz8Hg3TCYIwTqAIM5E4lIiYQTHOwdnxAeFxcWEuKrdJPwuAwWi8LnMcUiHjB5LxTyVEq3gAC/wCB/Ly9PpVLp6+sbn5BQUlqyr2Jfbn5eXkF+XX19X1/f8+fPl5aWACBeXl5++vTphQsXqqurGxsbr1+/PjExYbVa379///79+42NDavVajQap6enr169WldXV1tbe/HixSdPnuh0K3qDYW5ubmhoqLOzs6WlpbPz/MDA0NTU86mpZw8eDN+92/90fOLly7mhoQcdHec6Os4NDT3Q6VZfvXoD1HaB5eSZmdnR0bGHDx89HH70eGR0fHxyevr53NzCyoreYrFZbWurq4b5+cWXM/PANR7gJAY0xpql1WUtwMQmQEkLNIktZvu7tx9//vn3Gxubjx+PAD2wBw+GDQbT69dvjUbzw4ePgDLx4uLSxsbW1tbO1tb2+vq62WxaWVkBcnGdTre6umq329++ffvu3TuLxTI1NdXf3z84ODgxMbG0tGQ0GgEp28bGBpAoAwQM/PjrZZ7Farau2da3rWvbJus/AjEyzNuzo6Fu8uHg1OOhkcG+kcF7L8bHVtSLhuUVzaJmbnZx9uXi3NzSwqIWqEwszKsBIF6aX9AtLRl1OvOq3rSq16+s6FdWLUbThm1tc83+dnvn97/96c9//NNPP/w48WSsICcXBYMDQFx3otqsN/z8/Y/vX722Gk069ZJeq7ObzNv2jbdbOx9evfn45u37ndev1jfXLTar2WyzWaxrFrPNYrRZzXa7bXPbvvXaZt9ZWbU+e7Z4//7Tvt6HQ4OjMy8WDavWFZ2xr+9eclIyHA756svP+TxOaUnRnds96oV508qqWW96PvHiXPuFopyy5LiMyoMn7g8+3lx//d23P67bt5e1+hfP58afTj8dm3o2/VK9uGwy2t6++fjbH38/Mf4sPi6ZgKeEBEdcv9ZjMdvfvvloNFhXdMZXO29XdPpLF7sOHqhqbGi9P/Tok4dYs7Ri1FvMeptpxfx+5/0ff/7jm623D+49qDpwJD8zv+ZITe+N3lvXb7c3n7p26frM1MvVpdUnD580nGhMiU+Ni4zPzyooLyo/UVXdc7VHu7D8/fsfvn/3vV6j77pwNSslO8Q/NCctp6P93P2Bh1OTLxbnNcvLBqNpzbK2aVvfNlrtSzr93KJmHriDs23YbZurS/r7vfdbTjQdKqpoqqx91PvgtXXnz7//839+9weLxvik/3Hv1TuDdwZnJl+uaPWzLxf6++/fuNnbe2/w9t2Bru6eqzdu9fTeu3G77+qNW923eu8OPui/Pzw0PDL1YnbVZN1+8968tvHg8ZPWUx11Ta1Xb9yamVdvvX737tsf7Fuv9GbbitHyi4/Cvm6w2cyb67ZXW4ZN28jziaaz7WmFuSHx0bEZKYUH9h1vrq871VpzsvlES8ORxtrKuupjTfV17W21J1sra2srjh7df/x4VV3d8eaWEy2tRxuaKmvrK2vrj9Q3n2g6eaKp/VhTW1V9a1V969Gm9mMtpw7Xt+w7VrvveM3B2oaq+qaD1TWF+w+m5OfHZmREp6VGpyWHxMd4BPkxxTwQGva16y5npCueSaALGTQBncgioEhwKBYEx4OwFASOhoTjXV0Ru8HI3QisEwLrDEE5OEC+/srly69cv3GAOYNxCBgBDcWhoVg0lkISyiShkWFJyQkJ8dExUWFR4UG+Xm58JgWHgmAQYCadpFK5hYaFBoeFK318eVI5QyRhS2UcmZQlETBEbKaYzZFweVIeV8yhcWlYChaKgYJRYACIyQwSlU1h8hh8MVco5nG4TAqNSKbg2Ry6XCH29/cOCwsKDwsKDvLz9fHwUCkUcrFYxBPwmDw2TcClS0VshZQrFbGEPDqXRSYTkAioE8R1NxYFlorY4SG+kaF+3h5SlZsIAOK9Jbn7ywuLCzJTEiJDAjw93MVyCVfIozNpOCIWhkGCcGgIhYCkkTAMEk7AoMj5HJVY4C7iuwl5bkKeUsRXigVuQp6ExxKwaAI2XSbkAjTsLhW6S0UqhVjlJnaXi+QSvljAFvIYAA2zGWQmjUglYQk4JB6HJJJQBCICgXR1dP76m12fOTp9hcXBACDOL8iIjgkRidn/ayDGQDGYfwBihCsM7gyFOoEheyBQRyQaTCCiKbR/AGISAvW/SojRaCgC5goA8f7iorvdN56NPnk2Ojb1+O+B+E4/AMSfhGvAaR1QmbjadfPihS5AMfHJQHy248LZsxfOd17o7Dx/7tz5ixcvX7x4+f8biFtbT7U0n2ptOQ0A8cm2DgCIT7Wf7Thz/lT7WWCYo6ryeH1dS+e5S93dABDfvXjx8pEjxwAgDg4OjYtLAIAYoGEAiMvLK/7PgDgmviA6riA+qfQTEEdE5wHTzcBsB9CUCIvMAroTSs9IGlMBhlG+3AX91WcO//Krr//lV19+9vk3Dk6uWByey+e7ubupVCqFQiGVysQiqUgk4/MkTAafSuFSqXwmU8rjufP5ABALCGQWjkjHkehA54HGFrAFMiZPSqBw0XgGEktDYGhwNAWCJALTdBAkHo4hwTEkEBznDEFBUXgygyNWqLwDQoLCo/2CwxUePnSOAILE7nEBu8KQVBbX0y8wNCo2ICRcIFZg8QwUikanSfg8FYMuolA5YrGbXKGk0ukwOAyBgmNwaCgc6uTs5OjsAkegaHSWXKHyDwiPjEyKj89MTc1PTy9MTMwOCorhcRUIONHFBY7GEGVyZVR0fEpqZnR0vKeXH4crxGCJAAdDoSg4AoNE4dAYAg5PplCZXK5QInFTuHkATOzl7e/h6SuTKzlcIYlMx2CJwBcTiFQmk8cXSABWhsCQMASaSKVxBAKpm8LNQ6VQKUUyGV8sFkgkUjd3pZe3X1BwWFRMXFJqSkZObkFJyd4DxWX7s/NKUjPyUjPyMrKLc/LLcgv2ZuYUJ6flxSdlxidlpaTnZ+ftLSw5WFpeWVx2MCe/LCE5MyA4SiL3pDEFBDKLSGGRqGwkhuDkCnNyhcFReAKZQWfxeUKZWOYuVXjI3D3dVD7uHr5uHj5yd0+x3F0gkfPFUpFMrlB5evsHhUREh0RE+wQEe/kGBoVFAT0tyB3JAAAgAElEQVTm0IhYv6BQL78g38CQ4PCoqLiEuKTkuKTk+OSU+OSUyNhY/+AQlbc38MdUenkGh4cmZ6Rm5Wdn5mVl5mUV7S0+WnOsrrm+4nBFeFQonUFycd3l4PgFDOaIQbuiUCAMBkKhYMRito+PW0iIT0CAh9JdzGPTKCQsiYimkXEMKpFKxpGJOCaDIhULvb08Avx9fLy9vLy8goODU1NT9+0rP3ToYHFxcUFBwZEjR65cuTI2NqZWq5eXlwGx7uDgYHNz86FDh+rq6m7evDk9PW00GIBv96+urCwvL6vV6kePHp07d666urqhoaG7u/vZs2cmk8lsNi8uLj5+9OjSpYsnT568cqVrbGxcq13R6VYXFhZfvHi5uLg0Ozt/925/e/vp06c7BgeHtFodcMdms9ktFqtWqxsbG+/puX3lSte1a919ffcePRqZnJyanZ1fWdF/ypJnXs6OjY2PPZmcnHjx/NnczIsFQFEM7HqsrpgAU+ynnHjNtvnm9Yf37z9qtbpbt+60tbV3dl4YGxtfX9/8+PE7i8U2PPz46tXrd+/2q9Wara2dV6/erK9v6PWGxcWFmZmZmZmZFy9eTE1NPX/+XK/Xv3nz5sOHDwaDYWBg4PTp06dPn+7r63v58iUgmvjkowAm7oDkGKhSAN1im81us2/Y1rfNti2TdRMAYpPB0FBd4yYUUtCoMB/Pjsa6yeHBqUdDIwO9I4P3nj99oltcMCzrtGrtwpx6fm5pYUGrXtJpNKuapRX1omZxflE9v6BdVK9oNMYVncVgsBiMhpXVlWWdYWX1rx3iH37885/+6/c//fxsYrI4vwANR/zP//FPZDzhxJGjhuWV3377/bvtVzaDSbe4pNcsrxnN22vrABB/+/rtx503bze2t9fWN9bWNtbX7OtrljWb0Wo1Wm3mtXXz2qbBZFcv6Z8+nbl37/GtnsH+e8PTU7M6rVG3bLh3byA9PQOFQnz55b8zGbTcnKzu61fVC/NWo8m0ahx9+KTmWENKfEZqYnZTffv42LON9VevX703GqwL85oZYHxkZgF4C/Oadfv2H37/p/m5paTENCQC6+Xpd77zsm7ZsL31Rr9qBqzAgwMP95UfjIlOKC2puHP7ntFgff/uu63N1wAT63WmrbXtn777+Xc//H5Vo++6cPVg+aHK/VU3um7OPpt7+nj8/JkLF89eGh58NPZ4/Nql66UFZZEhURkpWa0NbTe6bg72Db2YnLEabN+9+/7D64869cq1S9fzswqSYpNPVFU/fjCyolk1GaxWs91qWbfZNm32Tat9y2i1a1eNaq1uaXnVYLSu2TbWrBt6jX743nB7XdvxiiPnGk9NP5r4sPHujz/8xzv7m9mxF/eu9/Vcvvmg7/788wW9zjj7cuHevaFr3bdu3u4DguGe3nsPHj8ZeTo58nRybPLZ9Mzc1ItZwCABbNSZbOsTz2bu3Bu8fXfg6dRzg2Xt1buPO28/mGzrwHgHUOcw29eNa2uWrQ37623zzsbE/Mzpy+ezSwuDY6NC4qNT8rLKDh84WHOsqqHmeHN9TWtT7cnm2pPNNa1NVfU1+45UlRw8UHb40IHjxyrr6o7UN1TV1lfW1AFAfLyx7XhD25H6lqq6liP1rceb2k+0nj7a2HrwRP2B47UHq+sOnKgtO1yVWVQSm5YelpAYlhAfkRQfFBupDPChCdguSPBXLt84IV1wDDxw84Vn4JBEGATjAsO5oskwLBWBIIBckbudYV+7Ir4BI3eDkHscYbt2gXftguxxRLiCsHAwDgnCICBYFJ5GkavcYxNis7IzUlMS4mMjY6NCA3yUfBYFDXeFgRwJOJRYJPD28fby9ZO4KRl8IYXLZwhFTJGIIeTQ+Ay6kMkWc7hSLlfMYfAZRAYRTUQh8Qg0CY2n4skMEplBonNoQinfTSlTuEuFYh6g1BUIOe5Kmb+/d2hIQHCQn7eXUi4TCfhsDpvGZdOEPKZUxJGJuTIxRyJkifgMLotMxMHBLruc9nyBhDmJ+IzQIO/IMH9fL4VSIQzwVSYnRBbmpZeX5hXlZyTFRwT4KhVSnpBH57MpbAaRQcXRKVg2g8jnUAUcuoBNlwk4njKxr7vcx03mrZB6ySVecomnXKKSieQinpjH+iUeVkgUEoGYxxLxWBIhRyxki/gsPofOYVJYdBKTRgQenYKnEDEEHBKPRxKIKDwBgUC6Ort8s3vP584u3+DwcE8veUZm4n8DYijM6X83IYY7Q2GOUJgTEgXG4ZFEMoZAxmCJKCQODsPCYHgYgoxE09B/7RD/bWUC4oyAushF/P3FRX3Xu6dHRv8OiMemHj8cvds7cPPGHWCpDtjjADacARXx5UvXgUoD4Fw733n5l1WOcxc7z104d+78p4T49OkOAIgRCBQMhlAo3PPyCpqaWjo7L5w5c7a19RRAwCfbOgAgbmk+9d+A+EjViSNVJxob2i6cv9zd3XP7dm9vb98/AnFOTl5RUUlxcSnwysrK/wGIo38B4qi4jOj4rL8H4iIAiGPi/wrE8Umln4A4POofgThD5RXFYLtDEbSvdkH/7Td7/vnfvvrnf/viN59/7eD4CxAr3BTu7u4ymUwkEguFErFILhIquBwxkyFkMMRstpzHc+fx3JkcKYXOJ5BZGAINiSPB0HgIEgvHELEkBpbEhCCJTiC0gwtyjwvSCYR2gWAgSDwKTyVQ2WQGj0jjIHEUEBwLReGJNBZPLFd6+4dExkbFp0TEJqp8Akh0liMIusvJFYUniRXKwLDIkIhouZsXFkcHg/FEPJfPU7IYYhKJxWBwmUwunkBEIBEYLBqLw0BhEAcnBwdHRxgMTibTxGKFr29IRHhCfGxGamp+ZkZRWkp+eFiiUKBEIIhOjhAEAiuVusfEJKalZUdGxrm7ezEYXCQS6+oKdXGBgMEIBAKLwRAJBAqZzGAwOFyuUCiUisVymUzp7u7l5eXn5eWnVHqJxXI2m0+hMPF4Mg5HIhCodDqHzxfzeCIymYHGENA4IoXB5InFcqVS6eWlUKlEMhlXKOQKRQKJTOau8vTxDwwJj4xJTEhOz8jOzy8qLyypyMkvzcguTM8qAIA4r7A8J39vZnZJclpeYkpuSnphdl55UemhvRVHSssP5xWWJ6VmB4ZEy9y8GWwRkcImUlhEChOOwu1xAu9xAoNhaBSWBDAxVygVydxk7p5KLz8PnwCVt59C5SVWuAskUp5ILJRKZe5KL7+AoLCIoLAIT98ApaevX1BYeFRceFRcQEiEl1+gytvfNzAkIiY+MTU9LSs7OT0jPjklMjbOLyhI6ubO4vGoTAaNzeCLhb6BfolpidkFWVn5WdkFWUV7i6pOVNU01lQcroiOi2BzaRCog5PLl3CEIw4LxmLAOCyEQkLxuFSFnK9SihUyPp9LpZOwRBySiEeSCWgqAUPCIQk4FJ1KFAt53h7KIH/fwADfwED/qKjInJzsQwcPHKmq3FtWWlCQf/DA/o6OMw8f3J+fn9NqNYuLC9NTk93Xrx05UlVaWlJTU3379q0Xz59pNEsL83ML83NazdKKbnl+bra//157+8ma6hPt7SeHBgd0y9rt7a11+5pWszQ68rjryuWOM6d7bt6ceTFjta6tr2/YbGt6vWFpSTM+PtHVdbWxsam9/dS9e/1zc/Nms8VmWzOZzEajaXZ2rq/vblvbyZqa2tbWtq6uq0ND98fHJ2Zn51ZWVgCe1Gi0Y2Pj9+4N3O0bGBocHnk8PjU5Mze7pNXogc0O/arlb5nYYrHb17Z2dt5tbu48fzbbdeX6ybZT3d03FxbU7z98/OGH3xqN5sHB+5cuXbl1687c3ML29qvXr9+azZaZmZejo6OPHz8eHR0dGRkZGhp6+PDhwsLCxsbGzs7O3NxcZ2dneXl5RUXF+fPnJycnrVbr1tbW2tqawWDQaDRzc3OAlE2tVmu1WiBmNplMVtvamn3TZt8yWTdN1o1fgNhobKqtVYrFVAw63MfzbFPd5PDQ1PD9x/29jwfuPXsyqp2fX9Uua9SaxfmlxQWNWq3TaFeXlw3LWr12Sbe0uARYJgAgthqNNpPZuGrQaZd12mW9bsWwsrpuW/vx+x/+/Kf/+o/f/X5m+llZYTEWgfrn//FPZBz+eOURvWb5p4/fvd9+taY3rSws6Ze0awbTts3+bnPn486bb1+9/bj9+t369iv7xtb6xvbWxubWhm19zWSx6M0Wg8mqN1qXdaaXs9rHI1N3eh90d9/t6x0af/p8Sb2i1az29w9mZmWh0ajPP/+MQiamp6V0Xbm0tLhgM1tWtLo7N/sKc0tD/COz0gsvX+h+NjWrWzYC5ePZl4vTUzOAYPjlzMLsy8W5WbXVsv67n/9TvbickZ6DxRA9PXzPnO5cXNCu27dXV0wzL+anJl+c77wcF5ukdPdKT8u51dO3Ztv86bd/ePvmIzCxodeZ3r368Lsf//Bm+93I8JPa4/WlhXub6lomxqbslo2Xz+c6Oy6cbuvovXV34O79jlPncjLzIsOi95XtH7x7X6vWGXQmk95iNa1tre9srm2r57W3b/QeOXR0f9mBy+cuL80tvVrfeb31Zmfr9eb6tt2+uWbftNo3jTa7zmBcWl7RLK/qVgz6VaN+xaCZ0zzoHWytbjq673BHw8mJB082DfY3tu3lF+qhm/eunr3cc7l77OGTVc3qmsUOVCYGhoaHHj7uvz98d/DB47GJObV2WW8CCsFGqx2QrC3rTRb7pm1jW2+2AeqJObVWb7ZtvX4H9CVWTVb18qp21QhMe1jWN832devm5tqrbevO5rOl+fPXruSXlwRFR/pGhEQmxmUW5Bbu31txrPJYY23jqdaWc6eaO07WtNQfPHGk7PDB4gMVZYcO7D9adai6urK2rrK69vCJmsPVtVW1Dcfqm4/XtRypazpS33Ksoa265XRt25nq5vajdS1H6pqP1Dcdrq0rq6zKKiqJT8+MTEqOSk6OTU+NSIrzCPKj8VkuSPA3oN0uaBCQEFN4VBwdBydAwWhnCM4FSYJiqHA4AeSC2OUA+cIR+oUL4hsQao8L0sER7ugAd3JCglwxUBc0zAUFBWORRAZN5eOVlJacX5CblZmakhSXEBcZ5OfBY5IRYCdnh68QUFcWk65QyBXuSoFYRmXzyGwuQyBiCIV0PpvGo9MFDLaQxRVzuCIOk88gM0k4Cg5LxuCpODKdSGWQyTQijUkRSwVePiq/AC+Vp5tIzGOxaHQ6mc9ne6gUIYF+oUH+Pl5KqZjPZdHYDDKPTRML2BIhRyxgivgMiZAlFbHFAiaNjIGBHZwdvkTCnAVcmr+Pe5C/h7tcIODSZGJOkL9HSmJUfk5qTmZSfEyor5dCImRxWWQWncCk4Zk0PIdJEguYCilPLuZJBGy5iO+lkPoqFd7uMi+FVCUTAc9NwpeKuGIBWybiqhRiDzepTMTlMCgsOpnNpLCZFBaDzKASaBQ8hYT920cmYgh4FAGPJBBQODwcgXRxcf16j+PnrqBdBBLCy0eemZWQX5AeFRMkFDMxOAgYshsKd0ShQRgcBIuDYLAQDO6Xh8aC0VgwCgNCoUFIlAsC5QxHOsPgTjC4MwIJxmDhOAIKR0RhCEgEFgbDweAEOJKCwtAxWDoGTUV9mm5GYSFwuCsY5AiHOCtE/AMlxXe7b0yPjE6PPJl8NDb5+OmzpwAQj9ztGwQ6xFe7bnZduXHlcvflS9evXO4GPgPx8JnTncBM3YXzVz7tNp87e+Fsx/mzZy9cvtR15crVM2c6AMsEHI6EQuFyuRsAxOfPXzxz5lxLS3tjQ1tT48m/rRG3tpw+fercJyA+eqT66JHqpsaTFy9cudF969atvju3+y5cuFxVdSwlJS0kJCwkJDQ+PjE3N7+4uLSkpAx4v3iI/w+B+JejOqBDHJ9UGhmTHxqR/Rcgzo2KzQN0EwAQe/rEsHkecBTj692wf/3N7v/5r1/+z3/9HABiDA7P5fFkCrnCTSGRSAQCIZ8vEgllYqGCz5Ny2BI2W8bluvF47hyugs4Sk6g8PImJwVMRGCIIjnYCw12gKDiGiMRSQHC8gwtqtxN8txPc0RXlAvmrWYInduMI5VSWAEOko/AUHJkBzNSpfAJCo+Jjk9JDImOFMjcYGrfLydUFiiAz2QoPb2//IIlchcHSXF2xOAyLx1Ew6SI8jobFkLEYAhKJRiAQaAwKjUaCwa4OjnscHR1gUBiJSBUJ5T7eQeFh8XEx6anJeVkZxZlpRTFRqXKpFwZNdnQAQyEoAV8aHhYdH58SGBAqFEhJRBoEjHB0cHV0cAW5wuAwNBqFx2FJRAL1/+HsLqOrTtN04Z8z1VM11d1lSGy7u7vvnS1xhwQSQpQkQIQo7gESLLi7BQiE4JAAUaLb3SU7hlZV6/TMdPf58K9iuqfnzHrPy3o+sPZawMqXrF9urvu+6DQ2i8njcoQ8rkgokMqkSqUyXqVKiFVoREIZhy2gUVl4PBmLIeJxZBqVxeeJhQIpk8kjkelECp3J5YkVCnVCYnxyiio+QaKI5YnEXKGIL5ZJFEpVfFJKetbiJfnLCkpKylavqmoAMhIrK+srVtetrKyvrGlaU79hTf2mqtr15avqS8rWlJbVrapcV9uwpWnDjsZ1W2vq1peWV2cvLUxIzpLI4/giBV+k4ApkJCoLhsRB4BgUloQj0khUFoMjEIhlUqVaFZ+UmJqRnJ6VlJahSUxWqH+aW4vlMiDLkZSWnpSWrk5IUsYlJqVlZeXkZixekpCSHqtJUKjjE1MzcpcXVVRW19TXr6quKSwtzczOVsZp2HwegUJGE7AEKoEn5qdmpZWuLK1pqK6ur6ppqG7c0LB9z/Zde5vXbmpaumwxT8hAoKJAkO+QqEgcFoRFg3BoEAkPY9HxIj5dImQJuDQ2nUAnYehkLItO4DDIHDqZSSUwqAQem66UidOS4nOyMnIWZy7JyS4qKqirrdm+bcvOHduamhqqqyvXr1t79Mjh+12dIyOvDXrtxPjoq5cvLlw4t2nj+vq6NXv3ttzv6tRpx80mw/DrodGRYbvN4nTYh18Ptd+41nZw/769LRcvnn89NDAVDv3w/YepqUm9Xvv40YOLF86dPXOq8+4dnVYbDk+9efNmenrGbrf39fW1t7e3tR3au3fvqVOnu7ru9/b2Dg+PaLVaILPR399/5cqVXbt2bdy4saWl5cKFC48fPx4aGtLpdDabHehPHh8ff/ToSfuNWzdv3rnf9aT7ee/roXGD3uqwe92uINBsBxw2BoITwIR4MjTjdvlfvhi4dPHa2TMXHj164nS6P37/w7t3H/R64+3bd86cOdfefmtkZCwcnp6ZmTObLc+ePb9z505nZ+eDBw8ePHjQ0dHR2dk5NDQEdDj39PTs2bOntLR01apVR44cefnypdvtnpycdLvdJpNpZGQEONXc398/MjIyMTGh0+kMBoPVanW7vT5/yBcIu7yTbt/kB+AOsct9aN++eLmcgf9PEA88e9zd1dn9oGvoRY9xfNxqNBn1Rr3WaNCbjSabxeK02lw2q8tqtpuNZrPBaDWabCaT02r1uVwBj9dld1pMZrPRZDVbbBZrwOf/zQ8//vXPf/n3f/3T2OvhtXUNRDT28//1T1Q8sXnrdrvR/IePP3ycngs63DatwaE3BeyuaW/g3eT0x+m576fffJyafR+afjs5NReemp2Znp6ZCk4GPV6vw+W2O9xWm8tgtA8P65896+/oeHT9euedjoevXr7W6yxGg7Wzs6u8ogKNRv3617+kkIkrVpRcuXLJbDT4vT7tuPb0ibNLsvOV8oSayqYH957pdVad1qzTmrUTxrFR3dDgaH/f64H+4ZHhCZ3WZDLaAv7wxw+/GegfLi4qI5Po6WmLzpy+MDFu8PsmbVbX2Kju1cuBw4eOp6VmCfiSwoIVt291Tk/N/elf/2Nu9p3RYNVOGD0u/8d3P3x8/6PFZL947nJDbVNtTcOZU+dNBut0eG6g73Xb/sP7Wg/evnn3yaPnF89fqVvTuHxZ0bYtO1909/o9wYBv0m51GXRms9Fmt7r0OvPzJz0Xzl46fezMw86HdpN9bnL2zdTcTHgmFJj0+0P+QMgXCLn8AavLZbRYdQbThFY/Njo+PDjc191788LV5vXb1lbW7du668H1O8bBccuw7tX9ZzdOX7p88lzXzbvjQ6NBT2AqNOX1+M1mu1ZvntCbh8d1Q6MTerPNF5qafvN++s37mbcfpt+89wbDgI9dvqDTG7C5vFanx+kNBKdmZ95+ePPhh+k3732hKZvLC3Q7AxNi/+S0f3LKH54KTE/7psOjJv3lmzcaNq5fnJ+XvCgzKze7qLxkZW1Vw6Z12/bs3H/k4OHTx9pOHmlp27t1944NO7au375l085t2/bs2rG3dcfevdv3tG5t3rN5156tu1q379nf3HpgZ+uBnXvbmvcf3tN2vPXwiZZDJ1rajrUePt565PjutsObd++pXb+xvKa2eHVlaWVl+ZrqolXlKdlZTBEXjIFFwKNgBDiFR2VLOXQhg8giIslwCC4GQgAhKTAMDYEggn8CMeJbMGYBDB8NxYHAWFAMBhyDgYKwsGg0LAoFheBQZBZDk5RQvKK4tq6mpmb1qpUrykoLsjNTxDwGChodtfAbOCSaSafK5bJYpUosVbAFIrZQIpAr+XI5W8xnClgsIYsjYvPEXK6Iw+IzqSwKiU4k0ggUJpnBobE4dDqDwmRRpTJhUnJc5qK01LREhULMoJMJeDSNSlTIxFlpyTmL0tOSE5QysYjHEvFYUhFXJuaK+Cw+hybk0eUSrjpWpI4VCbg0AhaGgEbiMVABl6ZRitWxIh6bQiGiGFScXMLNSI3Lz83Kz81anJkUp5KK+Aw2g0glYyhEFJWEZtEJYgFTpRAqZUKZiCsX8zVySYJSBiQiYiUC4MnFPKmIKxVyFFJBvFoer5ZLRVwmjUil4GlUAtAJQiZhSUQMkBgmEtAkIoZMwgIfkohoEgmNJyBQ6BgwdF5UzDcQ2AIKDZ2cqly5urCmtix3WYZYysIRoFD4QgQqCouH4IkwPBGGI0A/PSwegsVDMDgwBgdGY0FobAxgYiQKhEJDMFg4joDCE9FYIuoTiDF0DJ6FJ7DwOAb2E4jROCgcHgMGRSCg0SqpaHNTY1f7zaGeF0M9Lwaev/xHEANXJq5cbr908frFC9cAE1+6eP38uctAxvfkibMAiC+cv/LpLPGpk+dOnzp/6eLVTyDWaOIRCBQMhgBA3NZ2+Pz5iydPnjnUdnTf3kP79x051HbifwBx886WQ23HgJq627c6O27fO3/uP0G8eHF2YWFxdfUaYJcOeD+BeNHSgkVLCxbnFi7OLcrOK85ZtmLJshX/COKC4rqC4vr8wrplBXXAlQkAxLn5a3JyqwAQL11WmZtfDXTaLV1WtXhJRVLqcoE4CY3jzF+I/PyXCz77/JvPPv/qV1/Ni4gCYfEEHp8vU8gVsQqJRCIQCPk8kVAgFYsUQoFcwFcI+EqBQCMQqNlcOY0pIlF5BDILT2JgCFQYGh8NRYLgaASWjCHQkTgaFEkGwwkgKA4Ew0MQBBSeRmHy+RKlTJUoUyUKZRomT0KksbEkGhJHwpJobIEkLjkjO68wO69AlZBMpDEjwbAIEBSBJTC4ApFMyRVIsXg6DEoi4rkclpxOFWDQZDgMC4OhYFAEAoFAIREIOBQEioqMioiJiUIhUVQqQyqJTU7KzF6cvyx3RUlh5cryulUV9UXLK+LUaSQiIzoKCgYhWEx+cmJ6VmaOWpXAYvKwGCI4Bha5EASAGA5DIxFYDJqAw5JIRBqFzKBRWYCM+TyxWCSXiBWAhuk0NolIQ6PwSAQWhcSRiDQOSyAUSLlcEY3OptCYLC5PLJerExLjklOUcfFiuYIrFLF4Qo5ALJDI5aq4+KS09KwlObkFy4vKSsqqylfVAhouX1VbsbqusqaptmFjfdPW2sbNq6vXrqioKymrW7l6bU3dloa12+ubtlTXrgOW6jIW5SUkZ6nj0zQJaUpNMl8kJ1FZeBKdTGNTGBwai8vmi0QyhUITH5eUkpKRlZa1ODUzKzE1VRUfL1MqRTKpSCYVSaUShUKuVCrUarlKDSQo0hflJKdnxWoSBBKZQCJTJyQtzS+oXFPbtGFDbWNDYWlJUnqqQCIk0SgILAqGhuEoOKFMmLUkq6Kqom5tbW3Tmvp1dRu2rmtu3dHcuqN+Xe3ipekcPhWBigJBvoXBFyAREUhYBAoWiUPFUIlIDoPIZZLZdCKTgmNScBw6UcSlSwVsGZ8j4jKFXIZEyIlXyrPSkpflLMrPzSlYlldWVtLYULd925ZtWzfX161ZvaqiqbH+UNuBOx23Bgf6tBNjY2PDL192X7hwdsvmjWubGg61Heh+/tTpsPl9HpNRbzTqPW6n1WJ6/uzJqZPH9+xuPrB/761bNyxm4/ffv//D7387GQoMDfa337h24vjRM6dP3r/XadDrZmZm379/Pz09rdVq29vbW1tbt27dCqSTHz9+/OjRo66ue0+fPh0aGtJqtb29vVevXm1padm6devBgwevX7/+8uVLrVZrtVrcbpfb7bbb7cMjww8ePLzZfvvu3fvPnr7s7xvWTphsVrfPOxnwA6fWgk6HFzjQBtzq8nlDHndAr7M8evj80oVrV67cePHildPpnpqacbu9fX0D167dOHv2/K1bHcPDo6FQeHJyamJC29l57+rVq+3t7Xfv3u3s7Gxvb+/o6Ojr6wOyJV1dXVu3bi0sLFy5cuXRo0dfvHjhdDoDgYDD4QC+kCdPnjx+/Linp2dwcHBkZGR0dHRsbMxgMNjtTo834PGFnJ6Q2xf+8MPv/vyXv3pdniMHDiTGxjIJuJyUxDNt+waePe5/+vj5vc7u+/cGerp1IyNmnd6gM+i0RoPebDLZLBanzea229x2i9NqtlpNZpvJbDOZHBaLx+HwudwOq91sNJkMxuHtVU4AACAASURBVP8C4n/7GxB/8b8/o+KJOzdvtemMv3///cfpuaDdZRnX2SYMfot9yu17F5r6ODX7/dTc91OzH8OzH6Zm38/Ovp2bnZmdDoVDXp/P6XTZ7C6z2aHTWYaGtE+f9N25/ejGjXt37zzqffVapzPrdKbbt+8Wl5TA4bAvv/yCTCaWl6+4fu2K1Wzyuj2D/YOte/arlUkclri6svFlz1DQP+1y+g16y+iIdnxMD3QmDw6MvB4a02lNDrtnMjQzGZrpuH0vNSUTgyZkL869fOm6dsLodvltVpd2wtj7anD/vkMadSKVwlySk3+z/c7szJs//eu/T4Vn9Tqz0WANBabev/shFJh6+aK/dc/+leWVTQ3rb97ocDt9AX/4/r1Hmzdu27ZlZ8etzoG+13c7urZs2l64vKSxft3NGx0jr8fHR3UDfa9f9vQNDYwYdGaL2TE2PPHk0fOuO/d7u3sdZvuUf3I6ODXpn/S5fW631+P1eXx+p8dncTh0JtPYuHZw8HVP94uH9x7eutp+uOVAXUX1qvzSLWvWXj1+rvfBs9dPXz2+ea/97OXbl268etptN1onfaGAL+jzBgLBqeDkjC84BZyJ8AQmZ999fPf9b95+/PHNhx9m3330T05bHG6j1WG2u0w2p8XhdvtDQG743fe/mX33MTg1C6zT2d0+pzcAtDcHwjOh6dng1ExwejYwPT1hNl3v6Fi/dUtuUWFa9qKspYvzi5eXrCqralizfuum5r27Ww/t23v4QGvbvl379uzcu6d5757d+1tb2va3tB3YfWD/jpbWLTt3bdzRvGnHrq3NLTv27N3Rsu8nE+87vGv/kd0Hjra2Hdt/9OTBE6f3HzvZvP/ghh07a9dvWN3YsLqhoaqpYUX16vSli9kSPhSHiEGDURQMQ8TkKXhMMZPMJaGoCCgeBCGAEGQIkgKFEmJiUAuikd+B0PNh+CgECYwgweBEGAQPA2FhMRhoBBK8EA6KQcOJdKoyXrO8ML9mTVV9fU1Dfc2aqpXLcxcrpXw8CgqKmoeEgVhMmjI2Ni4+QamOF8uVEqUmNiFZHhfHl4nZQg5bxGaLWGwBi8Vn0jk0MoNEpBFIdCKNTWXzmVw+i8miMVk0kZiXkKjOWpyWkZGiiJVQyHg4DIRBw0V8TkZKYu7izKy05DilXC4WKOVidaxEIeULeAwuiyzg0WNl/Hi1NF4tk4rYdAoWj4FRiChg3Cvg0sgEFBoBwmNhLDpBJubEqSTxaikQlmAzSDQyFo+FYZAgNCKGgIOzGUSpiC2X8KRCjkzEU8pEGoVErZCo5KJYqUAhFSgkAhkAYhE3ViaMV8s1KpmQz6KQsAQ8CogI4/EoHA6BxcIxGDgWA8diEXgckkBAEwloAgFFJCKJJCSOAENhYiCw+THg72CICBoDm5KmWlVZVFNbtjQvXSRhYvEQKHwhEh2NI0ABEAMmxhIgWAIEgwdj8RA0DvQziH9+GDAKDUZjIBgcHEtAYghIFB6BJCBQZBSWgSWwCQT234IYhsJCoNComOgFCEi0Wibeum7t/Zu3hnpeDHb3DDx7AYB44NUAAOLbtzpvtt8Bujk+TYgvX7px8cK1c2cvAWA9cfzMP4L45Ilzp0+dv3Tp6pUr106ePL1u3Qa1Og4OR/4tiC9cuHTy5Jm2tqN7W9v27T0MpCaOHjl9+NBJAMQnT5w9dvTUvr1tO3fs2dXceuTwicuXrrff6Lh9s/P2rXvnz/4tiHMKC4tramoBBAMa/u9AnFuck1f6fwFxfUFx/fKi+vzC+oLixqLStcUr1hUUN+Ytr12SV529dDUwFQZSE8BbvGRlclqBSJqCJfDmRyA//+WCf/r86/8EMY7A4fGkcplcIReLxXy+gMcV8HlioUAmFMjFIpVYHCcWxQsEahZbRqEJCGQOgcwiUFgEChNLoiKwRCSOhCXRiTQuicYjULhYIguBoUIQRDAcD8eQ8BQWkycRyTVSZYJUmcCXKClMHgpPBsHRECQWR6bzJYq45Iyk9EUKTSKVxYUgMQtjIFEQOBJLIFAYJCobT2DisCwykU+jCIl4FhJBgIBREAgcCoHBYFAwOCY6OiIiYn5k5EIQKAaDxtDpLJlUmZKcmb14Wd7SkqLlq8pXrFlZXle4vCIhPp1KYcVEw2KioWQSXS5TatSJQoGURKQh4JiYaGhkBCg6CgIBI2BQFAyK+lsWE/AUIoFKpTBZTB6PI+JyhCwmj0JmEPAUDJqAgKFhUBQCjsHjyEwGV8CX8HhiOoNDItMoNAZPKFKoNaqExFhN3M8gFrD5Ip5IKpGrlJrExJTM9Kwl2UuX5+aXLi+qKP6p86KqtLy6YnVdde36+sYtAIhLy2uLSmpKy+pWVa6vrt1UtWb9ysqGkrKqvOUrFuUsT81YkpS6ODltcUJyhlShYXKEdBafxRWxeSI2T8QVSsTyWIU6TpOYlJSWnpKRmZKRkZiaok5IUKhVYrlMIBFxBHwWj8vgsFk8rkAiidXEJaVlpGYuTkhJlyhUTC6PzuaI5YqsnCWrqqvXbtxQv7apoLQ4LjmByWNhiFgYGg7HwMgMolwty85bXF5ZVl1fVV1fVb+ubsvOTXv272pu3VnbVJ2ZncLiUuDIyGjQNyDwtxDwd5CY72Dg+RhkFIWAYNHwHDqRTSOwKDgWFc9jkqV8pkoi0EhFsWK+TMiVi/kJKkVWalJe9qL8pTmFy/IqVpQ01K3Zunnjpg3rqitXV5SvaGqoO3zoQMet9v7el9rxUe3E2OBAX/uNa3t2N2/etOHokbbu5089bufc7FTQ73U5bBaz8eWL7gvnzjTv2LZ188a2A/u6Ou84HbYfvv/w4w8fnQ7b/a7OI4fb9uzeefzYkftd9wwG/fT0zJu3b/1+/6tXrw4fPtzU1LRp06Zz5852d3f39/ffv3//8uXLN2/e7OnpGRkZ6e/vv3v37unTp48cOXL+/Pmurq7BwUGDwWCz2YAuDIPBMDA4+OjR4/tdD7u7X40MT+h1FpvV7fWEQsGZydBcKDjt84aAs7VAagJYrbNanEODo3c6ui6cv3rt2s1nz7rHxia0Wv3Q0PDjx09v3rzd3n7ryZNnWq0+EAgFAqHx8Yn79++3t7ffvn27s7Ozs7Ozo6Pj/v37r1+/ttlsJpPp0aNH+/bta2ho2LJly5UrVwYHB91udygUcrvdBoNhYGCgu7sb+BrHxsa0P/8ymUwul9vnD3n8k05P0O0Lf/zhd3/+y199bs/RtrYkpfJnEO8ffPa4/+mj5/fudt+/19/9fOL1a+OEVq/V/zcgtjptFpvNbLGZzDaj0W4yuaxWl81uM1tNBqPZaLJbbQ4gMvHDj3/9jz//6Q9/HBkcaqqtJ6Kx//JPv6DhSTs3brFM6H/37uPH6bmA3WUe01rGdF6jNez0vg2EP0zOfAzPfh+e/WFq7jez73548/b9mzkAxD6/3+VyfwLx6yHt86f9nXef3r71sOves4H+MYPeqtUab9y4lZ+fDwbH/Mu//DOVSl69euXNmzesFrPL4Xz1qm9Xc2usIp5B45eVVj178mp25sPc7Ae7zT04MDIyPGEy2gx6y9iobnREazLagoGpqfCcQW/Zv++QgC/BoAklxeWddx/odWag3sVosA4Nju7fdyhWocGgCakpWZcvXZsKT//pX/8tPDlrMtjsNvfU5OzszDubxdnV+XDXzpbamoaW3fuePenxugNmk/382UtVq9esX7up8+4Ds9E2PDR26sTZmqq6NdX1h9uO3bzR0dX5sOveo0cPnva9GjQZrF5P0OXwTowbBnqHxl6POcz2oNsf9AS8Lq/D5rTbnXaHy+F0251uk80+YTAOj4739vY/fPD45rWb50+ebd3aXFdRVVO8cmfjpusnzvfefzbS3d/3sLvn3uOBZ68sE4ZJb3AqEPa4vG6XNxSanp59F5556wtNufwhX2hqau7d9Jv3kzNvQtNzoek5tz9ksjl1JivQBmK2u7zBMHBsePrNe//ktNMbAMIVbn8ImCK7/aFAeCY8+3Zq7l147t3k7BudxXKzs3NL887iivKc/Lwly3PzSwqKykvKq1auaapdu2ndhm2btu3e3nKgdd/hA/uPHNx/5OCBowcPHm3bf7it5eCBna2t23bt3rxz1+Ydu7Y279mxu3Xnnn27Wg82t7btaDm4fc+BHS0H9+w/vP/IibYTpw+eON1y6Mi2ltZ127bVbdxQs3ZtdVNDadXKtJxMtoQHJ6DAWCiWjmdLOfxYPlvKovBJGDoSRgRDCSAEGYwggyH4qBj0AhBmAQwfiSSDUFQYkopAkBEwIgKMg0VjoAuRoPmwmGgUDEcli2Nli3IWVawsa2hYs3FD07rG2hVFyxJUMgoBBQNHYJBQHocZp9Ekp6QmJKUq4xLVSakJ6Vma5GRRrIwj4rJFbJaQxeQx6BwahUkm0ggEKp5EJzK5dK6QzRdy2FwGi00XCDkajSIzMzUzM1UZKyWTcGBQJBwG4jJpKQmaJYsyFmekJsWpNLGypHhVcoJKrRCJ+Aw+hyoRslQKYbxaCkQj6BQsmYCkU7BcFlnApXFZJBoZA0yIOUwil0VmM4gMKo5KRJHwCCIOTsDCMEgQAhoJAy9EwaNIeASbQRRw6UIeQyxgyyR8lVykUUg0SqlaKVXFSpRykUIqkIp5EiFHKuYpZEKphM9mUUlEDFDqgcchsVgEGgNDoaEoFBSNgv50LRiHxOOQODwCT4DjiXAcAYLCxEBgC0CQeXBkJJ2JS01X/y2IMTgwFL4QhYn5pOGfQPxfZ8P/+YAPURgQCg1CY6EYPOJ/BjGaCENiwGBwRHTkPAQkOk4h3b5h/YNbt/8RxM+f9Ny7++D2rc5bN386PPwpRnzl8s1LF6+fO3v5E4hPnzp/7uwlIDUBrNn9FxCvXbv+b0FcU1N76NCRCxcunToFgPjgvr2HDrUdP3b09CcQHz92+uSJs0ePnPwE4qNHTl65fKP9Rsetm3dv3+o89/cgLioqWbOmbu3a9evWbfik4XXrNvwDiH/aqyvPXb4yr2D13y7VFRTXFxQ3LC9qKCxpKipdW1S6tqC4cVlB3dJlNTm5lUBuGOjvyFteA4A4Jb1QIk/DkwQLIlH/CGI2lyuWSqQyqUgk4vMFXC6fxxUJ+FKxKFYmjVPIk2SyZJEojsmSkig8HJGJJ7NINA6VyaMwOUQai0gDLqmJmFwpgyMl0wVoLCMGio+IQUZCUDA0ETAxV6QQSFVckYJE58AxBBAcDUXhsCQagysUSFVihZovUVCYHASWEAWGLYgGR4KgYDgKhSWTKVwaTUQhCXAYFgpJRsCxMCgKBkMi4AgoFBwROf+777769ruvFi6c/9+BuLhgWUVpcVVpSdWyvJI4TQqVwgTFwKOjIDgsic8TisVyJoOLxZBgUFRMNDQ6CgKKgUEhSADEn0yMQuLQKDwahScSqAw6h83iMxlcCpmBx5ExaAIKiYPD0DAoConA4nFkJp3D54m5PBGVxsJgCWgsnspgCqUyuTpOrtKI5bF8sZQjEHEEYp5IKpTGymI1Sk1SfFJ6ctritMylQIlG3vIVywrK8osqildUrVzdUL1mY/WajRWrGguLq/KWr8wvWF1cWlu2sqFsZV3xiuplBRXZSwvTs3ITUxZpEtI1CWlKTZJArKCz+DQWjyMQcwQSNl/EEYj5YplIppDGKpVx8eqExPjk5LikRHVCvEKtEsulXBGfzmYQKCQ0HoMl4hkctkypSkxNS8nIjE9OFUrlFAaTQKEyubyElNTisrL6tU21jQ3Li4vUiXE0Ng2FR0FRUAQWQWNTY+MUWUsy84vzClcUlFQUVddXbtm5qfXgnl17d9Y2VmVmp7C5FBgiIiLq15FRv46K/FVM5FdQ0HcYVBSVhODQCTwmkUvDsyhYJhnLpuAELIpCwFGLBbFCnoTHkvDYKqkoJU61OD1l6aLM5UtzVhQX1lZXbly3dl1j/arysvLSkg1rG04cO9zZcWug94V+Ysxs0OnGRx7d7zx66OCObZsP7m+9d+e2UT8xNRkIB31Wk+Fl99Mzp45vWr+2pnLl+qaGo4cOPOy6a7eY3syEp8PB8ZGhC+dOb9m0fl1TfdvB/ffvdxmNxqmp6ampKbvd/vjx49bW1vr6+l27dnV1dQFHLZ49e3bx4sVr1649ffp0cHCwv7//6dOnHR0dN27c6OjoePz4cX9///j4uE6n0+l0Y2Ojg4ODPT0vHj9+2tP9cnRUa7e5gSaOYGB6MjQ7GZoNBaf9vkmgwcHp8LqcPuD4mtFgfdHT137j9rlzly5dunbnTueDh48ePnj04MGjhw8fA8UcIyNjNpsjGJwMBIJGo+nVq1fAlPfRo0cPHjx49OjRq1evTCYTcIS4v7//2rVrJ06cOH/+/LNnz0wmUzgcfvv2LXCRzWAwjI6Ojo+Pm0wm4JgxsGPndrsnJ6fC03O+QNjhDri8k9//8Lu//OWvfo/3+KFDySoVAOKzhw4MPXvyCcR9z5+ODgzoRse0E1oAxEajzWx2WK0um9X1CcRWo8liMFgMBpvJaDOZzQaTyWC0Waxup8vjck8BS3X//h9//O3vhvr666vXEFCYLz/7ZzqBtGPDZvOY9rdvP3yYnvPbXKaRCdPwuFtvnrS753yh98GpD6Hp70PTv5ma+/2bD7999+H93NzMdHhyMuQPBDxuj8PhtlqcBr119LX+RffQg66ee3efPX70cvi1zmJ26nSm69dv5ubmxcREffnl5wwGrbqm6ubtdrPZaLfZ+/oHDx44kpqyiMuWLF1SeOXyLbcr9Gbuo8PuefVyoPfV4MS4Qa8z67Qmg97icQfevvkYCk4/fdJTu6aRyeByOcIN67e86OkDur5NRpvF7Bgb1bUdPCqXqSBgRKwi7sTxM35fEIhMOGwet8sfDs2EgtN6nbnz7oODB47s2tly6eK10RGt3zc5Nqo7fOh4RdnqdWs3Pbj/JBiYCgWnX/T0HWo7tmPbrsNtxy5fvHano+vhg6c93b0jwxN2m3s6PDc7887nDVlMdrvZ7nf5Jr3BoCfgdritZpvZbLVY7Vabw2JzGC02rdE0Oq7t6xt49PDx7Ru3r5y7dPLgsb3bdx/YtvvioVPPb9/X943Yx032UaN93OizON+Epn948/Hd7NuAL+h0uD2egA8IoAcmgfmuJzAJ3BUGfu/yBa1Oj9HqMFodBovd4nB/ylT4J6c/JSXc/pAnMAmMme1uny80BaAZyFQYLLZbnfd27NmzsrqqsLS4oLSosKy4cEVRUVlxeWX5qppVlbWVjRsad7Y2Hzh6sO1Y28GjBw8cObD/8P7Wtn179u/d1dqyc0/Ljj0tO3a37NzT2tyyd9feA637D+89cHTX3ratu/ZtbW5tbtnfevDIgaMnDhw72dp2ZOfefZubdzZu3lSztml13ZrC8pKkjBSmgA3HI6FYGI5BYEs5PAWPJWFS+SQsE4UgQ2FEMABiKCEahI2A4iMRpBgUBYKiwpBUOJyMgBLhIBwsCgNZiAQtgIOi0XAMlcSVCBNSEwuKltfVVW/ZtG7juoby0uVJcQoaEY2ARGKRUD6HlRAXl5qWnpSSrk5IjktKS0zL1CQni2NlXBGPLWQx+Qw6h0ZhUUh0IoGCI1LwVAaZw2MKxVyRmMflMdkcukDA0agVWVmpi7PS4zWxDBoJDomGQ2KYVFKcUp6VlpyZmpQcp0pQx6Ynxacnx8WrJDIRWypkqeS8eJU4TimSilgsGo6Mh5PxcCYVy2ORhDyaRMCQi9kqBV8dK1BIOHw2mYyHI6ER4KhvQVHfwMDzUfBIDCIaBY9CwSLR8Cg8GkIloll0IodJ4XMZIiFHIRVoYiXxGkVCXGy8RqFWShUyoUTEFfBYPA6dzaIyGGQKBUckYggEFKBhDAaOQkORaAgSBUEiIUgUBIWBojEwDAaGwf4UBcbiwShMFBS+AAydh0BFMli4tAz1qsrCmtoVS/PSRBIGBgeCwuejMNF4IpRAguKJUDwRiiNAsHgwFg/G4EBobMzfPgwOhMVDsHgwCgNComJQaAgaB0fjEf8DiFFEGAINio6ZHxnxLQIak6BSNG/e9Oh2x1DPi4HnPf3Pej6B+Nnj7s4792/f6rx9q/NOR1fH7S6AxcC5iSuX28+fuwKAGNh+O3vmIpAhBvISAIgvX7p2+fLVEydONTWtU6k0AIiVSvWaNXVHjhy7ePHy6dNn/3+A+Gb7nVs37549c3Hbtp2fQFxSsqKurmH9+o0bNmwCTLxu3Yb16zf+P4O4oLjxE4gLS5ryC+tz8/8OxMDiHQDi1IwiWWwGgSxcEPV3II6MAmNxBBaHI5KIxRKJUCjk8wU8noDPF4mEcplUrVImazQZalWGTJbE4So+gZjC4DE4QiZPxOAK6RwBnSNk8qRsvoLJlZFofDiKsiAK+fW8mG8WgCJACMDEFCafwRXTOSIcmQHHEBBYIp7CoHMEHKGUK5JzhFIWX0RhctAEcjQU8V1E9HcLoyJiIEgMicEUcTgKEpEPh5IgYAwCjkWjcVgsDovFwGDg+Qu++eWvPv/lr7747rtvYmKi0WgMlcoQi+RJCWmLF+XlLinKzysvXL5yeX55VmaeTKom4KnAhBiPI3G5fD5fRKUwUUg8BIyIioRERYJjoqEQMAIwMRyGRsAxSAQWAcfAoCgoBIlBE2hU1icNf0pKIBFYJAKLRuEJeAqDzuFyhGwWn0CkQqEIEASKJRA5fKFUqVKo42VKjUShFMliRbJYsVwplqukCrUsNi5WnaiOT4lPykxOy85YlJe5OD8re/miJYVLl5UWFK0uLatbUVZfUFSVs3RFRlZBeubyRdnFS/PK8gtW5uaXLV5SlJaZm5CcpdSkSORxIqmaL5JRGVwckUagMBgcPpMroLN5NBaPweEzuTw2H9gSVCjUalV8nDohLjZOLYmVcUU8KouKIWKBnwVwJCJHIFSoNXFJyZrEJKFURqYzMAQikUqTKGKzc3MrKlevrqnOLy6MT0lk8dkYIhaBRWCIaCaPodDIE9MSkjMSk9ITMrLTisuL1m1u2rWvefvuLTX1q7NyUjk8KgwRsSDilwsWfrlg/heRC78Ex3yNQUVSyQgOA88HQEzG0AkoGh7JImOFDIqUw5SwmHwahUsli9hMlUSUHKfKTElcuiijeHle9aqKdQ31jbVrKkpLKkpLtm1af+HMyYddd4b6XhomRh0Wo91sGHjVc/XiuX0tu/buaT5/+sSTB/cmRoa0o6+7nzw8e/LYuobakoJl5SWFWzeuO3/65NOHXUbtmNdpc1iML58/Pdq2v2FNVW316gP79z58eN9kMgWDIeD6xOPHj48ePbpr166zZ88ODQ2Fw+HJyfDIyMjdu3fv3Lnz/Pnzvr6+/v6B/v7+3t5eYI/t5cuXAwMDIyMjY2Njw8PD/f19L1686Ol58epV39johN3uDvjDoeBMMDAd8E8F/FN+X9jvm/T7JgEEA53PwCdmk72vd+junfvXrt68cuXGjRu3rt9ov3GjvbOz6+XL3tHRcaPRbLc7PR5fIBAKBkMul8dkMmm1E8Dc+tWrV4ODg0ajMRAIzM7OhkIho9HY19f3/Pnz3t5evV7v8/nm5uY+fPjw5s2bcDjsdruBqXYgEJiampqeng6FQn6/PxgKzc7Ozcy98wen7ACIf/z9X/7yV7/Xe+Lw4WS1ioHHZicnnD10YOj5zyB+0NX3/OlIf792ZFQ7rtVrjQaDxWi0mcx2s8VhtThtFofNYgVAbNbrgQPFJr3BpDeYDEaHze7zeAM+/8zU9B9++7u//vt//P7H3/S/fFVbWYVHor/87J8ZRHLzpi2Wcd3v33//w+zbkMNjGdWaXo+5dKaQzTXrDrzxhd74Qu+8oY/B6d/OvP1x7t276enpcGgyFAoEgl6Pz+X02q1uk8E+PmLsfTny5FHvw/svnj/rB5rqjAZre/vtZcvywWDQr379JZvNrFlTfePmdZ1ea7PZxid0167dWrVqjUadkpK8aOuW3c+f9QFlK0B6eHREq9eZLWaH0+EN+MPhydnREe3hQ8eXLsmXSmLzcgvOnL4wPqbX68wjwxPaCaPF7NBpTSdPnE1KTMOgCSplwtEjJ90u/7/96S8f3v8I9D/7vCGfN2Q0WLufv7p29eali9eePumxWpwBf3hsVHfq5Lm1TRv37N7X0907O/Pu+4+/dTl9T5/0XLt688b12/c6H/Z09w4OjIyOaHVak83mngzNzM2+nwzNeFz+gCcwHZyaCU6FvMF/BLHJajdarHqjeXR0/OWL3icPnzy+9/Bxx/0HN+8+u/Ng+FmvfUQfsrhnnMEZV3DWM/kuNPPjmw+/ff/jx7cfpkJTLqfHYnWabU6b02Nz+2wuL/AsDvenDTlg6Gt3+4DPbS6vNxgOTc8FwjMOjx9Q8qeEsdnu0pttRqvD7Q/Nvvv48Te///Dj72beftCZrO0dd3fsbqmqrS1bVbFiZXnpyrLCFUXLSwqKy4tKKkpKKoora1dv3LZh975de/bvbm7ZuX33tq3NW7bs3LqteXtzy649+/btPXhw78G2n9+hg0dOHD52et/BY9t27du4bffWHXua9+zfs+9Qy/7Du/Ye2L6nZfPOnY0bN1bV161YvWppQZ46UUNl06EYGAQNwdJwDBGTLWXThTQKj4hjopEUGJwEQZAhSAoERoyB4KNgxGgEGYQgg+FkMIwEgZJgYAIsBgeLwkAiUOBIJASMQ2FpZKaIFxuvysnNqa5auWlD04a1dWUl+YkaOZWAgoMiMHAIj8VM0GhSU9MSk1NjNQmxmkRVQnJsXJxQJuaKuCw+k8Gl09hUMjAepuBIFDydSeHxWWIJXyzhAyAWCrkJ8arsxRlLcxalpySKBVwSDo1FwmhkglTIi1cpEjXKBJUiQaVIS9CkxKvUcqFUwJSJWPEqYXK8LE4pFHIpFAIcjwFTCHAukyAR0BUSFp416AAAIABJREFUdlKcNDszYdmStCWLklIS5AoJm0FBo+GRMRFfRcz7MibiKzh4Pg4VQ8JBqUQEjYSkk9EMCpZJJ7AYJA6LyuMyJCKuUi7SqGRxGkWcWq6MlcikAqGQzeXQ6TQikYjG4ZF4AopIwhBJGDwBBTQtozAwJOYnEyNQEAQagkRDUWgoGgPF4oB9OBASHQmFzwdDv0OiIxksbFqGalVlQU1tae6yNJGEjsHFQGDzkOhIHAFMIAEmhuAIYCwehMWDMLgYNDYaeBhcDAYXg8WDcAQIjgBBY8FAkhgAMRIHR+DhQIaY8HOGGEVBIIkwFAGGQIGioudFLPwGCQOlxKlatm17crfz9YuX/wXETx89v9vRBaR1O+8+6Lz7sON2162bnZ+mxRcvXAUyxJ9A/Ony2s8dzhd+BvHJTyCGw5EqlaauruHo0eOXLl05ffrc/xOIL1+6fuP6bcDEZ05f2Lp1BwDi7OwlpaVl9fWNGzZs2rhx8/r1G4Hx8Pr1G//X4tzCn99/A+JlhZX5RTUFxXUFRQ2FJQ2FJY2FJU2fHjAkzlteuySvKnvpqpzc1XnLa/ILa5cX1eUtr8leuiots1iuzCRSRAui0J//csFnn3/92edf/frr+VHREAwOz2SzBSKhSCwSCAR8vkDAF4mEUqlEpYxNiI9LT07OSUrMUakyBEI1jSEikNkECofGFLD4Yq5IxhFKmTwxgyticiVMnpzGkmCJrBgI7ut5oC+/WvjrbyPnR0HBCByaQMNTWGQGj8zgYYg0JI6EI9MZXKFAGitWqMUKtUAay5fIWXwRnkKPhiK+mrfwV9/MWxAFwuApXJ6cx1MScJyYKExMNBKFxOPxJDKZQiIREQjYvPlff/HFZ59//tnXX/86KioSiUKRyTQBXxKnSc7MWLIkuyBv6Yr8vLKc7MLEhEwuR4xE4CIjwaAYOJFA4fEEPJ6ASKRBoaioSPCC+VEL5kdFLIyJiYaCQXAoFAVoGInAwmHo6GhoVCQYBkUR8BQSkYbFEAElAyNkNAqPQRMwaAKwVwd8a8FgiNHR4MioGCQGy+LxZUq1Kj5JnZCsjEtSxiUCL1aTIFfGy2I1P5s4LSE5KzktG3hJaTlpmXmLcopycsuWLC3LWlyUnJKr0mTKY1NjVemJyTmZi5ZnZRekZuQmpizWJKTLlYlCiYrDlzHYAhyRhkATMHgyhcGmMjlEKoNAoRMoNAKFSqRSqUwmRyCQKOTKeI0mOV6dGCfXKPgSPo1NxZGxcAwCgoTCUAgcicTi8SWKWIVaI5BIKQwmGo/HEAhsPj8hJXlZYUFJRVl+cUHaonSRXExmkDFENJ6CZwtYMpVErpYJ5XyemCNXS3OWLa5pqNq8Y+PazQ0VlSUZixK5fAocGbFg4Zfz5n3x3be/WDDv8+jIXyFg80l4CJOC5tJwHCqWRcLQ8SgqFk7DITlkvIBG4VPJLCKegcOySUQJm6mWSVLiVIvTkgvyllSWr2iqW1NfU11RUrKqbEXzti3XLp57+vDeUN9L/fiI3Wxw2y368ZHH9zvPnjx6cO+eQ/tbzp48euPKxeuXLxw/fHDz+qbSwvz8JYurV5Uf3t96r6O9r+eZbmzYrJ/Qjr5++rDryMF9TbXVDbXVhw/tf/rkkdls/HnJbLS7u6e9vf3SpcsPHjy0WCzv37//8OGDw+F49erVs2fPXrx4CaBzYmLCZDKbzWa9Xj8xMaHVavV6vcFgnJiYeP36dX9//9DQa73O4HJ5gsGp8OTsZGg24J/yekJuV8DtCnxysM8bAsrqQsHpYGDK5fQB6dInj7vv3398796D27fv3L5959mzbq1W73J5fL6A1+v3ev0+XyAYnJycDAPFHE6n02g06nQ6q9X66Qjx5OSk3W43Go1ms9nhcPh8vlAoFA6HZ2ZmAPsCZ9c8Hk8oFAI+DAaDwNm1yclwKDzjDYQdnqDbF/7+xz/8+c9/9Xt8Jw4fSVaraFj0osS4s4f2D3U/6X/6qPve3RcP7/d3PwNArBvXGXQmo9FqNNqMJpvRbLOYHVaz/W9BbNROGLRag1Zn1OnNRpPL4Qz6A5PB0NzM7B9/9/u//vt//O6HH3t7XtSsqsQhUF9+9s8sMmX3lu0OvenffvzdH99/P+sJOCYMlpEJl84Usjimnd4Zp2/K7pmyuWadvveB8PvJ6dlQKBwMhAKBQCDo8wY8Lr/T5jEbHROjpv7esedPB5486n3RM6TTWl1Ov8XsuH37blFREQIB++abrzg8dlVN5dXrV0bGRqw2m8Pl7u0bOnDg6LJlpXGatMKC8iNHTg8NjjnsXqvZYdBbDHqLzeoCfrBx2D0jwxPnzl4qKS5XKeMzM7IBttqsLr3OPNA/PPx63GS0GQ3Wa1dvFheVyaTKJTnLzp656Hb5//Svf/7+42993hCwbel2+e0299iorqe79+mTnuHX4y6nLxiYMhqsdzq6Thw/c+XyjdFR3cz0W+Bem9lkHxwY6X01ODgwop0wAv/K+Jh+fExvMTsAYXtd/pAvNB2cmg6Eg56A2+62WexWqwOITNgcLpvdabM77cC97ZHxwb7B4d4h3eCYdVTvNdinHf533vA739QbT3jOHZr1TL4JTL2dnH03NTc3NRsOht0ur9niMJhtFrvL5vb9VAft8ppsTsC1drfP7Q95g2G3PwSw2OHxewKTgfCMNxi2Oj0Gi91odQAnKcx214TBPDKhH9ebgKPFH3/8/Ycffz81935cZ7rafntb8+6q2rqKytUVlavLV68sLi8pXFFYUlFcurKkpKK4oqp8TWPN2k1NTRsb69fVrWmsrqqrrGmobtzQuLV5W8uBfW3Hjhw5fvzw8eOHjh1tO3rs2KmzJ85cOHj45Lbmves27diwafvmbbu27tizbWfLlh27Nu1o3rBtW/369atqqovKVyzKzVFoYslMKgQFAaNAaAqGyqfRhXQKj0zk4HFMNIoKR5ChSAoURYUiyGAYMQZGjIaRYmDEaAghGkIAgfGQGDwkGguNwkCj0NAYDBxGxOKZNKaIJ1UpMrMzV65csb6pbl19TWlhXoJKSsEhYNEL0TAwj8lIUKtTUlITklJkqjiJXC2JVYsVCp5YwBawgbDETyCmE4lUPIVKYLJpAiFHKhWIJHwOl8Fi08Rifkpy/NIli/LzlizJzkyKUwm5LBoJTyXi2HSKiMdWiAUqmTguVpakUcbFSsU8JodOEHIomlhBWpIiKU4qFdLpZCQZD2PRsFIhQxMrSFSLszMTVhQtqSjNy1+alpGsTFCLZSImi4bFIqMh0d+Co75BgOcTsRA2DSviUaVChkzElAgYAh6Ny6KymBQ2i8rjMsRCjlwqiFWIgYCESMTl81kcDo1GIxIIKAwWjiegSGQsiYzFE1EYPBKDg6OBh4WhMFAEGgI8JBqCwkAwOAgGB0FjYxCoCAhsHhj6LRIdAYB4ddVPIBaKaRhcDBj6HQIVgcWDCCQokQwlkH4C8d9rOBqLBzQMuBmGxUFRaDAKAwVAjMDC4DgYgohA09CfrkwgyXAEAYrCQ+GomMio7yIWfoNGQNIT4/bt3Pn8XtfIy96B5y/6n/UM9vQN9w71v+x/8vDZndv3bt28e6ej617no657j+/eedBxuwto5bhxvePSxetnTl88eeIssP125vQFICwBaBg4Tnzp0rXLl68eP36ysXEtAGIEAqXRxDc0NB0/fvLy5atnzpz7OUN86OcM8d8t1R07egpYqtvV3Hr40PGLF64CzXntNzpOnzq/Zcv2kpIVixZl5+QsXbGivKGhaePGzZs2bQGGxMC0+P8riAuLGwpLGopKG4HB8Kc5cWFJ07KCur8F8fKiuoLi+mUFawAQK1RZROonEH/ziy++/uqbBVExEAwOz2Cx+EKBUCQUCAQCgVAkkkgkCoU8TqNOTkrMSkvLTUvLS0zMkcuTgTvEVIaAyRGzBRKuSMbii+kcIY0toLNFdLaERBMgMNSFUchffxv9y68jvl0AioKg4BgSlsQgUNlEGodI4+DIDCyJRqAymTyRSK5SaBJVCSnK+OTYuCShLJbMYEdB4P/y1bdf/PqbhdFgApnB5cnZbDkWxYyKQMVEIdEoApFAplCoVCoFjUYsXPjdF1989otf/O9f/erLiIiFSCSKTKJyOcJYRVxKctaizGW5OSV5S0uzMpcpFUkUMismBj5/XhQoBk4m0Xg8AYfDw2II0VGQed9FfPP1gm+/WTDvu4jICFBMNBQKQSLgGBQSh0LiYFBUZARowfyo6CgIMBKGQVGgGFhMNBQKRiARWAwKj0bhUUgcBk0gEqgUMoNEoCER2KgocFQMCI3DcwRChTouLik1ISU9PjktISU9ISUjISUjPjlNHZ8Sq05UqBJUccnxSRmJKYsTUxbFJWaq49NVcenq+Mz4pMWJKUsSk5do4hcplGkCURyTJWewZAJRnCY+MzElOz5pUVxCpjo+PVadLJZpuAI5ncXH4ikwJA6NI5FoLBKNiSVS0HgSGk9A4XBoPJ5AITO5HLFcqk7UJKYlxackKOOVQpmAwaWT6EQ8BY/EoWKg4CgwGIHB0lhsnkjEE4nobDaBQsaRiDQWUxorT81MX5Kfm1uQl7VkkSpBxeKziDQCmUHiijgSpUikELL4DBqHIpLzM3PSK6pWrGmqKqssXpKfGZcoY3EICFTEwogv5837/NtvPpv37S8iFnwBjvkag4ikYCEMIpJFRrFJGBYRw8SjmHgUm4TjkYkcEoGBw1DRSDoWw6dRFEJeglKelZK4fGn26rLSxtqauurqitKS1eUrmrdtuXbp3LNHXUN9LydGhsz6CafVZDPpR4f6H3R2XDx76mjb/rZ9LQdad+/ZuW3TusbaqlUVpUVVK8t279h66/qVgVc948OD+vFh3djw6FD/88cPzp06vmv7lubtW86dPfmi56nBoDWZjKOjI4ODgwMDAy9evHjx4sXw8Gun86drvsCodXh4eGBgAJgH6/V6l8sF1H84HA6gEdrlclmtVoDIRqPR7fGEJ6fD4dlQcBrQsMvpd9i9DrsX6OMA/AT8fzewgxUKTns9QUBOY2O6169H+/oGenv7JyZ0Xq9/cnIqEAi53V6n0+3x+ILByZmZ2bm5N7Ozs+Fw2OfzAf1zb968ef/+/ezsrNfrtVgsFovF5XIFg0Gg1Rlo5QDuEANlzsCfmpqa+lRo4nK7fT6/LxDy+CZd3pA3MP3Db/745z//1e/2nTh8JEmlomJQWQmaM237fgJxV+fLRw8Ge7rHBwf1Y+MGncFktJpNdpPJbjTZjCab2WS3mG02i9VusdpM5k8gNur1RoPBYjK7na5QIBgOTb6Znfu/gJjasm2nx2T76x/+9B8//v59aNprtDomDG69OWRxTNs9YavLb7B6tSaf3jJpc017/GGvN+T1Bv3+gD/g9wa8AIgN9vFRU9+r0e6nA08f97588Vqvs7qcfpvV1dl5v7y8HIfDzF/wHZfPqaxefenKxYGhAbPNEpwM252ezq4nGzbsyMzMy8xYWlu77tLF6329Q9pxg3bCODFusFqcTodXrzM/fvT85ImzVZW1GnWiWpWwpqbhTkeX2WT3uAN6nbmvd2igfxjQ6uNHz3fv2lu5es2WzTs67z7weoK/+fEPb+Y+uJw+k9FmtTjdLr/fNwn8tcOvx7UTRqfDGwxMuV3+0REtMAN22D3BwJTPG/J6gm6X32J2ADt5QDDdZnVNjBteD40BJrbb3E67x+fyBz2BoNvvdXicVqfD5nS5vF5fwOsLuD0+p8vjcnk8Xr/b5TGbrPoJvXnC6DU733jDv5358Ke3P/5x7vsfJ9+89YRnnIGwwx92+cPuQNgTnPSFQr6g1+O3OzwWu+unI2v+v8tIAAEJh8f/KRwMrM15ApP+yWlvMOzw+C0Ot9nusjo9VqdHb7aNTOgHR8ZHJvQWhzs0Nff2w49vP/wmGJ57Paa7dLV9y47m1TW15atWla1aVbZqZUnFitKVJRVV5avXrFq9ZuXK6vLyyjLgla4sKVxRsKwor6B0eUVVRdPGpp0tzfsPHzx07MihY0cPHjl88MiRY6fOnDxz8UDbiU1bd9c1bqpv2ti4bnPT+i1N67c0rN/UsGFT44YNNY2NZZWr80uKM5csVsQpqWw6AoeAYiAYCobMo1B4FCKbgGdhsQwUigpHUqAoKgxNgyEpEDgJBCNEQwhRYHwkCB8JwkWDcOAY3M8gxsDAOCSSQiBxmWypUKaOzVicUVZW3FhX01hbVVqQm6iUUHEIBCgCh4QJuZzUpKSsrEWp6ZlKTYJEoRYrVAKZjCPkMXlMBpcOgJjCJJPoRCKVQKERWRy6QMSVyoQiCZ/NoTNZVIlEkJIcvyQnKz8vZ/myJUsXZybHq0U8No2II+HQVCKOz6LLxYJ4pTxRHRsrEXDoJDIOTiehZCJmaqIiI0WlUfD5bBKHgZcI6IkaSWaqOjNVnZudsqJoSVH+oqw0TVKcNC0pNiNFlRQnlQoZdBISg4hC/x/G3jLKjTtN+96dzSQTMDR3i6UqVanEzNwMbmZmu812mzkOk5kpZjuJA04McXe7mVFMJVaT7WSSmWRmZ59ns/N+qCSbnXf2Pe//3EenjlRHR9/006Xrvi5KAgsmycXMFL0sJ0OXl2PMydSnpag0KqlMKhCLuCIhRyrhK+QipVKiUogVcpFSKVYoxQqlWCoTCIRsNhfGaBhh02EmQEdodAb11wFhCu23TEwngr8AMYUWTyBF4YnLqcCvQFy/cXPLb4GYQov7BYjJCIv0z4D4ZxpmMIlMNpnJpsAMMkgnghCZzqBiQEyGyRSEAnCBX3OIaax/BGKIRirOzT781ludX3412t070NHV/3XXb4D44Sf/DIgxJr51886VyzfPn7t8+tR5LHkNCyT+lYax+rp/AGIqFaDRwIyMrG3bdpw6debq1Wvnzl04cuTEe+8eef+9o/8UiP8hZeLSxavYf1D/AMTl5ZWtrau2bt2+Z8++vXv3YyLxPwfi0sqm8qrm8urWippVlbWrq/4RiLc1tvwPIG5o3l5T315eta6kvK20YnVV7Ya6xvb6pi3VdZtKytt+C8QvvBT73AvLfv+HZUuXxyXhSXSIwRcKZAqZQqlQKBQqlVqr0et1KcnGjPS0FTnZRfn5VYWFtXl5VekZxTpDtlydIlUYZEq9VKUTKzR8iZwjlLIFUq5QwROqmFwZBeTEJQHLYghRccREIkCF2DBbyORJWHwpNghXxOAIGBwBWyCRKLXa5PS07LyMFQXpOfm6lHSuSJpIpLzwyrLnX14ahyMy2UKRWMPlKAEKD5dAJ+LoIA2BISYTYXHYLBgCEhNjX3rp+eee+9cXX3w+Pi6ODtC5HIFMotRqktNTV+TllJWV1FeWNxXmV+m16QyIGxeLW740LimByEQ4YpGUxxWQSbSYqPilr0QveTlq2ZLo6OVx8bFJSYlEIp5CIYMAFcIswkkJhLiYxIR4PBFPIRKouERSQjw+MZ5AwFOoZDpAhWgUOolIIxNpIA2GIRYEMjFfMoFEgZkcmUpjTMtIz87NyMnLyM7LXFGQnVuUk1eUnVuYkV2QmpmXmpGbkV2QnVuanVeWnlVkTM3VGXM0uiyNPlurz9EaVugMKzS6bIUqQyQxMNkKiCFmc5VyZYrWkKUzZhtTV6Rl5Kdl5huSs1XaFLFUzWDxaXQmjHA5AjGbL6IjbBrEoIAQGQCodDrMYgqlYq1Rn56TkVO4Iisvy5hulGukfAmPK+JwRVwGh4Ej4ZfHxsQkJFJAOovHE0olYrlMIBFxBHyuSCBRyvWpxqz8nMKyosKywvScdLlGhuW3yzUyfapWm6KWa6RyjSQlU19WU9y6prGprb6wPDc5QyNX8VkcKpkaG5/4UkzM81HLn4te/lxczPNJCS9TCFEMSgKHThAwqRIOXc5lyLkMGQeWcxgyNiJhwQIY4IJULghI2IhWKk7Ta/KzM6rLS9qaG9s3rNu8fu2q5sbVrc37d++8dO70w68+H+rrHhvqnxwdskxPYMaJ8eGBr+/dvXHl0tmTxw69+9brB/bu2bF117b2vTu2vvPGwWuXzvd0PDRNjpqnxmcmRidHh0YH+7o7Hn5889rZk8fOnjr20e1r3Y87xsdGxsZG+/v7+vv7RkaGJybGp6enTKYZh8MeDAYWFubn5ma9XtRiMY+OjvT0dPf29oyPjzkcdhT1oKjb43F7PG6vF/X5UJfLabVaTKYZu93m8/sjkblQaM7vC2PasMvp+28gdvmxZImAP/IrE89GFufnns7PPQ2H5gP+iNcbcLk8DofL5wvMzS9EZudQ1Ge3O+0Ol9vjDQRCc3PzCwuLi4uLWAPz7Ozs4uLis2fPnj59isnD09PT09PTdrvd7/dj1XShUCgUCoXD4VAoFAwGMc0Y63DGWuv8fr/fHwiFwoFQxOuPeHxhf2j+Tz/87aef/u7z+E4dPZaVnMIBaYXpKWcPvYdZJjq++Lz7wb2hx12Tw0PmySmLyWKzOGxWl9XqwpjYYnbYLA6n3eGyO5xWm3V62jQ5YZ6etv7SO+h2u4P+QCgQ/FUhxiwTG9esg2nAH373nIDFeWv/QdRi//vf/u9//fi372YXA1ane9rsNdnCNtecAw1ZnJ7xGfvQuGN4Ep22BOxOv9Ppd7sDXm/Q5/ejfq/T57S6TVO20aHp7s6hr+/33L/3uKtzYHLC4nR4bTb33bv31qxZzWIh8QmxMqV07fo1H1651NPXM2Mxh+fmw3NPhsdmzpy7sm79tqqqpvq61p079p04dvrmjY8/vXP3wf2OocGxocGxT+/cfevN91atXFuQX5KWmlVT3XDk8ImB/hHsD4GZaWt/33Bvz+DY6JTZZB8eGr/zyRcXL1y5dfOTgf4Rnzc0P/fU7wtbLU6zye6we3zeUDg0HwzMupxeTId22D1+Xxjri8as56HgnMftn5m2mmZsDrvHanHOTFvNJrvL6fX7wj5vyGH3mKatphkbpjo77R6Pw+Oxu91Wp9PscFgcLofb7w+GI3Oh8KzXF3B7vG6P1+cP+n0Bl8PtMNvcZsesJ/jnuW9++u7f//7n//jpj3/568If/xhYeOqNLHoji77Igi8y5wvNekNhXyjgC3m9QZfHb3d57W6vyxdEA2HMCmxxuDH11+r0YH4Jmwu1u71YiERwdsEfnsPuxF4y212TJuvo5MzQ2OTo5IzJ7vQGInOL3y48/c4fmh8Ymbh09ebeV19rW7ehedWqppWtzatWNq1qXrm2dd3mde07Nrfv2LR20+qmVQ11zTX1LbV1zbWVdeXFFUUllcXVDdVt61dt271t32v7D771+mtvv3HwrTdef/udD44cP37y3DvvHt22ff/a9VvXb9q2sX3HxvYd6zdvW7uxff3mrRu2bF2zaVNTW1t1Y31heUladrpMI2fymRCHzhQyeQo+W8ZhCGFIANL5tF+AmATyyACXRGXhSUgSgZGAh+PxjAQCA0dgEAkMUhJEiqcT40ESDqYBXBZXLpEbNMaMlILSwuaW+s0b127ZsKalrjInVSdggXQynsOgG3WasuLimura8orqnLzCtMwVyRnZGqNRopTxJXy+hMcXc3lCDofPYnIZTDbM5iI/A7FepdYqpDKhSMxTqaQZ6cl5uVllxfn1tZXN9TXV5SUZKQYBGwHJBJBCFHKYRo0yNzMtLystRaeS8FkISGKABJmImZ2uLcpLy0nX6lQCtZyXapCXFmbWVORXlGSXFWWVF2fn5ySn6GWpBnlRXmptZUFdVWFxXppBI+azaDCAQ+gEqRBJM8gLc1MrSnPKS3IK89PT0wwatUwqFQhFHJGIK5HwZDKBTCaQy4UqtVSrUxiMar1RrdbKJTIBl89EWHQYof03DWPXCA1EaABModBJFJBIAYnUX4GYjqPQ4vDE5TjCMgot7lcg3tTeUlWTp1TzQCgJT1xOosTQYdz/BxCDUBLEwDOYBIRFYnEoLA4NYVIhmAwxqFjKBBUikyASmUGmsmkgD6TzQIBDozLJFAbxZyBOiEqIW8YAKWUFucfefbf7/oOx3r7BTgyIe4Z7Bnq7eu9/+QCLmPjk4y8+vfPlr/IwNrdu3rl65Ra2V4cBMTYYH/9a5nz58rXLl6+eOHFqy5ZtKSlpNBoIglB29oodO3adOXPu2rXr585dOHr0JJZDfOzI6RPHz/xvxRyvHXzr8KHjFy9cuXb1FiYSnzn9MxCXlJRVVFStXNm2bduOvXv379t3ABOJsfknQFxW1VxW1fIPQFz3/xuI65u2/C9AHPfcC1HPv7h8aVT8z0AsEEhlMoVSoVQqNRqdTpds0KclGzNSk7MzMwpyV5QXFtYWFdXl5lVlZpekpOcbUnJ0xgylLlkkV7H4IgZHwOSJuSIlX6xm85UAQ4gjMRLwII4MAQwukyfhihQcoZzJlyBcMcIVM3liBkcAMNhUiAmz+SK5Wm1I1adm6lMzFToDRygh0uhLY+JfXh4TjyOBEBtBRBAoAMhcCoEJkJkglUElAVQyDabTYQggEpKWLX3p+d//7sU/PJ8QH4/AiEQkU8o1aqXeoE3NTMsvKayprmguLapN1mcx6NzYqMQlL0XFRSfSqHQWwqYDcFICbtmSqCUvL8doOCE2KSmBQMCRiXgKmUijUeggDQZpMIUEEHBkAo5MxFNJBCoBR8YlEHCJRCKeQiUDFBJAxFMS4nAJcThiEplKBilkkEigEghUKg1icgQylVZrTNWnpOuS03XGNH1KRkp6TnpWXmZOQUb2z5O1ojgnrzx7RWlyWp5al6lQpUnlKdjI5CkKZZpSnaFUp0tkKRyeCmKI6QwhwpZw+AqhRKvUpBpTc1Iz8oyp2WpdqkSuYXKEIIPD4goxAzGDzQVgBgWkk2g0Kp3OYLNEMqkhNTkrN3tFYW56TrraoBZI+Sw+wuIzMSwmA5TlsbGvLI+OTUwiAwCbz5OplCqdRq5SCmUoOInsAAAgAElEQVQSgVQkVkhUenVKZmp6ToYhzSBVSjhCNkfIVmjladkpOQVZOQVZBaW5NY0VbRta1mxaWVlfqk1RsgUQHSFRaAk4wvL4xJdi416Ii30hIe4lXOIrBNxSCiGKToplAUkCJkXGg1RCllrEVvGZCg5DwoRECMiHaByAwgGoIiasFgtStMrcjNSKksLWhtqNa9s2rm1b1dywqrlhx5ZNZ04c/freXcwlPDLQO9zfMzU27LDM2M3TY0P9HQ+++uLO7euXL144c/LUscOnjh2+cObk7etXHt3/cnSwzzQ5NjM5NjU2PDEyODrY19fd8eDLzz/96OanH9+899Xn3Y87Bgf6hoYGBgf7h4YGxsZGTKZpm81iNs/MzExZrWYUdQeD/mDQ7/G4zOaZsbGR0dHhiYkx7DaHw+ZyOTwel9fr8Xo9brfT4bDZ7Ran0+71ef3+gM8bRD2YTSKIugOoJ4i5JjxuPzaYccLvC2PGiV+ZeGH+6eLi04WFxbm5hYWFJwsLT7ACPJvNgXkn/P5gKBTGABdD23A4jGFxJBIJBAIYEGPmZovFgqJoOBye+82Zn59fWFhYXFxcWFiYm5uLRCLhcCgcDkcis/PzC5G5BX9wDvVHAuHFP/+IAbH31NGjWclGFkDJTzP+NxDf/bzn4f2Rnm7T2JjdZHbYHE6Hx+lA7XaPxeI0mx0Ws8NudbocTo/T6bLbbTMz5qlJu9nscjiwummn0+lDvX6vby4y+9cffvz7T//17z/+BVuqg2nAC//6Oy6MvLpzj31y5qcf//2nH//23dyToM2FzlgDFuecE11w+cJWl3ts2to/ahscc0+afFa712b3OZwBFA16/X6PD3WgdpNjatQ02Dve8bDv3t3OL7/oePR179jojN3qsVqdd+/eW7t2LZvNSkiMkytlGzatv3rjSndfz/j0FBoIhueeWB3eew+6T566tG//W5s2bt+0cduuHfveevO9Qx8cO3f2Evbt9cH7R9ev29xQ39LctGrD+vb33zty94v701MWLGLPbLJj6WzDQ+MYtk6Mz4wMT4yPTVvMDuwe04zNNGNzOb3YjyXMS4N6AlaLE4NaLxqcjSwuzD9bmH82P/c0GJg1m+wD/SODA6PYVh/2zk4HiqEzFmnicfuxDU6XA3Xb3S6r02Gy2U02h8WBur2RyNzCwpPZuQWfP+hwurFfXD6vH3WhqN3tc3jmvKE/hp/8ZeGPf5n/9rvgwqI7GLF7Zx2+J97wt+HF7+eefTv75ElwbtYfDgciodAc6gtZHZ4Zq8Pi9GC8i6m/Fod7xua0ONwOj8+B+jG/hMcf8oVmQ3OL4fknwdmFX3Vis901Y3VMW+xTZtu02W6yOh1uXzCyOLf4bSC8MDw+ffXmx/tfe3P1+o0NLS21jY11TY0NLY0r167cuHXj9j3bt+/ZumHLutY1zU2rGlaubVm1rrWhta68pqyovKCovLCitryhtb5ldcuqdW2rN6xZvWHdhvb2A6+9eejwibfeOrRly+41a9s3bN7evm335m271m/etnr9prUbN29o37J20+aWNWvqWprKayvzSgpSslJlGplAzhephBKtlKfkIyIGLAAhPvBbIMYUYhKSRGIkEpFEEhNH4ZCpHBqZRcPD5DiAEEPFJ9ApNC6Tp5BqUo3pKzKLyorqG2rWrm5d39bSUFmaaVTzEAAi43ksOCPFWFdV3dqysrGptay8Or+wNCevMDk9XaZW8CV8npjLFbI5PCaTDcMICDEAhAXxhRy5UqLVq3R6lUIpEUv4UqlArZLpdaqsjJTqytLVrU2rmhsKV2SJuCxSUjwpKV7IYWamGCqKCypLCvKy0oxauZALQzQcB6EatZK8bGNWmkajECilnDSjoro8r7WxorayMC87OVknVcm4SikHA+WWhvK2luq6qsLsDJ1EwIAAHEhJ4LFomNJcWbaiprKgvDRvRU663qCSyUVCEUck5oqlPJlcKFeIlCqJVqdITtGmZxjTMox6o1qmFHH4CITQAIiMzc9AzAQgFggyAYBBpUBk8j8DYhxhWRJ+6W+AuGHTlpVVtQUqjQCEknCEZURyNAglISwSk01BWOT/BYh/lofZXCqbCzBZNAZCZTBpDBYIIQAVIpPoJBJMorCoABfAepspCOl/AvFyBKJWFhec/OCD3gcPx/v6Bzu7+h91DXT2DPUM9Hb13rv74OPbn96+dQcj4I9uf3br5p1bN+/cvvUpdv3/BmLMPnH61HmMhjEg/vDDq8ePn8SAGADoEMxYsSJv1649586ev3btxrlzF44dO/VzU93Rf9JUd+rkuQ/eP4o11R364Nj5cx9evXLz+rXbN65/dOb0+d8C8apVq3fs2LV//6v797+KicS7du3ZvfsXIC6urC/GgLiqqbSqubSqpbxmVUXt6sq6X4C4aUtd85aGlm1NrTvqm7fXNm6t/RmId1Q3bCmrWldctqq4oq2ybkN989aG5q019RgQNxlSiplcdWwi/YWX4n//QvQLL0Uvi07E4cl0COHxBRKpTK5QqlRqnc5g0Kca9OkGXbpBl5makpudVVJQUFNS0lBS0lhYXJebX5WdW5aWla9NThfKlDCbByIchCvmSzViuV4g0TK5chrEp4AcAOYx+RK+RMWXqNgCGcwWgggfYgkYHCHE4hFpUAKBgqeAIJPLEki4IhlXJGMLxEyekM7k4ClAHI4YjycRiCCRCJGJCEjhwACfAXJpZCgpHp8Ql0AhkiAQoFFIsTHL/vDCcy/+4XlcYiKXzVUrtFq1QSXXqmS6ZH1mYV5lbVVLVVljRsoKJsyLi0p8+Q/Lli+JSUogkAgUfCIhZnnskpeXLVsSFRsdj0sgkAlUKolGJdHIRBoGxDDIQGA2ArNgEKEDMEiDQRoEUEAKiUYmUqkkgEYGSARqYjw+alns8qXRcdEJ+CQSkUAhECgkEg0AGSyuQCxTylVamVIjkqmEEoVYplKq9FpDanJadlpGbnpW3s9AvKI0I7NQa8iSKYwiiVYg1PBFar5ILRLppPJkpSZDq8/WaLNk8mQOT0mj8whkBoEMARCHJ5QrNEadMV2jT5Wr9QKxgsHigzCbzRdJlWqJQsXmC+kIQgYAIpVCAUGEw5Yo5Ma0lKzc7Oz8bGO6UawQw2yYClHoTJAjZPMlPDqTEY/Hv7I86pXlUfFJOITNVmo1KRlpxtQUuUrBFfGYXCabzxHJxHK1QqqU8cU8Jgdh8ZgKrTy3MKemobJ5VeOG9rW7928/8MaeLbs3llQV8CXsJGJsXOLS2IRXYuNfio1/MT7+RRxuCYkUQ6PEgdQEOjUepiayILyATZMJGGoxWy3iKHiIhEkXQDQencIBKCwKiUUl82FQzucYlLLsFGNpQW5jTeXaVS3r2lpaG+taGmrbN6w9efRQ16MHNvO01TQ51Nfd8fCrzkcPRgf7TBOjE6NDg33dfY87Hj96+OjBvftffv7lZ3fuf/l5V8fXA33dw/29wwN9w4N9I4N9o4N9Q/29vd2djx897Hxwr/Pre50dD7s6H/V0dw0NDYyPj46Pj46NjUxPT1ospunpybGxEYyP3W5nIODz+70o6vJ4nC6Xw263mM3TZvOM1Wp2Ou0o6kJRl8fjcrsdLpfD43GiqNvr86Ko1+32ul0+1BP0ecMB/yy2WufzYhETXpcTdTlRl9PrdvtRj9/j8Xvcfo/L70MDoWBkfm5xceHJwvyThfknc7MLXtRvtzndLjQcisxG5oOBkN/33/XLWEwEdvx+P+aOsNvtIyMjvb29IyMjNpsNW57DiBkzEy8sLCwsLMzOzmLacCDgx+wTGBAHgnO+wGwosvjDj//x03/+3ev2nDxyODNZj9BIeamGM4feGei43/v1Vx1fftb79YOxvl7LxITTanM73R63DwuVs1ldFgyIbU6304W6XB6Hw242WWemXXabD0XdbrfdZrfb7W6nC3W5Z0Phv/zww9//6+9Y7NrWjZsZNPD5f/lXFkDftWnLZP/wv3/z/f/57sdvIwt+i9M7Yw1ZXYtu/1M0OGdHvZNm++C4Y3jCN20J2hw+i91rc/jdniDq87u9bpvbOmUbH5zs7Rx68GXXF3cefP7J/QdfPR4enLKanRaz/YsvvsSAOD4xTq6UtW/ddPvjW70D/UNjYyabw+MPOT3BsUlrR9fgR598dfbc5UOHTrz7zuF33z38ztsfvP/ekePHTh87eur1197eu+fVt9587+yZi7dv3enq7MXcC2aTHSvsMM3YRkcmBwdGx8em7Ta3zxsKBmYx5/HMtHV4aHxocMw0YwsGZudmn2AsiwVU/1rjgnoC4dA8BsTh0LzL6R0Znujq7O3tGZycMGHODbfLh9ktQsG5SHjhtzF/bqcXdXm9TtRtd7lsTpfd7fcGFuYXnzx9Nje/6EF9ZqttxmyxOZyox+vz+AJuX9DtD3sCEXcgZPO4J62m/rGxzv6xzn5T/5jf7HwWmPtx8Y8/PP3jN5HFOX84EoiEw3Meb2DKZB0enxyfMdvdqD88G5pb8IVnXd6Aze11on5vMBKIzGO+YTQQxpbq5p48m118FojMu7wBq9NjsbswLdmJ+u0ur8nqNNvc3sDc3OIfI/PfTM7YP/rk7utvv7d24+a6ppaqurqq2trq+rqWtpUbt27avmf7tt1bN23bsHbTmg1b1m3bvWXH3m0bt65vXFlfUlm0ojA7Oz8rOz8zOz8zKy87p3DFisL8sqrKzVu3f/DBsfffO7pjx76Nm3Zs37Vvz4HXd+97bevOPRvat27csrV9+45N27av2bSxZU1b/crGqvrqwvKi1OxUdbJanaJSp6rFWjFLwmIIIVgAglwqjU0BOGSAQ6KyCWQER0ZwFARHZeFpXDJdCEJCBsCDiAg1joaLIiXGUQlUNsxXSA3pqTkFucWlRRUVJXU1FY21lWX5OTqFGKYRKbg4NgymGw31NTWr21avXNlWU1NfWlqRX1iSnpml0qpFUgFfxOXwWSw2DDEAgE6hAiQQorK5iFQu0hnUxmStVqeUyoQCAYvLQbgcRK2SlRbnr2lr3bC2rby4QMzj4OKicfExIh67MDe7taGutbG2pqKkrHhFqkHJYlAgAC+XcFKNSr1aIuIzuCxApxJVl+evWVXfWFeWkaoRcCE2g6KQcHMy9JWluS0NFauaq2srC7Mz9GI+AyAnknDREICXCplpyaqSwsyq8vzykrycnDStXimW8vlCtlDMlcoECpVYqZaqNTK9QZWSpkvLMCanahVqCU/IgpkAjU6iAAQqSKTSSQBMoSM0iAXCbDrEAkGERoEpPwMxRKTDJIhBBOg4MjUuCb8sEbeUTI3jC6G8gtS16xs3b22rritSa4UghEvCLyOQokEIh7DILA6VyaYwmCSIQQB/EzFBh/EwQmQwSUwOlcMDODyQxQGYLIDJAhE2HWKCVJhCopNIEJGCkEEODeTSADaVghApMIEGkyg0fEJCVEJ8FJMBVpUWnT58uO/rR+P9AwOdj/sedfV39gz2DPR09X71xYOPbn96+9ad27c/u3Xrzs0bn1y//tH16x/fvPEJljVx5fLNC+evnDl14fTJc78F4jOnL2ARbBcuXLly+dqHH149dvzEli3bUlPTQBBiMJh5eQV79+w7f+7i9Ws3z529ePzY6aNHTmE1dSeOnz1+7DTGxydPnDt75uKpk+cPfXDstYNvHXz1zfffO3Lu7KXLH964dvX29eu3T586t2/fgebm1tLS8srK6ra2NTt37j5w4OCrr76GicS7d/8CxMWV9UWV9cWVDSWVjaVVTSXVzaXV/w3E1Q0bahs31zVtqW3eUte8taFle13TtpqmrXXN2xtadvwMxNXrS8rbSipXV9RtqG1qr2/aUv0LEOuTSxC2Jiae/vwf4p97Pvr5F2OWRSfh8BQIZvEFYplMoVSq1WqdXpes16VqNSlqZbJGlWrU52RkFOXn15SVNVVUtJZVtBSVNKzIr0zJyFdqkzlCKcBg02AWgyMWSDRiuUEsN/BEaiZXhnCkLK6MK1LwxUquUM7kSSCWAANimC0AEQ6eAsYmEmITCYkEKo5Ew5FoODJAAiA6k8PkCRlsHhVCCBQQR6AlJFJwiQCFCNMBDgSwqSQwMS4pLiaOgMPTKFQKiRgXG/Xiiy+88vJLRAJBJBAZ9SnJhjSVQisVKTUqY05WUUVZXVlxTZoxi8XgxcfgX3lp+dJXomOi4+NiEqKXxyx9ZdnSV5bFxcSTCGQIZDARNgthM2AEAhE6yEBgJpfDEwokYqFUJBALeCIuR8BmchGYCdMRmI4wGSwERqhkICEuaemS5UuXLIuPSSQRqTQqSKWCIAgjTA5PIBLL5BKZUiSWcwUSNk/I5YmEIplUoVZpjXpjelp6dmZO/oq8krz80ozMArU2VShW8vhSHl8uECtFErVErJXJDSpNmt6YbUzO0erShWINjc6Ox1Fi4vE4IpWOsHkiiUShkirVIpmCIxDRmWwaxEA4XIFEKpTK2Dw+xGRS6SCJRqWAAMxiCqUSjVGXkpFqTDfK1AqEyyTSyEkkHAkgQSyILeAgXA4JAKPjE5dGRcclJMEMplKtSc/KzMjK1Oq1fLEAYsIgRIeZDBaPwxXyOHwOm8viCjhKrSKvcEVjc92G9nWvvXngxOkjp88fP/j2vvKaYjafER27dFn0izHxryQkLUvCLcPhlhGJ0TRaEgMmshEqh0nlMKk8Nk3IhaQCplLMUYm5SiFHzmdJOAwhQueANJhEgIh4FkCRclnJKnl+Rlp1adGqxrpNa9o2tLW2NtQ01FSua2s9+sG7XZ0PXU6r22EZHuy9f++Lu1/c6fz6/lBfz/Bg39BA71B/z1B/79BA/0Bfb8/jrt7urv7+3v6+np6uzq5HX3d1dfR2d/X3dPd1P37c1dHd2dnb1dX7uKv7cWdXZ0d39+ORkaGpqYmJibHh4cHR0eHJyYnJyfHx8bHJyXGLxeTxuAIBH6YTRyLhSCSEoh6LxWwyTVssJrvd5na73G6ny+Vwu50o6vb7Ub/f6/N5PR7U5ULdLh/qCfh8IcwaEQzO+n0RLxp0u70up8fpcDsdHpcL9bhQlwt12F12i9Npc3pcaMAXCAfD4WA4EoyEAiGvx+dxeYL+4JP5J08WnoQCYY/bY7Vap6dnpqampqenZ2ZmpqenTSaTy+UKBoPhcBhF0YmJib6+vsHBQZPJhKIoBr4oiqIoinFzOBwOBoM+n8/n82H2YkwkDoVng8HZQHA2HFn48cd//+k/f/K63SePHspI0SEAMS/dcPbIuwNdD3offdXx1We9jx6M9/eZJyf/AYjtNjeWvOt0uN1ON+pyuh12h8XssJg9TmfA5/ehPrfD5XI4PU436nRFgqEf//Tnv//0X//xl7+O9A1sXb8RoQEv/uvvuCB996b2se7+72cX/zz3ZAENoFMWz4QpaHYsuHzPvKFFlz9kcqBjJnTCFDY7Ija33+xAzXaf3eV3oT6Hx2112aZsE4OTfR2DD77o/OLje198fO/hl11D/ROmSev0pPnTTz9va1uNIMy4+Fi5UrZl25aP73zSPzTYPzwyMjE9Y3VYHajZjk6b3aMT5u7e4QcPH3/55UMsEgQLPLr84fWrV25+euduT/cAtmbncfsD/ojb5cOMvJh1eGrSPDoyOTY6ZZqxuV0+LG/EanGODE/0dA/09Q6ZZmyh4Nz83NNQcA71BLCMauzxV985hrket980YxsZnhgaHJsYn7FanBgKY7f9dl8T289z2D2o2x/yRyKBSMAbQF0o6vaGg5GnT7559uzbcGTO7nBNTZlmTBa3xxsOzYaDEb/b57I4ZsamR7oHer569PWdr766+ekX1z758sadR3e+Gn7UZx83zboD30QWn0UW5wKRsD8cCAStdsfAyGhnT2/PwOD49LTN5UL9QV8o4g2EUX8IDYT84bnZhadzT74Jzy1iLXTh+SeRhWehuUXMOIFFEWPLdsHZRdQfsThQi93jDy08+eaH+Sffz1jcn919+O6hYxu3bK9vXlleXVNeVV1VV7dyTVv7jq079u7cumvrxq0bsKW6A2/se+Pd1159c//m7RvrW2rzilekZBrVBpVMLZOqpHKNXKlTp2dnrVqz9t33Dx87duqNN97Zd+CN19969613P3j97ff2v/b6rn37duzZu2PP3vYdO9a1b2rbsKZ1XVvz6ta65vriypLsguz03DRjplGmk7IlbIYAgnkgwKZSmWQqQqIyiVQmkcIkUhEiDSHSWCSAQ6Xz6RCfAXAhEoOSQMPHkpMSaAQqk86VCNV6bWpGakZmWmZGak5WWkFORmayTirgACQcKTGWDYPpyYaGmpo1bW0rW1orK6uLiorz8gvSM9LVWrVcKZErJTKFWCThsbkIHaZRARJApzDZsFgqUGnkOr1Kp1cpVVKhkMNggDQqkc1mZGamrFrZtK19Y1N9jUYhJSTGJcXHiPmc8uKCDWtWrVvdurK5bmVLbXlJnkouZCM0AY8hFXF4bDodINBpeLmEV1qU09JYVVleoFNLEIjMhKl6jayoIKuyrKCmsriqorAoPzPVqBLyEICCI+JiaOQkHgfSqSVZGYbc7NSsTKPeoJIqRQIx52cglgvkaolKI9PoFDq9UmdUaY0qhVrCF7EZbDoIUwCITKWTqCCRQifRYArAoGIKMZ0JgAiNClModBKVTqJBJDpMgmAiAOLI1Pgk/PJE3DISJY4ngPLy09asa9y0eVVVdaFKIwQhfBI+ikCKwaKImWwqk0VlIGQIJoIQHqT/PHSIADFIDISMsCgsDo3NBTAgRlgAzAJAhEqhE0kAgQTiKTARYFIAFoWGkCkwkQoRQJhCA4hJiTFJCTEshF5dVnzmyJH+Rx3jg4P9j3t6Ox/3P+4Z7B3o7uq5+8W9W7fu3Lz1yc1bn1y//tHVK7cuX7l55eqta9dv37j+8fXrH125fPPihas/+4bP/CMQYyUdVy5f//DS1WNHT2zevDU5ORUA6AyEVVBQtG/v/gtnL16/dvP82Uu/mIZ/BuJjR08fPnTi6JGTp06eP3P64onjZ9979/CB/a8f2P/6e+8ePnvm4uUPb9y4fvvmzY/OnDm3b9/+xsZmzEO8cuWq7dt37t//6quvHty378Du3Xt27dq1c+fOfymqqCuqrCusrC+qaiiuaiypbiqpaSmtaS2raSuvXVNRt7aqYX1N46aapvaapvbqxvbqxi01jVtrm7fXr9zZ2LqzvmVndePW8tqNZVVrS6vXltdtqGrYVN2wqapuQ0nl6tyCJq2hGEbUUTH0534f97vnlv/+D9HLopPwRBoD4YrEcqVKq1HrNRqDTpusVScrZHqpWKeQJeu12elpRQV5NWVlLVVVqyoqWwuK6tIyi+TqFLZABjA4ZBChQiyYKeTwFQKxRijVCcRaoUQrlOoEEg1PpGTzpAhHjHDELJ6UzZdx+FIWVwwhXDINTiRQYhMJ0XG4pdEJS6Lil8ckJuDJVDrC4oo4AgmTJ4RZXCrIwBOBpARyYjwRn0QhEQAyESARKAQCiUgkEQikxITEqOXLXn75pajly6kUilQiS0vNSE/NVCt1YqFcLlUnGzJysgoy03OVci0EMhPiCFHL4qKj4mJj4qOj45YsWf7SS68sW7qcgCcgDKZQIJZKZGKRRMAX8rhCPl8oEUuUCpVGrdNo9GqVRqVUy2RKAV/EYrFZTDaPJ5BKZGKRmAEjSYn4ZUuXR0fHkEkUJpPD4fDYbC6XyxeKJFK5Qq5SKZRqmVwlksiFIqlQJBWJZWKJTCpXqTX61NSMnNyC4tKK8vLq3LwirS6ZL5BwOAKhUCpXalRqg1Khk8q0MrlOpUnW6dLUKiNfIKWBjEQCKS4Jl0QkUkAAZrO4QoFAKhZIxRwhH2IhVDpIpYPYFh0IM+gIA2TAVDpIBmgADLH5PLFCJlcrpUoZm8+l0mmJBFw8LjGJRCABVBBhMFgcEGYSyLT4RHxSEpEOIRKp3JiSmpGRaTQmS+UyJptFp9NBCELYTJ6QL5aKZXKpQiXXGTRZ2RllFSVta1rffPvgh1fO37x99dCxd+ubqvkidlxCVGzCcgIlAaATARBPIsXjCbFkShIEk3kcWCJiS8UciYgtFrIkQrZCwtPIhQa1LFWvStUqtTKxkMWgk/DUpASYTJTx2Jl6bVVRwdrmxu0b1+/Z2r5l3ZqW+uqaitJVzQ3vvv3G/Qd3bbYZl8MyPjbU2fng3v27jx7e6+t5PDTYP9Df87jrUcfXDzoefd3Z0dHV2dHzuKunp7u7+3FXR0fHo687Oh51dXZ2dz1+3Pm4q7Pzcdfj3u7evp7e3p7e3t7e/v7+kZHh0dGR4eGh/v6+gYH+sbHRqalJq9XidrsDAQyCw4FAwOfzBQJ+v9/vcjnNZtPMzLTZbLLZrE6nw+FwOJ0Ot9vl9Xqxe7xer9vtdrk8Lhfqcns9Hp8XDXi9AZ834PUGvGgARX0oino8XtTtQz1e1IP6UL/fF/B7A37U63OjPo/Xj/r8qC/o9Qe9/iDqD3kDs8Hwk9mFJ3MLYX/QYbNPjI+PDI9gccJjY2PYBcbEXq8XS88YGxvD+uecTidWpGc2m00mE2bexVDY7/dHIpG5uflIJBIMhQLBQCAYDAXDoVAkEo788MMPf//P/+vzuE4d+yAzTceCSPnZyedOvD/Y87Cn46tH9z7r7Xg4NtBnmpiwm62Y7uiwexw2t93mwppH3C7U43B5HHaXzeq0ml02K+pyBVC/Hw34Pb4A6g96AwGPdzYY/vG7P/3Xf/yfv37/p4HOx+2r17KotKXP/V7G5ry5e+/MwPAzX2jB7Q2Y7a6xKefIpG/SMmfzPPMEn7mDCzZvaNoRnLJHTK6IxeWfsaPTNtRkRy1Oj9npMbtcM07zqHn48UjHl133Prl/786DzvvdI/3jU6MzY8MTt2990tKyCoIZMTExUrm8fcuWjz7+uH9oqH94dEUD8ZwAACAASURBVHB0YnRyZtJsn7G5zXbUZHVNTlsnJi1ms91qcU5OmAb6Rwb6RzDnA+oJYLpsMDAb8Ed83pDTgY6NTvX3DQ/0j0yMz5hNdgyLx0anxkanpibNphnb1KR5cGC0t2dwoH9kesridvkwnMWy+TAUxsq9ZyOLs5FF7P2dDhSzWGCGY6zbBQuAwxwX2CO2mWe1OO02t98Xnp99sjj3NByc9Xr8XjQwG57/9pvvv3n2nd8fNs1YJyam7Xb3wsLT77//4cnCM6fNNdQ7dPeTu1fPX7l04vyVU5duX7zx6dWPPr368adXP/r06kdfffTFYEefZ8Y575udC8wG0IDD7hwdG+98/PjewwcPHn3d8birt79/dGLSaneivqA/GPH4Ai6Pzx8Mzy08mV14GojMh+efzD35JhCZd3mDHl8oEFkIRBYCswvhhadzT/449+SP/siiEw25vOH5J9999+e/zT/5ftrk+vzLrw8dO9W+fVdd08ri8srSisraxqb1mzbu2r9n78F92/ds27h1w4Yt67ft3rr/9X3vHHr7/aPvHXzr1fXt60qrSpIzkqUqmUAq5In5QplQppanZWe0tK186513Tp0+c/zEqcPHjh8+duz9w4fffu/9N95+++Cbb+47eHDHnt0b2jevWrdm5dpVbRvWrNm0rm3DmpbVrVUN1YXlBanZKVKNhClkQhw6nQVQGRQSRCSCeDJEBJgUkE0DmFQqg0yBiWSYRGaQKQwqmUEhQiQCnUSgk8gwBWCCCIfJE/KEYoFIxBMJeXKpUKuUaeQSIZcF0cgACS/kMHPSU5vra9e2rWpqqC8qLMjJzsrOzkpJMao0Cq1emZ6ZnLMiIz0jWaWWcXhMCKbBCMjhIiIxTyoTyhVijVah06tUKimHyySSksgUvFIpbWis2btnx5ZN61dkZ9ABMi4xVsBjlZUUbFy3et2ala3N9avbmpoba/JzM9RKiZDPRGAqmZhIwMUBVLxcys9bkV5SlJueqhcKWEwGTchnpafqiotWlBTnFuZnrchOy0jT63UKiYiLwFQaBQfSiDwOQ6UU63UKjVoqlfEFIg5XxOaLOUIJTyTliWV8sUIoV0lUWplaK5OrJWK5gC/msPkIkwszOBDMAukIDVtio8EUjIl/HRpMocIUGkQGIAoIk0CIQANwZEoCnhCdmLScRI7n8eHcvLS21fVr1zWXluUqlAIIJuIJMQRiDJWWBMEkBKEwEAoEk+gQAQDxAIDDBqTj6RARgkkwg4wwKQiLirBoCAuAmFQAJlFAPImaRKQkkmhJZBBPpROpdAIFJFBBAkAnwQyATqcScPH4xDg2AlWVlZw6cqS3o2NsaLi/p7fvcU9fT+9AX39X5+PPP7974+ZH12/evnbz9pWrNz/88NrFy9c/xJj46q2rV29duXLz0ofXLly4fP78h+fOXsLsDSdPnD1z6vyFcx9+ePHqhxevXr1849LFK0cOH9+4oV2vNVLIAANmFRWW7t/76rnTF65fuXHx/OUTx88eOXzy6JHTx4/9nLl25PDJY0dPnz514fSpC4cPnXj9tXf27D6wb+/Bd985dPbMxSuXb9y69fEnn3x6/vzFvXv31dbWFxQUlpSUNjY2bt7cvmfP3v37D+zdu2/nzl3bt2/bunXLvxRW1BX+AsRFVY3FGBDXriyrbSuvW1NRv7ayYX1146bqpvbqpvbK+s0VdZuqGrbUte5obNvdtGp3fevO6qatFfWbymvXl9euL6/bUPHLlFStXVHQrNYV0WH1sij6756L+5ffLf+356OWRiXhCQCTxZfKVBqtUadN1mqMWk2yWmmUSXRSsV4pSzHoVqSnFeetqC4pbiovaykpbczKKVdpM5hcKQlAEolgEhkkAQgI85lsKU+oFsv0UkWySpuu1mXIVSkCsRphi2CmgMWViCQamdIgVehEUjVXIGVyhHQGh0SFEnDk5TGJS5bHLYtOiE8ikagQzOSxeSKOQMwRiBEOHwAZeBw5JjohKiouPg5HJFABGh0A6BQKLSkJHx0du2TJ0ldeWRIbG0ul0iQSWVpaRkZ6lkajF4lkErFCpdRpNUa5TM1i8UhEWnwcPi42KSE+KSEhKTY2fsmS5S+/vCQmJpZGowkEQqVSpVZrlEqlTCaXyRRKpUqn0xmNySkpKQZDsk6n02p1arVWJBKzWCw2myMWS7VanUaj4XJ5BAIxKio6ISEBhhkSiUwmk4vFEolEKlcoVGq1WqvRaHVarV6j0ak1WpVaq1CqZTKFTK5Ua3Tp6ZmFRSVV1TXV1TX5BYU6vVEgFPF4AqlUrtMZDIYUtUorFsv5AolYLFfI1RKxnMlkUwGARKMQqSQijUQGKSACIlwmV8QTSAVcEQdmwxQ6JYmET8Dj4vFJOBKRBtFhFpOOMMgAgInEHAGfLxZxBAKIiZBolEQCPgGPTyKScCQKBaDDCJvJ5NEhJokMEAlUGg3isPkKpTo5OTU1NV1vMMgVCpFILBCKxFKZWqtJTU3Nzs7KycnOys7MysrIzcupqa3cvWf72XMnr9+4fPjoe82t9XKlGIt7ZLBAFhuGYCqBmBifEJWYFEOh4tksSCYVqFRStUqqVIiVcpFGKTXolBlphsK8rJL8nJz0FIVYANPIFFwiRCEpRfz8jLTW2urtG9bt3771wI5t7WvaGqrKy4sLmhpq3nj9wGeffzw5NWqzzkxMDPf1P+7ofNjZ8bC3t3toaKC/r+fhw/tffP7ZF59/fv/e/c6Oju7u7p6e3t7e3r6evr7e3t7e3t6e3p7uvu7Hfd3dvT09fX29A/19gwMDQ0NDw8PDI8PDw4ODg/39/X19fVio8MzMjMvlCofDmK8ACynDDK82m81isczMzMzMzJjNZqvVav/lYClmPp/P6/WhKIolNrg9XrcHdXtQjwf1eFAU9aKoz+cL+APBQCAQ8AcC/mDAFwj4/OFgeH52fmF2fjYYCnp9PrcHdbpQp8vncgc8aNjrn/UFZ32BiC8Q8fn9btQyYxodHhkZHpmYmJiamhqfmBgdHR0dG8Xa5ux2O/aBTWYTtl1nNpvNZvPU1NTY2NjIyMjExITVasW8Fv5A4NeI4nAkEgwGA4FA0B8I+HxBv+9P3337X//3bz6P49Sx9zPTtCyYlJ+TfPbkewM9D7o7vnx077PezoejA33T4+PWGbPDbHdYHDaL02Zx2q0ulwP1uHyo2+txuFw2q8NidlrNbrsNdbr8bm/AEwh5Q1gsbsQXnA9Gfvzj9z/99W8/fvNt39ePNq9q49CA2Bdf1Islx9540z42vuD2BkwWdHLaPTblGZsOTNsWHN5vvZHvvLPPnMFZkzs4YQ9M2IKT9sCUwz/j8M04vTNOz4zTa3b7LB7npG28d+zxV50P7tx7+NnD3kd9E0OT06MzIwNjN67eaqhvBgD68uUxEol848b2m7c+6hscHhwdHxybHBqfGp02T5hsUxbHlMk+OW01W5w+X2g2shjwRzD7L+oJBAOzWHyexezA0h4wDMXcwz3dA/19w9NTFofdYzE7hofGH3f1dT/uHx4anxifGR2ZHBocwyzFv27F+X1hj9uPRUYE/JHZyOLiwjcL88/mZp8EA7N2mxuTojF3hN3m7u8bfvigs6d7AGsAwV7FkBrLNgkGZhfmny0ufBMKzWGcHQkvPHv63ZPFb71o0DRjM5vsQX/kT9/9+P13P3o9gZ7H/Z/c+vTC6YsnD588d+zszQvX73/yVc/9x933uu59/OW1s1fOHTlz88L1ga/73Canz4FaZyyDA4MdnZ1fdzx61Pno4aOvv/jq7qeff/bV/ftDw8NOlzsYiqBev83udLo8wWAkFJkPROaxKjs0EDHb3VYHivoj/vBCYHYxsvjN3NPvZp98F5h76gnM+SNPvvn+rz/89T/nFr8bm7Te+fze+0dObGjfXlXXkFdUUlRWXt/c3L5964E3Dh5867U9r+7esrN9y872Xft3vvrmgQ+OvX/y3IlDxz/YuW9HTWN1Wna6XKMQySVCuViqkmmTdblFeavXrX7znbfOnj974eLF02fPHDl29K133j74xmuvvv7aq6+/tufAgfYd21avX9u8qqWlrXXNxrWbtm1u37Fl8/b2VevaKmorUrPTxEoRwmOATABgABSIQgSIeCqeBBABBIA4EJ0JUCAyESTgaXgcFYej4vA0PBEkUmEKyAQgFh1i0iEGHYQAAKTQaCQAIDMZdCGPLRXxhDw2EwYZIFUs4OZkpDbUVK5saqgsK81MT0k26NJSk40GrUarSMswlpUX1tVXlVcUp6UbRWIewqRjNCxXiOUKMZZGbDBq9Aa1WMKn0ohEUpJAxK2sKt23b9eBA3vq66rEYh6ZjONykPy87FWrmlpaGmprKpqaale2NtTXVebnZWk0ciYCEggJuKRYGo0oEfNSUnQpyVqxiAtDVCYCSiT8lBTdipz0FTnpGRnJKSk6o1Fj0KuUSgmfx8Q65Ph8llIpUSolQhGHxYFZXJgn5kgUQrlaIlUIRTK+QMqTKIRylVimFAmkPBYfQbgwk8dgC5hsARPhwphBAsPfXwdgUEGsLg57HiIDdBIAEmg0HIWSRCDEJSVFkckJfD6Sm5u+cmV9W1tjUVGOXC6AYQqRGE8gxFEoSXQ6EYbJMEym04kgSAAAPI2GDQ4A8CBIoNOJEESCYTLMoDCYNAaLBjLIZBBHoCYQyPFEcjyZmkih4Sg0PJmKI1NwVCqeDpJZCJ0BAyRCIiExnoPAlaUlJ44cftzRMTo83N/b19fT29fb29/X19nZ+elnn1+7cevqjZtXbtz88Mr1i5euXrh87dKVG5ev3rzyy1y+cuPSh9cuXrp6/vyHZ89cPHXqfwDx5UvXrl6+cenClcMfHNuwbrNGpScRqAyIVVJUfmDPwbMnz1+/fOPShSsnj589/MGJI4dOHT927tjRs0cOnz5y+NSJ42fPnL546uT5D94/9uqBN3ft3Ldv78H33zty/tylq1dvfPTRJ5999sWlS5f37NlXVVWdm5tXVFRUV1e7fv36Xbt27du3b+/evTt27Ni6tX3z5o3/UlBZV1BZV1hVX1jVUFTdWFTTVFLbUlq3sqxudUX92sqGdZWNG6p+BeKGzRX1m6ubttav3Nm0ek9j2+661h1VTVvK6zaW1qwv+wWIy+s2ltdvKqlen1vYqtGXQAxtVAz83PMJ//pv0f/2fPSSZUlJeBBhCqQytVaXotelajXJWk2yRpWiUqaolWk6daZRn5eWWpSdVZ6XW1OQX7sit8qYki+S6qgQNx5PjU4gxuLIODKdRucyOVKRVKfSpOuTc1IzClIzCnTGbIlcx+JKELaQK5DLVUaNPl2jT9fo0pQao1ylF0lVbJ4YgFh4IhCXSIxNICTgyHgSSKMzYSaXyRWw+SImVwAzWGQyLS4uMSoqJjY2AY8nYTkgZDI1MREfHR27ZOmyJUuWRUfHkkgUgUBkNKakp2VqNHqxWCYWSaVSuVgsY7N5VCqYkICLjU2Ij09KSsQnJuFiY+OXLYtevjwqMTEJguhCkUilwoBYJZfLlUqVRqs1JhtTU1NTUlJ0Or1Go9FoNGq1RiwWs9lsDocjlUoNBoPeoBcIhCQSKTomJiEhAYZhqVQqlyskEolYLJZKpQqFQqVWabRavV6vNxgMRqPBaNTp9RqNVqPRGgzG7OycsrLy6urqsrKyrOxsrU4nkUjFYrFSqdQbDHq9QS5X8HgCFovN5fJEQjGPx4dgiAZQaXQaAFGpdDIVIgMMGsKFOSI2X8LjiNgwGyKDpARCYkxCbFRcdFxSPJUOIBw2g82i0ulUOggxmSwenycScQRCmMWigCCeTMaRyHgyFU+mUUCIyeJxOUImwqVSIazOmk5HBAKJVmvISM/KzlmRnb0iMzM7PSMrMzM7L6+gvLy8tramtq62srKipKSosDC/vKJ0w4Y1b7392rHjhw6+tq++oVqtkbO5DA4P4fKZDAQkU/DxCTHLo16Jil6ShIujQ1ShiKtWywwGdXKyNiVZm5qiT0815GSnlRXnV5cXF+fl6NUKNoMOkgkISNPKJCUrstsa6rauW7N9w7ota1e31tWUF+QV5eU01FW9/tr+O599NDo+NDMzPjI60NPb+ejR/UePHvT0PB4aGhgY6O/s7Hjw4P6jrx/1dPcODQ2Pjk6MjY2PjY2PjU2MjY2Pjo4ND48NDY4ODowODIwMDowODY0ND4+PjIyPjIyNjIwND48MDQ0P/XyGR0dHp6ambDa71+sNBIJ+v9/lclss1unpacycgB1MZMVQ2Gq1WixWm83mcDjcbo/H43Fjx4OiPq/X7/f6/RgoY3JsMBgKhcOhUDAYCAb9ASxjIRIMz4X+H9buMjiuNE0T9kbsNzPd0+Uqgyg58ySckyeZmZSZYpYFllFmkFFmLhebuUyyDDLIzJYsVkrJzCAGU7nsququahjo78extdXdOxO7EZvxhkOWUkr7j+LSrft9npGxoZHh/oH+WCweDseCoXgw3BeKDERiw7HESKxvKBrvD0UTwVDEF/A6XXarzeV0+f3+YDCIYBeZi+zxeILBYCgUmng/kh9bLBaz2dxr7jWbzTabzev1Ik/r6+t78fLlu3fv3rx58/zFi7GxseHBwb5YLBoKJqKht9+9/Pc//9wfC544sjfToICo2Pwc7YljX3e2PWxrvt/06E5na5O1p/s9iL2hsC8c8kVCvkjYH42HE33R/v5YXzwcjQQCIb837PfFQsF4ONofSQxGB4YTw8+Hxl8Mj48NDL8YHvv53U//+ce//Pz92+7mZ+uXL+dSqWmTPjJIpMe/+iposY6GwgmnO+Fw97t8I77Qy2j/D4Pjvx95/dPgyzeR4VF3NG72hrtdcbN3yB0dC/aPBvqHfPF+b2zAFx/0J6LOoL3D2nq/+VHjgye3H3c96/LYPAFX0N7raKi/MmdmNZFI+XjSFIFAsmrVuitXG7t6LL02Z6/dZXa4bW6fyx9yI9e8vAGvLxQKxZBrcBazo7Ojp7Wl81lz+9MnLQ/uP7l/7/HjR83tbd1WizPgj8RjA35fuLvL3NbaZbU4g4FoKBhDouWJvR5IlQIxsccdQECMjOFDYB2PDQwPjU9cpxsZfh4MRB12j8vp8/vCHnegva37+rVb9ecvX792q+lpa3NTW3NTW2+PLRJOTITWQ4NjIyMvRkdfDgyOxuODfX1DI8PPn4+/Hht92RcfioQT/Ynhl8+/e/P6XSI22NLcUV936dtjp+tOnb9+ufHx3cedzR3OHkfYE454wrZO6+2GWyf3Hz998NuHjfdtnRZHj62tufXO7Tt3791t62i1WM3dpu77jx40XL1y9fq1Zy0t/mBweGRkcGg4EomFI7G+voH+DwXikeev+wZHfaGY2xt2+8KeQCwYG0gMPR8a/27kxfcDo6/iQ+ODY6+///FPv//l38dfvDXbPFeu39nz5d6Fy1YWl1Vk5ubnl5TOnl+9duP63Z9/+tk3X+z+Ytf2Pdt3f7n7q/1f7j+y78SZ42fqzxw5eWTbp9vmLpyTlZ8t1yjECqlYKZVrFPosw/TK6avXrvpm39enz546ffb00eNHv/nm6527dmzeumnTlk2bt27esGXT6to1y2qWL162eGnN0tW1qzft2LL90x1bd21bVbt65rxZGbmZAqkAYkEUOpVCpwIgmUAhYkk4HIAHQIDKoFHoFBKNiKfgsSQshohGE1AYEppAwZNBEghT6AwaxKCBEIVCJZIAHIGAJuDRVDKRzYSEfDafy4QhCo1C5LBgg1ZVXlI4s3x6YW62TiVXyiXpOlV6ulqvVxcW5c6dN3PxkvmzZlcaM3Q8PguiU7g8pkIp0Rs0SIFYo1VodUqVRi4UcUE6hQYCAiGndHrh5s3rP/t818qVSw1GLUSnMFlQZpZ+zpyqWbMryytKZs4sX7BgzsKFc2fPriwozJHJRSBExuFRBAKayQTlcrFcLmYwQRIJS6EQWSxIJhNqdUqDQWMwaPQGjdGoM2boNBoFYnQIonC4DKlMKJWJ+EI2h8cUiDkylVidrlDrlXKNVCQX8KU8oZQnkvEFEi6LzwCZVCpMhlg0mEuHORDEok0UJJBUmEIHKHSACpOpMJkCk8l0gPShVgFQcGQASyJhcNgUNGoakYDicRmFBVlLl1QvX7Zgemm+TMqHQICAT8PjUklENJWCp1EJNCqRQsaRARwZwCIHALBkMo5CxlMpBBqVCNJINJAEwWSIAZAhAoGCxgFpeFIqgZRGIqMBMhYAsEQChohHAUQMSCYyISoMkolYNA6VxqZDVeVlRw8damluNvf2dnZ2dnR0dHZ2dnV3PWttuXXn7sUrVy80XLl45Wr9pSt1FxvqLl6pv3z1QsO1iw3XLly+euHytQuXrtZfaEBy4jNnziOtidOn6urOXqivu3Tx/OXLF6++B3HNOpVci0cT6VRGRUnlp9v3nD5x9jIC4qOnD+4/fujAiaNHTh8+fOrQwZOHDp48fuzM6VP1p76tO3Tw+Gd7vt6+bfenu784dPDY+bqLDVeu3bh56+7d+/X1F7dt21FVVZWfX1BSUjJnzpxVq1Zt2bJl586dO3Zs37Jl88aN62tr1/7XIJ63fEZ1TdX8vwHxzPm1VdW1sxdu/BsQz19fMWd12ayV5bNXVs5dPWPemhnz1s6oXlc+e3Vh6RKNrpzO0CSlwP/yW8z//Kek//nP0z76GJWGAiCII5YoNRpDui4TaQ9r1ZnpulxDeoFRX2TUFxn0xRnG0syMsqzMMoOxRKHO5vAVJCorDUdOQhFSsCQMgUqiMGGWWCzTafV5mTmleYUVuQXl6cYCqSKdxZXALCFXIJerDFp9js6Qk27MTTfm6PTZKq1RItdwBBKIwSGSISyBjMaR0DgAR6SQKBCFzoSYHJjNYzA5VCqIweCSklKSk1PS0tBYLB6HI2CxeBQKk5SU8sknUyZN+uSTT6agUGgYZsjlSq02XS5XCgQiPl/A4/GZTBYAUNLSUFOmTJs6dVpqahoajUWjMUlJKVOmTEtOTsZisTQajcPhiEQisVgsEolEIpFMJlOr1Xq9PiMjw2AwaDQahUKhUCjkcrlAIPg1iHU6nUAgIBKJ06ZNS0lJIZPJPB5PLBYLBAI2m81kMtlstkAgeC9jhUKtVmk0GrVajQhbp9Pl5OSUlZWVl5fn5+enp6erVCq5XP7hyWq5XC4Q8BkMBgiCMAyz2WwGk0GhkQEKgUIjUSESGSSSIRKNQWFw6WwBkytis/gMGoNKoODTcGnJ6OSpqdOS0SlEKkBnMWE2iwJBFAiis1gsHp8nEnMEQjqLA9AgHImMJQLIGEYyjc5gcjlsAYPORuYu43EAQKKxWDyFQp2bm19ROaO6esHChYsXLFg4b9786uoFS5YsqampWbly5bJlyxYsqK6qqqyoKJs3b/aq1Ss2blpXs3JpWXmxSiUTirgiMZ/DYwIUQioqeWrSJ5OnfDR5ykfJKVMIRAyTBUllwnS9OjvHmJeXmZuTkZWpz8kylBblV5WXTi8uMGiUPCYdBAgMkKKRicsK8hbNnrmseu78qsqqkqKCTGOGWpWboa+eO/Prrz67e++m1dbjdFlNPR0trU+fPHnw9OmjtrYWk6nLZOpG2g9ms9npdHq9Pp8v6PMFvF6f2+11uTxOp9tud1mtTovZYe61m3vtFrPDYnFYLPbeXovJ1NvT02s2W2w2G1I8QN5wOp3IVgufz+d2u+12OwLKX38USWFDoRCSGSNKRsYmRCKRSDQSiUZjiXjfQH//IALivr6+vv7+PqSt29/fn4gnYtFoPBpDxiwMxBNIMBwLhqL+QNQfjAVCiWC4PxQdDMf6g5GEPxR1+wIOl8fmcNudPrcnHAoh44SRQcg+r9fj8fh9/vBEQuzx2u32np6ejo6Ojo4Ok8lkt9ldLpfX6w0GgsFAwOf1BoPBgYGB8fHxsbGx4eHhoYHBRDQW8vn8blc06Pv+1fN///PP/fHgiaN7Mw0KkILJzVIfO/Jle+v91mf3m5/c62xrsvZ2ux2O9wmxLxL2RcO+aMQfjYcSfZH+/ujfgjgYjIcjiVCsP9w/FB0aGxh9PjQ2NjD0cmTslx9+/9e//Mcff/jJ3Na+edUqAR3CTP7EKJMd/uwzV0dHwuUKmi1Rm2PAG3gZTfwwNPbL8ze/jH//48CLF8H+PmvA12Z1PO32d9gG3bGX0ZEXkeGR4MCQPzHk7xsK9MVdYWeXre3Bs4eN9x/fetTV3Olz+CP+qMvqbqi/MnvGXAKePOmjKQI+AuIb3T1Ws81ldritLq/DG/AEI95Q1BMIu7wBi9XZ1tb18MHT27fuX71y4+yZ+gP7j3y6+4sd2z9FbmSfOX3+0sWrjddvt7Z0IjGtw+5pa+0ydVuQ4BaZGex0eJHREHabu6uzt7Wls7vL7PUEkR5wOBT/9SBhJNB9Pv76xfPvRkdeBAPRHpO1taWz6WnrndsPztddOrD/yDdfH/j25Nnr124hS1/b27oj4cSL59+9evn98NB4NNIXjfYn+obiicF4YhCpYQwPjiONi8GB0Zcv3nz36t3gwGhHW/eZU3VffvbNwb2Hb169ZTXZ4qHEQHRgJDHyZvzNuxdvR2JDnU/azx8/d+rAyZsXG5vuPrl/4+7Fugtnz5y9cfNGj7knEPI7XM7HT580XL3ScLXhaXOTx+cdGBwYHB6OJfqi8b5E/yBSKe4fHhscfTE0+iKaGLI5fK2dvS0dvT02jy/chwTDfcMvYoNjA6OvXr/9+d1Pfxodf23qtZ+rb1i/adv0ipnpGVlKbXpGTm5FVdXyVTVbdmzd9dmuXZ/t3P3Frq/2fXng6P4jJw9/e/bE6bpvDx47sGXnprkLZucU5qjS1XKNXKZRKHUqQ5ahpKx4ec2yPZ/tPnj4wIFD+7/+5ss9e3Zv27Z5w8badevXrq1ds7p2dc3alTWra1atrllTu2bjVmRqJaSCtQAAIABJREFU256de3auql1dNafKkG3kifkQC6LCNJAJ0RgghU4hUUkECpFIJX0YcI+sgcLhACyWhMGRsUQqgQKSIDqFDtPoDBodpoIQmUojAQCeSMBQKUQuGxaJuHw+GwLJAAkHUgGpiJeRrsnJ0KerFVIhTyLkadRyg16TnWUoKyuunj97wcK5FZWlao2cwQRpIMDjs3TpqvyC7PyC7IzMdL1Bo9UpFUqJRCoQS/gSqUAmF2XnGJctX7Rj55b1G9ZMLysSCDlMFqTRKqaXFZWVFxcW5RYW5ZaVF8+eM2P+gjlz5lblF2RLpAIyhYDBpVGoRJGYp1BKuDwmDQQoVCKVRmIwQb6ALVOItTqlwajNzjFm5xh16SqRmIf8H1kcWCIVyBRiiUwoV0p0BlVGjj4rz2jM0WuNaplaIlYIhXKBQMpD4mEqTEaKwiCTSmNSEQpPHKRADLFoyEGu1pFoBCIFRyJjAQqOTMaRSFgcNhWNSiISMXw+q6god9myBStWLCorK5TLhXQ6hUTEEAhogIRFvEulEilkPBnA/fr8WsMgCIAQgICYQieQaFgiFUOiYAAqlgLiqTQClUwgEbEkAhogYkEykQVRYdrfg/hZc3NPT097R0d7e3tnZ2eXqftZW+utu/c+gPjahYarFxquXWi4fvHK+3Oh4drfgLju4tmz9WdP1yPrOf4rEBPQRJjKqCip3LN9zxkExGcvHj96+uC+4wf3nzhy+NShgycPHjhx6ODJ48fOnjl94eyZC8eOnvr6qwOf7v7iw6a6hmvXGm/evH337v3z5y9s27a9qqqqoKCgtLR07ty5q1ev/pAQb9+6dfOmTRs2bKj9GxBPn71g+pyF5XMXV8xdWvkBxDPnr561YN3shetnL1w/a8H6mfPXz1m0qXrp1oUrdsxftm3Oos1V1bXls1dNn1lTNqumYs6qGfPWVFWvmzm/tnLOmqLpS7XpFQyWLiWN+dvf4f7pX1L+v39J+t1HaSmpRBrIkkiVOp1Rr89O12VoNcZ0XXZmRmFO1vTszFKjvkinLdBq8jXqfK22QK3JkyoyOHwlFeLiyXQcABFpMEBjADQWnSkUSTVafW5mTkleYXluQVm6MU8i1zI5YjpTwBXI5Cq9zoCAOEerz0LmIciUOqFUyeaLQJhNpEAYAjkNS0RhiVgimUSjgwwOgyNgc/l0OoNAIKakpCYnJ6ekpqahUGg0Go3GoFCo5OSUKVOmTJr08ccff5KcnAIAZC6XJxZLBAIBh8NhsdgwDJPJZBQKPXnylEmTPp4yZWoaCoXD4TEYbFJS8tSpU1NTU3E4HIVCodPpLBaLxWKx2SwExyqVymAwZGVlZWZm6vV6jUajVCplMhmfz2exWGw2WyKRpKen6/V6sVhMJpOTkpKSkpKIRAKbzRKJRDweD4IgEokEAABiWRaLxeVw+Hy+6FcPmUyWnp6el5eXn59vNBo1GrVarVarVQqFQiaTyWQykUjE4XDodIhKpYIgyGDAEB0iUwESmUCmEMk05GYAhc6GkOkQXBGHxWfSGFQiFY8moFOxacmYlDQcmkQjIyAGGQyIyWRyuRyBiCcSs/lCiMkhUSEskYwhADgSlUABKSAMMzhMBpdBZ4M0BrKkmkKGmAyOXK7Kzy+srl6wdk3t5s1bNm3atGbN2pU1K1euXLl27dr169evW7eupmb5vHlzKirKystLZ86qmDuvakZVWU5uBvL9VCoTcnhMEhmfhklJQSWlpE5NTpmSmjYNh0eBEFkg5Gi0isxsQ15eZnaWQZ+u1utUedkZ04vyi/Nz9B9ADNPIKomoNC9nbkXZzNLiPEO6RiISshg8GNIqZfPmVO3f/9Wjx/ccTovTbZsA8ZMnD1tamjs727u6PjjPbvd6vT6/3+fze70+t9vjdLptdofVajebbT1IQtxteX9MFpOpt7OzG/ku1Nvba7PZHA7HBHzNZjPCXyRbRWoVJpOpp6fHbDYjr4WMd0AWwiGfi0AZiYqDoaA/GAiEgpFYNJaII89EDB2LxRLxeDQaDfgDXo/H6/YE/YFIKBwPR+LhcDQYivgDYa8/4gvE/MFEMNwfjA6Eon2BcMwbCDk9bovNaba6bY6QP9AXiw8NDo4MDQ8NDMZj8VAwFPD5g4H3y8fCobDP63PYHT3dptaWltaWVnNvr9/ri4QjCMSDgaDL6XTaHX6fLxKOhEOhgD/g83g9Tpfbbvc6HdGg7913L//j3/442Bf+9sSBnEwVnYbLz9GeOPZVZ/vD9tZHLU33uzqafwXi4H8D4rDfFw74osFALBSOB6OJYGIgMjDaNzI+ODo2MPxqdPyXH3/+67/9559/+oO1o3PrmjViJgOfNM0ok+3dubP78WN3V5e1tdXT3ZNwe1/G+n4aGf/D+Hc/Dr96HRsecoXDJpftabfpfovjWU+/M/IyNvI8Mjwc7B/0JYYCfaPhwUFfPGDxmJo6n95+/OT2467mLp/TH/XH3DbPlQtXZ8+YS8BTPv5oqlAgXb16/dVrN029NovdbUFA7PG7A2FPMOL2hxxuX3uH6eq1GyeOnz5+7NTxY6e+/mr/2jUbZs+qrpoxZ/myVZ/u/uLggaN7vzm4a+dnhw8d72g3JeKDyCY5c6/d7fL7feGAPxLwR5BBHHabu6216/69x3fvPGxr7fL7wkiB2OX0tbd1Nze1dXb0uJw+ZDEHUpwYH3sVCsY62k13bj+4eOHK8WOnvvxi77atu3bt/Oz4sVM3Gu8gKXWPyRqL9o+PvRodeREJJ1xOn9sdCIZi4WginhgcGXk+PvZqaGAUuY03OvLizZsfX714E/BH7ty6f2Df4T27vjh68Hjzo2d9kf63r969ef7mzfPvf3n3y19++vObse/sHZYrZy/XHTt782LjzUuNp46c3PfVN0ePHLl1+6bNYQ1Fgnan49GTx1evX7t+o/FZa4vT7QpHI9F4PByLxfoGBkdGB0bGEoMj8YHhvqGx0eevB4afm63uOw+e3rz7qLm91+4NR/pG+oZfxAfHERC/+O6n129/PzTyvKPLfPzk2cXLVhozc4ViuUAk1abri0pKqhfOX7V21YbN6zdt3bh1x+Zde3Z8/tWer/d/efDIvsPH93+17/MNW9bNnT8rvyhXZ9CotEqFWq5Qy9Q6ZVZORtWsytVrVmzdvmnHrq27P92+Z8/OPXt27ty1dcvWjes3rl29buWqtTVra1dv3FS7bfvm3Xt2fv71Z59/tWfH7m01q5eXV5XpMnRcERdigSAThDkwg8ugsyEaTAVAgEQjASBAhshkCCDRiIiJ8WQcgYIn0Yg0CKDDVJgBwkwQ/mBigIwnEjEUKpHLZUgkfKGQQ4coRAIGIOLYTFAuFiilIjGfw2XS+RymUiExGrS5ORnlZcVz5lbNmVtVVJwnlQkRnvIFbINRW1ScV1ySn5ObMWFiXboqK9uQnWNUqWUqtayisnRd7aqNm2vnVc9SqWUsNl2uFBcW5ZaWFeblZxmM2owsfen0wnnVsxYsmldeWarVKUGIjMGmkikEiUyoN2hUaplQxGVzYJBOodJIdJjK47PkSok2XZWZpc/KNrwHMYNGg8hMFiSS8GUKsUIl1RnUOfkZhaV5BSW5OYVZhux0VbrivYllfK6IDXMgCh2YuDz3jxoGmVSIRYM5EJ0NIm0KKkwmg8RfJcQ4IgmLxaWi0ckkElYgYBcX5y1fvqimZkl5ebFCIYZhKgBgSSQMAOAoFAKVSqRQCGQKHgBwAPn9IZPxyIdoNBIIAhBEhuhkCAZAmESFiQCEB0A8FSLQ6ESIAUB0AKSSyAAOIGLICIjpNAZIIWLReHQaG6ZXVZQfPXT4WVOzyWRqa2tra2vr6Ozo7jG1tLfdunf/4pWr9ZcbLl65eunq9UtXGy9dvXH52o1L1xovXm28cOXahctXL1y6goC47vylc3UXkNXNZ89eQC7VXahvaLh0rb7u0qEDR1etWKuUaQhoIoPGrCyZ8dmOz86ePHe5vqHuzIVjR04d2Hfs4P7jhw99e/DAiQP7jx86ePLE8XPnzl6qO3fp25Nn9+878sXne7/5+uDJE2cbLl9rvH7z1q079+49QEA8c+bMwsLC6dOnz5s3b82aNdu2bdu1a9fOnTu2bduyZcvGzZs3/j2Iy+Ys+u9BPGvBBqRA/A8gXvFrEM9auL5q3tri8mU6QyWLo0dh2B99TPiX36b903sQE2ggUypT6vWZGRm5RkO2Pj3TaMjNzS7JyynPzpyeri1QKrKlEqNEbJBKM2TyTInMyBdpWFwpnS1kcEUcoZTNE0NMPswS8kVKhdqoM+QaswqNWUWa9GyhRMNgiyAGn82TSBVaxMEKtV4kVfFFcr5IzhfJuEIJiyeAmByARscSyWlYQgoah8IRCRSQBrMZHD6Hy4dhJpFISk1NTU5OSklJSU1NTXv/SE1OTp4yZcqkSZMmTZo0bdo0LBZLpVLpdDoEQSAI0mg0MpmMxWKTkpImTZo0adJH06ZNw2AwRCIRh8MlJSVNgJhEIpHJZAqFAgAAmUym0WhsNlsqlep0uqysrOzs7OzsbIPBoFarJRIJl8tlsVgcDkcqlaanpxsMBplMRqPRUlJSkH8DDMMCgYDL5dJoNCwWi8FgCAQCImPki9PpdBiGYRhmMplcLlcmkyFRtE6n02g0Op1Wo9HI5XKRSCQQCHg8LpvNhmEYBEEIgmAYpsN0KkgBKAQigCOScRSIRGdDbAGLL+EJpHy+hPcBxAQcgMEQsVgSFk8mAiCFBtMhJoPOQjQs5InEPJGYyeXTYBaBTEPjSSgcEUMkEykgBYSpNBikMeggkw6x6BALApk0KsyA2SKRNDs7d968+Rs2bNq9+9Pdu3dv3rx5zZo1NTU1q1atqq2t3bhxY23t2mXLlsyZM6u8vLR0elFJaX5efpbeoJHJRWIJXyzhszkwmUrEEzEEEpZIwhKIGDwBTSBiKFQii02XSAUarUKv12g1CplUKBXztSp5ToY+L8uYrlYI2AyQTISpgEIkKM7NnllaXJSVIedz6SQCMS0FwKBkIn713JlHjux/1vLE7bF7fM5ec1dbe3NT8+OmpsfPnjW1tj5rbX3W0tLS2dlps1ldLpfL5UKCXovF0tNj7uo2dXZ2d3R0t7d1t7d1d7SbOtpN7W3d7e3d7e2dLS1tzc0tra1tSHUYQe1EpRjh74cqRa/JZOrq6urq6jKZTFar9e9AjEjabre7XC6kW+zz+1wet8vj9gX8gVAQWfWMdHn/RtJ2h8NmdztdQX8gFgrHwxEExBFfIOoPxgOhvlB0IBybSIgjbp/X5nBb7V6HK+wPJKLxwf6B4aHh4cGh/kRfNBwNBYLhYCgSjsSisWg4EvD5XQ6nuae3o629q6PT5XDGo7HB/oGBvv7+RF84GHI7XXarze10+Txej8ttt9ktZoulp9duMXudjng48OPb7/76H38eGoieOXU4P0fHgknFBYbT3+7rNTWZupraWx51dzz7vwZxMBT1h2OBWH+4fyQx/AHEz3/56ee//vtf//z7n22dXdvWrpWwmITkJL1MsmfzpseNjR2PHrXeu29uaQ3bnePR+Luh0XfDL17HR0b8sZjNH+h22J+Zeh+3O9ssfc7weGRoJDTQ74v3eaKD/sRYZGg0PBh3h+0dlraHLU13n3Y2dXqsnqAn5LK6rl26Pm/2AjKJNvmTJLFIvnbtxuuNt01mm8XuRkxsc3kdHr/DG7C7fRab68nTljNnzu/95uCJ46frzl3cv+/wsqUrc3MK83KLalasOXL4xIX6hn17Dy1ZvGL5slX15y+7Xf5gIDoxKthh97hdfmQSRcAfaW/rvtLQeOrbc/XnLzc3tYVD8ZHh55FworOj587tBzdv3G1uanPYPZFwAsl0n4+/Hh97FQ7F29u6G6/fPnum/uCBo8jQty+/2HvxwpX2tm6nw4u0KcKheCgYczl93V3m9rZuk8nqdPm8vlAk2jc68uLF8++GB8aikb5EfHB05MWrV28H+0dM3ZZLF64cOnD0yKHjVy5es/XYX46++vnHX356/eO7l+9+fvvzH978fjwxam7tuXHh+vXzVx/ffHjj4vX9X+z9dMeuY0eP3n9w3+awuX3uLlP3/YcPbt6+df/hg/bODrPVYrFZrXa7y+eL9Q+Mvng5PP4i2jfoDUb84fjw2MvBkRfdPbZLV2/WX2581NxhdQfDieH44Hi0fzTaP9o3/GLs5dsXr98NDI21d/QcOnR89uz5MrmaweSyOXyVWp2dm1teWT6ves7ipQuXrViyvGbJ8polNauWrVu/asv2DTt2b968bf2KVUtnzqnML8zRG7UanVKulEjlIolMoFBJjZnppdMLZ8+ZsXTpgg0b1uzZvWPv3i/27fvy8y92b9+xecPGtes3rN28dcOu3du++PLTr775/Iuv9uzYtbV2w5oFi+YVluardAqOgA2xQSTRmNgVBzJpFDp54gAgiUQjEigEAoVApBIBkESjU+gMGswE3x8GDaK/L07QQIAvYMvkIrGIB9NpRAKGiMfQaQCPBQs4TDYMMkAKlwUrZGJ9ujorU19YmDN9emFJaYHBqOXymGQKgUwhcHlMXboqLz8LuWyH2DQ7x1hQmFM1s7xyxnStTikQcgxG7fwFc9auW7locbXBqOXwmDK5KC8/a3pZUX5BtlanVKll2TnGGVVl86pnVVSW6g0amEHD4VF0mJquV5dOLywuyc/KNqjUMh6fBUJkGggwWZBIzJMrxIi/FUoJX8CG6BQaCDCYIPIhtVaRka0vKM4tKS8smp6fW5yTkWvQGtVKnRwxMU/M+UcQ/9rEvwYxct4XKugAGSQCNAJAwQEAjkjCYHGpaEwyCcAKhOzikrzlKxbVrFxSXlGsUIphBhUg40gAFiDjyBQ8hUogU/BkCn5CwxPvp9KINJAEQgBE/xsQk+kEKkyCGADMojDYVAaTSofIVAoBIGH/exBPbEjt6Oww9ZhaO9pv3/9fIL587caVxltXGm81XL95+dqNfwTx+fOX6uou1p29iIwf/kcQr1yxRilTvwdx6YzPd36OgPjcmfpjR04d3Hf8H0F8vq7hQv2VM6fPHzp4/OuvDuzfd+T0qfNXr9y4eeP27dt3/w7EZWVl1dXVfwfibds2b926+X+UzJxXMnNe6azq0lnzJ0BcOW/ZjOoVVfNXzlywauaCNbMWrJu1YP3shetnL9ww0ZdYVLNzwfLtCIjLZq0srVoxfeaKijmrqqrXzpxfO3vRhpnV60oqlqcbZ7C5RgyO+/Fk0m/+FfXPv0n+6CNUSioBhJgyucpgzM7OLsjOys8w5mZm5OfmlOZml2UYilWKbKFAx2YpWEw5l6PiC7RCcbpQrOWL1TyxUqzQKrQGmVLHFcpZXAlPqBBJNUhXWKvPUWkzhRINkyMGYR6LKxLL1GpdhlJjEIgVEIML0BgUiEGjs0AGG2SwqXQmklCmYvBJKGwqBo8lkckgDDHZTBYbguhEAiEtNTU5OTn1V4+UlJSkpKTJkyd/9NFHkyZNmjp1alpaGgaDwWKxOBwOj8cTCAQ8HpeWljZ16pRJkyZ98sknycnJCH9xOFxycnJSUhIKhcLhcAQCAY/H43A4NBqNQqGwWCyZTGaz2Uh8m5mZmZOTk5mZqVarRSIRUoTgcDgSiUSn0+n1eplMBoJgamrq1KlTUSgUjUbjcrkcDgeCIOQrEwgEHA6H4BiPxxOJxAkcMxgMkUik0WgMBkN6ejryBTUaDSJvNpvN4XB4PB6Hw2EymTAMMxgMBpMBwRCZSkJATIXJLD5TIOVLlGKJUiyQ8ll8BhWmEKkEPBmLJxNINIAMUQAamUQlk0EazGax+Xy+WCKQSCdAjAdoaDwpDUtAEwAiFQRodAAASUQqlUyH6Wwmg8uAOSCNQaPSWSyuRqOrqJixatWaHTt27tq1a8uWLatXr162bNmyZcvWrFmzadOmLVs2vTfx3FnlFaWFRbnID/rIdHe+gM1ggmQqEaAQQDoFgqkgRKZQiQAZD5DxIERmc2DkdrNQwGGz6CyYJuSxtUpZZromXa0Q89gMkMKgkRViYUledlVpca5ex6ODhJSktMkf41OTZSL+/Hmzjh871NbW5PO7fAG3xWrq7GptbW169uxpc/PTpqYnT58+fvLkSWtra09Pj81ms1otvb29JlN3Z2dnW1tHS0tbS0vbs2dtLc/aW1s621q72lq7Wls6W1vfa7ip6VlLS2tXVxdSq7VarYiGOzs7EfsiGp64dfdhMIXF7XYj7YhQKIQkxBMg9ng8Xq/X7XbbnQ6Hy+n2erw+r8vtRqSODHxIJBLxeDwYCLhdbqfd4XG5Q/5APBzpi8ZioXA0EIz4AkhC3BeKDkZiw5H4UCQ+EIom/KGwxxd0ewNub8jnjwRD8WisL9430NffF0/Eo7FwMISYOBqORELhgM/vdrpsFqu5p9dutQX9gUQsHovEQoFgKBD0ebwuh9PlcAZ8/nAwFPQH3C633Wa3mi12i9nndPRFQ7//4fu//udfEBAX5KZzWZTpxZnnzhyyWVotva2dbU+6O55ZTJ2uiUt1/y2IkSkT0UAw4gtF/dG+UN//BsQ//TyREBOSk3Ri0dY1qxvr6x41Nj5uvNH9tClkcz6PJd4OjX43MDYW7u9zhyI2X8js8Ztc3i5H0Ozt90RHgv2D/kTcFY46gn2e6Eh4cDw2PBBIeHpdnU/am+81tT1ps5scXofPYXFev3JjYfUSkAonTUuTSVW1tVsab9zptditNpfZ5uq1Oc12l8XhtjjcPVZHd4/10ePmunMXvz159s7tB81NbXXnLq5Yvtqgz8rLLdq5Y8/jR80Ws+NKQ+OK5atnVM7+/LOvnzW3T2xU9nlDPSZrb48tGIgiq+nu3X20b++hHds/PXL4RHNTW19iaHzsldcTvH/vcd25i/XnLz962OR0eJGrdcjYtbHRl5Fwoquz98H9J43Xb1+obzh54syhg8dOfXvu8aPmSDjx6uX3z8dfIzFzW2vXg/tP7t55+OhhU0tLZ7fJYrE6vb7Q0OD4yxdvRoaeI3sTR0dejIy88HqC9+8/OXv6/OlvzzVevdXR0hUPJd69/uGPP/3pD9//4d3Ld29fvB1NjHjMrqY7T25ebHx040F3U+eDxnuHvj7w5Z7Pz50929TcZLVbzDZzc8uzew/u33/4oOlZc3tXZ0tb65Omp03PnvXabLH+gfFXrwdHx12+YIfJ3NVrDUX74v0jLW3dp89dPF136WFTu90TivSNxAbGQvGhUGwwPjA2Mv7di5dvBobGOjp69u8/UlExSyCQgBCDw+Gp1OqMzIy8gtzi0sLyitIZM8sqZpSWlBYUl+ZXVpVWL5y9eOn8RUvnzZ43o7S8KCcvU2/UICAWSwUCIUcg5AjFPLlcnK5TFRfkLlowd+um2r1ff37wwDdff/35rl1bt2zZsGXLhl27tn755af79n/1zd4vdu7aumr18vkL5pRXlmblGOUqCUfAgrl0BhfmCNl8CQ/Zi8Tg0EEmjcagUmEKhU4mQwAAkkhUIolGBGgkMp0MwlSYCTJYEHKQkJhKI5EpBJhBE4l5CoVELOYxYBqJiCURMCCFxIZBRMMwjcxh0uVSkVajSNepjEZtVpbeYNRKZUI6TCWSsAAZz+bASpVUb9DoDRpdusqYocvLzyoqzquoLF24aF71/Nl6g4bJgsQSfklpwZKlCxYsnJuVbRAIOTK5KDcvc3pZUXFJvsGoVWvkxgxdcUl+RWVpcUm+Ll3FZEEkAMflMfMLshcsnDt/wZzKGdNz8zKVKimHy2AwQRabzhewRWIecqVPJOaxOTANBJBOhVDEVaqkeqM2Jz+zqDS/uKygoCQ3uyDTmKPXZWhU6QqFViZRivgSLoNLR1oQiH2R63QTMkb6EiCTisTDEyExDWkYg0SAgiORsAQiGoNLQWGSiCQMX8AqKs5dtnzhiprFZeVFcoWIDlNIAJYEYEkf7DuB4InzvzQ8AWKYDMEAjU6kwkQKTASZAMyisLggmwexORAMU2hUIhnAkUm4CRCTcBgCBsVhwFWVFUcPHW5uau7q6mppaWlpaWnvaDf1mNo6O+4+eHDp6rXzly5faLjacP3m1Ru3r964/R7EV65faLhWf+lK/cX38fB7EJ+7iMx/REB88cKVhsvX689fPnjgaM3y1QqpCo8iMGjMGdOrvtj1xblv6y7VN5w9ff74kVOHDpw4fPDkkcOnDh48iYD45Im6+vNXkN0fRw6f3PvNIWQrx7WrN2/dvHPnzr179x7U1dVv3bqtqqqqqKiovLx8wYIFa9eu3b59+65du3bt2rF9+1bk/F+DGOlLTIB47uL/DYhnLaids3jD7Pm10ytX6DOqOLwMLJ7/yRTgt79D//NvUz76GJWaRgTpLJlcbczIyc0tzM0pzM4qyMoszMkuzsoo0WnyJMJ0JkNGIfPIAJdGFcAMKYen4gvVArFGKNPINAaNIVujz5Ip0wViJU+o4ArkPKFCqkhX67K0+myZUs8VyOhMPpMjFEmVaq1RqTFw+BICAKZiCGlYAhpPwhLJeIBKINPwAAWNJ6VicElp6GQUJg1HwAMUgAZSaSAAAFgMBkEwCoVCoVATGp42bdoEiKdNm5aampqcnDxt2jSEzigUCo1Gp6amIk+byIOJRCIWi01JSUlJSUHiW4StaDQ6OTl56tSp06ZNS0tLIxKJiFaVSmV6enp6erpcLudyuQwGAwGxWCxWq9U6nU4mk0EQlJaWNmXKFKRGjDyBwWDQaDQkeCYQCBgMBvknYbFYhMUUCgWGYaFQqNVqM3710Gq1YrGYzWaz2Ww+ny+RSMRiMZfLZX54wCyYBlFIZDxAJUAsGlfEkShFMrVUqpIIpHwG9z2IcWQcnkwEQDIAUnAkAhqPxZFIEJPBEQgEEplIJhdKZTyRBNntTKSAWCIZR6IQqRBAoyO/oqMAEB1iMRn8cKQbAAAgAElEQVRcOsQiAyABD5ABKp8vzM7Ora6ev25d7ZYtWzZt2rRy5crFixcvWLBw+fLltbW1W7Zs3rp1c23t2qXLFs+aPaOoOC8jM12lloklfA6XATNoSJKBgJjOoCE//ZMpBICMJ1MINBCgw1QGE6RDFCqFSAHwEA0QclkahVSnkstFfA4DYtNpSomwND9n5vSSXL2OA1IJKUmYaVPIOLRKJp4/d9aRw/tbWp74/C6f32WxmrpN7e0dLa2tzc3NT58+ffzo0cOHDx82Nzd3dXVZLBaLxdLb29vd3d3R0dnW1o6AuLWlvb2tq6Pd1NnR8+GYOjq6EDG3t3d0d3cjIyeQz0VGUyDvfH8R7UNC3N3d3d3djfSV/X4/cnHN6/VOXGhzfXg4HA6Hw+F0uzw+r9vjsTscZrPZbDa7XK5IJIJUisPhsMftcdgcTrvD7/FGg6F4OBL2B4Ier9/p9jlcAac77PHFfIH+QHggFO0PRvoC4XggFPEFwj5/wOP1e7wBry8UCMbCkXg0Fo9EI6Fw0B8I+vxBfyDoD/g9XrfT5bQ7XA6n1+3xe31Om729pfXBvfsP7t1vevykvbXNaraEA8H+RN9gX38iGguHwj63x+2wB9yugXjkDz++/et//Kk/Efr2xIG8bC2HSZ5enHn+3GGHrd1u6ehqf9rZ1tTb1f7/CMR/+Ou//ccff/i9ua1946qVfJiOmTZFyeeuW7qk/uTx2w2XHjU2mlta+32B74dHf3r+8vuh5yPh/oQ7FHUG4q5Qnyfa5431e2P93lifJxp3hcM2f8DijTiCA4HESGSwP5Dw9DjbH7U+uf24+UFzb4fZaXHZzY7GazcXL1wGQ6zUZLRSod24YeuNW3fNFofV5jJbnT1Wh8nq6LE6TBZ7Z4+lvbPnaVPr7Vv3Hz9qDvgj0UjfrZv3alasMeizKitmnT5VF48NvH71tuVZx9o1GwryS1avqr1+7Zbd5kbQGQrGOjt6OtpNAX9kcGDU6wlevHBl3dqNS5fU7P3mYEe7aXTkxfjYK3Ovvf785QP7j5w8cebRwyakRzE0OIYMUxsZfh6L9tusLmRrdHtb9727jxouX7/ReMfca3/54s2//eWvP/34SyI+iFy2u3Tx6q2b95qb2pqb2x8/edbU3NZrtsdi/eNjr8ZGXgwNjo0MPx8deRGPDXR19Fy8cOX4sW8vX7za2W6KhRKvx7/76fvf//zDL7+8++WHVz+MJEbs3bYHjfev1V25delGx+M2Z7e99eGz+lN1p0+cun3rlqnH5HA5eq29zS0tT5qePmtt6ejqbO9of/j40fuJE3ZHYnBo5PmLYDT+rL3rSuOtazfvdJosDnfg3sOmoyfOnDp36UlLlycYjw2MRftHfeE+bzAeiQ0Nj7x8+fL7kdEX3d2WAweOlpdV8fkiOswUCIS6dG1GhsGYqc/ITM/K0mfnGo1ZOo1GplRL9AZVbn5GUUlucWleflF2dq7BkKHR6ZVqrUKplsoUYomELxRxOVwGiwlxWXSlRFiYm7moes7m9Wt37dy6Y/vmTRvXbVy/Zuvm9Z9+uv3rrz/bt/+rzz7fuWr18soZ03PzMzOy9BqdQiIT8oRstoDJFrC4Ig5fwuOJuRwhm8lj0NnIr+V+BWIakUQjAiCJ8l+AmAYCNBBgseliCV+uEIuEXJhOBUg4MglLpwEcBshhgEyIyoSoXDYsFQuUCrFSIVGppCq1TKYQcXlMKo1EIGIAMh75TZ1SJZUrxHKFWJeuys3LLCrOK68oWbBw7rzqWcYMHYtN53AZxgzdjKqyGVVlxgydSMyTyUVZ2YbS6YXlFSVFxXk5uRlZ2YbcvMz8guysbINCKWGyICqNJJbwy8qLa1YurVm5tHr+7NLphcYMnUIpEYl5QhFXKOIiP2/wBWw2B4boFCS3psNUoYir0SqyczOKSvKKpxcUluYhfQldhkatVyp1crlGiiTETB6MIBhRL8SiIX+dYDHyIYhFQyZRTMygoMJkMkgikXEEIhqPR2GwKSh0EoGI5vGZBYXZS5bOX7Z8Yen0AqlMAEIAgYgmENFISPzrVPi/AjFIJ4MwGaQDNIhAgQgIiBlsKpsHcfh0DpfOYFBBGum/AvHMyopjh9+D+NmzZ83Nze3t7aYeU3tnx71Hjy5fuz4B4ms37/waxPWXr56/2FD3vixx8Rzi4HMX/jsQS96DeGb5rC8//ercqbpL9Q1nT50/fuTU0UOnjh4+fezoGSQkPnL41Lcnz1+ov3r50vW6c5eOHvl2395fg/juBIi3bNmKgLiysnLRokW1tbUTIN6xYxty/kfprOrSWdXTZyMaXlg+d1HFvCW/BvGsBWtmL6ydtWDDnEUb5izaONGXWLxy18IVO+Yt2fKPIJ69cP28JRvnLNxQNqPGkDmTy8/EEfiTpwL/+hH6X/41edInqDQ0EaSzpDKVMSMnJ6cgJ7sgO6sgK7MgK7PAqM9XKTK5bCWFzMOgIVQaDYuhkwAuCIuZHBmHr+CJlWKlTqnL0OizVNoMiVzLFynYPAmHL5UpdenG3IzsQp0hWyRVMzlCJkcoECtUWoNKa+QKJXiAlozCJqVhktIwyShsGhaPxhPReCIKR0hBY5PSUNNSUcloDApHwBKIODwBg8EgAkahUBgMBoPBpKWlIRqeMmUKAuKPP/44KSkpNTU1KSlpypQpU6ZMmTp1anJyMqJe5MnIE5AIGYVCIe0LPB5PJpMBACASiRgMJjk5efLkyZMmTfr444+RfgWFQmGxWMi8CB6Px2Aw6HQ6g8HgcDhCoVChUKhUKolEQqfTUSjU5MmTk5KSCAQCBEEsFovJZCL9DSqVinx9BPRITkwgEBAQi0QipJsxUc/Q6/VSqZTH4yGzJjQajUqlEggEyKvDMMxgMegMEElyGVw6X8KTKEVSlUSsEPHEPJgDU+hUAoWIA/BYIh4PEHEkQgoaNS01NQ2Lo9LpHIFQKFVIlWqZSitX62QqrVCqYPNEIMwmgwwyjUGmwQAAAiQajQrDdDZMZ1MpdDwOQKNwOCwBhpkaja6ionLZsuUbNmzYuHHj6tWrlyxZUl09f+HCRTU1NbW16zZv3rhx4/qammWzZs/Iy8/SaBWIhkGIjEztweLScAQ0EcAhwTAA4EgAjgTgyBQChUqkgQAIAlQKESDhCHg0AYeCKCQRj62WSxQSoYDN4MCgQixAEuKcdC2PDpLRaQA6jUEFdCr5vDlV+7758vGT+y63ze2x95q7urrbOjpaWtueNTc/ffLk0aNHDx49etTc3NzV1W21WhGG2mxI67e3u7unu7vH1N3bY7IgN+qQfWDmXltvr9lk6u3qMplMPYiGkZYwcuEX2WdhtVqR2BgBMVKiQGJjJOv1+/2BQMDn8yGX6pA/nU6n3W632mwOp9Pt9Xh8XqfLZbFakU+32+3BYBDZKhcKBl1Ol9VssZotLrsj4PGG/QGfy+2y2u29Zqup12bqdZktPqsj7PREPf64L5jwh+L+UNQfjAaCIX/A7/H6XG6/2xMOBOORaF80Fo9Ew/5A0OtDrOxzezxOl8fpCni8Aa/PYbE+unf/5NFjn+7ctWv7jgN7950/e+7R/QcOizUeiY4MDI4MDg31D8TCkYDHHfJ5hvpiv/z07j///Zd4xHfs8NeZBgUM4osLDGdPH3DY2h3Wzq72po7Wpz2dbU6bLfh/DuJgKOILxQLR/nD/SN/w+ODo6MDQy5HxX378/V//8m8/v/uxu6V1Xc1yNkhN/WSSmMVYVj3320MHblyqb7pz22s2vxwY/NPbd3969+MP49+NRgcSnlDU6Y97wgP+xGCwr88XizgCAYvXb/F4e11ukyNg8cY9kYFAIuaJODqtz+41PWi8//jO4+5Wk8PstPU6Gq/deg/iFIxSod20cdut2/ctVqfN7jZbnSarvdtiN1ntXWZbu6m3rdPU3mHq7Oz1eUPfv/lxbPRl4/XbCxcsNRqyFy1cduvmvdev3v704y/NTW01K9ZkZuQuWbzi4oUrFrNjoH/k+fhrpAvR3tbt94X7+4ZtVtfxY6fmVy+eM3v+vr2HrBbn61dvR4afP2tuP3Tw2Ke7vzh65OTTJy1IFXhk+DmypANZ6YzsfB7oHwkGokif+MH9Jy6n7813P/zlz//53et3Hnfg3t1H9ecvX71yo621y2H3tLZ2XW+83XjjTktrp98fHhl+Pj72anzsFbL6zu8LP3zw9MTx04cPHWu8dsvrCrx58faPP/7p5x9++f3bP/zxxz+9ffE25A49uvmg7vi588fP3b9219LW6zI5upo67jXeuXfrbndXlz/gD4aDTrezy9Td0dVp6u0x9fYgIL7/8EFbR4c3GBocHUsMDvVY7Q3Xb+4/fOzg0RPXb95tbu26cv324WOnzl242tplCcYGE0PPI30j7kDM4QkHwv2DQ89fvXz7fPx1b4/90IGj5WWVfL6AyWRKJGKjUZ+Rodelq9VquVot1WhlCpVILGYLhCypjK/WSnXpcl26QquTqbVStVqi1kg1WrlWp9DqlFqNXKmUiIQcNhOiU0ksiCIVcHKMuqrykoXzZi2aP2dR9exli6rXrl6+fdvGz/bs+PyL3Zs2r5s1uzJdr5JI+RK5UCITiKR8oYSLzAvjiTlcEZsjZLEEDJhHh9ggjUmlwGQyBJA/aHgCxDSYQmdSYRYNZtEYTBoMU+l0ChJAsjl0sYQnlQp4PCYEAgAJRwFwDIjCY9G5LDqHCXIYNC4bFgm5UglfJhUq5GK5QiyW8tkcmEwh4AnoCRArlBKpTCiW8JUqqTFDl5VtyMvPqqgsrZwx3ZihEwg5XB4LKUXk5mVqtAok1jUYtYVFuTOqymbNrqycMR35DWFGZrpWpxRL+MilPYlUUF5RsnLVslWrly9YOLe8ogTpZiBDLZDXFYl5PD6LyYJoIEAkYZE2iEDI0Rs0RSX5lTOml1WWFJbmZeQZNQYVUpaQqsRihZAv4XKELAaXjiD4195FHPx3FGZw6QwuHeZA72vEdIBEJRBIGDwBhcOlojHJaahpeAKKy2PkF2QtXlK9ZOn84pI8sYRHpRFx+DQcPo1IwiBR8a9BTKESEA1TaUQackASDSJRIRIVJFJAPBnEk+kEGuM9iLkCmMuDGQzar0HM/HCpDo9GcZmM2VUzThw9+qypuauzs7m5uampqa2trbvH1NHVef/x44brjfWXGy40XG24fuPazTtXGm9dvnbj0tXGCw3Xzl+6Unfh8rnzl87VXTx77sJZpD38q3O+7tKli1evNDReqG84uP/IimWr5GIlLg3PBFmzKmZ/tefrutPnL56/fObbuhNHTx8/cubEsXMnjp9Dxq4dPXL61Lf1Fy9cmwDx3m8OHdh/5PSpuqtXGhEQ3713/9y585s3b5k5c2ZxcXFVVdWSJUs2bNiwY8cOpDKxY8e2nTu37dy5/f8UxLMX/g2IF9XsXLJq96KandVLt81asKF89qp/APGmOQs3lFetzMiexeVn4gi8yVNJ//oR6je/S540GZWGJoIQSyxR6NIzMjJyMozIyTUacnXaLJlEx4DFeDwjOQmYOoWQnAxgcHSAygFhAcwSMblijkgukmvkGr1CY5AqtHyRnMUVcQVSldaYlVuUX1SemVMoVWiZHCGdyeMKpHKVTqU1CCRyCsRA40mpGHxSGnpaKiopDZ2CxqRisGlYXAoak4xCJ6WhktGYNCwOhcWlpqGSkpMR3aLRaKTYgIB46tSpCIgnTfp48uTJyckpSHiM8BcJepOSkpKTk5F2BPIG4uDk5OSkpOS0tDREpUiIi8fj09LSpk6d+rvf/e43v/nNb3/720mTJiUlJWEwGAAAqFQqlUqlUCggCDIYDBaLxeVyRSKRRCIRCAQgCCIgnjp1KhaLRW7pQRA0kRAjCfQEiJGeBgAAEAQJBAKNRpORkYGAOCcnx2g0Ihf41Gq1wWDIzMxEZllAEEShUGg0Gp1Bh5kQBFMhBo3BhZFoQSDl88RcFp8FsegUmEqkAjiAgMbj0rCYZFTa5KSkT6YlpWKwFIjOEYhEcqVSq0/PyM7KL8wrKs0pKE43ZksVGjZPDMJcGp1NA5lINsxi8hgwh0qhEwkUHA4gA1QOh6fT6cvKKhYvXrJu3bpNmzbV1tbW1NQsXLho/vz5CxcuXLp0ycqVK1atqlm0aH5ZWXG6Xi0QcmAGDfm+hsGmotDJKHRyGjo5JW1aSurU1LRpKFQSFpdGAnBUGnJ7mgpBFBqVBJBwOGxaWspUbFoyDFKkQp5cLBBymFwGJBPyCrKMFYX52VqNgEGnkwgMMknIZhh16tkzKz7/bNfd+zdt9l6bvberu62941lb+7OW1mYExI8fP3z69Glra6vJ1ONwOLxeL8JTp9PlcDhtNofVardZHXaby25zI8dmdVktjg8z16wWi3UiV+7s7Gxvb0du6VksFiTxdTgcyBMmUmQkOUYGnCHzfZHX/fDSTovFYraYbXa7w+V0uJwWq9XU04N0MOx2O7IUIx6PRyMRv8/ncjiddofP7UES4pDP73E4nWarrcds7zE7e61+mzPi8sZ9wYFQdCgSH44mhuN9o/2DowNDA4lEPByJhcMD8cTY0PDzkdGxoeHBRF8iGo2HI4lIFCklx0Lh/lg8EY3azZbL9Rc2rF1XVlySn50zq3LG2pWrDu7dd/Pa9a62dq/TFQ2GEpFoLBQO+XzxcPD5yOBf/n/S3jK66jtv3z0vnqkgSbb7T7e7xN3dA3EhirtLodRbKMVDIELcCRbi2cmO7ri7K8GpTWem054XX5qnM2eedZ7/OVnf1UVpSlh9QS9urs99//zDb7/+Mj7Sd/nbz53szXgYw9vD7tbNr/VttQCI62ueNGlr/0+BeGxgZAI4xP8NxEs/v/n+t1/+9sPLV9qqqn07t4u5GHHThwohPzY85MrXXxZm362vKJ8cGPjh+fPff/nl1x9/frP6fHZ4clDf292k727q6G3p6m3u6tC2NVc16iq0rTVN7XUt+vrW3uauka6hyb6xka6h9rqWJ6Xl9/JKHxY/bKzRASDOzy2Kj00S8iVUMsPK0g4Acbu+u7Ozr72jp0Xf1azvam7v0rXqG5vbdM3tHZ29QEv468//mJleuHM7Iyoy1sc74NjRU48fVc7OLE6Mz+RkFyQm7Azw33r0yMmiwnv69m5wuDY2OgV+VzY0ODY6Mllfp/vqy4sR4THbYhKuX7s10D/y6uX3U5Nz90offnL+i1Mnz167mlxfp5ufW37+7PXS4tPxsWkAwaAaYnlp7dnaq7HRqdqaBnBL19XZt7ry/MXzN6MjkzXV2rzcopzsgqrKutGRyZnphbo6XWpaZnpGdkVlbV/f8Pzc8tPVF2tPX649fTkzvaBv7y4qvHf18o2bN1LKH1XOTs3/7ae///Nvv33/8odny89frLycGZ3RVmrv3spIvnSjID2vqaqxv623ra6l+kFl5YMnLY3N42NjS8tLM3MzfQN9LW0tTS3Nbfr2Nn17U3NTnba+sUnXNzA4s7A4u7jU3T/w8EnljZTUc59+ce7TL27dySgpe5yZU3gzJT2v6H5rZ9/k3Mr0wtORyfnOvpH2rsG+wfHp6cXVlRfLS2vNTW0Xv7kU4B+okMslYpG5mYmzs4Ozs521jbm5udrMVGFmrjQ1k2s0YpVabGIqM7dQmZsrzcyVpmYKM3OlhYXKytrYzt7cycnG1dXB3c3RxdnOztrMXKOQCblCDBLhsFomsjEzdrG3dne09XJxDPLxjIkM2bc76diR/SeOH9q5M8HL21WpkghEmEwhUpvITcxVoDTX2FylMJZJVWKJUiRSCPgyHleCYyIUE6K4AMUECMqHwcMECFeI8UW4QMwVSnhCCU8k5onEXJEIB0AskwuNTRQaY7lUyufiEIqweDgkE/PUCrFaIVbJRUqpQCETqpQSE2OFpYWJna2lvYO1ta25xljB46MAiBVKibWNub2DtbWNOaiVAFGxja2Fi6uDl7cbCHTXGycsLE00xgqlSgoSXB9fj/CIYFAuAdwJO3srC0sT0OkGKiaCtvjt3JW4Z++OhMRtEZEhW4MDAgJ9fHw9PDxdXN0c1/eigS8BwUwOxMBwSKWWubo5hkUEx8ZHR20LCwz2c/F0srK3ABysMlWA/4wAf/9sCQtlfOAQr2fGoJ9YppaAB4AYF6IID+LgLA7MYEN0NofGYJLXgdjb2y0hMSYxaZuvn4fGWI5zIRabymJTYZgJmPh/AmIeHwF/y+XDOB/GeRDGZ6N8DirgcEWISIrLlPw/EuL/AMQwiwkxGSqZNCYyIvn69ZrqmsaGhsrKSiD+6ZqbtLrGh0+e5BUVZ+bmZebm5xQU5RWV/kcgvpN69/adjNu3M26npKfcSgNvHYjzcgozM3IuXbyya8deCxMrAMRRodFfffp1ekpGZnp2SnLqjWu3b15LTb6Rnnwz/fq1O1evpFy/difl1l0AxKl3Mi9/d+OrL7+98M13t5JTc3Pyi4pK790rK71Xdvt2KgDioKCgyMjInTt3Hj9+/P8FiINjEkO2JYXG7giL3RUetycifl9kwv6ohIPRiUeiE4/FJB2LTjwGlInEPWd37D+ftPdc3M4zUQnHQqL3g5aJ0Jj9EXGH3gFx4tHQiH1unlEqjSsbVhoSkQ830teBmMeXqDVmVtb2drZOdrZO9nbODvau9nau1lZOxmobIV/NYgmIRNjIkE0iw0wWH8GlPKFKKFGLZBqpykRpYmliaWtqaacxtZKrTKVyjcrYwtbB1cs3yC8w1M3Tz8zSTihVcgUSkUylNrUwt7LTmFmK5SqML+SgGI3FJtMZRCqNRKNTGEwai73+6BwOE4IYbDaZSjUiGIHkFegNAIhBPAyA2NDQELgKID9mMBhUKo1EIhOJRCKRSCKB+od3lGxk9C4/JpHIdDodgiCg866HxOAC74MPPvjLX/7y3nvvbdiwwdDQEKTLTCYTVFIAlxdUqgHTl8fjAWWCQCAwGAwURXk8HpCV2Ww2m81mMpl0Oh1cBAJrgs1mAxwHsrK9vT040XNzc3NxcbG3twceBSigcHR0VKlUXC4XhmEUw/gCgVAsEIj4QjFfJBdKVRKZWipTS6UqiUguEkiFPDEfE+AwjjI5HEDDBkQigUJlwahQKlObmlvY2Du4uHv5BYZERMfEJ8UkJIWER3t4+1vaOCrU5hK5RipTq5QmxhpzE2MLldJEKlGKhHKJRKFRm9jZOfj6+kdGRm3fvuPgwYPHjx8HTLxr1+74+Pjo6OioqMht26JjY2PCwoI9PFxMTFUgGEZQNgQz2Rw6m0NnQwwGi0qiGBkYbjAw3EAgbqYzyBgOiSV8pUqqUsvkcpFIyOXiMIdFJxMNKAQDDGKp5RJzY5WJSq6SikxVcg9H+wAPN2drS41EJOdz1WKhhUbp6mgXEbr1/MdnSu8VtrU3tbU31Wura2orqmsrqqorKiuflJc/evLkcXV1tVarbWlp6ez8c1daL+hc6+zs7uzo/hMKd7W1drY0tzc3t7W2tre3g6LiNpANv7v21WpBlAt498+1a+uNEy0tLcAY7vvjYx2IOzs7W1tbm5qbmlqam1tbmlqaG5t0DY2N664FAOIp0Es8NTUxNj4+OjYzObU8v7C6uDg/PTMxMjbaPzjY0zfU0zfSOzA5MDw3Or40OfN0duH5/PLzheWXy6tvn7384eXrV2vPVheXlhcWnq2svn7+4u3LV6+fv3i2srqysLiysLC6uLS6uLQ0N780N7+2vLKysNjf3ZOdcXfPjh0ONrZKqczCxNTT1S1hW+y502duXb9RUlBY/aSiuaGxo7Wtr6trcnTk2crib//46++//To5PnD5288d7UxxhObuan396hdtzdWd7Q067R9A3N7+vwHi9aO68cHRyaGJmdGZxemFlbmlxZl5AMT//Ovfvn/xsq6iYndSggCDDT98T8xFI7YGfvvlZ8V5WS3a2oXJib++ffv7L3/7+c3b5ZmFgc7eptqG6oeV5fcePy5++KDgfml2cdHdgtKsoiclj+oeVesqtB3atsH2vvHe0ZGuofb61op7T0rzSh8WP2is0XW1dbc367Mz82Ki4riYgEykWpjbHDt6qrTkgV7f093V39HZ197RA15LW2dLW4e+o2d4eHx5ae3N6x9fv/pB3979xeffhARHhIZEfnL+i9KSB40NLY8eVly8cHnXzn179xy8fu1WXW0jmJQbH5sGJcQ93QNjo1N9vUP3yx5/dOZ8eFj0zh1772bkjI9Nv3zxdnBgNCsz7/SpcydPfJRyK62lWb+68vzVy++Xl9bADggQJ+bnloEr3NnRW1xUlpaaWVJ8v7Ojd3FhdXZmsaVZX1xUlp2Vf6/0YWdHLyhrq66uv5l8JzU9q7aucWhofGnx6fNnr58/e7268hzQeXZW/s3rKTnZ+e2tna9evPn9t99//eXXp0tr44MTQz3DzXXN+Xfzb353M/NWRmOFdnpwcrJ/vP5xbXFW4ePSh31dPS+eP//xpx+WVpZ6+nq0jQ31DdqWttb2Dn17h76jq3NgaHBucXHl2bPx6Zl6XVNeUcn1W3c+/fKbT774+mZKWmHJg7zCezn5xeVV2r7hydnl5zNLz4Yn5jp6h9o6+3v6R8cnZhfmV+dmFuvrGj775DN3N3cBj8fFUbVabmdraWNtZmKiVKnEKqVQpRap1EKVSqBSC41NJKamMo1GolKJVCqRRiMxNZVbWKhsbE2cnKzd3Bw93J3cnO2c7KzszIw1UpEIg3kcphDhyHiYSsxXiQXGMpG1qdrTxSE8OCAhNnLH9riIiK32dpZ8PgojDIEIU6glphZqK1szS2tTY3OVTC15V/4lxjARCgtgiMdBeBDgYIQHgYfyYVyA8IQoX4QJxLhAjL+70xJiAiHGF6ASKV+pksjlIj4fQSAmDDF4OCST8NUKsUohUsmECglfIuJKxDy1SmptZebqYu/u4aj0QToAACAASURBVOzsZm9pZSoUcSGYiWIcULvm7uHs5GxnbmGs1siVKilwJExMVTa2Fo5Otg6ONpZWpuAmRCjiCkVciVSgUsusbcy9vN1Cw7ZEx4SHhAZ5erna2llaWJqYmKpkchGXhyAoW6WW+fl7bd8Rv3ffzl27kxKTYmO2RYRHBAP5OCDQx9fP08PTxc7eSmOsAO3FTBYVgpkyucjNwzkmNnL33h2JO2KDw4NcPZ3MbUyVJnKpSrx+GweahoE9DIAYwC4AYqGML1GKZGqJwlimNJErTeRyjVSsEPIlXIQHsTEWE6azINq/AbFCKfbydo1PiE5IjPHxdVdrZBjOYbIoTBYFghgIyvo3ZeIdAf/x3hnGXDaCsxEuC+a9e5gAEohRiZwrUwpkcoFEzHvnECNsPgZLBFwRD4OYDIjJUMtlsVGRKTdv1tXW6RobKyoqysvLq2uqG5t0DbrGRxWV+cUlWXn5WXkFOQX/fVQHgDgjOy8tM+dPQJz+bsM5OfVWcmrKrTQAxPm5RVl3cy9dvLJz+x5zY0s2jSMVyKLDYr7+7JuM23cz07Nv3bwDgPjWzYxbyRk3rqdeu3r7xvXU2ymZmXfzszLzb6dkXPr22hefX/jm60s3b9zOzsorLCwpKblXUnIvJeXO8eMnIiIitmzZEhMTs2fPnhMnTpw9e/bcuXMffXTmzJlTH3106t+ViXfx8H8C4pik/wDE2/d9nLD7o5ikE2HbDgZH7fsPQBy5z8M7RmXsyoYVm43gDzfSPthI2WxEp9IhFBNIZSq1xtTY2MLE2MLUxNLC3MbC3M7UxEYpN+ficgaDRyRCRoYcMgVhcQQYT8YXqYRStVCqEis0MrWp0thcoTGTKoyFUqVQopCrTK1sndy9/Dx9gxxcPFTGFhhfxEG5GF8olCrkahOFxkSiUPPFUoTLY3AgCoNBpFIJFCqJRgNMzGBzmBDMQhAOirAgDoVGMTQyBEjKYrFgGGKz2eB8jUAgEIkEIpFIIBgRiUQqlQKAlcNhMxgMUEBhZGRIIBj98WkEQ0NDoEMYGRkC5xj8K0BgAJovlUo1MjLauHHj+++//957773//vsffvjhpk2b1rEbQRChUCgSiQQCAWh+EAgEGIbRaDQA6FQqFYIgFEXBT5VKpdLpdAaDAf7KZDKBtgG+gSCISCTSaDSgZA0IEoCGnZycPD09/fz8fHx87O3tlUolhmEcDgeCYQzncvlcLh/nCnCBhC9WiCRKsVghFsmFAomAJxZwRXxcyEW4OAuGKAw6gUIhUmlMCBFIZBozC2s7R0cXDw8f/6CQiLjEnXsOHN5/6FjSzr0h4dEu7r7mVg4aUyu1xtzM1Mrayt7O1snG2sHC3MbczMbWxtHD3Wvr1pDo6G3x8Yk7duzYu3fv4cOHT5w4cfLkycOHD+/YsSMqKiokJDgkZGtIyFZ/fx8HBxvwJ3Hr6a9QxAWX0Vw+ymBRCcTNAIiZLCqPj6rUMnMLYwtLExMTpUwq5HERAMRkwmaERVdIhGYapZlGqZFLTFVyF1trLycHO1MTlUigEgnMlHIbM2NXR7vwkC0fnzt9r6yoXd/c2qarrausqn5cWfW4orK8oqK8vPxRRUV5bW1NQ0NDc3Nze7u+q6sLlDl0dXV3dXV3dnZ3dHTp9V3tbZ0glgNrCNp6XX19o07X3NLS1tbW3tzc0tjYqNVqwbVvfX19S0sLyJsHBgaAIgyY+M9ArNf/95cDH0CZAECsa2qsb9DW1tfV1tfVa7W6Jl17ezvoZRscHBwdHZ2amlpYWHi6svrs6dqzp2svnz1/+/LVmxcvnq8+XZ5fWJiamR2fnB2fnJ+YWp6aXZtdfLG48npl7c3Kszerz94+ff7Tyzc/v3775vmLtaXl1cWlF6trb168fPvy1atnz5+vrK4tr7x4uvb6+YvXz148W155urT8cu3Zi9Wnk6Nj94tLjx8+4ubkrJTIFGKpiUrt6ugUtmXrvl27Pz338bXvLmemppUWFtVVVfV1dS7Pzfzz7z///vtvM1PD16987eJojiM0V2eLK9992qKr7GxvaG6sbqirbG6o+/8BxKCH+F+AuPbJk92J8TwU2vTBfwlwJHxr4HcXvnpYWtTV3rIyP/vT69c/vX69Mjc/2N2nraq7X3QvNyMn7VbarSvJ1y5cu/LVd9e+vnLnckpBWu7D/LLK0vLGCm1XU+dI19Bw11CHTl/9sPp+0f1HpY8aa3WdrV2tura76dmR4TEozCUYks3NrI8eOVla8qBD3wMmMzo7ezs7+zq7+vT67rb2Lr2+Bxi9YB0jP6949679Xp5+oSGRZ05/fP3areSbdy5euPzxuc8+Of9Fyq20yopaQMMD/SNdnX0d+p7urn4wbqdv776bkXPo4LGY6PiTJz66X/Z4bnbp6eqL9rauW8mpJ098dO7sp9lZ+T3dA8/WXgEgHh+bXh/GA8LDxPhMVWXdreTUK5dvFBaU9nQPLC0+nRifqanW5mQXZGXmlT+u6usdAmt2Dx6Up9xOzysoaW3rnJiYXVl+9uL5m+fPXi8urPZ0Dzx68CQ9LSs9NbOivHpqYvbvv/z622+/v331dnRwTFfbVPGgsiCz4NaVW6k3UivLnswOT//47Pu5kZlHhQ/uXE0pyi4Y7O3/6ceff/3nP5ZWFlvaWoAjUVNX29zaou/s6B/on5iaXFl7uvT0ac/A4IPyJzkFRXdz8lPS7t68nZaVV/TgcdXjJzUV1drWjr7xmcX51ZfTi2uDYzMdvUPt3QM9/SOjo1PTU/MTo5MVjytOnThla2XNYTHZTLpExDMzURlr5HKpQCrGpVJcLucqFFy5nKtU8o2NRSbGYpVSqJDzFQqBWiUyMZaamcktLVV2tmbOTjbOjjYOtub2lqZ2ZhozuUTGQ0UIWwSzxSgkQiEeh8nlMIQYZKKUONtb+Xm7BQf5+ni5mpupcIwDQTQeH5GrxGaWams7c0sbU425UqIU8sQYJoBRAQwLIDbOYmEMDsaCuRyYy4G4bBg8HgflQ7gA5goQnhDlCVG+4N3j8REuDxIIMYmULxJxUZTFZlE4bBoX50hFXIVMIJfwZSKuVIQLeQifh8hlQmsrMw8PZ18/T29fdzsHK4lUAMFMBGWD2jUg/lpamcrkInD6vN6MZmNr4eRsBy7heHwUxThcHiKW8BVKCdCIAwJ9/Py9XFwdbGwtLCxNgAIBLurYHLpcIfbx9di+I/7AwT2HDu87cHDPzl2JYC0PKBmhYVsCAn1c3RzNzDWgmIJGJzGYFJGY5+ruFJ8Yc/Dwvt37todHh7h6OBlbqCVK0TvhQYhiAgT8zoErwgAQg/rQ9e5hkVwgVYlBbT+QVQAQ88Q4zOUwYToDojEhGhums2E6k0WmM8kQwlQoxV4+rvEJ0fEJ0V4+bkq1FMHYdCaZziSzITqCsjDufwZinAdjOCj6Z8EoE0KZHIzBwRlsnMHBGTDOxPkcgRgRSXHQMvFnIBbzcSEXhZh0iMnQyGXxMdF3bt3S1mubdE3vgLi6ulHX2KBrfFxZWVBSmlNQmFNQ+GcgBi0T7zTiuzlp6VmpqZnrQJx88w7Y5ngHxHnF60BsqjFn/QHE33x+YR2Ir125dePqnVs3028lZ9y8kXb92p0/gDjvbkbureS0ixeufPbp119/+S0A4oL8oqKikqKikuTklKNHj0VERAQHb42NjQUzdefeGcRnTp8+eebMqY8+Ov1/bYmK2xIVtzX6nS8RDBLiuF3h8XsjE/ZHJR6ISjy0DsTrLROJe87uPPDJjv3nE/ec27b9ZETc4ZDo/cFRe8O2HQBAHJN0LCrhSFjUfk+fbWpTNxak2GQIfbCB+v4G8iZDKpnK4kA4jy8SiaUisVQkkkrECrlMo1SYymUmYqEagcU0KkYgcAhGEJWKcWARzlcIxGqhVC2UKoUylUSpebcnJ5FzhRKcLxZKFRozSxsHF3tnd3NrO7FcxUFxOgdiIyiM8zC+kCeS8EQSrlAI4zgT4gBWMyKTjMhkEo1GZTIZHDYLgtkoAmEIC+HQGFQi0YhAMKJQyCwWk8NhM5l0CoVEIBgSiUZkMolCIZNIBCKRQCaT6HQai8Vks5kMBo1MJhkZGW7evMnAYJOhoQGBYEggGBoaGmzevMnAYLORkSGZTKRSKTTaux43gKrr0gVQkzds2PDhhx9u2LBh48aN4HSPQCCAIQ+BQIDjOPrHBwzDgKTX2R04EsDQAJHwnxswOBwO0Cc4HA5opQDdyUBNNjc3B76Eq6url5eXh4eHra2tQqEACTGMwAiKwigCIRDKRQQSvlQllRsr5Bq5WCERSIRcIR/jc1EeDuM4G0FoLBaVyWIjqEimMLe2dXb39PIN9A0IDtwaHh4Vm7Rz34EjJw4fO7173+GobYk+/sGOLl5Wtk5mZtaWFrZODq4e7j4e7j7AqPHxDggLjYiLS0hK2pGQkBQXF5+QkLBr164jR46cPn365MmT+/bt27ZtW2ho8NatQVu2BPr6etk7WCtVUmBBqDVySytTaxtzOwdre0cbc0sTiUwIIyxgUKAYRyoTmplrwDCSpaWpUiHh81AOi06jEOgUAspmyER8M43SwkRtqpabq5WO1hYuNlbmCrmMh6tEAnOVwtpU42xvExoceP7cmfsPSjq72tr1zf9PIK6sfFJXV7teCtHa2tr+7kOv13e0t3e0t3e0tXW0tuibm9p1Da3a+qa62saaGnBO16DTNTc3tzQ1Nf8bEINuNRAAAwsCVLkBGgZtxACIgVMBGiSAwdzR0dHW1qZr0tVrtTV1tTV1tdrGhrb2NuAc9/b2gk/u7u4eHRmZn517urK6tvp0bWV1bXlldXFxcXZudmJqamRsYmgEDHPMjIwDU2JhfGp+dGJ2ZHxmeGx2dGJ6ZHy0f3Cgq2egq2ekb2B8cHh8aHi0f3C4r398cHhucmp5bmF5dn56bHx8cHhqZGxmfGK0f/DJg4efnTsfEhhkZ2ltoTExU2lszC1c7R23+PrHR8Xs37X71JFjX37yWWpycvmDBwM9Xd+/fv77P/82OzWSfOOiu4sVF6W7OJl/9+0nzY0VXfrG1qbapoaaVp22W6//3xzV/SsQT86OzS7NLK3OLy/PLqwtLv/17Q+//fL371++AgkxD4U2vv9fQi4aExF6++bV+qonw/09a0sLL9eeLs3N9nd11VXWlBYUZ6VlplxPufbttQtfXPzi4y8/P/v5N+e/uv7N1bs30wvSckuyisqLHzVWNnS3dPd39Hc2d9ZX1D++97j8fnlDTWObrl1X35yemhkRFo1AOADiY0dOglS1t2cQzGeAFrPOzt621k6drq1J1wbQtvxx1ReffxMYEGxlaefjHbB3z8Ezpz/+6Mz5j899dvHC5eys/Lraxq7OvuGh8fGx6b7eIW19U3VVfWtLx9jo1NTknK6x9eqVmzu270mI3/H1V982aJuXl9bm55ZrqrXfXbp2+tS5r7/6tuzeo+Gh8RfP37x4/mZxYXV9h3lmemF2ZhGc5ZWWPLj07dWLFy6XFN8fHhp//uz13OyStr4pP684J7vg0cOK1pYOfXt3TbW2sLA0L7+4srq+f2Bkamp+cWH12dqrZ2uv5maXWls6CvJLUm6l5WQXtDS1P115/uvff/v5x7/OTs41a5tLC+5l3sm6c+1O6vXUB4X3Bzv6f1z7/h9v/zbRO1aQnnf168v5d3OH+gb++vNff/3n3+cWZrWN2pJ7pQVFhYCJdc1NXd1dw6Mjswvzk7NzLfqOskePS+4/fFxZU15V+/BJ5ZOquvrG1qaWDn3XwNDY9MzC6uzy84nZ5f6RqY7e4Y7eob7BsdHRqcnxmZHBsUdlD44eOGSuMaaRSFQSgYvCKplYLuYLeYiQB4mFiFSMSiWoRITIJZhGxTdWC5RyrlyCK2Q8tVJgrBKZaMSmxhJLc6WttYm1pbG5sdxMKTVXiI0lfDkPleGwHEcUPFSCQVw2HaaTYAZJgLE1cqGNhcbZ3tLOxlStFHO5bARh8ASwTCk0tVBZ2ZpaWBurTGVCOQ8TwiifgwggWMBh4QwGSmOhdA7O5OBMDs6AcCaEMyEuC+GyMD4b53O4AogrgHj8dw/nclCMxeVxhCKML0BgmMZgEFksMo4xxQJEKsLEfETEg0V8mIdxMJQtEnLNTNUuLg5ggMPe0VoqE4IGTKVK6uRsB7xecwtjiVSAc2EEZYMnEvNMzdSgVU2tkYN7PpGYJ1eIlSqpqZna0cnWxdXB2sYcXMhZWJrY2llaWpnKFWLwC75EKvD2cd+xM+HQ4X3Hjh86dvwQKN8IC98aGrYlIjIEpMXuHs7gq3MgBpVGpNKIPD7q5GIflxB96Oj+vQd2RsSEOrs5KE3kIABep+F1IAaiMJCJ/yxRAFkCJMTAshDK+LgQBUDMhGhshAGhTAhlsjhUBpsCYyylWuLt6xaXEB2XEO3p46pQS2CMRWOSaEwSC6LBGAvjQRgXwrgQzoNxHoyv2xFcCMHYMMqCECYHYbBhOhuhs1AaE6EyESobocEYA+dz+CJEKMIEfHS9dg0AsQBHOAwaxGQYK+QJ27al37mja2hsbmqurKwElzANusYGna68sqroXlluYVFuYXFu4buWiXdMXFCcBbomsvPvZuaC6ebbKen/BsTZWfkF+SVZd3O/vXhlR9JuE7UZk8qWCmQx4dsufHHx7p3MrPTs5Bu3r15OvnY55eb11OSb6TdupF6/dgcoE3czcjPSc27euHPhm8uffvLVV19cvHE9JSszLz+vsKCguKCg6ObNW0eOHI2IiAgJCY6Liztw4MDp02c+/vj8uXNnz5w5ffLkccDE/2dA/McwxwkAxLsOfrp938dxO09HJRwN23YQzNQBII5OPBqVcCQ85qC3X5zG1J3JkW/YzH7vA/JfPiRuMqAQyQwGE4JgDEExCEYgCEFgnIsLBXwpnyfDEDGLgZOIkKEh09CQTaWifwCxii9WckUyXCjliWVCqUIkUwokclwghnE+whUIJHKFxlRjZiFTGXOFIhaM0NkcJgQxOBwai0VnsxkciAVD624rgUI2IBINCAQjMolEo1JZDAaHzYQ5LITDgJh0Jg0cxVGpZCaTzmIxqFQyiHqJRCMajcJg0CgUEpFoRCQakUgECoVEpZLJZCKBYLh588YNGz7YsOGDTZs2GhkZgM8xMjIwMjIkEo2oVBKNRqZQyKQ/Pv7sGQPteF1TBtHyxo0bN2/ezGAwwEYGaKtY9x/WgZhEIoHuNuBvrHdKgA8QRYPwmEKh0Ol0FEXB9B0oThYKhev7dlZWVg4ODo6OjtbW1uCoTiAQ4FwcRhAmm8VkM2AcligkJpamFnaW5jYWKlO1SCZGeVwOirBgCKwxMzgQB8UEEpmFjb23f1BY1LZt8dujY5MiYxKiY5OSdu7bd/DY/kPHt+/aHxGd4BcY5uW71cXdx9LS3tLC1s3FMygwJCgwxNcn0NvLPzBga2REdEJCUnx8YmRkdHBwSHBwMPizj+PHj584cWL//v1xcXFhYSFbtwYFB2/x9/dxcrY3NVODXyXBsUXQFr+wiOCIqNAtwQHOrg6mZmqpTAhmP41NlCB4cHK2s7W10KjlAj4GQ0wWg8JmUBAWXYAjwJowVctNlXJrU42VRiXBUZRBE6GwRiIyUUhtLc22BvmdP3/m0aOynt6Ozq62em11Te2TmpqK9dq16uoqrbYeuL9g7AccvbW2trW36zs6uv6cEDfr2hsbWrT1TaCHuKFBB47qwIdOp9NqtevWBNCIwTYHcIjBRZ1OpwMVbyAe7urqAmVt4Ou2tbXp29vb2tpaWluaWpp1zU2NTbqWttbunu6BgYHu7u76+vri4uK0tLQ7d+7kZGffv1dW+aSiurKquqKypqKy+klFxaPHj8sePCote1Bcer+o5GFx6aPie4+L7j0oKL6XW1CcmZOXdjf7dlpG8u07N5JvXrl2/dKV5CvX7txITktOSUtOuXMjOf3W7YKsnPKyB/WV1XUVVY9Kywqzc/Mzs4tz8+8Xldy9nXrm2InwoGBPZ1dXe0cnGzsnGztHa1sXOwd3R2cPJxdPJ9dAb9/tcXFfffZpWXHh5OjQj29eTIz037x+wcPVmovSnR3Nvr3wcVPjk+4OXUdbQ3tLg77lj+nm/69AvDK38Gxp5Zcffvr977/++PpNfVXV3h1JAIilQt6eHYklBbl9Xfr56YnnT1eWF+aH+ntrqyqL8wrvpt5NS0m7k5yacj3l+uWbVy5evfzN5WsXrt6+fOtuckZmckbGzbTsO9ll+fe0lVq9Tq/X6RuqGiofVD55UFFXWa+ra6qvbkhPzQQJMdGIYmluc+LY6bJ7j/4MxJ0dvYCAW5r12vqmmmptbU3D40eVqXfuHth/xMnRTa0ydXH22Llj77mzn3578UrqnbulJQ/qahtbmvXNTe0d+p7hofGe7oHHjyoLC0qrKusG+kdABcTXX30buy1xx/Y9t5JT+/uGXzx/Mz42XXbv0YVvvjv/8efJN+/U1TZOTc69eP5m7enLhfmV6an5ifEZMKUBBIyWZn12Vv6XX1z46suLxUVlY6NT37/9+eWLtz3dAw8fPMnPKy4tefD4UWVJ8f2srPz8/JLqGm13z8DY+PTIyMTI8ATQiGdnFpt0bWDjIzensKO9++nK87evfliYWWxtbCsrup+eknHnxp2c9JzKh5WDPQMvlp//8urnFwvPmqt0ty/fuvLlpdK84tHB4e/ffv/zX39aWFpo72gvr3hSXFpaXFpy737Zo/LHtfV17R36odGR4fEJfXdPbUNjva65o6e/b2i0Z2C4o3ews2egb3BsbHJ+en5len51YnZ5aHy2e2Css2+ku390aHRqYmJuZnJubGj80b0HR/YfNFWrqUQChWCEw2y5WCDmYzyMLeByJEJUJsakIkQsgKQiWK3kalR8hRSTiRC5BFfJeWoFHzwTtdjSTGFmLFNJ+XIBKuPBUowjQdkyHFbxMbWQq+CjQoSFMskQjYiyKEKcIxfhaplAKePLJFyREBHwIYEIkSkFxmZyCyuNmaVKYSwWyDBcBGMiGBcjmBiG+CwmRmOiNNYfj43R2Ridw2VAOAPhslAuC+excT6Hy3v3UIwFI3QUYwqECI8PQRCVwSCwWCQMZQi4HAGXw0UYXJTJx9lclInADByD5DKhlZWZi6uDm7uTta05yGKBmQB0YXsHa2MTpUQqADEwB2Kw2DQU48gVYitrs/UDOHMLY0sr0/ViTVMzNciDQVGak7Md0I5NTFUwwqLRSUIR18vb7d8S4m2xkWHhW4NDAkNCg0BJhbOLvamZGvyswIQThkP29lbR2yL2H9qza+/2kIgttk5WEqUIF6KAgAEWAztivV8CpMLrx3PrT6IUAW8bfA4uRGEexEaZbIQBYSwEZyM4mwPTWRAN5XJUxjIff4/4pJj4pGgvXzelRvofgJgHYTzoHQrzYZwPYzwI5XJgjAVQmAXRmBwqE6IyYSodIlPZRDqbxIIogIl5fDD+DKEIC4NZPBT6FyBWKhJjY++mpTXrmlpbWgEQV1ZVNugaG5p05VVVRffK8otL8otL8opK8opK84vvga4JQMa5BcU5uYVZ2fkZd3PS0jL/IxAX/g9AfPHLb++mZmalZydfv3350o3L3968fvX2jeup16/fuXb19rWrt28lZ6SnZaelZt24fvubr7/75PyXAIizs/Lz8wrz8grz8gpu3Eg+evRoZGRkWFhoYmLioUOHPvro7Pnzn5w7d/bUqZMnThw7derE6dMn/wWIQ7YlhcRuD4vbGR63O+J/BOLD0YnHE3af3XXw092HPtux/3z8rjPRicfCYw+FbTsQHnswIu5QZPzhqIQjUfFHIrYd8vGPNzbzYHJkGzYx//I+6S8fEDZuJhsRaRQqk85g0xksCoVGJlNpVAaLCUEcDOJwWUyMQuYYGjA2baJt3kwnkSEWh4dyJThfhvHFMC5gg41fgVgsV4nlKp5IzEFxFoxBGJcrFAulMr5YgvD4bARlwQgLRmgslhGZbEAkGBCJBAqZTKdRGHQynUakUgyIhE2GhpuMDA3JBBKdTGHSqCw6hUWjMKl0Fp3JpNPpVDqNymDQ6HQqiUQwNNxsaLiZRCIwGDQWi0GjUUgkgpGRgaHhZgODTeCfGhhs2rjxww8+eO+DD97buPFDIyMDgMtkEpFEIpDJRBqNTKNRQM+akZGRgYEBkCLAAjPIjEFgDKrcCATCxo0bN2zYQKVSuVwuj8cDR3gAakEYDOgZ9LuByznQ8rauKYP+NQiCGAwG+DFJJBKHwxEKhaC0GBwOru/bgXI3sFoH1u/kcrlAKERQhMFi0Jl0lIcqTVS2znYuXq5O7s4WtpZSlRzmYjQWk0wHiTvERlBcIFKbmrt7+0bFJuzad/DA4eO79x1O2L4nJm57bMLOxB17E7bviY5N2hoa7R8UHrg10ttvq7W1k4W5jYebd2hIZGhIZID/Vi9PPx9v/61bQsLDI4ODQ318fF1cXN3c3AIDA2NjY/fs2bN///6dO3fFxMSEhGzdsiUwOHhLYKCfu4eztY25haWJg6ONf4B3ZFRobFzUrt1J+w7s3rk7KTwyBJwnm1sYg6NmB0cbVzdHV1dHBwdrUxMVWFrisGgQk8ZhUFEOUyLgauQSlVyklAiNZWI5n8shE8mbNnAoJBEKi7moRiH18/H4+Nzpx4/v9/Z3dffoG3W1dfVVdfVVdXVgkqOqtrZaq63XarU1NTXV1dX19fUAWNva2js7u7q7e3t6+nq6+7q7+jo7evVt3WDAuaVF39LS1tzcChJisEvX2tra1NQEmBjkxOs9ayA/BnVsoIACRLzrggQgcvCPQPtbu17f2d3V1dOt7+zo7O7q6+/r7e3V6XS5ubmfffbZzp07o6Oj42Jj9+zafejAwcMHDx07fOTUseNnTpw8dez4icNHjx86fPzAoWMHDh0/cOjE/kPHDORncQAAIABJREFU9h44tHPP3oTt26O2xYZERAYFh/gFBvn4+Xv5+Hv5bPH1DwvcGr4lOHxLcFjQ1piwiP07dn186szFL766+PlXH586c2j3vu2x8bsSko4dOHRs/8GY0HAPJxcnGzs3BycPJxcPJxcXOwd7S2sLjYlMIOZyEB6Mmmk0UWGhF7/6oklbuzQ31d/Tfu3yV+4u1lyU7mRveuHrs7qG8p7Opu6Ops72ps72lt7OzsGevuG+/+0wxzoQL88sPV1YWZ1ffL68+suPP//+j3/+9Oattrp6387tPAze+P5/qWTik0cPNdRWLc5OvXi68ur52szURGuzrrS4KCM1PTUlNTM9Kz+3oCi/pCi/tCi3uDC7sCCroCirsDCzMDPl7s1LN65fvJZ2M62soKy+or6ptklbqa16VF3xsLLmSW19lbamsi4jNfMPh5hmZWF78viZ+2WPwa5yd1d/p74XCOitLR1AuQG9aQ/ul9+8cXvP7gOODq6mJpY+3gGnTp5NT8uqqdaCAQ5tfVNJ8f38vGJAwF2dfYUFpTdv3AYtbONj07U1DZ+c/yIqMnbP7gO5OYUz0wtv3/w0ODCak13w5RcXvvj8m6zMvLbWzvm55Wdrr5YWn4JIeHpqfnxsenRkEuw/19fpMtKzv/j8my+/uFCQXzI8NP7jD7/8/NPfp6fmwbRHSfH94qKyjPTstNTM+w+edPcMTM8sTEzOdnf369u7R0cml5fW5maXmpvaMzJyrly+kZWZ19TYOjE2PTk2rW/uKCu6n5WWnZ6SkXc3T1ulnR6b/uHt9//4+R9vVl4N6vuLMwuvfnX59pVb9RW1s5PTL56/eP3m9drztcmZya6ertr6ugePHhYWFxUUFZbdL6utr+vq7RmZmBiZmBwYGR0cHR+fnptbWp1bejo2NTc4MjE2MTe3uDa3tDY+vTQwOt0zON7RO9zVP9I3ND46MTs7u7w0vzI9MV3xsPz4ocMWJiYMColOJvAQSC4RiAUoH2eLeJBMhCukXJkYFQshqRjWqHgaFV8uQSUCSCpC5BJMIcXlEkwuwVRyvqlGaqISy0W4EGPzOXQei8pn0UQQU45DSj6mFKASHOJz6BiLgrGpXIjOgxk4TMcRhpAHySRcqQQXiVGpnK82lpiaK43N5HK1kC/FuGKEJ8UEcpwvx1ARxOEymNi7HJGJUNexmIPRYZyB4EyMy8J4LBx/9xCUwYGoCMrgC2AAxEwmkc0mYyiDh7NxhIFwqCiHxkWZOMqAYRoE0bk4pFRKLK1Mbe0sTc3VAiEObjyEIi6YVgZnbcASxrkwm0On0UngE8zMNfYO1q5ujp5eriBjdnF1MLcwlslF602aUpnQ1s4yINAnIjIkMMjX2sYcxThUGpEvwNw9nBMSt+3es33nrsSExG3bYiOjY8JBMBwY5Osf4A3+16AxVojEPAhm0ugkMsUIRlhW1mbhkcG79+1I2hkXFOJvaWcmkPKAaQ0O5v7ctgbsYb6EK1GKgC4M7ufWS9bWq9bAigfCh2EuB8bZ6B90C6FMDkLH+bDGVOEb4JmwfVt8Usz/EogBDSM4G0KZ6zTMYFMYHAodItPYRDLTiMI0YrBJbJiK4Eycy+FxYRzjrAOxiIfxMZjDoHIYdBOVMikuLjM9o6Wpua21raqq6vHjxxWVFQ2NjQ06XXlVVXHZ/YKS0vxi8O4VlJStv/zie/lFpbn5xTm5hXezctPTs+7czki5lbYOxBnp2TnZBetAvD1xl7Hqv4H4268uZaZmZaZn37yWcunitUsXrl/57tb1a3euXbt99UrKn4H4+rWUr7+6BID45o3bOdn5ebkFubn5ubn516/fPHLkaGRkZHh4eFJS0pEjR86dO/fJJ++A+PjxoydPHjt16sS/A3Fo7I6wuJ0R8XsiE/ZFJR6ITjoYnXT4X5WJo9u2n0zcc+5PQAwS4gOhMfsBEEclHIlKPBIVfyQ85oC3f5yxmQcLkm3czPzL+6T3PiBsNCAbEWlkCp1CpZPIFCMjgoGBkYGBEYFAppAZNCqbSmETCUwDA/rmzTQDAzqRxKEzMQ4igDEhhPFZME7jwDQ2xEa5PJFEKJVxBUIOijEhlI1gCJeLCwS4QIDyeDD+rlWLwWETqZTNBKNNRoYGRAKRSibTqWQ6lUilGJAIm40MNxkZbCYaGFGMCFQCgUY0ohKINCKDTYdhNofDZDCoNDqFQiESCAYGhpuMjAwoFCKTSQMVamQKkUA0NDDYuHHjh5s2fbh580YDg02bDTZu3PThpk0fbjbYaEQwIJGMyBQimUwgkYzIZCKVSga+BGhqA3N3hoaGRCIRADGTyVzvhQBkTCAQNm3aBOboQMQLomXw+X9Yy0YEAoFMJoOVkPU2CS6XC5j4z3eBRCKRTCaDgT0ulwt639a/OgzDYDNPo9EYGxur1WowzyEQCjEcY3FYLA4LF3DVZsaOrk6eft6efl72zg4KYzXMxcl0GoFCJtMZgIblahMHF7etYZGJO/bsPXjk0LFTBw6f2LH7YHRsUnBYdODWiIAtYQFbwgO2RARujdoSEuPtF2xt7WRmau3s5B4YELwlKNTPN8jTw9fdzdvL08fT09vZ2dXKytrU1AzM7AUEBERFRcXGxkZHx4SEhAQFBQQE+AUFBQQG+vn4eoLZT3cP58Ag39CwLeERwbFxUUk74pN2xEfFhAdt8XP3cLa1s7S0NAFA7OHp4uXl5urqaGFuLBTgHDadRacgbAYGs8EvEGI+LuQiAgwW4wiPw6IZbDL64D26kQFMo3BoZD4GOzvanjxxpOx+cU9fZ29fZ1Nzfb22urausvYPIK6urqyurgKlxKBu4g8qbe/o6Ozq6unq6uns6O7Qd+vbu9vbuttaO9taO9vaOlpb9eu1a0C0aGtra25uBqd1NTU1ICcGEKzVakH7BPhoaGhoaWkBSxx6vb61tXWdmNe1jc6uzt6+3r6B/p6+3p6+3t6+3o6OjqqqqtTU1FOnTkVFRfn4+Li7u3t5eHp7enm6e3h7ePp7+wT6+gX4+Pp7+fh7eft7evt7egd6+QR6eAe4e/m5eng6OLva2DuYW9mamFtpTIHwYKbWWBqbWpuaW5uaW5mYWZmYOdnYBXr7JkRvO7h776E9+3YlJIVvCXZ3dHa2tff39A72D/RwcjFXG2tkClOl2srEzMHKxtnW3snGzsbMQiGSYCwIZrLkYrG/t9eZE8ce3y+dHB3o1jddufSFu4u1gMtydbL49sLHjdrHXfrGjrbGjjZdZ3tLT0fHYE/fSP/w6MDoSP/YcN/ocN/I2OD4xPDk1OjkxMjY2NDQ6ODA6B9APDH0DohXZpfXFlefLiy/XF375ae//v7rbz+9/b6xtvbAnp0CHNn4/n8ZK2WfnD3d3dH2+sXa969fPF9bHRjoe/LkUUZ6WvKN5NTbafm5BY8fltfVNDTWNzfU6hpqGnV1Tc31zdpKbWn+vZRrKZe+unT1wtXstOzysifaSm19RX3V4+rKR1U1T2q11Q11VfVZ6dkJsUkivoRGYVpb2p08fuZB2eOe7oG+3qHurn5wi9na0tHU2NrY0NKsa+vs6O3vG25p1ufnFR8/dtrL08/J0S0hfkfKrbQGbfPM9MKPP/wyO7NYVHjv88++/u7StZpq7ezMYm/PYPLNOyeOn7ly+UZjQ8vY6FRVZd2pk2dDQyIPHzr++FHF2tMX37/9ubur/1Zy6ulT585+9MndjBx9e/fC/MrqyvOZ6YWJ8RlwTjc9NT82OtXfN9zZ0dugbS7IL7lxPeXa1eTiorLensG1py9fv/phYX6lt2cQDNTVVGvvlz2+X/a4pUU/PbOwvPJscmoOAPHQ4BioN25p1ufkFN64dutuenb5o8pGbXNdtbas6H5ORm5+VsHDkocN1Q3jA+Pfv/z+t3/+9tsvv63Nruq1bYUZ+enXUx8UlA11D6wtP326urq8srz6dGV5dXl6dqZvoF/X3FRe8eT+g/vAnWjr6BgcHZ2am59bWp5bWpldXFlYWVtcfT41tzQ2OTs1szS/vDY9vwqy4Y7eYX3PUPfA6MDI5MT0wuLSs6crz+am56rKK04dO25raclh0BgUIhfhyCUCqQgX8WGJEFVIuUoZTy7BJCJIKoHUSq5ayVNIMYkQFgsg8ER8jlgAycSYSi5QyvhSASpAWQCIecx3TCzFIBkXluKQGGULERYfZnAhOsqmchhEDpPERZkSESYRY0IhIpbgCqVQYyxVG0ulSgFPgnLFCE+C8mU4X47jEgTms9g4jYlQmTCFiVBZKJWFUtkYjY3ROCgdQukIRkdwBoq9ezBCY0MUGKXz+BCPz0FQOptD5nAoKELHUQYG0xAOFeVQcYSOIXQYprJYZIhDFwpxYxOlpZWpqalaKOKCDBjDIYlUAJYy+AJMIMSFIi5oKWayqByIwRdgxiZKsGYXEhoUGRUaHhHs5+9lZ28lk4tAmxCMsFRqmbuHc3RM+PYd8ZFRoU7OdnwBRqOTeHzUzd0pPiFmz94d4KguLj46Ni4qOiY8NGxL0BY/P38vcFQHkmYEZVNpRAJxM4tNMzFVbQkO2LErIWln3NawQFsnK6lKDPbn1mNgIA2vr9MJpDy5RmpsodaYq9Yb2YBwvC5avHtCFBUgmADhClGeCOOLMJTL4SAMjAepTOQ+AZ7x27fFJUZ7eLvIVGIOyqQxSXQWmY0wEJwNaHidpMG33wExxmIjDCaHSmdTaCwylUWisklUNpHCItDYRAabxOSQ2TAVRhgoysJQNoayuSiHj8FCHsZFOEwqmcOgm6lVOxMT7qalNzXqWltaq6ury8vLKyoq6urr6rTa8qqq0gcPC0pK84pK1oF4PSQGCXFuXlF2TkFmVl56RnZq6ruQ+FZy6p3bGXczcrKz8vNzi+6mZ1/4+lJSwk4AxAqxMi4q/tLX32XeybqblnXzWsp3316/dPH65UvJV6+kgAeUiYz03PS07OvXUr768ttPP/nqm68vJd+8k5WZB2g4Ozv3ypWrBw8eDAsLCw0NTUpKPHz48NmzZ8+fP3/u3NnTp0+dPHn81Knj/5IQB8ckhoJ4OH5XZPzeqD8BcUzSUQDE27aDVY6PkvZ+/Cdl4hRYbwYOcWT84ZikY9FJRyPjDodF7/Py22Zi7sFBFJsN2e99SH7/Q+ImQwqBRCNT6GQqlUgiGhgabtq06cMPN2zYsNnAgEgk0EhEBpHAJBCYBAKLQGCRyBwqHWGwcRbEZcE4E8KoLA6ZyaKyOWwEhXEcxjAIQyEMh3EexudxhQKuUIAL+BgfzHtjbASms1lkOo1EoxJpZBKdQmZQSHQKkUY2JBMMSEYGRMPNRAMDkoEh2cCAZLCZtMmIYsSC6BgOoyiHyaJSaUQiycDQaJOh0SYiyZBKIzKYFCaLRmdQqFQiiWxkRNi0afOHmzd/aGi4kUA0IJIM3z2iAYG42Yjw7hEImwlEQxKJQKNSAOmSSCRDQ0MDAwOQ764XGK/XtAH3F/RIGBoaGhkZATsCADSZTAZtxyBsBj8I+E6AxYCJcRzHcRwMR4PFELAeArqQURRlMpmgDQOkzuuNFmCMQyQSAW7GuVyMi8MoAqMIT8hXGqvtnBw8fLy9/X1dPNxMLS15YjHosGPBCE8kVWhMbRyc/YNCouOS4rfvTti+e8eeg7v3Hd2x+2B4VIKHd5Ctg7uNvZubZ0Dg1qjQiPjgsFhP7y02Ns7gis7dzdvby9/HO8Dby9/dzdvF2c3Gxs7U1Hx9whr0KPv6+m7ZsiUoKMjX19fb29Pb29PPz8c/wDcg0NfP38vH1wOsgIJCSncPZ29fj4Ag34AgXx8/T1c3x/VyH3tHG28f98BAX19fT1sbC6EAp9NIDCqJi3BkYoFSKpIKuFyYDTNpCJOOsxkYk84iEWiGm1kkAotEIBtsZNMpFmaa/ft3FRbmdHW39w10g+nm6pon1dUVNTVVVVUVT8ofP3z48MGDB48ePaqoqKipqQG2Q0tLa2tre2tre3Nzq07X0tjQ0tjQomtsBa+xsaWxsUmrbayvb2hs1DU3t7S1ta4nxPX19YCG1wecgSkBetlAfryuVayny+DTwPfo9frOrs6u7q6unm6QE3d2dba2tlZXVxcUFFy7du3s2bP79+9PTEiMiYqOCAsP2Rq8NTAoyD8gyM8/yM9/y7sXEOwfGBoQFBawJSJwa0Tg1vCALeEBW8L8gkL9AkP9g8ICt4QGBG31Dwz2D9zqFxDk4xfg5ePv6R0SEBQXGX1w997TR4+fO3n6zLET+3bsCt8S7OfhFejtG+wf6OXiZqExkfKFQowr5QstNCZuDk4BXj5BPn7erh7OtvZOtnb+3t7b4+O+/PR85aP70xPDvV2t17770svdTipCvNxtL1/6pKH+UXtLXYuutkVX196i69Hrh3r7RwdGxgbHRgfGhnpHBroHh3qHRwfGxofHJ0ZGx4aHxoYGx4YGxoYGJ4ZHJofHpoan5sbnVmeXny09fba08urps7/99PPvv/7zp++/19XVHdq3W8TDNn3wF2Ol7JNzZ/p6Or5/+/Ltm5eLC3OtLU2FhXnJN65fv3YjLTWjML+oorxK19DS0tSu0za3NLZ263uHeod79X11lfV5mfk3vrt59eLVtFvpZYX3q8traivqqstrqh5Xa6sbmuqbG2t1ORm5SXE7ZEI5k8q2trQ7cez0/bJHfT2Dg/0jvd0D+vbu9tbOtj+AuKWpfaB/ZHlpbXZmsbqq/vzHnwcGBAcFhnx87rOKJzUD/SMry8/+9ss/x0anvr14JSF+xxeff9Oh7/n+7c/9fcOffvJlZMS2j899VlfbODoy+ehhxYH9R7YEhX505nxjQ/PrV9+/ffNTe1vnpW+v7t1z8OCBo7eSU1ua9WCdbmx0amhwbGJ8Zn5ueWF+ZWpybqB/pKd7oEPfU1OtLS15UFR470l5NcieZ6YXpibnQEcbkCv6+4Z7ugcmJmaWlteWltempuaGh8eHBseAzQzK4O7de5SZkZOTXVBSVFZafL8wrzjnbm5RbnFtRV1Pe8/44MTyzPKbZ29+fvvzX9/8vDa7OtDeV/uwuvLek06dfmV26fXzV4sLi5NTk9MzU/OL84vLS3ML86PjY929PW369ubWltb2tvbOjp7+gfHpmYWV1cXVtZmF5am5xcnZxYnp+Ynphem55Zn5lfHpxf6Rqc6+EX3vcGffSN/wxODY9MT0wvLK82dPX8xNz1WVPzlz4qSjrS3MotPJBAxiysR8hYQvE+NyCVcp4yllPLkUk4ggqZijkKEqBVcpw2ViVCyABFwWH2fycaaQyxILYKkIlQhREQ8W4RwpBklQtghiCjkMAZsuhJhihC3FOFIckuKQCGMLECYO0WE2GWKRUYjGw9g8LpvL5QiEiEzOV6nFSo1YouTzJCgmhDAhhIlgXIJgYhgWsDlcOgulsBAyC6X88agslMpGqByECqFUCKXCfzwIprAhEoTSuDwWT8DGuQwYpnA4ZIhDQWEqDtNwhI7DNByhoTANADGHTePzUY2xwsrG3MLSRCYXAceXzaFjOASm72CEBdY6eHwUiBMIygYD0Ta2Fp5eriGhQdEx4ZFRoQGBPqCfGEZYVBqRAzE0xgovb7fYuKiduxKjY8Jd3RzFEj64n3Zx/b9pe8+ouO4023tm7rQtiVDxVDqhcs5kkACRM4ggZMvKOVqWk5IlyznIVs6JDMoJRM5QFBRVVM5VUCShYLu73e6Zubfvuv1++KOyxtNzV8+86571LNZZdU4d+AQ/du1n75RNm9ftfXf3e+/veWfvrt1vb9+2fdOmzetA3MTy8uKCwpz0jKUJi2NUahmbg0IUQlj4QohCUKqkhcvytmzbsH3X5tXrV2YXZEYlRALGlarEikgZyOtgC5goB8a4CFsA6qsUUfERUfERyih5MHQiGGYHPMeg5/lVu4VYIeSK2DCLjnERRYQ0b1nOhi1r125clZ6dIpTx6RiVwiDRMSrGRVg8lM3HWHwMCMxgsJcnKAdG2Aw6RqUiEIVBIjMIZAaBghBpGAlmUmAMYqBkOkJiwGQUpbJZMI+LCXksMZ8j4rHZKINKIiA0akJ01K5tWyuuXu3u6tYMajo7O1tbW1taWtra29o6Oh63td171Nhw+07tjZv1t+4AFK69cRsETVTV3aiuu1Fd01Bd01BZVVdRUXPtWvWVyxWXLly9crmi4npNdVV9dVV9TXXD1SuVX395bNOGrZGqGJiKRsgjN6/bcuLbk5WXqyquVp0/c+n0ifOnTlw4deLiqZMXT528eOb05fPnrl25XF1ddaPieu3pUxe++vLYF59/C+qBKq7X1NY21NffqK6u/f7747t27SorKysrK9u4EXiIDx09ehR4iA8dOnD48MEjRz76T4B40+7Vm/es2bJ37dZ31259PwjE67ft37jjo827Pt769tHt73y6/Z1Pt+z+eP22A2+ue3f5ql3LV+16c907IGJi7dYPARAXFK+PX5LH5kfiicyFoZSFIaRwAoUE0ShUOkSlksgkApEQHh4eEhKyaFFoaCgejyMTCVQigUEiwkQiAoYEIRANo8FsBsamY2wqgpIZDDKDToHBJhyGcdgsHp8jEPJEQr5YxBeLABOz+Twml4Nx2AibycAQKsKAGFSIQSHTIRKNTKQS8RABBxFwZHw4KTycFBZOCgsjhoYSQ/AQjo5Q2RyUxYLpDIhExuEJoeG4RXhCKIkcDlEIVBqJRidTaUQyhCeSwsFVHH4RgRhGhvAg4JZKI5EpeAIxDIcPCQtfGBa+EIcPwRPmLcgwzAAFdUG3Q9BJDPrtgNwLrMB0Op1IJIaGhi5cuHDBggWLFi0CldFB23GwK4Tw8gD6MYIgbDYbBB4HmTi4Ywc8FSCjDQA6UIhZLBafzwdNHGCHb74ImsViczlg+CKhMjIiOS01b1lh6Yry4uVlmbm5cUsSZSq1WK6QqyNjEhKXpmflFZWsXL1+w+YdazdsXbl6w9oN2zZv27N5254VK9enpOdFRC+Jik3KyC4sf3PD2g073ly1Ob+oPC0tN3FJauKSlNSUzMyM3LzcooL84tycgvS0zISEJWp1pEwmB9lzKpUqPj4+PT09JycnJyc7MzMzKysjJycrLy+naFlBSWkR+AisoDAnMys1KTkhLj4qOjYiLj4qaeni9MyUzOy01LSkhMUxMTHq2LjIlNTEwqLc8vKSsrJlGWnJcpkIRWgogyrisSMU0iiVXCHi85gIRqdgNAqLTuUwaGw6lU2ncmE6CpFIYYtoZEJUhGLnji319dV6w7DFZgTJa23tj9vaWzo72trbW5sfNz148OD+/ftgKaGrqwsoxENDQ8AU0dc30NXV29nR29nR193V39M90NM90N3d19XV29XV09PT198/oNEMAZ/D4OAg6Gd+VesF3RzARtzX19fV1dXe3t7a2gri3oL9HUGfMQDiEd2Idnh4aFg7rBvRjermN+36+9vb2x8+fFjf0HD16tXTp05/+/U3X3z2+dEjHx8+eOjAh/v2v//Bgfc/OPjBh4c+2Hfow/2H9x34eP/BTw589PmhI18d+eTrjz/99pPPv/vsy+8//+rEV9+e/ObYiW+OfffV18e++Oqbz7748uinn3505OjBjz4/cvS7L78+f/L0tQuXqq5cq7x89dyJU198/Mm+ve/t3bl75+ata95YWZCVszRhSVJcQtbS1DdKyrZv2PzBnr0H3//wwHsf7Nv73oH3P/j86NEzJ4431FTph4eez005bWMXzh4ryE1RSjkFuUtPHv+kq+OBpr+9r7u1v6d9aKDXMDJiM1pcVqfH5nZaXNYxu1lvMestdpPDZXN5HE63w+6yWZ3WeSD2Odx+hy/gDswFnryYffZidu4VIP5jf3fXe3t2SQTc0AW/i1BIj3y0X6cb+umnZz/+8Mzv9/T1dt9oqL108cLFC5cqrlfW1dTfvnn3/t1Hd+88uFF/+87Ne61N7YPdg5qeoe62nsZ7TbUVdZfOXr509nJtRd2D2w/bGts6mjs7mjsHezQjg7qB7sGqq9Ub12ySCeUMCrIkIWn/h4cePXxstTicdo/V7BjTm/U6o0FnHNHqhzS6ocERq8X5048/P3v6Y/Pj9vfe3ZeTXfDmG6vPnb00ZrCAOrpf/vRvBr35ww8OFuQXH/7oE4Pe/PMf/2VUZ9y/76Oy0jeOHP60s6PXbLI31N/etHFbUWHp0Y8/H9aO/unnP//xD79oh3Qgsu3t3e+eO3upv2/I75sMTMzYbW6zyQ7CjAGOO+wem9Vlt7kNevNAv7ane2BwYHhUZ7SYHVaL025zez0TU5NPQNLw9NRcYGJmdvbZk7kXk1NP3G6/0+l1u/yel3Zk45i1t2ewuamtqbG18WHz3dsP7t5+0NLYOjww4rJ5ZsZn5iafzgXm5gJzz6ee/zTzYs4/6zW7xwb1hoFRr8X9YubZD0+f+7w+m93m8jgnpyefvXj24scf5p49nZqZHp8Yd3s9dqfDbLWYrDan1xeYmZ168tQXmHZ6x20un8Ptd/smfRMz3vFppzdgsnv1Zqfe7Byzus0On8Xpc/smZ2afP3/6w4RvorWp+ciBQ+lLU1gIg0oisBC6TMxXy0UquUApF7wKxFIRqpAx1QquWsFTSDkSISbgMvhsmoBDF/ERiZApFbLAgppMwFIJOSoBW85BxUxYhNJEGF3CgmVcTCFgKYQsmYAl4WFCDiLgwDw2g8OksTAqk0lhsxkCIVOm4KsixapIiUwtFMg4HBHGEiAsIcISoUwRiglghEv9D0AMwWwIYUHoy8FeDsokIxgJY1O4fAZfiPD4DBaLgiAkBCYyUTKPReVz6Dw2jcuispkUJpOCIBCG0oRCTmSUMjE5AWzIcXlMGKEyYAqTBbM5KJCEASKDGlHQM8oXsBVKSUxsxPxv7BUly8uLC4tywRIel8cEzgqVWpaZlbryrfJ161eteKM0NS1JIhXACFXVU9iEAAAgAElEQVQg5KRnLN2wcc3ed3d/uO/dDz7c+87eXTt2btmydcPmLes3blq7es2bZcuX5eRmJCbFqyPkLDZCIuNCQl8nkXFSmTA3P3PTlnU73966YcvawtL8hKXxikhZcFtOqhLzJVyEzaAiEA2lYFxErBCqohWRcWp1jBLgMk/MYQN3xMuZj7QTsUFem1gulKokwJ1Mx6gwiy5ViXMKs9dtXrNq/cqlGUlcEZsCkyEGicGkzSeBvARfmEUPDsJmIGwGzGIwmHQaSqHAZDKdSKLjSXQ8BSHCbArKoaEsKgMlUxkEGp0IwxCLyRDwWRIhVyrkiXlsFkKHCHiERl0cE/32jm3Xr1zp7OgYHBjs6uoGf1NaWlta2loft7Xdb2xquH2nuv5G3c35prr5mrrahoqa+orq+sqquqrq+leB+PLFa1evVFZV1tVUN1RV1lVV1l2+dP3Lz7/ZsG5zpDIGoaJRyuhtG7efPHaq4nLl9SuV589cOnPywtnTl0+fvBQE4gvnr1+9UlNTfbOyou7UyfNffP7tl18cO3H8zPlzl69fq66rvXHjxq3q6tpjx77bvn1HcXFxcXHxunVrd+/efeDAgSNHjhw5cuTw4Y8OHz505MhHH398+L8GxOu2AiA+smX3x9v2fPISiA++CsRrNn+wbuu+dVv3rd74/lvr9haXbU5cWsQXRxMp7EVh1EVhZByRSqbQqTQ6hUYjUyAyRAIwh8PhcTgiHkcm4KkkIp1EZBCJMIHAwBPoBBKdRIEpDIyOsuhMFg3DKAhCgRlUmEFDYBjDUDaLxeNyBAKeUAAU4nkg5gEgZiFslMGEqQgNYlDJDIhEIxOoRAKFgIfweAiPh3A4Mg5HBgpxWCgxFEcOp9DJMEKFYQqFSgD5XOG4RTh8CJEUTobwEIUAUQgkCAcuAd7FE0KIpHlcfhWIw3GLQsMWBIGYRMZTaRCCMGB4vt4Z8CugW+CjCA8PDwsLAynIwEwMEtkWLFgA4thAoR1QkYMiMcg5Bloy2LED/gfQqcHn8wETYy+PV03GgJVBEgWHwxEIBBKJBAAxaPdAEATFMCabhbGYTDaLJxSoo6NSMzOWLS9btXbt6vXryleuzF9WnJaVvTQ9IyUjKzO3sKC4rGTFylVrN65Zv+WNt9aVLH9rxcp1a9ZvW7the2n56qSUbHXU4ui45Oy8krfWbt28be/6TbuWr1hTUFCWnZWfkZaTnpadmZGbk12Qn7csL7coKys3OTklNjZerY5UqVSgTg9kYqTMH0vT01OzsjLy8nKW/QcgBnZh0MwZGx+VtHRxWnpyalpSYlL84iWxYI1jWXH+ihWl5eXFebmZ8XFRUolAxOdIhTy5WCAXC2QCrojL4rNQDsIAQMzHEDGbKeWwOTCdSgiHqeSYKNWunVsbGmoMYyNWm3F4ZLCnt6O9o6Wjo7W7q6Orq6OtrfXx4yZAw2CpDiDp8PAw6N0YGND09g50d/d3d/X39gz09Wj6ejW9vQM9Pf09PX19fQMazTz1AvMDqGgOuoFHRkZ0Oh3IXHsViNva2oAaDW4DcWyg0A64KYaHhzVDGqCKjej+XQDFwMBAV1dXa2tr46PG+3fv3b1959aNmzcbbtyorWuoqb1RU3uztu5Wbf3tuoY79TfuNdx8cOP2o5t3Ht+533z3Qev9R20PGjsePe5obO543NL+uKWt8XFb4+PWR02P7z98ePvu3Yab92/efnzvQefjlr6OroGunp62jtZHTQ9u3amvrL56/uLxr789sv8gIOO9O3d/fODQyW+/u3z2fOXlq1WXr1VduVZzraKhuubBnTsdLc0jmv7ZqYl/+9efx/3OyxdPFOalysWs3KzE74993Nl+f7Cvrb+ndaC3QzvQO6bT2U1Wt83ltXtcVrfN6PgtENvtTqvFYTE7rRaP3eF3esad/knP5L8D4l/+5a9/+d+//PEPfV2d7+3ZKRFwQxf8s0omPrDvvYH+7rm56bm5abfb0dfbfe/u7ZqqysqKyurKmurKmmtXKs6duXj8u1PHvj1x4rtT509frLhc2VB9o/FeU0dz56O7jZVXqs4cP3v+1IXairrmhy3dbT1drd1DfdrRIX1/18DVC9dWv7FGxBVTSXTgIW561OKwuT0uv9PusZjsZqPNarSbDVa9zjis1VstzufPfvJ5A1cuV5SVvhEXu+StlWurKutcTt9kYDYwMfPTjz/rRsbee3dfVmbenrffa2pstdvcLc0dB/Yf3rRx2/HvT/f1anQjY9euVq1bu6l42fJPjn45rB3908+//OnnX0Z1hnNnL334wcGDB45cvVKpGRzxeQMAf60WJ2Dc6ak5v2/S6fC6XX6fN+B0eMcMFrAFaLU4ASgDJvZ5A9NTczPTTwMTM+P+qenpp7NPno9PTNsdHnCD0+H1eiYmxqe9ngmTya4bGRvVGUe0+v5ejXZwxGVzP5mcezbzfG7q6ez47LRveto7PeufnfPPTrsnfRaPY9RmH7WO232z49MTXr/ZZDaajF6/5+nzuZ/+8NOPv//p2YvnT57Ozc7NAsHY6/c7vT63f3x8ajow88Q/OePyTdhcXpvT63CPu32Tbt+U0xuwusZNdq/R5jE5fGaHz2T3ONzj09NPn8/9EPAF2ppaPj74UUZKKhtF6BCJg8EKiTBCIVYrRCqFUCUXzFsmREypCFPIWGolV63kK2VcqYgp4iNCLkPEg6VCTCZmyyVcuZgrE3EUQrZKyFHyWXIOKmEhEiYsYSFyLqYUstVirkrCU4q5ChFXLuLIRRyJkMXjwkwmFcMobA5DIGbJlQJ1lEQdJZFHiIRyLlfMZAtRlhDBBDDCZ8BcGsyh/AaF/y9AjLEglEVmcqg8AUMgRHl8BosFwTABZuAxhMRlUvhsGo8NFGIKi0lFUQqG0gQCtjpCvjgxLjEpPjpGLRLzmCwYxegsNsLhYkAwplCJNDoZYzJAgCbIKhaKuGATOnnp4qzsNPDpX1p6cnxCtEDIYcAUBKVJZcIliXH5BdklpYV5+VkJi2MEQg4A4tS0pFWr39i2fdPOXVt37tq6ZeuGDRvXbNy0duu2jdt3bN68Zf3Kt8rz8rMWL4mVK8QoRicQwwAQiyWCrJy0dRtXb9+1ef3mNQUlefHJcfIIKaigA+txLD5Gx6gQg0RFICYPFckFikgZEI/FCiFPzGHxMYyLAFoFQjJgYmCc4Eu4QG8WK4QsPkaByXSMKlGKcgqz1m5avXLtG0lpS1h8JsQgkelEBpOGcmCUA8MsOohso6IUKgIBHKdjVDpGpaFUKkIBAE2iEUh0PJmBp6FkmE1FOTSMTYMxiI6Q6AwSglDYLDgIxBI+h43CrwDx9oqrVzo7OgYHB7u7ezo6Otra2lrbWlvaWh+3tt171Fh38xYo5mi4fa/u5t8A4sqquorK2usVNdeuVoFuDgDE1VX1rwLx+rWbIhTRKA0DQHzqu9O/AvGpi2dPXz5z6vKpkxdBTd35c9cAEFdcrz154tznn33zxeffnjh+5sL5K9evV9fX3bx583ZNTd2xY98HgXjt2rW7d+/ev3//4fnj0H8fiDdsPwiYeOvbR0E3x/ptB1euf7d89e4gEK/ftn/d1v1rNn+wesO7peVbk1OLBZIYIpW1KIyyMJQUhoeIZApEoZIpEJlChijzsihEhshkKkSmUyCYSkEpFBQioyQSQiQyiGQGmYrQECbMZCMcLsrloFwOzGbSUYSGwAwMRdlMJpfNEfC4Qj5PJADDEfBYPC6Ty0bZGMyC6RidglAgBkSmk4lUEh4i4Mg4PBSOh3AECo5AwRMoeAIFh4fCw0lhOHIYEcJTqAQIIpDI4XhCSBCICcQwEhlHIuNI5HACMTQsfOGikNcWhfwuLHwBgRgK5GEanRzUj8E9IaGvh4UvwOEXEUhhEAVPo0MwTKXTaRQKhUicL7f7DRCDtDWwbwcYNyQkJKgQg5C1YMxwUCQGQBwWFhYaGkogEEADCABioVDI5/OBJAxyJ9hsNpfLBU14gJVBEgVo9wBpxzweLxhqwYBhGEUYCAyjCJvHU0ZGLE1PLywtWblm9er1695cvabsjTcLS0rziorziooLipcvK12xrOyNkuUri0pWZOUuS83Iy84rXla6smzFmtyCsoTEdHXU4rjFqQXL3tiw+e3d7xzcvuvDtRu2r1y5fnnZm0UFpbk5hVmZecA4UVhQXFCwLDs7NyUlLSFhCYiHS0xMTExMTEhIADnKiYlLUlKSMzPTc3OzARCXlhWBCqKs7LSU1ERQWB8RqYiKUS9OjEtJTUxNSwKTnrE0Ny+zuKSgfEVJeXnJsqK8zIyUxQkxUWqFXCzgszEuExFxWXIRXybk8dkom0HjMGhiNlMtFkaIRSIWhlBIGIMaFx2xa+fW+vrqUb3WbDEMafu7e9rb25vb21u6Otu7uzs7Otrb2lqBNtzb2ws26oJArNWOaDTaVy0TA33agX7tYL+2v3+wr28ALNUBogXIC3wR4FEgNQLIw8AU0dfX193d3dnZ2dHR0dnZCfj7VcsEcFkMDQ0NDQ0NaDSgm2N4ZHh0dBRktOn1+tHRUaA6Dw8PDw9rR7TD86MZGh7UDA9qRgY1usGhUY1WPzRsGBo2Do2YtDrLiN6qM9hGx+x6o8NgshtMtjGTzWi2Gc12k9luslgNRuPI6OiQdnRo2KTT241mt83ustqtBqNRN2oa1Zv1Bv3QcHdbx/2btyuvXLt09ty1C5fqq2oe3r77+MGjloeNLY8aOx639HV2awcGDSMjVuPYuMf5yx9/+utf/zIZ8Fy6cCI/Z6lYgGalJxz75nBn+31Nf/tgX7umv2tE028cHbWbbR672+vwuW0eh9llMVgtBut/AsROv8s34Z6Y9E7NTc69ePI3gHjv7p0SATfk9f+hkAjf3/t2Z3vzxLgnMO4xGw2d7W3379252VDfUFt/s/7mzfpbldeqTh0/8/23J86evnD+zMXjx05+9/XxC2cu3b/9cKB7sLO1q+pazbGvvvvu6+PV12u723s0fdqe9t7+rgFt/3B3W8/lc1dWrVgt5IioJPqSuKQD+z56/KjFYXW5HT6H1WUes5oNFovBaho1G3Qm05jV55l4/uwn45j100++TE5Ki46K375t9/17jcDg63L6ZmeejeqMnxz9oiC/+I0Vqz45+sXVK5Vnz1zc9+GhgweO3Gi4YzLaxgyWqsq6t3e/u2H9lm+/OTGkGXnx/Mcff/i9ccxSW3Pj2Lcnjn9/+tbNe7qRMZ83MO6fcjq8QPQFNXUgkBjkr3k9E3bbr/4Hr2fCYfeYjDaT0QaYeGJ8GrweCMxOTc/5x6dsdrfF4rRZXeAhwJcMHuLzBqYnn0wFZqcnnzybfT439TTgCbhtHo/VM+4cn/JOzfpnZzxTk86JgGM8YB8POMYnXRN+h9c4ahjo79cOaz0+99MXc89ePJ+enfGN+z0+73hgfHJ6ampmOjA15R2fcPn8bv+4f3J6YvqJd2LK7vKZbS6L3WN3+V3eSZdv0u4J2NwTVte4xTVudvjGLE6rwzs5+eT53A8B/2Tb47ajh45kpqZxWUyYRuWxUZVcHKGSRiglaqVIpRCoFPNALBExFTK2WsVTqwRKOU8m4YiFTJEAE4uYcilHKeerFEK1XKSSC1VinlLAlnOZMg4mZaMyNqbgsdRCbqRUEC0XRclFkQpRhFwUIRdFKSVqhUgkZLHZDCaLzuWhIglHrhKpIqWqKKlcLRYp+DwJmyNisgQIwmMwuDQ6m0L/VRsmvzoIi4y+HOzfDcTmUvlCWCBEeDw6k0mGYTyDgcMQIocJ8VgUAMQcFpXNomIoBUWoXC4ml4vjEqITk+Jj4yLlCjGgXi6PCQwSMEIFCQ80OhlBaTBCpdHJdAaEYnQmCwabc5FRStBmBx4iEvMQlIYxGcGANlBWFxWt4vFZCEoTCDlJyQklpYUr3ypf+Vb5myuXLy8vLlu+bOVb5Zu3rN/99vZdu7et37C6oDAnLj5KJObRGRCBGAYsEyIxPzU9eeXqFRu3rH1r7RvZBZnRi6PECiFgWVA1B+RhiEGioRQmDxVIecFFOpCthrAZDCYNDMJmBIEYOCh4Yo5QLhArhXwpD2EziDQCBSGLlcKcwqw1m1a/ufaNJSkJGA8l04kkGoGGUmA2HWbR6RiVikIQTAKvk2gEMp0IwSQIJkMwGWKQyAwiiU4g0ghAHqYzIYRDw7h0JoeOsigwBsEIhKE0DhsJArFMyOMyEQrxVSC+2tXZOTg4CDa5O+Z3YtqaWlrvPnxUe+PmK9XNfy8QV1bUAiCurqq/crniy8+/Wbdmo1oR+fcA8amTF4PFHNeuVp84fvazT+eB+OKFq5WVtTcabt++fbeuruH770/s2LGzpKQEADEIpzp06PDhwx+BSo7/HhDvW7/twIbthzbtPLxl98egvXnd1gMAiMtX7165fu/aLR9u2H5g/fYDa7d8uHrDu6Xlm5NSivjiaALEXBBCfm0hblEYIZxAIJCIBBKBSCKQISIEkSkUiEql0WkIzGAiMBuBOQjMZdA5NBqLQsEgKkKhY3SUhbK5LL6AIxJyxSIWn8vAUBrCYGAIwsYwLovN53CEPK6ID4Yt4DJ5HIzLQtgIzGLQMRoVoUAMMolGIlAIODIunBSOI4fhoXAiFU+kEohUApGKJ1BwOHJYOCkUTwojkcNJpHACMRRPCMUTQvCEEAIxlEgKJ0PzNIzDLwoNe33hon9euOifw8IXEElhQB6e7wemk8gQDk8ICQ1bEBL6WmjY6+G4hURyOIVKpNLINBoEYt0IBGIQiIOZazgcDgAxsBcD3zAA4oULF4aEhPxHIAY2YmCcCA0NBff8xjURpGEmkwnk4eDrYOXuN24KoBxjGAYDhwfMgBGYDsMMGGFxeHK1esnSpVn5+UWlpcXLlxeVLs9fVpJTsCynoCinYFluQUleYUlOfnFmTlFyak50XLIqMiE2ISUlPS8rtzglPS8qNlmhTohNSCsqeWvr9vfe/eDo23sPbdq2Z8OG7WtWbygve7Mgvzg7Kz8rMy8vt6iwoKSoqKSgoAgwMegQSUtLS0pKiomJeakWxyUlJaanp+bmZhcV/Q0gXpIYFx0boY5UREarEpbEpqQmpmcszcxKzcpOy8nNKCzKLSktBEBcWlpUWJCTmZGyJD5GIRGyEDpCg3gsVCEWKCQCARtj0alsOlXKZccoZDEKmYTLxqgQxqDGRqm3b9tUXXNdOzwwZtQNDPZ0drW2tDQ2tzS1tbWAXyCvAnEwkBgULWs02oGBof5+TW/vYG+Ppr9vaKBfOzgwrBkcBm6K3t5+4CEG+u5vktf6Xqay9b9yBG3EIFbi5ffSABoGwRSDg4OaQc2gRjOgGdRoh7TD2uGRYZ1OB3RivV4P4NhoNJqMRovJbDVbLCazyTBm0hvAmEcN5lGDRT9m1c8TsHPM7DJa3Carx2zzmG0uk9VptjosVpfN7rE7vQ6ny2a3my0Wg9FiGHOYLR6Hc9zj9bs9LpvdYbZ4Ha7ZwCQosfPYHZq+/sb7D27W1d+srb9/63bT/Qdtj5u72zu0/QNmvcFptblsNo/DFvB5/vzzT3/9618mxl3nzhzLSl8s4DIy0+KPfXO4q+OBdrBzaKBTO9ijGxow6fVOi93r8Pidfq/D57S4bUa7dczmMDvdrwAxWKrzOlzjbn/AG5j2Tz+devpi7vnzJ09/fPb8f/75X/76l//9yx/+0NvZ8c6uHWI+Z9Fr/yQT8d/bs6ujpcnvcXqdtuHBgcYH92431N+qr7vdcKPx3qOO5vbG+43V12tqKmqbH7W2NLXVVNZdOHe56nptW3PHsGa0vaXr4rkrn378xbdffX+r4a5OqzfoTN1tPR3NnX2d/R3NnVfOXwUKMY1EXxy7ZP/7Bx7dbbSM2Wwmh1lv0WsN+iHDmHZsVDNqGB5zO31zs8/nnrzo7up/7919S5PTc3MKv/j8m75eTWBixuMeB7UdZpP90sVrG9ZvWVZU9tbKtXvf+eCjQ0cPHfz41MlzYPHO6fA+fPD422+Of3L0i+vXqoc0uonxqanJJ2aT/XFTG3ABtjR3jBksXs8E0INB1x1AYavFabU4nQ6vzxvwuMddTp/b5QdE7vMGQMrbmMFis7qAAAwwemJiJjA56/NPOl0+h8PrdHidDq/L6fN6JpwOr9lkt1ldk4HZP/z0pz//6d9+ePaT1+kbGdT1dfYP9miMw0a/wz87Pvs08HTGOz3tnpzzz/449eLH6RezvmmbwdLT0d3U2NTT22N32iZnJv0TfrPVoh0ZHtaNmCxml8ftnxj3BwIe/7jD63N6fb7AVGBmzj85Y3N6jVanyeqyOrxOb8Dtn3L6phzeKYDFJrtXb3aYbe5AYPb50x8nx6fbW9o/OfxxVkYGj8tBEQafx1arZFERiki1LEItUauEKqVALuNKxCyJmKWQc9VqgVotUimFchlPImaLRSyJhC2X81RKUYRKEqmWRaikKqlAzmdL2JiEjUk5mILLVot4UVJRrFIar5bHqeUxanm0Wh4dIY+NUkZHKuQyAY/H5HJQgZAtlvFlSpFCLVGoxRKlUCjj8cQctpDF5KMwl0FnU2ksiM4iM+aH9OrALBLyclDmr8Nkkzk8qkAEC0Uwj0djMkkMBo7BCMcQPIdF5rEpfA6Vx6HyuDQul8bEqDADYjIZQhE3MkqZsDgmLj5KqZKCgAi+gA0MEqAUgwzhwaeyZAhPIuOC5xCFAJbwhCKuQimJjYsE1aQISmOyYIlUAJ4M0tmUKimwZHB5zJjYiIzMlJzcjKzstPSMpSmpiWnpyYVFuWvWrty1e9vbe3Zs3LS2oDAnNi5SIOTQ6GTgewQJFYsT45aVFry5anlJedHSjCRVtEIg5QX7/DAuwmDSgBxLx6gsPgb6OAArY1wEwCsNpYCBWXQgEgfrALkitkDGF8j5HBGLilLCyWEkBlGkFOYUZa/ZvPqNtSsSlsYjHJhAwxOoeAoCMVg0OhPQMJlEJxCoeDwFh6fgCFQ8iU4gMYjBIdIJRDqBzCBQURKd9SsQY2wqwqQgKIWJ0TlshM9jigUcqZAHyqkoRDxMpSTERO/ZuaPy2rXuri6NRgNCirq6ujo6O1rb2xubW+48eFjTcKOipq6m4SZYpJvvba6pv15dd72qrqKydp6Gr1dfvVIJujle9RDXVjdcvVzx+adfrVm1XiWLQGlYtCpm+6Ydp747XXmlquJq1YWzl8+evnTu9JUzpy6fPHHhxPHzJ09ceJlDXH/1StXx7898+slXn3/2zYnjZy5dvFZVVXfzxp07d+7V1984fvzkzp27SktLS0pKXgHij4CBGLRy/Jc9xH8/EG/YcXDdlg9Xb3i3uGzjkuQCrjACR0JeW0j4H6+HvrYobFFYWBguHEcIwxPCiSQ8BJGoVIhOpyMwhqEcJsZjYnwM4yMIl8FgU2lM8AEAFcZgJgvjcjkiAVcsYgl4MBOjowwGE0bYKMZlMnkstoDDEXI5Qi5HyGHx2UweC+NiAIgZTDptHogJeAgXTgoLJ4UGgZhMJ4J/rQgU/EsgDiWSwojEMCIgY3I4iRxOhnAQBQ9R8GQIRySF4QkhYeELFoX8blHI78JxC0nkcCqNSGeQYYTCgF8F4teDQEyCcFQaiUojv7Q5EP8mEIM4NnAAIAZO66Bl4lUP8auiMijyAF+B4yIYSAx4NxheAarygDkYODdA4zTYyQMFHyCFLXhweVwen8/h8dgcnlAsjYiJS05Lz8zNyykoyMrLz8jJS8/OTcvKTc/Oz8wtyMotysotysguSM3IS0jMUEUmiGVRqsiExUkZKel5iUuzImISFeqEuMXpRSWrtm5//933j+7ac3Dj5rfXrd+2etWG5aVv5OYUpqdlp6VmZaTn5GTn5+UV5ubmZ2fnpqVlpKamgrrpxMTEyMhIuVyuUqliY2OWLFkSBOLSvwXEMXGRkdGq6NiIJUnxaenJWdlpuXmZeflZBYU5y4rzS8uKyleUlJcXl5UtKykuyMvNTF4SLxcLUDqFRiawUYZMyJOJeDwmglLJLBpFxmXHKuWxSrmEw0IpZJRBjYlUbdu6saLyyqCmd1Sv7evvamt/3NT0oLHpIaipa21taW1taW9v7+rqAr9TXrJsf3//QH//IHBHdHf1d3cN9PYMzuvE/UNAIe7t7e/vB7nF80AcFICDTBzUjME5CJQAoRN9r+QYg0t9fX19QaF6WKsdGdbqhrXDWu2wNqhDz7eG6HR6vX7MYDCNGc1Gk8VoMo8ZzYYxMKBuw2ow2gxGh8EEgDjIxC6Txao3GnWjY7pRs2HMZjTZzRar0WTSGwwjujHdqNVodNnsfrfH7/a47Q672WI3Wya8vp+ev/jT7//wbPaJcVTfeP9BxZWrVy9eaqipbXrwcKCn1zCis5stfrcn4PNPeL3jHtfUuPfPP//01//zv/w+x5lTX2ekxgu4jOyMxce/O9rT9WhkqFs72KUd7NFpB80Gg8vm8Lt84+4Jn9PvsnrsJofN6PgNELtsZpfN6nd5At6JKf/UzMTs0+lfgfjffvlzEIj37Noh5LIW/PM/ykT8D/a+3dPROun3eJ22wd6eezdv3qytudPQ8PD2vZ62LoN2dLBn4E797Rs1N3vbezV9Q40Pm2/fut/c1DakGRnR6u/fffTNV98d2PfRsW+OP7zfZDRYDDpTe3Nne1PHYI+mu63n0tnLb5S+ycV4xDBStCpm7653b9ff0Q8ZTDqTQTumGxzVDxlMIyaTzmQbs02OT89MzY0ZLFcuV6xdszE7K3/7tt21NTeMY1afN2CzuoxjVr9v0uuZaG3p/P67U++/t/+dPe9/dOjosW9PXDh/5eGDx1aLc3pqzunwdnX23Wi4U1d7EyzDOewet2vcZnVpBkfaWrtaWzo1gyMWswOkDgMgdjq84FsY9GbjmNVidjjsHjBBIPZ6JmxWFwBiu83t901OTeSYt28AACAASURBVD6ZmnwyMTE9MTEDMtccTq/jJQ0D34XHPW61OG1W17h/6vnTH394/nuP09fV1lNf1VB7vfbhnUdDvVqf3fd8+vmPsz8+n3z2w9TzPz374//8/b/+8vzncbuvt637dsOtWzdvdnZ1Wu0W77jXZDH39vc1t7a0dbQPDWstNqvH5/VPBvyTU77ApH9yKjDzZHL2qS8wbXV6xiwOo8UZBGKXf9rpm3Z4JwEQj5rsZqs7EHjy/OlPU4GZjrbOTz/+NCcrWyDgM5moSMiLilRGR6ujIhWRkTK1WqxSCeUKnkTKlkrZCgVfHSGKiJCoVCK5nC+RciUSjlTGlSsEKpUkQi2LjFBEqmVKiUDCZQowWMhCJRymQsCNlIpilLKECOXiKHVCpCo2UhkTqYiJVMTFqmNj1CqVRCzmiURciUwglQulCqFELhBL+QIJF2TosgUvgZhDBQrxSxomvjowi4i8HJT56/wtIA5nMMKZCJ7LhvhcqoBHE/LpQgEsEMBsNh1mQDBMYXNQuUIM1ppVaplQxAVALBLzhCIum4MyYApEIRCIYXhCKJ4QSiCGEUnhQSMinhAKsFgg5ERGKaOiVcAXgTEZIjFPoZRERikjo5SgoQnF6GQIz4ApEqkgOkYdHaMGpdBSmVCllgHZeNPmdTt2blm3flVeflZ0jJovYIMfgETGUWkkLo8ZEaVMz1yaX5SdmZsWuyRaohQB2AU7bSgHZjBpwLGAsBnAAsEVsQEoz2+2wWQwfxOIOUIWT8rlSjgoDyHSCYsICwk0vFgpzC3OWbt59Yo15XHJsQw2HUcJx1HCyTCJxqTSmFQKCpFhEpFOwFNx4BKeiiPSCSQGkQyTwAAsJsNEKkqiM6GgZQIAMYpRmRgdLNWJ+GyJgPsfgHhn1fXrQSAGWUadXV0AiG/du19V31BRU/vfA+Ka6oa6mhtXL1d89smXq1auVUhVQSA+/d3pqqvV/xcgvnih4vq12suXKr47duqTo19+9unXAIhrqhtu3bwbBGKwVFdaWrJu3bogEB86dOjgwQMHD+7/bVPd3wPEa7fsW7f1wPptBzfu+OgVIAbVzbvLV+9+a8O767bu27jj4Madh9Zv3QeAeHFyPlegxhHh3y3A/dNrIf8OiIk4EplApZLpdNCphmIoi4lxmBgXw3gIwmEwWBQqSqLQCRCNANHIdDoVRWA2E+WyUS4TZqEMJgyzEISNohwM4zJZfPbLYTF5TCYPw7goykVRDgyzGHSMSoEhEo2Ah8LDSaEAiAkUHIlGgBgkYMohUvE4KAxHCsWTwoikMBIpjEQOhyh4CpVApRGDA1HwQZE4HLcwHLcQTwghQzgqjciAIQSlwgiFziBDFDyA5tCwecsEmYKn0ck0OkSlglyHf9fNAV561QcMkiWAayI8PHzRokULFixYsGBBSEgIHo8H78Xj8WFhYeDS66+/Dq6Gh4cHV+tArETQVgGcFUBgBht7INYtNDQUvAuCINDtzOfzRSIRiJtQyOVKlVKpUskUCplcEREVk5Sall1QWFBckr+sODu/ID07NzUzJy0rNyOnICuvMDt3GWDirNxlqRn5cYtTVZEJUbFJiUuzUjPyk1JyomKTVZFL4pdkFBW/tWnLu7v3HNq644NVa7aueGNtWembBXnF6WnZoL05KTF1aXJ6WmpGWlpGWlpGSkoaqJhOSUlJSEhQq9VyuVylUsfGxiQmLklPT83Ly1m2rLCsbFnp8qJlxfmg9CglNXG+yTMhenFi3NLUxMys1JzcjPyC7ILCnKJlecUlBWXLlwEgLi1bVrwsPzcnIzEhVibiYwwqTCGxEbqIyxJwMDZCRyASkwpJ2MxIqThKJhGxMBgiIjRoHogrrvQPdo/oNL19na1tTY8a7z14dL+xcZ6JW1qa29raQPJDR0dHR0d7Z2dnd3dPT09vT09fV3dvZ2dPR3sPKFPo6gSrdf09PX0vafjXzTngEgZgHRSAX5V+gyIxCFkDL4J7gtt4wZ087cjwyKhuZFQ3PDJf1RE8QDbF8PCwbmRkdESn140a9QbzmNHycqyG+fmbQOwwmo06/cjgkHZgUDekBRBsGNHphrTagcERzdCYbtRutnidLr/b43E4rUaTbkg7phsd93jnpmf8bk9fV3dNReWp74+fPXnqZl19b2cXIObpicBMYHImEJiemJj0+2YC/l/++OP/+cu/elyWk99/nrY0ls+hB4F4WNM12Ncx2Nc5MjRgNhjcdue42z/hCfhd426b12F22k3OYMqEx2F32axuu8XjsI+7vZO+wPT49GzgybOZZy/mnj+bnfvh6bN//dMv/+d//WUeiHdu57Ox1/7pH2Qi/oEP3h0a6Hk2OzU17h0e6H9w69bt+roHt241P3ik7dM4TDZtn6bycuX3X35/9fzVOzfuPrjX2N7apdXo9Dpjd1f/1csVhw4c+fCDg6dOnmtuatMNGwb7tMBJbNSZhvq0F89cKi0sQ2lY6OthSolq55Zd9VUN2v5hg9ZgGDIYhgyWUYvb4vY5fOPuianxadOYtbbmxu5de3OyC0pLVnz+2dedHb02qwtgqNlkB2twxjFre1v3g/tNd+88vHf30eOmtp7ugTGDxecN+LyBMYOlr1fT3dU/0K/VjYwZx6xmkx34eo1j1pFhg3ZoFEi8dpsbIC9gYpC2BiqgTUab2WQHW3TADQzCJawWJ7jkcvoCEzMz009npp8GAjPj49NeX8Dh9FqsTovVZbe5gcsCELPHPe6wuZ12j8PuMRos7S1d1ddrz544d/HMpTsNdzU9Q36H//n08x9nf3gx9fynmR/+/OJP//bTv/w4/UI/oLtRVX/x7IW62tqe3h6LzeJwOUZGR5pbW+8/fNDU/HhAM2iymD0+7/hkIDAzOz33dPbZ89lnLyZnn3ompqxOj9HiMFldNqfP5ZsEQOzwTdk982ZivclhtnkmJ5++eP776cknne3dn33yRV5OnkgoYrNZErEoJjoyNi4qJloVFaWIiJCq1CKFUiCVcWUynlIljIiUREZK1WqxXCGYB2IpV6YQKlXiCLU0MkKuVkmlIh6fhXAQGg+DRRxMLuRFyiVxEYrF0erFMRHxUaqYSEWUWhaplkVHK6OileoImVwhkilECpVErhJL5AKBmMsVMNkvy9VYfAzjoQgXhrl0BofKYEMMFvk3NPz3AzGGkRiMcJgRzsIIPA5FyKeLhbBEhEilTImUyeMhKEKl08koSheKuKoIeWSUUq4QB6uYQcMoj8/CmAw6AwKb62BnnUojQRQCnhAKNnPwhFCAqsA7IZbwwWZe0GosV4glUgEIiwgJfR2HD0ExulDE5QvYLDYCnBhsDqpUSVPTkspXlKxe82b5ipL0jKXqCDlwWQArM5VGQjG6SMKPjY9MTl2yZGm8KlrBl3CDSRFBDZjBpMEsOpOHgkQ2Jg8FrmKw1kamE8E5sPkCJ/GvC3YCJkfEZgowOosWDoUtwL1OpBMkanFeSe66rWvLVy+PSYwGl8KhMBKDSMUoVIwCIWQAxAQaHk/F4ak4Ag0PaBhCyGBekjGRghBpGBk01aEsKsqiACDGUBqLyeCwET6XKeZzpEIelzkPxItjY/bu3lVdUdHd2aUZ1MzLLn293T3dbR0dj5qbb969V1lXD4C47ubd2hu3q+puVNY2XK+uu1ZVe72q9lcgvlZ15UolyCG+fOk66G2urblRX3vz2pXKT49+8eaKVXKxEqUzYyPidmzeeeb7M9XXaiqvVV84d/nc6Uvnz1w9e/rKyRMXjn9/7sTx88Ec4ksXr3/7zYmjH3/x6SdfnTh+5vKl67U1N27dvHv79l0AxLt3716+fHlZWdn69euBh3heHz6w/8CBfb8t5vh/AMT712x8r7R8c2JKIV8USSCjry8i/G5B2MIwXBgejycSiGQCmUKi0iAYoWEYjGEoiqIowsRQNoZywNokHWZCVIRApoYRyaF4YhiRiKeQSXQKBaHRMAbMQlAOinJQhI2CE4yLBYfJQwEQz2Pxy3/dyPRXgBgKI1BxJDoBgkkQTCIziEQqDgeF4kgheHIYGQqHIBxEwVFpBBqdRGeQ6AwSjU6i0UkUKgGi4EjkcCIplEAMIRBDiKQwcCcAYgSlMGAyRMETiCHhuAVh4a+H4xYQiCEQBU+jkxkwhc6g0WhUGnX+AGlrrwIxUIWBjRiCICDrkkik4IsAaoPycNBhDEzGgG5BfkXwCNIweCCIXeNyucAUAcwSIKkNpEyAdDOVSqVWqdUqlVKlVCiVMqVSqY6IX5yYlZdfsmJF+cpVpSveLCwpzc4vyswtyMorzM5fllNQnJNfnJNfnFdYWli8Ir+oHDBx3OK05NSclPT8pJSc6Nil6qikxYlZRcVvbdi0Z/uufZu27l3x5oaiovKc7MKMtJyUpRlJialLFi9NiE9KSEhasjgpMTE5KWnp0qUpAIiTk5MTEhIiIyNVKnVUVHRCQsLSpcmZmekFBXklJUV/E4gXL4lNTE5YmpqYnpmSk5uRl5+Vl5+VX5BdWJRbXFKwvLx4xRulK1bMWyYy0pfGxUTMe4gxGAwLpqFUMgIRWTSKkIkqBDylkM9HYToJj1DJMZGqrVs2XLt+qbe/Uzs80NPb0dz66MHDO/fu3b5//+7Dh/ebmh49ftzU3Nzc1tbWPn+0dXR0dHZ2dXV1d3X1dHZ1d3R0t7V2gWlv6+5o7+lo7+7s7O7p6RsYAInFI8FE4Vd5F9ghggLwq0ffy+PV819xuKenr78PbNRphocGNYMDL58A6Hne6KzVjgwP64Z1oyO6sVH92Kje+HJMuvkx6/RWnQGMDZyMjpl1er12ZHhQA/B3dHhEPzyi0w5rBzWDff1DA4P64RGr0eR2OL0ut9vhNI8ZhwYGtQODVpPZ7XAaR/WPHzVeu3zl9PETVy5cbHzwcHR4xO/xTk0EJnx+r8vtdbrGPZ4Jr2fC6/7x2ZM///yTyaD94tOD8TFylIFfmhT19ZcH21ru9PU0d7U3dXc0a/p7THq9x+Ga8IwHvJMTnoDH7nNaXA6zy2V1exwej8Ppddo9DrvbbvM6HRNe39TE1HRgdnZy7unMs+dzz5/Ozr34m0D8j/8gE/E/2vf+6PDgH354+nRmcmxY23T37r2Ghoe3bjffbxzuG3KabD2tnV9/8tXaFWvWvbn28P4jlddrBvqGTGNWzcDwjfrbn3/61d497x8+dLTiek1ne89gv7ajtbvx/uOBnkGHxWUaNVddrX6rfBVQiCMVUW9ve7uh+oa2b9gwZNBr9AaNwaq3+mzeSc/khDvgsnmaG9sOHjiSmZEL1ukunL8ypNGZTfaRYYNuZMxssrtdfiDTmow2i9kB8tGCeq3fN2mzukBHDLjZYfeMGSzDWj14u83qMpvsgI8tZgdAXrAAB8zBozojWKEzGW3gK7gByL1ARbZZXU6HF8jDM9NPpyafjPunfL6Ay+23OzwWi8NicYJO6XH/1Mz00+mpOY973GKyG0ZNA/3ax42t1RV1505dOHviXMXlyscPmvUavd/hn/ZNT7oDPqvXZ/EEHOMTDr91xNx46+G5709//813lRUVHZ0dOv3oqGG0u7fn/sOHt+/eedTU2Nvfpx8zWO02h9vl9o/7J6dA7NrE9BP3+KTN5THbXFaH1+Eed/un3P4ph3fS6p6wOP0Wp99k9xosbpvTPzXz/IcXf5yemuvs6P3ss6/y8gpEYgmbw5FJpXGxMXEJMTGxEVHRqohIuUotUahEcoVAoRCq1JLIKFlklEytlsgVQrGUKxZzJBKuRCaQK0RKpUSlkirkIiGfzULpGJ3CRugCNiYX8SKV0rgoVUJsZEJMREykMkIlVcpFcrlIqRQrVVKlSqpUSVSRcnWUQhUhk8gFXCEL48DovI0VA38oEQ6McOkIh8ZgU/5LQIyxSBwelS9kCH4DxEySgEeTiBCZBJNLmSolR6nkicVsNhuGYQqC0Lg8plQuUiglEqmAw8WCa3OglpnDxRCURqESAQoDOwQo6QCyMYEYBtKF4+KjEpPilSopgtKA7RhUPcvkIrGEz2TBBGLYa6//08JFv6PSSBwuxuagCEoDsapUGonNQdUR8tS0pJzcDFBTJxRxAY7T6GSIQiCSwokkHB2mSGSCmPiI6PiIYE0dMBCD7Aiw5cbkoVwRG5glEDaDTCcC6Q0MAGIgJAfNxPNrdlyEyccQLkxGyCHERa/jXiMyiLIoWcHygnXb1pWvWR6dGE1j0cKgsHBKGJFBpGAQhEIkmERkEAl0Ap6GJ9AJBDqByCCSETKEQhQMgjCIjJDJMJk8H7uGpyBEKkqio2QYg8AgKAVFqBhKY2J0DgsRcJhiPicIxInxce++/XZ1ZWV3ZxdYTQF/F3r7egEQ37hz9/8nEDfU3bp2pfLokc/Ky96UCuUYnRkXGb9zy64zx89WX6+pulbz9wDxx0c+//STL38F4ht3b926U1fXcPz4id27d5eXl5eXL9+4ceOePXsOHDhw+PDhjz46dODA/v37P9i//8P9+z/8fwbEOw6u37Z/7ab3l7+xNSW9WCSLJdPYIeHQwlBCGIFEhMgUGkRjQAyEOr9SymFyOGwmkzWvEDN5TBafyeQjKIdGx4gQPZwIheDwIThcKAEfTiYQqCQIpsIsBOMyMS6KchCEDSNsJDgoB8G4KMbFmDyMxf/1XzcaSoEYJGAUxpFD8ZRQIi2czMBDMBGCiWQGgUgLx0EhOPIiAhQKUcIpVByFCoCYSGcQaXQijU6g0QkUKp5CxUGUcDIUTiKHkchhZCgMooRTaXgGTEZQCopRYIRMpeFJ5FA8YVE4bgEOv5BICqFQcXQGCUFoKAajKIIiCAzDMAzTaDRQ1fEfS5vDw8MZDIZQKBSJRCAzmEajgXy04HuDHmKA0UG5F6jIQH4GUjF4I0BhsVisUCjUanVERIT6Pz9UKpVCLpdIJHwBn8Plcvl8iUwev3hJTkHhirdWrVq34c3V60pXrCwsKctfVppXVJJXVJJbWJJbUJJbUJJfVFay/K3isrcyc5YtTsqITUhdnJSxOCkrbnF6RFSyOjJ5SXLuspLVGza9s2PX/i3b31+5anNBQVlGem56WnZGek5aatY8Fi9JXrw4KTExOTk5JTU1LT09PT09HXiI4+LiYmJi4+MTkpKS0tNTc3KyCgvzS0uXlS1fVrZ83jKRnZOempaUlJyQmBSfnLIkLWNpVk56bl5mbl5mTm5GTm5GQWFOSWnhijdKV75VvnLl8rLSovy8rJTkJTFRKpVMrJQIlRKhiMdmwTSYQoIhIkYlcxg0AQqL2UwJh8WF6TQCDqGSY6JUW7dsuHr1YndvO9ioa259dP/+7Tt3bt65c+v+/buPHj1obHzU2NjY1NTU0tLS1tbW0dEONt5eAnFPR0d3e9tvmLi7qxNkrg0ODc33MwcVYuCICK7ogW25Vwk4GEsMaDhoqPiViXt6enp7ul9OV093d09PT3fPqxZnrVarGxnRj44aRg1jesPYqH5UOzyiGdINDY0OafVDw2AMQ8Njml/HMKg1aLSjGq1Oo9UNaUe1w6MjOsOofmxUrx/RjQxphwYGtZoh/YjOYjQ57Q6Xw2m3WI16w8iQdnR4xGoy2yzW0eGRtuaWWw036mpq792529vdM6Y3OG12h81uHjMadHqj3uCwWFw2q9NqmprwPnsyNdjXcXDfHqWMSya8Hh8r//To+02PGjrbH7Y1329vedTf02kcHfU6XBPe8UnfVMA76XX4XVa30+J22zxep9fncvtcTq/T4XXafS5nwO+fDsxMTz6ZmZqbm33+7OmLudm550+f/csrQPzOzu0CNvbaP/6DVMA9+MG7Ok3/H3589sPcjM2gb3/48H5Dw/26hgc37vS2dBoGRx7euPvejncWRySoxMrly8pPfHe6p6t/WKt/cL/pu2Mn977zwXvv7jt5/EzjoxbNwHBvV//jxtbHj1oG+7U2i9MyZr3TcHfH5p0qqRqloomxiR/s+fBuw93RwVHjsBEwsXnE5DY5x+1+t9VjGDHerL/z9u69qamZKUszdu7YU1tzY2TYYNCbBweGR4YNAE9fdTVYzA6D3mzQmx12D1BwxwyWIY1uVGf0eiYmA7NOh3dYq+/r1Qz0aw16M7AuAJdw8DkAcJ0OL3jamMECbgPyMFiPczl9wQEOisnALIBd0OvhcvmcLp/D5XU4PE6nD5gxgEfZ4x4HTD+k0XV39T+411hVUXv5/JXrlyruNNztae8d047ZDDbLqGWkb6SvtbersaPzUXvHw7amW49qr1SfP37m3Kmz9XX17R1tGq1maFjT1dPV+LjpYeOjlrbWvoF+nV5nMI6NmUxGq83qdLn94+NTM+NTs57xSbvba3WAjbqAxz/l9E7+mjJh95rsXpPN6/RMzjz54Ycffp6anuvs7P3ss6/z8opEYhmbw5NKZbGxsXEJcTFxUVHR6ogohSpCplRLlCqxSiVRR8qjohVR0Qp1hFSmFImkPKGIIxRxRBK+RCaUyUUyuUgiFXB5TASmwlQyE6byWKhUyItQSmOj1fFxkbHR6sgIhUImEot5AiFHKOKIJTypTKhUSSKjlVEx6ogopVQh5AhYCBuGWQyMi7L4TCYPQzkIzGbAbDrMpjFY/zUgRplENpfCE9D/P9reO7iNO0/znnv31lYgkYFGo7uRMxFJMOecxCjmJEpWsq0sKzgo2GOPZ8Zj2bItW5ESSZFUDlZmJpEzSBAAkZhJBYeZ2dndu7q36q33jx9Fa7y7V3t1d13fErsbUJOl0h8fPHy+zyMQMXg8iMkkIQgeRfAcNkUkgGVSpkLGVim40WqBWi1UKIQiEYfNRjAmzOUxxRK+NEooEHKYLAZo3wA5awIhByAygkIICrE56Iq9eKVAjkIl0GGKWMJPS08CIMtkMcDuO8aEo2Si6BiFUhXFF7DJFPzrq/5hzdrXEBQC3xHU2q10eUikgtg4dWJSbGycGnTUARoGQEwkRUbi1hDJOJ6AFR2r1MSrpEox0IB/aZsTMIH/AdCwWC7kitgwEwLIQYIIy+tuDPKKcWIlFOIXVzEPYXBgEoO0irT6NcLrFCZVkaAsqytrfWtj9YYaTVosnQPjIByOjiejZAqTSkbJRAaJABMJMAEPEwgMIhEhkVAyGaNQAA0zKWSUTGKQSTCRBBPIMJ7CIFARIoSQYJQMoxQGRkFQKorQUISGoRAbg/lsTMxj85jLS3VpSYnv7Nnd2d4+2D+g1WqB+KLT60a0o739/XcfPOi5fuPS5S7gIf7PA/GZ0xcunG/vaO/uunz1Svf1tvPtRz/4cH1FjUQQxWKwEzVJO7bt/OaLU50XL3e0XT797blTX5/99uvzX588+8WJb1eA+MzpS20XLgMgPnrktx8e/+TE51+dO3vxcueVKz3Xr1y51tnZ9fnnJ3bs2FlbW1tbW7Nly5a9e/e+//77IHPt3XcPHzr0zsGD7xw6dOD/ChBveuvdTW+927r9UOuWd2rqt2flVkrkCVSYG4mnReDJRAqVBkMMFEaZMJONLK+UCrh8Po/L5XI4PC5HwOOL+AIJny/lcEUYkwcxmEQqPZJIWosnrCXgI0h4HIVAYVARNsrivwrEv8yrQAyWN8F2J8yEaAiFTCcSaDgC9RcgpjAIFIRAZuD/HogjqTQclYajQctkDCD4V0OhRoKh0iIhOoGBkFGMCoCYDhNpEJ5MiSCS1pDIa8iUCIiOhxlkFKOzWCibzWKzWMDdC/oyVoB4RSFes2YNDofjcDixsbGJiYlKpRIEA4MDrMRxOBwg8a74gwH1rii+7JcH6+XxKw0YHKqXh1KpVCgU8peHTCaTSiQCoZDFZiEogqAoXyDUxMXnFRVXNzQ2tGysa2qtrKkvraxeV76+qLSisKQ8v6g0r7Akv6i0qKSyoqq+fH1DXmF5Ykp2dGyqWpOiiklRqJNkyiRVdHp6Rkll1cbNW/fv2vvBrr3vb9q8s7KyviC/pLCgpLSksqx0PVity8kpyMrKzc7Ozc3NLygoLCoqKi4uKioqys3NTU9PT0lJTU9Pz87Ofpm5VlpVVVFdU1FdU165vrS0rKiwKDc7Jz09IzktIzkjKw2EEBcU5YK8nvyC7OJ1+WDvuGVDQ3NzfXVVeXFRXkZaclyMKlatSIqLSY6LUUaJOSjMoJJQGpmL0IVMVIAhAgwRMlEODNGJeIxOTYiLfnP75vMXTg8N9xlN2uGR/ie9D+7evbkMxLd+AeJ79+49ePDg8ePHQCru6+vr7x8cGBgaHBweHBwZ6AdRxMuWieEh7ejI33mIQYrwiocY7MwBJn61unllZ24lUwJAMPATj7yiFQ8MDvT29z3uffK498mTvt7evj7wzBXnscGwHFJss9jsVpvNZDbr9IZRrVGrNWl1Zq0ejEWrt47+MpYRnXlEZxrVmbR6i8FoNZmsZovNarNbbTaL1Ww0GXR6o95gNVtcDifY1bNbbUa9QTeqNRmMDpt9zOly2OwGnX54cGiwf2B0eMSoN1hMZqvZAsIurGaL02YfdzrG7DaXzRzyexbnpkaHnrx7aLdaIaBT16alRH/6yXu9j2+ODj0a7Hsw1P9IPzrktNkCHt90YGo2NDcbnA1PTvknApNuf8ATCPqCYX8g7J8EpDYV8M9NT8/PLszPvQTipy/+IyB+/b/8RirgHti9UzfY//PzxT8/Xwq63cOPHt3tuXKl7VLnmbZbl6/13X3Yeebizk1vxstjJSxRcc66jz/89M6te3fvPPjq5Ld7dr+zbevbH334uxvXblvMDqd9fLB/5OH9J/29Qwad2Wp2mPSWa13Xd27fFS2PYcGs9MT0w3sP37l6x2lyum1ul2XMaXK6reMB12R4IuQf94/Z3Y/u937+py9379q/d8+Bk1+eAs3M42Ne0GDn9QTAOXA1gJdsVpfN6nKP+yZ9Ic+E32pxgsxg4N91OSf0OrN21GjQW2xWF9CGYW5p2AAAIABJREFU3eO+MZfHbhuzWpzgOcA1AewQLucEgGDgA/4VCoNkifm5p0uLL5YWX8zNLoHoCa83MOkPB0LTU1NzMzOLM9MLIKHC5Zwwm+zDQ7qhgVGd1mQyWEeH9ffuPLx8qav9fMf1nptP7vcOPR7qf9D/4NaDG5dvdF3oav/uYtvX5y5+c6Hj9KWetq7bPTce33+k0+qcLseEd2LCOzHmHrc57Bab1eawu8bHJrwTHp/X7fW6fT5fMBScnpmeXwzPLvjDMx5/2DMZ8gWmA+G5QHjOG5hxeYL28clXcojD/vDC4rOff/jpV0As53AFUqksLi4+PhEAcXS0RqGKlivVUUpVlCpaFhOrjI1XaeKU6hiZTCkWS/kCEVcg5AjFPLFUIJEKJFKBSMxjczEGQoUhMsqgcdmoRMhTKaNiY9UJCTGxsWqVKkoi5vP4TDYHZbERDo8pEHKiZKIYjTIuIUYTp5appDwRB+OiKBdhC1gcIZstYGFchMGkg7gumPW/ZpnAWCQ2l8oT0AVC+N8FYuVLII6OFqnVErlcJBRyOFyMy2MKX/ZuICgE0ckrUcQgjZjJYgDZWCjiSqOEUTKRSMzj8pgr7l4aRBJL+KBqNDEplsVGCMQIMgXP4WKaWFVaelJySjxQjnH4NWQKXiDkxMVHJ6fEJ6fEJyXHxcVHq6Pl6mh5bJw6KTkuKTkuNk4N5GrWS0QBcjJEpzAQmkjCj01Qxyaoo1QSkUwglgvFcqFIJgCRais0DMo1VoCYQMWR6cQVAgaLd8BBseKjoCJkOpOGcGA6GyIySKvJa1aRV0McujolpryhYuPbmwAQwzwGoF4qi0Zl0YgICQ8TcHQ8jo7H/T0QgyFhZAJCxNMJeBqOAOFIdByJjiPDeCpMgBhEOkJiYBQGQmHAy4MxaFwmIuKyABBjMD0jJfngvr2X2zsG+wfAJrdWq9Ub9CNabW9//53797uvXf/fBOKrPTfazrcfef94eel6EV/CYrCT41IAEF++2NV58d8BYuAhPnum/WJbFwDiIx989CoQ9/Rc6+6+0t7e+ac/ndixY2ddXV1dXR2obj5y5Mjx48ePHDny7ruHDx5858CB/QcO7P+/slS38c3DG988tGHbgQ2b979UiOModPZaHGUtjkikUCEGHWUiLA7C4WE8PosvYPP5HD6fx+fzBQKhUCAWiaViiVwsVghFMi5fjLJ5NAZGpEI4EjmSRIwkE/BUIoVBQ9gIkwfsEOi/HSYPezXN5FXDO5VBItHxRCiSCEWC/xlgSHQcEYpcBmLKWjIlApAumRJBpkSQyGtXBtwhUyIo1IiX52vJlAgahIcZJASloBgVxagMhAyY+CUx4+gwEWZQEBTCMAaTubzTBoCYRqMBv8SKsRhkD+PxeIFAkJKSkpmZGRcXp1AoJBKJWCyWSCRRUVFRUVFisRjkqQHkBaFpUqkUvCqXy6OiokCiMAiUWOHjlRBiEDEBtujAIh2gbaFQCDzEy4HEPC7GYqIYBoA4t6Cosrauur5pfW1DSUVVYUl5wbqy/OLS3MJ1WXlFmbmF2XnFBcXlZZV1ZZX1+UUViSnZCnWiRKYRiNUCsVosjYvWZGTllNfUbd725oF97xw/cPijHbsONTa9UVFeU1lZU1fb1FDfUlfbtL6ytrS0EizVFReXrFtXWlZWVl5eVlpaWlRUlJOTk5WVlZ2dnZeXW1SUX1JSXFFRVl1dWVNbWVNbCao4i4rzwDZxRmZKRlZqVk56Tl5mTl5mTm4GCJpYV1JQVV3e1FzXurGptbWxtqZyXXF+VmZqUrwmOV6TnZ6Sk5EaH6MScphMmMZmQAImKmYzhUyUjzKETJTLoMMkAgumJSfE7tix/eKlcyOjAxabUW8YGRzuffjo+7t3b925c+ve93cfPgR7dY8fPXr08OHDhw8fPnr06PHjx0+e9Pb1DQwMDg0NjQwPa0eGdcMvk9f0OrPJaDWbrTqdYWhoZHBwCDAu+KTe398PjBcrTLyiGYNLoO+CnLUVf8XK+t2Kbjw4NAiA+Elfb29/X39//+DA4Erz8zJYa3V6nR4grFGnN2p1hlGtUav7nwCxdVRvGdWbRnXGUZ1RqzPq9UaD0Ww0W80Wi8lsMhjBAy0ms8PuAOxr1BuGB4cG+vpHhoaNBqPT7pgYd0+Mu91j4067w2axGvUG7cjo6PCIblRrt9o87olJr3dizOWwmOxmQzjgfbY4a9IPfXT8UEqiis+hFxWkffXlJ7rRR1bTsFE3aNQNWgxal93un/BO+cNz4bnZ4Fx4cjrgCfonAkFvMDQZmgoEpwKBsH9yKuCfCQXnZ2YXZhfmZxfnZ5eWFp4/W3q+tLD0/OmzvwPiHW+KuKxV//AbCY+9581tAw/vv5if/uvzp/OBgGV45NHNWz3n285+eeriN2evXeq68NXpd3e8U1VQUZResKGu9aOjH5890/btqbPvv3dsy+Y3d+/af+b0Bb3OHJgMj7s8/b1Djx/2aUcMZqNNO2Loezxw8Vz75g1bpIIoOhFKikk6sOvA7Su3XWaX1+mdcHgmbBOTTl/YHZzyhEOeUNAXGnd5hga1d27fv33r3kD/iNPhDgamA/4psNkW8E8BH7DdNjbu8gJgBUVxAGon3JM2q0unNRn0FmAdBo5hm9UFSHfFaOFyTtisLgDEYy6PZ8IPktHAS+BpAf8UiFQDARTArTEzvbC48BxUcjxd+gEAsc8b9HqD/sDU1PT8/MKzp09/XJx/FgxMu5wTRoN1cGD08aP+gb5hi8nu8wT8vpBRZ7nec+P8dxcunWvvab9yua2r7bu2M1+dOXPyzPmvz134+tz5k2favj7fc6Gr985jp8k+HZxaXFjubX724umLH3949uL53ML81Mx0MByamp6amZudmZ+fnp+fW3q68Oz5wrMX0/NLgalZb2DK6w/7AtP+0Kw/ODMxOeVw+60ur9Xldbj9477wxOR0YHpx8fmfX/z0T7Pzz/r6Rz766PeFRWVCkYzF5oslUZrYuLiEeE2cJloTrY5RqqIVSrVMqZapYuQxcarYBLUmXqXWyFeAmC/kCERckYQPRiDisrkYgtLodAoDobHZiFDIUSilmlhVfEKMJlYlV0gFQg6TjQBDLcqE2RxUJOapo+XxiZq4BI0iWsaX8IBTgivi8MRcjpCNchA6BtEQKoRS6cz/haU6lElEmUTgmuAL6FwuDcOIy0DMIgv59CgJJo9iKWRshZyjUPDVKrFKJZVKBTw+i8tjgj+BIgtimlCMDgZBIYwJrwCxRCoQS/h8AZvFRugwhUTGgXIAvoCdnpFcUJgTnxADFGKITgaycWFRbl5+VmJSrEDIoUEkBIVUallWdhr4DSEY4J0rXpdfVJyXX5CdkZmiiVUBJV6ukETHKGI0StAmLZOLozXKhOTYuKQYeXQU6OOQR0cBOAblGiKZIEolkUdHSVUS0DYHxGDQsgEGNGWQ6cvZVmCzn4ZQ6EwI4TLobDoJIa+lRUZAkYgAjU2Pq2xav/HtTVUt1Zq0WESAUphUKhuCeQyIQyeh5GUapuNxdPyrIjEJJRNREgEh4mBCBISLoETgqBEEKBLAD5mOo8GEV4GYDpHoEAmhU9goLOSyeCyUTiGxEEZWWurhd/Z3dXQO9PePDI8MDg4CIB7Vap/0992+dw8A8aXL3Z0917qv3bx85T+1VLcSRdzdde3alZsXL3S8/+7RkuJyAVfEQtgp8ak7t+869eW3XZe6L1/qOvPd+W//HohB7Nq5sx2XLnafO3sJAPHxYx9//qeT585evNzZ09199fLl7ouX2j/77HMAxA0N9du3bz948OCxY8c+/PDDo0ePvvfeu/87QPzeG299sPntIyCH+D8G4oMtW/e3vLG3qnZrela5QBJDomKrI4irIvAEMpkGQygTYXHQFSDm8dg8HpfP5wmEQpFoGYglUqVYohSIolg8EcxkU+gMApWKI5NwFCKeSqQwqAwWA4AvxkWZPDDYyvzSAbO8AYpiPAbCptOZVBpKojAIZBhHokeS6JFkGEeGI0n0SCIUQaCtxVHX4CirCeQ1gH2JpDUE4moCcTWesAoMgbiaSFpDJK15FZHBJUDeFZEYxagISoEZJDpMhOgEiE6gwySYQYFhKh2mwTAdOHeBuLsCxCDnAVxGRkYSiUSBQJicnJyRkREbGyuXy8ViMQBiUK38KuyusKxIJJJIJACapVKpRCIB71kJIQboDC7BDwCSJYCiDCKKxWIxKIRTq9VKpVIaJRWIhEKRSKlSp6ZnFJdVVNU3VNU1lq2vKSwpzysqzS8uzS8qzS0syc4rzsorzissXVdWXV3XUtuwsXx9Q2bOupjYNElULIev4AqU4qi4uISc/MLquoat2948sHffsYOHP96778jmLTsa6jc01Lc0N21sad7U3Lixob6lurq+sqKqrKyipKSsuLh03bp1JSXrSkpKiouL8/Pzc3Nz8/LyCgryi4oKloG4Zn1dfVV9Q1VNbSXo5sgvyM7JSc/MSk3PTEnPSs3MTgM5xCBrorSsqLqmonlD/cZNza2tjfV1VeWlRfl5WVnpKVnpyYU5WYW5WamJcQqJUMDBBGxMzGZKOCwRCxMyETEL4yEwTCawEXp6csKevTsud100GEddYzab3QiME48fPwDJawMD/UNDgyAr7cmTJw8fPXrw4MGDBw8eP37S29cPgHh0VK8dNWpHTQBBzCa7wz7mcLhMJsvw8Ojg4C/WCNC70dfX93cpE1otYGLAsiCfeCWVYnh4ePAlEP/S8zwyOjwyPDQ8PDQyPDw6MvrSN7ziRR4eHh4aHh4aBF+GR4ZHtCOjyzQMoogBDesMVp3BpjP+MlqDVWsw6/RGrd6g1el1y4W4FrPFYjabjCajwWg2me02+/jY+ITb7XK6TEbjyPDI0OCQdlRrNpnGXK5Jny8UDIaDIa/H67A7DHr9yNDwyPCI0WB0j42HgqFQIDDhclmNeptJPxX0/fhswWHV//HTY7lZiTIJu7w059tvfq/XPraahvWj/frRfpNuxGGzTbp/DcSBiWDQGwr7w9PB0HQwOBMKzoaD89NTC7NzC7MLc7OLc7NLiwvPni49X5xf/LdALOaxV/3X30h47J1bNz+5e3spHPzb8+c/LSwEXGPG/oG73Vfavjp97otTl745d+7Et39477eH3ty/b8uugzsPHHn32Ecf/u7o0Y/27jnw9tu7P/n4D/e+f+TzBsPBGYvZce/7R/fvPTbozE77uEFn7n3Uf/5024aGViFHRMFR4pRx+97ed7P7ptPo9Dq8Hrtnwur22jx+p8/n8HmdXr8nOLWcbrYcBuyZ8Hs9wUlvCFgaJtyT4y4vsPYCSRgAsc3qstvGgdl3zOUxGW1arclosJpNdoPBarW6gAl4wj3pcnrGXB6QVQykZYd9HBDwxPgkcFMA9zBIVQuHZoOB5aJm4JSYn3367OmPL57/+cXzn5cWf5ibXQKmiMnJcCA4HZ6em5t/urj4Yn7uaWByCmzpGfQW7ajRZLB63JMzU/NToVmryXHnxt0Lp9vOfnP22y+/++yTP3185ONPj3/67YlTVy723L/2/YPr9x5ev9//fa9Tb1+Ymv/Lj3/+6ccfFxYXpmenF58t/vyXP//8lz/PLy54/T7nmMs94Q5NhWcX5mcWFmYWFkFT3ezis9Dsgi845ZkMeSbDvsC01z/l9oXsbr/V5bON+ZwTAffk1EQAAPFfXvz0t9n55739Ix9+9Gl+YSlfGIWxeAKRVB0TGxMXFxOrUWuiVTFKVYxCGS1TqGXKGHl0nEqToNYkqNWxCmCZEIi5fBFHIOaKpHyRVCCSCAQiHofHQjEYRmgMlM5kI3whV66QxmhUcfExMRpVlELCE7BRJgNm0OgwFUYhhMngCtgKlSwuMTY+OU6pUQqjhBwhmyNk8yV8gVTAFXERNkpDaBSYTEXIdIz8UiEmMthE+OUgbCL6cjDW8qBMAsokLLsmBBAAYgayvFQn4NHEAoZEhEhEiFiEiMVMmYynVIilUiFPwGa/VILB+hqMUIFBYsWugKAQitExJgzEWoDODIRGoRJw+DVrI16PxK1msZHklPic3IzoGAUDoRFJkTCDKpOLs7LTSkoLi4rzUtMSJRI+A6ExWYwYjTIvP6u0rKi8vLi8Yl1VdXl9Q3VjU21dfVV1dXl5xbq8/KyERI1CKQUBFAmJmpTUBJANF5+oSUyOS0yJ0ySoFTEyWXSUKlahjlepYhUytVQsF0oUIkWMLDpeFR2vkkdHCaQ8EECxnCCxHOjBQjkMOkYjwyQSRCBCBCAewyyIwWWgPATm0CkYBQcTCAiRJWEnZCVWNq1vfWvj+uYqTVosU8yic2FEgGIiJoOPkJlUPEzAwwQc/O8AMYFBBPrxWlrkWsrayFeBGFoGYpBDjMBUOkSi00gMiAyAmM/GYCqZg6G5mRnvHjjQ1dHZ39c/PDQ8MDAwOjr6KyBu7+pu7+rpvHL9PwPEZ0+3ASA+9xKIr1+7ffFCx3uHjxQVlPDYQhbCTk1I2/ULEHcDID711bmvvjzzEojPfPdt24Xzlzvar54/1/7ZH7/8FRB3dV3p7Oxqu3jps88+37FjR21t7f9ZID4M5OEtO46+2lT3q2KO1u2HWrcfbN6yr/mNvVW1W9OyyvjiaAIZeX0t/vW1kXgymQZDGAthczEun8kTsAEQc7kcHo/L5wsEApFAKBaJZCKJXCRWCEUyDl+Msrk0BkqCIAKVgqeSCDQSlUGDmfBLd8TfRVtzhCz2y5bwl8ubKJOHYGBXgEWjMykvmRhPokeS6BEk+loitJZAW4Onro6krIokv44nrQYojCeswuFfj8S9BgaHfx0w8QoWg3NwuSISoxiVyYLAACxmIGSYQYIZZJhBgehkMoVIpVAgCGIwGMAWDFIgQP4a2LSjUCjAB8zlcoFlQqFQAK4FyAtkYAC7oFwDKL7M5RVFDKAtAOVXE4hXKjlA+4ZAIOCDf/pXjhUajo2NjYuL02g0coVcEiVVKJUpqWnFJWXVdY11TRuq6hrXVazPLy7NKyotXFdRVFpZuK4iv6g8r7C8qKSqsrqpacO2jZt3NG3YXlpRn5JWKFcl8wRqvjBarkxOSSsqLqmvb9z2xpa9b+14d8++Y3v2HnnrrX2bNm5rad7U1Nja1LihsWED0Imrq+vKyiqKitbl5uZnZ+dkZ2cDDs7LywMn+fl5hYX569YVVVSU1dRWNTTWNDbVgtz18op1RcV5eflZWdlp6ZkpqRnJaRnJaRnJmVmpOXmZoJKjtm59U0tdy4aG5ua6utr16ytLS0sKiwpyCnIzi3KzC3IyM1IS46OVCqlQwueIOSwRCxOxMAmHGcVl81EGg0Jko3BacsLevTsud10ymrTuCadrzGa1GbW6of6B3r6+J4OD/VrtiF6v0+mW3Q69vb2PHj169OjRkye9/f0DK/YEndak1Zp0WpNeZzEZbXaby+Fwmc1WEL4GLBMr1c0rii9YfftVq/NKpfOr719xBq/01Y1qtXqDwWQxm63L+cM2mw001en1+pHRkeHh4aHBoaHBoeHBoZGhYe3IqFGntxiMYKx646vFHCvj0JvsepPNYLIaTGaj0WQ0mkwm88uEY1CqZ7fb3W63f3IyGAz6fD6n02kxW6xWq8PhcDqcYy6X1+MN+APBYNDj8dhtdvADGwxGh93u9XpDwVDANznucFgMOqtRPx30/fR80WkzfPb74zmZCVIRs6Q48+QXvx0a+F47/Hig9/5A7/3RwT67xQKAeDY0OxOcC09OB72hoCcU8oWnAlMzofBsODw3FZ6fnlqcnVman1+YW5ydWZidWVyYf7q0+GxhbuHZ0tN//ae/ASAeGejfu/MtCZ+z+h//i4TP2bHljYe3bsz4PH9eXPjr06dPQ+FJh9PwpP9e942r5zt7zrZf/u5i24nT33568uTHn//h+KcfHvntkQ8+PHL0o6NHf/vp7z7r7OgxGW3h0KzXExgc1F6/dvv2rXu6UaN7zOu0j2uH9e3nOzY1vyHmSSg4apwibs9be691XrPr7R6r220ZGzM6x4xOt3nMZXTaDQ6HxeVxT06F5+Zml2ZnFkHpscXsBMxqt42B1TpAsWBDzj3us9vGwBadzeoCPgeHfVyvM+u0JqPBajE7XM6Jl6lq/jGXBwjMNqsL2IWdDvfK8pzXE/BMBMZcHpt1DOzkrUQRg+66qfDc/NxTIA8/e/rjwvyz2ZlFEEUcCE77/WF/cCoUnp2eng+HZlf+1kqY8VRoNhyccTncw/2j39+6d6XzaueFztNfn/ns488+OfrJ57/7vOdit7Z31GN1e20TTp3dPGR06G3+cV9oMjDmcml12sHhQYvdEggFw9NTdqfjSV/vne/vPunrtTkcgXAoMDXlDYY8/kB4dm7h2Q+zi88mQ9PjHv/YhH/cE3B7g2OegMPtt49PAr/EhH/6FyD++Z9n5p8/7hs+9uHvcvPXcfkSBsbhCcXKaE10bKxaE6PSqJUalVKjVMTI5dEyRYw8Ok4VkxAdkxCtilVGqaQimVAg5QskPKGUL5YJxTKxWCYWSYV8IZfFxhCMgTIZTDbGF/Ki5NLoGFVsXEy0RiVVSLlCDspCYASCGBAdpcMYzOSzolRRsUlxCakJqli1SCYGoUx8iUAgFXJFPISN0RCIygChYGSYRYbZRJhNeHUYLALycgAHo0wCguERDI+xiBwelSeAODwqxiTAjAgYjmCieC6bzOdQ+Vwaj0PhsMkcDlUgQCRirkDAYXNQjMXAWAwgBiMYncVG2BwUY8IrNXVA5AbKMTinwxQaRCJT8JG41avX/OOata+hGD0hUZOZlSpXSKg0Ip6wlg5TomSi9IzkouK8gsKc5JR4ECqMoBAIlADC8LqSgvKKdTW1lfUN1bV166trKioqS3LzMkFzHo/PkkgFmlhVckp8SmpCckp8YnJcQpJGE69SREcBGTgmQR2fEpuQGqdJjFbHKaMTVPEpsckZiQmpcapYBXBTgHcqNXKlRi5TS4GVAuUwgEhMgUkQQkXYMEvIZItZLCET4TEgNkRCyRQWlSvjJeUkVzat3/Bma0VTZWx6HFvKwURMThSXK+MxxSyIQyciJCJCIjCIK/OLQoyQABNHQLgIagQOwpHoy78MB0AMo2SQMoEiNJhOXgFiEY8t4DARiMpjYXlZme8fOtjd2dnf2wdMeiMjI3qDflS3DMQ91290dPd09Fzpunqj5/qtrqs3/ufFHOfOXDxz+sKZ0xfOnb3Yfqmrp/v6zet3LrV1vnvog4K8Yg6Tz0I4aYnpu9/c/e3J77rbe7rae86evnDq67PfnDx78ovTJz4/deLEt1+dPHv6u4sX27ovd15ru9D5p89OHj3y2xUg7uzo6brc09Fxua3t0h//+Ke33367pqamrq5u+/btBw4cAEB87NjR999/7/Dhg4cOHTh06MBvqpo2VTX9CojffgWI92/YtmIgXgbiLTuObt117M09H/1S3bxxX3XTzlermzdsO9C8eV/Llv01DW9m5lYIpRoCBXl9LWFVBJ5IpcIowuJgHC6Ty8M4PCaXy+RwmBwOi8vh8LhcLpfH5Qh4PJFAIBUKZQJhFJcvwthcCEHJdIgEUUl0KoVBoyEQHaPDTBhhIxgXffnxiwNM7nwJlydmA6cEk4tiXATjMjAeA+PBCAeCWTQIo1ARMgUmkOg4IAzjqWtwlNWR5FUR5FURpNfxpDVE8loCaTWO8Hok7rWIyNciIv8xEvdaJP51PGE1gbiaQFpNJC3rx3jisnIMRGKYQUKZNBabzubAHA6DzYFZbDrKpCEohYFQGAzg0MeTSEQajQb6Luh0Ou0XIF5WiEkkEkgUZrFYMTEx8fHxcrlcKBTy+XyhUCBdcQArFMAXIZFIJRIpcFCsMC6fz18pZwYODaAN83g8oCIDR8SrJ+BbAMuEVCpVKBQqlUqhUPAFfBaHLZXJMjKzKtbX1DW21DS0lK2vyS0qycorzClYV1RSWVJeXVy6vqC44iUQNze3bn9j6+7WN3asr9mQkVWiUKVw+SqeIFqpSk3PLCktb6pr2NrSumPT5r3b3z60a/d7e/e+u3PHvjfe2NbQ0FJTU19T01Bf39zY0FJf31hRsb6goCgtLT0xMTEhISElJQXUc4Adu9ycnLy83KKigvLy0praqqamupYN9c0t9fUN1VXV5cBJnJOXmZmdlpaRnJKWmJqWmJWdVlCYU1ZeXF1TWd9Q3dBYXV9fXVtbWVNdUV1VXrW+tKKsuKQwNz8rIystJTM1OT0pISFGJRMJ+BjKgekCDI3icmQ8Lh9FGGQikwElxsW8/fbW9vYLRpPO4xkbdzsdTovBqB0aHhgaHBgdHTaZDMsBEUbDq9be0VGtTqvX640Gg8loMBsNVr3OoteZARBbLQ6bzWGxWEH62Qos2qw2k8kE4tGW79vtDofD4XBYrVaj0Wg0GM1mi8PhcLlcTocT3NQD34LZbLXa7Dab1Wo1mU1Gk8lisdgddofL6RobGx8fH3ePj42NrTzKoDcY9Hqj3mA2GC1Gk81scVptYzbHuN3htjmWM9ccLo/d5bOP+ewuMCCCbcLhcttdLrvDYbPbbVabzWa32ew2q81qddht7vHxgN8/MzM9Nz83NTXl8/kmJiYmJyf9k/6xsTGrxWq3293uicnJSY/HY7fbgf3DZDa7XC6fzxcMBP1en9vptJtNDotpNuz/6fmi3ar79OMP0lNi+Bw6aKrrfXxzZPDhQO+9gd4Ho0P9NrPZN+4JT4YAEE+9AsTTwenZ8NTc1NTC9NTi3OzThfmlhYX5ucWZ6fmZmcX5+aXFhafzs/NPF5f+fSDmcXZsfuPOlW63xTTj9TwLh5+Fpxb8waBjzKU16R8PDd593H/rYd+Nhw977l5v62k/ffHcdxdOf3f+7Lm2S+3dN2/e1Y4avZ5AMDDtdLh7e4duXL9759b94UGtyzl8L1g+AAAgAElEQVThHvOa9NbOi12bWt4Q8yVkHCVaFr1j646eS93WUYvbMuY2j40ZnW6zy2Mdd1vGHEa7xWC1mu1Ox7jH4wc2CavFodeZLBaH0+G2mB06rVGvM5uMNrPZbrU6gQXCanGOjhoG+kf0OrPX4w8Fp93jXqPB+nIPzz3mmrDbXDar0+V0Ox3jVovDZLSajDab1QVeddjHnY7x8THv5GQo4A9PuH02m8vhGPd6/H5/eHIy5PUGvN7A5GQoFJqZnV1cXHi2uPB8bnZpampuKjw3M7MwO7MQCs9O+sO+yZDfHw4GpwOBKb9/KhSaXZh7+nTph2V0Ds+5x7yD/SN3b927f+dB34O+/of9928/uNZ5raut+0bXDW3faHAs8GxqadY77dDantx+dKvr5q2eG9d7rna0t586deqrb766cq1Hq9dZrJYHjx6eO3/+5FdfdXZd1hkMwanw1OycLxhyeyfDM3PPfvjz4rMffcEp+7jX6nBbHRP2Ma9j3Gcf9zkn/C5PyD05NeGfHp+c8oXnF579/OKnv83MP3vUO3Tk+CdZucUsrhBCmByBUK6OVsfGqjQaVWyMMlatilUpNQpFjFypUajj1ZpEjSYxRhWnkqllYrlIGCUUyYRiuViqkkapZFEqmVQRJZKKeAIuk8PE2BiTw+QJeVK5VKVRa+I1ak10lFLGFfFQNgZjMB2F6RgDwmCEg0kU0tikuMT05Oj4GLFcwuKzmTwWV8znS4VcMR/lsugYDKE0CKPRmRSYRYY5RJhNYLwcmIVnMAkMJh4MguERjIBgeAb690DMpaIonk5fA0FrGIwIJoZnMYksjIAyImF6BAzjUJTMYtIxDGYwqBBMoTOoAHbZHFQo5IrEPB6PiaAQDSIzEBrGYsAMKpmMJ1PwVIhEpRGpVCJosCOSIiMiV62NWIWgUHxCTHpGijRKSCTjInGr6TBFIhUkp8Tn5Wfl5mUmJMXyhRwaRALKcXpGcm5e5nIrU3EeaGWqqi6vqVtfVV2eX5Ado1GCgAsen6WKlienxKelJaWlJyWlxMfEKqPkIr6YI5Dy5GppfEpsRm5adkFGRm5aamZSWlZKdkFGXlF2Rk6aJkEdpZIoY2QJKXEpGYkpGYnJGYkJKXHRcSqJQsjmM2GMRmOQIZSKsmCeiCNRiiUqsSCKzxRiMJdB40AwjyFSiZJzUyqb1jdvaylvqIhNj+PJedwonkglFkdL+Ao+JsRoLIjKooEFOxJC/mWpDniIUTKRQcLTCQQ6nggTKAwimY4nvQRiBkZhsiEmC8ZQCKaTIRoRhsgsDBbzOUIeG6XT+CxmfnbW+4cOdnd09D95Mjgw0Nf3ChAPvATiniudPVe6r924cv1W99UbnT3XOrquXLrcc7Gz+1JHd3t7V3t796VLXStAfPr0hdPfnT97pq39UteV7uu3bty91NZ5+NAH+blFvwLino4r3R1XXgLxmZNffHfi829OvNyou3Sxp6f7xqWLXZ//6aujR3577OivgfjChYsrQFxbW7d9+7Z33jlw9NixDz/86PjxY++///677x46fPjQ4cMHf1PdtKm6aVNN8xu1LVvqW7c1bHyrcdOOps27mrfs+bdAvHH74Tfe+mDLzmNbdx/fDoB417HW7e/Vb9xf3bSrumlnfeue5s3vbNh6sGXLgebN77RuPVC/YWduUY1EnkCmsVZHkldHkkg0OsJk8QQ8sUQYJRfJFWK5XCKTSWRREoVMppQrFHKlQq5WKmPU6rhodbxaHadURkfJ5AKxmCPgsXgcFp/NFnCYPBbCRhnL4WtMtoDFEwMa5oEBpigWnwkWaVEOwuShTB6CcmCEvRyRTWWQyHQCkYbDUyNwlIhI8tpIEpg1eHIEkRJBIK/BEVdF4l6PiHw9AvdaJP51HGE1gbSWSAYTQSStJZDW4Imr8YTVeOIaInkthYajwyQEo2FsOosLc7gIh4uwuDDGBllsVJhBodKIJBKeTCZCEJXBYDAYCAzTqVQKmUx8WdJBplDIBAL+9ddfW7XqdQRhqFTKmJiYqCgJEIKFQkFUFMiIUIEcCIVCLpPJgHMYFFWA3ThgMl7ZvUNR9NV4tRVoXjkBAjPQrVEUBW8Dxc4QHSJTKTyBID0js2J9TXVdY3lVXcG6soyc/LSs3Ky8oqKSytKKmnVlVQXFFTn5pbkF5SXltbUNm5pb32xufbN8fXNaRrFMkcThKfnCaHVMek5eZcX6DXUNWxub32resOONLXvf3nlo/4EP9r9z+M03dza3tNbU1tfW1jc0Njc3tzY2NldWVuXnF6SkpMTGxoJPCKmpqZmZmdnZWdnZ2Tk52fl5ucXFhRUVZbW11c3N9Rs2Nra0NjY01VbXVpaWFxcW5ebmZWblpGdkJqemJaalJ2bnpBety19fVVZfX93UWNtQX11bU1m1vqx6fVlNTWVdTWVNVXlZcUF2empaUkJmSkpuelpaYoI6SipgMdkMhpDNVghFCqFIgGEMMplBoyhl0ob62s8++8OdOzcHBvr6+3ufPHn4/fe3b9y4dv3a1Vu3bty79/2DBw/u37t39+7d+/fvA0vW8PDw0NDw8NDIyPDo8PDo8NDoYP9I35PBRw/7Hj7offyw78nj/r6+gYH+gYG+/sGB5bxhnVY7MjwyODjQ39/f39c/ODg0Mjqq02r1Op1er9eOjg4PDQ0PDo2OjhoMBrPZbDKa9EA2HhoaHR7RaXVGg9FsNJmMxpXiOq1WqwOBEhaLxWIFi2sGvUE3qgUDVGGbyWw3WRwmi9NsG7PYxi02t9UxYXV47E7vSxT22cd89jGfbRmLPY4xt93pstntFrPNbLKajGaD3qTXmfV6p9XinXCHw8G5uZmZ6anA5KR3wjPpm/R5vDarTTeq1el0NrvNPeGemJhwOBx6g16r1eoNBiAtez1ej9s97nA4LGaHxTQdnHzxdN5sHP7t8cPJCUo2RsnOiPvj7z/oe3JLO/x4dOiJbqTfqBtxWCwelzvkC84EZ2eCc1P+6aA3FHgJxHPh6fnp6YWZ6cX52aXF+YWFhbm5hZnp+Znphfm5pcX5ZSD+l3/62//3P/7ff/nrX0cHB/bt2iEVcNe+9g9RAt6ubVtud1+2jAyNm4wBl2vG61sKhZ+FZ54GZ2Y8Qb/D47WO+6xup9Y68mCg9/sng73DoyOGkVGDTm+22/8u22F4SPfwQe+97x/1PhkEiRBmo63zUndr8yYBV0iIIKpk6h1b377S0W3TWSfsbq/d47W7AZoF3ZNe54TD6jAZzDqt3mg0u1wTnolJh33MYrY5ne6JiUmnw202W81mu8XsMJmsFovN5XS7x71Ox7hebxwcGDHoTD6Pf3pqbtIbcNhcVrPd5Rj3efzjrgmDzqgd0dusdqd9zGKyGvUmk8HitLvcY56Jce+Y0z3mcns8vlBoanpq1u8LupzjTte41zvp9wcnJ4M+X8DnC/j9oXB4enZ2fn5+cW5uYWpqJhgMB4NT09Nzs7PzofCMbzLk9YX8galQeDYUmg2FZqem55cWXzx/9tPS4ou5mcVwcMZudT249/jm9Tt9j/qdFpd/IhD0hnxjk26b221zhz3hp+HFZ1NLk3bv4P3+y2faT/7+i88++cMfP/n9p5/87tjRo0ePHvnu9KnHjx+OjIzcvn3r1KlvPz9xoqury2a3Lz179uLHn2bnFwKB8Nz80o8///XZi5/94RnHuNfqdNscE85xH5CKJybDnsCMLzTnC81NBKb9UwuLz//8w8//PLvw7HHf8JHjn2TlFjG5AhoDY/H4UUqVMkajiI5RREcrYtRKjUoRo5RHy+XRClWsOiZBE5OgUcWqZWq5WC4RycRiuViilEapZTK1XKaWR6lkIpmYK+IxuUyMw2RyWRwRTySXyGOUqrhohUYlUUZxxXyMy2KwUYSNoRwM4WAsAUcWrYhPTUxKT1bFqvkSAcrBUA7GEXJ5Ij5bwEE5GMxkwEw6wqYz2LQVhZjBIiAs4kthmLhyDqzDKJOAYAQEW7ZM8PgQh0tFMQIdXgtBq+n0tQxGJIMRCcMRdNoaKmU1hbKGRouEICL0km4hiESnkxEU4nIxiXg5cQLD6BBERhCIyWLQYQqREEEgrCVT8FQqgUYjMhhUBkKDIBKJFEkkRrI5aHJyfFZ2mlwuJlPwOPwaOkwRiXlx8dHpGclp6UmaODWXzwJALIkSJqXEg32SjKzUzOy0nNyM/ILsdaWFlVVl66vK8guyozVKFhuBGVQWG5EpJInJcekZyZnZaWnpSdEapVDMY3FRroAVJRfFJsZk5KTmFWblFmbn5GcVFOWsKysorSjKL8xJSI5VxcjjE2OyczPyi3Pzi3LyCrMyc9KSUuPVGrlIymfzUJRFx9gwl8+UyEWqWIUyVi6SC5lCjMFj0LkwKkAl0ZKU3NSKhsrGzU1ldWWxaXEChUAgF0iipdKYKJFKxBFzEB4Kc2GITacxaRSMSsYoFIxKxWhUJo3CpFIwKgWlkFe6ORgkCh1PhnBUOh5CSAiTyuTQmWwYwyCYQYHoJBimsFgMkZAr5LNRmMpnYwU52UcOH7rS2THw5PFgX1/vk97hoWG9ftkycev777uvXe/suXL5ytUr125evXbrytWbXd3XLndd7ejsae/obu/oBnV07Re7LrZ1tl3oOHd2WSE+f/Zix6Wuqy8V4sMH38/LKeRgPDbCSU/M2P3WnmWFuKPn7OkLp746/fXJ7748cerE519/ceLUN1+fPXumvaO950rPjfZL3Sc+//rY0Y+PHf34T5+dPHumrbOjp+vyFQDEf/jDZ2+9taO6urampnbr1q37979z5AgA4uMffPDBe++9C+Y3dc2ba5dnS33LtobWt5o27WzZvKtly56WLXtbtuxr3rK/ZeuBDVsPtm4/vOmt9za/fWTzjmObdx3buuvDbbs/2rrreOtb7ze8caCmZU91067aDXsa39jfvPkAmNbthxo37ikoaZCrU2kwf00k9bXVBByJysBYUXJZUnJiQUF2WVlxRXlJWUlx2bqiitLSqorKmsqa2qq6uuqGuurG2qqGqsqairL169aVFhQUZudkpWWkJqYkxCZoFGq5QCLk8LksPpfF4zB5bBaPzeKD4XAEXDafw+Kzmdzl/g6UjWFcFpPLRNkowkJgJgKhdBqDRoEpZIhMpBIJVAIYcI6n4PDktXjyGjxpDWjfiCSswhFXE8gRJAqOSIkkUiIIpAgCcS2etBZPWkMgrSWSIoiUSAoND9FJMEJlYFSERcOYdIxJR5g0GKPCDAodJkN0MoVGJJHxZDKeQiVBEJVGo1IpZBKJQCTiiUQCkUQgkfBEIh6Hi3x91WurVv0jhULicjl8Po/JRGAYotMhBIXZHEwg4IlEApFoeaeOxWIC2AV7dQKBcKWWGUVRBoMBnMrgALXPILgN4C9wWaAoCtwaIKsY3EQQBIIgIolIhWhSmSwvL7+qpn59bX1pZXVhSVlWXkF6dm52flFxaWV5VV1FVf26suq8wrKs3OK8wrLy9Q31TZsbmreUVTakZxYro1NFEo1MkZiUUlBS1ljfuK2ldUdL686W1h2tm3dve2v/rj0H9+4/uGvP3u1vvb3xjc0bNm3asHFjy4bW+obGiorK/IKC9Iz05OSkhIT4+Pj4lOSkzMyMnJzs3NycgoL8kpJ1FZXl1TXr6+pqGpvqmjc0NLU21jXVVlaXFxbnZ+dmZGSlZmWnZmWnZGQmZ2QmZWenFxXnrV9f1thY09rSsKG5vrG+ura6oraqoqGuurmhtqG2qqKkOCcjPS0pKTMlNS8jKzs1PUkTp46Sy8XSaLkyThWjkavEbD5CptGIJB6LnZaS0tLUdPDAO8ePHj1+7OjRI0fePXzowDv79+/b+86+/QcPHDx88PCB/Qfe2f/OsaPHvvriZNv5tkttl9ovdXR1dF3punKl52r35Z6Oi5fPfnf+qy9Pff7ZFyc++/LLE1+d+ua7s2fOXjh3vu3C+Qvnz58/d+7cmTNnvvvu9Hffnj393fkzZy6cP9/WduFi24X2traOS5faL11su3Ch7dy5i21tHR3t3Zcvd3d2Xu7o6OzouNzRcaWr69rVq7du3rh7+/a9O3fu3rlz+9atGzduXLt27fr1Gzdv3rp9+87dO3e/v/3997fu3r15586N23du3L57887923cf373fd+9h/71Hffce9X//aOj+k5EHvdpH/fong8a+YVP/qGVAaxnUWge1lkGtZVBnGdSah7S2UYNdb7Tp9WbtqHF4SDc4MNL7pP/hg8ff3+27f083NDDmsIaDvulQcNIzYbdYTAaDUafTa7X60VGDTme1mJ1Ox9iYy263GQwGYHG2WCxOp9PpcNqtNpvJZNZrLXptwDO+OBs26QZ/99F7acnRHCY1Nyvh88+ODfTd0Y481g4/MeqGrCa902bzjk2EJ0MzwdnpwGzIPxXwBv2eUNAXngpOz4an56am5qbDc7PTC/OzCwvz8/OLMzMLM9Pz83NLSwvPFucXni09XQFi7dDgO3t2ycUC/OrXVFHiQ3t2Pb57y2U2jFvMPqdjyuN5OjX908LSX5Ze/LTw/PnM0rPpxWfTi7P+Ga/DM2Yb94xPTvpCPl/QNxkKBKbCodlQcAaoqmaTbaB/+P69R/fvP9ZqDU6n22Zz9XRfa2lpZTHZuAhcXEz8wb0H7ty47XaMh7zBsDcYnJgMTUyGPf4pXyDonfSMTzjsDpPRZDKZx1zuSV/Q5530THgnfcFgYGrSF/BMeL2eSe/E5PjYxITbE/CHpsIzoUB4YsLjtI95xrwz4Zml+adz0/Mhf9jvDYT8oenQzKTHb7fYLSaL2zXmdXvGnWMuu3Pc6fJNeAI+f8gfCPj8Ab8/HArPzszOz81Nh6YmfT7fpC8YDIZD4VAoFAwEQ6HQ9PT0/Pz806dPnz19trS0NDc7NxWeCoVDU9PTUzMz/mDY4wt4feFgaHZ6dmlmbml6dnF6ZnFh4fnz5z//8OLPz5/9NDe7NOac6Osdevyo32K0zYbn//LDX//1r//tX//yr//0w19/fvbTT0s//rzww1Jo3mN1Dz3sv9Fx9eK35y98e/bimfMXz50/ferUN1+d7Oy42Nf7SK8dHezvu33r1s2bN0ZGhqenp/75X/75X/7lv7148ePMzOzC4tOffv7rDz/+ZWZ+0R+angxOB0Nz07OLs/NPZxeezS48n154PrPwYnbxh5mFHxaf//kvf/vv//Sv/2PpxU8Dw/oPP/5DXmEpRyCCECaTyxPL5FKFUiyTi6NkEoVcplZEqeQSuVQkk0Sp5EqNWhUbrYhRRSnlIplEKBWLoiRiuVSiiJIoosRyqSBKzBZyGRyUhsF0FgPhYSwRhxclECokIqVUIBdxpXyWiMMUsplCNlfCE0YJxQqxIkaRmJ6YlpMen5IgkosRNgKhEMJCOHw2i8diMBkQgwYhEMZB2AIM5dDpGInOxNOZeBjDI0wCyiJibBKLS2XzaGwejc2jsrk0FofK4pAxFgljkZlsMptL5fEhHp/O4dKYLBKC4iB6JA1aS6WtplBX0SirqZTVVOpaKjWSRiNAEIkOkWH6crgBzKAyMTqXjfJ4TA4HRRAaRCPRITKdTiaTIvGRq/H4NWQyjkYjMugUFhNmsxAUheg0EgOmRkUJc3MyigvzYjVKBKGRKXgYoXL5TJlCEq1RqKPlEpmQyUYgmMxAaQIxV61RxCVExyXGxCbGaOLVmjh1fGJMakZSdl5Gbn5manqSMlrG4qAQg0JnULgClipGnpKWkJuflZuXmZKWqFLLRGIuX8gWCDhiiUChjIqNUyWnJmTnZBSvyy+vXFdRWVJUnJ+enpyQqElLTyoszCuvWFdeWVJaVlRQmJuZlZacEq+JVSuUUhD9Jpbw5UpptEapiJZxRRw6i05jQhCbjnAQsUKcnJ1SXlde39pQWl0anx4vUoqEMqFIIRYqRHwZnyPiYHwmwkMYHAbMhmlMiIpRqRiNhkE0jEZj0WhMCMIgCINoKJUMk0g0PImKo0J4iEGEUQqMUWCMCmNUBkaFUQoDo6IsiMNFBAI2l4PCEInPwYrzcz/84L3r3V2DvU8Gn/Q+efhoqH9AOzo6PDzy6MmTm3fudl+93nXlWvfV61ev3bp27dbVqzd7eq53d1+7fPlKZ2dPxytAfKmt82Jb54Xz7efPXWo7397edrmro+fK5avXr9y8eL798IH3crMKOCiXjXAyU7L27dz/3cnTnW3LsWtff/ntyS9Onfj86xOff/XFiVOnvjl77uwvQPzFia+PH/v4+LGP//TZl6e/O99+qavr8pXOjq4LFy79/tPPtm97e31lTVVV9ebNW/bt3f/B+8eOHfvw2LHjH3zwwfvvf/DBB0eOHDn6m8YN2xpattY3balt3FzXtLWh5c2WTTs3bN69Ycvels17mzbvadq8r2nL/pZthza+uUzDm94+umnH0c07j23d9eGW3R9u3HGkaevButa91c27q1t212/c1/TGgabNB5s3H9yw9VD9ht0FJY3K6Ew6Q7w6gvb//GPE6gginYFFx2jWrSve/Ebr/n27Dx7Yv3/vnn27dh7Yu/f9Q4ePvX/0oyMffnTktx++/9EHh44e2n94/553du/c8/Zbb2/bsnlDS2NNTWVJSUF6Zmq0JloiixJIJByBAONwGEwmHUXpKAZjGMpmo2wOxuFgHA7CYjGYTJTNxjhcJpeLstngDoyhdJQBITAVplPoEIUOUeg0Cp1GhSEyRMNTCEAtJlAiCeRIPDECR1qLJ0eQqHgKjUCi4QmUSBwxAkdciyNFECgRRHIkkYwjUnEkGoFCI1AhEoVOpMJEGp1EpZModCIZIpCpy0Oi4ElkHKigJBJxeEIkHh+Bw6/B4yPw+Eg8IRJPiMThIyIj165Z+/qaNa/hcGvJZCKRhI/ErVmz5vU1a1ZF4taQyHgaRIFhGh2mUmlEIhGPw61ds2bV6tWrIyLWviy5+w8PUNWx0thMJpMhCAKpbcDNTKPRUBQFRgtwE6JDfKEgOSW1onJ9fWNzVW19eVVNaeX6wpLSnILC3MLi4rLKypqGmoaW9TUNxaXrs3KLsnKLSspr6ps2NTRvrqhqzM4rjU/Kjo5NS0zOzS+sqq3fsmnzns1b92/avK/1jV0bN+/avG33trd2vb17z76DBw+8e3jfgXd27N61dfu2ltYNNbW1peWlBUUFefm5eXk5WVkZqanJqanJ2dlZ+fm5hYX5JaXrqmuq6hvrGprq6xvr6hpq6xrr6prrqxqqSypKsvKyktMSk1Li0tITs7NTcnJSc7JTcrLTCvKzykuLGuqr3mht2vr/c3af0U3eW774gYCt9qg8vVd1yXKRe+9Flnvv3QZjOoTuAiGFACGQQCAJvddUAoReTwqEXtzkSs05dzJnzsy9d9Zd6754CDfnzPzvuvN/1l5akiz7hV9ofbS1f/vbVNtUV11bWVZdXlpXVVFfU1VdXlaY681MTUmOT0iJT0xLTJFXUyTHJSfFJqcmpKUlpiVFJ7qdISIt4BBGIrjICU67I8wdGhMVFR8TGx8bFxsVHRUREREaFhrsDgkKCXGFBDoCAwMC42PiSwtL2ppaO9pnzJ01b/GbizuXdnUv7+5c2rlw/qLpUzvqqutLi8tKC0sry6oa6huntU3rmNY+fdrU1pamhrra2qrKmsqK2pqqpoa6tuamqS0trS1Nrc2Nbc1N7W2t09unTmtraW1qbG1ubGttbm9r65jW1tE+bWbH9DkzZ7w5d86ihQuWLVncvXz5yu7ut3pWrOjp6erqWv7q6urs7O7u7F7R2bOis2fl8lf11vIV73StXN3z9tqV765b+d66Fe9+sOLdDW+t/vjttZ+sXv/p2o3bPti0Y8OWXR9t3f3xp3s+/mz3x5/t2vTZro+37tr06f7Pth/ZufvIrl2Hdu44sO3zfZ99umvLJ59+uH7De+9uePedzz7acPzAvktnTl2/eP7MyRNH9u/btW3b3l07vzp27Ozpk+fOfH/m+1NynTp18sSJE19/8823334rHyX8/vTpkye+O/nNN999/eWpb7764crFB7dvnDv9zaruRUlxoUYBz0yP3bB+1cXz31y68N35M99evXT2pz9dvX3jxsO79wcfDwz1DQ/2Dvc9Gnz0oO/Rg77eRwMDfT7fwODQQL9voN832D88NDg6OjI29mR4eHzINzo28vTZ+POn40/ktWv/63/8z3/5p3+6cuH8wnmzg502CFCFB7t6li2+duGsr/fB4KP7A48eDD1+/GRo6MXY+K9jT1+MPXs59uLlkxcvx188G3sxPvzUNzD6ehz29Sayvl7f4MBwX9/gL7funL9w6cuvvvniy68vXLxy+/a923fuHT58rKa2jiRJLaBNiE3s6uw+8c2Jh/ce+HoHfY8H+u4/fHz73sNbdx/euffo7v2H9+7fv3fvzu27d+/cfXD/UX/vwGD/4GD/wEC/b6BvsL93oL+3f7B/cKBv4PGj3t7Hvb4B38jQ6LBveHBgcLB3YKjPN+YbHh8eHR8aG/ONjAwODQ8M+vp8fQ97H969f//23Uf37skJJo/u33t8/17fw4cDjx/5+nqH+vuGfQPDQ77R4aHRId/w4MBgf9/gYJ9vcMA32D/Q39ff1+sb7B8dHX729MnLF89fvnj+/NnT8bHR4SHfoK9/0DfQPzj44HHfnQePHzwa6PeNjYw/Hxl/PuAbe9zn6+0fHhl99uLlP/36539+8uSlvBf5T9d/fnDv8bPxl3/77d/+59/+/d//9u//9tu//vbrP/35ycuXw0/H+oZ6bz24df3nHy9c++Hi1RvXfrj9041bP/38w5XLF86cvnju9I/XLt+5+fODO7fu3b59/94d32D/ry+f/+vf/uVvf/2X58+e+3y+kZHRFy9+ffHyL2NPng2PPBkefTo2/vzJ05dPn/06/vTlyNhz38jTweEnQ6PPRsZfPn35T7F5rU0AACAASURBVH/553/9y29/Gx5/dvrspZ5V72Z5841WB8XxrCiZbHaj1cYbTZxklCwWi8Nhcdgli4k3Siab1eZyOgJddleA1ekw2SySxWy0Wkw2q8lmlR9yRhFjKT0B63AQZlHCSDNWnrdLvF3ibCJj5igTQ5tYzipITpM12OYKCwyPC09IT8jKz0rPSQ+LDmWNrAHVg5iBYglBYmmWgBC9Tq+BED3Dk6KJYQQco/QoCaAUgJEAQeloFuRERDIRJitlttFmG2WyUJKJECSMFxFOQDkBYXmYFxHJiBtNhGjEOB4iSB2CqiFEASEKFFVjmAbDAAzTEThIkghD4zxLcAz++wCrgcRAiny1E5fCIRwFYUir1yp1GgWoV6OInsAhhkIlgZZEhqUxioAFjgwLDcz1ZhTmZcfHRkhGjiBhgkZpgRTNnNEqSCaOEUicRjASJhmMMzJmu9ERYHG4rDaXxeIwmu2S1WFyBtmCQgOCQwMCQ5y2ADMvMTiFQKgOoxGTXYqMCc30pHpzszKyUuPio4KDnRaLyNAEjiEEjggC7XI54uKiszLTcnKycryZ6WnJCfHRsTERSYlxnqyMwsK8osLcnJystNSkhISYuNiouNioqMiwkGCX02G128xOp83lslvtJpIjDBhoIECIhFEKlazGyMTInOKckqrS7EJvRHyEJcAiWiXeLLAmljWyrJFjjCwt0ZRAkTyFswTGYCiNohSGUChCIyiNYjSOMzhGoSCq14MaCAZwEqJZjOZwgkFRCkYoEKNhkkdZiRRMtGhiRImmaRSGdUaJzc3OWNXdefzQwQvff3/+5OmTX3979tTpS+cvnD97/tsTJw8fPb5v/+H9Bw4fOHT08KHjhw8dP3zw2MEDRw/sP7Jv76G9ew7u2bV/9859u3bs3bl9j1zbP9+1Y9vu3Tv37d998MDug/t2HTi459C2rTsWzVuclpjOU4JAi6kJaW/OWfjJhi07Pt25beuOTR9t+XDdRx+s3bDm/Q/Xrvnwg3UfffzRlk+37ti1c9/+fYd37tj7wbqNPd2rerpXrXl//eZNn+7YvmfvnoN7du/f9vmud1a939oyrSC/uLCwuLGxefaseUsWd3Z2di9f3rVs2fJlyzo7O7u7u1dMqKmbWl3bVlnVUl7ZXF7ZWlkzrbZhRn3z7PqWubXNc6ub5lQ1zXkF4valzR2dTTO6GqZ31k9f3tjR1Tyzp3lWT8OMzuq2RWWNc4trZxXXzSpvmFvVtKCmZWFN85vVDfOLytuTM8oDghJxyq4C8DemaJVqECfZ0NDw/PyCjvZpy5ctXdHd3b18eefSpSs6u1avemfde2vWv//B+tXr176z7t0V761cvrJradeyxcuWLlqycMG82TOnT21trK0pz8nJioqOCnAFWexO0WxjBIlgOIxiMIrBaZZkBZoXGUFiBInmJZoTWdHIGy2CySK/BzGCRPMixfEEw+Jy1DJJIQQpF4xjOtgAgIAWAgyIzoDo9JBWCwE6RAthBhgHQcygR7RaENCCGh2s1SNaHQToQEALarQQoPtjgYAWBABQAxg0gF4NGNSAQa01aAygxgBqdHo1ACjVGoVao9AACgBQarUqrU6t1akArVIDKNUaf7XGX6Px12iUKrWfv+KNKVMmTvGbpFBOAbRKA6iFYD0I6/QGjQZQKpVTpkyZNHnypMlT3vDz8/P395eTnBUKhVKpVKlU8kSyHHQnJ0K/Xnv8D4f5QBCUQSxvZJOz9HiBd4eFZnmyy8orKqpqisrK5fQLb36+vL3Gk1dQVFZRXl1fWlGTW1CamuFNSc/OyS+trGmqqm0pKq3J8BTGJ3liEzJS0vPyC2tq6ztapy5om7agqWVufePMusaOxpaOlmkdM+bOXbh8aefK7qXdy+ctWjB9Zkd9U0NZRVleQa7H68n2enJysj2ejJSUxKSk+IyMVI8nU56UqKgqr62vqa2vqaqpLK0oLS4vLiovzispyMz1JKQmRsVGRkS5o6JDExOi0lLjMtLi01PjM9IScrLTykvzm+qrprU0tDU3NNfXNNRUNdfVNtXVVpeV5Xu9WWlp6ckpaYmp6UkZWalZ3gxvTmZefnZhcV5ZSUF5obc4PTEjLChcYiXUgOpUOp1aC+lBAsFYkuZpjqdZlmRIlEBBBNQatCqtyk+l8lNhEGo322PCo5Pjk7PSsgpy8ssKy8qLy0sLS3M9uUmxiSGuEItkMQkmh9nuDgqJDIuIDo+ICA0JcjntFpNJFIyCYDZKTpslyGkPDnAEOGxOm9Vlt4a4AkKDA0MCnQF2q+P/dJfsgU5ncKArNDgoItQdHREeGx2VEBubHB+fnJCYlJAYHx8fFxsXGxMXFxMfHxufEBOfEBufGJuQHJuQHJuQEpuYFpuUEZecFZ/qTUzPSUzPSUjPTUgvSMosSc2uyMyrzi6qzS1pLKhoLqpqLq5qKaluLqluKqluKq5qKqlsLa+aWlU9taqqrbKitbKitbKiuaK8rriozJtdmu1pLCt5c8b01Su61739VteShbOmtXW0tS5ZMH/te+9u3fTR1k8+3rhh/Qfr1qxdu3rNmvfXrFmzZs2a9evXb968acuWLZs3bdq08eOtmzZ9uvnjzz/ZdGT/nlPffLFv12dvzpkWHe7kGTgzLfbjje9eufTdlUunLpw9cfXSmZ/+dPXOzZuP7z94DeLe/wDiwYH+wYG+wYG+Id/A6Mjw2Oj48PD4kG9sfPTZ86cvnj999vL5i9cgvnrx/OIFc0IC7LBWHekOerun8+YP156N+saGBoYH+ob6e8eHfM9GR5+OjD0ZefJ8/PmLpy+fP3n54umfXzz/y/j4c/msmAxiOfS49/Ggb3BkcHDozt175y9e+uLLr49/+dWFy1du37t/++69Q4ePVNXUECSp1+uTEpM7O7u+/OLLX27cfHj3Qe+9Bw9u37l74+atn3669dPPd27evHvr1r27d+/fu//w/oPHDx/39w0MDQ6N+IZ8A77+3oG+x72PHz5+9ODhvTv3bt+8dfvmL/du3Xlw9/79O/fu37n78M79h3fuP7xz9+Hde4/vPey7/6jvwaPeew8e3rl3/5e79365fe/mL3dv3rh78+d7v9y498uNe7du3r/9y8O7t/se3Bt4/HBooHdosG94oH94oG9ooG9osM/n6xsc6B3of9TX+7Cv9+HgQO/I8OCT8ZGnT0afPhkdHxseGRkcHhoYGh4YHvENjQw/Hhi839v/aGB4cOTpyJOXvtFnD3oHb/xy76cbd+7eezzoGxsbfzE8/OThgz75DN/jRwNPxl789pd/+be//vf//td/++uff/v1yfPxwZHRXt/Qw/7B+72D93t9D/pGewefDo3+Ov7k5dj4uG9w4NGDx/dv9T28N9L/+OmI7+no8Oiwb3TINz468uLp0+dPng4N+h4/ejw4MPj0ybOnT58PD4/29/kePey/f7/3zt2Ht27dv/HL3R9/unX9h5vXfrhx/cdffrhx5+adB/ce9t591PvDjVsHjh5ftKwzIzvH6nRxklEwmU02u2i20LxAshwjiILJLJrNrCQxgiCYzSa73eJwmGx2yWIRTCZOMgomk2g2G61Wo9UqWSycScJYSkfAOhJCBJyycrxTElwm3ikxNoEys6SRpswsZxeMLrM1xB4UGRyXFp9dmF1cVZxT5A2LCSV5UmNQaSEAp1CWp3ASAXQqpXIKoFNhJMTyOMUgKK6FMTWCq1FMg5NaijHwImo0kxYba3NwNgdnsbEmCyUaCUHCBAnnBJThIJo1MBws+5jhIILSY4QWxQGMAHBCi+EAgmoQBCAwA02hPEOKPCVyJEdjFAGTGEjhEEuhIk+ZJNYkMiJPMRSKwjrEoEFhHYVDNIlwDG4UGaNAMyRC4ZDEU5FhQXnejKK87IS4KLNZIGkEo+HXwcgUh8uxyQgJyeEXnJEW5X2sJoYVKVaieSMjB85J8q1VYCUaZxAQ1SEkJFqFiJjQTG9abkG2x5sRHx8V5LJLPIPBBoMWgA06jiYDHLaYqMjU5MS05MSkhNjoiHB3kMsd5IqLicrKSCvI9Xo9GckJceHu4GCXMyQwINwdHO4ODgpw2C0mq0mymk02i0ky8jiJ6RGDATXoMRDEQFbiQqPDsvKy8ksK0r2Z7qhQyWakRQZnSYzGcJagRZY18ozE0gJDCTTBkhiDoxSKkChEIBABQwQMEwhMwDAGgrAWhAAcBzmOlEysZOY4iSY4HGMRgkdpEyFYGcnGimaGEwmMAA2gxiixeTmZ76zo+vLI4Utnzpw/efrkV9+cPXnq4rkL586c++ab7w4fPr5v/+H9+48cPHTs8KHjRw4eP3Lw2OEDRw/tO3Jg76H9ew7u3bV/z859u7fv3bV9j1w7t+3etX3vvl0HDu09cmjPoX079x/YfXDblu2L5i6SQSwyUnpSxqJ5iz/ZsGXblu2fbdm2aeMn69dtXPv++vdXf7Dm/fUfrNv40cZP5DN5+/Ye2rF9jwziFT1vr13zodwhljm+fdvud95e09I8LT+vuLCgpLGhZfas+UsWdy5f3rN8WfeypZ3LlnZ1da7o6XlrQm3t1JqatqqqlorK5orK1ioZxC1z6lvn1bXMq2meW9U8t7plQW3boob2pU0dnY0zuho6OuunL2+c0dU8q6d5Vk9DR2dV26LSxrlFdbOK62eXN86rbnmztnVRTfObFbVzcota41JK7IEJBOMA9LS/ClJrYRRn7E5XYlJyaUlxU2NjW2tra3NLa1Nze+u0OR2z5s2cO3/WvHkz58+ZPqejbca05va2xra2pta25paW5oaG+uramvKyssLMzLSw8HCbI8BkdQhmGyMYSVYgGJ5geJIVKE6keYkRjHLRvMRJZsliN1odksUumm280cJJZkYwUpxIsjxOsyjJwDgFYSSE4QYE0UGgFtLpYJ0B1esRnRYCAFCjhQA9ogMxA4gZ9IhOB2l1kFaP6PSIDgA1ar1KpVOq9Sq1XqXWqdQ6pUqnVGmVKq1SqVUotQoloFAACiWgUOuUWp1Kp1drdSoNoHilXkAhh7O/Lg2gUKn95B9pdWpA+8rECuVkOZMdgnUIakBQA4zoDSAg76BRqf1VaqVsX7VarfrDpVarAQB4Heksx9e9TrB7fckdYhiG5ZkKedCCJEmb3ZaQlFhQWFReWVVWUVVQUppXVJxXVOTJzUvL8qRmerJy8vKLy0ora4rLq3MLStOzcjOz8wuKK6vrWmrq20rK67JzS5LTcpNSczKzi4tLG2rrO5pb5zW1zKlrmFld215dN7WhuX3qjNlzFy1c0tPZ+Vb30p5l8xYtmD67o6GlsaK6vKAoPzs3OzvHk5Pr9Xo9GRlpaWkpWVkZ2dlZHk9mbq63tLykuraqpq66sqaiqKw4ryg/pzDXk5ed6klPSEuMiosMjQgODQ2MiXKnJsd4MhKy0hMz0xOyM5OKCrJrq0pbG2vbmhvaGuub6+taGuqb6morSkrysrOz0tKy0tKz0jKz073ejJzcrLz87MLSgvKa8vrGmpbGmuaK4srsdK/bFUrAlNpPAyg0iB6mUFKgeSMvmQSjkRN5iqMwCgNREDAACo3GXw1qQY5kHWZ7sDMoIiQiLjI2KTYpOS4pMSYh0h1hN9lojDJo9FolAGoNJIqxJMmSBIUhCKjXqVUqfz+Fn5/S3w9QKXQapV6jBFT+GoW/VqWAdBoU1MF6jU6t1Cj9NQqFWqFQKxQapUKjVAIqlVal0qpVWrVap1HrNBo9AOgAQAsAAADoAK1Bq4d0elCr0wNavQYANQCk0SKAHteCpA6idDCth2kdRAMQA8C8DjVChAWl7QTnpIRAxhjEmYN4c5BgDhTMgbw5kDe7eMnBsBaCNGKoCUMtJO5gmUBJCDSKToFzSUKUy+lJjK8syCvPz01LiI0MCUqOi6koKmpvaZndMX3G9KnNjfU11ZUVFWXl5WUVFRWVVVUNDQ1Tp07t6OiY3t4+Y3rHgjmzF82fu3j+3FXdy9evfqdn+cKK4hybkcZgdWpy5Ecb3rl25dSfrp29fOHUtctnf7x+5c7Nm6+DOXx9I32PfY8f9j9+2N/3eHCw3+cbGJQbmT5f//DQ4Mjw8Mjw6NDQ2PDQ+JPx5y+evfwjiP/2229XL55fNH9OsNMGAqqIkMC3ezp/+fH687Hh8eHB4f4+X1/vqG/wycjI2PDo2PDYk7Gnz548f/rkxdMnL+WlCoMDI329Pnk38B87xP39vlu37567cPHLr7/94ptvL127fufBw5u3b+/Zt7eiqpJiaL3BEB0dPWPGjE2bNh0/euzktyfOfHfq9InvTn799bfHj3997NjXx4998+WX33174vTp0+fOnr108dK1q1d/uP6nH//0ww/X/3T18pUL586f+u7kV198efjgoX179u7dtXv/nr0H9+0/sHffgT175Tq4d9/h/QeOHTz85eGjXx89/s2xL74++sXXR49/ffTYV0cOf3H44PHDB744fOCLwwe+PHLwq2OHv/3y2Klvvzp76sSFM6cunfv+yoVzVy+eu3rp/JXL5y9fOnfxwpkL578/f+70hfPfX7p49uqVC9euXrx29eLVKxcuXz5/6fK5a9cu/fTz9Tt3f7n74N7N23f+9PMvP968e+POg1/uPfrTjdunz106evyb/QePHTn61Ynvzpw9d/nc+Svfnz5/8ruzp747c/bMxWtXfrz1y71H93t77z++d/POz9d+uHb+8vXzl3+6dP3W9Z/u/XTr/s+37/986+6PN2//8NPN69d/vHL5+qULP167dOunPz28c/PhnV9u//zj9UsXL5z5/uK5M9cuXfrx2vXrV65evXzl5x9/vnvn3u1bd65evX761NljR7/avXv/1k+3f/zxlg0bN7+qjz758KMtH368ZePmrZ98tm3rtu0fb9natfKt6vqGqLh4yWJlRUkwmeX2sNyRoTieEUROMsrfYQoms2SxGi1WwWRmRYnmBZrnWUHkjSaj1Wa2OcwOh2Sz0kYB4UhEICgrJ7hMxmCr2W03hdikQDPvlFibwNp4zi5KASajyxwQFhCXHp9fll9RX1FQlh+VEMlKDABqAFCDEhDNEigOabRKf8VkpdpPD2lQ3IDiehgBIEQNISoYVaM4QFB6lkckE2G2MlY7Z7WzZisjmUhexHjxFYgpBpT5i2AaBNOgOIARWoLSk7SBYgwEqUdQtQFSgKAKRXQUDrMUxjM4z+AcjbEUytGYxFNWEx9gNwW7bCGB9pBAu9NmFDmSwiHZynIJHCmwBIGBOKzjaMwd5MhKT8rJSouODJUkFichlIRwGpHzkMnfQQzjBpR6ZWJaIGmeIDhMdjMr0ZyRZiVa/hVWoiiewGgEJkCcQU0OY0RMaLonJSsnPTk13u12GQWWwmAcBlmKDLBZYiPDM1KTvZkZ2RlpKYnxsZHhIa4Ai1G0maToiLDszIx8ryctOSE8JMhqlCSONgmc3Wx02iw2k2QSWKPAmUXBYpREkadoAsERmIBBDDKgICOy7kh3hjczpzA3OSMlwO1iRBalMAiHIRxCKYwWGM7IszKIeZpgSYzGERKF8Fd/wYAa9IhBB+kMkBZB9BSJSCJttxkDXNaAQJvVaRYtAmdmWDPF2xjRzkl2TrQwrIhjpMEAqiWRyfVmvL2i88sjhy6fPXPh9OnTX397/tT3l89fvHD2wolvTx45cnzv/sN79x06cPDo4UPHjhw8fuTAsSP7jx7ee+TgnkMHdh/ct3P/3h379mzfu3vbHrl2fb5797Y9+3btP7j38ME9h/bLHeIt2xf+DmKJNWYkZy6at/iTjVu2b93x+dbtmz7asn7dxjWrP1j93rr3V3+wbu2GjRs2b92yTe4Eb9+2e93aDT3dq1aueGf9Bx/9nlR3RLbye++sbWudXlhQWlRY1tTYNmf2gqVLuro6Vy5f1rN0SdfSJV3Ll/d0d/09iCsrW6v/cxC/+X8HcfV/CuKWhZX18/JLpyWml7vcKbQYpEcEJYAqNJBGB6M4LRhNrsDA8IjwyMjIiPCIiPDwmMiYxNiExNikhJik+OjE2Mj4qLCYyNDoiNDIqPDI6KiomOjI6KjwqKiw8Ah3UHCgzeGQzFbeaGFFE8VJr0H82sRykaxIcSIrmkWzTbLYRbMMYisnmRnBRPMSwQgYxSEEDaKkAcF1EKIFIQDUayGdjF0tBKgNahm7wKuW8N8RWY/oNKBGpVMqAH+lVqHQKpRahQLwVwD+/hq/1+X3eykBf0CrlNvAasBfpfZTafz+UxDLVtbqVHqDRqdXawCFvGUG0CoNIAAjehR7dd4WgnUGENDp1VqdWqcDXsc4AwCg+cMlt4dlDb/Of5ZP2snDxDJ/5Rli2cdye5hl2ZCQEE+2p7yysryyqri0PL+4JK+oOKew0JObm5qZlZKRlZGdk1NYUlhaWVhamZNfkpmd78kpLC6rqalvq22YWlJe580rS88qTMssyM4tLylrrK5rr2uYWVM3vaJqallFS3lVc13TtGmz5sxfumTJiq5lPZ2LOhfPWTB32szp9c2NFVXl+YX5Hm9Wpicz25udne3JysrMyEj3eLKysjLT09MyMtNz83JKykrKK8tLykvyCvOzcrLTszNTM9MT01NikuPDYsIDQ5wBAdbwUFdKYpQ3M8mblZyVnpiZlpDjSSstyq2rKm9uqG1trG+ur2uqq62rqiwtLMz1eL2Zmbme7LzsvAJvYX52QX52QWFOUXlRZWNNS3tLR0fbzJb61vKiioToRIk1ggAEayEGo0VGsIhmu8nmNDvsJptFNBs5iSc5CiUxEIV1EIkQRlYMsDpDAoIjQsJjwqPjo+Lio+JiI2JCA91WyUIihFapVfupAKUG0RsoDOMogiUxHAFBrUaj9Ff6T1H6TVErpgBKP41yisp/sspvskbpB2pVKKhDIS2kU+s0SkDpr1b4qRV+GqW/XCr/Kf6T35gyaeLkiRPkmvLGRH+/ySqlAtCoDVotpNMaAA2gVKj8pqj9puj8/UGVCtUABKDHNTpMBSAKFeynRKYoMX81qdIygIHXQyKIGCHMCONGBBdhTIQxEcIkGBdAGFerdZMmqiZMACZMgPzeoHWAmcQCRC7QKLqt5riQoKzEuCJPZnZKkjvAbhG48KCgfI+npry8pqK8pKgwKzMjIT4uMjIiPDwsPDw8IiIiNjYuJSU1PSMjLS09Mz0jP8dbnJdbnOutKiturq2qKM6LjQjCILVWMzkpIXTjh6uuXz390w+v9hD/cO3ynRs3+h48GurzDQ+M+Pr/AcRDQ4O+ocEB32D/kG9geGhweGhoeGhkyDc6Mvzk2ZMXL5//+vzp838A8cJ5c4IcVp3KPywo4O2ezls//enF+MgfQTw+MjI6NDIyNDo2Mv5k7On4+PPxsefjY8/HRp8N+cYGB0YGB0bkfWSPHw329w0N9A/19g7c/OX2uQsXv/rmxNffnbz6w493Hz768ebNbTu2l5aXkgwNaLVOpzM/P7+jo2P50qUrurpX9ax4q7u7e+myxfPmz581a+7MmQvmzl26ZEnPip533nl7jdxa+fDDjRs2bNyw4YN1a99etWrJ4sUzZ8xobmqsramuqaqqq65uqK2tq66uraqqraqsraqsq6lurKtrbWxsb2mZMXXanOkdcztmzJs5a97MmXNnTJ89ferMaa0zp7XOmNY6s71tdse0uTOnvzl31pI35y1fsrB72eIVXcve6ulctaLrrZVdK1d09nQt7e5a2tOzbMWK5W+91bVqVfeqVd0rV3T2dC/r6l668q2u1Wve3rR5w+492w8c2r973/5tu/Zu231g575DO/cd2vzZ9rdXr5335pKp7bPap8+aM3fhkqXdnZ0ruzvf6ule1d31Vk/Xyrffenfd2g83f7xl68dbPv5g4wfvrV379uoNq9d+/tEnB3fs+erg0S/2Hzm0c8/2TZ98+N7qVZ2d3UsWrepc9sHqtz/dtHHP9s/27vjs880fr3//vXdX9ry3auWHa9d8unnzjs8/37Vzx/59+w7uP7Br5+4NGz7q6V45Y8bsqqq63LzCjMzs9AxPZlZOtjffm1uYnVOY5c3P9ORmeXOzc/O8eXkp6elBbjcj8DCGIThOMiwriDTHEwwjj/NxosRLkrxuiZeMgtEkGI2MIJAMi1MUTlEky7KiKFksZpvd4nCY7DbeYqSMPGXheKfRFGKzhjkdES57uMsa6jQH2ySXWXAaBadRcpokh9Ee4ohLjy+qLKptqS2pKk5Ii5OsogHVayEAJUCaJXAS0Rk0SrWfUu2n0StBGIAQAII1IKwCYSWEqBBMg5M6hoMFCTeaKbOVNVtZo5kSJILlEZZHeBFjeYSkQQTTGCCFVj8F0E3WGfwgRIURWpI2kLQBI7QgrNQapuj1CgQECMRAYRBNwAyJMATMUqjIkRYjF+gwhwY7o8KDYyLdsVGh4W6XzSywFEoTMEuhcldYvkVAANKrSQwMsJuS4qPSkuNCQ1w8R6K4ASFAgkZonmAEkuIJgkHlZDiEADEKJhiUYFCMghECREmIZDH5ZTiNIASIkBBGIziNoCSEECDJYia7FBoVkpgal5waHxnltlhEEoMIBDTxTFxkeFVp8ewZ7Yvnz53TMb2prrooz5uWlBAZGmI3Sw6rKTE2qigvp7QgLyMlMSzYZREFkaWMPGszSU6LyWoUTSJrEliLJFpNRpNJ5HiGpHGSxjESRUlUNIsRMeGeXE9uYW5SaqLdZSMYHEQNBlgPIgaUREiWkE9GkSxJMAROYSiJIDgMYSCIggbEoIf1OkgL6DUGECBJxGzkgly28NDAyCh3ZJTbHRHkDLabA4xGpyAFCKYA0egQJBsnmCiSgUFIIwp0Tna6DOIr585e/P777789cf77s5cvXL5w7uKJb08ePnJ8z/5Du/cd3H/wyKH/Eoh37j+459D/F4gzU7IWz1/yGsSbP966ft3G999b9967a1e/1OFeQwAAIABJREFUt+53EH++fdvuPbsPfP7ZzrVrPuzuemvlinc2fLhp+7bdB/YfOXTw2P59h3ds37P6vXVT2zqKCsuKi8qbm6bOnfPmsqXdfwTxsqU9XZ0r/x7EVW3Vte11jTMb/gDi6ua5Na1v1k1d3Dh9WdOM/wjiFY0zumqmLi5rmldcP7ukYU5F0/zq1oW1bYtq2xbVNC8sqZ6V7q0NjszkzaEQYVLq8ClqwxtKYIoSUAKA1mAAEQiCIQMIGgwGGIRRGEMhHDZgkB4FdYheC+t1sF4PgSAEQTCMQAgKwSgIoxBOYBTHMYJEc6JMYZzmMIrFKBYlWZRkMYrD6dfFU5zIiiZOMnOSmRXNrGiSO8evFkBQLIxTIEroYUwLwoABfA1iHazVGNRKrcJf46cA/FU6pQbUAKBGY1Cr9SqNQS2bWPax3B5W6ZQqnVI28R9BLBNZAfirAIXmd/L+sUMsK1mnV8slixnQKvUGjQEE9AYNoH01RCE/CUJaCNbJBUJavUGj1am0OrVer32d/6zT6XQ6nfb3S6fTGQwG+PcVyHJAnby3WDaxzGKZwvJhO3mwWBCEsPCwnNycyurqit9BLJs4Oy8vLcsjg9hbUFxQUp5fXO7NL87yFnjziksr6mobptbUtxWX1XrzyjI8RRmeIm9eeWFJXVlFS3lla3FpU2FxfWFxXXFZfXV9a1vHrDkLF765fOmbyxbPXTh/+qwZLdPaahrqSspLc/Jy0jPT0zLSMrMyPR5PVlZWVlZWdnZ2ZmZmcnJyQmJiSmpKVrYnNz8vJy83M9uTnJGWmJoSn5wUnRjvjo5wBgeYbUaLRXQHO1ISo3I9qXne9OzMlMzUhKz05PycrMrSosbaKhnE9dVVVWWlJQUFBTm5BTk5RXkFJQUlJfmlxbklhTlFhTlFZYXl9VUNrQ1T2xqn1Vc1FueVJMYkOcxOluBYgpVY0SyYbEar3WRzmO0Os91mtFoli1kwSazIUxxLMEZOctkCZAonRMenxCWlJ6amJ6amJaTERcaGBASbeCMBE4geRg0wgxMWSQxy2kJcdqfNaBIZjsYoHCYxiMIhmoApHCJQA4EaGBKReMpmFuwW0WLkJJ7mGZwhEZZCeYYQOUrkKI7GKRzCYD0CahFQi8E6+ZyKySg47OYglz3Y5Qiwmc0SLzKkSBEWjnEaxWCrJdRqCzFbAiXJwbJ2hrHTtJNlAwUhWJLcJlOYxRJmscrlNltCzJYQkyXUYg02Gi0USem1qFpB6wEjgbgtxuRId25qYlFWemmOp7aksLW2anpTfV1ZSUpcdGhgQGJMdFlBQUN1dW1VRXFhYVpqalREZHBQUIDT6XQ6HE6Hy+UKDnYHh7gDA4OCAgPDQkIi3SHhwYHRYSGJ0RGRbpdJIDSKiSr/CQlxIRvWv3X96ukbP126eunMpfOnr12+cPvGjf6Hj4f7h0YGR4cGRvt7h3ofDfQ+Gujv9fkGhod9Q8O+QVnDI8O+oaEhn294yDc6Nvr0xbNff33x5+dPn7949vxv//xXGcRXLpx/c+5sl80MKKaEBjrfWdF15+cfXj4ZfTLsGx74OxAP+0ZegXjs2djoqxodeSovCfYNjg70D/fLUwb9Q48e9924+cv5Cxe/OXHyxKnvr/98496jxz/euPHZtm1lFWUsz2l1WkEQwsPDU1JSsrOyvJlZ3swsT1p6clx8RLDbZXM4rbaQwMDY2Oi09FRvTnZBYX5xcWFpSXFZaUl5WWlxUaHHkxkdHemw2ziOIQiMJDCaJFiaoimCJDACRwkcJQmMoQiBZcyiYDeZXFZbkMMRHBDgDnSFuJyBDpvLZg6wmpwWo9NqdFpNATZzkMMW4nKEBrvCQ4OiItwxUWEx0eGxMRGxMREx0eExMRGxcZFx8VHxCdHxCdFx8VHRMeERke6ISHd8QnRmVmp5RfHU9pbZc2dNnzmrZVpHS/usaTPnts+aW9fc5s0vioiOtzkCLVanMyA4NDQqMjIuJjoxLjYpLiYxJiouLiYhLSU9Nzu3MKcg35Obk+HJzcguzS1orWlYOHPOisXLuhcumT99VnNVtTc1LcYdEhbgiAtze9OSK0sK2xrrprc2tTbUVpeVlBbklhUVNNRUz2xvX7Rg/vJlS7q7upYvWzZ/7ryGhkavNyc0LILnRRCE1RqtWqPX6WEYIVCcRlAShDCtDtJoDTq9AUIQGIG1ep1CrVKoVYBOB6EIRuAojqE4RlAkzTIsz7M8R7EMxdAMx7E8z3AcSdMYQcAYCmMoRhI0y8rb440Ws2g2sUaRNvKMhRccRlOw1RbqdEYEOiMCHeEuq9thDrYZXWZjgNnkNEl2yRZki0mOyS/Lr2qqKq4qTkxPsDjNCAmDmAGnEJanKIaAUYNWr9ZolTpQAyFaCAFASG2AlAZIAcJKGFVjhJZmIV7EJBNpstAmCy2ZSE5AaRaiGJBmIfkORmgNkEINTFKqJ6g0E7X6KRCiQnEAxQEYVRsghc7gB4JKFNLiiJ5EQRJ7VTQB8wxuMXKuP4A4JtIdFhJgNfGygGkCJjEQR/QEasARPaRXgzoViRocFjE2KjQhNiLIZWcZAsNAjIBIGmF4ghVIhicoDsdpBKNgjIRwCsYpGCMhGDeAqA7BDSSD0jKacYMBBkBEi+AGlIQQ3IDgBoJGJAsf6HZGxYZFRYcGBtkFnsYQPUuiYSGu2orSd9/q3rlt676d2zZ+sGb5ogVtzfUVJQU5WemJsZGJsZH53sz66oqGmoriAm9aUlx0uDvcHRgZFhwd4Y4MDQ5xOQJsJqfV6HJYg1wOh8MiSpwcRMJwJCfQTpctKSW+qCS/uLQgOS3R5jCjOKQHAT2khVADTiIEjVEMTtIYQWM4hWIkguIwikMIBiIYCKMGCDVAiN4AaRHUwHFkgMMcGRoYGxUWHxcZGxcZEe0OdDutLpPk4EUHJzl4yc5LNk6yMDSHQgjwGsRfHT189fy5y2fOnPnuuwtnzl2+dOXC+Uvfnjh56OjxXfsO7tx3YO+BwwcPHjty6PjR/78gfnPOwtSENJ4SjJzJk5a9ZMHSLR9t3f7pzm2f7vhk06cffvDR+6s/eO/dta87xFs++Xzb57t27dz36dbt76/+oKtz5coV72zcsHnXzn2HDx0/euTLA/uP7Nyx9/3VH7RPm1lSXFFaUtna0j5v7sLly3r+HsTdy5f1TKirnVpT01ZZ/QcQN81saP2vgnjJH0Fc07qwrm1Rbdui6paFRdUzU7w1gZGZrCUMoixqiFHoUT/AMEWt9dNolFpAo9MCep1GpwO0Op3OoNdBWi2k0RjUKr1apdeoDQBgAAADoNUDWp1GpwX0gNYA6CAdhMIoSWI0KztYhq8MYoSgEYJGSUa+RUkGp7l/6BzTvPS6ZBOjJAPjNISRBgTTw4gegQyoPCusA0CNUqvwU0/x1/gptQqNQf1HEOtgrTxEIQ9X6GCtjGP5BTKO5dIY1HIBejWgU732rlwyhWX7yqU3aOSCYB2M6CFYJ/eJ5VcaQEA+mScfzvv9R8rXIH49HyzLWL7zOgkPx3GapuW1xK/XsclLKl7nevzRyqIoukPdmZ6s0rKy8sqqkrKKwpKywtKywrKy/OJiT25epjcnKyc/p7BEBnFOQYk3rzi/qLyiurG2oa2qtqWguNqTU5KWWZCeVZjlLcnJr8wtqM7Jq8rKLs/KLsvOqSgoqqmobW6aOn367DmzFsyfOX9u+6wZTW1tdU2N5dVVhcVFHq8nOTU1OTUlIyPD48n2eLK9Xm9eXp7H40lOTo6JjYmOiYlLSEhOTUlJS01MkacP4qPiYt1REdZAJyvxFEtIIuMOdqQlxxTmZhYXZOfnZGZnpnoyUvK9WRUlhY21VW1NDa0N9Q011VVlpaWFhcX5+SUFheVFpRUlFRVFlaX5pYU5RQXZBUU5ReWF5VUl1RXFVQXeovSkjCh3lMsWaBGsZsFkEc0W0WyVLFbRbJUsNski39qMVptksYhms2Cym2whAcFRoZFxkbGJMQkp8cnpSWmZyemZyenJsUmR7ginxcFTPI2SJELwNOO0WsJDAiPDAt1BNqdNMkuMyOE8gwksLnAEz2IshXA0YhQoh00MdlmCXdYAu9FiYiWBFFhM5AiLkXFYBadNtJk5o0ByNMKQMEshAotbjKzLaQ4PC4yLC09OiklOjImNDHUH2p0WyWkSgu3myCBnQrg7KSI03h0c5XKG263hdmuEwxbltMe4nHFBroTgwER3cEJIUHxwYFxwYEyQKzrIFRPkig0JigoMCDSJRhLlEdDCEG6bKS0moiLf01ZXMbO5YVZr07zpU9+c1bFw9oypDXXZ6SnRYe6UhLiywoK6qqrqivLCgoK0lNSoiKiQ4BCXyxUQEOB85WKXze4wmsxGSTJLklkQJI4x8YxFYEUGx2GN36QJiikTEmKD169bee3yqZ9/unTl4vfnz3x35eK52zduDDzqHRkYHvGNDg3+A4hHRoaGR3yDQ76BkWHf6B9APD727OWLv/z55V+eP33+/Omzv/3zX//X//j3f/3ttysXzi+YM8tpMar93nC7HO+s6Lp748dfn479RxDLHeLxsadjo09HR56MjjwdHXn6msW/B1KM+gZHBwaGHz7u/fnGzfMXLn773anvvj/zw42b9x/3/vzLLzt3725oarA7HRiOiaLocDpdAQEupzPAZndabVajiSUoUKP1nzTZb9IbgFpFkrjZYgwIdIa4g9zu4NDQkPDw0IiIsLAwt8NhI0lcqfSf8P9wTZ44QTH5DY2/v1al1GvUoBYAAY1eo9Kp/QGln8Z/ssrvDcWUSYrJExVT3lD5T1YrpgBqfy2g1OvUBr0GBIHf12aBKAZiOIThEIqBMKKXP+1rtUoENQgi4w4NTMtM8eZ5UzMzYxKSYxJTk9M9qVnemIRkW0AQjJF+Cs2kSX6TpyiVSq1arQc0Bp0W1GoNGrVWq9HBBpgmaIkRjKwoMYKZE11mW3xYZH6Gp7qotLqoND8jOyE8wi6KLAqToE4g0ECLMS4i1JOanJ+dmZOVlpYUlxgTmRQX7UlLLS3Ir6uqbGlq6Gif1tHe3ljfkJuTEx4WzjCcQqH6479n8hSln0IzeYpywoTJ8lMTJ02a4u+vVClVGrUa0Gj1OgMEwigCIbABAvWgAYQhCIFfF4KhGIETFImTBIpj8ssMEIhgCEGRDMdyAs8JPMNzJE/jAkUYacbCCwFGU5DV6nbYQp22UKc1xP4PILa4LKExoWnetLyyPG+RNy4lzuayEiyOEBDJYLzIcAJNUKjMJhjVowQIo7o/gFgBoyoUB0jGwPKIIOGSiZRMpCDhDAeTtAEndTipI2mDbGIE0wC6yQrVBIVqghqYpAf9QVgJwkoDpDBAChBSoaiWxEGKgGgCprBXn+TliQiTwDisUlCA1R3kCA12hgY7XQ6zkacpHJInjAnEgEJaDNbhiB6FtBikYynUaTVGR4TERoa6nFaOJQgCIkiYYlBGIDiRYgWSFUiKxUkGJRmUoFGCRnAKhjE9hOpQAqQ5nOFJ8ncQy0/iFIwSEIIbcArmJdoeYA4ODQh2O50OsyQyFAEZBSopPmrOjKk7Ptt88tvjJ746+tmWj1Z0Lp7V0Ta1ua65obq2qrSmsri5vnrGtJaZ7S1tzXV1VaXlxQVlxXllxXnFBTnezNSE2Ihwd0BokCMyNDgmKsztdklGjiARisF5kTFZhLDwYI83o7K6rKKqNCUt0WKVQFgH6FR6UAOjBoJC5SQ/isEpBiNpjKBQnETkIv7+jrzYzmU3h4cERIeHxESFRkaGhLgDbE4Tb2YoESdFjDISjJHkTBRvoigWgeBXIH5nRefXRw9fO3/+ytmzZ0+evHj2/JXLV2UQHzx6bOfeAzv27t+z/9DBg8eO/tdBfGD3wUN7D2/bsn3B7DdT4lN5SjDx5ux079I3l70G8ZZNn25Y//Ga99e//946+YuujRs2f7L5s88/27lj+54tn3z+3rtrly/rWdHz9sYNm3fv2n/k8BfHjn518MDRXTv3rXl//fT2WaUllWWlVW2t0+fPW9S5fEV311syiJcs7pRNPKG+blpN7dTKmtaKqpaKqraquvba5pn1bXMb2ubXt86vbZlX3TLv/wriHhnE5c3zSxrmlDbOrWxeUNu2qH7q4tq2RVUtC/MrO+KzKm1haYQUrCNMapjVIJQGIbQobsBxmCRxhiZZjuZ5RhB40cQLcsiySNECw0ocbxIEsyCYWV6iWY5gaYIlKZ6iRYbmWZymMeoVdn+fjvi7VrEMZdnBr6cpXo8Xv24Yc5KZFU00L5GsSDA8TrMYRWMUidE4RmMICRtQvdwkVmoVar1KbgnL8JU1jJAwSiEohSAkDBMQ9OrU3asG8+vSy+fzEJ0B1un/4F25ZODK9v2HkgN7MBySx4Vfd4Vf94ZlQOv0ap1epdNr9IZXIJbXR/zxeq1hkiRZlpVjnOWlbHJ0s5zZ8ccUaPmhJEnOAGd0bEyWx1NQWFRQVJJXWJxfXFJUVl5YWpZbWOTNL/DmF+UVlRaUlOcXleUWlOYWlBaWVFZUN1bXtZRVNuTkl6dnFSSn5aak56VnFWZ4itMzi1PSChKTc5NS8tIzi3LyKkoq6moaWpumtrd2dLR2tDe2tdQ01FfW1pRWVuQXFmZlZyWnpiSnpmRmZubk5OTm5ubn5xcWFubm5qanp8fGxUZERkZERUbHxsQmxMcmxMcmJsQkJkTFx7mjIiS7BaNxGAN5ngoJcqQkxhTkZpUW5ZYU5hTkePKyM4vyvFVlxU31NdNamqa2NDc31NdWVVaUlpYVFZcXlVaWVFSVVlWWVJUVlhflluR7C3Oz8nIycz1p2WmJGbER8SEBbofZaTParZLNIlpMvNHISRInSawosaKRk8yCySzj2Gi1SBZ5miLIERgWFBoVGhkbEZMQHZ8cl5SWmJqelJYclxQdFuWyBUisxOA0hZI8zVhNUqDTGuyyBNhFi5EWOYylIJowMCTIkBBNGEhMR+F6gcXsFi7QKbkcktXEihzGUiCNGxgSknjcZmYcVt5mZo0CwdEwS0EcjUg8YbfwocH2uJjQ1JSYjIyE9NS4hJiw0ECbw8zbjWyQTYoMciREhCRGuuPcrogAW6jNFGY3hzutkQG2aJc9NtAZF+SMDXJGBzqiXPbIAFt4gDU8wBrhskUGOcIDbYEWwcIRZhp3mfjYEFdeelJTVcmcac0LZkybN33q/JntC2Z3zJ/V0dpQm52RGhXmjouM8GSkFeTlFuTnerOzU5KSY6JjwsPD5dxEeRG1yxVsszsko0ngBZHjRIblKIIlUAaHKdSAgirllAlq/wkJsSHr1vRcufjdTz9cuHT+lBzMcfvmzcHHfSODw6O+seHBsYG+4b7Hg32PBwf6hoYGR0aGhkeGfMNDg6MjvtGRoeGhIZ9veHho7Mn4i19f/rc/v/zLsyfPXq9d+9fffrt8/ty8WR12k6iaMsntcrzd0/kfO8TyDPHo8Ni4HO0x8nR4aHx4SI6Dfv5k/MX42PPXreLhofHBwZGHj3p/+vnm+QuXvjt1+tTZcz/c/OX+494bt27tO3Bg2vT2sIhwQRSsVqvD6bTbbBaz2SIZLaIkcTyJoDql2m/iJBnEBIGZzFJAoDPYHRgUEhgUHOh2B4eHh4aGhTgcNooiVCrFH1j3hr/fZL8pkyZN/DsNT5o4wW/yJKXfFI3CX6tS6l51LNSgVg1qVXqNUqv0U/tPVkyZ5Dd5wpTJE/2mTPSbMlHh/4ZKOUWt9tNoFFqtUg8CMKKX38fktzL58INK7adQTlYoJ2v1aoJCHQHW2MSYpLTk8Ohoe2CwPcjtjoyJiE0ICo0QTFatAX5jsmLChDcmTJw86Q3/SZP8Jk6cMnHiGxMnvjFx4qQ3Jk1WTFboVFrMgJAITsI4CaEMgls5McIVnBab4ElKS49LjHWHhdisASbJLnIBJjEswJ4UFe5JTcrPzszLzshOT8lMSfSkJed5MssKC2oqyprqa2e0T5szY2ZbS0tBfn5UZJQkGA160N9fOXmyv1IB6HQQBOMwQhhARK3WKZUaQKuDEBjFMYzAcZIgaYpmGYqhcZKAEFhn0AM6QA1oVBq1v9LfX6lQadQ6vc4AgTKOQRjSGfRavU5n0IMwhOIYSZEUTZE0hVE4TCIgBUMMgvIEaaJZKy84JNFplEtwGgWHJNhF0SaKVkGyS9ZAa1BEUHRSdGxKbFhMmMVpJjkCpRCKxXmR4UWGYnAEAyFUjxEQQSMYYYARAIJVEKKCEOXrMWKahTgBleeGWR6hWYig9PLQMEHpOQHlBJSkDQZIodG+odG+YYAU8iQxgmkgRAXBKgTTUhQk8IQokAJLsBT6GrsMiYgcaZZY+Qsuu0W0mQWjSLMUSmCGVyBGDTiiJzHw92+9cIuRCwm0xUS6oyPcLqdF4CmKQkgKoVhMBrFccquY4QmawykWIxkUIyGUAAkaYQWSl2iGJ0gGxSmIZBCWJ1iBpFgMIyGMhDiBtDqMrmB7YLA9IMBqtYgci5klOjEuomNa88cb1uzf8/m2Tz9e0bWkva2hoba8pbFm5vTWubOmzZ7ROqO9eUZ7y6yO1tkz2mZ1tMr3Z7Q3tzTWlBTmpCRGR4a5wkKcMZHuhPio8PAgUWIQzEBQqCCxNrspOia8oDCnvrGmpq4yPTPFZjdCiF6nV4GQFiNghiN5gRZERv5Uw/EUy5E0S9AswTA4zeC03GnmKU6geYGWBMYqcQEWKdhpDXbZXAFWi1VkBRKlQAMG6HEAInUoAxIcQgsYQUPyyESuN+OdlV1fHzty7cKFK+fPnzt9+tL5i1cvX7tw4dI3J04eOHJsx94D2/fs373v0MGDR/9fQCzX3h37ZAof3HPo8L4jn3+ybf6sBclxKTwlWERrTmbusoXLt3y0dfvWHds+3bF182cfbdj8wbqN69Z8+MG6jR+u//ijjZ98svmzzz7dsX3b7k82f/bO2+8vXdLV071qw4ebdu3cJ4P40MFju3ftX7vmw47ps8tKq8rL/jdp7xkkV2Gne2NQmJnOfXLOOXTOeXIOPd09OSknQJhgksi2sdeJbJBEsskGe9fe19gEJZLBi43BmChpZpSQwL637q33w966Ve+HI8ZaeXev775d/5rqPnO6qvtL96+f8/yfZ3rL5h1XXnHNjTfcevNNX79h1y3XXXvjNVfvOgvEC/PbZua2Ts5unpja9J8C8bX/ORBPbLyysfDVxrqvTm68cm7L1fNbr53beu3MlmtGZi8t9E7JsVaAsZpBdq0fawIwF4z5UDxIEDBN4RxLCgIjipysyJqpaLakWIJk8KIuKaaihTQjouohSTVYSSZ5juRoSmBoiaMFjmBZnGadhTlWVDlJdVblVuwQJCs41Ov4jFeOsKLCy5qoGpJmyrol65akmYKic5LGigoryowg0gJHCwwt0CRHICQcRAJewOOgMIAGHfANIgEQA2ACwmgUZzCcwTAaxWgUpRAHjp3TVsY5AuEgiAYByL9ieHC+G5z1OBj5q3ayMigG4gSME7ATg+HAsSOuOAbilW8XAPQBoH+l4MMhYOd2LhBjGOZEqjmw62zOEQTBsqxTUOd03amqahiGYRiqooiiKIiibhrJdLrS2tbe2d3e1d3V198/POLQcN/QcN9QdWCkNlhtDAzX+gZH+4dqI7WJscn58al1o42Z3oFaW+dgpX2gtWOwvWu4rXO43DqYL/Zmcl25Qk+lbainrz5cm2xMzk7OLcxuWD+3cf30wtzEzPT49FR9YnykNto32NfR1dnZ3dXf3z9ardZqtdHRUQeIe3t7K62VTDabTCdTmXS2kC+US5WO9tauztauznxr2YyFKZ6GMZCiUEOXcplEb3d7dbi/Pjo4OjJYHRqoV4enJ8bWL8xu2bhh2+ZNmzdsWDc3Nz0xOV4fG6+PTzQmJhtTk2PTE/WpsdGJ0aF6f89ge6Uzly5E7bgqGizF0zjL06LEySIrshTLkAxDMAzBOBGAAiuInCjzsszLIisKrKAIim3YiUg8nUjn0rlitlgpVNor7Z2tne3l9nwm76RMsBRLYxRHUjLPaDKnK4wi4gID03iQQLwY7MYRL4F4cdiDQi4M9jAkqEpkyOBCpmAojMShLBmk8ABLgrKAmRoTMnlL5zSZFDlUYBGRw1SJCltSPhPpas8P9LUNDXT091Rai6lkRDdV1pDoiC5kokYlE2vNxkuJUMpWY5oQVfmoKsQ0MaFLSV1K6lJCF6OaEFH5kMLZCmsrbEjjw7oQNoSQylkyE5LZlK2255Njgz1bFqYu37H5iou37Ny68ZJtG3fu2LLz4q2b188P9/fk08lEJJRJxov5XGul1FqplArFbCabyWSyuVyhUMznC+lMNhyJqZrO8wLLsBzNCjTDUQSDIxQKkkgQh73elou8rovKhdh3/+Gmg/v/+c039v0tEB87cnzp8PHDnyx98tGRTz46cviTxcUjy8uLS8uLR5cWjywvHV1eXlw8evTo0aWlxeMnT5z54sxfvjjz55MnTp46/mUO8X/7bwdffvGyi7eqAtu86isx2/j6Tbt+/9Ybnx1bPH708NFPPz7y8UfHjh45ubx0fOmY45c4cezU8tLJo0eOHzns1EGfOnH89Injpx2d2MHiw4eX//Snj9767e/27T/0/K9ffGHf/jd/9/s/fvjRW2+//aMfP7Zl67ZEKsULgqKomq4rsiwJoswLqiDKvEDjOOwP+l2eoNeHQCDD0oalx5LRRCYRT8fiyWgqncjl07l8OhYPCyILgP7mlrVNzWtd7uZA0AeCAQDw+Xxuj6fF1dLU0tLU0tLkdjf7vK6AzwP4vWDABwZ8UNAPgwEMBnAEQKEgFPQBfk/A6/J6mz2eZq+32ett9vvdQNALgmd/1TvdvAxHkDSGkwiGQwgKgJDfH/B4fS6PryUI+nAa1SwlXUjnK8VoKqlYtmqHw4l0PJM0IYTuAAAgAElEQVQPx1K8rAVhtNnlWdvkamnxuNy+5hbPmjXNq1avWb167dq1zS1NLm+LB/QGCQhlcJLBCByAIE8A9QV4jIioRimZ6SlXeiuVzkK+nE7koqFMxMrFw225dF9bpdrXXR/qawz1j40MTNRG5ibGNs7Pbtu4/pKtW67YeemVl122ddOm0ZGRXDanyiqG4gAAAQCEIARJMjTDUxSH4SQIIkEAQlCMoimSIgmSIGmSYWmWYymaQjEUAIM+v8/r87g97hZX8+o1q1etXrW2aa3L3eLxeXx+nz/g8/m9Hq/b7XF7vG5/wAdCIILCCIrACAzAgA/yu0GPC/Z4UH+AACAaQlkU53Gcx3GBwAWCEAhCICiBpAWSEkiMQTEG5VVOD2t6WOMVDqNRCAcwCqFZnGYJnIRB2B+EfAgWxCkYwwEY8UGwB0KcDTkPgvkwPECQAEVDNAvTLEzREEkBGBFAMB+MegkK4AWcF3CSAkHI7Q82wYiX4RBVYxSN4QUMJ4Mw4kWxAMuiispoKieLNMdgFAmROEgSIEVCLI06rMxzOMugNAWTOIijQRwNOieQBEgREEMjIk8qMmPqYjSsp5PhfDaeSUdDliLwJEXBOAHiJEQyCMWiNIsxHM7yOMPjrKObMShJIwQF4SRE0gjL4/yX0VOcQIgyreq8onG8SBIUjBEgy+OaIYajRiRmhsO6rgkMjbA0HI8aY42hr111yc03fu2rO7eO1Qfb23Kd7fnaaN+mDbM7L9l88fb16xcmZ6Zqc7ONjRumt25e2LFtw85LNu/Ytn5+dnygry2VtA2d11UuEtbSqXA0YnAcgSBBgkQEiTEMpVDM1BsjGzYtrN8wOzDQHQrrOAFDsB/FQIrGBJFRFF7VRFkVJJkTRYYXKJYjGY5gWcLhYI4neZ4SRUYQaJ4heAKVKFzjGU1iZZFhGAzBgn7Q5favdQXX+iAXgPlQCiBZGCMAAPScXaq77caf//TZ1w8ceOXA/pdfeOHg/oOvvvL6/gOHfvHLXz3xk+ceeuzJB3/8xKOPP/VfBuKfPPHs3h8+ePklV1TyrSzBqYI22DN0w9U3PnDPbgeId/9w771333/nD+654/t33/GDe+6649577r7fAeIH9z563727v37bt665etdNN952xw/uefihHzuWiaefeu7HP3rye9+98+Idl42PTU+Mz2zdcvFVV15704233XLzN/4dIJ6d2zo1u3lyetPk9Jbp+e2zGy49F4hnNl4+u/lr81uvW79j1/qLb1y344b57btWgHjjzlvWXXzjzNZrJzZe2Vj31bH1l09tumpu6zXz266b3379/I4bxjZcWRmck2OtPkK7yEd8xQVc6AXXBGEXjPpwHKBIhGVwniN5nhZFQTEk1RJkkxV0VtB5yRRVW9JDomZxskryAsrQCE1gDEnwDCVwtCAwgsRJqqgakmatoO1KlISzReeAr6gazhFRNWTdUs2QZoV1O2KEokYoqtsRzQorRkjWLUkzRFUTNUXUJFETOJklOQImIMcXAWIAQsIohSAk7AjDKIWsAPEKFjsnrIyjH//1IQ46FZTn4i+KgSvjgK8DwQ4Hrxw/7+B56IygAIKCMAyed3Pyhh3ZeKVxQxAEp6WZJEkHkXmeVxRlpfxZ07Szvc2WJUkSRdMkTfGiaFh2KBKLxBOpXL7c3tHR09vZ29fVN9DdP9Q7ONI7WO3uH+7qHe7pHxkcaYw2pmtjs4Mj4129I60dZ2m4o7va3jlSqgxk892pTEc621ko9bV3Dvf0j/YP14ZqjdrkxNjM1Nj05NjUxNjkRH1ifLReGxwe7Onr7e3vGxkZGWs0xsfH6/V6tVqtVqv1en14ZLiru7vcWi6WS+W21vburp6B/v7hocHRas/QQL61ZEVthqcpGhNFNha1WyuFgf7u0epgbXSkNlpt1EenJscX5mc3bdiwZdPmzRs3rl9YmJ2enRybnGhMTDQmJxpTU+PTUxOzUxOzY/XJwf7hSrEtGk5IvEqgDAxiCESQOMPRPEtzFEGTOEViFEXQDOVsiQsCJ4q8JHAiS3MsxUqCHLLCqUQ6m84VcsVSodxabuto6+zq6O5s6yrly4loUlcMgRVYinGidWSBlAVMZGGOAijMTyAeAnGTqJfEfCTqxREPiXp5GtJlMmLxiYgStSVLoxUBFVlY5jFTpaO2kIgo8bASNnlTpQ2FMlUmZAqpuNFWTg32tY4Od40OdQ72VtpKyVRMt3XOUpiYKWZjRiUTbc3GSslQylYiKmdLtCVStkSHZSYiMWGJDomUKZA6j6s8pvCYKuCaRBoKbaqMrbERnY+ZYjZqdhbT9cHuddONLeumN8xNzE6MzkzW1s9Nbd24btO6uUZ1qJzPRkzD1JSQZaaTiXwum8/lctlcLpcvFEuVSlul0pbLFyPRuKJqHMezDCuwnMLzCs9KLMlTGE+hHAWB/qagb02lGP/Ot288sO8Xb76+75UDL+x/6flXD+77w9tvf/rhx0uf/l1AvLS4uLi4vLx88tTJz78485fPT39x4viJL4H4X//nX/6y74VfXbx1k8RSzau+Eg+Zt914/b+88eqJxcPLhz8+8vGHRz768NjRIyePLZ9YPn58+cTJ46dOHv/s2PLJo0eOH/7Uab87ubJgt2KfOHx4+f33P3rzrd/t2//Kr154+aUDB3/7zjvvffDh62++tffBhxfWbQhHYhRNC4KoKIokipIgKoKoy4omySLD0ghOIhhDkjzHqroSTYQzhXSunMsUM5l8Ol/MlluL5dZiJpfUTYWkMQD0BwAvDAdxAqFojCARFINgBAChAAj6QdAPwQEEAVAUxFAQQ0EUAVAEwDGIIlGGxikSJXAYxyAMBZEvP9ZQDCRIhGZwjqdEiZUVXtMlw1Q0Q5YUnhMZhiMpBico1LnOC+MgRiGMSBthPZVP5SuFdCEXSaWiqUwyV0wXyrFUVtZNlKT8QTAQBGEYxXASRXEQhINBAAiCMIRiMIZBKIlgPEnLLC8xHAVjoNvnX9sMe7wSQWVCkcGOjsnh4cnhoeHO9s5CppJJlNPxtmyqq5Qf7Gwb7eseHx6YblQXpse3rJ+/dOvmyy/dftVXL73mysuvvGzn5o3rqyNDhVzO1A2O5WiKpmmW50RRlEVR5jiRolkcJzGMoCiaYWiSJHAcJQiMpkmGpSmaxDAEQSAYgRAEgmEQAIM+n8fjcXk8Lq/P4w/4AkF/IOB3DrrdLW53i8/nAYAADIMwDEIQEAQDnoCn2d+8NtDcDLS4IY8X8fpRfwALBLBAEA8G8SBAACABwCTo1LJ6AXezd60f8hIczissI1IYjUA4gBCQcz0VwYAA4PEF3QDsRwkQJ0AMD6JYYGUwPIjhQZwACBKkaHhlSApyhuNxSaY4HsfwIAC6IMQryXQ6E+nsKrV3FNKZiKqxBAmiWIBhEE3jDEOQZZpjMZqCHNilKZhhEJqGKQoiSRDHgyjih2EvivoJAmBohGVQhkFYFhUEQtO4UEhJJKxMJpLNRrOZaCJuGYbAcThJnn3xzgsmKYhmEJbDOB7neJzlMIZFaQZxhmIQmkVZDuMFQpQoRWVNSwpHNDukKCpLMwhBQZxAmJacSNqpdDgaM1SVxfEADHtEkSgUErVa31hjoLOzEAopgoAbBlcoxIeGusbGBkdHe3p7Kx0d+a6uwsBA28hwT73ePzExXK/39/ZUUilbFAmCCFIUKMu0ZUmGLvAcQRAwzWCixOi6lMslq6ODGzbObdw4P1odSKejosgwDMayhCDSqiqYhmyYim5IqirIMieKNM+TLEewDMEwOMMRHEfwHCkItMBTLIkyKMRjsEwTKk/LAs2xOE5AEOILQG4/7AYwH0IGSRZmBYykYQj2iQI9OND9ja/f9POfPff6oYOvHNz/0osvHDxw8NVXX9938NDPn//V48/+9MHHn9z74yceffypJ5969u/xEK8A8ROPPvn0Y888/dgzDhB/9eLLy7kKS3CaqA/3jdx07c27793z0AMPP7T7kT33P/jDe3ffc9cP77rzvrvuvO/uu3547z0P3P/DvQ4Q33vPA7fdevvVX7v+hl23fP97dz2499Gnnnz2J8/87DwgnpyY3bb1kq9ddZ0DxDfecOt/AMQzm6Zmts4s7JjdsPNcIJ7dePnclqsXtl2/4eIbzgfinTdv3Hnr+UC82QHi6+d37Fq/8+apLdd2VNfLsTYPrl7gxi5oDlzgBtYAsBslAIpGeZ6SZUZVOVXjVU3ULEGxOMlgBI3mNUY0ONniVYtTDFqUcY5HGAqhSYylSYFjJIGTJF5WRdVQDEs1w5oV1qywaoYUw3bI2BGAFcNWzZBzXDHsFQ42wzErErcicTMcc5hYNcOKYcu6KWm6bGiyociGJKg8xZMICQNo0NGGHSBeMUicS7r/0ThADBMQdNZZAcDnQPCX8cd/HQd5z3qDSARGgo5XGIIDK1h8LhD/G4bGYRQ9W0cHQZBDw4FAwFmt8/v9AACgKErTtIO8iqIwDEMQBEVRoiiqqqqqqqMcK4oSCoXi8XgkEpFlGcfxIAgEQRDBcJykaY5XDDOezhQqra2dXR09fV19gz0Dwz0DI119Q509g939IwPD9Wp9aqQ21TdY7+wZbusc7Oge6emv9w40unvrlbahXKEnlelIZTpzhZ5Spb/S3l9u72nt6ukZGhisVUfqo9VGrTY2VhsfG63XhkaG+wcHBoYGa7Xa+Pj4xPhEo1FvNOqzs7Nbt2zdum3r3PxcrVEbGBrsGxwYGBkero1WG7XRibGRsXrPUH+uXDBsgxdYUeQiYatUzPX1do1Wh8catbFGfbzRmJqYmJudWb+wbuP6DRvWrV83vzA3Mzc9OTM1MT05PjUxNjU1MTMzvTA3s256cm5kaLRcbLOMMEVwYAAN+CAYxCiC5VmRY3iaZBwmpgia/hKIRV6SBFnkJZ4VeFZQZS0ajmXTuXy2UCqUy6XWtkr7WSBu7yoVysl4ytBMkZdYmuFoimdJkcMlDhFZiKcAhgjQuI8hfBwV5GmQowCWDHAUIPNYSGeTUTkT15MRNWJyhkKoIqZJhK2z8ZCYimqpmBYPy1FbiFh81BYTUTWfCXW2pQf7K8ODbUN95e72bDEbioclU6VNmYroXCqiFBJWMWFlI1rc4EMyZYmEJRK2RIVkKizTIZmyRVIXCJXHZAGVBFQRMU0hDZWyNMbSGFtjwwafCCnFdKSnrTDS3znS39nbWWovZ9oruaH+rumJ+sL0RGN0qK1ciNqWrsqWqaeS8WIhXy6Xy6VyuVxubWvv6Ozu6OgqlirRWELVdJ7nOY6TeEETRV0SdZFVeFoVaFUgMMgNBtauAPFbb+x/7dBLrx548TevHXr3d7/79IOPlz9d+nuAeHlpaWnp2LFjpz479cXnZ/5y5rPPjy8fP3nMqW7+1//x5z+/+Pz/s23jeoEmWlZfmAhbt95w3ZuvHlw+/PHRjz/49IP3P/3gT8tHDp88tnzi2PETx06eOnn61InTx4+dWjx6FoiXFk+soLBDxstLJw9/uvTeex++8Zu39+1/5dcv7dt36JV/+cMf3vvgw9d+8+aevQ/NL6y3QxGCpHhekGV5BYg1SVZFSaAZBiMYnBQ5VlUk0zbi6Vi2lMm35nPlbK6UKVRylfZipa2YzadMW2M4EsEACAlgGEhSKM3gJIXiBIxiIIIGV363Yxh0dlAQRQAEDmIoSOAwRaIEgeA4jOMQhp39IHI+vhiWEERGUQXDVExbs2zNsjXdVCSF5wSa4UiKJUgWJ2icoDGcwSieFFTejBiJbCJfKRTbWwttbYXWtnylLVdqjaUykmYgBOkHQACEcZxkWJ5leYpiSIKiCIqhGIagSRTDIYRCMI4gOYIiIQRwez2r1vjXNlEAGFW1vkplujoy36hPDA4Md7b1lPNtuWQ5HS+n4q3ZdFcpP9DeOtrXPVEdmp8c27wwu2PT+p3bt1x12aVX7ty5deOGWnWkUizGwhFd1VRV1TXd0E1DNzXNkBVNFGVBEAVBlGVZlkWOY2iaZBiK51lR4AWBY1ma4xhB4CRJcB6SJI7jKIYhGIY4dxAEAoCA3+d1QNnn8wSDfhAMgmAQAAL+oNftd7X4mpv8zc2BZlewxR1scQdd7qDLffZ+ixdw+0BvAPZBOACggWbv2gvXXtDkWQPhAC2QtEg5sWIoCeEUjFMQhAZ8QZcn0ByEvCgBEiRMkODZIUCccP4CzpAURNEwzaAsh3EcLoikKFGqxjkECYBun78Jw4PJZKhWH9y6bd2mzfO12kA6E2E4DEZ8BAFIIqkoDM/jFAURRBDHgwQJUBREURBBABgWQFAfDHsB0AWCLgT1kSTAMAjLoSyLsiwqiqRu8NGons6Ec7lYOhOOxQzTEASBIEkQRf0Q7AUhDwh5YMSL4QGSAh0mXqFhioZpBmFYhKQgh/VpGuYFQlFZO6REY0Y4oqkaRzMIQYIcj9u2nMlGc/l4LGaIIg6CLr9/LY77TVPI56O5fNSyRJIEYNjNMJBtS5lMOJsNJxJGLKYnEmYqZaXTdjodzuejpVKiUIjFYrokkSjqA0EXjgdEiTAMXtc5USAZBmM5nOdJSWLicbuvr2NubmL9+plGbbhYTJumrCiconCqxmuaoGuCqgqKykkSIwg0xxEsi9E0RlMoTaE0jdA0ytAYxxAcg7MEwqKQgCMaS5kyb2qipvKixLA8TrEIySGUgLESIaq0orO8SKJYUBKZocGeb3795p//41+B+MD+A6+88tq+Aw4QP3ceEP8fUyac+fHDjz3+yBNPP/bMM4//5Nknn9v7wwcv2/HVcq7Ckbwhm9WB0Zuvv+WvQPzAQ/fft+e+u++/x5l7Hrjv3t0P3P/g3j2POEB86y3f/NpV1+26/ubvfueOvXseeeLxZ555+qdPPfmsY5lwgHhqcm77tkuv/tr1fy8Qz23cubDl8nVbrlzYfOXcpitmN10xt+Xqdduu33DxDRsu+TdAvHHnLRt33rr+kptmHSBe/9XxDVdMb/7a/NZrF7Zdv7Djho2X3TazbVdXbZOS6PAS+gVe4oIW8EIv3ARifoJBeZFSVMGwZCukWGHZDMlGSFBtTjZZ0WAEkxVNVrI42WQlnRJknBcwnsUFlpIFTpUFVeFlmZcUQdElzXRgdwWFRdVw5jwsdqD5b7VhB5clzfpSSFZEVZF0WdJFTmYJFnecxE4IseN/cFzCjo3YD/kCsN8p/gkiAQANnmuQWDFOAGgwiAaDSABAAtCXCsp5QHyeTkyQCIZDQcDr5FEEgh4IDjhPdCwTK0aLc7EYRWEEQRAYcQLUHBp28te8Xm8gEEAQhKZpWZYNw9B1ned5iqIYhnFsErIscxxH0zTP84ZhxGKxaDSqqipBEP5gwO3xeLw+rz8IIigrSqFYPF8ut3V19wwM9g+PDlbrg9V639Bo70B1YLg+UpsYbUwPj072Dda7eke6equ9A42h6tTw6PTA0GRH12ixPJDNd6ezXZlcVzbflcq2xVL5eCaXb6109PX0Dg70Dw8Nj46O1GvV2ujQyPDA0ODg8FCtVms0GvVavV6vz87O7tx52a233PqNb37z2uuu3bp928zcbGNivDY+NlKvDVZHBqojfSNDXQN9xbZyPBm3LNO2zVQy3tZaHhzoG2vUJifHJycmJsbHJycmZ6dnFubm180vLMzNz87MzkzNTE/NTE5Mj49NjtUnxhtTkxOz05Nzk+MzQwPVYr6iqxaO0kEfHPBBKEywNC8JssCJDMVSBE1gpDOOTrzCxJIgy6JiaGYsEneAuJgvlQrlcrHSWm5rq7S3ltvy2UI8mtAUg2cFmqIZimQZgmdQgYEFBuQpgCUBlgzyNCBxiMxjMo+KLCxxiCaRYYtPxdR0wkhE1LDJGwqpirgmEaZKO8pxMqYlo0oiIiciSiqmZ1NWKRdpryQ6O9Id7alKMZZNmVFbMBRS4VGVR02JiOhs3BLiBh9WGVPANQ7VOdQUcFsiQzIVUZmIyoQUypRJXcJVCVMkTJVxXaNMnbEN1tQYXaF0mbI0NmrLmbidT0VSccs2RFWiTU0oZBPDA92TjdFadbCttRiPhS1TD4esbDbdWqm0t7e3Obf2jo7O7vZzgFgQRUEQZEHUJMmQJVMWDJk3Fd5UGALxgoG1Zy0T+/75rTf2v/Hqvjde3f/b37z23jvvfPrBx8uHl44dPb505D8B4iPHlhePLS8fO3bixInTn5364szpP3928vTy4vKJY8cdy8R//+KL53/x800LcxyJudZclIqGbr3hutcOvHzkoz998sEfP/rjux+9/8fFTz85ubx84tjxk8dPfXbqzOlTn588fnpp8cTRI8ccIHZsEitS8fLSyU8+PvrOH95/7fW3Xt536IWX9x945bW33333rEL80CML6zbYoQhBkDwvyIoiSZLICyLHSxwvshyLkySMUigmMLSqiFbIiKej6UIqU8pkiulMMZUtZQqVXKGUTaZjuqkwHIlgoPOhhOEQTsIofnZpYWX+auVCABgOQqAfBHwQ6IehAAKfhWb4HG3Y+fiiGZwTaOlLbVg3FVWXRJljeeqsa4JEHKcZzmAEizMiLRmSHbNS+WSpvdze093R19fe01Pq6MiVKpFEkpcVAEHdPr/PH4QRjKQYmmYpiqFJmiEphiQJBIUCAZ/L7Wt2BT1eyOeHfX7Q7Qk0NQMtLjIIGBxfjMf6Wyv1vp56X2+1u2OgrdiRTxYT4UzYTNpGOmzl45G2XKq3tVTt7ZoYGZpp1NbPTO7YtPHSrVs3LczXhofayqV0PBG2bdu0QqYVsmzLtA3D0nRT0wxdN0zDtCzLNHVVkSSJVxTJMLSVsW0zGg3HYpFw2LZM3TBUXVM0VVZVWVVlRREFgaMowsHiYNAPAAEIAhxFGQSDQcDrBzx+0OuHfQHYF4B9fsjrAz1ewO0FXE7Hqg/0BCAfgAYQEkJIyA96WnxNXsCNUjAr0Y5ITLAYwaCOrRbBAT/g9gZagrAPIyGSRs6VgR0lmCDBFSCmGYQXCEmmVY0zLSkUVsMRTTcEkoK8vrUtrlUkBbW153dcvOmbt990623Xb922rr2jIEiUw6kECdIUhGEBGPZCkAeGvRgWIAjAoWEY9oKgGwBcwWALALgQxEcQAEVBNA2TJEgQAE3DkkTZtpxIWKlUKBrVNY1jWQTDgxDkAQBXINjiCzT7/E2BYAsEezE8SFIQw6IMi668FwfrUSwAgO5AsAVGfCQF8QKhG0IorNohRVYYB5cZFrVsOZuL5QuJaEzneRQEWwCgGcN8skxGIko4LCsKRVEAQQQ4HjFMzrZFWSY5DpFl0rZF2xY1jRZFXBRxRaEUleJ5lCACEORCEA/DQprGWJag65wkkSyLchzKsRjH4pYpt7bmxhpDMzON0ZH+UjEVCqmGLhq6qOu8qnKySAsCJfAEzxEch7MMxjAIQyMMjTI0ytBn77M0xtEYT2EiiWksFVLEmKUlolY8Zkcihh1SDEvULEG1BM0SdVs0bElSGJwAFZkbHuq9/Ru3/OIfn3vt0IFDB/a9+MKv9+/bf+jQqy/vP/hPv3zeAeIHH3viR088/X8HxA+dBeKfPPHss08+t+e+vTu3X1bKljmSNxWrNlS/ZdetK0C8d/fDD/xw7333PPAfAbGjEO+6/ubv/MMP9ux++PHHnn76qeeefOInzlLdju07V4D4mqt3OYnFN9142/XX3fTXpbp/F4jXbbli/dar1m25an7zlbObr/x7gXjD5RMbr5ze8rX5bdcubL9+3cU3bvrqN+Z23NgzttXI9ASZ0Oogc6EbWeVDW0A8QDAoJ1CKymumZFiSbku6LeshSQuLakhQQrwU5uUQL4d42eIkgxFVSlQoSaJliddVydQlXeNkmREkVlQ4SRMU3RnHF+H4iR2vMCepjnfCIWMHkc91D5/T1nE21ZgRRF4WBVUUVJ4RaYxGATTobNE57Hs2nNjf4sSoNXubnBCJlWTiAOx3sPivKHxODEUA9AGQ/zyzhHP/vG8gFANhJOjzu5pbVje3rPb5XSsi8Xk7do4L+UtXMQhBEAT+G3n4PCCmKEqSJF3XdV0XRZFhGMdArCiK89DZsVMUJRwORyIRTdNomgZhyOvzebxejy8AICgnK7FUurWzq394ZHRsojE5Mz4zPz49VxufHm1MNsZnJqYXxqcWqvXp/qFG70Ctb7AxVJ2qjc3XxuaHqjNdPfVK21C+2JvJdaeznYlUqx3JynpIMe1IKlVoa23v6e7u7x8YGRkaHR0ZHR0aHhkYGhoaHhkdrVWro8NDI/V6ffPmLbfeetvu3XsefuSRH9xxx7XXXb912/aZufnG5GT/8HBbZ1e+UsmWS6liPpFNJ9KpTDaTL+RaK+Xe3p5abXR6anJ2dmZmZnpqcmpqcmpmenZ+bn5+bn52ZnZyYmp8bGKsMd6oj41Wa8ND1aGB0ZHh+uhIozpc7+7sz6TykqjBIO73ggEfhKEEy/CiIPOcQJEMjhEIjEIgAgIwDCEogpMEzTKcwIuSKCuyZuhmOBRNxFOpZCadymbS2Uw6l8vmc9lCLptPJtIhOyJLKstwFEXTFEWTGE2ANB6kCT+F+UksQOEBlgqKLCLxuMShPAPzDCydtUaIiYgaCyshk9cVUhFwRSR0hQoZXDSkJKNaOq5nEkY2aRey4XIhVinGyoVoPhtKJfRoSDRUSuYRngY5EpBoSOUQQ8ANkdB5TGFgkQR4PCAQgExDGocaAm5JpC1TlkzqEqGKuCxikohKIqbIhKZSukbrGq2ptKpQmkqbGmdrgqnyIk9gaAAE3CQORUJ6b1frWH2kXhvqaC/HYmFdU0xTTybj5VKpra2tUqmUSqViqVxuba+0tufyxVA4qqiaJMmSJCmirEmSIYumLFiKaGuipbI47Al4VxXzke9956aD+//5zdf3vf7Ky7957cC/vPXGe++88/EHHy0dXlo+enzxb9rLFQUAACAASURBVIB46eji0uLRpcUjS4tHji0vHj9+7OTJU5+d+vz0Z38+/dkXJ4+fWjq65ADx//7X//WXM2f++R9/tm5misER99pV6Vj4ll3XHnr5hY/ff/fDP/7hT3/4/Z/e/cORjz86vrR4fPnYyeOnTp86c+azL06dOHNs+ZSzQre0eGLx6ImjR46vSMWLR098+OHht3/37qFX3njp5YMvvnzg4Gtv/O6999/78KPXfvPW3ocemZtfZ1ohFMNZlpdkRRBEjuU4iuZpmqNoGsOdC1c8RaqKaIeNWCoSz8YS+UTSmUIilU8ms/FI3FZNmRUojEIQHERxECdhkkZxEsYICMGAlUFx8Ow4v8bhAAT5QdAPQX4ICkDnMjEKfAnWCEVjLEcKEqtoomrIiiZKMscJNMXiOIWgBIySMEohKIXgDEZyBCezWkiNZaLF9mJHb1f3QF9XX197T3epoz1XKkUScU6SAhDU4na7PJ4AAKIYhmEEhuE4hhEoisEQ6Pe7m5pWX3jhqgsuWP2Vr7RctMrf1AS53ajXS/gDNAhKBGGLQsoy29LJvkppuKO1v7XQmUsU43bSVCKqGFbFhKnm4qG2fKqvvTza1z0+MjQzVluYnlyYnpysjw50d5XzuXQ8HrFs2zAsTTNUVVM0VdFUVdc13TTMkGWHQyHbNnVd0TTZsvRoxI5G7Gg0FI+F0+lEoZAtFnPZbCqViqdT8XQ6kU7FU8lYMhmLxyPhkKlpssAzNE2QJEaRGE3hDEPSFE7gCIqBKA7iFEKyGMliBIPiNOIE68I4cLaBAgcwCiZZjBUpXmYYgXRCeXmZkXVBMURR5ViRYgTSKbAiGRRE/AHQAzmpC8xfTQXncuSKZYLjccddEInqyVQok42mM5FQWKVo2O1Z3dxyIcOiA4Od1++68v4H7rz7nu9eceXFPb2tkkwDoNvvbwJANwi6A4Fmn7/JH2gGABeM+DAsgGEBGPEBgCsQaPYHmv2B5mCwBYI8jv8BxQIO74KgmyBBWaZDISUS0XRDYDkMhr1B54n+Jq9vrdu7xu1Z7fWtDQIuBPU7EE8ziPMuVhwgMOLzB5o93jWBYAuC+ikalmTaMEXDFEWJwgkAxQI0g5iWlM5EcvlEPG7KMkmQAYL00wwgSrimM6pGCyLKsBAvIKpGhcKiZQuCiNEMKEqYbjCyQpBUEACbg8BaEGpBMQ+MuCG4BYRacMIvSphhcobJyTLFcQhNQywDcwzC0oiu8oV8fHiws1EfHOhrz2ejtiUZmmAZoqnzmsJKAsmzGM9hAocLPCFwhMjjkkBIAiUJpCQQokCIPClxpMyTCkfpHB2ShISpZaKhfDqWzyYymXgyFY4lzHBMt6KqEVIMW9ItUZApnAA1VagO933rm7f+4h+fe/XQgQP7X/71r3/18sv7Dh585aX9B/7xl88/9uxzDz7x5IOPP/mjJ5958qln/54c4vOA+Nknn3v2yed237vn0m07i5kSS3KWateHG7fecNsKED+455Hd9z943z0P3H3XD51xLBN79zzy0IM/uu/e3d/4+revveaGG3bd8p1/+MHuBx567MdPrRRz/MO3v79926Vjjan/AxCvW9g+N79tem7L1Mzm/wSIF/5dIL70lo07b1l/yU2z266b3HTV2IYrJjZeObPl6oXt163bsWv9JTdtuuy22e039IxttXP9qBh3weJqP7E2gLeAuA+lQIrFeZEWFVZSHKgVFVNSQ5IaFpWIqERFJSLIYV6yWMFgBY0RVEZSWFkRNFXUNUFVWEmieZH5t2ER583KvxhB5iR1BZT/ds7NJ2YEgZdFx0PMSgzOYOcBsRNO3ORZu7pl1armi1a3rFrdssoJZVsp73CY2JkVGvYCHvfZ6mbPCsWutM05O9fn5k44IRJOJYdDw47oQjM4QSIoBjqVHCv5a874Az6/3x84m7R2Nn/NySR2OuoQBCFJUhAERVEURZEkieM4lmV5npckSRAEmqad3AlBEEzTDNm2ruu8IBAUCSMICMEgjOI0o1p2rlTuHx5uTE7NrtuwsHHLus3bFjZumZ7fMDmzMDO3YX7dlpn5TY2J+aHqxMDw2ODIRLU+25hYVx9fWAHiQqkvk+tOptvD0YKiRylOpgXJiESy5XJbd3fPwOBgdXSkVq/WGiPV2vDIaHW0Vq+PjYyMDgwMjYyMbtq05RvfuP3RR3/8xJNP333Pvddet2vzlm3Ts3O18fHO3r5kNmeEw6ptK5aph+x4OlmqlDs7O3t6eoYGB8fGxqanp2dmZqYmp8bGJsbGJiYnp2dm5mamZyfGJ6vV2sDAUF/fQG9vX3dXT1tbZ7nUXi61V8odlXJHNlO0rShN8QE/5HEH/F4QhnECp0iSxnESQTAAgPz+oM8X8Hr9Pl8gEABAEEZRnCRpmmY5ThAESZZVTTMMwzJN2xnLCtl22LbDhmFJkkJ/6UfEMRxDIAT0wYAbAV0I6EJANwZ7SczPUhDPoBwN0wRA4UGGBJ00CUsXLF3QFUYWMJ5BeQYROVSVSFPjI7aSiGqZpJlLR0r5eGsxWS7Ec2k7GpJ1hRZYhMYDBOIlUS+DB0UKUlhUZVGZQQQS5PAgg/pp2EsjPg4LSBSkcpgpUZbCWCpjKLQmU4pEOFqIJBGyTKoqbeicafKmyRs6p2usJjMiTxA44PM1uV1rEDgQsrWe7raxRrVeH+7oKEejIVkRVVWORsP5fK5cLhcKhUwmm0pnMtl8NldIJNOGaQuiJIqSIiuarGiSpEuC8SUQGwqDAC2elq/ks6Hvfeemg/v++fVXXji0/9evv7Lvt2++/u4773z0wUdHDy8u/TtAvHQeEJ88eeL06TNnTv/59Gd//uzk5yeOnVw8snji2PH/93/8z//9r//ri9On/+m5Z+cmxykU8jStziait+y69uBLv/7wvXfe/8Pv3vv923985/effvjB8tEjx5aWTxw7efrUmTOnv/js1OfnJks4C3ZHjxxfWjy5tHjyyOFj77//8Vtv/X7/gVdfeHH/iy8fOPT6m++8/+EfP/rktd/8dvfeh6Zn5jTdRBCMZXlRUnheZCiGxgmWJAWG5SmawQkGw3mGVhXRtDU7Zlpx005aoaTtjB23zIiu2Yqo8Y5YiFIwTsE0h3MixQokzeFOjDtBIU5e1dkhIQx3rBSBL5NwAhAcRFYkZAxEMBAjYJxESBqjnZx9mZNVQVYFSeF5iWUEimRxRxvGaNTxoeEsxsqMFtFSxVRHf2d/daBnsL+tq7PS2dHa2VHp6MgUCrptEQwdhMAAAMAIghM4huMYhmIoiiMwCoGg3+d3u1xr1zZddNGaCy9s+spX/E1rcL+PRxGZIBSKlElCJgmVpqKKVIyHu3KprnyyPR0txu2UpUQ1MaqJKVsrpSJd5exQd1tjsG+qNjIzNjpZr9aG+gd7u7rayuV8NpOIx0K2pWu6LKmioIiiIsm6qpm6EbLsSCgcDYfDIcu2tJCtJ+LhTDqeTsVSyWg6Fc/nUpVyvlzK57LJTDqez6VKxWypmC06fwuZbCaRiEfCIcM0FF2TDF02ddm5L0scL9CCyMgqr+lfXg3VRUUXJJUTFdb5xpNUTjVEK6xFE3Y8HUmkI9GEbUd0I6QatqJbsqRyDgqLCitrPC/RGAk5sbs0h9MsStEwTcMMizpOAwclHWGVYVFJpk1LisXNXD5WKqcrrdliKZVMhQSR9Aea3Z7VvEAMj/TceNPVu/fcfedd/7Dzsq0dnUVBJEHI4/M3+fxNPt9at2e1w6wA6EZQvyM/I4g/CLj8X7JyEHBBsBdB/Qjqd57b4lrV0nJRMOiiGUTTecuSHCkXAN1BwBUEXD5/k9uzusV1UXPLhS736hXSdcwSjo8ZRnww4kNQPwR7HYXYeQ0ECQoiqRuCbgiiRJEUhOEAy2GWLaczkXwhkUzZpiXIKqlopKbTusFoOi2rhCChooxpBh2OSMmUkUwZ4Yhk2lwoIoajkqpTFBMEoKYgsBZGXQTlJ+kAzQIsB8kqYYeFSFQ2TE4QMIoCKAqQBEyTKSf8p72SGR3uaoz29XaXMynbNgXbEKMhJRZWI7Zs6ryuMIbGWjofMsWwJUdDciysxMJaLKxGQ0rElkOmFDLEkC6GVDGiSAldy4btYjJWzqXKhXQhn8pmY8lUKBo37Iiq25Jq8rLGsgKOE6CuibXqwLdvv+0X//TTVw4d2L//5V/96vmXXt534OArL+4/8LNfPv/Ycz998MmnHnzyqR899ZMn/75ijv8EiAvpIktwlmo3RsZuu/Hre+7b+9ADDz+859GH9j66+/4H773ngbvuvO/OO+698457V1ImnNi127/5Hadu47vfucMB4icef8Ypsfv2t753HhDfcvM3brv19ptv+rqTvHY2h/g8IJ5dd/H8psvWbf2vA/HslmvW7XAMxzetv+TmiU3XdFQ32bkBQk75cbUFYl0g5QYJH0ICBI0yPMmJtCAxgszwCservGAIoiXKYVGOiHJEEEMcbzCsRjMyxUoUJ1CcQPE8xXM0zzOixIh/LdpwWPa8WSHjc2ucz211PpebHTLmJEVQFElXFVNVTPlcD/GKHSKIBDxBd5Nn7RrX6lXNF61qvujCtV+5qOnCNa7VTZ61TjTbuSIxgAYdID5b3uFr9nyZJbwSJ7zSRedUbzjtGx5vs3MaBAdwAmY5UpI5VRMVVRAllmZwnIBXmNiBaa+vxeVuaWlpcbW4vF6PQ8BOxMRKEJvTysEwDM/zTrAay7JOJrHjHqYoyunmWHFWaJomK4ogiTTDYDiJYATNCWY4UmprH6nXZxbWbdy6ffP2SzZvv2TDlu2z6zZOzixMz66fX7dlbt2WqdkNtbHZ4dHJkdp0bWx+bHJ9fXxhYHiqo2u0VBnMF3vT2c5YomLYGU40EYLFGU4LhXOVSmdf38BItdoYq49Pjk1MNsYm6o3xsbGJiYmpWq0xMDjU1zcwPj551deuvufe+3bveeibt397x8WXTs/M1ccmRuqN9u6eSCIpKCory4Km6qFQIp0ulSvt7R2dnd19ff3V6mijMdZojFWrtcHB6tBQdXS0MTY20WiMD49Uu7p6yuXWQqGUzxey2XwikQ7ZMcuMWGbEtqKGHuI4CQIxV4uvudnr9QSDQTgYhPz+oN8f8Pr8Ho/P7fa4XB6X2+P2eD0epxQFAAAIghAYQWEEhWEUQTAcJ3GCxHESx0mCoEiSpiiGICkEwYIA6PMH/U6GXsDn97YEvE1BfzPgbwb8LTDgxhE/Q0IcjbIUTGJBDPbjiJ/CAZ5BJZ6UeFJgMZoACTSIIwECDdAEyDOYJjMhU4xHtFTczqUjhWw8l44korqhsjwNY7AXDDRDgWYM8rAEKLOYxhMqh0s0whMgiwVZLMCgARYL8AQos5gh0WFdiNlyPKxGQ0rYlixT1A1e0zlN53SDN03BDkmhsBIKyaYp6jqnyDTHYijid7lWNTddBIP+kK319LQ3xqqjtaG2tlI0FtZ0xTC0eDxWLBYqra35QiGZTMXiiXg8FU+kQ+GoJKk0w3EcL0uyoaqmopwDxIImUYBvbfOaCzIp+zvfvmn/yz8/tP+XL/36F4f2/frN11959/e//+iDj44cXlw6euxLID788YeHzwPixaOHjy0vnjp16vPP//zFF//9zOm/nDpx5tjS8SOfHjm+fMwB4s8/++xnP3lmerxOwICnaXU+Fb/1husOvPirD979/R/fefsPb//2D2//y8d/en/x8OHlxaXjyydOnzrz+ek/nz79589OfXHyxJljy58tLZ44/Onyp58sHzl8bPHoicWjJz/9ZOm9dz98441/efGlA7/69csvvHTglTfeeveDj//0yeHXfvPbB/Y8ODU9q2oGgmAsJ0iyyvMSTTI0TvAUpfCiKogyx0ssK/GcLPOyJooaz6ksr3OCzgsGL2gcJzO0E3HJ4wSH4wyKkBBGI5xIKbrgENJZLGbRlaQqnIIxAkQxAEYCEOQDQF8Q9AUBHwB+eYUKBWAUQDAQxSGMgAkKJWmM5sgVJlZ0SdZFQeVYiaF4kmBxlEJADAiiQQAHcA6XLDlVTHUP9Qw1hnuG+iodbW2dHb2DA0Oj1b6hwWJbaygWlVSFFwVJlmRFEkWB5xiWpTmGYimSo0iBpjiSIBEI9vsAVwvic3MoYvJcVJGjqmJLgsGxOkNbPBvTpFxYL8XtSiJUjFlpW00YUspSCjG7s5Aa7CzXB7onRgZm6tWZRrUxPDDc09nf1d7X1dbdXmkr5nOpRDxk27pmKrKpqrZhREPhZCyWTiTTqVQmlUyn4slEJJOOl4rZ1kqhVMxmM4lsJpHPpYqFTC6bjMdC0YiVSkYL+XSxkCkVs5VyvrVSKJdyzgnpdCydimUzCafcJJ2KxWK2HdJtW49EzFjMjsXteCKcSIYTyXAsEYrF7WjMisasRDKcySXKrbmOrkp3X3t3X0d7VzlbSEbilmErqiHyEs3wBCuQkspppiSpHEEjMBYkKITmcIpBHPZlOdTZRVsRiR2zhKbzkaiey8fbOwrdPZWu7nJ7R6FYSpmWhOGBIOCSFWZ4pOe666+46+7v3P6tmzdums0XEgyLQrDX4V2vb63Hu8brW+sAK0GCDrDiBOCcEwi2rNAwigURNACAbrdn9eo1F1y06gKXezVOgKrG2SFZUTmKRmDE7+i+QcDlcq9a23TB2qYLWlwX+QPNKBagGdR5FwQJwojfoWcA9MCI35G9CRLECZCiYVGiTEuybFnVOOeXgChRzpstlpLpTCgckUMRMZZQ4yktGlesEK/qlKTgmkHbESGR1nOFcLEcK5Si+VKk3JooVeKpjGnYrCChgoSqBhWKiNG4Ek9qybSRK4TLrYlCMRqNKbJCsAwk8mjYFDJJq5iLdncUGqO9c9OjM5PVof62QjYcjyjJqF7IRirFRLkQz6VDmaSVS4eKuWi5EG8rpztaM51t2c7WbHsl01ZKlfPxQjaaS4eySTsTs7JhuxCNVFKJ9ly6vZRrLedKxUwuF0+lQtG4aUdU3RIVnRMVmuEwgoBMQ66PDn779tt+8fOfvfLKwf37Xnr++V+++OJL+w8cemH//p89//xjP/3pQ089/dBTT//46Wefeuan/zUgfu6pn+6+d88lWy8tpIscydtaaKw6/vWbvrHnvr0P3v/Qw3sefXjvj3bf/+A9d/3wju/f/YPv3/2D79995x333nfv7j27H37k4cf27H7429/63q7rb77pxtu+99079+x++LEfP/X4Y0//6NEn9u555Fu3f3cFiHds33nN1btuveWb5wLxrutvvmHXLecA8ezm6dlt//+A+HIHiNfv2LXx4hvX77hxYfsNjYUrO4Y2hLKDlJIO4Job4twg7QFJP0wCGI1SHMWJDC8zvEyzEk1LDKOwrM7zpiDYgmBznMkyOk0rFCWSFE9QLE4xGEmiJIHTNCNIX1odlL9ViM/VhhlBXkHhvwViB4XPSaXQZV1XLUMPGXpIkw3JEYmdLTpnhe7ccOK17jVrXKsvarrQkYodIHbyiVecxCueYw/gcQdcbn+LU8zhzLm9dA4Qt7jWOBXNzS2rXe61AOgjKVSSOcNU7JAejpiWrWm6JEosy5ErUjEI+UHIFwh4XO6W5uZmt9vtlNLBMIwgiNPA7NxWcohXUocdIOY4zsmX4DjOqaxzdu8MwzBN07ItwzJlRWFYnqRZXlJC8US5vWNotDYxM7uwcfP6zdvWb942u25jY3JmpD4x2pgan5qfmt0wObO+Pj43UpsaHp0aqc1U67ND1ame/kZbx0ipMlgo9WVyXdF4WTNTDG+gJE9wgh4O/3+0vWewXHeZ7gsD2FbasXP36pVz6F5rdc4555x3zlvBOeCEMWATHHAAjA3YxuBAhiHali1nnEi2rGTJClt7S5iZU3XvnZkzZ6ruhyW2RZh775xzbtVbqtZ//Ze+qKrrV08/7/N4w+FkLleoVKvNVqPdbXV67U6v1e52uv1ud9BsdkqlSjKZTqUy/f7kVVddc8MNN+3afXGr3c0XStlcMVsohuNJyekkOZ7gOE6UbC632+f3eP1er9/vD4bD0Xg8mUikYrFEMBjx+8KhUDSRSGez+XQ6F4nEXS6PKMqCYBUEC89bSJJBYMIMIGYAgUAMgnCjAVSN64Z2jA3tGBsf06jV+vExzcjI2Ojo2Ojo+JiSua/SKNSrjE5n0OkMOp1RrzdqtfqxMfXYmEqt1p5/QcFioxHQ601ajV6t1mk0Op1Op9dpdVqVQTdu0KmMunGjbhwwaGCzHoNNBGrGEQA2G0CTFgJ0KGQkMVBJ8SRQs9JUp7xiNmoR0EjhsMASkoWxS4LLbnU7JJfdahNZlkJgs1arHlKYW68eRgAtiZgYzEwhJtysgwwqQDNiUg+btaOwQYUBWgox8RQicaRDZJ023mET7DZOkhirSFuslEWkRYmRZFa2cbKNEyVGsJAch1EUBEF6rXZ4+/YLtm+7wKBTyRKfyyWbrWq5kg9H/Da7ZBUFWRa9Xk8sFk0kEuFw2O122+0Om80hyXaOs6AoDgAgCEI4hrEUJdAUTxE8hVtowsJgNGYaG7pwywUf8rist33+pmf3/mTf3p/+6uc/2vvkT196/tnfvfnmoQOHjilA/Nc5xO9tAvGJ48dOnjy+sbHx/vt/+uMf/3lj/f3Tp86ceO/kXwDx+vr3n3i826wZNeNDWy7wu+w3XXfN07/46e/fePV3r7/6m9d+/dvXXzvw1h/ePXTovXePnTx+auP02T+e+dPZM/90ZuNPG+vvr506e/LExrGjp44cPvHuEaWV4+TBA0d/99v9L7746iYQv/Dyq7/ff3D/oXdf+vXr93/tG/3BJM1wGq0eglGSpDGMgMwQaAQwEKIxgsFJGsNJFMMxBMUgCAFMsEEHanWgVg/p9JBOZ9ZojCqVfkylH9MYVTpAowM0GqPKYNYiBEixGMmgGAkpzHQuuhXU6gG1zqjS6sfUmpFx1dDY2Acx6mPjQ+cChjWjSkWWWjum0Y0rTKx0biEYSNAYxZMUTyrrGWYUMIJ6RW4Y0Y6MaEe0Zi1CI0qLRK6aS+aTwVg4kojly6VGp93u9+rtVrZYiCUToUg4FAr4/V6X0y5LVlEUJKsgWy0umxxwO0Mep9cmSSzNojADgxYcc3CMxyr4JKtXtHisFq/V4hFYN0/5rEzIbom6xLDD6hNZr4UOyFzCay/Gg418qlctDOqliUZl0Ki2y4VaPl3LZ+rFXK2YK2aSqWg46PV4HHanLLlsss/lCPm80WAgFg7FIsoEo5FAIhbKpOPZTCKZiIRDXkUDDgbcXo/dJltkSXC7bAG/OxT0hkO+WDQQj4US8XA8FopFg7FoMB4LpZLRdCqWSceTiUgsEggGPH6f0+9zBvyuUNATCfuiEV8k4gtHfOGwNxL2RqP+eCKUycaLpUytUWx2Ko12pVTJxhJBp0cWRIZkUBAxmsxaANJjJKj8dytOYqP5AyBWIBWCPwBihZJhxEAziGzj/AFnIhlMZyKJZDAS9foDDl4gjCaVWjOEE2A2F7v4kuWbP3XdlVftabUrTpcVRgybAq1KvWNcvV2l3qHVjQBmNQTrUcwEIwbArNEZRpWtOIWG9YZR5ZXRsa1bt33kIx/90If/4UMXbfkHjXYEwwGWQ0kKgmC9CVCDsM4MatWaIcW2sXXbR4aGL1CpdyjmYOXfNwFqrX5kXL1dAW6dYRRGDDhhxggAQY0YbqIZxCrSVpHmeJwgQQwHGBa12flA0BEMO91eq2ynZDvl8vAen8Xl4RUmZjiQtyCSjXR5eF9ADEcd8aQnnQ0Uy7FyNZ7Nh6JxVyAkB8NyLOFOZwO5QjhfjBRK0WIlVq7GM7mgPyhZrChFmDga8jiEZMxbzEU7zcLibHfXyvTSfL9Zy0ZDTq/LEvTJ6bivkI0UspFsKphO+HPpUDEXLRfitVKqXknXK+laOVUtJsqFeD4TzqaCqbgvGfXEg+64z530eTOhQDYaysTDqUQ4Fg2EQm6vz+ZwWUUbw1kIkoFREjBDOoNBxbFEo1b63Gc/9ZMf/+C5fc+cA+Knntr77L5f7X3mhz//+be+//1vPP7ENx5/4pEnvve/AsT3f+mBvwXiB77ytW989cFv3P/Q1+9/6L4vP3D3F7905+13337bXUoU8b333KcoxEpTnVLdfOcd9zxw/4PnA/Etn/n88tKuRr3TbvWXl3YpQPypm29V9uoUefj662760MTE0mBisTdY7E0s9ieWB1Org9ndE/MXTy5cNrVw+eTi5ROLV0wuXT259PHplWtndt4ws/OG6Z03TO+8YWbXjXN7bpq/+JMfAPHMpa3Zy/oLV02tfHx25brpleunl69vT1+ZqSzafGUz6R7RkltHgG2jph3jxlG1SaUD9EYIAFEQxs0gBgAoYMJAgIDMFAyxKMwhMI9AHAwxIEiBIA6aMbMZAcywEQAMgMkEgghG4hSLkaxiFP7P7BDnGyr+ipI372z6jJXB6XNATAsUzmAKECthEQoTK6WXw6ohpZFu6/CWzXJmxTKxuX63CcSKSDysHh5WDY2MD43+uWlZ2ZbbvuOi80ubdwxtUZLqP3bBhy/a8tGR0e0mQEczuCjxNrvVKnIMS5AUSpAIQSIKFiu5EyZAazLp1BqV4otQVuU22+aUIrrNDxAEEQShhKwpTRyKGMxxHE3TGIYp+jHDMKIo2u12h9Nhc9gtFgtJMShOUixvd3siiWQ6X8iXK7VWpzOY6gymaq1utliJp/PJTDFXrJWq7XKtW651C+VWrthM5+qJdEXJIY4lytF4JRIr+YNZmyPCcE4E5wGEggmatljtHl8onkjni/lytVipV2qNeqPdbPU63UGn0282OuVSLZXMxqKJXK7Y7QwmJqYbzU46U4jGkuFoIhxL+EIRu9sr2p2Sy+0OhALReCAc83gDDofbbnc57G6Hwy1Jdo61EDhNEqwgyE6n1+cNulxe6HdKdwAAIABJREFU0WqjKBZDSaUEDYFxMwAb9Gad1qTXASYjBJpRM4ACAGwyQQAAQSCKwLgyKIJjKInjFEkyNMWxrMBxFp63Crwo8KIgiBZBEgSJZQQMIxEEJ3CaojiG5llG4DirRZBEq00UbZJkF0W71WoTRVkUZUkSJatFsgqihbfyrMDSAksLLGPhGAvHCBwjsLTAMaLA2SWr22kPeN1+j8tlt1l5jqUImsAZEhdYRrTwDll0OWxuh93jtHtcDq/L4XHZXQ5RtNAEBhoNKtX4jvHR7Tr1CGTU4pCJQsw4ZIQMGoNqZHzHRSNbL1ANbTVpRhGTFoOMFAZyJGrlSNHCiFZWFBmryCiZnbJNsDusDqfodIkOl1W2CxaR4QSSpGAzqFOrh4aGLhob2w5BBpdLKpWznW6jUi2Ewn6HQ7bZJbfbFYmGM5lUNptJJuLhUNDn9bldbpvdIfAWgiBhCEFghMBxhqIsLC1yjCywssCIHMHgZtXIRTu2fSQcsN9z1y0vvfDLl57/1VO//MneX/30hX17f/PGG4cPHj5+7MSJ9069d666+RwQv3v46NEjR4+/d+zUyeNrp06cXju5sbFx9uz7Gxvvn147e+rkxsnjp44fe+/0qbV//T/+z//47/9+9vTp7z/xeK9VB3TqkW0X+V3266++4h9/8N1Xnn/21Reff/PVV37/xuv7f/+7g/vffvfQkePHTqyvbZzdeP/M+vsb6++f2fjTmY0/rZ9+/89MfPzQwWOHDh7b//bh37z51ksvvbb3med/9eSzTz6977mXfv2bP+x/68Dhl1994xsPPTI5NUvR3LhKC5hhgqAIgsIQDDHDGAiTMHYukBSCERgCIQAADXqzVgOoVcZxlXF83DA2ph8d1Y6MaobHtCMq/ZjWpFaY2AjqYNxM0AhOwQhuhjHg/FIDo1mrN6m1+nG1ZmRsfMfo6LnvK8XcpSjEau2YUng2Oj40phrW6MYNJq0ZMkIIgGAgTqEEi2MMBhMQgJgMoP5chKVRNW5UqUwqA2zAWEx0iYF4IJ6LRZJhb9jvCwVi6USxWu4OerMLcwvLi4vLS7NzM4NBt14v57OpZDwSi4XjsUg6EStkUrVirlUuNIq5UiqeCQejXlfIaQ/a5aBdCjttcY87Gw6VE/FyIpIPe3MhVz7iyYc9KZ894rSE7XzUI+YinkY23q/mp5uV6VZ1pl2batcnGpV+rdSvlfuNaq9eaZULlVwml4wnY5FEJJSMhtLxSD6VKGZSpVymmM8U85lSPlMqZCqlbK1SqFXypUImm45nUtFUIpJKRJLxUCwSiEeDmVQsn03ms4l8NlnIJQu51OYU8+lyMVur5OvVYrNebtRK9WqhUsoVcslMKprLxEqFdLWUKRfThXwil4sX8olyKVOr5ur1YqNZarUr3V59MNkaTLba3WqxnInG/Q6XyPIEjBpNZg0AamHMhBJmGDOZQK3epDKaNWZYD8J6wKw1mjQmQGMGdSCkN4M6g1Gl1Y1qdaNGkwYnQFFiPV5bMOQOR7z+gMvllqwiAyPGcdWO4ZEtIGSIRH2zc4PLLt+1tDxTqeZ8fgfHEwQJIqhRwWvArAZAtRnSwKgewQwoboQRvRnSGE3jOv2IVjes1Q/r9CMa7dC4atvI6EXbhz56wUUf+oePfOjDH/nQxy780PDIhXrjKAhrIURnBjVmSAMhOjOk0WiHhkcvHB69UKXertOPmEENhptICiQoM0aYIFhnBMa1umGVevu4epvBOIYRJoZDWB5lOZQTMItISjZGlGnBSjAcQrMwb8HtDt4XsAVCdl9Acro5u5OxOxmnm3O6OZuDFmXCKmGiTNgctMvDeXxCICTHk55CKdJoZTu9YqdXbLZzzXa20cq2Ovl2t9DpFbv9Ym9Q6vaL7W6hUksm0163R7DwqMhjfreYSQbKxfigW9m9On3Fpct7ds722qVkzBvwSrGwK58JV0tJhX3rlXSzlm038t1Wodcu9TvlXrvUaRbajVyrnm1UMwof18rJai5RTserqWQtk6rnM7VitlLKFgvpbDaeSAaDYbfLK1plhmIRGDcaAbVGO8LQWLtZvf0Lt/74R99/Zu9Te59+8le/+uXevXuf2ffcL5/e+4Of/ex/GoiV2LXHvvm4wsQPfPlru5f3+Jx+0ADxlNCstD79ic88eP9D3/z6Iw997Zv33/f1L9/71Xvv+vIX77jnjtvvVoD4S/d+9YH7H3zg/ge/dO9XP3vrbTd/8pZbb/nCPXd/5etfe/h8y8Qtn/n84sJqtdKs19oL8ytXXH7NTZ/49Kc/9dlP3XyrUs9xDoj7/YX+YKE3WOxNLPUnlvuTK73pnf3Z3YO5SybnL5tcvHxy8crJpasnl66ZWv749Or1s7tunNl148yuG2d3f2L+4k8uXHLz7O5PTJwHxL2FKyeXr5levnZ6+brZlRsn5q4pNXa6gzWQcA+Noxds0120XbdjRD+mNml0gMEAms0oBGKACTEZYbMJg80kAtIIyKIgh4I8BvEYzKEIiyI0ilAoQiAIDiMIBMMwimI4hZMsRn6QOry5UXc+HG+yr0K9ytPzZ5OJN/+KEOcsEwSLK1/cOkCrNqjOdwNvltVtVjQrTc5K7oSSOHG+ZeLcu9qRUc3IuGZUrR0bVw0PDW9V9ODtOy4aGd2ulNJptGPjquHhkW3btl+o6MRDw1v1BjVJoZIs2OxWwcKQFIoTMM3gFitrFTmWIzEcQjGQZnCep2maJAiC4zirVbRarRzHKUZhJWN4M2aYoiiLxSKKIs/zHMfxPC9JksPhcDgcNpvNYrFwHMdxnCiKDofD6/X6/D631yPbbILFyvIW0Wb3hyOpXD6dLyQy2Xy52uj0W72Jcr2VzpUiiUwsmUvnyrlivVhp/ZmJ26lsNRIvhGP5WKKczjZzhW42344lKm5v0iL6KFYmWJFgLRRvFWS7yxcMx1PxdC6RzqUy+Vy+XKk26/V2tdosFWv5XDmVzMVjqUQ8nU7lM5lCOlOIJzKRaDIQinmDYU8g7AtFA5F4OJFOZAvpfDmVLUZjKZ8vZLe7RaudZSwwhGs1xvExrU4LEDhrk10ed8Dp8IpWO8sINMUztMDQAkVyBM4oi5YEztAUz3OiRbBJksMmO+12p93udDk9Xk8g4I8EA9FgIBoKxiLhRDSSiEVT8Vg6mcimkrl0KpdO5TPpQiZdSMQzoWDU7wuHgrFoJKncSafy2XQhly3lc+VioVos1IqFaqFQyedL+VyxkMvnMtl0MpWMJ2KRaDgYCvoDfq/P5/H6PN6Azx8OhRKxeDadKRWK9WqtVqkWcvl4NBb0BwI+fygYjEdjqUQyk0pnUqlkPJGIxuLRWCIWTcSj8VgoGHDbbVaWIVAEhEETCgEUhnAUYWFInsJJBIRNet34yPjQNu3YMGjQ4hBAICCFwQyBsjTBMSTHURxP8wItWFmrxEs2q80hOlyy22t3e+12l2iVOZYncQIyGNWj49uHR7bq9OMECfv8zlq92Bu0KtVCMOSz2USbTfJ43LFYJJ1OZjKpdCqRiEWjkXAwEPB4PDZZFnieoRiGommCJDGMITALQylAbGFwCjWpRi4a3v7RWNj15S997tVXnn715Weeffrnzzz1s+f37X3z9dcPHzx84r2TJ4+vHTty4vCBowoQHz549PDBd48cOnL82LHTayc31tc21tc21tfX18+srZ05eWL91Mn1tZOnT504eWZ949/+r39RgPgHTzzebzdAg3Z0+xavQ77ykt2PP/LQ07/46fN7n3rj1y+/9Zs33/7db9/5wx8OHzj03tHjStDE+trZ02tnN9bfP3vmn/949r9trP/pxPH1I4ePHzxw9J39R976w8HfvPnWK79+87nnX9n7zAtPP/P8vhdfeeN3b/1+/8FXXnvz4W8+Oj29QFLc8Mi4wQDgOElRDIVTOIRhZgQzw7ARNOsBswEAlfwFyGiCDXpIpzVr1CbVuHF83DA2rh9T6cfUhnFFITaAOiOkB2AD+Ocf0jY7bze7vs4xsVGt0Y2Nq4ZGx7aPjG5TuuWVLTq9Qa3RjY+qhodGtu0Y3jo8ul2lGTWYtIo8jOIQRiJKuLvypfpBQDug0YE6PaQzoSaUQXkb7ww4vRGvO+CWXDaLTZRdNn/Iny/mJqcndl+868qrrrj88ktWVxcHE916rVQsZPL5dLmYq1eKnUa1365PdZszvfZMtznRrDWLuWI8kvC7Iy5b1OPIhgOtfHa6WZtr16brhYlKZlBOd/LxStyfCTpSflsm7KymQ71yZrpZmuvU5jq12U5tttv48zSn2o2JZq1XK7cqxXopXy1kK/mMMtVCtlbM1Uv5ernQqBZbtXK7Xm43yu1GuVUv1Sv5ailbLmRK+VQpnyoX0uVCplbOKV2+jWqhVs5ViplyMVMupJU7lWKmVs43a8V2o9xtVbutWq9d67VrjWqhlE9ViulWvdhplhrVXKmQzOfjpWKyUc23m6VOu9JqlZqNYqNZ7HSrvX691683W6VcPh4IuUSJwQkzBOtBWAehBgg1gIgegLRGs9oEakBED6MmEDKYAK3BqDaaNIBZB5h1Ov34uGpobHyHVjeGoIBVZFxu2ed3BkOeYMjjcsssR+j049t3XLht+wVmUB+O+GZmB5detmt5Za7ba+TyyWDIbXcIihuBIM0EBRCUCSdNBAXgpAkjjAimh1EdCGsAUGUyj5uAcYNpVKsfGlNtGRm9cMfwR7du/4ct2/5h2/aP7Bj+2Oj4RWrtdq1+yGAaNQHjZkgNIVozpFFeMZhGQViDYgaCAmgWolmIYkCCAlDcoNTsGYExIzAGwhqCAjgBFay4KFOynbE5WNnOWCVSsOKcgCqPZDvj8li8fskflNxeweagrRImyrjNTtkcH4zdSTtcjMPFeHxCJObI5oOVWqLeTLe7+U6v0BuUOr1Cu5NvtDL1ZrreTCsfKrVEvhhOpDwer0XgEZ6BHTITDtiTMW+9kl6c6126Z2Hn8lS7kY+GnIqVIh5xZ5KBQjZSKSZq5VS9km5UM81atln7MwGXkpViolJMVEvJWjlVK6calXSzlGkVc51ioVsudqqlTr3cblQa9VK1mi8Uk4lU0B90yA6e5lAYN+pN4+OqHRSJdDv1L975+R/98HtPPfnLp59+8umnn3x2375nn3v+l0/v/f5Pf3oOiB974puPf/e/5CFWijmUO0pT3e7lPR67F9CZOZJXgPibX3/k0Ycfe/jrjygRE1+657577vrynXfcowCxUt1831e+9sU77731li/c8pnP337bXfd95WsPfuORbz3y+GOPfvfRb3/nwW88custX1iYXymX6tVKc3Zm8bJLr/rEjZ/6zKc/9+lPfVYRia+79hPXXfuJ/yoQXze768bZ3Z9Q5OGFS25euOTmuT03TS5f+5dA/PHp5Wtnlq+bW71xau7aanOXL1iHCffQGPKxLdqLtmp2DOvGVUat1mQwgKAZhUEMNCFmIwyZMNRMYiCNgiwGcjjIE5BAwDyBcATC4iiNoySGEiiKnesUxkkUp89H4b8LxOfP3z3/a7sFjIEohpA4RuMohZhRwADqFUlY2Yo75wMe2bp1eMuWoYuUlAlFGP67KWyboxyeA2LN6LhqWFGCFeQdVw3rDWrArN9cmFOpRzb35HR6FU7AVpFTFGKWI1mOFCXe7bF7fU6nS5ZkQZR4l9sWCHoCAZ/f749EIrFYPBwOezweperW4XC4XC6Xy2Wz2SRJkiTJ6XS63W632+3xeHw+XzAYjEQikUgkEAi4XC5ZlkVRtNlsLpfL6/V6fV6Xxy3bbFZRFmW72+dPZnOVRrNcb+TLlWqzrezV9SZnqs1uvlRXmurqrUG7N92fXOhPLrR7s5X6IFtoZvKNQqlbrU81WrPV+lQm1w5FCg5X1Cp7edHJWGRaEHnR5vD4A5F4KJ4KRZPhaDKeyGRzpXyhks0Wk4lsPJqORpKxaCoeTcWiqXg8nUzlkqlcIpmNxtOhWFKB6XS+lCvXSvVWtdmtN3vVWjuTKfr9EUl0Ejin0wI7to9v3zqi1ZhYxhoKxrKZUjZTSsYz4VA8FIyFg/FQMBbwR/3esM8b8ntDAV8kFIxFw8l4LJNK5bKZQjabz2Zz+XyxXK7Xa+16rVOvteu1dqPeadQ7zXpXKY1UmnLazX671W+3+s16t1JulIq1cqlRq7TqtXaj3lXudNqDbnui25nodSe7nYlOZ6LT7nfag16n32n3Wo1WvdqolGrFQjmXzWfSuUwqm05ls5l8qViu15rddm+iPzk1OTPRn+y0utVyrVgolwrlSrnWaLTarW671W02WrVqvVquVcv1eq3eaDTq9WqplE+nkpFw0Odze9xOr9sd9HkjwUAsFIoE/H63yyXLEs8LNM3TlIVhRJ4TeU4SBMkiSFaLaLVYrYLFKggWXrDyFtFila1Wm1V2Sm6f0x90u312q8zRLA4jgEY7Ojy6dWR0mwnQcjwZiviarUpv0CqUMh6v02LhrFbB7rAF/N5IOBiNhKKRUCwajkcj0Ug4GAx4PS6HzWYTRdli5WgaBgDQoMchM0ugLIlQqBk2qXds+ejWCz4SCtjvvfuWX7/81KsvP7Nv78+f3fuLF5575s3XXz+kAPF7a0cPHz/0ztED+99VXBOHDhw5fPDwe0ePrp06sX761PrptfX10+vrZ9ZObZw8sbF2auP0qfW1k6fObpz5t3/51//47/9+dn19E4hHtl3kkq17VhYfvP8rP/3hd/f+8mevvfziW795c//vf3fgrbeOHDx8/NiJ9bX1jdNn105tnDq5sbZ29szGn/549r+dPfPPp06eOfruyUMHjylA/Nvf7n/1td++8OKrz+576Zl9Lz738q/f/P3bf3jn0CuvvfnQw9+enJzDcHrH0Kheb1SAmCZoAsIxEEUBGDSYAaXX3gTAIACjZhADTJjRAOt1oFZtVqtNKrVRpTGqNCaVFlDrzVoDpDPBBhNsMEI6g/nc/pzRrDWBOgDSb2KxwsQ6o0qjGVGphsZVQyr1iFY3bjBqTIDOBOi0etXY+UCsHTOYtIqHGMUhnERwCkVIWPleVeRhHaDVAhotoNGYNTpQB+BmgicsDovklgSbQHAkTCAIiTA84/G5C6Xc5NRgZXVpdXVxdnay1a6VitlsJpFNx0v5dKNa7LVqg05jqtuc7XfmB925fnvQqDRyqVw0mAp4UkFvORHtV4pLvdbqZGepV19ol+dbpelatpuPVxOBctxXTQU7xcRUozDfrS7063Pd2ky7OtuuzXUbi4P24qAz22tNtxuTjVq/Xu3Wyu1qqVUpNsuFeilfK+ZqxVytmK2X8q1aqduodJuVTrPcqpea1UKtlKsU06V8qphN5DPxQjZeyCZKuWS5kCrlk8VsMp+JZ1ORTDKcToQziXAmGc6lY8VsopxPVYuZejnXqBRatWKrVqwU0vl0tJCJVYvpejlTziUyyVAy5k/Hg/lMtFxIVkqpcjFZyMdzuVixlGo0Cp1OpdUuF4rJcMRjs/M0g2CYCcFMKAEguAlCDSCiAyCt+Rwinw/EWjOoB8w6rW58bHzHyOh2rW4MJyCb3RIMeeKJUC6fKlfymWzC4RQBs254ZOvI6DacgHL55MWXrN70yes+fu0Vu3YvTUx2KtVcPBFweySrleJ4jLegvAVVoJPhYJqFSNpM0gBOmlDcgGB6BNNDiBaENQA4bjCN6gzDOsOwwTQGgCqlQVqpjzYCYybzOIRoUdyAk0aMMKC4ASeMJG2mGHCThknarPC3MgQFkBRAMiDLI4IVt8qUzcHaXbzDxcsOVpRIQcR5C8ZbMMFKSDba4eLcXovXb/2zTQIWrIhkIxQO3hyHi7E7aZeHC0VsqbQ3lfElUp501p8vhAqlSK4QSmf98aQ7lnDFk+5E0h1PuiMxRyAkub28xYpimB6FtSwF2kTK4xQyCX+/U16a789OtYq5qMvOcTRk5TGHzHgcQtAnxyPuVNyXTvgzyUA2Fcwmg+mEPxX3JWPeRNSTiHqSMW8q7ksnfLlUsJKNtwq5bqnYLRXalWK7WmzWSrVqoVLJ5guJTSBmeAwhTAaTamx8O02hvW7j7rtu+/GPzgPi5/6XgPihBx5+6IGHzwfixx954oEvf23X0m63zWPSAucD8WPffPzhrz/ylS/f/xdAfPvdd95xj5Iy8ZUvP3DnHffcessXbr3lC3fcfvdX7/v6Qw9+69vfeuI7T/zgice//82HH/3srbctLqxWyo1atTU3u3TZpVfdeMPNn7r51ps/ecuNN9ys2Ig/fs0N/5uAeOW67sKVrQ9SJq6dWbluduX6udUbp+Y+Xm2s+gJVBHcNjyEXbNFu2aoZGtapVEatxmQ0gJAZRSAcMaOwCUFMOGamcJDBQY4AeRIUSEggYZ5COBJhCZTGURJHCQzFURRFUQzFcOQ8Zff/df4f8iX+YhAcwjCUJHAGRykUxMxGyKA01Skeia3DW5S0tQu3X6CkTFy4/YLto9sUFN6k4b8d5emIenhUPTyuHhkd26FYJnYMbVGQVwmxxwkYxUAENcMIACMACBmVkDUzaKAZ3CpyykiyoOBvKOzzB9wer8PjdYTC3kQykkolMplMPp8vFArpdFoBXL/fHw6HY7FYLBYLhUI+n8/j8Xi93kAgEIlE4vF4MplMpVKZTCadTsdiMZ/P53A4JEmy2WxOp9PlcjldTtluE2VZku0OlycUjRUq1XZ/0O4PGp1uZzA5u7i8uLp7bml1MD3f7k01OxPdwczkzNL80u6l1UsXVy6ZXdg9mFpudWdb3dlOb6E/sTKYXO30FsvVyVSmEYrkvYGE3R0UHR6LzSk7vd5gNJJIx5LZaCITjacTyWw2V8rnK9lMMRHPxCKpWDSVTGQzqXwuWyoUKqVSrVxplCuNUqVRrDZKtVa12VHC4LqTM4Op+enZpemZxXZrkErmXc4ARVp0WnB4SD06ooEhwuMOViutmenFudmV6an5Xney2ejW6+1atVWtNMvlRqlUV6ZcrlcqjWq1Wau16vVWvdGq15uNRqvZ7LZb/Var3271FQJuNrqbo/Cxwsr1WrtWbVXKjXKpvjmVcqNaaSpTqTQr5Ub5vAvVSqtea9drrWqlXi5VS4VqIV/O5QrZTCGbLmTS+Wy2UCyUa9Vmu9XrdQfdzqDV6NSqjXKpVirWKuV6rdZqNjvtVq/V6NZrzWq1Xqs0GrV2u9XtdHqdTqfRbFar1VKpVCgUioVCqViqliv1aq1Rq9fLlUqhWMzmC9lcPp1JxxPRUDgSCEYCwWgwFA6GQsFgwB/wer1ut9vhcMh2m2S3Sw676JBtLrsv5I3EgoGQR3ZYWZ5EMFBnUI2phsbVwyBkFCxMJBpotqrdXjOXSzmcMstSLEtbBM4miw675LTLbpfD7/NEQoFYJBSNBIN+r8fpcNlkhyTyNGXW63XjY2adBocAEjFjoAHQj1700Q9/7MMf8rrFL95+84vP/+LlF5569umf7dv7i5eef/Y3b7xx6MCh48dOnDh26s9AfOTgO8ocPnTg0NF3j5w88d7aqRNrp06ePr22vn7m9Omza6fOrK+dWV/bWDu5dnbj7L/9y7/+x7//D2Wprt9umPWa4a0X2q388tz0ffd88YffefTJn/3k1y8+/4ffvHngrT8cfuedY0eOnjx+an1tQynmUFqaT6+dPbPxT2c2/mnt1Nn3jq0prol39h/5/e8PvP7671586bV9z7387HMvvfDKa797+8DbB4+88tqbX/v6w93eJIKSO3Z8AMTnFGIQxcwIbIJAPQAaABgwYwiEkyhGIzAJgbjZhBr1sF4HanWAVg9odIBGb9YaQJ0J0ptgoxHS6wGN1jCu0Y9pDeM6o0rB4k0mVqInDCa1Tjem0YwosegKDZtBA2DW6wzqcfXI8Oj24dHto+NDf22ZIBGCQjEKgXHQjJhMkFHBYuX3t1HtyKhuVANoQAJkRIaXeYIlTJBRY1BpjWoTaKRZ0uVxpDOJWr3UatcazUqxlM1mk6lkNJ2M5DPxajHTrBRa1WK7VurVK5Ot6mS72q+XWsVMJR0rJsLFeKiWjvcr+fl2bbnfWO7Vl3u1lV5tqVuebeQHpVSvkBiU0zONwmK/tjLZXJ5sLfTrs+3KbLu62G/unB7snptYmR4sTfYWBt25Xnu625xs1wfNardWblVLjXKhXszVCplaMdusFNq1Yquab1SytWKmkk8Vs/F8OppNRjLxUCoWSEZ98bA3FvJEQ+5I0BUJuMN+V8hnD/psQY896HWEfI5wwBULehMRfyoWSMcDmVgoGw+lY8F4yBPxOcI+RzzkSYS90YAr6LH5nKLPIQbcctjvjIXc8bAnFvZEQu5o1JvLRiuVTLmSSWcigaBTtnEMi+KEGSPMOAVipFlhYjOsAxE9hBpA2ACYdUaTRpGHQchwvkJsMKppBnN7bMlUpFzJ9Qet+YWpwUQ7ngiRFKLWjKg1IxxP1hula6+78rbbb/3MLTdddfWli0sz7U41X0iEwm6nW7Q5OLuTc7h4ZexOTpFmJRstypRFJATrOR5VPivQzFlQUaYcLt7tE91eq2SnWR5BCQOM6jDSxPKIVSIlGy3ZaEXiZXmEZiGcAjDCqAxOARQDsjxiEQlRpqwyZZVIq0SKdtrmZO0u3q4AsUwJIsFbMM6CCVZClCm7k3W5eZeHszloi4hxArQJxH8lEtsclMPNBMJSJO70B0Wnm3W6WY9P8PgEl4ezO2nJRlhlTLKfg2nZTloljOVBjNCZgFGTcRRD9BwDS1YyEnI0qpnpiUa/U07FfVYeQyEthuhpAuBoyCrgDplxOXi3U/C4LF631eu2elwWt1NwOTinnXXaWKedczk4t4PzuazxoLuUiNXSqWo6WUonCplELpPIpGPJVDgW9wdCTqfbapFoikMQwmQE1Cr1EENj/W7j7rtu+8mPv//0U7/a+79DIVaA+Jtff0SxTChAfP9R8esGAAAgAElEQVSXHti5uMslu01agKeEVrX9mZtu+SuF+N67v3L3F7+kAPEX77xXAWJFIf7srbedD8SPfvs73/vuj7733R9965HHP/+5O5aXdtVr7WajuzC/cvllV99w/Sc/edNnlKW6a66+/uqrrrv6quv+a0A8s3qdUtes+CUWL/3U4qWfmr/4k1Or1/cWr2rPXd6Zv2KwePX0yrWzq9fPrd4wv/qJD4AYcw6PIhdepN26VTM8rFOrTDotABggBMRwiMDNOGbCMIAkzDQJMiTI0SDPgAINCxTM0whHIwyFUiRKECiOo5giEaPoXwPx+Tqx4gbebOhQ5m9PlMO/HBqjKJKhKZ4iWEKJIjZCBq1JozCxskunAPEF2z72sa0f3TJ00dD4jr8rBm8i8iYNj6iHxzQjKs3ouGpYSZYYHduh0Y4BZj1OwAxLcDylCMAcT/ECzXIkCBkVfx4Emyga43jKKnKyzeJy23x+l8/v8ngdLrfN7bH5A65I1B+LR5LJZCaTyWQyyjZSMBhU1N9kMplMJmOxWDAY9Pv9iiocjUYTiUQymUyn09lsNpPJxONxv9+/CcQOh8PpdNoddlGWRFl2ON2+QCieSlcaze7EZLs/qLXajU5vMD07s7A8Pb80mJ7v9Kdb3cnexOz03Mryzkt37rlyZdfl80sXT8/tGkwtD6aWJ2d2zsxdPD178WBytdGaK5b7mVwzniqH4llfOOEJRn2ReCyVyxQquWI1W6hk85ViqV6rtxuNbq3aLhVrhXy1kK8Ui7VKqVGvtpvNXqc70R9MT0zOTU4vTM4uTs0tTc8vzy6uzC3vXFjds7zzktWdly4u7R70Z3O5qs8X4zkHABAaNaDXgSwrJRP5qcmFPXuuuuSSq3ftumx+fqU/mG61+41Gt6GQca1VrbYq1Wal0qhU6pVKvVyul8u1crlaLleLpUouX8pki5lMMZMtptOFdDqfSuVTqXwymUsmc8lkNpHMxuOZc5PIxOPpaDQVDidCoXgwGAuF4uFwPBSOh0KxQDDq94d9vpDPF/L7w4FANBxOxGLpWCwViSTC4Xg4lAiH4sFQNBCIBHwRny/s84eDwWgsmlIMJKlUPh5LR6PJaPTPfox0PpMpZNKFZCIbi6YikUQskkzGs5lMIZ8v5wvlfKGUP0fC5XK5WqvWG/Vms9FsNJqNar1erTeqjVa91W60G9V6KV8sZPOFbL6QLeSz+Ww2l05lEolkNBoPhcL+QNAbCHoCAXfA7w0FIolYKpOIxUMen0OyWViehjGzEdAaTBoEBS0WNhIJNJuVXq+Zz6WdLpllSZomWJrgWYpnKJ6hrDzrtEl+rysS8kdC/oDP7bbLDtEiCyxLYKBeb9SoYZOBxmCOxGgcggH1tgs/fMFHPuR1W++87ZPP7/vZC/t++fSvfvLMUz9/8blnfvv664ffOXTi6ImTR0+9e+j4wf3vvvP24QP7Dx/Yf/jA2wcP7D9w5NCh9469e+L4sRPH3zt16tTp0xunT589vXZ24/TZjdNnTp86/cczf/y3f/23//gf//HHjY0ffvc7g07TrNcMb7lA4pnZid7dt3/+O9/+5i//8ce/fuH5t377m0P73z566NDxY+8p1c1rJ9dPHD/XynHyxPr66fc31v906uTZ946dfvfIicOH3jt44Ogf3jr4xht/ePGl1/c99/Kzz738wiuv/37/of0Hj7786zfu++rXm60eBOM7dowa9IDiQSdx+hwQgygCwJDBDBnMKAiROEaz5/bYUAqBCBDAABNiNEEGE2gwgnoTqDeBBjNsNCMmE2TQG9Vq7ahKM6LWjmp0Y0oysfLLFQgbQdgIgHqjSaPXjWs1o1rtmMGgNgN6EDRCsMkMGvRGjVozquTnjKuGdXqVEdCBkBFCACVoAicRjEQQDAQRAICMRlCvBbTjujElhGfH+I4x3agBMuAcQVsomIA0etWIaseoekitGwMhEyvQXr8rlYmVK7lao1SrlarVYrWcr5WztXK2VszUiulqIV0rZhqlbKea79WL/XqpVy20iplGLlnPxJu5ZK+cna4XFjvVnRPNi2c6l851L5lt75psLHUrC63SYqeyOqjvnunsme3unumuTLYWurWFfn3nTO+Klfmrdy9esXPhspX5S5fmL16c3Tk/tTIzWJzszvbbk51mv1Ht1srtSrFZzjdLuXopXSkkSrlYIR3NJ8OZRDATD6RjgXQ0kIz64iF31O8Mee0Bj+RziT6n6HVYPXbBbefdNsFjt3gcgtdp9TulgFsOeuSgRw665aBL9jslj01wSZxTZN0y77EJbpl3WBkbT8osYeNJp8R5Hdagxxby2v0e2eeVoxFPKh1KpcORiEcJDCYpCD1PIYYxI4joN4HYDOqMJo3BqDYBWhAywIgJhAx6g+p8IPZ47ZlsvNEsz8wOVlbnp2f6yVSEpBCVelilHmZYvFLNX3HlxZ/+zCeuv+Hq3XuWJ6e6lWoulQ5Hot5QxBOKusNRdzjmjsTckZg7HHOHo65Q1BWMOANhhz9o8wVt3oDsDcj+kD0QsvsCsscvBUL2eMqXL8XLtXSxkownfS6PhbNgCuNKdsbrl4JhZzDs9AQkm4sTRILmIJQ0QqgeQrUwpkdJE8VBvBWXHazDLdjdvOxgJTsjOxV5WLC7eMnBijbaIpGCiHMizouEVaZkB2N3MTYnbZVxzgIzPMhbYdFG2JyU7CAlOynZCclOSHZStBGyg/L4Lf6Q6PRwVhuu4K9VxgURYQWQYgGSMdKcmbVAvBXhrTArgBRrwnAdBKkhSEPgJp5FZImKhl2NenZ6qjnoV9OpgGghEFiLQFoCM1IEwFAgx8A8hwgcahFw0UqIVsJqwS0CJvAozyE8i3AcwnOIwCGiQHjtloTfkwkFkgFfzO+NBNzBgNvvd3p9dpdHlB28INE0j2KUGUINBpNKpR5iWXyi17znrtv/8cc/eOapJ5/Z++Tep5/a9+y+Z/c9/6un9v7gH3/67e99/xuPPfHgo0888th3Hn3su0889r1zQPyt7zz+94BYoWEFiL/14LcfffgxRSe+756vrsyvOiUXoDMLtKVT795682cf+ca3FIX4q1/+2r13f+Weu7581533/mdA/Nlbb7vzjnsUIH7s0e/+4Ps/+eEP/vGxR797+213bTbVLS/tuuLya66/7qYbb7j5+utuuubq66+84uNXXH7NFZdf818F4uv/54EYdQ6PIBdepNkEYr3ObDbCGISTMEmABA7ghJkiQYaCWBriGIhnIYGBeRrmaISlEZpCSBLBCQTDEQSDERRBURRHcfI/g+DNgjqlgEMpbf6rUSqd/+bcQvMCaxF4iedElhYogsWV3/j0Zp2SL6EYJxT38GbI2vkdHJtM/NeasXZkTDuq0o1pdOObcWlKpBqMAArsChZGGYV6RYlHULNKPTIyul2nV0GwiaRQXqBFiZdtFuWCxcoKFsZiZSWZt9mtdofsdDq9Xq+CvG632+l0Kn4Jr9ernCgmClmWFd51u92KWhwKhZTMV4fDYbFYBEGwWCySJMmyLEqiYLWIsuz2+EKRWCqbqzSazW6v3m4XKtV8uVptdprdQbM7qLf71Ua3Wu/UW/3exNz03Orc4u7pudXB1FKnP9/uzXUHC4OplamZ3ZPTu3uD5XpztlydKJS6+VI7U2wkc+VYupDIFvPlRrXRrbf6tWav0ep1e5OTU/MzM0vTUwsTg9lBf6bXneq0B+3WoNeZnBjMTs8szi+sLq/sWd116c49l+/cc/nOPZet7rls9eLLd1165a5LrlzZeenM7EqrOZHN1kLBtN0WoCgRhmkM42w2Xz5Xm55e3rXzitXVy+bmVjvdyVK5kckWU6l8Kp1PpfKKHyMeT0djyUg0Ho7EQuFoMBQJBMOBYNjrCzhdXpvdLdtcyp8fjOyUZaf0l6M8EiWHYJE5XmQ5K8eLvCAJgsTxIstaKJonSJaiOIaxcJwoWGSLaBOsMm+ReUEWBJtgsQkWmeMllhVpWqBonmEsgiBLsstmd0uS02KxWSw2q2iXZZfd7nE4vA6H12Zzi1YHz0ssZ+U5yWqx22xuh9PrcHqdLq/b4/P6goFgJByJxWKJeDwZjyej0UQ0HI8pDd3pXCFXLOSK2XQ+k8rlMnllsplcOpVLJtLxeDISiYXCsWA4FozEgtFYKBaPpZKpTDKejIYigUDI5/V7JLuVYggEBREUYhjS53NVKoVup1ku5QMBtyTyAk8LLCkwJEtiDIHyNCFbOI9DDnpdAY/TbRclnuFIjMYg3GyCDHrIaKBQWORohyjYrAxLgOPDF2zf8uGQX777zk+/sO/nzz/7iyd/8eO9T/5MAeIj7xw6+ZdA/M7bhw7sP/TOWwfeeXv/oQMHjr57+NjRI+8de/fEiRNra+unT59dP312Y/2PZ9bPrq99AMTncoi7LdCgHd5ygZWlpvudu2773HcffeTJn/3k1ZdeePt3vz1y4J1jR44osWunTpw+eXzt+LFTR989cfTdE8ffWzt18szaqT+eOL5x7OjaJhC/dQ6IX3t230vP7HvphZdf+93bh/YfPPrSK2985b6vNZpdCMaHhsaMBpAkWJriSZzGFA8xiKIAAhtB2GjGIJgiCZZnGAvzZxs8AhEQiJlBBABhkxkyKgMhAISazZDRYNRodWOaP7f86PQqRQBWmNhs1ptMWoNBrdWMqdUjWs2Y0aABzQYIMilAbDBqNqvmVeoRxQYGwSYYNSuuCYyAURyCFRo26w2ATkmZULSGHWPbRzUjerMOoRCCIxAc1Bs1Ks3IuGZYrRszmfUEg9pdYiQeLBTTjWa506l3u41eu9ZtV1r1Qq2YLmXjhXQ0n4oW09FqLtEsZbrVwqBe6tcKvUquXUy3C6luMT2oZOaaxZ2Tzcvme1cs9i9f6O6Zai73Kgvt0nyruNStrA7qqxONlX59oVOZbRZn2qWliebF85OXLk1fsjh98eL0noXpXfNTq7MTS9O9+Yn2dLcx0ax1q6VWKd8oZGu5VCUTL6TCmbg/FfUmQu5EyJ0Iu1MRTybmzyWCuWQwE/eno75EyB31O8I+W8gjB91S0CMF3GLQLQXdH3wIeWTl3O+0+u1Wr01wS5xL5FxW1iWyHonzSLxb4pxWxiFQDgvtlvmAW44F3YmwNxZ0hwPOWMSbSgZTyVAk4lEcCyQFIagR/ksDsdGsVlwTJkBjMKoNBrUJ0EKwEUEBCDYajGqVenhcNaQ3qAgStjussXiwUEy32tVev1mu5Lw+BwgZhke2Dg1vgWBjKOxVxOP+oFUqZ5KpiD/gdLklj1cOhF3hmCcc84Rj7kjcc/6EY24FixUyDkacyh3lMJrw5oqxZrvQm6i1e+V8Ke4P2a0yxfAIb8XtLj4YccaSvljKF4g6HV6LRaZIDoIJA4BoAVhtRrQwYSBYkLWgVhstuzjZxclOTnaysouzuXm7i7e5ONHBWm20RSYFieAkgpdIi0xJdlp20qKdFCSUEUCaN3NWWLQTspMS7YTVhlskzCJhFhkTRESQUJuLdno5u5tRnop2wiJjnBWmeTPJmgjGSHEAa4F4EREklBcRzgIxHEjRAEWZOQ4RRdLp5BIJX7tTnJ/vTU+3CoWYw8GRJIDjBpIEKNpM0yBFmSnKTNMgy8I8j/I8ynEIy8IMA517SoM0DTI0yDOIzUJ7bdaATfLKVpco2EVOElmLlRGsFGchKB7DWRghARA1AJBWZxhTqYc4jpgctO+9+46f/viHzz715LN7n/pbIH7wsSce+s+B+NsPPXo+E/9nQPyVu+9bnltxiE5AZ7Yw1l6z/9lPfe5bD3777wLxHbfffdcXv/S3QPzFO++9/6vfePihbz/+2Pd++IN//NEPf/r4Y9+74/a7d+28pNMe9HtTqyt7lIbn66+76dqP33j1Vdddcfk1l1929eWXXf3/AxAvXT29qgDx9fOrN07NXVNtrPiCFQRzDI/AF16k3rpVPTysVauMBh0AmiAcximEJGGCAHESomiYpWGOgXkG5lmYZ2CehlkaZiiYImEch1AMQlAQgkEIgZDzgVjh4PMr6P62q5mzyv/fRuJF0SKLVrtosVl4iWOtNMWfk4qV/LXN7brN5TklfUIJoNhcofurOyr9uMowrjaotEa13qhRWuiU3xyNJi2MACSFMiyhyMMsR/ICI8mCVeQwHFJrRpWtO6NJi+EQy5EKBDMsoQRNYDhEkDBJISSFESRKkgTHcqIoiqJotVp5nmcYhqZpmqYpilLq6FDFeoJhGIYpcRM8z4uiKEmSsopHEIRyznGcIAgcz9EsYxFFj88fjSdT2XyxWqu12pVGI1+uZIvlQqVeqjWL1Uah0siX6vlirVhp1pr9Vne6059tdqaqjUGp2itVe7XmZKsz1+0vdXpLjZZCw71CuVuq9kr1XqHazpbquXK9ogS39ac7/eneYGZqemFhcefKyp6V5T3LS7uXFnfNzS5PDGb7vemJ/szU1MLc/Mryyp7dey6/5LKrL7n8mosvvWrXxVes7rlsefelK3suX9512cz8zlZnulhqpVKVaDTv96dk2c9xDp53uFzhbLbW7c5MTi51OtPFYjMWy3p9YafL73D6nC6fw+lzOL12h0e2uSTJbhUlwSLygpXlBIblaYajaJZQQlZxGieYvx2CVIZVhqQ4mhFIisNwGkYICMYRlFTexXAaQUkQwgAzAkKYco7hNIJREEpAKAGjFILSKE6jOI2gFAgRgBk1ALDRBJshDMFojGRQjIYQEkZIBKdxkiMonqB5guJQgoER0gzhJhA1gxiMUjjJ4SSLYBSMkihOETRHsRZWEHlB5HmR4ywMIzAUzzKChZdkyeG0e9xOn8fl87j8Pk/A7w0GfOGAPxzwhXzeoNcT8HgCHm/A4w16/SFvIOwNhQPhcCgaDkdDkVgklUllcpno/83bewbHdZhZ2h7bkigSodPNOcfOOQMNdCPn1EA30GjkzCBRpCiKVLCyJStHS6JlZUqOsse2JIoiFW0FS6ZIIhDMSWE8szM7oXbt/X5cEKa1M1NbX+0s6hTq9r23UfzBajx473nPyVT5g35ZEWmGYlna43HWN9T0Zru6OtvS6cpYJBDyuwMep89ld+mKQ5WcquRzaiGfKxrwhn1Or11SeYojYAoBCNCKQzYaQxSe8Tn1WNAXD3m8DgkFS8xll1RXBh+6/7Z33/rN2/t+89qvf7739V+9+9abn3744ZFDC6eWT5w8emp58fgqEB8+uHjowOFDn302f+jQ0uL8kaWF5SOLx48dO3XqzJnT58+d/fzzc19+cf7L82fPffXFl//2r//25z/96e++/PKVn/y4mO+jUKhszSUuTR4p5B+693s/e/nFva/++qPfvnf4wB+WF+aPLy+fPHbi1InTJ4+fOn7s5PGjpwwgPnb01InjZ08cP390+ezykVNLiycWF47NHz5y4MDhDz789K23f/vG3rf37H17/9u/++TA/MH55Xff/+ix7+/q7RvgeNlsBkiCNVY/JUHhKI4jGI5kOYJlcYrFSZ5hFVnS7Krm0mS7JGoCr3CsxLACzfAUwxL0BRnASjE4QSIoBiIX6jCNXkwUAzEcwgkYxyEUAWDICthMVmsZaDOhCECRKE3hFI2RJIKioLEWbJRxYjhE0ZhRJMHyFC/QvMiwPEXRGEbACAbCGAhhAABbLYCp3FpqBFbCBEQJFK9wnERTDIYTEIIDCA7gFMKJtMOjRhOh2vrqjo6mbLa9r7c9293S1d7Q1lLT2pBurKmsrUpkKqM1ldHGdKK9vrq3raHQ1VLsaSt2tw50NOVaG3IttbmWmmJn42S+Y0Mxu2k4u2Gwa6qvZaijLt9c3duYyjVV97dk+lsy+aZ0b0NVT32quyGVbUrnWuryrfW5toZ8W2O+vSnX3tTb1phtre9uru1oyLTWVjelK+tSiZqKaCYZqUmGM8lgVdxfGfUmQ+6KsCcV89VUhBrTibb6qs6mdGdzpqMx3VqfaqpJNqTjDel4Q3W8IR1vSMcajZerqo7XVUVrK8OZimA6HqyO+atjgepYsCoaqIoE0tFgTTxcm4hkEuGqqD8V8acTocZMRUdTTVdLXXtjprmuqqUh3d5a19Za19BQVZmKBIMu3S4IIsVwGMUiOAUiuBVETCBigjELSthQzIagNgwDCRKmGYxhcQOIQchsA8oh2EIzmG6XgiFPsiJSnU6mquLBkEdWOBAyl5ReunbdJQBo0nQxngglKyI+v0PTBUXlJZmRZFa3Cy6v6gnoHr/mDWi+oO4P2v1B3bAr+EN2X1A3ZFwNRV3RhDccc4eirniFv6Y+2dZZ19PX0tnTWNtQEYq6dAcvyqSs0U6vHE54kulwZSYSrfR7w3bNLfAKQfIwSttQyoozAMnDnELIdkZ18rpHdPoVd0AzyNgT0j1BzRPUXH7V6VMcXsnhlexeyeGVnT7F7VfcAdnpE3U3q9jJVSD2BCSnl7e7Wc1JG1IdlOqgHB7OE5C8QdnjF10+weUTHB5Oc9IGEEsabgCxw8O5vLxxg9PN2x2cbmftTt7tkYJBezodzfY2j4zmisWelpbqYNghK6QgYpKESwopryAvqaiUpjN2O2e8XdcZTaNVlTIuqSqtqrSucS5N8GqyV5XdiuiQeU3mJIkRRJoXKV4iWZGgRJzkEJyGMBKAUDMAljsc8tBg7uEH7/3bV3627/XX972x5wIQ7//Na3t+/Movnn35x0+98NIKED//8ovPv7zboOFndhtAfDETG0D8g+8/ZcRHGDZiQw/f98jE8KTP6Sdg0q17BnoL373lzueeeu6Fp198etcKEN9/70P33vPgPXc/cM/dD9x/38NGdbMBxHfc/r07bv/effc+9MTjTz3z9Au7X/yxAcTGhHhudlOur1AYGJ6b3bR1y/bt11xndNRt3bL9/xkQ7yyOXt3RMx1LtrNCoNxMX7bGtnatrbwcBGwoCuMUQYusoPCyzEkSI8msrHKaytpXpTB2hdFkRhEZiac5lmIYkqIJgiQIiqQYhuN4cdUsscrEkuZYpWHV4V6V5vT8u/rfgVh3uR0et9PncvqMKgbVyF9jJYZgcaNXycBfY0XaqB41FkRADLg4WcI4BlCbcRtCwSiFYBSCEzB6gYkNEx5JocavjVWJEmuQMS/QCAoYzXYICnA8ZQQSa7rE8ZRh3SMplGZwhsUpGscJFMdxhmYkSTII2IgWJkkSwzAMw4zYNYIgLk5koyjKKHPWdV3TNFmWDVaWJEnXdafTqdvtqq6tAnFNfWNja1tHT7Ynl8vm+3ty/T25ga7efHt3b0tHT3Nbd3NrV2tHb1d2IJsbyuaGOnsGWjtyTa29Ta29bZ393dnhbG6sJzva3jnY3Jpvaulract3dBe6+gY7sgMtnb0tndnO3oG+/uF8YSRfGBkojA4NT05Mzk3PbJyZ3jg9tXFqasP42ExxcKw/PzzQPzw4ODYyOjU5tX5u/ZUbr9hq0PDU7KbRyfXDEzPDE7PFsZm+gbHWjnxdQ2dNTXsm01ZV1RKNZjzehMsV8QcqUqmGhobOxsbOVKreH4irmlcQdUHUBWlVmiCqvCCznEgzHEkxBEljOIliBILiCEpgOIURNIbTGE7jBPMXkeyqCJIjSJYgOYoRWE5iWJGkOOMtBMXRjGiAKUULOMmiGI0TDEXzDCsSNA9jJIDgIEpAGIUSLE5xOM1hJAtjNADjFhCxAAgA4whBYxSLEgyEURBGwjiFEAxKsCjJogSDEAyMUSuXMAolWZzhcYZDSBrGKZigUYpFKRajGBSnEZQEYcwGIjYrDNgQGMJxjKIIlqF4lhY4RhQ4WRJURdLVFWuDXZF1RbGrmkPTnbrdbXd6HG6P0+3xeL3+oD+WiNc11Le2tzU1N8cScVVVcRxDEFiWpaqqyp6ujp6ujoa6TCoZS0SC8ZA/FvKHfG6/2+Fz6gGXHvQ4gm67V5c0nmBRG2YrhU3rgNK1RvAFgyMORYz43bGQx+uUULDUUn5pdSr0yEN3vP/Oa+/sf/WN1365f++rv333rU8/+mjp0MLJfw+IDx44fPDAZ4cPHlxcOLy4cHhpcf7o8vKJE6dOnzp39swqEJ9fBeI/fvXVL3/20+FCnsbg0jXfduvKzPjIU48/+vqvfvH+W2/+4eMP5z87sLwwf/zIkRNHjx8/euLY8vFjR08cP3rq+LHTx46eOrp86ujy6eUjp48sGTR8fHHh+OFDy3/4w+HfffDJ/rfee33P/tf27N/31vsf/+HwZ4ePvPfbj5/c9fRAYVhW7CCIsoxoJERKvMySLIvTF4CYZgmKZ1hZElVNUe2KpImCxvMKx0kMJ9AsTxkQvCqWoxiWpGmcJFEchzEcMoIjDKEoiGKgQcMgYLZayizmUpu1HIGsBAZRBEIRKEmsALENMNlAMwxbcQJmGJzjKV6gBYGWJNYoFaJoDMEho9MORgHjwHbhMxMmIJzBaJ5iRZoVSJrDCBrGCBAlIZLFJJX1+h0VldGGhur29vrO9vrWppqG2sq6TKK+pqI+k8xURCpjgcqoP5MMNaeT2ZaaQlfzcG/7aF/HULa90NnS31aXb60Z7Kgf722d6e+cG+ic7msZbq/prUu0pgKNcW9DwteY8DcmfPUxb23UYygTdlcFXamAqyrkqY74MtFAJhbKxEOZRCgTD1bHglVRf2XYnwh6Y35XPOCqjHir4/6qmK8i7EoEnRUhV3XcV18VbatPZdvqBrqbB7Otg72tAz0tuc7Gvvb63vb63va6vo76vo6GXGdj3lBXU76rKdfZ2NfR0NtW19Na091S092U6Wmu7W1t6G1pyDbX9bXU97c3FTpb+g1nSFNttqV+oKdtdCA7Ptg7lO/K97T2dbX0drdku1va2utqayvicb/HoygqywkExSIYCYCIyQqWWsESAC6HUQuMWhHUhuHGwwHYWKpDMQCCLQBoAiHjqSYuK5xul1RN5AWaIGEItpgtJad8mZgAACAASURBVCWla9auu7TctBZBbSxHECRisZaWlV9utZXBiJUgYYpGaA6leZThEVZAORHjJZyXcEEmBJkQFEJQCOOYlwlRIVU7a3eLmoNT7azDLQbCjkQqWF0br8pEw3GP3S1wIkYyIM3BvErqHtEb1n0RhyuoqS6eV0lKQDAGQCgrQlkxFiB4mJExXiUFjRJ1WnXxDp/sCqqugOr0Kw6f7PDJduO7QcM+2eFTnH7FFVBcAdnhFTTXChDbPazbL7r9K4hsYK6k4YKCCgoq64TdzToN0vXyDg+nuxjVQcl2QtJxScdlO6E6KbuHdfp4d0DyBGW3T9SdnLEFqNtZt1tKJP0tbZlcvr23t7WuPun1a7yEsyzMcggnYKJESDKpKJSq0ZqdXQFiB6fbV4bEskqtALHGaBpnV3mnxDsETucZhaNEjuRYguEIhscZAacFnBIwkkMIBjb+RoIRi8ulDg/1P/LQfb/6xc/37fk/BOKXVoD4md0vPP3ixU7ii4F4NWjC0EP3Pjw+NOF1+HCI8Ni9hb7BO2+96/mnnl8B4kf+AsSGHrj/kcceffKJx5+6GIjvv+/hJ5/44bPPvPjS7p/89Ce/+MmPX3nm6ReM6uZcX2GwMLJ+7oqtW7YbW3SGe/i/0jIxudJUNzK7Y2x25+DY1e3ZmWiyneb9pWbqkjXWNWutpSbQBmAoSlAUI/KSKqmKqMi8rPKqLuo6b9d4u8rrCq/LnC5xqsgqPCOwFEsTJIXjBIbiGEoQBEUxNMt/LVWNk9RVs8TFQ2JZdxr2CeP8xTKMExeNk52K3aE67ZpL19265lJVp7yaJL+anWkIpRCMRnEGw2gUpRCEhA0sXiXmFQ4mYYxGCRaneJIWKIojKBrDCdiYwYCQBUEBDIcIEiFIBCdgHIdxAqZojBdoUWI5niJIxBgnoxi4CsSKKjAsgeGQ0efMsDjDEiSFoRiMoghBEBzHCYJgJAqTJInjOIZhJEkapc2rkcNGXbMkSUbymuGmMObKuq67XC5jr87v93u8Hp/fH40lKlLV6br6xta2nlx+aGx8ev2G9Vdsntlwxfj03ODIeG5gKJsr9uYGcwMjxZGp0Yn1I+NzhaHJvv7R7t6h7t6h3txo3vj/1j/V0zva0TXY3lno7Cn25kdzg2N9hdHO3kJHtr8nV8wXRvsHx/IDo/mB0cHixOjozPj43PjY7NjozOjI9PDQ5GBhrD8/0p8fLgyMDg1PTkysn529csPGLXMbt0zPXTk2uX5wZKp/aLx/aDxXHO/JDbd19Dc0ZWvru2pru9KZ9li8zutL6o6I0xUNhlLxRE0kXu3yhDnBjuIcjNIozmAEixEsRjIYyWAEgxI0gpMQioMICsCIFYQsAGS2ARYbaAURG4TaQEPY12QFUCuAGgc2EIUQAsFpFGcghAQgHIBxGKUwgiVoHqc4lGBglAJhHEIIFKcxkgEQotQMrC0zl5it5TbQAqIASkA4CWGkDcbNAFxmBUotgBmAARSHCRJACTOImADIBEAmADbZYDMAW0DYAmE2GAdRAsZJmKARgkEoBmM5ghcoUSIFkeAFjGFhggQQzGyDyszWkjJzSYmppMRUVmY2mawWM2AxAxaTzWKyWc0AYIVhEIVBFIEwGMIgCINhDEEJFCNxnMZJhqRZo6xakCSn211RmWpsbGpobIrFE4qiojAK2ACe4yoTie6O9mxne0NdOhWPxEP+eNifjAbjYX/E7wl5HEG3HnBpXrvsEGmBAElbGVx+OVBymXnNJWu//a11l3zbVl7CkZhbV/xuza4wNtOa0rXfqkwGHn7w9vffee3dt157c8+v3nt774e/ffcPH3+8eHD+PwHiQ599Nn/44Pzhgwvzh44sLR07duLUybNnTn/++bmvjAnxl59/8W//+m9//tOf/+GPf/z1L14ZKxZYAi1dc4nPqW/eMPvTl57/3Tv7P/3wd4cPfLp46OCR+cNHlxaPHlleXjq6vHR0efnYieOnT508d/LE2WNHTx1ZOrm4cMLQ0uLJpcWTC/PHDhxY+N0Hn+zb/95rr+979fV9b771/sd/OHxwfvl3H3769DMvjoxOOZxeDKMFQTWsXQIr0TjDYDRHchzBszjLEQxPcyIvSLIkKaKoCLzM8RLHiQzHMxxPsxzNXRDL0SsnWYqhCYrECALFMBhFQAQBEBhAEBBBABQCYMAK2Sw2S7nNXA5YyiGbGYVsBAZRGEzhMI6CEGQFQTMIW1AUpCiU40hRYAwUVlVB0yVJ5miWQHHIqHpGMRDFIYyAURwyBsYwBqIEjFMIyWAUi5E0jBI2CDWDsAlGLSQNqxoXCrnT6Xhzc7q9tba5obouk6ipjtXXJBtrKmpSkVTUVxn2ZhKB5nS8t7WmmG0Zz3dNFnrG+7tH+tqLXU2FjobhrqbpXPuGwe6Ng12zudaR9premlhz0lMXtteEHJmgvTqoV/m1Sp+W8umVPj3hVqIOMeIQoy4l5tESXkfS76oMeVJhb1XEVx31V0f91dFAKhKoDPuqov7ainBDVaw+Fckk/NUxbybur68Mt9VWZFtrBrMt4wPdU8Xe6aG+yWJ2otAzmu8c6msr9rYO9bWN5DrG+rvGB7rHC92Tg9nJYnZyMDsx2DNe6B4rdI0OdI31d00WsrPF/GwxPzOYmy3mNowUNo4V148MTBb6RnNdY/me6aHchonihsmhqdH+of6uvq7mzra6tpaapqbqTCYei3ndHlnRGE7EKRbGKQBCTTao1AaVgkg5glkRzIagNgQD0AtCUABGbDBiXSnohq0wYhAzBMFWk7nE6FW1WEst1lKTeSWg2gaUl5Su+ea3vvHNb32jpHQNCJkxHMRwAMYsEG6GcTNCWlDKitE2nAEIFiI5iOLgVZEcTPEwI6KcjNMCQnIwLSCCSmlO3ulTnD5ZdXKchOM0ABNmhLBgDECLqEG6vEpSEopzIMLYYMoKU1aUAQgeokSEUXBOJQ2JdkZ1C7pP0r2S5hFVN6+6BdUtaB5B84i6V7T7ZIdfcQQUR1BxBCTdK6guVnHQipOy+zh3QHL6BMVJCyrGyjArw6wE0wJICQArw5JOKE5adTGKk5YdpGQnRB0XNMyQqOOSnVBclOZhnT7BHZCcHkHRKU7EGB7lBEySKa9PS6WjTS3pxqbqZEVAdwoUC+OEjSBtJA0xHMoLuCiSkkLJKqNqrKqzis4qGiMrtCRTgkyKEilJlKRQssKoMquLnM6zKkdLHClwJMeRLE+yIsFJJCuTjEzSEk4LOM0Z5SyA16OPjRQee+SB3/zylf1vvL7/jT17X399/959+97c/+qre37y818899KPfvj87h8+v/vZF156/vmXXnzupd3PrgDxxVhsDImffvIZA4h3PfaD1b06Qw/c/eBIYdStezAQ9zn9Q/3Dd99xzws/fPGFZ3Y/vevZxx5dAeL77n3o/vsevv++h42auief+OEqEH/3jrsfuP+RXU8+bQDxT378yo9e/tkPdj1zy813TIzP9PUODBXHNm7YfPXWa40JscHEBhZv3bL9vxiI564bHN/Wnp2JJNsp3r/OTH5rjfXStdYSE2gFMQQjKZoVRVlVNUXRFEnVJE2X7Lpo10S7KuiKoMu8JvKqwCkcIzAUQxEkiWM4hmAYguMYTlIExaw2z13cOfc1J7Go2o3luYvbN762YLd6p6jqoqpJuirbFdkuy3ZJ0kVREziZpQWK5AicwVAKMVCYYHGSIyieJDmCYHGcwQw4XhXOYMY9tECxEsMrnKDyvMyyPEUzOEEiGA795XEkARsvjWeUBIkYc2JJ5gwmNp4/SjJnOIxXJ8RGPIWscLLCCyLLsDRNG2HNfwFio2VDURSPxxOPxzOZTGNjY1NTU01NTTweD4fDsVisqqqqtra2oaHBCJowtvFSqVR1dXUmk0mn05WpykQyGU9UJCpSqZqahpbW3v6B2Y2bdtxw40233XHDzbdt23H9xs1XT89tmpzZODm9YXbD5s1bd2y79jtXb79x0+bt03NXjU1uGp3YOD55xeTMlqmZreOTm4vD6/MDU7n+if7CVHFkdnhirjg2kxscy/YP5wZGB4oTA8WJ/sJYvn+0UBgvFieHhqaKgxOFgbGB/lFD/fmRfG64Pz8yODgxNjY3PX3F3PqrZtZfNTG9aXhstr84kRscyw2O5orj+cGJvvx4R1exqSVXW99TnemIxOpcnoSsBhUt6HTHfIFKtz8ua16SkUGEtkEEiJArMpKoVoSBKAYgqPH7wQJCZgA0A6AFhK0QagFRC/BXMtsQsw0xWeFVmW2IFcSMDX8AJmwQboNwCKUQnEEJFsEZ47wVxKwgBiIEiBImAL683HxpSenl5aZSq80CISBBoBSN0gxM0ACGWxDEgiAQTuIsRwkCxnIgThrPPq0waoYQCwTbUBQkSIzmKF5gZZlTVFZWaVnmdE3zeZyhoD3gl91OXlMJnocp0oogJgAot1jLzRajRNpstprN1vJyc+m6spK1paXryspLTeZyiyFTubm8zFRWZiorN5ebLCaz1WyxWW2gDYAAEIZglKQYh8MViyWSFZUBf0gSFRwlUBhVZaWmqqqvuyvb2V5bXRkNeANuR8TvrogEKqPBZNgXC7giXnvIrfnskkuiZQrmEDMFlpO2Mri8pOyyS9ddcomldB2DI05V8jhkmcfL1n7z0m99Ixbx3n/vre++9et39r+6f+9vfvfe/o8/eH8ViE9dlDJhLNUd+uyvgHh+/tDS4uKxY8dPXgTE586c/eL85//6L//65z/9+b/9/d+/+re/nBgpciRWdvmlIa9r57Yte1/924XPPl069NnS4YOLhw4uHjq4ND9/ZGFpaeHI4vzS8pFjJ0+cOXPm89Onzh8/dnpp8cTC/PGF+eNLiyeXj5w+unz2yNKpQ4eWP/rowFtvv//6G/tf37N//zu/+/Szhfml4x9/cvCFF388Nb3B6wvTtKDIdofdoyoOnhEpjKExhiN5nhQ4nOMIjqc4geV5nucFjhNYVjBQmOG4f0c8z/I8y7E0y1A0RZAEhmMIikAIDBpCYRCDQQwCURCAbVbIagGtJtBiQgALgQA0BtM4QuEwhoIIbENRgMRhhsYFnpZEVpY55cKOhKqJLEfiBAwjNhixGX/P0wxOMThBoRgBoxiIYCCCgTAGwJgNQs02qMwKGF27JQhqEUXS73ek0/H29vq+bGtvd3NXe31Xe122q7G3s7GzOdNck2yqjrfVJrPNmaHelqlidv1ofuP4wPqx/pmh3omBrvFc++xA1+aR3DVThWunC1vH+tb3t4121OTq493V4c6qcHsq1JoKNlcEGpP+xmSgMRmojXrTIVd1yJWOeDIxX20sUJsI1VdGGlOxpqp4czrRkkm21lS21qRaalJttVWdDemuxnRHfaolE2+qjjZWRVoy8c6GVK69rphtGR/omhzsmSpmJwd7JgrdI7n2QndTvqN+oLNxsKd5qLd1JNc+lu8cH+iaKHT/lQZ7Jgd7pgazM4Xe6YHe6YHsTKF3/VB+/XD/zGDfWK6r2N1a7G4d6esY6+8eHegu9LZ1t9Y0ZOJVyUBFwp9M+CIRl9eraDq7EsrLwSQDooQFxkwwZkIJK0YCKG58vK34+oznkwBoNjzlxuNNox7VCNRfu+7SdSWXmS2lRiI1BFuN2FCrrbyk9PJLLv3WZWsutVjLjC09BLOBiMmGlAFoOYibIMIMkxaUtmEMgLMgwUFfE8nDlIDgLIjSNoRauc04SfIwzoIwaYUIM4Ct/DSUtqEMgNA2iLaCpNkQTFsxDiRFhJYxViU4jTTE65ToYCQnKzlZ0cEIdlqw08YZ2cUpbkH1ippP0v2y3S/b/aLm4RUXIztoxUXb/bwrKNl9vOQgaAkieJshjLVgrJngbYwMcyrKaxinoqyCMDLMyDCrIIaMS7yOiQ5CdTF2r6C7WEEhKBbCKZCgQYZFVZ0PhF0VqXCyMhwIOiWVxikQxawobsVJkGQgmkUYFmV5nBcJQaJEmRJkSpBIXiA4Hmd4jOEwlsNYHuMFQhJpVWQ1kVUEWhJoUaAFkRZkRlAZQWMEneF1htNoTqE4iaBZlCAhv88xMVZ8/NEHX/vbX7z1xp633tjz5gUgfu3VPT/9+S+e/w+AeBWL/yMgNlwTq0B83133F/NDTtWFgbjfFRgpjN57530vPr3bAOLvP/qkkbl2/30PP3D/Iw/c/4gRQvwfAfHuF3/84x/9/MUXfvT9x3bdcP3NI8MT2Z78UHFs08artl29wwgeNrD4/2fs2v/hUl1xevvwzLUGEBfGt7X3Tocr2kjBt9ZMfHON5ZK1lnVmwAKhME5QDCMpsqbrmq6rqqYqmqboxk65ItkVyS6LuiSqIi/znMiyHE3TFEUQJIYTGEbgKEGiBIVSDEoyGMVezMSriROr1GvQ8H+SRPE1IBZ1RdJlSZckXZR0wfDecTLLiDQtUBRPGrNeTmZ5hTNsecYl47txwIg0KzHGPYLKS7ooOyTFISt2SVYFw/trxKuteOw4kmEJwwJhGO9khbc7FMMdIUqsIDKSzDldms/v8vldTpdmPH+UZE7TJZdbc3l0h1PT7ZqqqrIsi6IoXPhSFMXlcsViscbGxnw+PzExsWHDhg0bNoyNjfX09LS2tra3t/f19RUKhWKxWCgU+vr6urq62tvbOzo6uru7e3p6uru7W9vbauvqKiqrYomKiup0bWNTTy6/4crNt9zx3XseeOjOe+7/zq13bL/uxi3bdmzZtmPrtp3bd95006133X7n/bd9974bbvrutmtvunLLdZs277hi83Wbt964ecuNm668bmZu29jElSNjG0fGN05MXzm1/qqJmSuLY7P9QxOF4anhsdmh0ZnBocmBwsTg4ESxODVUnCwMjOVzw7m+oXxueBWIc31DAwNjIyMzU5ObZueumpm7amJ609DobH9xIj843j80MTg6MzK+cWRsU35gur2rWN/YewGIk4oWUvWQ0x33+ivdvris+2hORXAOQikQoQCEBGACgHEbjNkQ3IbgAIIBBhMbuGkwMQhZYdQGYwbd/ieygpgNwkGEhDEaxmgIpQzBOIPgDEKwMMasgrIVxKwQZoVREwivs9rWWsylgM2MwDBFEgLPKjKnqayiUJJICBwpCpymqh6X3e9V3C5e11hFZmSJkkRC4AmeoySBVRXZ5bT7vZ5wyBuJuMMhR9DvigQDlYlIdWWwMuGKBFWvi9VknGchkrChiBWGbTAEQDAIwyAMgxBks9ksJrO5zGQuN1vNVpvZajVbLSaL2WQuLzeVlZWXlpaVlpWXlZeXm8wms9VsAcwWoLTMUm6yYhilqna32+eweyRBZSieZ4WgL9DW3FLsz/d1daYrEz6X3aXJQbe9MhpIJyPpeCgV9SWDrrjfGfXqYZfs0zi3RDlF0imQCo0zCERAIIOjTlWK+N1hv1MVyZLLv/mtb3wjHHDf872b3nrzl2+9+as39/zqg/f3f/LR7w78/vcGEJ8+dubYkZNLC8cW548uzi8vHD5y+OD8oc8OHj50cGH+0ML8wfn5Q4uLCxcD8efnvjhz6sz5c+f/5Z//5X/96c//+A//8PqvfzU9PiLQRPnayyJ+zy037Pzg3bdOHztyYnlxeeHw/GcH5j87MH/w4MLh+YXDiwuHF5eXjp0+ee7cuS/PnP58FYgXF04sHzl9/Ni5E8c/P3b07MLC8U8+OfTOux+88ebbb+x9+533P/rs8JGlo6c+PTD/0ss/m527IhCMsaxkrFEqsp2jBRKlaYzhaVGkJIEUeILnSJajWZZlGY5hOJphaYal2Yv0v2Mxy1AMTVIkTuCoAcSGMAQiEJhEERJFCATGYQgFQcRmMYCYRECOxHia4CicJlEKhykcYUiMZ0lJZGWZVxReVQRdlx0ORVVXgNgwYxAkwrAEJ1AcTxkfgDgBYwSEYACIWG2QyaBhs3Wt0bWLohZJIsNhd2NjdT7fOTE2MD0xODVemB4fmJsszk0MTgz1DuXaB3tahrKt4wNd68f6N88Ob9swtm392JbZkSunihvG+jeM5DaPD+ycHb35yqlbr5q66YqxHTODm4d75vKtk9nGiZ7G8e7Gse7G4c6GYkfdYEf9YHtdrjndU5/qqqvsrk91N6R6GtLdDZmexky2qSbbXNvbWtfbWtfX1tDX1phrb8q3N+Y7GnJtddnmTEd9ZWtNojkda0nH2mqTXY1Vva01/Z0NA12NA12N/Z0Nufa6bHO6vTbZkom31iQ66is7G1I9zelsS6a3taavtaavrTbXVptrr8u31/V31vd31Pe11vbUV3fWVHbXpLL11X0Nmd7GTHddVVs60VQZbayMNKVizdXxhqpoOhGIBx1+l+TUOZfOOR28Q+cUheQFjOFghkcYHqZYiKBtKGFBCQtOAQQNYQSIoDYQstouJISWm9YZ8aA4ARPkX7YnjcrV0rLLDRo29i8xHIJgqxGOZLWVl5WvM1vKUQzESRjBABtksoClZrDEApdYkVIDZGHSglBWA4sxBsBYEGPBFfYVEFrEKBHFOQilbTBpAXHTxSSNUDaEsoK4yYaWGT/QRphWhJcDpAmkLDBrw3iIlFBawRiVYFWS1UhWJ1mNZDWSVQlGIxiVYBSCVQlGIzmdMshYdLGym1M8guYVNA+nuBjJTok6Kbsou593BkTNw/I6RggGB1swzoIwJpguRxkzIQC0BNEyRIkgKQAEbyMEgBJBWoIYGWYU2EBkTkUlO6m6WNXJCApJcwhJwwQN0RwqqYzbpwUj7mDE7fZqkkJTLEJQIEGBFINQDEzQEEGBJAMzHMryOCfgrICzPMZwKM0iJAOTNEzSMMnANIPwHCELtCowMk+JPCUIlCDRosKKGivYWcHBCnaW02lOIVkRp1iUpOBgwD09Ofzk9x9+/Ve/fGfvG2+/8ca+1/fsf+PNN/fue/U3r//0Z688v3sFiJ95/qXnntv9wrO7X3z2r5jYwGLDNWEA8a7HfvDko7t2PfaDHz7xtEHDz/7guXu+e2+hb9AuOzAQD7iD40MTD9z9oPHep3c9+/hjux5+8LEH73/kwQcefejBxx568LFHH3niicef2vXk048+8sQ9dz9w+213XQzEL77wo5df+unzz7308EPfv3b79YOFke6uvuLg6KaNV12zbeeOa28wtHPHjUYxx/ZrrvuvBeLRuesK49vaeqdCla2E6F1rwf/mcvO315nXGkBMEBTHSKqsO+y6w67qmmKMimVdke2K7FAUhyzbZVmXJFWQZEEUOYFnBYbhKZqjSJbCaRqjGIxmvzYhvriHeRV2L+Jd+8WGilWnxEUmY7fmdGkuh+bSNZequVTVqahO459j8PGKZLukOhXjhq9dMq6uSnHIxp2aS9Vdqt2tOVyqw6l+LWFNt8urncwG47o99kDQEwx5A0GP1+c0murCEX88EY7GgoGgx+XWHU7VuC0aC0TjwUg0GImGjfYNh8Ohqqqqqpqmud3uaDTa0NBQKBQ2bdq0c+fOm2666cYbb7zqqqtGR0fz+XyhUBgfH5+ZmZmbm5uZmRkbGysWi/39/f39/QMDA4VCoX9goKc329TcnKpKxxIV8cpUKlPT0tE5OTt3w8233HnPfbffdfeNt9x+7fXfuWbnjTuuv+n679x282133XHX/Xfd8/Cddz90y+33XHfjHduuvXnLNTduveama6699Zprb7t62y1XbL5+Zm7b+OTmsYlNE9NXzqzfOjW3ZXhi/cDwZHFkemR8zmDi4tDU0NDU8PD08NBUoTC+CsT53HBfbzHbU+jpHujtLRYK42Ojc5NTm8anNhk+jVxhND84XhiZHp3cODW7dXJm6+DQhq7ukYamvnRNZ6KiyR+sdnkSLk/C668MhKp9gUrdGRZkF82pBC1gJI8SLIzREEqCKAEgOIASEIbDOIEQJEKQK/vYCGqFEdtFQAzABHBhuryKvH9hX4xeFWJwMM6s8jGIkAaFG0BsAVEziJgg2ITAJhSy4ghEE6TE8XZV8Tg1n1v1uiSXzjtU0aXrAY8vHglVJvzJqDsSdIb8jpDPHvTqfrfqdWo+tyPo88bCoVQinqlK1qbjNVXh6opwdUU0k4rWpELVSU88rAU9nEMlJA6mSZDAQByFcBQhMIzEcZLACRzDUASGYRBCIBhFEAxBUBiGIQgCQZvNZrVaLRazxWK2WC1Wm81mA0EIBQCkpMR86WXrSkstGEYJvCJLuizqiqS7HJ7qynR/X35yZDSf7a5OxrwOzaMrMZ+7rjLeUpNqqalsrI7XV0bqKsL1leGGVLihIliXDNQm/LUJfzoaqAz5E0F/MhKsrapoqc/UpZM+t2Iuu+zbf/ONkN/9vTu/s++NV/a+/sqeV3/x23ffNIB46dDCqaMnzxw/e3z51JHF40sLx5YWji4tHJ0/tHj44KH5w4cWFw4vLhxaWDi8tLRoWCbOnvni8/NffX7ui9MnT587e+6f//s//68//fmf/uEf9vzm1zMToyJDlq+9LBb03XnrTQc+/uDLs6dOH18+Mn/o4KeffPbJ7w/+4Q/zBw/PH1qYP7SwvHTszKnz589/deb058eWTy8tnDDGw8eOnj118oszp786dfKLI0dO/+HAwnvvf/zm/vfe3Pfee7/7/eHFY0dPnD1wcPGll386M7vJAGJFtuu6WxI1luJJlGZwVmJkhVVEShRIniNZlmIYhqFZmmYphqEYhmKZv2LiFTErYmiSpgiKJEgcIzAURxEcQwgMoXCUwTEGxxkcpzCMRBEchlHQhgBWHAZYAjUKC1WRk3lGZCmeJniGFDhqBYhlXpE4VRE0VZQkjmEJ44EYTsA0g/M8LYiMMSCgaMxYisApGCVAGLPBmAVGzRBiAqFyCDaRJKiqbCzma22tGSr2rp8dveqKqS1Xzmy9cnrrpqnNc2PrJwanhvvGC90The7pod6NE4Urp4c2Tw9dOTm4YTQ/O9w3NdgzNdA1AQwrtwAAIABJREFUN9izeSR3zWRh5+zgjpnCtvHcFcWu9f2tM30ts/nW2XzbbL59Otc23tsylm0Z7Wke6mwYaKvrb63Jt9TkW2pyzTXZppqexkxPY7q7Id3VaCjT1ZDpasx0N2V6mjM9zemuhlRrTaKpKlJXEaxNBmoT/rqKYF1FsCEVbqgM1VcEa5OBmoS/OuqpDDmSAXtF0JEKu6oi7nTUk455DVVfOM7EfbVJf23Cn454Krz2pEtLeR3pgDsdcFcHXJVeR8KtxZxKzKnGXGrEpQYdklth7SKp8rgqErpMaQqlysYDJIThIJZHOAGhOZhkAAOIMdKGkyCKr9jBVmtTS0rXmC2lRl6+8XhztT3KKO5GUMCgYWMv84KnAjKOjT0ZFIesYHm5Za3Jts4CrjND6yxwiQ0tA7Byg24NJkZpG8YCGAtgjA1nQVpEWBnnFIKRUJKHUdoK4SYbWmZDS0G8HKEsxlsgwmxFSi1IiQ0rs5EmG2WyUSaAMoG0GWKtMAdgPIiLMCEhpIxSMkopGKVilIKSEkqICC4hhIQQEkJKCCGjpIzRCsaoOKMTrJ0UHLTkZCQnzesEq6Ccgop2QvdwDr+guhlOQXHOijJmlDFjrAWhTTBVjtAmnLMSvI3gbChjnDShjBnnrKQAUCJICiDB24yXrIwIOiHZaUGlOZFgOIzmME4kJJW1u2S3T3P7NLtbllTWSIymOYwRcJpDcQpECQCnIIpFaQ5leIzhMZpDKRYlGQSnoFWRFMwymMASEkcKLMGxBMsRnEDyEs0rNKfRnE5zGs0oJC1iJIcYbwkFPTPTo7sef2TPr//23b1733lj738FED+z69m777inPzugS3YMxIOe0MTw5IP3PPTScy//BYgf+v5DDzz60IOPPfLw448+8oThl7gYiC/2EL/4wo9e2v2TZ5958f77Ht66ZXs+N9jR3jNYGFkFYgOFr9v5HSN/7f9eU93XizmuGZq5dmj22pH1Owcmrm7pmwqkWjHJu8aKf2Ot+Vsl5sstgBlBIYogBVbSFd3lsLucql2XVVWSFElWZVmXFYeiOhXVKWsORbPLmiZrqqTJoi6KuiBoAq8IjCjQvMgI0teW6v5d5DWW5+xunyGHx+/w+J3egMsXdPtDbn/IEwh7gxFvMOINhr3BkDfodwc87oDL5Xe6/A6nz+H0ORxeu8Nrd/ocLr/D5Xe6Ay53wOUJut0Bl8Nrt3v0i2XcvCrjpO7R7B7d6bV7fA4DcD1eh9fn9AfcgaDHH3B7vA6HU7U7FLtDcXv0QNATjQUTyUiyIppIRowajqp0sjpdkapKxBPhUNgXDHkj0UBFZawqnahKJ6vTlZma6nQ6nUwmg8GgERlh1C8nk8mWlpbh4eHNmzdfd911N9xww44dOzZs2FAsFvv6+vr7+0dHR6empmZmZqampkZGRgqFQi6X6+vry+fzuVyut6+3vauzvrExVZWOJyujiYpYRWWmvmFgaHjLNdtvuPmWnTfetG3H9Vu379y244brbrz1plvvvPWOe2777r233nHvzbfdfcNN392+85Yt227cvPX6q66+cdv2W6659rZt19x65VU3zMxtGx2/Ymhk/cj4hvHpK8emriyMTPcNjg0UJ4qjM0OjM8XRmaHhqaGhqZGRmZHh6cHBidWpcG92sKsz397W29aabW/vy2YHC4Xx4tD04PBUvjCWzQ119w1m88MDw1Ojk5smZ7eMT141MDjX0TnU0JSrqeupznTEk43hSE0gVB0IVQfC1R5/heYIS6qHlxycqLGCSrESQQsowcA4BWEkhJEIQaIkhdMMTtMYRcI4AWGYDUYtIGw23LoXWnEN/QWRL2iFemHCGBUblAzAhA3EVo0WxhutIGYGkHIbVA5CZhQ247CVgCEGJ2WOdyiK16H5XYrPIThV1i7zTlX1uzzxUDAVD1REPfGQNx7yJcLeRNgTC7oifmfE74oGfMlIuDqZqK2qaMgk69OxmlQkXRGqTgSq4r7KqDMeVIMu1iFjEgNRmA2HbSgIYBCMIxiJERRO0gRB4hiGYihCYChB4CSBkTiGo8gKJkMAANgAwAaCAAgBEIzgOIlhVHmZ7ZJvr11zWSlgQ2mKFwVVkex2zRX0hxvrGkeKI7OTU/292XRFPOx1xXye2op4V2NdvqMl39Gcbanrbkz3NKZzrbWFrobh7qah7qbBzoZCZ31/Z9NAV1t/d0euu6OQy44Ucr1drRUxHwyUrrnkbyJB99133bh3z8/3vPrz13798/fe3vvxB+8f+P3vlw4vnD526uyJcyeOnj66dHJ56bihxfkjC4fnF+fnjywtHFmaX1paWF4+cuLEqTOnz58/99WXn//d5+e+OHXi1NnTZ/77P/7Tn//nn/7p7//+jVd/PTc5LrGUad2aeMj/vdtvOfTpR393/szp40cWDh749KMPP/nwgwO//+TQZwfnDy0sHF48euT4udOfnz//1elT548snViYPzZ/+NjS4snjx86dPvXlubN/d+b0V0ePnj3w2eL7v/39vv3v79v//vsffDJ/5MTxU+cPHFx84cUfT06t9/rCFMVLoqaqDoFXGJKjUJojeYVTNUGTGVmkBQOIWZphGIZhmZVJMcNyLMsxDMcwLMOwDMPQNENTNEUxFMVQFEtRLEUxJEkTBEXgNEGwJMlTlEDRHElxBEljOIWgOARhEEDAoEHDTlXyODSvQ3Npsi4LMs9IHC3xtCywsshJIisJjCSyksjyPM0wOEWhFIUxDMHztCgygsBwHEkxOEmhJIXSDMZwOMuTrECuVKmxCEVDJAWxLKppbCTiamhI5XNtE2MDG2ZHNq0f3zg7Mjs+MDHYM5RrL2Sb+7sa+jsbCt1NxWzLULZlsLupv6O+ryWTbazqaUhl6yuz9cm++sRAY8VQa9VIW9VgcypfF++tiWYz0b76eH9jcqCpMtdYka1LdNXEOzOxrky8M5PoyMTbq2OtVdHmykhDRag2EaiJ+TNRfzriq454q8LeVMiTCnmqI976inBzOtZUHa2vCGbivqqIuzLkTPj1uE+LepSoR4m45bBLCjnFoEMI2Pmggw86hJBTDLuksEuKuKWLrxoKOoSQUwg7xYhDjNqlhENJeezVfleV31npdSTdesKlJtxawqMnPPaoWws6JK/GuVXWY+f9binoVf0exe0UNY2RZIIXMaPXjeERgrbBuAlEyiHMBGMWCLFAsMXwS5jMJSWla0pK11isZSgGGiF6JIUaQGwDTCBkMYx/q5Y/YzxsjJNxAkZQm7EkAyHWUtPl68ouNdnWWuESK7zOipQAWBmIl8OkGaEsKG3FGBvG2HAWMERwACVAtAizMspKKC3COGuDSbMNLbXC62xoCUSUw6QZIc0gXm5FSixoiY0oA2gzwJpBxgyxFpi1wrwNFmwIb0N5ABUARABQHkAFEBVBVARRHkB4GywAqACgAogKICKuHGACiEkQLsOUgjIazmgYKcE4BxA8wCqo6mTsXl5xMYyMYIwFpc0oY8FZK0qbYcoEUyaMsWCMBaHNIFEGYCUAVgISZcZ5nLWijAWhTBBZjtBmkgcYGeFVglcpTqIYgWAEgpMoQWEljVfsgmIXZJ0XFJYRSIrDKQ6neYJkMYyCEALEKJhkMeMkzRMUh5MsRjAoTsMYBWMUjFMwSSM0jbE0ztE4S2M0g1EsRnM4LZCMRDIKySgkLROkiOEsjFIAgtsIEoqEfXMz4z944tE3fvOrd9988529e/e/vmf/G2/ue2Pfq79+/Wc/feWFF3/0zHO7n3lu97PP7X7u2d3PP/PiC8/s3v3MSy89+/JLz61o97MvvfD0i6tA/OSju5545MknH9311OM/fO6p55//4QvP7Hr2e7ffnevOq4KGAljIG54anX7o3odffv5HBhA/8f0fPPLw4w8/+NgjD33/sUef/P5ju554/Kkf7HrmB7ueMYD4tlvvvP22u1ZTJl54/mWjpu6eux+48oqtvdn+ttauwsDwFZu2bL/mulUavuH6mw0g/r/YVLc9N3bVKhAPTl8zNHNtcfba4fU7+yevbs5N+ataEdlzmQ37xjrTN0vNa6yACUVBmiREXnRousfl8LhVh11SVF6UBUmRZE1W7IrmvDC4dWtOp+522j123avrPl336ppbV50Oxe5ULxruGsi7CrsG7xrI6wmEfaGoPxwzFIjEA5F4MJoIxZLheEUkURlJVEaTqWgyFatIxSoqo8lYKB4OxgKBqN8f8fkjPl/Y6wv7/BFfIOoPxgKheNBQMBYIxgLGPRfLF/b5wl5vyOMNrYD1KhY7PLrBwV6f0+d3BYPecMQfiQbCEb8/4Ha5dQOIXW7dH3BHooF4MlJREatMxauqk+lMqqa2KlOTMoA4GgtGY8FkRbS6uqKmJlVTW1Vbm66vr62trU2lUtFo1FiGM0KI4/F4fX19Ltc3NTW1adOmDRs2TE5O5vN5o5yss7Mzl8sVi8Xh4WEDkbu6utpWvtpbW1ubmptq6mpT1dWGZSIcSwSjsUSqqjPbO7Nh45Zrtl+xZdvGzVuv2LLt6muvN4D4plvvuvHm7+684bYd1996zY6btl5z4xVX7dy0eceVW667+pqbt++4ffu1t1+19Tuz668ZHd80UJwpDE0Pj80VR+f6CmPduWJf/0hhaHJodHpodGZ4ZHpkZGZsbG5sdHZoaGqwMF4YGOvPj/RmBzva+1qaupoaO5ubuzs78319Q/n+0b7+ke7ewbbOXGtnX1dvoX9oYmRi4+jkFYWhua7saHPLQENTrrE539DUl6ntqkg1R2K1/mCV25fUHCFB8XCik5cckuqSVJeoOBhewSkOxikQIyCMRAgKo2iCYS8AMQ6ihnHiIiC2/cU6bLYhZitivDRbL5wxLgEoAK84la0gZrLC5RbIZIUNhzGM0TBOQyhlQ3AzjJgQqBwDTDhgoxBUoGiN5xyy4FIYXcQlGuEJhCcplZc8uh50qX6n4rPrQbc75vcmQp540BX120Mee8jtDHu9iVAoFYtmKqKZikg6EUzFvMmwOxl0J4LOuF8LuXmXgkkMQCEWxGYCzGbQbINtEAqhOEJQGE5iGI7iOELgKEliFIkbD9kxDEFRCEEMbwUAIyAMgyiK0hRDU7zVAl92acnla8pAAGMZURI1WdRU2e7zBOoydSPF4bnJqYHebG0qWRkJ1lYkuprqi71dEwN9Y/3ZoWzbQGfTYFfTeL5j/XDf5vH+zeP9G0Z6p4vd08XeudHi3PjI9Njw7OTYxunxkUJfbVWUQM3r1vxNLOy+93s37XvjF3te/flrv/rZe2/v/f2Hv/0LEJ88d+r42ePLp48tnzy2fPLY8okji8uLC4tLi4tHl5eWjyweObJ49OjyqVNnzp394ovP//jVF380gPjMqdP/9N/+8c//43+uArHM0eZ1a+Ih/1233fzZ7z/48szJ40vzn33y8Qfvvfvh++99+vFHhz47uHB4cXF+6djyiXNnvjh/7qsTx8/Mzy8fPLh06ODy4sKJ48fOnTn91bmzfzx75u+OHj174MDS++9/sm/fb/ft/+37H3yycOTE8VPnPz0w//Qzu4dHJh1OH4pSLCOKgsoyIonRBExyJK/yml2yq5x6MRCzDMOyBgeviKUZhmZokmJImiYpiiBJnKBwgqVogWEN8TTD04zAsBLLySwvs7xIsxxB0QiGARBssaKAjcERhWdcmhzyumJBXyzoC3ldHodmV0RjWmxI5CieJQ1xLMmxJM9RosDIEqfIvCSwLEMQOAwjttVpIseTksIpuqDaBdXOyyojiCTH4xxPKCrj86mVlcHmpqpsd1Mh31Ec6Broa+vtqGtvTLXUJpprYk3pqOFAaKtNtmbiTVWR2oQ/E/Wkw66aiKsu6q6LOusj9qaYs63C017hbY6760N6TUCtCWj1EUdzwt2S9DYlPHVRZyZkTwfttRFXfcxbH/cZiRPVIVcq6Ej69YRXj3v0mFuLudWoS404lbBTiXm0qrCnriJYXxlanQGnwv8fY/cdJEdh5o2f8/3OBmnDhM45d0+e6cndMz3Tk8NmhdXmqM2rgAQIJIFEMthg+xxeG5AACWUJ7uzze+eIhUQ0JhjbBK12Vxmw8eX3rbq79/er3x8trWXfXdXb9a2pUU/PVM0fqvrsM08/TzAT86UjnpspbCURkDTVlQp70hGvlVTYrauuRECO+6XrIPaLiYCUCMhaUEmH3LmIv5qMtGW0DjPVmtGqerysRcpapJaO141kLZMspWK5pJpNBLPJUC4dKWbjRTNpGlEtEVBVxe1lRZkUJMJqIyZoAMaaQaQJQpsh1AZAzSBks6q81hR8m70BhOwEAbMcybAETsDWBhZrlL7VDg7BDgCyAZDdgrJVIUYxcGWjIQQ7GptvW930eZtzlRNe7URWOdHVIN4IEU0IZUNpO8Y4cNaJs06CA/44IC3CnILxLpyVUUqAMMYBkc0Q0QSTzQhlQyk7QtthygZSNoBuBuhmgLVBnB0WnKgAoCKAiAAiOGHOAXF2gLUDdDPANAOMDWBtIGuHODvEO2DegfBOmHdCvAPiHCBrBxkbyNkh3oEKAC5BuATBrAMkm2CqmeRB2Ut7QoIrwLIyirNOjHEQLEAJEM4CKG1Habv1XVDaDhFNANYAoA3WN7W+JkrZIaIJxBsR0kbyAKdggpviXRQjkbRAMCLJyQwnM6xMMxLFiBQr0YxEUTxBsBjOojiL4gyCUjBKwTiDUjxBCyQjUoxI0QJJ8TjJYQSLYgyCMQjOICSLMhzOsQTHEuwNENM8TgkELZG0QtKWhgUUYyCEcKKYgyJhXYtunp86+MxTp3/8wxUQv/zi6bMvnvnJD3/6N9/9/okTLxyxNPwHEJ/4vwDx038M4sNfefSrvev6XILbAvHsxPwT33zyZhA/+Z39T3x7n1UbtrqHDx448l+C+NBzx44dPWWB+Gtf/ebWLXesX9fb3rbmvwOxNZD4loGByYGB6yDuH5rpH57rH50fGN80uHHr0OS2oentQ1N3Dk/vGJq+e3hm58j8veOb9oxt3jO6ac/4lr0WiMe37B2a3dk7cWf32LYN49v7J+8amrlnZG7X8Nyu0c339U/f3do3E8m1o3Lo807sllXNn2u03eoEbRgOsQwpi1LA6w0H/ZGQO+AXXW5OVHhJERWP7Pa5vEG3X/UGwz41EgiHg7GwmlDVpKrqqqqpaiKixmNqLBGOJdVYMpzQwnHNIu8Kdm94N5NMZ1fyx/bNG7lCJl/KFsrZQtksVsxiJVeq5EqlbN5M59J6VtMyyUQ6scLfZCapZ/WUqadMXc+m9KyuZbSV6FkruvXGpJFMpOMxPRZOhEPxYCAa8Id9XtXrC3oCQW8w6A2FfOFIIBa7DuJEMhKOBH1+l8stKorg9siBgCccCcTi4WQylkons2Yqn8/k89msmU6lE4lkNJ6IJJOxtJE0c0ahYBaLuWIxXyjmTdNMpVKJRCIej8XjcWv3cjKZzOfzHR0d/f39Y2Njg4ODa9eurdVq1tLmlpaWNWvWbNiwobe3b8OGnq6urpaWlsqNo1wu5/K5dMbQU6lU2rBAHNP0VNbsXLd+am7+9jt3bNl+5+Ztd27fsXPnngfvf+hLDz3y+AMPP7bngUd37/ni7j1f3Hnvw3fvevCOHXvv2LF3x84Hd9/3pb0PfHXvA1/buftL2+7YOzVz5/DY/NDo7OjG+eHxuZ6BsXU9Q739Y8Oj0+MTcxsn5ycm5ycnN89Mb52Z2jKxcX58dHZsZHpkaKK/d3Tdmr7OtvVtLWvb29avXdvX0zPc3z/W0zu6Zl1/W9eGtq4Na7oHB0enJ6a3jk1s7u7d2NreX6ltqLf2tXcOda4ZamnrzZc6E3opoKYVT5QV/BTrpjg3L/lcHtXjD7u8IV7yEIwA4xSA4CBKIDiFkgxOMxhNIyQBYKgdguwQ5EQwCCNB9HoZ2AkRTgi37NvsgJsdcJMNarSBDc1Aow1stIHNDtgB4TBOIySLECyAEHYQtTSM4AzJiozo4iQ3K7pJToQoyo5BjaijCXM6SBDmMFyiKRdLuViEJxwk1IQ6mlCHk4JxiaJcHCEzuESzXtEV8QU0NaCFfYmgK+KTVY8S9nrjgVAqEs0m4zk9ntOi2aSaiauZeDibCJuJYDrmivoYjwCzmB1xNjqbGh0NNqAZgJ0IBuMkSpAoYYGYRCkKoyiConCCRAkCxXAEQyEEhRAURDEIQSGcQDmW41gJArBVtzY3NjhwjBZFlyx7REHmOdHt8ppGdrC3b3rjxr7udeVcppDR2yrF/nWdk0O9c2OD00M9Yxs6B9fWh9e3TA+u3TYxcM/c6N1zI7dP9s2OrJ8Z7p4fH9o0OTo7Pjo/Nb51dmLjYE8lr1OoreHWW9K6+q2//OLLL/3d6Z/8zxd//P03Xz/73ju/+M0vf3n+w4VrF69+cuXTq5c+ubR87eLylYvLly8uX146v7x4/vzS4vkLy4vLS+eXl85fuHDh6tWPP/3ks89+94+//+wff/vJ7y5fvHz18pV//ad//v/+/T/+9R//8fSPf7h5etIlsPaG29KJ6GNffPCXv3jj40tLix/+5t1f/Py1l8++8erL77791gfvv7/w0fnzC0sXL1z+5OPPPrn2u6Wly++/f+69X334618vfPTRheWlj69e+ezja39/7ervl5au/epXC6+//u7pl944feaNN95879zi5QuXP333lx88++zRwcFxlzsAQThFchwr0xRPoBQBkzwleCSvXwl4BI/MSgLFczTLszzPcRzH8RzPczzP8zzHsVZRmKJokqII6w46nMIJgWEVQXQJkvXoEiS3KHkkySPKbkGSWY4jKBJGYZvD2diEOBwCTQQ9SkINZLR43tDzhm5o8UQ4GPS6vIroEjmZZySOFliSpwmOJgSWFHlaFjmPIvo9SsDn8nkVReQYEoVBu93WYLM1gKANJ2COJ2UX7/ZJ3oDiDcoen6S4OFGiBZFSZDbglxKJgGkmqpVMe0u+o7XQVjOrRb2YiRWNSMmIlDORmployWutBb1uJkrpSC4RNGM+M+YrJPwVPdiSCXeY0bXFZHdF7y5rXbl4azpUTfqrWqAlHe4wY525RLsZq6fDZT1Y0oLVVLhuROuZWM2IVo1oJRUtpyIlPVLUw0U9UtAjRT1S1KNWSuloNZus5/XWYqq1mGorpVuLqZaCXssly5l4MR0ppMJ5Xc3raiEVLqYiJSNaziSq2WQtp9VyWtW0Lovl9YiZVM1kyEyqOS1cSEWKRqyciVeMRD2jdRWyG+rl3tbKumqhI59pM/X2XGpNKbu2nOsqm20Fo2ZqVTNZy+v1olEvZWolo2BqKS0UCimyi+Z4nOVQq9OUoEAUtyOYHSOcKO4E4WYAakZQwNrDYpWKERSgKJRlCYpCIdjRbFvd0HhrU/Mqi8V2R2OzbbXN3uAAmqyysXV3OAQ7bPYGJ9BstYw7gKZm+202x2024DYHdJsDXgUgqwGsASSaIdIGU3aEdiC0A/3jYIyTFGDOhYs+WvIzoo9mFYwUIJwDUMaJsU6cA0gBomQEEyGAtjVjq21ko5OxQbwT4QFEAGEBhHknyNqddLOdbLIRjVbsZJODagYYO8g6QM4BcU6IcwKs3UnbHFSTnWyyk012qhmgbRDrgFiHg2hqhm+zI6tQ2i64CHeAV/wsK6MEB+Cs06pnkzyEMU6MceAsQPIgwYEo7YCIJohoQig7xjgJDiB5EGMAhLLDpA2lHYyIiB5a9rGciyJFnOQxSiQYmaIlkhQwjIERGsJYhOBQnEMRGoIpACYBiARgEkAoEGNg6y20RNISSYkEyWMEh+IsgjIwysAYAxMswvK4IJCiQPE8wfI4I+CMSNASycgko5CMQtIyQYgYxkIoCWC4k6aQtB7bOj/13DNPvfSjH75++qXXfnb65Z/89JUXT5998aWf/vAn31sB8bFTx46d+u9BfPL4oeNHDxw59Myhg/sPPvPkM/u/s//pJ54+uP/g0YNHjz137NAzhx5/5PGetT0Kr2AAloxoc5ObnvzWUy8c/ysLxM/sP/jUE08/+Z39+5585un9B595+rkDzx5+7uDRgweOPPXkMzeDeP++A88dPHr0yEkLxF/9yje2bN6+ds2GttauwYHRbbfftXvXXqtTwgLxffc+sPOe+3bcteuWgcHJgcHJ/qGp/uHp/uGZ/pEVEG8ZnLx9aHr70PSdwzM7hmbuHprbOTK/e2zTfWOb94xu3jO+Ze/GrfdPbH1gfMue4bldVsvEho3b+6buGpy9Z3hu1/DcrpH53X1TO1r7piO5dkxWvwDgt6yyfa7RdpsFYobBRYH3elyhgEcNyn4fr7gZQWEEhZXcguyV3QG3T/WFIoFwNBSNhuLRcDIS0SLRVDSWjsZSiXhKj+t/gK9V602ms1ra1NLXyatn8qlsPpXNpzL5FQSnsvm0WUibhbRZNHLFTL6UzZez+bJZWAFx2SzmjXw2Zab0rJZIJ+MpqxIcT6STScPibzJp6ElDSxrJRDqRTCcT6WTSSCSNZNLQVs4n0omYHo8kI2pcDcVCgUjQH/H7Qz5/wBfwe4NBnxoORqPhRCKaSEZjsXBIDXi9LsUlSJKgKKLHo/gDnmDIp6rBaDScTEZ1PaHriUQyGo2FVDWohoORiJpIRHQ9kU7rhpFOp1OalozFYuFwWFVVVQ1HItEbR0zXU/l8oaWlpaOjo6WlxeqssEZJFIvFWq3W1tbW0dHR1ta2MmgilzNzOdM0TSNj6KmUlkql0kY6YxpmPm3mCpVqd1///Nbb79q5+467d91x9667d+/Z8+AjDz/6lUe+/LWHH/3qg198/P6HHnvg4cfvf+jxPQ98afeeR3fveeS++7/8wMNfe/iRbz70xW/ct/exO3c8uGnLzqmZ7RPTt09Ob904uWloZKJ/YGxoaGLj+Ozk5PzU1Kbpqc2z01vnZm6fm946M7l5anx+cmx248h6UrB0AAAgAElEQVTUcP94X/dQ95q+dZ0969b0dq8f6N0w1Nsz1L1+sLOzp7V9XVvn+nXdgyPjs1OzW0fH57rWDhXLa3KFrnJ1fVvHQNfa4daOvlypI5rMu/xxTg6QnJvkXLTgEZWAy6u6vCFB9lKshFMcRjIITkMYBaEkiJIQQcIkCRKEHUWaQLAJBAGUQEkGJdkbrcDkjUkRmFUPbnJAjXawoRlY3exstIF2AAUQEiYYlOIwikMIBkBJO4Q7IRwhGFpQRLdf8YVkX5BT3CjL2HGoAbE1orZm3OGkIYTHMZFERcJJQw1w8xecqz7vuK0BbnZSEMRhThqyEwDIIIRMsz6R90ucT2S8AuPhWZ8gBGVXxOtPhtR0JJyJRTLxSDYRzSXjBT1ZTMdzqaAWkUNuQqCcGNjgaFrdvKrBttrmbAZhAMVgDIdRFMFxhCBQisJpmqRpgiBRFIMhGABAuwOwOUA7ADshBMQIlGU5npdwlHLYQKcDInCKZXmW5WmaoShaEIRYNNJaq3av7WqtlbOpREaPVwvZ7s76cE/XaM+a/jX1tbVcRym9tpbt7yxv3NA+M7Bmuq9zdH29r6O0obWwob3S01Hf0F4fWNcx2ru2p7NuaioONDR8/hZDC3/761964+xPXj39w7Mv/vDtn7/yq3ffev+99xY/skD8yZWLVy8uXy8PX1i6uLi4tLi4uLS0eOHC0vLy4vLy4sWLF69d++TTT3//u9/+w3UQX7p89cqVf/2nf/5///3f/+Uf/uHFH/1gfmpC5uim2z6vRdVHHtjz9huvXr2wuPDhr99+841Xzrz02itn33n7rQ/e/+D8ucXFxQsXLl65eu23V658en7x4m8+WHjvNx/9+jcLH3y4vLh49dLFT69c+ezy5d+dP3/ll7/86OVX3/7Ji6/9+GevvvL6Ox8sXFy6+PFb77y/b//hvr5RSfZBIM4ykkvxK7JP4l0SK3tlX9gfiQVjqlf1yT636HLJLo/b4/V6fT6fNUjR4/G43W7FpciKLImiwPEcw9AkRZIkRzMuUfK7PQGP9/qjx+Nzu7wu2SNJCs8LFEUhKAaAjsYm26rVsMMmsbS1DCVv6CXTKJmGmUpqUVX1e6zGCZEhOQrnKJwjMZ4iRJaSBdatiAGvSw14wyFfMODxKKJAEzgCQoANBGwoAtAULkmcz+8Ohf1qJBAK+wIhr3V7sdstut2i36eEwz5dj+SzyXI+VS6kijktn4mbqUguFS6kwyUjUjXjLXmtpaDXc8lyJlZMqUU9VEqpFSPSYsY6S9r6aqanNdfXVuhpza2rGJ2FZJsZazMTHQV9TdlYW8l0ldLted1q9q2bidac1prXW6zkUteTT7UU0lZai5nWYratmG0rZloKRr2QrpeM1nK2vZprr+Y6avn2aq6tYraWs1baKtn2Wq6znu9qKXS1lFfSWS911IrttUJbJd9SytaLmVrBqBUy9VK2rZrvqBXbK/m2Uq6rWuxuq21oq62tlTqK2bZcqj2fXlPOrq3kuspmWzFdz2lVM1nNa9V8upxLl3J6NhWPRwNeryiIFMPiNIPRLG5NkiQoiKJhjsM5DiNJCMNBkkJZlmAYnCIRgkBICuUYgmNJmkJh2HF91Frzapu9odm22rq1rrl5lcPRCIA2CLJb09kczqbGptts9gZrAAUE2x1Ao9252uZc5QBXOaHVANwA3Li1DibtCOlAKCtOhHYilAMm7TDlwFiIljHeS0sBTgpwvIemFZwUEYwDUQ5EeZCQEFLBcAkBGaedaLaTNoBxQCwAc+BKIMYJ0A4n7XDSdidtd9IOgHHCHIgKMCrCqAAjAozwEMQCTtrhoO0Oyuag7I4bl8Ec6CTtzchqO9KAMg7ORch+TvLSjITiHIgx1yvZlADjHIRzIMFDtIQyEkYJCM4C1gWkANMiQkvXR2TgHEjyEKsQkpeRfCzrIgkRxQWElDBaISgZxwUEYUGIdsIMgHIQyoEQ7QRIuxWQcsC0E+VAQkQpGacVwnqX9SEYD6MchHIQxsEEB7MCJoqEJJKiQHBWt7GIsxLByiQjE4xMMjJJSwTJoRgJYpiTIZGMHt++aebIs/vP/vjHP3/ppTdOv/TqT1987WcvvXL6zHUQn3zhyLGTh4+dPHrsv6sQnzp55MTxQ8eOHjxy6NnnDj594Jmnnn76iX1PP7Hv4P5njx48fPzQ0cPPPvflh7/U3bVe4SUcwvVYan5q85PfevKF43918sipwweOPvv0c/uefOapJ562miX+M4itTXUWiA8eOGKB+PCh43/5tW9t3XLH2jUbWls6B/pH/gTEe/c8dN+9D9yoEA9NDgxPDgxPDYxMD4zMDIzODYxtGty4eWhi69DUtuHpO4Zn7hqevXt47p7h+Z3D87tG5u8d3bJnbOvesa17xzbvsTKy6d7B2Z29k3f2TN7RP3PX0PzOkfldw3M7h+d29k7c0do7Gcu3k67wbSD5Z6sdf97kuA2AbBgBUDTMcpQkcx6P6PXxHg8ruyleoTiZ4hVWcAuy3+UN+ULRQDgeisaC0WgoHg4n1KgeSRixRFqLp1NxLR3XjLiWieuZuJ5JpLIrsVispU3NyGnpnGbkNCOnG/lUtpDKFFLZQiqT1zN53cjrRk438rqRT2UKabOYyZWyhVK2UMgUzHTOSBpaTItHEtFwPKzGw+F4JJyIRpLRSDISScQiyVgkGQ0nImosHIyqoWgoFFPVWFiNR1YuDieiajysxlU1HlHjkVBMDUVCITWkhoJhNRiNhmOxaCIRiyeisVhYDYcCAZ/P5/Z4XF6Px+fzBALeYNAXDAZVNRiJhKLRcCQSVtVgMOQPBv3W+XDk+ufE4/FYLBoOq4FAwOcL+P2BQCAUDKqqGlbVSDgcicUSmqYbRsY0zWw2axhGKpVKp9PW0uZcLlco5AuFfD6fM82MxWvDSGcy6UzGyGSNTDaTzmSNTDabKxTK1UpLa8fadcPjG7fdtWP33gfuvf+hXXsf3L33wfsffvSRL3/tsa9+87GvfvNLj3/j0ce+/uhj33j0sW88/OjXHvziVx54+CsPPfLVhx/9+sOPfuOBh766695Htt95/5bbd2/esnPzlns2b75rbm7b9PT85MTc1MTczOS8ldnJTXOTm+entsxPbp7dOD87NjczOjM5NDnWPz60YXhg/WB/92Bf92Bv90DPur51XRs62ta31rtaWjrbO9Z1bxgc3zg7M7t1dGymo7Mvl2tLG3Uz116prW/r6G9p7zFL7eFkTvHHBHeIdwUlb9gViHoCUbcvLMhenGBBmEBxhuEklldIWgARwgaidgQDSQqkaDuON8JwIwg5UQIhGYRgYJyGMApESQglQYQAUQJACCeCO2HcDqE2AGlyQDYAARACxCgAI0GCxigOozmIpO0w1uyEHTCOsTzv9imBkOQL0LIMM5SDgBtRewPS3Ija7CQIcSgqkqhEOhl4Ndz8eeeqv7DftgpuctAQzGMAAzfjzibM3ow7bCTgoCCARWAeQ0WCUGjKw3EBSQ67vXF/UFfDRjSSScRNXSukU8WMXshE0wlvxM/KHEygTQ7bqsZVqxpXNdkanaATRiEEgSAIRBCIIFCGoTiO5TiGpHAYgewO2+qmVbc13LaqaVWz0wYgIEphDM8KosRzAkXSGIYhMAxCAAQDKAYzLCXLYiDoTSSiqVQ8mQhHwr6I6kklw7Wi0dVa7Kia5Uw8Gw9kot6iHqyb8Y681pHX2s1E3YiU9VA+HjBjfjMayMVDVSPRXjRqZjIZlFHbrY1/cUs2GX7iL7/81iunf/HK6dfPvPjOG6++9/Yv3n/vl0vnFj6+dPXa5asXFi8snl9aWlxeWlxaPL94/vz5xaXzS8uLSxcWF5cXl5aXLl66dPXqJ598/Lvffvr73/327z/99LMrV65eu3rtX//pn//j3/7tH3//+x/94G+nJ8Z5Cr/1//nzSMD74H27fvH6y9cuXVhc+PDdt9989eUzr7328jvvvP3++x8snF9aXL64fPHKhSvXLly6trB8+cOF5fc/Wnr/w6UPPlo+t3BpaenahYufLl/45MNzF99654PTZ978ux+d/dsfnfnZ2Td/9cHSwvLVN9/+zb6nj/T2jclyAEVotysYj6d1LavF04mIlo4bZjqXS+czSUOLJONqLBaJaUktbRiZbNbIZlLpVEJLxpOJeCIeT8QiUTXg97lciigKoii4FDng84ZDwWhYjaihiKqGQ4Gg3+t1y4rA8zRFoQgKOEG7zd7QYG9YhTjtMncdxLm0VsymC5mUkYwlwsGQ1+WReImlOBKjMZjBEY7ERIZUeMYt8j6XFPK5I0FfVA1EQn7V7/G7JLfEywIrC6xL4r0uSQ34dC2RyRppI5XU4olELJGIxeORaERVQ3415ItGgulUrJhLVYrZciFTzKUK2WQhkyhk46VsvGLGa7lEvaC1FLR6IVnLJ2pmvJqN1cxYLRdvzSfailpbQW8r6lanbz2XrJmJmhmvm8nWQqqtmGkvZdoK6ZZ8qmImy5lEOZusmVotp1evJ3U9+VQ1l6rk9EpOr5ipipmumOmymSpktHwmmc9oeVMv5Y1yIVMpZqsls1Y2a+VcvZJvrRVb68X2lnJHa6WzrdrVXu9sq7e31tpbqm31SkdrtbOt1tlWa6tXapVCuWAWc5liPlMp5eqVYkulWCvlq8VcrZSvFsyKaZQNrWwkqplEi5lszWktOa1q9S7r4ZweNvVoVo9n9JgeD4cCHlnmeZ7meJrnWY5naYYkKYymMUGgXArncfGKxIoCIwqMJLCSQItWowtPiTwjcjTHEASBIIgTAu0gaAMAm9PRZLc32mwNdluDw97odDQ5HU1OZ7PD2WRZ2dq0Cl7vpmgGwCYAagLhJghpRlAbjNkRwoGSTowCcBrEaRBnIZyFCQ7GWQihnCDpgCgnysOkhNEuknFTtEISEo4JCMyBIAMAjNMKxIEIj2AChgoozCEwC0MMBDEgxEAIC6MsjHAoKqCYiOESTkgEqVCMm2G9LONhaDdNKhQh4ZiAITwC8zDEwTCPwAKKihguEbhEoBwMUg6YcpACzHso0cfybooSEYwFERpAWYAQIEpErdASyiok76ZYF0FL1kmMllBaxhgZZ2SCljFaQmkJY2SCdZGMC6cVjJRRQkFJBaVcGOlCCRnBJBgVQFQAEQFEeABiHSBjt+4aBBg7xDoQHsAlmHShtBun3TjlwkgFJWQEl2BMgjEJJkSYFBGah1kW4VlU4FCORxkOYXiUETBGRGkBpQWUFQleplgBJwgQhe00AZup5I6tm04ePPDqT376izNn3zxz9uenX3rz7CuvnXn5xR/95Hvf+5uTp144cuLkoWMnDh89cezoSWvs2qkjzz9/9NTzx06dOnrq1NGTJ48cP3746LFDhw8fOPjcM88e2L//maf2PfPkUwf27T/23KFTx44dOXjw0QcfXtvRJfMiiRKGZmya3vydbzzxwvEXnj/2wrFDJw48c2j/U8/uu9E9bM2XsEC876lnb95Ut++pZ1dGER89cvIbX//2ttvvWre2p7Wls79v+Patd94M4j++qW54cmBkcmBkamB0enB0ZnBsbnB80+DElqHJGyCe3TE8d/fw/M7hTTuH53cOz+8e3bJnbNv9o1v3Dm+6d3jTvaOb94xu3jM8v7t/ekfv1B39s3cNb9o5smnX8Nw9Q7N392zc1tYzkSx0MO7oaoj+swbgz5uctwGwDSOcJAXSDMYJpKjQsptR3KzsZUQvzXso3sUIHkEOuLxhfygWjCRC0XgwEg1F1XA8FNPCmhFPGlpM1yJxLRLXI/F01ErCihFNGLHkHyWuZRJ6NpkytXTOSjJlJvRsXMvcfE0yZepGLm0WMvlitlgw8tmkoUeT8VA0EgiH/OGgX705oUBYDUbVQCToDQY8AZ8n4PUEfJ6AzxP0e0N+vxrwq0F/OBSIBIORUCgaDkYjwWg4FFXVcDgSDkcj4VgsGovFYrFYNBqNRMKqqoZCwWDQHwj4A4FAIGCpNxAMBoPBQDBonQz4/T6/3+v3+wKBQDAYCAYDoVDQ2rocCoWCwYDf7/f5An5/0O8PBQKhUMgCcTQSicdiiXg8mUwmdV2zNJz6w6FrWlLTEolELB6PRqNhK7FYJB6PJrWEntISmhZPJBNaKp3N5cuVentH7+DQzKbNd96z65579+7YveeunffevXvvffd/8YGHv/zQI48/+MXHH3j4sfsfevyBhx/f88CX7t37yO49D++6z2qi+OKdd9+/Zduumfkd07N3zc3t2Lz57q1bdmzdcufWTdu3zN2+aWbL/OT87Ma52Y2zs+Nzs2Nzs2Ozs6MzM8PT00NTU4MTG/vGRjcMD68fHFo/ONQ9ONA92LO2b13H+o56Z73SViu11qttHe3rejYMWEvsRsemOzt7c7nWVKqcNqqFUldLe29LZ2+h1hVLF71hzRWKecPJUDIT1c1wwvCF4pzoBkCs2QYiCCkIbsXlZ3kFgPEGO9gIwE6CBBjGQdPNBGHDcBCnUIpFSQYhaBgjIYy8sSiOQSkWpVmM5lCKhQkaxEiYoFGKhUjaiZMAQWEMR/ASyvJ2FG90gk0ADFEM6/bKQVX0BwhJBGnCTkCNqH013LQaaW7CHU4GhgUcEQmARRox+61gwxeA1auRZgcNwQIO8ZidAhtQ261gw+edq24FG1YjzTYSAFgEFnBUInGFpr08H5SUiMcbDwSSYVWPRY1kPKMnjFQkGfeqfk4SEAKzOeyrG1evaljV2NTodDohGIJhCARBGIZIkhAEXpZlWZE5gcUIzAE4VjU13Npw262Nq5uddhCFcYZkBFaUJZdbkWWJZSkIcjbZVjfbVkOIg+Mpt0f0+GW3R3K5ebeb9/lEv0+MR7yFXLKlZlaLuqmFUhGPEfUW9VAtG6sZkVIymI/6smF3RnWlg0o6IKeDclZ1l7RQSzZRNaJ6UCEdq+xf+FxBjz719cffefXMu6+//MaZn7312svvvPnGb959d3lh4ePLl69eurS4cH7h3DmLwh+d++jcwkfnlxYWl8+fXz6/sHx+cXnp4qVLV658fO3aby0Tf/rpZ1evXvv444//9Z//5d//7d/+/rPPfvC3358cH2UI9C/+7JagR9mz6+6fv3b22pWLF5YX3vvl26+9+vLrr7/67rvvvP/+B+fOLy1euLh48fL5S1fOX7xy/sKVheXL5xYvfbhw4YNzyx8tXDx//srS8seLy9fe/+jCm2+//9PTP//+D176m787/ZPTb7z7m8VzS9fefOeDfQeO9/ZvVJQQgfPBQNw0K5Vya7XUUspVaoV6a6WtrdrWUqqVzVIhm8+b+VK5XG9tbe/saOvsqLW2lCrlYqVUrpbL1VK+aKZSWjgc8vu9Pp8nGPSH1WA0osaiYSuRcDAQ8LgVUWBpCkNQwAHYmhxNjfbG1famVQhgt1om4mogFY+kE1E9Fo6rgbDf41NEl8DyFM7gCI3BLIFKLOWR+IBbDnld4YA3GvQlwsFEJJSMqsmoqkXVlSd6LKzHIoaWLObz5XI5n88baSOdNrLZrGlmM0Za05LJRExPxnPZVLWcb62W6pVCtZitFjPVolErGS2VTFvF6KhmOmvZrrrZ1ZLtrGc6a0Z7Jd1e0luLWksxWctbq5VjVgrpWNGIl81kxdSr+XStYNQKRi2fruRSpaxezGiFTLKYSRYzWiGrFbJaMasXs3rR1IumXsxqhUwybyRy6UQuncylk2Y6kdHjaT2W0uPpVMIwtIyhm9l0zjQK+WyxkC2XcpVKoVot1qqleq3cUq+01Kv1WrVSLpVLxXKpWKtWWlvqba0t9Vq1VCyY2Uw6padTejZj5PNmsZjP583rNQ09kU7GjGTE1COFVKScjlQz0WomVjaixZSa00KZRDCbjGT1eDaV1OPRoN8nSaLA86IoSJIsSRLLsjRFcgylSLzPIwW9it8texTRJfOKxCsiqwisLLKSyMoCK/IMz5IMjZPk9ZnTMOQAQTsI2ABns9PZ5HQ0ORxNDnuj3d5oNR9bPRVOoNkKCNlhxIGiThR1oJgTw50YAeAUSNAQeX1GGErxGCVgtIiTPIaxEEQBIA3ALIzyKC7ihEwQMoFJOCKiEA8DLOhgnDbK3kzYnTSACjgl04RIIhwKUzBIggAJgBQI0wjOYYRIUgrNuFnWw3NeQfCLYkCWgorglzivwLg5WqFJmcIlApMITCJwmSQUinTRtJul3SwpEigH4zxMKzjvZXgvY9V0MQ5CGBDjIFJEGYXkPDTvoXkvLXhZ0ccKXoZzk6yLZBSSVnBaIRiFYF0U67JOEpSEkyJKiDAhI6QLJd1/GsKF4C4YlUFEAmDRCQkOkLeDvB3iHbDgRCQAd8GkB6V9OO3DKS9GulHCjeAKbIVQYFKGSQ6gKIClQJ6BWRZmWIjhYJZHGB6mWIhiYU7AJZkWRYrCIRS0MThcSGu7tm194dCh11988a2zL7919uVfnDn71iuvvXH2lRd/9JPvfe97J59/4cjJk88dO37o6PFjR0+ePHa9MPz8MQvEJ04ePX7iyNHjh48cO3ToyMEDh5595uDT+w7s3/fMU08+u++pY4eee+HE8aPPHfziAw90tbXJvEDjZDaV2Tyz6dtf//bzx55/4fhfHT988mYQ7993YKWH2ALxN77+7ce+/LXHvvy1FRAfPnT81Mm/Pnb01Le++cQd2+/uXt/X2tLZ1zu0dcsdfwLivXse2nPfg/fd+8At/cMT/SMT/SOT/aNTA6MzA+NzgxvnV0A8NLN9aPauFRAPbdo5uGn3yNY9Y9vuH71979Cme4c23Tuy5b6RLXuGN+3qn7FAvOMPIJ65u2/jto6eSb3YyXriDTDzuQbgz5uAW51IM0o4CAogaYQVCEEmJYWRPbwrIChBXgqwoo+TApIr5PZFA2pCjSTD0YQajYZj4WhCTaai6WxSz+gxLanGkmpMC8dSkfgfcoPF6WgiHUsYKz6Oa5mElk3qZjJl3qzhP1ycNBJ6Npk2U9l8tlDKlUqZQj5ppKLJRDAS9oWC3lDAE/B7An53wOe+AV9fKOgLBTwBv8vndfm8Lr935Ynb77PiCfg8Ab836PcEA56A3xvwB4IBa/iDeuOwIBsI+K//rnnjJ06/3+f3+/1+/8ovnt7rr3p9Pp/ff53ONz4tFAqFQiE1FFItBIdCkRsUjkWj8Wg0EY8nLRBr2nUQ67quaVoymYzH49FoRFWDN6rUisslK4rkcklut+Lxur1+r9vrkRWX7PK4fQG/Go5pWr5cWbuhZ3Rianp+8/SmrVNzm2c23b5p651bt9+9dfvdW7ffs3X7PVu377r9jl1btt0zv+Wu2U13zMzfYT1Oztw+unHT4PDswNDs0PDsxo2b52e33b75zm2bt2+dvX3z9Oa5ibnZ8dmZ0ZmZkemZ4empocnJgY0TfeMbe0fHe0ZG1g8Ore0f6Ood6OrtW9Pb07lhbdu6jlpHS6mlWqxXi/WWaltn+9oN3f2joxMbJ2aHhye6unrzuRZNL2p6KVdob+nobVs3UG3vTuVrwYThi2rBRDpmFHSznDQK4XhacvkhmGhuBmCY4DlFlr0MKzkhbLUNWOUAbRjuoGgHwzgZBmRYlOEIViAYHqc5jGRQkrGGZBOsQPESLchWrNvmSV4keBFhOJCkIYrBOYGSFEIQAYJqhhAbgqEsL/gCnnDUFQ4zbhfEUTYCakBtq5Dm1UhTA2azkYCTgQEWcdBQE+5YjTSvgptWI83NhNPJIhCPASzSTDhXwU1fAFZbIG4inA4aAljECiRgmExSbpbziaLf7Qr5vJFQIBYOxSL+cEjxeViBR3DM7nQ0NDU2NDY02ZqcTicMQzAMwzCMYRjLMoqi+Hw+f8Dv8XkESSRoEkRhOwTYIQDEEJQmKIHhZV52yV6f2+tzyQpHkAgANjuARgRzsgKpeASXV5BdnCjTssJ4faKqutKpcL1url1T7WovtpbT9YLeUTG62wp9XeUNrfmucrrVTNTSkaqu1vRwaybWkUt0FbTuaravrdhdN8uaKmEOpOELlXRi/ze+8u6rZ9957eXXT7/485fPvPXGa79+5+3lhXPXLl+6fOni+XML586dW1xcXDi/8OG5Dz5a+GBh8dz55YWF5YVzy+cXlpcuXLp05cq1q1c/vXb1t598/LtPPv3d1avXPvnkk//1L//6H//273//2Wd/97ffnxgfYQj085+7Jeh13bdrx+uvnrl65cLy8sJ7v3zntddeef2N19559+1f/+b9jxYWF5YunL9waeHCpYWLN0y8dPmj8xc/XLjw0cLFhaUrSxc/Wbzw8QfnLv3inQ9/+tKb//OHZ77/g5dePPPme+8vn7/w6Vu//Gj/wRO9AxOyS8Uw3u+PmdmyBeJyvlovtrTXOrpau7pa2turba2VllqlVmupt3d1rlm/bs36de1ruurtbfW21taOtraO1npLJZfPJrVEOBJS1aCqBkNBf8j6Yz8cjIQDasjn8yqyyLEUjsMA5Gh2NDfYG1fbG1c5mlbDThuDIy5rxITPHfZ7Ql5XwC37FNEtcjJHCxTOkRhHYhJL+RQxEvAmI6FULKzHIxag08lYRotn9ERWT5ipZN7QC5lUIZsuZtLFbLaULxRyxYxhplJGxsjm84VSsVQsFMxsNpNOZ410MW/WK8W2WrleKdSKZr1ktlbMtnq+q62wvqPU01XpW1vrX1fvX1/rXVfd0FVa15brqhntZb2llKzmk8Vs0iriWsAtmalywagWMrVitlbKVkvZajFbKWTKOaOUSxeyej6TzBlaPqvls3oxmyqaqWIuXcqli2aqYOr5rJ7P6IWMXsjouYyeNTQjnTTSScPQsplUNpsyTcMCcaGQLRVzpVK+XC5UysVqpVStlCrlUqlUyOdzuZyZz+XLxVK1UqlVa5VypZDLZwxD13Rd0wzDMHNmLp/Lmtl0xtDTmqbF9WQ0rUWyqU4kWOQAACAASURBVGjRiFaz8ZZcorWgtea1ei5RycbLmXgtl66XctVSwcykI2FVURRBEEVJlmW3JCk8xzM0zTOMVZv3uySvLLhE7gaCGYVnJYERBUbkaZ4lWRqnSPRmDQOgHQRt4PVHGwDYgBv8tfZ4A5C1vMgOQQ4YcaIYgOMgjgEYBmA4gBMgQUIEDV8vHXA4zeM0j9MCQfE4waEoiyAcggoYLhGkQlEuhnYzpIvGFRKVcETAQB4BWBhgIdCqAbMYTCMgCQI44MScDswJEABEwRiLkQJJywzr4jiPwPtEK5aGWQ9Pu1hKpgmJIiQKE0lcJHGJImSadDG0i6PdLC7gCANhLEhJOOemOTfNKCQpYriA4DxCihjrokQ/pwQFJSS6QqIcECQ/L/o4a+cF56ZZF2mNdGDd9MpsB1LCcRHBRBiXIUKBcReMu2HCg9wc3A1jCoTIACIBsOS0gkgAIgOYCyI8COXDaD9O+3HKhxEehHAjmAtCXSCqgJgC4RJIcE6KdnA0IHAQz8EsB7I8xIsIKyAMBzMcwou4rLCSxNAEgoEOFkeKaX339tv/+vDhn//sZ++cfeXtsy+/dQPEP/3hj7/73e+efP75IydPPnf8+OFjJ44fO3Xq+AvPH3vh+WMvnDp26vljJ08eWdHw4aPPPXfk4LOHnt3/3DNPHXz6qWf3PfHs/iePHz74wsljR5878PD993e2tsg8twLi//GX3zp19NTzx144+tzxlR5iq2vi5ikTN4P4m9/4zv59BywQP3/qu8ePPf8/vvXknXfcs6G7v621ywLxrp17/qRCfN+9D9y7+/5b+oYn+oYn+kcm+0em+kdn+sfnBjbOD05stkA8OLN9aPbO/xbEm+8d2nzvyNb7RrbcN7xpZ//MXX8C4uGZu/s33tHZO50qreG8N4HYgTQjuB0nnQQFMzwhyKSo0JKbk/2cFGB5P817Gd7HSwHZrXr90UAwGgxFgqoaCgfD0VBcC+vphG5ocV2LJPRIIvUn9eC4lllJQs9aWXm+UiT+ExOvVIg1I5fK5jP5YiZf0DMZS8OegF/xeiS3S1BkQZF5WbIiKLLkdklul+hSrJdufpWXJU4SV8JbM4ckkRMFQRRFUZRuOqyVcvz1u184juN4nhcEwdqpYdl3hcUr/7yJwmo4HI5EwpFIJBaLW+r9kyQSWiKhJ5O6pl0vCKfTaatCrGl6Mml1HqvBoN/rdSuKJIo8z7PXZ5dyjCBygsSzPEcxLEmzJMNRHM/LSjASzZUqa7p7BkbGhscnh8cnRyemxyfnxifnxiZmxyfnN05tnprdNj23bXLm9rGJ+aHRmcGR6cGRmaHR2cGR2b7BqQ19E909Gzf0jA8NTU1Nbt4yv33r/LYtM1s3TW2a23gTiIempgYnJvrHN/aMjHYPjawfHF43YGVwTV9vZ09327rOeldLpbVerNeK9ZZKa3tL59o13b09gyMjG0fHpvr7R1tb1qS0fCioBYJaQivkK52V9u5iy5pktuSLakoo5g4nQslMPJ1PpPMxLesNRAiKdzoREMQokmdZiaT4FRA3wWgzQThoGuQ4hBcIXqR4ibRMTLEYxWIUSzA8yYm0IDOicrOJCU5EWR6krleIEYbDeRHjBCdO2hDMgRO4IMnBkC+W8MbiYsCPyzzAYHYKtFGgjXTaSMBOgQ4acjKwg4bsFGgjgWbC2YQ7mnCHnQIhHkNEwqoTWydtJGCnIScDr7zFToNOBoI4FBMpxiWKPrcr6PeqQX845FdDLp9XkCWKYRAMBSAQAAEIglAUxXHCOmialiTJ5/Op4XA0HovGYyFVdfu8okthJZERBVYSOEUUPbLiVbx+T0j1h6OBUNjn9oicQNEczgqkqLAur+j2SW6v6PbwHp8QVN3JZLBY0tesrfX1dfb1tG9YV+1dWxvubZ8aXj87tmFycM3w+pa+jvKGlnx31dxQM/ta8wPthcGO4ti62kRP+/CaWms24SJBtPELFSOx7+uPv/PqmbdeOfva6Rd//sqZt9947ddvv7107qMrly9evnRxceH8wrmFPwHxwvLCueWFj24C8ZXLH1+5/Mm1q59+/PGnFoj/9//63//nP/7PP/z+9z/42+9Pjo+wJHbbX3wuHPDet/vu1149c+Xy8vLSwq/ee/e1119dAfGH585/tLh8bunCfw3i85fOL19dvvTp0sVPPly4/NYvz51++e0f/OSVv/vxyy+98vZvPrq0fPmzt99b2H/gxIa+cV4KACAty4FE3DDS+Uwql9ayZipXzlXqpXprud5SqtWK1UqpUq5V6m2trZ0dLR3tlZZ6vlLOl0ularlcLRfLBSNrxJPxcDikqkHr/77H4/J53QG/NxT0Bvxuj1uSBIYlMQIGYKcNsDVagRzN1koOgSYUjnaLnFvkXALrEtiV5zJHyxztEli/S4oGfXosnNHiZiqZ0eIrsRxczKZLplEtmLVirl7Kt5SL1WIxnzVTWioR15JJ3TCyxWKpUq1Vq9VSsVTI5Qu5XLmYr1WKLZVipWiWC5laMdtaMdvr+TXtxe7Ocv/a+mB361BP21BP60B3vXdNeX17vqtudFT+AOJCVi+YqZKZLueMcj5TKWarRbNWNGtFs1oyr4M4nynljaKZLmS0nHFdwyUzXcoZpbxRzhkl0zJxqpBNFbOpYjZVMFP5rJ7LpnLZVN5M5XPpQs4oFjLFQqZUyJYK2XLRLJdylXK+Ui5UK8VqpVgu5YsFM5/L5MxM3jRLhUKlVKqWy5VSqZDLZQ0jretpXc9mMvlcLpfPZbKZlJHW05qeSqT1WCYVzRmxihlvK2hd5dSaqrGmmumqGB2ldHsps7altL6ztau9tVTMx2JRRXFxnMDxoiDIorXdlKI5mpF51iXyLuuPGZbkOZLnKYGnRI7iWZJlSYbBKRIlCBhFQRhygIDNaZV+QRsA2iHYAcGO67udUQBBARQDEQyEMRDGAAQDrWA4iBMQTkA4BmIYgGKAdYagLBBjNIdbIVncmqiAsSjGY7hIkDJFu2jGwzJelvGwlIsmZBKTCFTEEQFDRQzhUJAEHYjDjtgdiN2BOhyow4k6AByASAhlUIIjKJFiJIZ1cayHZ90c7WJphaUVhpJpUqIIicJFEhdJTCAwgcBumJhSGFKhEQ4BSAdEOXAeoWXi+o1oPIpzMM4jlITzHkYOCK6Q5FZltyq7QpIS+FMW826Gc9EWha+37Uo4IaG4hGASiEogKoOoAmIuCHdBuBteCeaCMAVEZQCVb7rGDVsaZvwEcxOIcReMygAiOxHJiUhOTAQIzkkzTp6FJAEWeFjgYUFERBnjRZQVUFZABQl3uVhF5lgKI2GAuwHi7x49/ObPTlsg/sWZs794+dXXz7z80x/++Lt//d0Tp54/cuLkoeMnjhw/efz4838A8dFTp46eOHHk2E0aPnj4wDM3g/iABeITR48cfPbh+/feADGxAuKTh09YPcT7n3r2iW/vs8auPfnE0089+YwF3/8SxAeePXzk8IkXnv/eieMvfOfb+3bctau3Z7CjfW1/3/B/BrGl4V0799zSPzTRPzTRPzzZPzLVNzrdNzbbPz43MLFp8AaIB2fvHJrdMTR3z9D8PYPzfwDx2ErLxJb7Rm8C8cDMjpH5nSPzO4fn7hmZvWdg4q41fbNGeR3vSzQi7OcagT9vct7qgJtgzIbhdpyAaBbnJUKUSUEhORdGKSguwbiA4CJByzTnESSf7PK73H631+v1efxBrxrxxxLhpB5PpPREKpNIZRM3ir5WVpoitPT15mDdyN98JpUppDIF6+QKiy0r60Y+nS2kzUIqm0umjXA84QsFFa+Hk0Sa50iWwWkKoyiUJKzgFEUwNMHQGEWunMQoEiPJm59jFIlRJE5TGE1hFImRBHbTgaIoiqLWWgMYhiEIhmEYQRDrPEEQoij6/f5QKBQMhqyWCQvBNzk4Ys1Ws6ZJaJqu62ldT2ta6j9H19OplGEYaat1OJPJpNNpXU9pmhaPxyORcCgU8Pk8Lpcsy6K1zVUUeUkSZEVUXLLskgVJ5gSJ4QWS5RlR9oXC2UJ5TXfv0NjE+NTsxum5yZlNU7NbNk7Nj0/OTUxvnpnfvmnrji3b7pnfsmNqdtvYxKah0dmh0bnhsfmR8c1Do/MDw7P9gzP9A1MjIzNTk5s3zd6+eXbrpunNmybnbwLx1Mzw1PTQ5ET/+Mbe0bENw6PdQ2Mbhid6Ryf6xsY2DA+s6V/ftq692lEr1qv5aq1Yb6u1r+lYt6G7b6B/ZGx0cmRkYv26vly24vNEWNpFUYqkhNR4NmlW4pmSL6LxniAle1lXQAlE/RFNjadjWlaNarzohiAcAFAMpUmCwwkWhPEmJ9QIQE0w2ozhdooCWBbmOIwT/ssKMc7wBCtYwRkepViUYiGCdmBEM4w2gHAThDgwAiIZkKTtKN4Eo3acwEVJCoZ88YQ/kVDCKud3Ux6BcLG4i8FkCpVIqy/CivUc5FAnA1tQRiWSdLO4QsMCDrCIVUu2Ll65zEYCdgpw0hDKE6xbdoUCvogaiIbVWFSNRQNh1RvwK24XLwrW+jKaphmG4Thrdi3DcZzL5QoEg7F4LKlrejqlpfRYMqHGooFI2KeGvKGAR/X7VL9fDaiRYFKLGRktY+p6Kh6JBQOq1xd0B1S3X/X4VLcvqPiDciCkRGK+lBEpV401a2s9Pe093S3da6u962sj/Z3TYxvmJnqnhteP9rYP/f+03Xd0XPd5J/ycTbKJVQhMvb33O+VOuXf6zL3TK8oAGHQMOkCAvfcmSpYcW05syXKTKIkiVahqb3Y3ji1blerdEgsIkiApOZa9sZPNrlOd948LwrQk+03Oed97noNzMcSA/+AAn3nm+zy/RrXZXRntKo90FgbbMn0Vvb+qNzsL443qcEehklA5yOr43B/mYto3/+KLb7z47JsnX3jluWfeePnkO6+98v6bby6eOX350tKlpUuLC+cWzpw9d+7c2YWzp86cPn329NlzC2fPL5w5f/bM+QUTxJcvf3j50kdLFz+6fOmjDz/8yZUrH/70pz/91a9+9W//+m+//Nu/NUFM48j1f/JHWsB78MCel04+9+GVi0sXF9//8buvvPryq6+98va7b//4/Q9OnVk4vXD+zOKFsxeWzl68vLB0ZeHicmTi9MLFs4uXFi9+dPHyxxcu//TMuQ/ffHfhuZNv/fUPX/re0yeff+nt0+c+vPTRL95679zd9z7c6B8naFdLK0RRkt8XDmlxLRAJKlrIH06Ek3pMN2IpPZo04rqRMsx+Y6aQ17OZaDIRjIQDmhoMa+YrZVVTfQGfoni8XrfbLYsCJ/CsJAket6x4XYpXcrsEgadpAsUhJ+SwgnYLaLfAThsKOnAYIGCAxmAWRzgSM0tkSBfPeCXeK/EekfOInCILquKOaYFkREtFQ8mIlgir8VDQbBIb8UguFS9m9Go+01bKd1SKndVSZ61SLRbTqVQkFNbUUDSaMNLZUqlca2tvb2uvVarlYqlUKJSL+UopXylkizk9n0kWM6lKXq8WjfaK0VXL9Hbk+zoL/fXiQFehv57v7ch0V/V6Od5RjNXy0VImkkuFM4lIJhXLG4micdXEWb2c0UtZvZhNlbKpUjpVzKQKmVTeMNP18Xw6UTCSpXSqmE4VMsmCkSyk4rlULJOKZZOxXDKWTcayqVhWj+WMeC4Tz2fjhWyikEsW86liPlXKp0r5VLmgl4vpSilbLedqlXytkq+UsqVCupjXCzm9kEuXC9lKMV8tFSqlfDGXzqX1jJ7I6IlcWi/k0rlsWjeS8VQsnowmEpFUXEsn1FxKq6TDHflYTzHRqOiNit4op7qKyXrJ6O0oDfR09NTbCvmMqgY5jsMIAidJimJomiEJksBwCsc5khBokmcIlsQoAiFJlKIwmsZoCiUJBMMhFAUg2AGCdqfTare3LqcgHK0OwOoArE7TwbADRgEEXT6/CMEgGAMhDIQwwCwEA1AMQDEAQcwDom2miVEMwAkzWYYQNIJTMEJAMAFCOADiAESCMA2jLILxKC5ihIQTIo4LKMIjMAeDLAQyEMRCIAnYYJvF2WJxtlhBqx22OWC7E7EDmBPCAZiEUBrBWYzkcFqgaJmmJArncYzDzI8Yh6FmY5jDEA5FOAzmUITDEB7DBBzlMYAErEirHW2FSCfOQDgHowwEkQ4At4OEA6VBUkBZF8V7GMHDCF5WVDjJx8s+XlI40csKHoZzU6yLYiSCEnGSRwnz9CcWxjgQ4QCItYOsDeRsIG+DBDssOGDRCYtORHIiEoBITkRywoIDFh2w6EBEJyoBmAvC3TDpQSgFpRTUjEwgEgCLDpCzAZzVyVoB1gqzVoy2UZSdYwCBA3kO5DiQ4yFeRFgBoTmY5iBOQGWZlkSGJhAcdDAolE/G92/b8t2HH3r9mWfffuHkm8+/8Nqzz7/+4smXn3/x6e/99VNPPvXIo48df+TE8ROPPnTisRMnnnj8xJNPPPKkuVliJTr80APHHjx69Pj99x+778ix++45dt/dD9x79/33fOvokW8/cvzo4488ePz+e285dNAEMYmgRkJfP7fua39x54ljj5y4enTzN+769mcezPHtb91rgvj2L33la3d+88g9R82huief+G+PnnjyW988snvX/uGhsXpnY2R4fOOGrXt2Hziw//Chg7eshCX27T20e9f+T4N4/j8O4vH1+8fX75/8PSBeu6c5u7N7eF2q2Mt6oteA2HkDALaAUAsE2zECojiUFWCaBzHWDlJWB2Fx4DYnCcA0gvMkLbG8ixddoiRLLsntlX0Btxb2R/6TIP7N2JyRX6mEnlsxsfnEhJ7TM4VUJp8wMuF4IhAKuRQvJ4kUx+I0tQJfAIGdMOyEIRBFzEdAFHHCsBOGAQQGUWSllt1M4AiBoySBUgRKEiiBo9dcCIKssNi8YBhGEATDMAzDKIqSZVlV1XA4bEaNlxdGhEIrAjbzD/F43Gz66rphGBnDyOh62qxUyrhaeipl6HraMIx0Op3JZNLpdDKZNDvEkUhY09Rg0O/3K2am0O2WPR6X1+v2+byBoC+oBoJaMKBqij/o8iqCyyN5faFYstxWb05Mr9mwefO2XVt37tm+a/+O3Qe27ti7edvuzdt2b9t5YNfew3sPfH73vlu27jiwbuOu2fmtM3NbV89vn1+7c37tztXz22dWb52e2TQzs2Fmau3M5PzsxOrZidWrx1fPjs3OjM7MjM7MNqdXj0zPjkxPD01ODyyDeGpgfHZ4anp4cqy32dfe215oy6XyetRIRfV0IlPKlTtq9d7GwMDASHN4fHBgtL3aFdFSNCHZrVhrKwxANCP6Xf6Y7I/QkgLTAkByCCsxsk/0qt5gNBxPh2O65PJBMGG3Q04HAoE4jJAAhNlBxAYhVhi1IGgrhrXiuA3HnTi5kiE2awXEMEGbAWIngttAxArALQ7wRgdwndX+J63Wz1lsNzoAC4hYIKQFhFYBkBXFUF4Q/AFvJKpEY+5wyBUOuqMBd9Tviiii5uYCEq3whJvBZAqVSFQiUYlARALiMYBDABZBJdL8V4jHTAeDHArxmClp08RWwmklnHYShDmcdosrIPaHtEBI82uqEvC7vR5RllieY1iGvvoOBkVRNE2zLCtJkqIoqqZGYtF4MpFIJWOpZCQRD8WiwUjEH9Z8oaBP8/u1QCiq6elksZyrtZdrbaVCOWtkU3E9Gk1oWjQQCPv8msevugKaW4so8ZSaK8Rr7bl6vdDRnm2rGfWO7GBvdXKka2asZ2Kos9lbHempNBuV8UZtpKvUW9Hr+WhXITZQS4/Ui/2VdD6ikI5VrX/8B0YocNftt732/I/ePPn8ay889/ZrL7/3xmvvv/XWudOnLy9d+iwQn1kB8dlrQLx08cqF85eXLl65fPnDK1c+/Pjjj//xH//p1//261/+YhnEDIGu+tx/jWj+w4f2vfLyC3/zk8sfXlk6c/qDN958/Y23Xn/3x+9+cOrUqTMLpxcWT59bPL144cz5pYWLlz8TxBcvf3x28cO33jv3/Etv/+CZV77/o5dffOXdsxf+5srf/N277184cv+J3oEJgpZXtYAEIXg9ajAQ8XtVj6R4JSXgCareYNDjD7h9QW8gpGrRWDSajGvRiBIMCC6ZZBmcIgmaYjiWFwVREkVJkCRBlkVB4GiapCiCZWlJ4j1uyeMR3S7eBDF2FcSmhgkEJFGIQiEagxkcMYsjMbMfHPS6gl5XwCP7XGLAI4f83ngoGA8FI0FfyO/VfB5VcYf83kjQl4xo2VS8lDXaSvnOasms9kqpUsinU6lYJBaLxg0jUyxVOjrqPY1Gb6O3p6u7s6O9vVZrr5Xbq6X2SqFayhZzet6IZ82hukyknI1Uc7FaPt6Wj7cX4x3FeEcx2l6ItOXDbflILRcpZyIFPZJLRQtGopRJVbJGNZeu5NLVnFHNGpWMXsqkSplUOZ0qZ/RSRi+mkyUjWTSSxXSqnNbL6VQ5nSqmkwU9kU/GsoloOhHJxCPZeCQTj2QSkWwqktejhUy0kI0Wc7FSPl4uJMr5RDmfKBcSlUKiWkzVSkZbOdNeybZXMm3ldLWoVwqpcj5VzuvVYrpWyraVs7VSplwwirlUIZMoZBLFbKqUNwpZ3TDiyWQkmQynEiE9rmYSwXxKrRhaRzbclY92F2PdhVg9H23PRtpy8e5arq+r2tVRyWZTgYCPYRgEQ1ECJymSpmmCIHAUJTGMIXGeJjgap0kUx2GcgAkSIUmEIGAMg2DEaS6KXikIdsAoAKEACDuckB2Azb2UV0cnCBgjYJSAERKCSAjCQbMQHERxEMUA+CqIQcj2SRBTMEqAEOYEUMfyuZ+EEyZBlIYwFsJ5mOARgkdwDkE5GGYhiAEhBkQYECadAGo3zzWCMAAhQJSEUArGaASjEZxBV/b10gJJixQlkjiH4SyKcxjB4QSP4zyOCVeLx1EORTgU4VCUQxEWcZIOK9JqR1ohwoHSIEqDMOl0olY73OpALABuRyiA4BBSwCgBo0Wcd9Oyj3f5BdnHSwovejneTXMuihYJkkdxFsYYyPw+KAMijAOkrc7lvcgWgLWCnA3i7RBvhwXHNWVfeRAVnZgM4i6IcMOUByE9CO6CMBmEBQfI2ZyMxUm3OulWgGmFGAtG2yjKwTGgwEE8B3EcxAswL6Lcb4NYFhmGRHFoGcQHtm37yxOPvPnc858G8ZNPPvXwiUePP3Li+InHHnnsiUcfferxR5+6CuITJ44//NCx4w8efeD4/UeP33/fsfvuuwrie47dd8/RI9/+/SC+48tfffjoQw8/8MjRI8e+9Y177rrzm1+74xtfu/ObX7/r29/4+t3f/ta95mjdp0H8wNGHHn7osaee/MvHHn3q7m/ft3fPwebIRFe993eBeHnt2lBzeqg5fdXEc8MTa0Ym145Mr2/OmGvXtozObxtds7O5Zldz7a7m2t2j1wzVfSaIh+d2jK3dPb5u99ja3RPr9o6u3t0zsl4v9XPe2CqI/sNVjj9cZf8Tq+N6J3AjAK4CIRuKgySDMDxMcwBG20DS6sStTsIOkCDCYqTIcG5B8sour9vj9SgeX8CjhnyRmBZNRMOxuBpJqFfjv58ZmVgJTpjd398F4hVJmyDWswU9m08Y6XA87lODstcjuGQzC0HzHMkyOE1hFIlRJMHQJMuQLEMwNE5TOE2tPEJxLMWxK2EJM1/BSgIniYIsmccpu2RZlmVJkkRRFEVREARRFCVJcrmW1ySZjeFQKGR610z6mlfsmmuFwqmUruu6YaRNEF9r4pUyHzc1nM1mDcOIxWKapqmqqqpB851Tv1/x+bx+v+L3K8Gg35yri8bCsXg0nojH4slwNB4MhZWg5tciqUy+q3dgds36bbv27jt484GbV8bpvnTo5i/sO3jLnv23HLjpC+Z+ib0Hbtu64+D6TXvWbti1fuPeTVsObN56cOPm/es37Fm7bufq1ZvHmjODfc3B3uHhvpGRvmazr9nsa472j471jY73jU70jY33jY73Ns28xHhvc7xvtNkz3FvrqaTLqVAy6A56Ba9X8Aa9ajKaKuTKHW1d3V29jZ6Brs7eUq4WVpMMKdst6KpVoM1J4IxbcKuCWyUFD8KIKCtRkiL5Qp5g1B9KRJPZWDKj+EMEyQEA6nQgIIBBMAFjJExQMEmDJO0gyFYMW4UgLTBsRTAngpun2ZkaRkkGpzmM5jCaQykWJmgAJWwgYnFCrQ6wBYBudADX2xw32J0tAGSDMTuK21DMhuIARZOyS1Y1XyweSCT8iZiqJ6J5PVpMRfIJNR3xJVV31CdqbtYvUl4Wd9GYTGEyicmUeW9+hAXc5K+DhsxZOljAzCiFgwbtFOigIZBFEZ4kJI5xibxHFj1u6Wr8XXK7BEnkBJ5iaJIicYIwX8XhOE5RlJnncbvdit8X1NRQJByJxyKJeDgeC8WiajTiD2te1e8JKl7VF4qFjJxeay/39Hb19nd393ZWOyq5UiaViUdT4VA8GIz4AmFvIORRI95I3J9Ka7lColBM5HLRXDZcLiV66vnh/troYLv59vdgV3GkpzzWqDW7y/3tmZ5Kqreqj3Tmx3sqg225fMxPOlpa/vgPkpr/zi9+/pXnnn7jxedee+G5d1575b03Xv/xW2+fO33mytKly0vLQ3Xnzp07e/bsqdOnTp05fWbh7MLiwtnFswvnF85dOL906dKlS1cuXrh8fvHSxQuXL126cuXKhz//+c//6Z/++df/9utf/uIX3/uf/3319ARLYi3X/2k8ot5686E3Xn/55z/7ycc//fD84sK77739zntvv3/q/dNnzpw+s3B64dyphXOnzp0/vXjx7IVLZy9cOrO4dOrshVNnL5w5t2RGJi5e/vjs+Q/f/vHiCy+/8/Szr/7gmVdOvvrewsWffvjTv3//9KUHHnxyaHSW4b1WG8oyrmAgGgkntUDE5/IrkuJz+X2y4hXd83IlLwAAIABJREFUbl52iy7Fo/gDAZ8acCleVhQwinRAoNXpsDsdEALjJMGwDC9w5pwAz7MkiWMYQlGEILBul+j1iCsdYhR0QHYrYGsF7RYEsOMwQGEwgyMcgbIkxhIoR2ICTbgFNuCRwwElEvRpPk/AIwc8sjlCZ87b+VyizyWa03VmjiKTjJkg7qgUOyqFWjFXymXyaSOd0tO6kc3kyuVyZ73e19c/NDQ0MjQ0NNDf1+jp6a53d7X31NsbXW099Wp7NVfIxI2EaiQCmWQwl1ILulY0tJKhlTOhajZUy4VqubAJ4vZCrK2QaMun2grpjlKuXi50VYpdlVK9UqyXC52lfFs+W8ulq1mjmjVquXQtl65kDRPB5YxuPl7JGuWMXjKSRT2RT8VzyVguEc0nY/lULK9Hi0akmI6UspFyLlopxKqFeK0YrxbilXysWohV8rFqIV4rJNtLekfZaC/pbcVUtRCv5OOVXKKaT9YKelvRaCsZtaJeLaQquWQll6jkEpV8qlLUS/lULpNI67G0Hs2kwtlUqJBSy4ZWM7TOTKieC9VzWkdGbdODpaS/lFLbC6metkJnrZBJJwMBheMYnMAJijTXUpMkiWMIiaMsifMMyTEERaLmIczmwYEYDiEYCMIOJ2hzgjbzlA0MA0kaY3iK4giEgADEASAOEAUgDIRxCDEpTEAIAcEkBJEQSIAgDoIYAJm/IzEnhNhByAaAFgC0QrAdQZ04AREkTFAwTkAI6gRgmxOyAogdxp0oCaAkiNMQwUAkC1McQl41Mc4hGAtjLIwzME5DOAVhFEzQ6NWoGsVKNCvRjEgxAknxBMUTNE8wAkmLFC2SJE+QPE4KBCUQtEDSIklJJCVRpEgSAoHxGMphKIsgLAwzIEA4HKgFwGww6TQtCxFOB2K1Qa02qMWBWEB8GcooDWIMzMqkpHAmiM0+Me+mGYkgeQxjIIQCYRKASSdMOhHKCVN2wDwNhGp10K3LJmZtIGeDWBvE2cDlsoKs1fwnmLcjghOVAEwGCRnCZQiVAERwgJwNoC0OutVOtTioFifVAtGtKGUlSbND/FsgZj8LxBhkZ1CokEoc2rH9fzz66FvPv/DOiy+98dwLrz773OsvnHz5+Rd+8Fd//cQTTz74yIljj5x48NHHTzz+5GOPfeeJx77z5ImnHn/4iUePn3j4gQcfPHrs+P1Hj913/7H77n3g3iMP3HvPsfvuOX7/PcfvP/LAvXc/cO/djxw/+tjDx4/dd+Tmgwc6a9UVEK9bvfart3/lofsffOjow/ff88A3v3731+74xp1f/fqdd3zjrqt9YnO07hMgvvfIA8ceePjEI09856n//sTj373n7vv377tptDnZ3dXXHJnYuGHr7l37V0B86OAt+/fdtHvX/h3b91wD4tHZkbG5kU+AePUnQTz2nwPxvvH5PY3RjenKgOBLtMLsH60ClkHs+CSIEYaHSQ7EGAChAYSFMR6nXKygyO6g16f5A5o/GAyoAS0ciMTURCoST8Uj8aQWTWq/Oze8UivYTaULeqZoVipdME18bf84lS4YWfOEjmIqk42lksFwyBvwuxSv7PWYH80wsRka5mVJcMmi2yW6XYJLXrkX3a7l0TqPW/L8ZrrO/CZev88fCASvLgr2+/2fiECsnC0XjUZNB0cikUgkYjaJr+0Tf7pbHIlEQqGwqobMCga1lTIf0bSwpoVDoeXWsqZpbrfbzDELAi8InCBwosiLIi/LosslXdMh9gfUYDCo+gOq1xdwKT7Rrbh9wWgy3V5vTMzMbdy6Y+eeA3sO3Hzo5j+75bYv3/pnf37zrbfvO/j5XXtv3nfw1sO3fvnmW/9838E/277rpo1b9q3ftHfTlgNbt9+0bcfhLdtu2rR5/4aNe2ZnNw32j3W29XTUuro7eno6ehsdvX2dff31/oH6wFB9YLhrcLh7qHm1RnuGmz3DAx19Hfm2dMQIugICKdAow+GcR/TGwolivtLV0ehrDA70Dfd2DbSV63o855FVAhMhiMEIkZcCHl/UE4hJvpDo01zBSCBmRPR8VM9HU7lkupg08lo4Ics+iuRRhIJhAkEpjGQIViB4EeMFiGVtJNmCIKsg2AqjTgQ3e8MIQWMUS3EiI8is5OZkDyu5GdFFcqIpY5hkEIaDGQ4kaZCkYZpFWR7jBIwXMEEkZZfgDyjRmKYb4XQ6nDZi+YxRLRht+VQlEyumQtl4UA97YwFRdVNeHpVImMdhHsdlmvEJrE8k3CzIYXYStOJOC+aw4E4bCTppGGAQJ4M4KMhOgnYKBBgE5gmEpxCOQhgSZSicoYmVF3UsQzE0SVMYgSMoBiOwGexBUdRsD5sv7TyK1xfwBzVVi4RDsWgoFtWikWAkrGhBd0CRFLfsc/tDgYQRL9cKPb31vsFGY6CnrauWr2STmXgkGdJigUBE8YXc3qCkBKVAyB1J+JPpkJEOpXTVSKvlUqKnuzg82D463DkyUBtslId6yiONymhfbayvNtqoNHtKY43y9GDH3HDXWE+lrIcYyNr6J/8lFfLf8aXPv/zsD15/4dlXn3/27VdffveN19976+1zp898uHTpyidAfOrUqdOnTBAvLJ49d35h8SqIL1y4fG7h4vnFpaWly58JYo7CLTd8LhkLf/G2W957542//7v/9ctffHzl8tLp0x98cPr9Mwtnzi4snF1Y/CSIz186fe7iB2fOf3Dm/O8C8dPPvvrSaz8+d/GnH338v0+dvfLgI98dnZjnJb8TIERBiUZ0PZVLRPVwIKIpmqqoAbdfkTxe0e2R3F6316soLp9XdLsYQcBpCkQRJwyBMIQROMOxkkvyeN2K4lEUj8sl8TzLsrQkCYriUYP+kBbQVJ/P65YFliUxAgYxyIlBTgIBaRzhaULmaDfPuHjGzA27Bdbvlsy+bzKixbRAyO81m8FR1W+C2O+WTBObUDZXtpWyRq2Yayvlq4VsMaOnk7FULJqMx42UnsvmKuVyZ2dHo9HT39fb39fobXR1d3XUO9vqnbWeeltvT0d/o6PRVWmvZMr5RCkXqxUT7aVkZ1mvV/Sumt7TZvS2m5Xu60j3tqf7OrKNtlxPLd9TK/a2lfs6qv0dtb6OWm97pVErd1UKHYVsLZeuZvRKRq9m9WpWr6RTJSNZNpKVTKqa1Ws5o5YzalmjmtUrGb2SSZXTqUomVc0abXmjraC3F1MdxURnOdFZSdSrya5qql5JdpTj7cVYWyFay0eq+UgtF20rxNoL8fZCvL2YWL4pJDqKyc6S3lk2OsvG8k3J6Cwb9bLRWUl3VjMd1UxbJVMrZ2rldJu5UqOU6C4nGqV4XzneV442iuGuvNqRDpZT/lIqUM1G24t6rZjOGHFV9UkSz7IMy3O8wHMcR5IEikA4CtEEytI4yxAMg1M0tlI4iSA4BMAOO2CxOlqtjlYHYIUQJ0YiJIsTHIGQMIgBIA6AOGjC12wGAxgAYIATB5w44MCcDtTpRBwA6oBQB4TYAcjmBCzLSyeuBTEBYxgAwXaHs9XubAVgG0oAOAXiJEhQEEnDFAPTLEJxvymSQ0gOJlmYZhGWx3mJFmVW9nBur+DxiW6f6FJE2cOLLoaTaVakOJHiRIqVrpZMsS6ac9G8i+FdDOdiWBfDyDQlkYSIYyaIGQimAIh0QqQDpUCChSkeITgYpQAQszkRiwNuBVArTDowGsQYEKNBnIEYCRc9jKxwkpeVvKzoYTiZpAQUZyGYdECEHcRsIGYDcTtE2CHCBpDXgJiyALQFoK0AYwVpC0BbnLTFSVmcVKuDbLGTq+xkC0C3gowN5OwQ70B5B8I7YM4OMlbza2xki51ocRAtTrIFJFthwoLjVoZycAzAsyDHghwPsTxMcxDJgCQDMBwsiqTIUxQOY6CdQaGinjy8a+dfPf742y+8+M6LL73+7POvPvPbIH74kWOPnHjosccffeKpxx//DYhPLIP4gWP33X/0yL1Hj/w+ED9w7z2fCeIH73/w+H0P3nv3/d+469t3fvXrd3zlrju+ctfX7vzmXV/71n8QxPceeeDggZvHx6YbPQO/C8S7du7bvm33MoiHmtNDzZnh0dXD4/PDE2uGp9aNTG8YmdnUnN3cnNvanN9xLYgnNx6c2vxbkYnJDQfG1+0ZmdsxNLttZG7H2NrdY+t2j63dPbl+/8Savb1jmzLVQdGftCDcH7eAf9TiMEF8wzKIMXOWCGUFnJUwWsQoAaMkknVzot/lDfmCUTUUD4VjWiishlQtHIzE1HgyHE/FYyk9mvx/iUmYcWGzkkb+WhCbJl4JEy+DOFNI50pGrpjK5GKplBqJmBo2Uev2KW6fcq2JeVkS3a4VK19b14J4RcmC2yW4ZMntcrndKysjzE7xtV1h08emjDVNCwaDiqJcu2XCfIp0zSXLsvlNZFnmeYGmWZJkzLMPVoqmWYbhWJbnOJ7nl7vRHMehKGoqBwRBCAJgGEQQCMMQHEcJAiNJnKYImiYZlmY4hqIZgqRRgkQICsYpghbcimbkSj19Q2NTq1ev2bh2w7Yt2/ft2nt438Fb9x64ZeuO/Ru37Nm68+C+g7ftP/TFXXtv3bLt4LqNe9dt2L1x8/4t2w5t3X5409ZD6zfuW7N21+Tk+r7GSFu1q1bp7Gzrqrd1d7d197Q3Gh2N3o7evo7e/s7+wfrAcPfgiAnixshoY2Swo78j16aHkj7Jx+EcjdACKQS9ak7P93Q2RofGZyZm56bmp8dmhxrNaqEzHjK87rAsBj2esKrp0UQ+miqEU7lIuqAXa/m27lJHI1+tG/mqni0b2VLKyEeiKZ+iCbybonicYAmKIzmREmRClFBeAGjGiuEWBHOgOIiR5jwIRrEEwzOCLLi8ktfv9quegOYJaG6/KisByeuXlYArqLmCmuQPCopf9AUkf1AOqFJAlYKqSwsp0Zia0iOZbCyXi+VyyVLe7BQlSulYPhXOxFU9qsRVMegmXSzIoHYScpAwJtJC0C2HFMrD20loFWy7EbTeCFpuhKwtiN2COW0EaMNBK+a0oA4rDjgpBOYImCchhgBIDCRQiFiOvJs5H5wkcJLAcAzFMBhBQBAEQRDHcXO5hMfj8Xq8Xp8SUINqSAvHotFE3ExNaLGIP6y5gz5JcYle2e33aDEtndernZXOnvb27vZiW1HPJcPJUDDq90cUJeRxq5KkcJLCeoNiKKbEdTVlaClDzebC7e3pwcH2iYne6an+ibGe0eHO0aGO8cGO8aHOqeHOmZH66mbXXLNr7UTfhsmBqcHOtlycRx226/4wHQncefutrzz3g9eef/aV555565WX3nn9tXfffGvh1OlPg/iDDz744NQHy6mJcwsLi+cWL5y/uHRpaeny+fOXzi1cXPw0iH/5i7/+q/8xNzPJ04T1xuv0ePTLX7rt9Kn3fvV///7//MMvf/o3Hy0uLiwsnl28sLh4/vy5xQtnz50/dW7xWhCfWrjw/unF908vnl64aG6ZuHDpp2cXP3z7x+c+A8QLVx585LvN8TlO9DmcuCT64rF0Jl1M67lEJBVT41E1GvZpmhJUvYGgEvB5/R6v4lIUl6LIHo/gkjlJZASeEwXZ7VL8Pi0cikQj0WgkFNICgYDP5/X5vaGQmkjE0kYqmzGyGT0Zj4ZVv88tuXhGYEiBIUWWknnGKwsBj6wpbjMd4XdLQa8rHFBS0ZB5ap0RjyTCqrlJzSTytamJlchEJhkrZvRKPlPJZ4oZPZuKJyOhqBYMq4FoJJRIxDPpdLFQqFRK1UqpWimUS7liIWsOpbVVC92d1f5Gx2Bfx1Bfx2Bv21BfW3OgfXyoPjXSPTPaMzvWMzvePTvaNdOsT490Tg13TA63Twy2N3vbBurl/o7KQGdtqKt9uLt9qLt9sF7r76j01IqdpWx7IV3LpqqZVCWTrGaS5XSibCQq6WQtq7fn0x3FTGcxWy9l66VcvZTrKue6yvmearG3rdzfWRmoV4a6ysNdxZGe/EgjP9LIjfTkh7qz/Z1Go03vribr5XhnKdZZjHWWYvVSrKuc6Kmkeqp6o2Y0aulGLd3blumtpXtrmd62bF97rr+jMNBRGOgs9HcW+uqF/q5if0+lv1Ht76kO9JSHekrNnuJYT36iOzfRnRvvSo92pAZrsd5SpDMfastq1Wy4ko2Vs4msEYuEA4pXlmVRdkmySxIEjiRxGAJQCCBRiCIQhsY4nuQFWhAZXmR4gaY5EqdQEAVsgKXFvupG6w2rrDe02ldZAYsDtoMYAF9tA0MEBBAggAFOzOlAHHbEbkfsNsRuRexWxGZFbDbY5oDtAGwHIZsTtC6vngCsEOxAUYDAIZKACRzCUAACbQ57i92+CoCsGO4kSAAnAJwACRIkKZCiIZr5TVEMRDEgRYMsh4gS6fJwHkVQfJIvIPtVl191+YKy1ye6PbzkZkUXI8q0KNOCixZctOhmRDPv62VlDyd5ONHD8h6Gc9O0TJIijvMoxsAIDcCkE6EAnIVpHuMknJdxVsQoFsZIJ4zbYMyGEA6CASkOoXmE4mCKg1kRE2RSdFOimxJcJC8TjICSLIRRTgizgqgFQFoBpBVELeZxJABpcZogplqdpAWgLABlcdIWgGp1kq12otWOr7LjN1rRGyzo9Rb0Bjt2o4NocVCtTsoKUVaAsgJUq4NsceCr7NgqK36jDV/lwFsAohUiLBDeimIWirCxtJO7OlTHcBDFgjjlxCkHxYC8QPAcSWIQCtgYFCoZqVv27P7ek0+88+LJt184+dozz73yo2dff+HkKy+8+PT3vv/EE08ef+jhBx5+5KHHHnvsye888cR3nnj0O2Zk4sSxRx46urJ4+Mj99xw5euSeqyA+cg2I73/0oWNHj9x9+MD+jmqFp2kSxdJJY/3cuq/e/pXj9x0/du/xI9++7+tf+9YdX7nrq3/xtRUQf+Prd18L4tu/9JUv3/7Vu772LXPFhAniJ5/4b/fde+zQwVsmJ2Z7G4OjzcmNG7bu2rnvwP7DNx36vFkH9h/etXPftq27PgXisbnhiTXDk+tGpq6CePXW5tyO5rzZJF4G8fTmm6b+wyDuXwExyv1x62eDGGV5nBdJ3kVyLpKVSdbFCIroUj2+SECNq+GEFooGVNUX8Cl+jz/oVTWfGlbVSFSN/O6Fa9d0js09EuYXXBuu0CLJYCge0GJ+NRrQYsFQXIsmI3E9HE8Fw1GP3y+4XIzAmxEIRuBNAZt/TsyYBMkyNM+xorCyZWJls4QZmVgJVJiZCszMWpjHQqHYSoYYQRAURTEMw3GcJEkzoLmyZcK8mOUjV5fnmQiCwHEcx3Hsmsv8FEFQEIQBAAbB5YIgBIIQGEYRBENRHMcJglj+XwiCgCDI6XT+HhCTJEaSOEkROEmgGA7BKACbMTESp3jZE0wa+fZ678Dw+OjE6smZdWvWb9u8be/OPTft2H1o/aZdq9dsXbdp1/ZdN+3a+/ntOw9v3Lx/7brda9btXr9x36YtBzdtObh+4765NTunZ7aMjs739Y121fvqnY3uel+j3teo9/bW+3o7e3s7+8xW8WDX4EjP0GhjZKy3OdbbbPYM99Ua1XQ5Hoh6eA+LsQzGujh3TIu3FdtG+ptzU/Mb5zdtWb91w/ymqeZsd1tfLlWOhTNhzYjFcka6mit25sr1bKWz2Nlo7xvuHhrvGhgttffouYqeLeVLbdW2rmq1ns2UQlpclhWaEXGKxWkOZXiE5WGWA2nGSVIOnASX428MQtBmWILiRE5yix6fJ6D5tEggHAtG4sFIXI0mtHgqnDJCKSMYT/qjcV8k5ovE/NG4P5bwxxP+eCKQSGq6EU5notlsNJeN5TOxfDqSTYXScc2IBlORQDKsxFQh4MYk2k5ArYjDgjpRgXKFfL64xvlkOwHdCFpvACw3AJYbgNYbQWsLbLegzlbE0QLbV8E2C+p0kDDE4AhPohyNMBRCkwhFrGgYo0iCpkiaomiKpCiCJMyfNJqmZVleWXXiD/jVkBaJReOpZCpt6NlMMm3E9KQWj/rCqieoSIpL8sqKqkSSYSOvZ8vZTCmTzCS0uOoLKV7No4S8SsjjVmVRYQUv4wmKWtwX09WkoaXSWq4Y6+zKjzTr0zODs6uHpqf6J8cbUxONmfHG9HhjdrwxP95YM95YM95YNzWwYXpoerirLZ/gMaft+j9KRwN3fvm2l597+tXnn3352R+9+fLJt1979d033/z/EMTf/97/XLN6WmBI643XGcnYV/78i4sLp/71X371T//4D//r5x8vLV24sHT+4qWLF5eWzl9cOnf+4pnzF8wM8dmlK/8JEC99/NHH//v9M5fuP/Z4/9AUQcutFpBlXJFwytDzvwXiQDjs1yKBUDgQ8isBl9srebwuxe8NBJRgwBvwewM+JeAPamokFk3qqXQmbRhGPJ4w98yoaiAaDRtGKp/LlIr5YiGXMVLJWDgUUHwu0S1yZnllIai4I0FfPBSMaQEzEREOKDEtYMQjeSNZzOh5I5lORI14xDy2o5BO5fREJhlLRUPms8xJOyMeyemJvJHMG0mT0bFQMBz0qQFFUwORaCiVjKcNPZNOpY2kocd1PaqnYoYRz+dStUqu0VUbGeyZGu+fnRxcPTU4Nz24ZmZo3ezIhrnmxvnmpvnmxrnhDbOD66b65ycbq8e6Z0e7pkfqk0P18YH6xED35GBjerhvZqR/ttk/Pdw3NdQY7+9uNjqHu9sH67WBjmp/R6W/vdKoFbsr+e5Kvq+tNNBZHepqG+luH+npaDY6m43O0d76WH/X1GDvzEj/6rHB+fGBtRP96yZ710/1rJ/q3jDVtW6ya8145+pm29RgZbyv2OzJN3tyI93Zke7sSHdupCc33JUbrueG6/nhen64nhvqzA52ZAbaMwPt2cGO3FBnYbheGOosDHbk+juyA/X8YKM81Fcd6quM9FVG+8rjfaWpvuJ0X2G6kZvqyYzX9ZH2eH8l0l0Mtee1akYrZyLlbLyQjafiIU31BfyKmY5zuSSGIVEUwmCQxmGWwliWYFmC4QiOp3iRESWWl1hGoAkGgwnIiTjskM0GWu2QzQnbAdQJERBCwggFwyQMkRCAg05z3xlks0JWC2RthSwtkKUVsrRCFitotYM2J2QHQJt5IrQ5jfeZIHbaWxz2VSBowVA7gTtxzI6hDhxzELiDJBwU6VwpmnTSpJMinCwNSiLh8XCKIig+0eeX/EHZH5T9AUnxix4v7/ZwLg/ncrMuNyt7WNnDurycy8vJCudSOLd5vzz9RrMySQk4wSEYDSGkEyYcGA3SAibIpOSmZA8lukhWQEkaQAk7SthxyklzMCugrIAyPEJzMMMjnIjxEs6LOCegLI9Q7PIsCYS0gkgrALcAcAt41cQQaQGvOhg070mLk7QARKsTb7Fjq2zoDVbkegt0XSv0uRboOit8vQ25wYbdaMdWObFVDmyVHbvRht5oQ26wIjdY0Rts6I0OrAU0QYy1IkgLgVlo0s5QDpp20AxAsyBJO1HCjhI2gnKyHMYyOI4AiNPKoFAlY9y6b+/3v/PUOy+efPuFF1/54TMvPf2j1184+eqLL/3o+08/uQzihz8F4sce+c+A+L67v31o396Oavn/DxAfvunW6am5vt6hT4D45sO33Xz4toMHbl4G8eDI1ODI1FUQzw6PrjbPq2tObmhObxqd3Tw6u3V09fbm/M7mmp2ja3aPr9s79XtB3Lw6VDe+ds/U+v2Ta/cNjG/O1oakQMqK8v/VAv1xq/NPrc7rHcANTqAFhOwYDlEMxgmEIFGCTLAywUgEI9Ocl5cCskdT/BF/MKL4g26vR3KJgsSJMie7eMkti26P4FJEl2+lJLd/pWRPwCyXNyh7ApLbL8jKJ75GdPl4ycuJHlZwc6KHl7yiy+fyBmSvX3B5KI5HSdJ8exFAYBjHzNCwOV1nDtJBGGqiATHXR+DYyroJAIEBBHbC0Eo5INAOgXYQsDkdVpvV0mpptVgsFktra2tra6vFYrFarXa73eFwmDxd6dqiKEqS5AqCMQxbGcW7dhrPXEwBwzCKYjhOfqIIgiJJmqJ+0yQWBF4UBUEQzI1v3PImOE4UeUkSXC7JnKjzeFwej+x2yy63LLlkQZJ4QWR5iRNdnOR1eYPhmFGsdPYNjo5Nzk3Nrp+d27Ru485tOw/sPfD5XXsPb9i8e3Z+y/z67Vu3H9y5+5ZtOw5v3Lx/3YY9a9fv2bBp/8bNB9Zv3D+/dtfUzJbm6Nrh4dnBgfHBgdGBgZHB/pGhvuHBxtBAz2B/90B/V39/vX+ga2CoZ6jZGJnoG53sHx/rbZp5iWw0rboCIiXSCM3hnE/yGVGjXq2PDY7NT81vmNu4ac3mdas3TI7MdLf3FYxqMpaPR3O6Xs4XOku1Rrm9t9zZ29Y71D083tuc6uwbSRfbQolMTM+Xa/Xe/pHBwbGurr60UfD7QiwnYyRjromwo7gdJxwk5SQpgKQhkoEJGsKolaE6CCNRkiE5kXd5ZSWgqKFAOKZFE6FYMpw0wnraBLEvElPCUSUc9UfjgXgykEj64wlfPOGLJQKJpJpKqXpK05PBVMyfCCsxTYmpvrjmi2tKVBWDHkykbThoYhcTaW80qOpRSfVCLG5Bna3IsoBbEYcVA6wYsGLiFRDjAk1LPCMLtMhTPEtcfRVHMjTNMizPsjzHchzDsuZLMoZhBEEw35pwezw+v08NabFEPJU20rlsppBP53OpXDpmpLRELBDR3AFFVlxuvzsQ9ocToagejaTCwVjQq3ncQZcS8gZjAS2hBmJ+d1CW/bw35Aol/VE9GEsF46mgkQtX29N9A7XmeM/EZN/ERO/kRO/sdP/87ODczODcZN/q8cZss3um2TU33rtmvH+8v6OSjbOow3r9HxqR4B23f+GlZ59+5flnTj7zw9dPvvjWq6+8+8ab506f+ejS5Q8vXT5/btGk74IJ4g8+OHPmzMK5hYXFc+fOL56/eOHi0qWLF69cWLwZmRdUAAAgAElEQVS8eG7pwoVLZob4Zz/72T/+4z/9+te//ru/++UPvv+9tXOzEkvbVl1vJGN3fOX2i+fP/vuv//lf/+VXv/jFzy9fXlq6fPHSlUuXrlxZunTl/NKlhYtLZy8sLVy8fO7Sh+cuXjlzbunTkYmF8x+98/7ii6+8+8PnXvvhc6+9/Pr7i5d+9pOf/cN7py/ec98jXY0mhDKfu86KYVzAH0nEjWTciKixkC8S8odUb1D1BsJ+LeTXFLfCCzIrSqLb41IUr3nIm9/n9Sn+YCAUCSdSSSNtmCBWVdXjcbvdss/vjURMhqYMPZWMRyNaIKi4zfPkZJ5xCaxH4gNeVzToW9kaEVX9kaAvqvrNpu+KgHN6opjRq4WsmYgoZY2cntBjYbN5HNMCibCaiob0WNiIR/RYOBnRYqFgRPWHVX8krCaSESOdzGT0tJHQU7FkIpxMhFPJaDodKxb0zo7i8ED36umRDWsnN66dWD8/um6uuW71yLrVI+tmh9ZOD85P9s+N986Odk8Pd04Nt08Mto31V0f7alPDXfMTgxtmxjbOTmxePbV1fmb72tnt61ZvXzu7bc3MlrnpzXNTm2YnN81MbJyd2DA9Pj82NDPUNz3Uu7o5uGZ8ZP3U6IbpsQ0z4xtmxjZMj2+cmdi0enLrmpkd61bv3jS/d/Pcvk0z+zZP7t8ycXDrxMEtEwe2TOzbNLZ7/cj2+cEts32bphsbp3o2TvVsmu7ZPNPYMNk9N9Ix3V+dGajNDNSm+irjPcXRrtxwR3aoPTvckRvpzI905oc7cv01o1FJNap6b0e2ryvX35Ud6MoO1TPNrsxYd3q825iop8Y7E8222GA13FvU6rlAezbYng21F+LtZb1a0rPpeDwWikQ08/C/QMAnywLDECyNSzzlkTlZYhkGNyfqWJ4SZU72iC6vJHtFyS3wMseKNCPSrMjwMie4eFZmCBZHKBgmIIgAARxwossgtkDWVtDSCra2gq0WyGKBLDbQ6jBBfM18HgjZl0PJBEyRiDm+jsAOCLCAQCsKWQnMQWIOArUTqM0sErNTuIPCHTRhpwk7QzhYzEGjDpZ0ihzqdtEeD+vxcF4v71UEryJ4Fd7r5T0ezu3h3B7O4+E8Xt70sdvDuTzsSpnpNsFFcTLJiDjFoQQDYxSIEA4EtxM0yIm46KJkDy17aFEmGB4hKCeC2xDMihJ2kgFpDqY5mGJAkgHNXWYMby7VhEgGNP90QKhlBcQg0gohrRBqgXArTFphygrRVoi2QpQVIq2miZdBjK6yITdY4est0HWt4J+2gJ+zgNdZoeusyPU25AY7csOyg+HrrdB1Fuh6C3y9DbnBga6C8FYYt8BoCwKvwtFWirDRpJ2i7BTtpBiAoBwIbkNwK046GBZlaAyDnbDDwmJwNZu+7cC+H3z3O++efOmt5194+ekfnfzBD19/4eRrJ19+5ukfPvXkU8cffuToQw89+Ohjjz351OOPf+dxM0D84G+B+OiRe48eOXL0yD1Hj9z9wL13m0N1JogfPnb/iQcfuPfb3zq4d097pcTTFIXhmWR6w/z6O7781QdNEH9rGcR3fOWuO7/69c/MEH8axE89+ZdPPP7d++87fvPh22am5/v7hsdGp1ZAfPimW2+5+Qu33PyFQwdv2b1r/9YtO/9gcHhqcHhqaOR3gHjmKojndjTnfx+IJ9btac7tGJ7dNjq/c2LdnonfAvGWbG1YCuhW7DNA7MBwmGEJQSJFmeQlnBExWsBoiWRcrKCIrqDbG/IqqsvjE2WZ5VmapRiWZDma4TmaEyhuOQFEc/JKMWYIiHcxvIsV3OZHs0z1rhQnehjeRXOy+R0Y3sWJHtGlCC4vJ7kIhoVx3AlDdhBwwhCEoZ8Gsalk81OTv59GsAMCr713QKATBAFw5XCD5euqZVGzVbyiXlPDLMuaW4o/0ST+9EVRFMfxoihLkksU5ZWSJJcsu2XZ43abh9j95nw73zVXIOALBv2qGgiF1EgkFI2Go9FwNBqKhLVQWFNDmhoKqVpY1aJqOBYMxyNxI1uodjUGx6fmVq/ZNL9u69oN2zdt3bNj96F9B2/bve+WjVv2zM5vnV+3wwTx9p2HN205uH7j3nUb9q7fuG/9xn3za3dNz24dGV3X1z/d1zcxODjRHJlsjkw0h8ZHBkeH+oYHGkP9Xf299asd4u7BkcbweP/Y1OBEszHSXakXkvl4IKoIXoHgOZxzs+6oP1pOl/rrfRPDE3OTc2un1q6ZXjs7MdccGO+q9RaMSjKSjUWyqVQpX+gst/VWOvoq9b723uGuwdGuwbFSR0NNZGR/OBhJVdq6hpuT4xMz/f0j+Vwl4A8zrGT+/rMA0CoH2AJAFhRzECRI0hBBQxjphHE7iFidkMUBWhygDYABBEcpluIlwa24fEFFDQdC0UA45gvHvKGImZowIxNuNeQNR5RozBuJukJhKajJquYOhbzRsC8WUWIhTyToDvndYb83ElSiqjcalIJeUuYACrVioIOACZnzRoKqHnOHA6TMQSwBMhhAoU4KAWgUpDGAxhwEbMMhKwbYcQigUJQlSYnlXCLvlllZpAWO5FgTxARNUQzNcAzDsQzL0gxz7RsUyz9vPO9yyb6APxQJx5IJPW0YuayezaSy6ZiRCifjaiziCwW9QcUT8Cqq1x/y+cN+X0jxqB530K2EvKGklswn0mUjmU9qyaASdvujXi0ZCKUCWlxRI55wwmfkIpX2dL1R6u2vDgy2j452zcz0z88Nr5kbnpsemJ3onRntmW52rx7rnRvvG+trL2diDOqwXPdHeiT41du/8OIzPzj57A+fe/r7Lz/37OsvvfTOG2+YIP7o0pULixcWFxYvLJ5fOLtw6oNTKyA+t3hu8cL5CxcvroD4/PnLS0tXrlz56FoQ//3f/90Pn/7++jVzMs/YVl1vJKNf/YvbL5w/++///s//8i+/+sXf/vzS5YtLly9e/vDy5Y8+unzlo4uXr5y/dGXx0pXFSx+ev/KT85c+Wjh/2dwysXD+8vmlnyxd+dmlD39+7uJP3v3gwslX3/vR86//6PnXX3njgwuXf/43P/8/Pz69dPe9D3d2Dzsh6k/+tAVBGJ8SikV1M0OserWAJ+hz+fwuRfUGAh6/S3TRDEfQDM0LvCxLHo/odgsumRMFQRI9ilcNabF4LB6Ph8MRn88rigLHMZIs+HzekBaMRkKRSCikBoM+r+KS3AIncYzEMS6B80iCzy2pittEsBkRVhV30OvSfJ6YFtBj4UwyZu4YNiPCHZViR6VYK+ZKWSOTjCUjmvkscwIvqvqvHlMXjIWCUS0QDQXjUU3X49msns3qhh5PxMOxaDAWDSbimqFHCvlkZ3uhOdizdm582+bVO7es3rZpZsv6yY3zo+tmhuYm+qab3RNDnaP9tWZvpdkoN3tL5s1ob216pHv9dHPrmulta2d3rpvfu3Ht/i0bDm7fdGjH5sM7tty0c6tZ5v2h7Zv3bdmwZ8PaPRvX7tuy4eC2TYd3bDm8c+uhnVsObd98aNumg9s2H9yx+eZd227du+PPDuz64oHtX9i36bY9a7+wd82X9q+7ff/62w+s/9L+9X+2d83nd66+efvMTdumD2+bPrxt5pYds7fumr95+8zeDeM754d3zg/vnBveNjO4aaJ3XbM+N9g+298229+2eqB9tr9turc61lUc7sgOtmcGu3JD3fnBnuxwT3a0OzPek5lopCd79Knu5GRXYqIzPtoeG65F+8uRvkqsr00fqBcGeso99WKllEkbiVQynkoldD0Rj0dVza8oss8rqQF3RPOpquLxiKLEyi5e8bvVkD8cVaPxUDQeisQ0LRLwa4ov6PUFPL6gVwl4JK9IcQRKwggOwTgIYQCAOpdNDNtskM0G22ywzQ7bHbD9/6HsPaMju8t83Vl3Iu6kWHHnnFPtXblKOUutnKUqSVUllXLOodW52xGMDU44YrfdNoYZJmAbB5yxsQ0M4NjdUit0cgIMmHvnzDkftlrWsZm55+z1X7VaFbT6Q3149O7f+/wsjgybI9PutDqcVrvDYndk2h2ZDocFAGwQaEdhB4Y4MRRAYScC2SEgEwYycdhGYU4ac1KojUSsJGwlYQuJWGnURqM2BrMymJXFbBxiY2Ebg9k5EuAZmGMRjkU5DuXYLw7PYTyHCTwuCoQokqJI8gLBcijDIluHQWgGoRiIoCGMArAtT6YNgC1OMN0JpkGohaABmoMYHmY4mKQBBLcCUJrNuc/m2GsHUgE4HUIzISQTgNLNmStG2DDChuBWBLVASCYApzvANDtgQnCKHUhxgKlOMNUJpjnhNADJANAMJ5bhxDKcaLoTSXegJhmn2qAUC7gvE9ib6dyT4didZt+Var8mzbYr3b4r3bE7w7E707Enw7E7zbErzbYrzXpNqvWaVNs16fZdmc69djDFAaY6nfuc9j0mEKNfAWIHmAbCmTju3AHEzoqCvGsPHnjmn3/4y5dfeeMnL7z81NMvPfXjn7348huvvvb8s8/94z/+004gfuyxf3xsSzHxXwLx/Xff+cA9d5o0bALxw9+97+47bjswP2cCMQZCeaHckf7hW2765qmvAvHVpbo7br/7/xCIjx45+VUgPnL4xPFj1x0/dt2hg8e2gLi1NdbaGmtpi7dEEq3RnraOXhOI22ND7fGRSGI00jP+VSDuHjuUGD3YNbTUNbQUHz4QHz4QG5iPJqfbuic7emdiA/Oxgfmu/vmECcRdE/kV7ZwrOx2i/z7N8Xep1q+lW3dbbHusthS7wwLBAEEiDIeyPEyyIEYDKAmgNIyxOCWZxRyirAuiynICRdMERZA0TjEkzTIkwxHMF6S7fXYiL83J5iMrqIKsS6pbUt2y5pE1j6S6RcUQZJ2XXOYRZF1UDcXlkV1uQdFoXkBJEkQRBwQCCIwQOMHQNM9RHIvTFEoSMI6hJGGGJRACN8nYtE+AKGJKJ/7iwUmSZhiO3UoB7wwQm45hRVHM0LCw4+KvXtxXru2XBIEXRVGSZEXRZFmTZdU8kqTIsqoomqJoV2ucddNebKolthf8tp0SJg0HAj7z+P1e71a5R8AfCPsD2b5Atsef5Q/nFRRX1De1x7oH+ocmBkemB0emR8bnJmeWZxeOTM0eHBqdS/ZN9g/Njk8enJ49Ojl9ZHT84NDI4uDwwuDwYv/gXE/vVLRrpKk5WVPbUVsbaWqMtrd1Rdq72lqiLU3tjfUt9TWNtZV1NRW1NRW1dfvrG6saW2pboo3Rrpau1rrW/YUV2d5st+yWKJHHWJkUfYqnOKuosaI+1trZ25Xsj/f3d/UlO5KxtnhbQ7SmvKEwqyzozvHoWQFffk5ueVFprTkhLqttrqhvKa1tyioq5zQvQou8YuQXlTc2R1rbOqurG0LBXJ5TYIR0QqgVgNOsDtNGvM/mSAdAK4TaIMwKwJl2IM1i35du2ZuasSc1Y1+6Jc3qsAIwgBIYzZmjYlHVBc1gFRctKYQg4byIcQIhSIyi8boheryC28NoLlJWCUmmFIXVXaLHkLyG6HEJhioYquh2SV5d8rg4l4ILDECiVhS0YzDCUZxLkb2GYKiExCEcBTEESOMgjUM0Yf7bQSA2FLIggBUBHDgM0TjKUThH4yyN0iRM4uZffQACgzAEITCMIchWZAK5Gstx2mw2m9XqdDhgGCZIwgyk6h63x+/zhYL+cMgXCnpCASPgc/k8mtdQPS7FUCSXJLpEE4VFXZTdsifkzinJKa0t3d9UWVJbEi4K6SFNDShaQNECkuzhBBct6YwRkMN57oKSYNn+nKrawubW/bFEY29fe29vW7KnOZloSnY1Jjsb+mJNfbGmzubKktwADljSdv1tlk+/+YYTLz771IvP/vjZJ3/0wrPPvPriiz//2c/OvPvehbX1C2vrK2fPnf3g3MqZlQ/e/+Dtt99+++3fvPvuu++///6ZM2fOnju3srqyurK2cm793Nn1lXPrpod4Y2Pz8uXLn//p8//5n//5+9/97tlnfjw80MfTRNreXVlB79dvvO7M+2//x//4058//+zDDy+trJ5dWT27tn5+fXNzY+PC2uaF1Y0LKxsXVjYurm5eWlm/eGZ14/2za++fXTuzsrGydnn9wsfrFz4+e/7Sr95ZffVnv37uxTeee/GN1958e2X9o0sf/fE3767dfd/p2oaIHSCu2ZUGQZTuCmSF87NDeX530K14NNEls5LECAonyZxEkwyMYCCCIgRJMCzFCxTHYxQNYxiCoSRNSYqsG4bb7dY0lyDwDEMzDMULrKrKhq553LrbcOmaqkmizLMCQ/M0xdOUxDGKwCkCJ29Z1USPJptOCZmjFZ4xS+nCPnd2wGsycWlB7v6Swqqy4srSorLCvILsUHbA6zc084O6LJi7d1twbGg+Q/Mamt9nZGX58/LCubnhcMjj9aq6LuouwaNLPo+SFTKK88MNNWWJzubx4cTC1MDi9ODseO/4QGyouy3Z0RBrrYo2lrfVlbTWFrfXlUQbSjubKmItld1ttb0dDQOx1qFEdKS7ayIZn+nvmR/uXxobWp4cPTI9fmR28sjc5NG5qaOzU0dnJg7PTBydnTw+N31yYfbapbnrlhduXF684eDidcsLJ5dmT8zPHJ+fPrYwc3Jx7oblha8fWfrG4fkblieuWxi6bmHwpuXhbxwcvfnw+DcPT3zj0NhNB0ZuWBq6YXHwhqXhGw+MfuPQ+C1Hpm4+PHnTgbHrl0ZuWBy5fnHk5OzQkYneA0Oxud7oTDIy2xuZ64vO9kamultHOxsHIrW97VW90epkR1VPZ2Vvx/7+aPlgtGwwWjIUKRpuLxxqLxhszR9oKehtLuhpLOhuKupuq+iJ1sSjtW3N+ysrCvJyw+FwICs7mJMbzs4JBYIej0fzerSgTw8H3KGgJ+h3BwKeUMiXnRvKy8/KL8zOL8jOzQtnZQf8AbfuVhVNFGVOEBlWoEkGgzEQgB0A7ABguxO02UGbDbLaIKsNtFq3lu2sdsjmgGxO0AaAdhBygpATAB0AYAOcVgCwgqAdhhwY4iRQgMRAEgNJHCBRB4UBAoUoHKHyuMyiEg2LFCRSoESBMg0pDKyykMpCGgO7KFijIJmGJBoWGZijIYYCGQqkSYAinBThpAiAoUCWhjgG5lmE51CeRxkWJkgnjtvNg2F2DLOjuA3BbDBqhVELCGeCcKYTSncAaQ4gFYQzUNxGUA6SdpCUA8MsIJRmc+zJtO6yWK6x2vc4wBQASgOgNIczxQGkQHA6illQ3AKhGRCcDkBpTjDVAaQ4gH1OZwoApjihVBBKg6A0CE6HkHQQzQTRTADLBLBMELNAqAXELACWCaAZTiTdDqfZoDQ7mGoDUizOfZnOvRbHXotzbyawzwLsszr3WRx7Mxx70my706zXpFquSbXuSrfttjj22YFUJ5DqcGwBMYZkYFuRCQuKW6EdQIxdBWKnJY2EgMrC/OsPH3z2X/75Fy+9/LPnnn/piadefPKpN1565c2fvv7Ccz/5p3/64YOnHr7voVMPPfrYo4//4NFHf/Dow48/+tBjpx989JHvPnLq/oceuu+B79573wP33PvAPSYTm/rhO0zn2v1333nqgXtPPXDvd27/9tLcbEVJMY1jOATnhbeA+GFzqe7OraW6W27+9le1a3fdee8t37ztvwHiY0ev7enub25qj0Ziw0PjM9MLyweOHD1y8sTx608cv/7woePzcwcmJ2avAnFrvKU90Rbpae/ojXT2R2KDkW0g7h6P9kxFktOR3plo31zXfwvE7V8F4v5tIM5Nh5h/SHf+Xar1axnW3Rb7HqstxeGwIDBIURjPYxwPEbQDxu0Q6oBwEKFQgqdYhZd0SdYl2SWICscLnMAJEicpoqwqkuoSVUNUDFExTNLdybvmUVxe81Ez/IY3tFNDsTNbvB1BdvvD/lC2L5Rt+AKS5mIEwYwLm+Br7tXxsmQuppAsQ/McL0uCIrOisL1mZx5TOrHzSfMjJMtwgiDJirpVs/yFWcJjVir7fKZQQtf1bQeF2VEn7bh2NnRomqbr+nY9h9vtcbu9brfXFEpsuyZ03a3r264Jt/lmc2lvuzvatK1p2pZtzeMxPB7D43V7PIbh1nW34fb6vP6Q1xd2e0Ka4Td84Zz8ktqG1njP4ODI1PDY7PDY7OjE/MT0gcmZg2OTS/1Ds719U4PD8+OTB6dmtoB4eHRpeHRpeHSxf3Au0TPR3jHU0NhdXdNRU9Pe2BBpa+1obYk2N7U11rfU1zbVVNVXVdRUllVXlVXXlNfWVzW01rV2tnZ1R7vbG9rL8ssCesAluBRG1hgloPpKsopaqpp6oz3jfaOTgxPjfePD3UO9HclYS1d7Q7S+oqk4u9zvytIkn66FgsHC3IL9BaU1+WXVBRU1+RU12aWVRjgP4xQbTKIU7/aHi0srS8uqQqFclpEAJ2qzQU4QBRHcBsBpVodZs5zmBKwQakdwO4zZADjTDqRbHWmZtjSLPcPmtDoh547ghOhyK4ZX1j2cqtOySooyIUiEIFGSwmm67PWpgaDs83O6QcoqLkqkLLMuTfS4ZZ9b9hqSxyUYmnl4XWU0mRA5mKEAEnMSGEQTKEcTIkfJAinxuMCiHI2wFMJSGM9gPINyNEQTDhyxoZANhZwECjMkytFbeQmahMkvNIIIjqEkgVMESZMkRRFX+xQRBAFBEHA6YQhCMYykSLPMW9ZU1dBdHrfu9Rg+r8vvcfk8Lp9H93t0v1s1NEEVWJnlVJbXeMWjuMPunJLcysbKplhLW3d7XaQuv7LAneOW/bLsFSUPz+sMoxKcRipewZ/tyin0FVeE99cWNLVVxpPNvQPRZF9borspHmuId9TGIzXdHXU9HfWRxoriXB8OZqZuAfHJl5778YvPPv3MEz96/pmnX33xxV+88YYJxJtr6ytnV85+sLJydvWD98+8/Zu3f/P2r7eBeGXl3Orq6urK2rmz6+fOrq+ubm6sX9zcvGgWc2wB8e9/9+wzPx4Z3ALicMBz4/Un333nV3/+82efffbpxQsbZ86+f+bs++fXz29sbm5euLRx8dLaxUvnL1w+f+Hy2sUr5y9cXlm/eHZ18+zq5sraxbXNjzYvfbp56dOV9Su/eW/t9bfeef7lt55/+a3X33rn/MbHVz75/J33N+777vcamjsBmN67z0KSYjCQZ1Y354XyAu6gobgVVhIojidZnuIogsZwEiVIkuV4WZF1Q9J0TpJJhsFJgmYZRVPdHo/H41FVVRB4URRUVdZ1zePRfV63z2u4DZdLVRRREFmGoyiWJFiSEBha4liJYyWOdkm839jSSvh01aRbjyYHPbpJw4U5YTMyUV1eUldZXl9VUV1eUlaYV5gTzg54A27X9mjZJfFfYLGueA014NVzsgL5eeHc3GAwYOi6KMu0JJCyQCoipats0KOWFISb6yv6Em3Toz3zE33TI90jyWhfZ1OitbazcX97fWlrXXFrXUmkoayzqSLeWp2M1PV3NvZ1NCbbG3vaGpJtzQOR1uHOyFi8cyIZn+5Pzg/1LYwMLIwMLo4MLAwPzA/1zQ32Lg4PHBwbPjQ5dnhq7PDU+NHpiaPTE4emxg9OjCyPDS2NDC6ODi6PDR+ZGjs+N3Fybvz47PCJ6b4T033XzfffsDB009LI1w+M3nRg5MbF4RsWhm5YGLxxcfimA2M3H5r61tHZbx2dvfXIzC1Hpm89OnPrkZmbl6dvmB87PjVweDR5eDR5dKLvxNTAianBoxN9y8OJ+f7Omb7ozGB0ejg6NdQ2OdAy3d8401c3k6yZ6amc6d4/010xnaiYildMxPaPdVWOxqpHuxtHepr7Yk3tzftLi7MDfl3XZcOt+vyGP+D2eF2GobgNxWsoPrfi92gBrx4KesMhf1ZWIDs7kJUVCId9gYDb7dFUTeRFhmYIgkQwDERQAIIdAGgHtkjXDkJ2AHYAiBNEnSAKQBgA46B5ENzUVkCm7hpBIBgGzLwhDDlQ2EkgAIVCDAGzFMLRCE8hIoO5RMqrcD6V88i0IZI6T+g8ZnCom8c8Au4Vca+A+3jcx2EeDjV4zMVhCosKNMQQTgqzE4gVhy04nInDFhK1kZidwh004WRIgCadOG6HwHTAkeJ0pjidqU5HitOR4gRSnECq+YzDmbJ1HPvsjn1OZwoIpsFIBoJlomgGBKU5HHstlmsyMv7Bkvk1u30PCKUiSAaKZsJwOgSnI0gGimUiaAYIpwFAitO5z+HYa3fsdTr3gkAKBKfBSDqCZKBIBoJmImgmhGaCqAVELSBmgTEbgttgwgYTNgS3wZgVRC0AagGRTADJcMDpdijNAaY5wDQ7lGaH0uxAqs2ZYnHsS7fuSbfsSsu8JtVyTZp1V6Z9r82Z4nCm2h17t4EYRy3/FRCbGWLAmkEjUHVx4Q1HDptA/PqzP3nh35544Ykn33jplZ+//sZLz7/wwx/+84OnHr73wYceevTRRx//waOPfv+Rh773ZSC+78tAfN93br/3rtvNprqH7r/nofvvueu2W00gZggch+D8rLzRgZFbv37Lww88bGrXTA/xt66mh2+/7Tt33nGPWczxfwLEyZ6BluZIRzS+E4hPnrjh2pM3Hjl8YmF++Qsgbm2Lt7Ul2tt7ItHeSGdfpGsgGhuKxEeiidFoYjzaPRntmYompzt6Z2MDC4n/HyCejg3MxwYWuvoX4oMHuvoWmzrH8ysinJ6XAbHbQLzHat9rs6U6HVYUhhmaEHiM4wGcsAKwxQlanYgTIhCcJRmZl1yyYiiqW1ZcsqoqmuIyVLdX9/i8bl/A8P2XBuK/KF8zfRTb3XXbNXXbH/GHc0PZ+cHsPG8wrOgGJ4nm9BejSJJlWFEwbRJfAmJRVURV2alm2+maMMnYhGMTi2nuqhWCZbetw6ZyWLt6KYoiiuK2SuKr8+DtifJOIHa7DY/HY+rafL6A1+v3eHwmGW+L2K4eY3tCrGmaLNYaRhcAACAASURBVCtXe6F5UeQliZdlUVEkTVM0TdHMWldVljVVdema7tFcXll185JLUt3+UG5FVX1HLNk/NDk8NjsyPjc+tTg5szw5c3B0YrFvcLqnd6J/YHZ0/MD45KHxyUMjYwdHxg6MjB0YGVsaGJrvTk5GOoYbm5O1dV21ddGmxmhrS7SlOdLU2Fpf11xb3VBdWWcCcXV5Te3+usaapkhjpDva3RfrizZFS/NKvapX4zWN07ySuyCQ11hR39eRnBmaOjh94OD0gYXR2cm+saFYf097d1dzrKWqtTSnwquFJc6tiD6PJyecU5pTuD+7qCKrqDxUWObLK5a9IYgS0h2IFcRoXja8IcMTpBnRanHu3ZOenmYDIQwnWQSn7BBqzg3SAdAGo06UADESQAiztNkOItvyNZITWUmVXG7V7dN9Qbc/pPuDstsn6G5O01nVxaouwWUoXr8RzvLm5BpZ2bLPz7p0SlFpVRXchuT1yF6P7HVLHl10a7yusppMKyIp8RjPICwFkLiJuRYYsCIQSOEmAcMMCTOkCcS4wGI8A9HkNhA7cGSLoXmW5FmSZwlua0N067sq8IIkSsrVP8JkWZIknudNfzbLshy/9QZZVRRNVXSXauia23B53S6fxwj43EG/O+jTfYbsUliJowSKlmhe4zWf5s8LFFUVN3Q0dQ3E4sPdLYnW4rpST55X8kmCm+cNjtdZ1kXxBqMFpECekVsSKK7Mrmwoao5UxXtbkwPR7r62rlh9NFLd3lze1lgWbdnf2VLZVFOcHzYQZ3rKNX+T5TduufHal3/yzEs/efa5Hz/54nPP/vSll37xxptXJ8QbK2dXzp1Z3QLit9/ZOSFeWTm3unp+dWXt3Nm1lbPr51c3r1Y3b1y8eOlPf/zT//zP//zss98/9+zTo0P9PE2k7bkm5HNff+2x3/z6F3/8w29/97uPNzfW3n//3Q/OvLe6trqxubl58fKFS1c2Ll1Zv3Rl/dKHG5c/Wr/04fnNyytrF1fWLp7fuLxx8ZOLV3538crvzm989M4HGz/7+bsvvPLzF175+Ru/eG/twqcf/fb/feeDLSCGUCY11cbQck520f7y2srymuK8kix/tkfzyqzEEQyNkgxOUwRNMxwjCKKqGT5/IDsnmJ3jCQRVXZdVRdU1r98XCocCgYBps9F1l9/vDYUCoVAgFPQH/F6PW3episzzPE3ROE5hKIWhNI6xJCnQlCKwXpeSE/QW5WaZggiziy7L78kLB0x3hOlTqywtqqssb6mvaW2obayprN1fVlFcUJyXnRP0BT26aWdzSbxL5LamxZrkNbRwwFOQHyoqyi4oCIdDbt0tyRIl8uYXGRM5XFeY7JBeVZ7X0Vo72NM+1t850hvt72rpaa/raq6KNlS015W21ZW21ZVGGso6miriLdU97XW90YZke32iuS7eWBtvrOtuqk+2NPa3twxG20a6ouOJzonu2Hh3bCzeORrrGOpoH4y2DUbbhjsjI13R0XjHWLxzPNE1nugajXcMd0WGom0DkdaBSOtQR/torGOyp2umNzbfH1sa6Fwejh0eSxyb6Dk+1Xtiuu/EVO/xyeSxiZ5jE93HJ5Mnp/uvnxu+aXH8psXxGxdGb1gYvWlp/OtL4zfMj187PXx0rP/QSPLwSPL4xMC10yPXz41dNzNybKL/0EjP8mj3wank8kzywHR8aaJzabx9aaR5cahhcaB2oa9moa96oa96vrdmvrd2rrd+pq9pZjAyORAZSDS3NJTl5XpVhaUZjOUIUWJlhRcllucpgaMknhRZQmBxgcEFlhI5WuIZWWAknhF5mmdJmsJwAkYRAIadIGgDAOvVEa8NAGwgaIdhB4I4EQxEcQgjYJyEcRIhKHT7kBRKUtjVfYStTV0EdiKwE4WdBALSGMySqMBgMkeoPKmLtFflAi4hqPF+hfZKpEckPALu4TEfj/kF3C8SfpEICESAx/085hVwj0gYAq5yiEABDOYgYQsBZuBgOg5mEFAmAVsIxEqgNhKzkagVhTIA+z5b5i5b5jU2yy5r5i5b5i6rZZfNustm2W237nHY9zjsex22fU77Pqdjr9O+1+nYCwIpkDnWBVIc9j1W6y6r5RqHbTcIpqKYhSLtDO2kaSdJ2UncimOZCJwOQl8AsfkbYDgdRTMwzILjVgK34rgFxSwwZoFQC4RaYcyK4DYUt5mlypgZQSbsCGE308kwZoVQC4hkgkgmYD5C6Q4wzeZMsdj2ZFh2pWdek2bZlW7dbTGB2JwQO/bCYCqOZhKYFcctOGHFCBuMWUwgNjPEBA7BgA20ZTIYXFNSdOPRI8/9y7/84qWXX3vmuef/7YkXnnjqjZde+cXrb7z8wov/fBWIHzx9+vT3vn/69OOPPPTY6QcfPf3d04888PCWh/j++80h8ZeA+J47b7v3rtu3gXhxdqa8uJjGMRxGCrLzxwZHv/WNW00gvv/u7955+93fvvWOLzXVbVc3/0Ug/v7jP/zeY/947z3f/YtAfOzotdeevPG6a286euTk4sLBqcm5v2ptjbW1xSOR7mikJxLpaW/vaY0k2zr6Il2D0fhIR/dYR/dER/dUtGd6G4jjwwcSI8uJkYPx4QPx4eXEyHJ8aKmrby7SM7UNxPGBhVj/YmIHELN6XjrI/n2a429TLP+QbtltsW0DMURTGM+hLOtAsUwHmOkAbQAKwBRK8DSniIqhuby64TfcPsPjcXvdHp/bF/D6ggFvMOwNfhl2vypfM8VqX6poNs/2nPjqyfIGs/2hHHNCLLt0ThJJljGtEWZewnSobXuITSbeNrJti4q3tcQ7B8PbGgqcJPGrgWCCICiKMis5tpHXRA2KoszoMEVRJnl8CY553gxISDtHxS6Xy7QY7+RgTdNV1WVGJq5mJ7aG06qqmnyzncgQBE4UOUkSTCZWFEmWRVHkBZHnBZ4XJVFWRVnjBNVcQ1R1nzkk7oz39Q9Njk7MT80uz8wfnpk/PDa51NM30Rkb6ooPJ/smB4fnh0eXhkaWBocXBobm+wfn+gZmu5OT0c6Rppbe2oZYbX1HY2O0pTnS3NTeWN9SW9NYtb+2ory6oqxqf1l1zf66hpqm1sb2zpbORCTRHe1urWstzi32qV6X4NI4zSt7SrKKInVt48mRA5OLR+cOHZpZnh+eHk+OjMQHh2IDfdHeaF20PK/Sp2VJnFsWvG4jK5RVnJVfHi4oCxWUBvJLPDmFkicI0UK6A0m3QwBKEoyAU7zDiaTss+zdk27JdKIoxXASzYkIyThQ3AIiGU7ICsJOBIcJGsIoECUgjDQtEwTD0+ZgWDNk3aMYXnM8LOluzqWb6WFaVmlZNTPEqi/gCoa0YEjy+jjdoFWN0TTOcPGGzusuwXCJhks0NE5TGEUkBA7laJgmQRJ3YIgVBtIc1t0Zqbsz0jJAB0jhCEPBNIkwJMJSKEejHI0wFEQRAIE5cRQgUJDEIIrAWIoSeVYWWVmkxS0/IM1zDM9xAi9IoiiL20C889r6Gukul+HSdJemuxTdZTKxy+vW/V5PKOANBz1Bv+ZxCapIiywl0IzMCpqgejV3lienLK+6tTba2xkf7m5LRsqb9geKQkpQFb2i4BFEjyB4OcnHu4KyN8cVKHBnl/gLK7Iq64ubotXRRGNnorGjsy7SXtXaXN7SWBppqehoqWyoLswKqE7bvr3X/HV20H3rN65/5flnX/rJc88+9eTzzzzzygsvvPX6zz54972LGxeuXLy8sbZ5fmX9/MrauTMr77/3wbvvvvuOWaHx3vvnzp5dXVk9v7K2cm7dBOILFy5fufzhxYsXL126/Nlnn/2P//iPP/7hs5defH5ibJiniX27/sFnaCeOHfrVv7/1xz/89rPff3rp4ua5s2fOnvtgdW11fWNjY/PixsVL65cur1/6cPPKxxc+/GTzysdrF66srF08d/7C+Y3LGxc/vvTh7698/If1C5+8/f76a2++/cIrP3/5tX//5W/ObV7+/Yef/vnX756/+77TdY1REKH27rMQGOf3ZRfmlxUVlOYEc32GXxNdAsUzGEUhBI1RDMWynMBLiuzS3f6AeZvcHw57fH7D4/H4vP5g0ARi82aR1+sJhQLhcDAUDASDgaDf5/O4DZd2dUJMmhNiliQ4ihRoSuG/AOLtbTkTiPOzgmZMorK0qKK4YH9JYU1FaXNddVtjXXNddX1VRWVpUUl+jhkm9roUXRY0kVN5RhVYVWANVQz6jILcUHlZ/v79hRUVBUWFWdnZXr9P8Rii28UbGu/RhaBXzsv27C/NaWmo6OlsGk5Gx/o7R3s7hrrb+zqb4q210Yb9bbVlrTUlrTXF7XWlHfUVsebq7rbanta67ub67sb6RGN9d1N9sqWpv711uCMyFu+a6I5PdMfH4p1DHZH+9pae5oZEQ12svjbRWJdsaTKheaQrOtTR3tvalGis66yt7qip6qytjtXXJEy8bq7ta6kdbq8b72yc7Wlb6u9YHoodHE4sD8YODHQt9ncu9XccGOg6OJQ4PJo8Nt53bLzvyGjvkbG+4xMDJ6aGTkwOHRsfPDzSd3AoeXAoeWSk/9j44InJkROTw8fGBo6M9R6Z7Ds2P3hsafDoYt+Rue7DM12HJ9sPjbUcHGlYHmo4ONx4aKTpyFjr8cnIiZmuE3M9x+cHDs30Tw8nYtG6kpKwrgssh7Mczgu0JLG8QNMMRpMITUAE4kAhK+zIhGwW2GHFAAcJgxQCUSiEQ07YxF+HBQJsMGhHIAcKO1HYiSEgjoIEBpE4TBEIRaIUiZIkSpIoQcAEgZjmCoKA8a0fMYJAcRzBMBiBQRhyQpAdgRw4DNAYzJGoxOIukfZqQtCQw4Yc0sWgyvplyisQbh73cJiXQ/0cFhTwkESGZTJLorJEMiQSQYkMKrRfpT0K6RIxhUFECuAJO4vZWMzGYnYGszG4ncHsDG6nMRuJWFAgDXLsA+17ANsep3WPw7LbbrnGZtllt+x2WHcD9j2gYx/kTEWANARMRYAUGEiBwVQYTkPgNBRKg6E0CEyFwVTUVPwSNpZ2Ciwo8DDPQSzlIHErhmagSAYKp6NwOgKno0gGgVkowkaRdppyMLSDpRw0ZSdJO4ZbUdyK4jYUtyGYFcEsMGZFcStO2gnKQdBOgnISpIOknKazAiPsKG5FcCuCW2EzowylO4BUu8PsPN1rc+y1O1McYCoApgE7/p8EbiUJG0U7SNqJkXYItYBIBoxmYrgTQwHQYQGsGTQKVZcU3XTs6E/+9V9//uJLP3362Rd+9ORLTz395suvvvXT11987vkf/tMPH3r4kfseOvXg6dOPPPb46Ue+txOIT/0lIL7/7jvvv/uO+75zhwnEpx6495EH7//O7d9emJkuKcgnUYRA0OK8osmRiW/f/K1T95966L5T9939wJ23321WN9/23wLxt791530mnj/y+Pcf/+Fjj/7gnrsfOHrkZE93f1NjW6S9a2hwbHZm8dDBY+Z4+MTx6w8dPLYwvzw9Nf9Xba2xSHuis7O3s7MvGkm2tiaaWuJNbd3tnQMdidGunvGu5FRnz3RHcqajd6azb65rYCE2uBQfXOoeXu4ZOZgcO9wzejA+uNiZnGlPTEYSk53JmXj/fGJgMT6w1D24/AUQu3LTAOZvU+x/vTfj71IzdmVa99psaU6HFYFBioQZGqIoB4JZAdgGIE6ERHCOZGROdKkur9sT9PrCPn/IHwj6Ar6rQ0+v4QsYvr8gWfvqPNgfyvX4s0zJ2hfpCF94p6ZN9wRdWy8FdY9f0T2CorKiSPMcxTHbsYedpEtxrMm4FMeaomJG4E3w3daumWV1ZlOdeTCKxAgCu6pUM2F3m3fNvrovXdshY/5/v3YmjMWrlyRJsvxFYngbgiVJEUVZECSeF3le3BYeS5JkqotNIv+ihkPbWrBTVTPPzLNbu3mCKMmirPKSSvMKzcm85DI8odyCspr61s54/9DozNTs8uzC4dmFI2OTi/Gekea2RGNzrD3a1907PjA0Nzg83zcw052ciHePJ3om4t3j0c7hppZkTX1ndW2koSHS3BRpbmpvqG+prqovL6sqKa4oKSovL62qrapvbmyLtHZ2tHZGmqLNdS3VZTWF2YVBI+iWDI3T3KJRHC7saIhM9o8fmFg4OLW0MDo73jM80NE71NU/3jM6mhjuaujan18VdGUrgleV/F53TjirJNsE4sLSYEGpL69Y8YVRTraAeIYDtkMYgBBOCLc7YJsVctggBCYpiud4mRMUkhVgkrbDaIYDTLcDNgAGEBxA8J0qYoxiCVagBZkRFVqQSU7EaA4maMis4dhxIIpBGI4QJEpWaFUzD6WolKJQikzKEimJjCzxmiLqKq8prCziHANTOIAhdgS0gs50h21vRtrf793993t3p1oznRiC0iTG0gTPEByDsTRiRoRJHKZwmCIQmkQoAqZwlCYpkecUyQRikmO3v8amvRonCYIkSIrc+ffb9j0Kl+5yGbrL0DVD3wnERsDnzQr5skKeoF91a4IqcjLPqYLokiRdkQxZdMt6ljt/f2F9tDHa19nWG61qr82uyDNy3EpQkQOyEpTlgKT4RcUvyH5B9vFqQDTCarjAW1SZU9VU0hypinTUdnTWRqPV0fbqeGddd1djS31pOKDaLXv27vrrnJDn1puvf/n5Z1949pkf/+jfnnnyyeeffea1V1997513L1+4/MlHn1y59OHm+oW11fXzq2urK+fPfnD23bffe/vXb7/79jtnP/jg/Mrq2vmN1ZWNc2fWVlc2Ll648vHHn3744UdXrlz53W9/9+fPP//TH//w+k9fmZkc5yl899//ja6IRw4t/fsv3/z8T7///PPPPv3ko42NtfNrq+fXz6+tr6+tb65tXli7eGn90pXNDz+++NGnm1c+Xtu8cnZ184Nz62dXN9c2P7z04e8//OSP6xc++fW7q6+8/qvnX37rtTfffueDjcsf/+nSR3/8+a/O3H7Xg9V1bQ6Q+NquNKcDEwWXWw94jYAuGzKncCRPoxQJExRCMDjNUCzD8gwvsqIkKKrs0hXDrRqGphuabuiGW3d73B6P2+021wncbsPjcRuGYeiG2zC8bo/HcBsulyZLisArAqcIvCLwMs+JLCMwlMhQqsD6dCXsc4d9br+hGYrokni3KoW8hhkdLi/KL8nPKcwJlxbk1lSUNlTvr6ssryorLi3INSfKZpLYLLGTOVrmaEVg3ZqcHfKVFedVV5XU1pbV1ZbVVBbvL8srKQwV5Pryc7wFub6i/EBZUbiiJLuqPK+xtjQRbRjr75od61ucHFyY6J8ciA/EWruaa9pry1sqi5r3FzZXFbXVlEbr98eaqnta63tbm/raWnpbW/raWgYi7aOxzqlkz/xg/+Lw4PzgwHRvz1isayDS3tPclGisjzfUJ1uahjs7ZnqTi8NDC0MDU8mewUh7orGho6YqWl3ZUVPdVVfTWVvTWVMVqSxrryjqqCzqqa8YizbOdkcW+2JL/fH5ZOdcT3QmEZntjsz1dCz0di31x5cHE8uDPcuDyUPDvUfHBo5NDJ2YHDk+MXxsfOjwyMDBof6Dg/3LA30HB/sPDQ0cHu4/PNp3ZKr/2PzQsQNDx5cGji/1Hp/vPj7bdWwqcnSi9eh46/HJ9mtnOm5a7L7l8MBtJ8Zuv3729huXvnly8fjy5PhwvKmxIifHZxiySxd1QzHcquaSRInhOYKlEAJ1IqAFtmdA1kzUbiUhgMNRkcQliuBwhERADHISCEDjiGkaEVlKYEiBpQSWEllK5GiRowSW5BmCpXCKwswiVxQBEARAYCcMOxAYQFFTbw+jKARDAAjaQcAGA3Zsq/0bERnckNmwW80PGHk+PcuQggobECkvj3tY1MsiPhYN8Xi2ROWpTL6LLXRxhRqXr7F5GpurczluIcvNhwwuoHE+lfbIpCHiOo+6eFTlEJWFVRaWGUhiQJEGRArgSQeL22jUQsKZGJiGACmQMwV2piBACgqm4UgGiVpo3MYQNga3UpiFxCwEbiFxC41badLOUHaGtDOEjSKsJG6lSRtHOQQOFDiQY5zm8xRpY0g7Szk4xsmzgMiCEgeJPCzykMhBIgfxHMgyTpK0E6SNoOw4YUNRCwSng1A6jGbghI2inTQL0gxI006GBTkB4XiYZkCSchDmIew4YUNxC4JaECQDRtIhJB1G0hEk08xjoJiFwCwElklgFpKwMTTA8RDLwxQLYqQDwa0IZkUxBwTaHNZ0R2YqBQNVxYU3nzj+whM/euuFF1956umXnnzq1Wefe+uVn/7s5Vef+/EzP/jBP5565PQDpx5+8PTphx/93iMPP3b61GOnH3zske+efviBUw/d/+CDOyITZjHHA/fc9cA9d95/953mkPiRB+9//PSpe++6Y25qsiAnC4NAEsXKi8pmJ2Zu++a3zWKOe79z/1233337t++67Vt3mnkJE4h3RiZuvOHmm2785m3fvuv++x469dCjj57+/vcf/+Gjp79/93fuN7Vr9XXNrS3Rgf6RudmlY0evve7am06euOHI4RNLi4fm5w7MzS79VVtrLBrpjnX1dXX1R6PJlpZ4Q2NnY3O8LdrfmRiNJyfivdOx5IwJxF0mEA8sxgYWu4eXe8cO9U0cTY4eig8sdvRMt8cnTCCO9c0nBhYTXwDxREFFlNPz0kH2b/bZ/p896X+bkr4r07INxABJQDQJkoQDwcxSAwinMVKgOVWQDVX3ebwhfyDLHwj7A0Gv3+f2ul2GS9N11fBobr9m+E2F8E7Y/RIib9Ow6Rs23/8ldbHuCbrcQZdhaok9kqbzssJJ0natxs4iOrNu4wvFPcuYT5oNzxhFbm3oXxUVfwmIzZkwwzI8x+1k2e3Gje0B8M5Xd7Zy7Fyw2ybp7csUSly1SSjbe3WSpAiCbAKxGdIwUZdlWZqmzA5eE4VNy4TbrRuGS9c1k4l5geN4jhdFWVEVzZA1g1e2lHaiYnh8WYUllU2tXcn+sbHJxcmZAxPTS4Mj0x2x/obmrpr6SFNrItY9YgJxb/90LDHaGRuJJcZiibFIx2Bjc3dVbbSyur2+IdLa0tHaGm1qbKutaawory4uKi8uKi8rraytbmhpjkTaOttbOhprm6vKqkvyS/OzCrJ82X6X3y25/aqvPLc00RqbHZpanlxcnlycG5oeiQ/0tiUGo70TybHx7tF4Y6y6oDrLyNVFvy4HvO6ccKgonFMSyC325xX784p9uUWqPwvnVTtM2SAcQEkQJZ0QDkI4ApMExtCUwLISx8ssL1OsgJKMHULTbc6Uq4nhDJsz3epItzoy7YDVCTkgFEAJCKcgnAJQwg6hmQ4w1WJPsdj2We0pNkeKzZFqd6banelOMBOE7SjuJCmY5TBBJGWFlBVKVkhJwgUe53laFHhVlnRNdKmsLGIMBWCIFXRmOGzpdmuqNXNPeurX9u2+JmVPut0KERjBMbTIsZJAizzBMQhFQAQK4ihM4ghFIBQBkxiAIQCGoDRp5iVQmoRJAsJQJww5QcA8AASCEAjD8E5PNkmSDMPwgiDJkrmuqeou2aUpuktzG7rP4w0Fg7nZodwcf1bI8LlVQ1UN1eXVXT5D8+qirrAqL3nkUGG4srm6PRlt743WRhvyqwq9eT4t7FLDmpalqSFVDoiCh2N1itYIRiMFN6uHlFCBp3B/VlV9UVPb/mhnbVesPhFvHOiLjAx2xaL1edkepy1l3+6/yQ56br7p2uefeeq5Hz/15L/+y9NPPPHc00+//OJLv/nV2xc2Ln784SeXL17ZWNs8v7K2fn5jc/3C+dX1D9478+7b777/7nsrZ8+tn1/fWNtcXVk/88HqubNrFzYvf/zxpx999PGHVz789JNPP//jnz7/0x/f+Nlrc9OTPIXv+ru/1iTh8PLiL3/xxp8//+w//r/PP/v9by9durCxub6+ub62sWEC8fkLF9cvXdm4/NHmlY83Ln20un7pzMrGux+svnfm/LnzFzcvfXrl4z+sbX78q3dWXn7t3828xAcrl6588vmFK5+9/uY7t9x23/7qZjuA/8M1KVYrTFOiJLoU0SWxMkfyFErjIIY6ERxESYSgCJqkGIJmCYYlWY7ieFoQOFESJEWSVVnWJFmVthYStvMwAsuyHMMKPC+LknmLSOI5kWUkjlEEXhUFmedEhuEogiMxkSHNPg6PJmsiJzIkT+ESSxmKGPa5TSGxaRfODflL8nP2lxSaiJyfFdwWTZiRCU3kFJ7RRFaXBb+h5Yb9JYU5+ysKqyqLa6pKaiqLqsrzyorDRfn+wjxfUcEWDZcXZ5UVhavKc9sa9w8k2qdHkktTwwemh2eGe4e7o91tDR0NVe015e01pW01ZZG6io6GqlhzbU9rY397S397a39720CkfaijYzwRn+nrWxweOjA6sjg8PNvfN56ID3VEky0t3U2NPc1NA5HIVLLnwOjosZnpw5OT84ODw50dicaGSFVVe2VltLqqo6Y6UlXZWlHWVFzYWJjbWpofry4bbmuYTkTnk/GF3vhMonMqFpnobJ+KRWYSnfPJ+EJfYmmge3mw98jo0PGJsZPTE9fNTF4/O3397NS10xPHxscODw8vDwws9vYu9vYu9fUtDw4cHB04NDlweGbg8Hz/kcX+Y0t9JxeSJ+cTJ+c6T85ET05Hr5vtuHEhfsuh/ttPjN194+y931y+71vH7rr52E0nF2cn+9pbawryQx6P5vaoXp/uD3q8Pt0wZE3lZYHmaJTGIQYDOQwRcUxlKLfI+xXJryoeSXQJnMozusR7NTno1sNeI2i4vJqiy4Im8arImY9mE6HE0QJHcQxBkyiBQSgMQIAddNpAwAFDAIrAGAKjMAQBTsDpABxW2GnfKgNHAA6HXTwV0pWCoLsgYOS6lSyND8lMQCD9HB7ksbBI5MlMkYsv9UgVPrkyoFT6lQqfXOaVS/xyUUAtCmmFIa0w6Mr3q7leOdstZul8hi2ySgAAIABJREFUyMUFNCagMn6F9sqkRybcMuGRSbdM6CKm8YjMQCLl5Ag7g9vMwxJ2gXKKDCBzkMzBMgsKtJOjHAxlZyk7TzsFFjShVmCcDGkjsUwSy6QxC0fZedrJM06OcnC0g2ecIgvKPKSIiCqhLgnTJEyVMEVCVRFRBUQWYIEFaNJOEFaCtOGEDUEyQDDVCeyD4DQct9C0k+FAhgVZBuB5SJQwScIEAeE4kOVAhgUZBqBpJ0k5SMpBkXaStBGkjSTtFOWgt46TpRw0aacIG0M7eR6WZExScF5EaQ4maCdOOlDMAQJWW2aqPSOFhJxVxYXfPHnixaeeePOFF19+8scvP/Xj137y/Fuv/PS1l15++omnvv/9H5x65PR3H37kwdOnTz3y6F8G4nu/CsR3PXDPXSYQn37ogR889sh937lzdnIiNxxCACeJYpWlFQvT87ffcttD9z303XsevOeu+/6vgPjhU4+ZQHz6kcfvuvNes5ijtqaxqbGtr3dobnbp+LHrrr/u6ydP3HBw+ejC/PL83IGF+eW/am3pirQnurp6uzr7OiLJ1pZEU1NXU0u8PdrfFf8CiDuTM53JmVjvXKx/MT6wFB9Y7Bk52Dt2+EtA3B6f6OiZ7uqdi/ctxPsXuweXY/1LLV2ThZUdgpGfAXHbE+LdFus+uz0ddNoxBKQImCEhinCgmA1EHDAGYjRK8hQrc6JL1jy6O+DxBr2+oNfnNzxul+FSXebal6HoXsXlVVxeVffthN2v8u5V5A1sv7qTm7emxR5zwS6gGt5tIN7ZObeNwjvzweb+3PYbTETeOR42kxVbqQmWJhiaYhl2m1ivaiV2miX+93GvLEnSV3UT28kKc4pM7bhommVZXhDMEfDV+9kuQ9N0RXHJsipJsiTJO385x3GCIMiyvE3DpqLS4zHvo6qqKkuyKEqirCgu3dDdPpfbJ+seUdVZURUkl8sI5OSX1Da0dSUGBoanhkZnBoanuntHIp29ja2xhuau1khPIjk2NLIwMrbUPzib6JkwaTiWGGuPDjQ0JSqrI5XVbQ1NHZFIPBqNtbV2NDW21VQ3lJdVlZZWlpdV1VQ3NDe2tTZHWxrbaqsayov3F+UW54XzswM5YW9WyAjm+XLqSmsGOnuXxuePzh48NntoeXxhKjk6GEkORpKjscHhrsF4Y6y2sDbHne8WA7rk9+hZfn++L1TgDuUZoTwjnKeH8yRPEOMVB0o7UQohWZRkYYxGUApDaRJnKZJnGJFhRZoRCIqDccoGImlWx750y950y960zD2pGbtT0vekZuw1FRMWe6YdsAKweTLsQKrFvi/Dujst42up6ea5Ji1jV3rmXost1e7MBGE7ToA0g/ICIcmkrFCySkoyIQgEz9OSKGiKbLhEl8pKAkqTdhg0UXj7pGSmp9ksDgTCWZqRBE6ReFVmZZHiWZQmQRwFUBjAEBBHnShsh0EL4LAADicKQwQGERiAIk4EtptG7a0uFxCEIRiBURQ172xgGGb2wpjaNXOjTlJkWVMlTVV0l8vjdgd8/qxwVn5uTkF+Vl5OIBzwBTzegNcf8nvDfsPvlg2VVwXZo4SLsqpaatqT0fZkR220Pr+q0JsfcGUbrmzdlaNrYU32S5ybZXSK1ghWp2Sf4M7WQoWe/PJQSVVOZV1RU+v+aEdtIt40PBSbGu/t7W4vKQzDQGbKnr8L+903XnfsmSd/9OyTTzz1r//yzJNPPff0sy+98PKvfvnrtdX1Sxcub6xtrpxdPXdm5fzK2ub6BfPHM++fOfvB2bVV85kLK+fW3n9v5cwHq+trFy5f/vDKlStXLl8xgfhPf/zD66+9Ojs1zpkTYlU6cnDp33/5pgnEf/j97y5fvrh5YX3zwsb65ub65oX1C5fWLl5au3jZ3Ktb3by0snbRBOJ33l9578z6+Y0PL1z+7er6h6Zl4qWf/vLNX77/wcqlSx//af3ib1/92a9v/tY9+6ubHSC5e08GABCi4NI1n9vlc0m6xMoswWEACtkA2A7iEEZgJEFSOMWYQEzzPCOKrCjxkiyIsigqvCDxgrB9D4pl2a2wFo6TBMlQDEszDEVROEaiCI2jLImbwQkaxygMYXBkG4jdqqQKrMiQZoezS+IDblduyG+WcWT5PTlBX2FOuCQ/xxwY54b8QY++3ehhbuO5JN5QBK9LCXr0rIAnN8ufnxcsLsoqLc4uKQwX5vlzwkbIrwZ9SsivZof03CwjN2zkhPTCHG9VaW60qbIv1jrWF5sY6B5Nxvq7WrvbGuIt9fHm+kRLbby5Nt5cF2+uT7Q0dLc0Jluaky3Nva0tfW2t/e3tw50dY/H4VLJnurd3KpkcTyRGujrNCXG8oSHR2NDf3j6eiM8PDh4cH1saGZlKJvva2jpra1orKlrKy9v2V7RX7m+tqGgqKWkoLGgqKohWlPbUV49EmqcTnbM9idme+GSsY6yjfTTaNt4RmYp1zvbE53u7F/uTy0ODxycnrp+bvWF+/sb5+RsX5m+Ynzs5PX10fPzg0PBiX/98d+9cd3K+p3exv29psH9xpHdhLLk40X1guvvQXM+xuZ6T893Xzsevm+u8brbzutnOGxfiNy/33npk+LaTk3fcsPCdbx654+YjNxybHx+O11WX+v26KLKSzOmG7Au4A0GP32/4vC6vobhkThNZtyz4VTmgKkGXmu02cr2efL8vz+fN8XpyfJ6CUKA4J1yal1Oal10UDmZ53V5NNpnYdfXosmguR7o12SULssByNE6gEAoCCARiCEJgGIFhOIoiMIxAEAoCGAQQMIBDDgJ00BAgU5hfEfJ8rqKAUeBz5bvlXJeQrXI5CpOnMUU6X+aRKgNqdUivyzYacoyGbKMuS68O6/vDekW2uyLHU5HjrcjxlmW5S0J6UUAr9Kv5PjnPK+V6pWyPmGXwYZ0L6WzIxQZdrN9F+zXaq5AemTBEXBcxXUB1EdVFzBAxQ8LdMm4ohC5hKg9LLCiyoMSCCgcpPKyIqCIgMgfxlIPBrTRmYXALR9p52imygMyCEgfJHKQIiCaiLgnTZdxQCEMhdIXQZNwlYS4JU0VU4iCWcphRCoK0Y2immcdAkQyKsHEswPEQx8M8B4kCIiuEqpKqQsgSJoqoKCAiD/McxLEgywAcA7AMwLIgx0ECD0sCIgmIyMMiC/EMyDGAwMOyQrh0WtMZWaN4CWd4hGJAggBgyG63pDkyU0kYqC4puuXaky899eRbO4D4zVdefe2ll59+8gsg/u4jp0898ujDJhA/9H8BxI88eL8JxDMT4yYQU1eB+I5bbz/13wLxdmRiW7tmRia2J8SnH3n8jtvvPrB0uLMjUV1VbwLx7Mzi0SMnr7v2pu28xOLCwcWFg3/V2twZaYt3diS3gbi5qau5JbEDiKdiyZnOni0gTgwsJQYPJAYP9Iwc7Bs73Df+FSDunvpftL11lCSHmeXrt29mxySp1VCUzJkRGcyQzMzMXAxdVc0osizL7LElS7JlkmzLkmyRQczMUjNUNcre3TeWPOixd/aP6C61Ze+cN3t24nynT3R0VPYflVXnlzfud297fHt7YkdncldvZl9nem+lsy2YbMOMf0ht/Zv1YxeBeGTd6NhGpXxMp1GZ9WrgQyAeVWrlGoNKZ9GbIDOIQSiFESxJcSTFkhSNkwSKozCKwAgKYwSM02tpEn8Riy+F4z/vtLtUQqY5O81KJgoRpzkII8xWyARK2jC4thi3VsJ8qWwsXV9TiC8FYp3J+OdArDcZjRcfOl/qfLgUc9dMFMBFFXktX+IjcvKlBc4XNWJAAmLpabaUYCH5iXGcwjACQVAIgiEIslo/5G8Jzddi16R8iTWR+MJSHYbiBEEzLMOJNC/iLIcQFABjAIShOCM6vfFUvtYaDCYXJqYX+xPzre5UrTleqffLtX6jPTk+uTy/uGdxed/cwu6Jqa29wVJvsNjpba41pnL5TjxZS6QqhXKr2eq32/1mo1utNvP5SjKZjcXS8Vg6lcrns6VivpLLFBPxTDgQ9bn8bpvHITidnNPNO4N2fzGen+tO71vec/2ua27c85nP7rxm7/z2xe7sbH18pj4xVRtv51oZf8bD+FhYJGGexu0M46I4F8baUdaO8Q5UcFhpQWfF5XpAoTNrjIDWCGj0Fo3WpNWYdBqTXmcxGkCjETQYLFqdSaHWD8tVG0ZkV24aWbdxeA2IP3XF+k9fsf6yKzeu2zi8YXhs05hiSKYclquGZMqNo/INI7IrNg1/cv3Gj69b//F16yUgvmzT8KVArAZAHQTrYUQPowYI0QOgzgIYrSCIIjCBgxhqBAGlTrtJNnbFpo2Xb9xw5dCmjaMjwwr5mEqp0Gk1JqMRBAAUsWKoFccABDaAgNqgl2vUoyrliFIxolQMycY2jI6s27Rx/cjQqEqhMuhUBp1Sp1VoNQqt9FBTo9Fp9UaDwWQ0WcwAeKGdzmw2q1QqmUymVqv1BoMZsFhhSAr3Qwgco0iSZRhREJwOl9/rCfhdXrfNYRNtgmATRLvI2XmSo6QGO5hCRJ8tXkyWe7Vyr5aopN1xLx+wsT6B9fGMj6VcFGpDQRa0UGYLZYI4kHRggo9xRkRvzO6L2YNxZzztzRXCtVpqYqK+MNfrdSoBn00p33T5p/+rjaNuvOG6R3/1i8ce/uWvHnrw0V89/OTjT774/EuHDhw+c+rs+bPvnTp5+viRE8cOH185vnL21Nkzq2dWjq+cOHrixNETqydXz5w6e/rUuZMnzhw7unLs6Mqp1bPnzr13/vx7v37v17/9u9/+0z/84z/+7u9feP7ZLYvzFr3203/zVxSOXHf1vnfefv33v/+HP/zhX/7+d++/9+tzZ8+dPnvuzJmz586ef+/se7858+vfnH7vNytn3ztx+tyJU+dOnjp/7OSZQ0dX3j10/MDhlWMnz62e+W8nVt97++DKi68eeO6lt19988jh4+fO/uZ3K2f+x/MvvfO1m76TztXUOmDDRrnRADG0zW7zOG0eG2tncBYBEL1SpxiWq0YVawqxwQwYAavUV2fFcAgjYIxAUBxGMAhGrdDaR25I+g0DgiBgsQAWC2gBALPFZDDo1GqNQq6Ry7VKhU6l1CoVKvmYRiEz6zQoaKYxmKdwKWICBc2Q2YAAJgqFJNdE0OOUWusCbkc04I2H/PGQP+xzr6VMSI0ea3t1UkgFT+ECjYscabfRHhfn8/AeJ+u0kTyLMARI4wBDgDwFiQxiY1Ebizp5PODk0hFPNRfrVnPjjfKgVupVct1ytl8tjNfLk43yRL00Xi32y4VeKd8t5HqFfK+Q7xcLg1JpUCpPlMsTlcpktTpVq03X6lO12kSlOiiVOrlcM51ppFLtTHa8Up5vt5b7/cVeb7re6ORy1Xi8FImUo9FaItFIperJVDUWr0QitWi0k05NFvMLjdqWbmdLr7vUac/X6zOV8lS5NFMpz9Vri63WcqezpdfbMT6xb3bumsWl65a2XLe05bql5Ws2L+6bnd85MbWlO9jc7CzUWvO15ny9tbnZ3txube41N483l6YbW+cbO5da+7d0rt3au35797Pb2zdsa92wrXXjju4Xdw++tHf6y1fNf/UzW27+4r6bvnT1Z6/eNjVeCwWcMGTRaJQGgwaGQZajbA7e4RRcTsFl52wcZWcpr8gHHbaATfQJvE/gA6IYstvDTkfY5Yx53cmAPxMOZsLBZMAXdjk8AmejCZ7AGBxhMFhq5BYYUioglMpZnALLkRhmBUCT0WwwmI0mi8lsMZktRrPZYLQYjIDRAJj0oFFn0SrNKrlFrcSMehGD/QIVtrMhkQ7yhJ9B/TQSoOEQC8d4LGUjsk664GZKHrbkZYpuOu+iMk4y5aRSbjbl4VNePuXlk2427qQjdjJsI0IiEbThQRvuFzEfj3g42M1YXbTVyVidjNXFQS4OcnOw9OfFgVws5GStTtbqYK0iDfCEicYMNGZgMAOHGznCxBImFjcyqJ6ANAighM1y2CxHLAoUVJGwlkb1a/ezmJHFjSxh4kgzT5hZwsTgRgY1MKieQnQ4pIFBlRVQQqDKCqoAs9xsGDXqRywmGQSqMFiLoXppCNxIUWaGsjCUhSJMBG4kMAOO6lBYi8AaGNKgkAaBNAiiw1A9iRtpwkSTZhI1YpAWsWoQSIOhepI0MyzI8FaSBhDcZEX0FlBtMqk0atmaZSIdDv7t52547uGH/zOA+PZbb/7xHd+9964ffvuWm7cubnbZRAmIk5H47m27/q8A8c033bZ71/5GvZNMZAv5yuTE7Latu66+6jOfvf7zUgjxnt1X7d61f8/uqz5WLjZrlU6zMWi3JpuNiWqlVyp1JCBudRc6g8XO+HJ7sLXZ39ocbO1M7ujP7O3P7uvP7huf2z+1+ZqpzddOzF/Vm9rV7G+pdRZrncVGb7k12NYabGtP7OxO7+tO76/1tofTXZQLjmjhj2+Q/dUVmy4A8djYJpVCpteqLAY1YFwD4hGFRqbWK7VmndFqtCAgTCAYjRMMTtA4QaI4BqMIBCNWGIVQAsI+GrgmYbHExGvz72DxR5qcSUYkWRElWQBG9WaLzmS6FGfXFuPWdvClWYtaW7NdSo3Na36JtS/RmY1ak1Gj12l1Op1Wp7/EQyypvGvtG2uHwWAAAEByaqJ/evylHSfpiScEAFbJ3inJwxIQE4REwxgEwSBo/VNjhrSZd0EhpihibUgSlxRiFEUQDMUIgqJZlhcZQSQ5DiFIM4SYQAhEcFZ0ROLpSqM7mJyfnFkcn5pv9yYb7fFac7zaGDQ7UxPTS5uX9yxvu2phae/03PbBxJb++FK7u1CtT2bzrXiykkiXC6Vmo9lrtfvNVq9e75RKtXSmkEhk4olMMpnNpAvZTDGVzMWiqaA/4nH6nKLLzjkcnNPFOf2iNxfJTDYGu+a3X7t9/417r//Cnuuv27J3+/jmudr4RKnbz7cbqVral3bTXgYWSZinMBtFOXDajtAiRAswI8KsDaR5A0KqzJBCb1HpzSqdSVKINWqjVi1t2Jv1OrNOZ1JrDHKVbkShHhpTbBqRbRqVr1VyrNs4vG7jsFTMsWlMIT39kKl1MqnNTqnZJFOuGxm7bNPwZZuGLx8auWJ4VHJNDCnVozq93GhSWQA1AKoBUANYNWZQZTQp9XqN0WgEQAsEm0CrxmAcVSrXDw1ftn795es3rB8eHlEoVDqdwWIxgVYjABoB0AxBIIJaUdQCwXqzRaXTyVSqEYViWCYbksk2jo5eOTR0+YYN64eHZBq1zmLSA2at+YK9R3qTmwELYAVByAohMIZhUp4JBEE6nU6lUun1erPFAkLWCxETBH7BQMzQtMDzDrvD63H5vHaXkxd5lmdZnuV4lmYplEAtMGAAjAAKMg4umA5nG4VsoxApxF0xjy3stIUdYtjOBwXay6AOHOQhC22x0GaYt1IuQghwjojNHbW7I6InLPjDtkjcmckG681Mv1cul5MOOzUycuWnP/XXNoH5/I3XP/borx5/9OGfP/jALx/6+ROPPvHKS68cO3L8vXO//s35/3bm5Nnjh04cO3j85NGTp0+cPnVi9fjh40ffPXLkwOFjh46eOHZy5cSplZNnjh9bPXZ0ZeXk6TNnzp09e+698+9JQPz3H3zwzNNPbp6fMenUn/6bv2JI9Prrrjp08O0//OGf//jH3//ud789f/7s6TOrp8+cOn3m7Jlz56WlulPnf33i9LmjK6ePrpyWDMQHj5x8+8DRtw8cP3T01PGV80eOn3njnePPv/zOMy+8+fLrhw4cOb167u+Or/7muRff/vo3v5crNvUmeGRUYwUJm+jxekIBb9jr8NlYOwETBpVeMSzXytUWvRkwW80WqxmEARi1YgRC0BjF4jRHUCwhfULGCQTFEQRFEBTHCY5jBUHgOI6maJIgCQzHENQKAEadXqtUqeUKtVyhUchVsjHF6IhaPmbRazCrhcERqYp5zQqMQwBLoC6RC3qc0kadFEKcTUTzqbiUvBYNeC+trJPC16SNOhKxMjjMU5jIkU4743XxAa/ocwtuB2PjcZ5GOArmacTG4k6edAuUW6DcIhVwcAm/s5gINfKpdjHXLmSb+VQzn+6W8oNaeaJeGa+W+qV8O5tpplONdLKdzXTz+X6xOCiW+4VyL1/s5HLtbLaTzXXzhX6x1C+WeoViO5NrpFKVaKwciTdSqX6xOFWtTVZqvUKxnkyVo7FyNFZLJFuZbK9Q6BfKvXyhnc22U+lOJjNRLM3VG4udzuZ2Z77RnCpXBvlCL5fr5fKDfHGiWJ4sVSfL1elqfa7RWmz3lruDLf3xLf3x5e5gc7s7U2tOFGq9TKmTKrST+XYq307lOtlcr5gb1PNTncLseHFxurx9trZnobl/sXn1cvO65eZnlpuf3db53M7+53dPfn7vzJeuWfrG5/d+/QtXXbd/a79T9rh4s0knk42o1UrQCrAc7XTZvD5nwO8K+px+ly3gtEe8rrjPE3E5JSaWgDjicsY87lTAnw2H8rFINhpOBHxBp90r8h6B8wick6VtNClQhI2lXDZe+tanoqFUNBQL+vwuu51jGALDEQRDUBRBMQTFEZRAUArDGBxjCIzBEcJqwcwGzGzkEMjHMwmvPe13JtxizMHG7EzcTifsdMpBZ1xM3sOVfHzFz1X9XNnLFN1U1omnHXjKSabdbMbLZ3x8xs+nvVzSzcSdVMxBRu1k1EFGnVTEQYZsuJ9HfBzk42AfD/tENGAnQk4y6qZjHibu4xI+LuHj4l4u5mGjbjripkIu0m/HvSLq4hGngLgE1CNiHhvmtmFuEXVxsI0GOcLEoBfMGCxuFCmLnbHaOcjOWh2M1cFY7azVzlodLORkITtrtdGgSFkE0sxLVE2YGNLM0haGMlOYAYe1KKTBUT1DmDga4BiQZQCWtvAMKPKQyEMCa+UZkKUBlrIwpJnGTSRuJDEDhRko3ECTJpayCAxo4yA7D/M0SOMmEjOQuJGmLBwHiTZUsGOsgBA0iOAmK6yzWDQ6rVw2slE2tN6kVmQioa/f+LnnH3nkjWefe/7hR59/5NGXn3r69edffOmZ5x795cP33nPvHf+nQPyd2775ndu+eded37v3rh9+65s3bdm84BQFlWzMqNWlook923ff8vVv3vndOyUgvuUiEN/8jVu/efO3bvnmt2+79TuXAvGNn/vS52/88tf/9psSEP/krp/+9N4HJCDeuWNvrdpKxDP5XHlifGbrlp379117/WduvO7aG/bvu/ZDIC7lG7XyR4G4XO7V6lOtznynv9gZLLf7W5v9LWtAPJjdN/hLQFxtb662N9e7S83+lmZ/a3OwvTu1tzu1v9bbEU73MT48qkM+sUH+V1ds+q/rNn5q0/C6sdE/A2LNiEI1olDLVDqFxqTRAwYzZLFiEEKiGI0TNIZTKI7DKPofAuJLpeKPzF/2VDACQtAmENIYDCrdX3AAr82l6q/Eu1qjQX2x8/ZSA/FavoTWaNAYDVqD3mA0mk3mNQF4Te5dI2NpdUnaXrJarZcmsklREuTFg6Koi/HDtLQNg2G45B5GUVwyS0hzkYYRqxUCABAAABD8UH6WgBjDLuzSXTpS5b2kEGMETtI0w/GMIFIcjxCkCYT0ZsBshSlODMWS1WZncmbz7MKWmfnlweRsuzfVaI/XmmtAvHvLjquWtu6b27xrcnrrYGKp3Z2v1iey+VYiVU2kK7lirVJtNZrdeqNTq7dL5Xo2V0qmcvGLTJxK5RLxTDSSDASiXpffaXPbOYedsdso0Unbo+5wM1td6M3smtt6/farvrDn+s9uu2rnxOJMud9JVeuxUimUjzljTsJFW3kC4khUJEk7RoowwYMkC5KcleYBijOilBpAFHqzXGOQq/VylV6h0iuVepVSr1Lq1SqDWqVXq/VKlU6u1I4q1CNy1bBcNapQjyrUwzKlRMYbhsc2jsiGLtKwXKNXaA1KnVGpNSi0BplGP6LWDinVmxSqjXLlJoVqk0I1pFSPqLWjOr3MYJQbTdLIDEaZzjCiUg/J5aNKpVKr0xiMar1hTKnaNDp2xcZNl125ft3GTUNjMqVWZwRACMNhnDBbIekpuQWCARgxWyGd2aLS6WUq9ZhSJeWFjsgVQ2OyDcMjm8bG5FqN1myUoogvfZNL2rAJsFhAALz4bgFBUHqjAgAAwTCKYVLEBEbgKIFfsBFfZGLR6eBEgaRp6QYcx1AMBiDAYDFojDojaMY50hX2xAqJRDkdzkXdMa8t5BCCNs4v0B4GdxJWATYzgJEwGgkDQJsRASKdOOdlBD9r87MOP+sOcMGILZH2lirxeiObyYQ4DhsauuLTn/obh5370hc/9+QTjz7x+KMPPvDAg/c/8PAvf/XCcy8cPnjk3Jnzvz73mzMrZ08eXjlx6OTq0dXTJ06fOrZy7MCRg28dOPDmuwfeevfwgcPHj548eeL0ieOnjh45efz4yurq6VOnTp8/f/79377/T//wj797//2nnnx8fnbKpFNf9vG/5mnixhuuO3b04P/8n7//4x9//8EHvz177vTK6omV1ZMrq6dOnzl35vx7p9/79eq5946fOnv4xOrhE6vHT509sXru0NGVtw8cf/vA8YNHVo8cP3PwyKnX3jr67ItvPfXc6y+88u7bB1dOnv7vx1Z+/ewLb33tpu9k8nWtwTo0rAIATOBdblfA7wl57F6BFhEA1cjUYxtHNTIVaAQgELEACAChVpRASBqnOYIRSFYgaY6kGJygMJxEMULq8SEIShRFp9Npt9t5jmcZlqFoEicQCLYYTQaNVqfS6NVqg0atV6s0SrlOpTBp1bDFKFkmWAKlUAizWmCLUVKI7Rztd9mjAW8yEkxFQ+lYWMohziVj6Vg4GvBK9Rx2jhYZkiMxSSSWooh5GrNxlMvO+TxiyO+IhtyRoCvos3udvNvGuETaY2f9LiHstUd9jqjPGfM5k0FPMR5u5tP9SnFQKXdLhVYUSM+FAAAgAElEQVQu08imW/lsp5jvFPPtXKaRSpaj0WIoVI5GW5nMeKk8Va1N1xpT1cagWOnk8s10tp3OdXPF8VJlslqfrNYnytVevthMZeuJTDuTG5TKU9X6ZKXeL5Sa6Wwtnqon0u1Mrl8oTVZqU9XmZLU+KJbamVwrne0VStO1xnyrM9dqT9cbg1K5k8u30tlmKtNMZZupXDOVqyczjWS2lc51c8V+oTJRrk9WGpPVxkSl3stXWuliLZYtR9KlYLIYTBSD8WI4Wk7E6vlEq5LsNlITncxcL780Udw2Vd45U94zW9k/X7t2qfWZbd3P7hy/Yff0569e/NoNu79yw76rdi91mkWngzXq1bKxYbVaCVmtgsB5PM5A0BsJ+2NhXyTojQY88YA37vOEnXafKHh4zifwAZsYdjk+AsQxv9fvsHltQtBpD7udfrvo4lkbS9k5xm0Xgh5nPOTPxCO5RCwdDUf8Hq/DZudZnmE4hmUZlmM4geXsvOC22X1Op9/l8jlsTpYRSUwkMC/PpgPeairSSEcrsUAp4imF3eWwqxJ21cKuetTViLlaMWcr6miGxVqAL3norBNPObCknUg56bSbzXi5jI9Le9iki447yJidiNnJmIOKOamYgwzbsAAP+znIz8NBAQ3Z8YibTni5TFDMhe2FqLMYcxVjrkLUmQvbM0ExFRASfi7qYcIuOuikgi465KbDbibiYcMeNuxhgk7Ka8OdPGxnrHYaFCnAToMuDvGImEfE3ALq5lE3j7gF1C2gHhHziphHRN0C6uJgB2u1M6CdsTp42CmiLgfmtKF2DuJpgKXMHG2xsVY7D9sESOSsAguKrNUuQDYBElmQZwCOAXjawtEWjjQzpIkhTCxhYkgTS5t5BrBxVgePOEXUzsMCY2UpC0sDHGsVRdThJOxOUrBhFAthpAVGDRZQtwbEZo0yGw1/4ws3vvDoo28+9/wLjzz2nwHE9/z4zttu/sbS/Jyd55RjY0atLhVL7t2x59Zv3PLDfxeIv3P7D/4dIP7ZTx+868f33nzTbTu276mUG/FYOp8rjw+mtyzvkHKIr7n6+n17r5GAePeu/R8r5urVUrtVH3Sak636RK3SL5e6lXKvXptqt+e6vc3d/lK7t6XVW272t3Qmdgym9wxm9g1m9o3P7Z/cfM3U4rUT81d1p3Y1esuV1kKltSCJxM3elmZvW2diT2dyb627PZLp40J0TId9YoPi/718419dsf6TG4cuHx3ZqJKN6dVKk15lNsgN2lG1elihHFGoxpRaudqg0pp1RqsZRCGYQC+KxBhBIhgOIxiE4AhOIcQFs8SacUKi4Y/owRLs4hQv/avkrPjzOwlawCgOo3gII42AVWMwqvUf9TxcCsdrsWuSk1gC4jWFeM0vcWlJh85s0pmMJosFhuE1rqUuHpc2cUgH9qfHpTQsQTDDMCzLchzH87wgCKIoCgJP0wyGEZJZgiRpSRvGcVKKm4AgKW5Cskl8GKV18X9EMAxZi5j4EybGERRHUBwjSIJmWZoXKI6HccJgAbVGk8ECEAwXjMarre7MwtLmLTsWt+yYmV/qjc802oNqo1dvjQ8mFxaWdm7Zvn95276Fpd1Ts1sHk4ut7ly5Op7Jt5LpWjJTzearxVK9Um1Wa61qrbUGxLF4OhpPx+LpeCITi6Wl9AmfJ+i2exy800aJHMZyKOtmHGl/vJWpztQHO6eWr13ac83mXdt68+O5VjWUy3mTKVc8yAdsqJ0EWQxkcIQnCBsuATHBWnDGQrAmnNbDhMoMyXWmMZVuTKmVKXVypU6h1CmVOqVCp5TrlAqtUqFVKDRyuXpMrh6Vq0YV6jGlRqbSSkw8NKbYNCqX9urW5GGJiRUavVyjl2sNcr1RpjeOafWXNiONaLQjWt2oTj+q049odcMa7ZBavUmhunJk7IpNm64cGhoak40plGNK1dCYbP3Q8LqNm67cNLRpdEyu1uhMZhBBMYpGScoEWtV6g1pvMFgAE2g1WkCdyazWG+RqjVytUWi0Sq1OpdPL1ZoxpXpMqZRp1AqdRqHTyLUX2halsjrlxVGpVWqNRlqq0+l0JpMJBEFY6kUkLtIwjsEYKqUQQjiG0RTJsTTPUQyDE8RFlzwIWi1mi8lg0muNOiNoQilc9NgDyVA0H4/kY96E3xZ00G4Wd1CIDYcExMKCJspswA16TGfAdCZCD9BmhLfiNoR24KKH9gSFaMKVyQer9VSjlcvmwrxAjI6uv+LyTzgd/Je+cMMTjz3y+KOPPnDf/ff99GcP3Hf/Y488/sZrb66cWD13+vyZk2dXj55aObJ6+vjpsytnVo+tHHnn0Duvv/3Wq2++9eqb777xzpEDR48fXTl2dOXI4RNHj544fvzkyZMr586d++D9D/7ln/75d++//9QTjy3MTln02nWf+ridZ778xc+dPHHk3/7tD3/847+8//7fnTlz6sTK8RMrJ06urKyeOnP63LlT599bOXv+6MrpA0dPHDq2cnz17MlT548cP3Xg8Ml3Dp44eGT18LHT7x5aefn1Q08++9qjT7709PNvvP72seOrvzl68r1nnn/jy1+7LZ4qyVWmdVeO6nQASfAC73SIboGxkTBl1lnGNo4NrduoGlWAJhACEQC8CMSEBMQ8wXA4yWA4KbkmYBiVfi2gKM4wDM/zLMuSJEUSJIkTOIrBVgg0mc16g1lnAIxGq9kEWcyg2WjW64walWQjxiFA0oatJr1Zpzbr1NJenY2lvA4x5HVFA96I3yOFTkjnPqfNJXI2lhIZ0sZSksbMkZhA4TaWcoms28F7XWLI74yFPMmYLx7xRUPukM8e8IgBtxjy2mNBdyriy0QD2WggFwtX0oluuTDVasz3OnOdzmS93i0WGpl0PZ2upVLVVLISjxXD4azfn/F6i+FwO5ubqjXmW93F7mBzpz9Tb4+Xqt1cqV+oTFbqc83OYnd8qT+x2B2fb3Vn6q2pamu20dnc6S12Bwvt/nS12S+U25lCO1Po5oqDosSyzYlSvZcvNdLZWirTzhUnqvXZVme23Z1utMYrtW6h1M4VmplcI52rpXLVRKYUS5ViqWoi08wU2vlyv1yfqDYn6+3JWmu83Ojmq41UqRLLlcKZQjiVDycLkXghHi2lY5V8rFaMtarxfj051UrPdTKbe9ktg/yOyeLeuepVi61rt/U/s3Pqhv0LX7hu++eu3r5zy2yzlnc6WLNJp1YrTEYDjmMOh83n84RC/lgklIwGE9FgIuyPB7wRjytgF70C7xE4n00IOuwRjyvm86SC/mwklI9Hs/FIIuSX/DARvycW8IY8To+Nt/OMnaMdAutxiEGPKxr0xcOBWNAX9Lo8DtEhcDaet4s2u2h32Jwuh8vv8Ub8wWQ4monGUqFwxO322QSfwMc9rmoqNqjmp+qF8VK6X0z2i4lBIT5RiE0WY5PF2FQxOlUITWT9g5SnE3XUg3zRS+fcRMpBpJxkxs1mvXzOx2c9XNrFJB1UwkEmnFTCRSdcdMJBRUU8xCMBHg6KaMSGR51kwstmAkIh7CjFXOWEpxr3VOLuUtSVD9uzQTHl5xNeNuKiQw4q6KCCLirokoCYCXuYsJsJOim/nfAIqIuDnSxkp0E7DbpYyM0j0hVpXBzs4hG3gHoE1CthsYC6edjJQU4edouYx0F43YTHRbhFzM5BIguILODgIAcP23mrwFh4ysxTFoEBBAbgKTNHmjjKxNNmnjLzlJmjTCxpYgkTSxhZysjTZpEB7Cxk52E7D9t5RGCtPAsJPGyzYX8BiAHtGhBbtKp8PHrTF7/w4mOPvfX8Cy8++vgLjzz28lNPv/b8CxIQ33PPvXf88Effu/OH3/vhj+74/wfEUkGdBMTf/dYtd935/bt/dMct3/jbzbMzNo5VjI4atbp0PLVv597bbrr1R9/74Q9uv+P2W7/7IRDfdNst3/z2rbfc/q3bvvvd79zx3e/ccestt3/ly1//3A1fvPFzX/rbr918+7e/f8cPfnz3T352/30/v/snP7v5ptu2bd1VLtXXgHhpcdue3Vddtf86yS/x4VJdMVurFlutWv9DIC5fBOLWXLe3udNfaveWm90PgXh8Zt/4zL6Juf1TC9dMb752Yu6q7uSuRm+53JqXgLh5EYjb47vb43tqnW2RTJ8QYhIQ/5fLNvyXT6/7m/UbLhsZ2qAcG9WrlEa90qSX6TQjKuWQXD4iV40ptHK1Tqkx6oyACUCsMIFiNEGyBMkSpCRpEChOoiSNkuwa3X4kQWJN912zQ0gpExjJrRmOL7n5QyBGSRbCSLMVliwTUtTapXt1l/qGpSYOEIHXFuzWqumkTTsAhqTaDghDpUI7M2S1wjCO4xRN0TQt4exaQZ1UHfcR9ZcgiEv5eK3Z7n8DxALLcpJHgmE4aS4aiNfSiDHpxaTSZgnBL774hyhMkvjaSFekr8ZIjKQpmucploMxXG82q/V6rdGIUZQ/HK0227Obl5a379q6c8/C8rbB5Fy91StWmuVap9OfnpnfurR1z9LWvQtLu6Zmt/QnFpqd6VKll8k3U9laKlvN5Cr5QrVUlpi4Wa40cvmyBMSRaFKaaCQZCSdCwVjAF/a5/G7RbWfsLMZSVpJHWB/nSrgipVBmvNBa7s5u68/PVwedeDnvSSTt4agQ9FIeARZJgMFABkd5krQTlA0lBZBgzRhtQEgthKkssNwAyHUmucao0BiUGqNSbVCpDSqVXqXUK+RahVwjl6nlMrVMphqVqUZlylG5WqbUyNW6MaVmRK6SmHhoTCEB8ahSM6bSXhilZlSpGVPrZDqDBMQjau2wSjOsVA8p1UMq9ZBaI81GlXqDQrlerlg3MnbZhqFPXbn+sivXr980PDQyNjwm3zQytnF4dNPI2IhMoVBr9SYLACEIRuIUA2OERm8clStHZAqVRi9l4qt1BoVaK1Oq5SqNUqNT6wxavUmtMyi1eqVWq9BppaU6pV6r1GmUWs0FJlYq5EqFXCGXK+QyuVwmk8lkMqVSqdfrpWQSqSscwVAYRawIDF78YQEQ2IqhiJQ4wdAkRWEoagWtgMUCXDComs2gGUBAlMI5h+AOe0OZaKyYDGWjzoibcXOYnURtBGLDEBGBRcTKWQHGYiIMelSjQzQmXG9lLLiICB7aH7WncoFKPdntl/oTtXI15XTzCuXwunWfFAX6s9df/YufP/jLX/zip/f+9J6777nn7nsevP+h55554ciho2dWz51ZOXv6xJnTx8+cOXn27MqZk0dOvPvGu6+9+Norz7/88nMvvf7Sa++88e7hA0ePHD5x+NCxQ4eOHj589Nix42fPnv3dBx/8/p//5e8/+OCpJx/fPDcNmvQbrvi0y8Z/9ctfWF05dhGI/79LgXjl1JnVM2dPnjl7/NSZQ8dX3jl87MCRE0dPXnBNHD62euDwysEjqwePrL75zrHnXnr74cdfeOhXTz/8+Asvvnrg8InzR06cf/q517/01VtjyaJMabjs8k1KpQGBKZoSeMZG4yxsQXQqw+iG0dENwzqFBgZgFMYhGLMiOISRKMlIfgmMYlGcQlACgjErhFqtMAjCIAjBMCp96EYxHIERBEYwBEVhBAatoMkMGE2gyYyAIA7DJIaSKAIDFrNObdQoQaNOamyWaFinlGkVYwa1AjTqCBjkSEyqrJNW65wC6xI5CYUFmmAJlKdwgSakERnSwdEeO+9zih4H77JzPveHCnHI7/C7Ra+T8zo4v0sMex3xgDsR9CaDvnQ4WE4le5XiTKe1MOgv9PpTjWanUKwmU6VYvBiJFsKRQiicD4ZygWA+ECpH4+1sYarWXOj0lwdTS/2p+XZ/qtoclGoTleZss7s8mNoxvbB7dnHX7ObtU7NbxqeX+9NbJ2a2T85um5xd6k/NNnvj5XonV25lSq1soZMrdnPlTq7cShfryWw5kaokUs1cYVCtz7S7c93+TLs31WyP1xr9Sr1XrnVL1Xah0syVaulcLZ1v5cu9cmOi3p5p9+d7E5sHUwuDqbnuxFSj3y932vl6M1OppUq1dLGayZcz6VImUczGyvlYrRRvlxO9amKinphuJOfb6aVebvtEaddcbf9i5+ptk9fumr1u9+Le7XObZ3qVUsblFGAIMFuMKIrwAu/1eoLBQDgcjEfD6Xgkk4ik4uF4yB/2uAIOm88hBpz2sMcVD/iSoUAqHMxEw/lErJhOFjPJXCqeioWT0VAqFk7FQtGQL+Bxuh2iw8Y5RNZh41wOweuy+9wOr9suXbcLnF0UnXan2+H2Or1+jy8SCKai8XwyXc7kiolkKhgMu51hpyMT8DVzqelWZaFbW2iX51ul+XZpoVVcahWWO8XlTmG5nVtqphdqidlSeDLj7yVczbBYCbB5D5PzMAW/UA7aKyF7OWAr+oSch8t5uJyXz/mFvF/Iebm0k4rb8agdjzvJlJtJ+dhsgC+EbOWIoxJzVeLuStRZijjyQVvaxyU8dNRJhGyYl4ddDORirG4O9vCwh0e8AiqNh0dcHOSgQRtlEUmzgBt5zMjjRgE38ZiRQw3S8JhRJMx2CnAyVjcHuTnYwyNu7gIruwXEa8d9LtznxL021MlDNg6ws4CTgxy81cYCPGXiCCNLGDjKyFMmnjTxpImnTSJjsTGAnQVtLCAyZoEy86SJp40CbbLRgJ212nnIIcAOARE5SAJiUUTtDly0E5yIkowVJcwQordYNDrNh0BcSMRu/tIXX3ri8bdfePH/OhB/79u3SkD8za9/bWFmWmQZ+ciIUavLxNP7d+371s23/fj7P/o/BuIHH/jlvffcf/NNt23dsrNUrMVj6UK+MjE+s7S4bdfOfXv3XL13z9W7d+2XMtd2bN/zsWK6Ws03m9VeuznRakzWq4NKpVep9Ov1qXZrrtNdaPcWW92lRmep0Vtuj2//EIhn90/PXzO9cM3E7P7uxM56d0kC4npnsdVbbvW2NHvbWoNdrcHuamdbNDsgxfiYDv/4evnHPnXl//PJK/563ZWfGtq4XjE6qlMpjDq5QTuqVQ0r5UNy+bBcOarQyFQ6pcaoNQBGCwxCuATEFM1RNEdSDEHSOEnjNIvTf2F57iPbclIsMc3Z10TiS4H40kxi6QaUZGGcBGDUbIXMVqtUunEp1EoELDU2Swv1CIFbUeTSgjqpvk7aLiIYmmBonKYwikQIHMYxBLsAoyRJSlArHWtRoB+xRqwB8RoWf0QnXnsRqfOZYViG4VhWkPrqpMo6mmYvMjGJXayNXhOk1zTiSy0Tl6LwGhAjGIxgME7iBEMTNG1FUZ3JqNRq1HodQuDeYLDSaMwsbF7evnP77r2LW3cMpmYrjXYmX8kVa7Vmb3xqYX5x+8LSzrnN2yemF7uDmVpzPF9qp7L1VLaayVdz+WqhWCtXGtVaq1ZvSUCcSGaj0WQoHA+GYsFQLBSMhYKxYCDq94b87oDH7nWwDg7naIhirJQd412Ezc+4Mu5oK1meyLf6mXojnMu74yl7JCaEfLTXhtoZiCdhnsJtDO2kORfB2mFKsOCMHibUICI3AjK9RW4wq4yAxghoDYBWb9HqzFqNSaM2qpR6peICE8tkqjGZamxMKZOrFWqdUmtQaPQyiXoV6gsjEbBKK7mHR5WaEYV6VKUZUWsl18RGuXKDTLFBptgoV25UKDcqVdJsUKrWyxVXyuTrRsYu2zj86Ss3XrF+08ZNo8Mj8tEx5ZhMNSZXKZRajdZoNIEghMIogWAkgpFmCzQmV125YejK9UMjowqZQi1XamQK9ahMOTKqGJOp5AqNSqVXawwqtV6h1iq0Wo3JqAfMesCss1y0vBul2GydVq/VaDVqjVqlVqlUKilfQq1W63Q6o9FosVhAKwhCVhCyWqygee0TI2QFUBgiMIwiaY7lOI4mKRRGrKDVarXCMARjCIwjCIFgFE6LrOi1++KBaCEeLST8qaAt5OB8AucTOD8vhEQhLPIBnnJTMG814notrNbCahNhQASI81DeiC2ZC1Qbqf5EdWK6WW/mfAG7Sjt2xbpPMiy+f/+ue396933333fPPffcc/c9d//k7vt/9sDTTz576MDhUyfPnj5xZvXYqZWjqytHV08eWTn09qHXXnz9+aeef+6JZ5578pmXnn3x9VfeeOetg4cOHDt08OjBA0cOHjx85MjR06dP/+6DD/7w+3/9+9998NSTj2+en7GaDRvXXeay8V/50udPnjjyb//2r3/8wz//9rf/48yZUyurJ1ZPr66eOr16+uzJU2eOrZ6SaPjNA4ffPHD43cPHDx1dOXxs9eCRk+8ePPHOwRNvvXvs5dcOPP70K/f//Im7f/ar+x56/MlnX3v70OqBI6efeObVL37llniqpFCbr1g3rFAYICtBkTxLCQRCgUarTqlXjijUY0qz1ohaUQwhYISAUBLGKYSgUZK5MDiFoCSMEBCMS/Lwxa0D4iIQoyiMYgiKIShihawWADSZrWYLaoVIFGMIgiFwHLZKIWsIYMIhAIcA2GIEDFq9Sq5VjOmUMpNWBZkNJGIVaGLNF8FTuMiQ0rkULsHgCEdi0vAUbmNIl8h57LxdoHkGtwuU28H63ILXxbvsjI0nBRrjKUxkCAdPe0TWK/JekQ84bAm/r5yKd8ulqWZzutUer9Sa2XwpGs8HI7lAKB8IF0KRciRWjSUbyUwjlW9lCr1idbrRWehOLnQnZ5v9iUqzV6wNys3pRm9xML19ZvOuueWds4vbpuaWx2eW+jPL4zNbJmaWxqfnO5NT9U6vWGtmS7VkoZrIVpPZaiJXjWfL0XQxmizEEuVkqlkoDuqNmU5/rjc+1xuf6Q6mWt3JZmey1Z1sdSeanUG91avW+9XmZLM7253cPD6zPD2/dXZx29zSttnF5amFhcHsTHtqot4fVLrdcrtbaXeqzWalXCvmKoV0tZRuVNLtarpXS43XU5P11Ewzs9DOLvXzWyfLO2ebezb39yxN7Nw8sXmq029Xcpm40ykSBIbiCMdxbq8nHA5FIuFoNJyIhbPJWD4dz6XiyWgoEvCGvK6w3yM1quRT8XwqkU/Fc6l4IZMs5dLlYrZcypWK2WI+ncskMqlYIh6Ohv2BgMfrdbjddpdLdDgFp1N0OgWnk7fbeZuNs9sEh8PhcXl8bl/AEwj5gvFQJBtPFtPZSjZfSqbSoVDY4wo57Sm/t5ZOTNZL853qQru80C5v7pSXuuWtvcq2fmX7oLJjUN7eL27t5BYbyflydCoXGE95unFnI+JoRJ2thLeXDvQzwV7K3054GzF3I+Zuxj2tpLeV9Dbi7krYXvAL+QBfDInliL0cdVSizlrcVY+76wl3Ne6qRB3FkJjxcQkXFbVjQQH2caCTMguYgUcNAma0ESYbYbIRZhtptpFm6a8CbuQxA4fqWVjLQFraqqZAFQkoCYtCGhJQMpCGQ/UibrKTFgdlcdKAkwbstMVBA04W9Iiw14H4HKhHRFy81cEBTg5w8VYXb3WwFpEy8oSBJwwCZRRpk4022xmzgwNcgtUjwh4b4rHBLsHq5EAHY7ExZhtjtjOAkwWdvNXBQ3YeFlgrSwMsA3IcxAsIJyA0B2GkBcaMVlhnNqu1atnY8AbZ0HpApy6lErd85cuvPPnkOy++9NJjT7z46OOvPPWMZJl45Je/uvvue35w5w+/e8ed3/vhD/+jQPzdb93y/dtvu+vO7//khz+46WtfmZua5GlKPjJs0uqyiczVe666/ZZv3/WDH//g9ju+fct3brnptpu/cavkl7j1lttvu/U73/7W9y4FYql27mtfvenb3/qeBMQPPfirn977wE3fuHV5aXshX4nH0lLKxPLS9p079kpOiZ079m7ftnvb1l3btu76WCFVqeQazUqv3bgAxNVKr3oJELd6i63OUqOz1Ogutwfb+1N7xqf3Dqb3js/sm56/emr+3wfinReBeJyyJWR64uPr5R/75JUf+8Tlf33FukuAWCvTq0c0imGlbEguH5YrJBuxUmPU6C0GMwRAOIpRF4GYpxmOolmSZgma+w8B8ZpILAGxJCev3fzhDRSHEJQVxQEYAWBYQlsYx6SBLj4Olij5UiD+c1DGaYpkGZrnaJ6jOJZkGZymUIpECRzDL/QtfwSIJSa+VCGWNGPif3NIt33khKYZluV5XuR5myDYBMHG8yLL8hTFSDZiqxWS8pXWgizWij4g6MOCOsk+gaIwikAIAiEIBCFWEAIAqwVCrAiBIQQGwJDGYFBo1CqdFsJQl89XrFanZueWtu3Yvnvv0rYdg6mZYrWRSOcT6UKhXO/0JqdmF2fmt0zNLvcn5pqdyVK1m87VEulyMlPO5CtrNFxvdOqN9gUgTmRC4bg/EPH6Ql5fyOsN+bwhryfocQfcDq9LdNtZh0DwLMywEC0gDAeSjBl3IlzSFqwGM41IvhHKVQKZojeVdSdjtqiP9Tsot0i5RNZjE/02R5B3+EjRBdGCCaM1VlRhAuUGQGkCNBarDoAMZshgshqMoEEP6HUWncakuaAW65RKrUKhUSg0SpVOozfpTIDWaFHrTSqdUSqrU0g2Cck9rDNK53KNXqbWjagueIg3yBTrpQpoiYmVKkkh3qTWbJSS2WWK9SNj64fHNo3IRmVKuUKjVOnUGoNGa9RLreIQhqIUilIQjAMAotEaN24a/fRlV152+foNG0eGR+Qjo4rhEfmmobGNm0aHhmUjowqZTC1XaGRy9ahcOaZSqw0GPWDRAxa95dJcFLPBZDSYDHqDXqfXaXVarVar0WgkLFZdZGKzxWwBAeBSGraCAHIhIY5gaE4U7HabyPEkTqCS9IhhBEUSNIlTOEqiGI1TIm3zOwLJYCQfD+ej/nTQk/B5Ej5vyhfIBYOFkD/jd0TspBMzEQYVqFBYZFpYbaFMuA0WPVQgYk/ng9VmptkpFEoJl1dQacfWXfkphsX37t95z70/eeDBB+67777777//vvvu//mDv3j26RcOHTiycvz0icMnD79z5HjosrgAACAASURBVN03Drzz+rtvv/bOK8+/+szjzz7x8BNPPfLEs48//eIzL7z68mtvvfHuwQNHDx86fujg0QMHDh06dPjUqVMfvP/Bv/7L73/3wftPPP7o/MykxaBd9+lP2Dj6i5+/4djRg3/84z//6+//8e/+7r+fPXv6zNlT5947d+78e6fPnj+xevrQ8RNvHzr6+jsHX33r3VfefOeVN955/a2Db75z+M13Dr/25sFXXj/w0qvvPP3caw/96ukf3f3Q9+786Z13PfDgL5966bWDr7119BePPPuZG74ajuUUatPl64ZlMh1gQXGUIVAasiAGtVEt06jHVHql1qjWW/Rm0AJBMGpFCCtKQNhFLCZojKAx/MLg+IU1A5pmeV4UBBvHiyzDsYwUvUiTGI5YIcgCQBYAAa04jJAYRmEogUAEbCWRD4lW8hCDRp1FrzHr1KBRJ2VQ2FjKKbCSXdjO0U6BlXbppHCJC/lcGEyhkMTHEjTzNMZSqMDiThvtdjBOGy1yOEPCJAoQMEAiII3CHI7wOMrjqEgSXoFP+H2VVKpXLo/X6v1ytZHJFSPxXCCS84cLgUgpHK/FM91MaVCsd/PVeipfzxR7pfp0ozdV701U2518tZkptbKVfqkx3ewt9KYW+zMLvcnZVn+q0Z2sdaca3elGb6reHa+0e8V6M1uqJvPlWLYUS5di6VI0U4qmi5F0IZoqxJPldLpZLPUbzelef7Y/PtMfn+oOJtq98VZ3stOb6g6me4Op7mCy05vq9mf7kwsTc4vTC1vmFrfOL2+dX94yu7g4tTA3mJ3uTk20xscbg0FjMN4cjLf7vWa7Va81auVmo9xplvut4nirMNnKT7fys63cXDu30M0v9gvLg8rWyebSZHO2V+vU8uV8Mh4LOhw2mqUZlnG6XKFIOB6Px+OxWCyajEfz6WQ5ly7l09lkLB4JxiKBZDycTceL+UyllCsXsoVsKpOKZ1PxXCZRKGRKpVy5nC8Ws9lsMp2OpVKxZDIaS4TDsUAw4veHPF6/y+1zujx2l8fm9Nicbrvb4/L5vEF/KBKIxILReCiWiibyyXQ5m5eAOBUMhlwOv12Ie1yleKRXyk7W8pO17HQtO1PPzTfzS+3C1l5p+6C8c7y8c7y0Y1DY2s0uNVMLlehcMTRTCEzlQ9PF2FwtvdjMLbXyi43sfC09U0nMlBOzleRcLTVXT81UEuOFcDcT6KR93Uyglwt286GeNLlgNxdsZ/zNpKcadRSCQsbLJJxE1I4FBchNW0TMIKB6ATOK+J/OBT422QiTiBsFzMCjegbS0FY1CagIiwI3yzGTDDfLKVDFQFoe1Yu48cP7cYNIGGyUycWBXhvks8EeG+wWrC4edAugR4S8NtgtgA7WbKNNdsbs4CxODnCyFhcPeETI70ACTjzowgMu3O9APCLk4kEHa3YwZgdjcTCAgwXtLCgyIEuaKdxIEiaKstAMSDEgTllgzGhFdIBVY5KAeGi9bGg9oNeU08nbvvaVV5966t2XXn758f8UIL7rzu9/46tfnpkY5yhSAuJcMnvN3qu/c+vtd91x118E4m/d9t3bv/397333zn8fiO+95/6v/+03FzdvzefK8Vi6XKrPTC9sWd7x50C8dcvOj+USpXKm1ix3O/WJdmOiURvUKv1aZdCoT7Vac+3OQqu7udlebLQXm52ldn9bb3J3f2pPb2rPYHrv5NxVk3NXj8/s60zsqHeXJA/xnwNxrbsjnp9kHCmFkfrEBuXHPrl+DYg3KMdkepXCqJHpVSMa+YhKNqKUjygVI0rVmFKrUBvUOrPeZLWAKIwQGE4T5Fr+GktQDE6xf26W+Iv1HGsC8KVAvKYQ/zkQwzi1phCvpQ6vZQ+vzZoYLHXUXeqjsKLImjxMcaxEwwRDSyIxgmM4ccH2wDAMd8lxUeJlLvVCSNfXDgmdL3UeXyIqYzhOkCR1USEWJSDmOIGmWYKgIAixWECdzqBWa+RyuUwmk8vlarXGYJBa84wmk9FiMQGAGQDMIGgBQQsAmAGLyWIxmS1Go9lgMOn0Rp0JMAIICKKQyQpoDAZJIYYw1On15Mul8enpzVu2btu1e/PW7b2JqVy5Gkmkw/FUKlusNrq98Znxqfn+xFyrO1mp97KFeixZiMSzsWQ+lS0VirVKtVmrt2v1drXWKpZq6UwhEk16fSGny2ezu212t912YWyiS+AdPC1yJC95iEWMs+MCC5C4zsoYUD9uyzojtWCmHS224+V2rFKPlAr+XNyV8AshNx9wCgGnI+TyRJ2+iOAOEqILYkQjTusgTAuiaguksVi1ZqveZDWYrEaT1WS0Gg2gUQ8Y9Ba97kLWhFZr1GiNWr3ZaLGarYgJhA0Wq94MSnCsNVq0JkBrAnRmUDqRRm0wybQGySwhYbG0VDes0oxoLniI12zEwyrNsEI9qlDLVVq11qDTmw1G6Qm21WyBQCsKwTiCkBCMmy2QTm+WKzTrNwxffsWGK9Zt3DQ0NjKqGB1TfgjEQ7KREYVs7AIQj8gUI3KlXKNRGwxqo0Ft1GmM+g/TUYwGvdGg+1MgVqvVUkmHTqczmoxrSRTAxSIbAIZAFIEIDKVJkmV4QbCJoshyNEFKT+ExFCNIAidxFEdBBAQQAMSsBE+IXpsn5gtkQoFMyJ8O+tIBfyYQzIdCxbA/G3BE7IQDNeJ6hUU2ZhxRWGQ6RGMhDDBlonir3U36w7ZQzO0J2CgWGZVvvOLKT3E8ddXVe352/70//8XPH3zowYce+vnPH/r5I7967MXnXzn47pGjB4+/8/q7Lz/3yvNPPv/sE889+8TzTz369KO/eOyRhx558uHHn3vimZefe+nVl15747W3Dx44evTIycOHjr377sF33z24svK/SHvPKLnKc8vfvmF8r21MsNShctXJqXLOOZ9KJ1XOqbuVUSRJQgJhbJzABpOVAyKbLISyUJYQQYhkgXICY7Dnzlr/mf+HknTxnTuzZtb02qvX6bdPfesPv37e/ez9p6++/Orf/vZvX3315ZubXp8y1gXkkh/+l3+0GLT33rP02AdH/9u/ffNf//aXy5cvnDlz6uy50xcuXTh/4eLJ02c//uzEu8c+PPDOe/sOH917+OieA0d27jmw8+0Db+87vGf/kV17Du3YfXD7rgOb3tr9/EubV69/4fEVTz256plnXnhj265Du/e9+8JLby1Z9ms6U0BwnVgKIojGZHTYbR6b2amjDDhEYACmRikdoUFVsEIsV8hUMIIjOAXjFEKqMUpLaPSU1qDVm/UGi9FkM5vtFovdarVbrXanw+XzBYLBcCAQ8nr9Xo/X6/a4HE6ryazXaNU4QaKYGic0BDno+NFTpEWvc5pNbpvZY7dcmwFfKWEmMYOasBq0bps56HFGA96B33RQ8jzIIR4UcwyiiAcVd1dTJgiLXmM361x2o89tDfrs4YAj4LV5nCabWWPSEQY1blATZg1l1WlsWo1Vq3YY9EG7PROOlHNMt1yeqDXGKrUmXyilsvkYLUSS+ShdTGSqaa7DlscK9Q5fqWT4ckZocuVesdkrNtpCtZYrlFJcKcVVs/kWX+kW6oPzBluqM8UGW2py5SZXbvGVJldusKVqNl9O80WavaZSiitnhFKWK2SZIsPWioVOoz7eaU90u2PtTrfRbFXrzUqtVa13G81eq91vdfqtdr/VGev0p3QnpvanTB+fNmNi+ozxadP6UyY64/1mr1NvtyrtVqXdqna69W6v2es2O61mq9mqt9v1Xrc+3q1N6Van9crTu6UZ7fyMljC9JUxv8dOawvR2YbyRbxUZIZfM0NFoOOByOSxWi93hCIZCyRSdzWYz6XQqSWdTKYHJVfJcucAJbDabSaYziRyT4oVcqcSXykK+wDJMmk7FEslIko6mMoksk8qx6SyTSmUSqXQ8lUmkc3SKoVO5JJ1LJrOJRDoWoyORRCg8UDwUjUcSiXiKTmdTOTbFcmmWz7AFhitxQonl8+lMJhKJet0hpz3p8/CJSJ1Jt/lMi6M7HN3N0+Ol9LRq9uYmO7fFL+gKt/Tyt/SFBV1ufpuZU8/MrqZmV1NzGrkFnfzt49XFU5t3Tmsvntq8Y7x2a698S7d0a69821jl1vHKgl5pdpOfXslOK6enV7IzqrnptSuaVs1OrWQmSql+PtHhovVssEJ7i3GXEHUwISvtNUQcmpBdHbKrQw5N0K4O2KiBgnZ12KmNOLURpzbs1IYcmqCN8lkIjwlzGxCHDrJpAAultFBKmwZw6CCnHnYbUY8RdRtRpx526ACHHnAZIa8VCzrJkFsddKuDLirgJIOuAe9qQ26130H47LjfQQRcVMBJ+my4z44HXVTEo4359DG/PurTDV7zWFGnCXIYQYcBdBgghwEeBFkYNICWUmnUKq0W1BtgvRHR6GFCDeKUEiMUMCJXykWjk28UTb6RgFRlNvfE7x44uH37+/v279+ydc/mLf8pEK9Yu271ug3r1j31f75Ut/KJR1c9+djGdas2rFn5u9/8aqLXtRr1kpFhFAD5LHfXoqUrHlu+ce3GNcvXPvHo8kceeuyhBx/5w4OPPvKHxwfj4eVPrl61ct3KFWsfefiJ3/z6d4Mq5vt/++Djj61YvWr9xqee++OLrz698fn7f/vg9Gk3D0q+yqX69Gmz5s+77fbbFi+8Y8l/YOLvcalCMVepF/4PgLg5u9mZ1x67rTN+e3v89t6UhWPTFo9NW9KfcgWIy42Z5cbM2hUgntfoLmj2bmv2F1Y7t2XyU20+Ro5afjhJ8f0f/nQAxD8enjRJLpbAChmiEoPyUZVkVCERKaSjctmoTC6SqSRySK5CAAhHMTVJ6QZMfDV/zawzmLSDEGKdRaP7n3KIjXaDyWEwOYwWp9HsNJqvVHLoTfbBBt61SIprrolr82ONwUJqDQhBAciVFTrwO/r7pToYRGAQRQAEUkKgEgQGTRwQisA4hlPkNSy+ZpYgtBpcTZEatUarGUyIB0xstVptNuvf8/B3zcF2x3e+riHytbnyd2zHBuPASWE0m81Wi8U+sExYLDaDwaRWaxEEUyoBsVgyNDR04403/OQnP7nxxhtGRkZkMqlCIVco5CqVAgSVEATAEADDIAyDEASAoEqlUihVMrlCKlNIFSoZiCgREsHUOErhAAIrIQBAIa1R7wv52TzfHutNmzVr9vz5M2bPafX6jFCMJlPheCKZzvHFar3ZbXUnGu2xUrXN5auprBCJZ8KxVDSZTWV5li/mC5VCsZovVvl8OcvwCToTCMecbr/V7jZZ7CaL3WS2WywOq8VpNtkNeotebdRTBhNltGnMHqMzYPa4NFYjSJkBdUBjz7mi1QjbTZfH2PoY12zn6uVkMRdioq6EzxZ220JuV9QbSPjCSXc4YfNH9G4fZXORZjumtwCkVg7jchBVgRgA4RCEwzCBDjpKERJDSAylEJREEAJGCBghEJxCSQ1MqMG/B2IljA2AGMRIECMhnIIJCsRIJYrLYFQ66KQHILEKFAOQBISlMCJF0IHEECwCIZEKFCsBmQpSQSiCkjihISkdSelwQoPjahxX44QGJzQDGpbJgVGRbPKQaIDCEqlSrgDlSlAqU4klCpFYLpYovmuZkMiVIplCLFdIFEqJSikFlHJQNdgKBRAYRCAIgUH46pD4ChIrlUoloFJBEIRiKE4QpJok1RSuJq+1ORJa9QCIDRaz2WKxmM0Wg9Go1WkptZogKZJSq9UkRWIEBqKgElYqERWihtUWjdlrdURcrpjHGXU7oi5H1OGIOu1RpzVk1bt1mAlRkHIRPDoCDkvQUQUhVeASGTQsA4cAVISplYQWQilAAYqvu+Ff/uWH/2Qy6+9YdOszzz714h9ffPbZZ5999tkXXnjx9VfffHvXviOH3jty4Oju7W+/+erm11587fWX3tj86uY3X31r08ub3nx509Y33tq9dee+XXv37t63f++hd49+ePz4Z8c++Pjo0feOHn33008+vXzp8t++/evlS5def/XlfqcpF4/80/e/p6Pwu5cueu/dw3/765+//earSxfPnzlz6vzFc5e/unzx8uWTp858+PEnB48effvAod0HDu09fPTt/Ye37dy7Zfvb23ft27H7wNYde7ds27tl+95Nb+1+8ZUt659+efnqZ1euff7pF97YvH3/9t1HXnx5yy9/83CrNz0cz3p80UQ8J/DVYqHG5fLJCB3yhqP+aDaRycRTDpNNJVWODonFEoVErpIoABkAKUAEQHAEp0hKd+XmzWS7BsR2m8Pt9nq9fo/H53Z73S6P2+lx2p0Wk1mn1pAohsMIiWIUhqsxjERRLUGYdVqnyeSymgaj34Et2GbQDia+g34Nv8seDXgHu3TxkD8e8ifCgUFTncduubZLN4hdu0bSNoPO47CEA+5E1J+KhzLJEB0LRANun9vqshkdZoPDYnBZTB6rxWsxu82moMORCUeqrDBea87qjc0ZmzKz0++XG/VcvpTMFWLpfCydj2WKCaaWyjdzpWauWMsW6my5k6/3Sq1usdHiq9VsoUhzhSRbSvHVbKHGlGq5YinFD05qTKnJVZp8tSXU2kKtJdSaXKXGlCrZQjmTL6WFclqoZPNVplhhC0WGK7BMpZhvNWq9drPXaXaajVqlXCoUCoJQFIRysVgrl+vVSqNabdRqzXqz3Wh1m51eu9fv9PvtXq/VbTdajUq9Vq5Vi7VqqVYvN5vVVqveaTc7rVan1W13eu2xfnvKWHvaeGvGeGPmWHVmrzSjXZjWyk9pcONVdqzKtktMmU3l6GgiGgwGvHa7zWQ22+yOQDCUpOlMJptOpeh4MkPTQi5bKfDVklAQWIZJZxg6x6W5fC5f4vMljhVydCYRjgX8IY8/5A1E/eF4MJwIhRPBUDwYigcjyXA0HY1n40kmSbOpFJdKcWmaTSWZZDyXiGXj0XQsRsdT6RTDcHmuUOJKJbZU4golvlDm8wMgzkajcZ834nYmfG42FipnEvVcspGLN5l4m4/3C8kp5fTMem5Ok53f5Rf0hFvHhFvHhFt63IIOs6CdW9Bhb+8XlkxrLLu5+/O54/fNn/LzuePLbu4tndFaMr25dEbrrpntpbPad05v3jZemdcW5jS5uS1+Xic/r5Ofe0XCnDY/u8XNrDPTq5kpJXpMiPe4aJsNN3LBcsorxF1czMXFnEzUkQ3bMyFrOmhJBy2ZkDUXsbMxJxd3cXEXG3PmIvZMyEr7zQmvIeLUhOyU30L4zJjPjAesRMBKhuxUyE4FrITPjHlMsNsEuU2w14IGHUTIRYU96rCbCrmosFsd9WpjPm3Yow44CL8d89vxkIsMOHC3GXaZIK8VCTiIkIscHHosiNMI2HQKEyU1kmI9LtLjIj0uMZByPalQ4zICleKYZNBUp9GBlBbEKRVGKlFcDsEyhUw0MukKEFc45snf/+7Qjh0f/C+AeNX/AxCvXv740+tXb1iz8oFf/3K827EYdOLha0B814rHlm9c958D8ZNPrFqxfM3/HohfeP7l9eue/uV9vx0fm5ZJs8lEplJuzJg++5YFd9xx+52LFi5dtHDpd23E32NT+UKuXCu0WtV+s/qfAXFrVq05q9qYVWve3GjPbfZuafVvbfVv7U7c0Z+6aGzanb0pC1v9W2qt2ZX6zEp9Zr01u9mZ2+zOb/ZuafXvaI0trvfuyBVnOIO8irD/eEj1Dz+e9L0fXv9fbrjxupGhIaVUhqoUGCiFlSJAJlbJxCq5WKkQyRUimUosA6UKWAmgEEygmHowA7vieFPrSLWWoHQ4pR+IUBsItYHUGEmNkdKaKK3pWhDbd6XWmUmNkVAbBp8iNUa1znyNpDV6C6U1ERoDSmoABJMDoEx1ZbXomgYn3z2XKORiuUwkk4pkUrFcJlHI5YBKCYEgiqAkMXBcUDrtYPEOJnAIQ5FrTXVXq+S+63m45oX4D2tzNqvVZrXZrH83Lf47gv53I7JpED88iJgYpExoNDocIwAAkkrlw8MjN91003XXXfejH/3ouuuumzRp0ujoqEQikUqlcrlMqZQDgBIEVQMBwOCGXCqRikSSUbFUpFBJQUSFUiihJQgtiVI4QqCYmjDaTP5IICcw9XZzbOrEtJkzJ6ZPq7c7OV4IxxP+cCSSoHNcoVRtVpvdcr3N5SupLB+Jp72BmMcfCUSScTqXyrDpDJvJcukMm0zlwrGkNxC2Oj2DJVhcrSPUOlKt12iNOq1JqzFSpI5AKBwi1DBlJPRekzPqCIbMXhdpduKmiNHDeuK1GNfNlMeYep+pN9OVfJRPeGivKWBWO3SUTa9zmm0+uyfkCEStvrDRE9A5vXqnT2N1gZROrIJHZYBUAcqVsFKFgCAGQwQKkzhKEZgax9SDyjoYISAYBxH8qmUClgOQVAlKFIDkariEHESUMAagBIRTCKGGSQ1EqgGCUuGkAsXlCCaHURmMyhFMjuEDyVBMAiODxTuRApAqQRWEYrharTFotEZKrccJDYwQAIgCIKoCEKUKlitAiVQpEslGRTKxRCGTA4NxMgTjAIgOXlAoIRWAgBA2OFeCiEwFDOLYRHKZRKWQAcrBf3cADH1nQgyqgCvj4StZEyoVBEEIimI4jpPEwDIBX00hhHAMHRRN63WURkMRpBoj1DhJ4QSOYgiMQBAEgIBCpZAoJKMy0ahcJAWlAAmiBpy0atR2LWXXklYKN+OIEYX0MKgDAY1KSSmVlBLQqCAdiJkQwoKhelCJiaXQkAIaBjAJgMlUqEwKjP7kph/+8LofWO2mhYtve/qZp557/rmnnnpqw4YNT2985uU/vrp96659ew7u3bV/y6atr7zw6svPvfz6S29sfX3rtje2v/XqW5teeuONl17b9PLrm155483XN2/fsvPg/nfef//4e+8eO3ToyKFDh48fP37hwoVv//LNpQsXX3vlpX6nKRMN/8P3vqch0KV33vHeu4f/+u2f//L15Qvnz54+ffL8xXNffnX5wqVLJz4/+e4HH+45cHDHnn279h3c/857+4+8u3vvoR279+/ee+jtfYd37D6wY9eBXXsO79pzZOvOA69u2vn8S5uff2nza2/u2rHnnT0H3t+y48D6jS/94tcPLbht6bwFi5bcee8v73vgV/c9cPeSn90y97Y50+feMufWZYvvXnzrwopQ0lM60Yhk8pDop4O6RLFsVKqQKAAliMAoSZDawR+SVmcYRNAMqnwGy7M6ncGgN5oMFpPepNPoKIxAQQgBQBxGSBSnMIxEUTWG6QjCqKZMWrVFp7YaNNdmvYP0NJOWshl1HrvlWj1H0OMMeV3XyhpcVtOAhq/4iTXUIK3CrFM7LcaAxxEL+9KJcC4VY9PxLB2lo4GI3z3Yz/O7HSGPK+L1RNyesMtNB0KlLDteb88Zn7Zg2qwF02be3B3vl5q1bL6YzAnRNB9J8eEUF0rz4Uw+mivTfJ0pdwqNXrndr3R65XYrX6+x5XK2UMrkywMaZstVplRMCwWaq2QLrXy9W2r1Sq1+ud2vdPqVTrfUauXrdbZczhaKaaGY4ktpoZIrlJl8PsvwTLZY4Br1cqdd77TrzUatXCwIPMsyWSaX4dicwLN5gSvkuUJeKBWL1XKlUau3Gs1Oq91tdTqtTqvRqFWq5WK5mC8X86VSvlIuViqlWrXSqNWb9Vaz2W52u63xfmvqWGvaeGP6WG1GrzK9XZzSzI/XuX6F7ZaZVpEpc2kmFU/GQgG/12Ix63R6k9ni8fqisQRNp5OJZDwao+NxNpMu8Wy5wBXyLMNn0mwqw6WzfIYtMGyByfCZWCbmj/ndIbc76PKEPN6I1xvxeqNeb9Tnjfl9iUAgGQymwpFsLM4kknwqXchmCtl0IZsU0nE2GU5Hw3Q0maI5li/nK7V8rZavVoVyWSiWOGGwVJeLx5JBf8zrpv1eJhoqpeN1Jtlkkm0u2RWSY0V6Sjk9o567ucnM6XDzuvyCPr+gzy/ocfM7zPx2bkGXu2OsdNf05r2ze7+cP/HrW6beN3/intm9pTNbS2Y0l85s3TWrfdes9p3TG7eNlee2+DlNdl6bX9ArXNP8XmF+tzC/m5/b5me3uFn13PRKemqJnigmxwrxbj7WFmItIdbko3U2XMkGiilvPunJJz2FlLeU8VeZUI0J19hwlQmVM4Fiyick3WzMkQlZaL8x4dXH3dq4W5vw6JJePe0z0j5j0muIe3QRlzrkJAN2IuSkYl5Nwq9LBnQJvy7u0yb8umRAn/Droh510IH7rIjPhgYcuN+GuoyAQ690GQGvBfZZEa8VcZlAm05hoiQ6bEQNTSaAm3DVjbjqRhyYRELDJCxCwREIGAaBYQQR46Sc0qhIDfBdIJbLRocn3SCafCMJqao8u/yh3x/eufPY/gP7t2zbexWI9+zY9carr23c+PTKNWuXr16zYu3a/1sgXvXkY2tWPPH0+jUb1qy8/1f3jXXaZr1ONDSEAqCQ4+5efPfKx1c8/V0g/v0jf3jw0UcefmLgl/ifgfhn99z329/8fgDEg2KOVSvX/eye+7qdcTqZTcTTlXJj1sy5t926aNHCpUvuXLbkzmV3Lr77WvLa95iUkM+VqoVGs9JrVvv1Sq9a7lZL/f8AxJXGrEpzVq09p9Gb3+wtaPYWdMZv609dODZ98XeBuFqf2WjNbnbmtnrzW/1b22ML2+N3NsYWcZVZ7kgBpJw/GQH/6SdD3//RDT+48afXj46MAAoFDqkIWIaoxIBMAsilgFKsVIrkCpFMKZKqJHJQroRVAArBxGAwcVUkghIwSkIodUWYGsLUMK6GcTVCaBBCg5I6lNRhV4kZp/QYpUMJLYSpQZQCEAJESBhTo6QWV+sJjYHQGDBSh+AaECWVECpTgWK5YlQmHZFKhiXiYfEVjUgl1zQkFg2JRJNGRn46MvzT4aGfDg9PGh0ZEotGpBKJQiEHARBFEQLHKAqjKIQkIAxVIbACBJUAoAIAEIRgeMASBElSlFpNZDJOSAAAIABJREFUqdUUdUVqtUarvbLgotMNauK0V9MhriD0lQDiq9g8AGezxarXm9RqnUaj12oNOp1RpzNoNHqCUMMwplSCEol8ZEQ0adLkG2+88frrb7jhhhsnTZo0PDw8OioSiyVymUypVACACgQBEAQAEFABSoVCLpNJROLREdGISCpSggqUQEgdoTVptSa92qCl9BqNUWdxWv2RQIrNFKrlRqfV7vdbvW6l0cjxfDgW9wRDgUiczrJCqVKoNoRSLZXlw7GU2x8e+LzdvkgwkgxFEoFQLBCK+YNRjz9kc3n1Zhuu0UM4qYRROQgrQQSAMBghMJTCMDWKkJAKUUkBUApSIOEyOJLeKO2Jhs2eoN6VsAU5X7ISZZt0oUEXq3GB82di9qhT61IDOqUIFg+rpGIYgChCa9ZaXDqbW211qW0uncOrsboAQjMkVf50VDosko2KFWKJUiYHVQoYBDAYwhEYhyEcAFElAMsVoFQOSBWARAGKZapRiXxYJBsalUwaEU8aEQ+qm0VylVQFKSAUQAkYp2BSDZFqFU4qMUKOYFdGxRAiuToeHiQQjwLgiBIYkisnS+TDYrlUAcAIQar1ao2BILUgjMsU4IhINjQiGRoRj4xKxRK5RKoUixWjItmoSCqWKJQqGIBQEMJUKkShgGRyQK4AlUoIABAQREEQVQKwRKEalcqGxeJhiXhULhUr5DKVUg6oFIBKCQBKAFColHKFQiaXSaVSsVgiFotFokHchFShVKoAEIBAFQgqAJVMoRDLZWK5TKJUKEAQQBEIQZQqQC6VA3IlCsIYjMIgpFQoJVKpSCQaEY0MjQ5NGp00STR5SDosUonlqEJFgYAGArSQklJJcdkIODpZOXkYGJagEkgHaRwaW9juS/kiTDjGRcIZvzdmd4Us3pDVH3H4wk530G51GREcUIKyBB399W9/+cam1ze9uemVV155+aWX//jiSy+/9OqWzdv3vr1/z659W9/c9sbLm958ZdOOzTv2bd+7Z9ueLa+99fKzLz21ev2TDz/+2EOPrnpy1UvPv7xrx56DB48cPHD47bf37tmz57333j139sxfv/nLV5cuvvn6KxP9jlIm/ud//AcdhS9buvjY++/87duv//L15fPnzpw69cW5C2cvXb507vz5Tz7906F33t359t5tO9/eve/Q4feOvfvhx++8f/zIux8eff+jI+8eP3Dk/UNHjr37wafHPvrig4++OPLeJ3sPvL9737v7Dx87euxPxz4++d6HJ/buf++NN3e98MdNL7+yefu2Pfv3Hd6759DmTVuf2/jCU2s2Pv/Mi1vf2PLyc3+8a+GSSCCsUoBDw+KbJo1cS8UelSllKgiAMRSnBhcLGE4iCAaCsEo16NMFlUoAACAERnGMJHASQ3BIBarkCpVMDqsADEIIFCUQBIdgHARxCCBgkEIhDQ5rCVSDI2oMplCIQiEKhXUkNqBbj90yMEgM/MEOs3GQW3y16ZfUk7gWRwcZxgaKsBq0DovB7bAEfc5o0JuIBOIhX9jn8jmtg1G0x24JuBwhjzvs9oRc7oQ/KNDpVqEypdGZ1upPaXTaQrlAM7lQIu2PZfyxbCDBBJO5AJ3zJ5kgLcRzlVyhVai1S412sdEq1utCpcqWykyhwhSrXKkhVBv5aiNfrXHlKlOsscWGUGnla+1io1tqdsutbrnVLjYafKWcK+Rplotn2WiGjWX4ZJanswxNMxk6LzD1WqnTqXc7jVazVi7lBZ5hculsNpXNpnK5NJNLM0yaZbMCz5eKxVq12mw2up1Ov9ft93qdTrtRr5dL5byQ5zmeY3iGYRmG4zihUCyVKpVqrdpoVDutar9dG+9UJzrlqe3S1GZ+oiGM1bh+heuW2XaJreVzeSaTScaDfq/JaCBJUq3R2Gz2QCAUi8Yj4WgoGIyHQ9lknM+li3mmWOS4ApO9ysRMIccVWaaQozk6ko4Ek8FAIhBMhkJ0KESHQqlwOBMJZ2OhTDSYjgTTkXA2FmMTqXwmV+H4usDVhWyZTQipYDoSSARjdIJjuUqhUi/U64VqVSiX+EKB4fI5Rkhncol4KhRM+n2pgI+JhorpWI1NtvhUJ5/u5VNjxdREKT21kpley8yoZ2bWM7MamVmNzKx6ekaNnlmlb65nFnT4xVOqy2a2753T/8W88Z/N6S+d0V40tXbHlOrCqbXF0+qLpzXumKjOa/Mzq5kZlfTNDWZum7+ijjDQnLYwu8XNarAzarmp5dREMTmWj/eEWL+YGKukx6qZXiXVKSQaXKSSDRTT3mLKW0r7KrlAnYs0+WiTjza4SI0JlbP+QsrDx525sDUdNNF+A+0zpALGTMjMRGxczMHHnVzcwcbsuYg1HbakwuZs1MYmHULKJaScbNKRi9sGykTMyYA+4qb8dsxvQ4MOPGDHPBbYbYa8FthvQ/021GdFXEbAqpHp8VEKmoQrb0DkP0Fk1yHynyDKG2DFTaD8p0rpTXLpTXLZT1XAMIRKcFKBU0qMVGKkEsUVECKTy0aGJ10/OvlGElLVBG7FQw8e2bXrwwMH92/dvu+trQe2/0cgfnL1muVr1qxau37t2v9rIN64bvX61St++8tfXAXiycjfAfHTa1b8HRA/+siTA7/Eyv8FED/22PLVq9ZvWP/Mxqeee/yxFUvuXNaodwZb+OVS/eZZ826/bfHiRXfdtfRndy+99+677l265J7Fi+9etOiu72VolmcKlWK9Wes2a/16tVctd6vlK0DcaM6st2bVGrMqjSulG43evGZ/fqM3vz1+S2/q7WPTF/am3t7qL6gPgLgxq9Ge0+rOa/UWtPq3tscXdiYWtyYWC7XZ3lgJ1rhvEEH/fP3wP15307/+dPINItEooFTiCECiCgyUQkoZpJRBgBQAJEqVWKESD+74lJBShQAgBkL4VdMkASMEhBAgQoIICaAkgJIgRoEYBeFqCFfDhAYmNAipRUgtSumuCSG1EK4GUFKFEEoYVyEEiFEwoUEpHabWY2o9QuogXK1CCAWEyiFYBoISlUqsVIoUilG5fCCRQiFWKgcSyeWjcvmwVHpNIzKZSCGXKJVyCFKhKEySqFqNa7W4VotpNAhFQQQBoBgAIyoQAgctdRiBExRJaSi19rsaeCz1BqPeYNRodASpxgmSINUkNYhC0uu+Y0K22ux2u9PhdDldHpvdZTBa1RqDWmPQ6kyDpRmtzkSp9QSpRTEShHAVgChVoEIJKJSAXKGSyZUyuVKhBADwaj8vSZIURVBqgqRwEkcxFIIRJQDKAZUKhjCK0Jr0RpvJ6rLbXA6L0252WM0Ou9PnDkQjNJPhisVirVZpNEv1er5SyXJ8JJH0hqKBSDyZYdh8iS9V2Xw5mWaDUdrpC5ntHqvD6/aFfcGY2x92uHx2p9fu9Frsbr3ZRmoNME4pIVSmgqQqUA7AAITCCIFiFI5rCEKDQDggh1RSgAAJh9GRDMSz4RTti6U8MTaULsXYcoIrJ/lCjGUD6bgj6ta5tbBONQJNvl50/Y8m33TDqEisAhAK11nUJofG4tLaPSZ3wOjyIVqjSAkNSRSjMpVYDkoVkEKFACAGwVc8EiCMq0BUroIkCkAsV0nkgFQBSWSASKIcFcmHR6STR6STR6TDIvmgglEOogBKIqQWV+sxjR6htCCpURFqJUbKEVyGYFIEkyKYDMVlKCZFMAmMikB4VAUNK4HJUsVksVyiACCUJNR6SmvEKR2AEGI5MHlEctPk0ZuGRodGxGKJQiYHZXJQJJYPAiXkClCpglUqRKmA5DJAJlXJZYBSAQEqZGCDVqkQmQIQSeUjYsmIRCySyyRXrgkAFQiqAEgJgFeBWC6VyiQSiUgkGh4eGR4eEYlEEqlMJlfIFAqpXC6RSkfFkuFR0ZBodFgsFslkMqVKoQQkYtnosEgqkkIAhMAoCMIKhVIkloyMjA6PjgyJhofEw0OSkWHpqEgplsFygIJgLQrrUUADKUilCJYMAyMSVIIYEFvIli6lm9Oa02+dNnvR7LmLZ89dNGvB4tm33Tl34ZIFi5feumjJrbcvWjBn/sxqo5Rl6Okzp2zYsO7QoYOHjxw+eODgwf0Hdu/ctWXzlh3bdx3cf/jIgXf27d6/Z8ee/bv3vXvw6IfvHDu6/52tr7/11Or1D/zytwsX3H7LnAU/u+tnq5evfvO1N3ft3LVrx65tW7bu2L7tnSOHzp4++bdvvv768sWtb74+c+o4Cip/9IN/Nus1P1+29Pj7R//27ddf//nSubOnTn5x4uzZMxcvXjhz5szx4x/tO3Bw2/ad27bt2rP/8HvHPvr4T198cuLUpycGBc6nPvz4xPFPvjhx8vyZ838+d/Evp85++dnn5z/+7PSnJ86eOHXx5JkvT5/98uTJi59+euajj744ceLspYtff/vN3/781V+/OHH66JH3D+4/8sF7x898cfbDd489/vBjPCvgOCWRKkdEslGpYlSmEMmUEgUgB2AAxmCMRDAKQUkQQpUqUCpTiCUykVg6kFSmUCpBCEIRBIMhFFCCSrlSKVeAKgCBEBzBcARFIRgBVLBKgQBKDFIRCECiEIlCBALiMIBBKhwGSBTSUbhZr7GZ9FajzqRTm/Uai0FrMWgNGlJLYmocUeOIhkDVOEJhMIlCFAbrSNygIfUaQq8hzAa13aJ3280um8lh0VsMGpPu33fvXFazx2r1WK1BpysZDPF0qpTjKoxQzLBsLJn0hWMuf8wVTHjDqUAsG0rkwjQTotlomk9m81m2xAkVoVAVilWhWObzJVYoskKZy1eFYq1QbpQrzVK1UazUhVKVFco5vpTjq1y+LhSb+XKzUK4LxTLD59M5Nk5nw/FMMJYJxXLReC4ez8RjuVQiz+fqtWK32xjrt3vdZqNeLhUFgc+xbIZl0iyTZpkUy6Q5LpsX+Eq52GjUOu3WWL87Md4fH+/3ep1mq1GplASBZ5hcJp2haTqZTKbTaZblhLxQKAjlUr5eLbRqxU6j2G8Uxhv58YYwVuf7Va5X5XpVrlPlm2W+kme5DB0N+iwmA0ngJEmYjEa3yxX0BwJ+v9/nCQe8yWgoS8d4NpUv5PgikxPSKSaZZumckOGKLFdicoVsiqOTbCLJJJJsMskkE7lEgk0keTrJ0zEmHkqHg6lQKB2O5mJJIZUt5dgqx1a5dDEb4xJ+OuiNekOxUDqV4nJcPifkc7yQYbl0lqHTDJ3KJRLpaCQZ9Cd83qTfm40E8qlolU00hVQ7n+7kU9083c3TvQLdKyTHiomxQnwsH+vno30h0uVDXS7YF6Izqun53fwdU2qLp7eWzOwsnt66faK2oFea2y3M6xXn90vz+6U5nfzUSqYnxHtCfGolPbPBzGywMxvMjCY70PQGO63OTKlmJ8rpfiHZ4WMtNtJkw+18vF9J9+vZXjXdLiZqfKSUC+TTXiHlyae9xay/woaqXLjKhitsaPArLunKxezpsIUOGJN+QzJgTIfM2aiNS7ryKU8h4ytm/cWMv5D2CmlvPusrs8GaEGkUYvVCtMKHS0ygyAQKOT+f9uTi9mTIFPFqB5bigat48Bz16aJebcSjCTgJtwWx6pRGUqLDRtXIsBoZ1qCjanQUB0dAxSSF5CaZ5Ca5fDIIiVBcTqgBUgMSagCnAJRQwahcoRgZnnz9yOQbSBio5/mVf3joyO5dxw4e3L9t+94tW/dv33Fw99tvb9/5+t8B8dr/RyDut1smnVY0NBkFoTzD37Nk2aonVl4B4keWP/zQY4Pe5v90QvzrXz2w7O6f37PsF4MJ8ZrVGzasf+ap9c8+9siTixYurVaakXAiFqUr5cac2QsW3rFkyZ3L7r7r3sFH7r7r3iVL7ll857LvJeMpluFr1Uan3W81+7Vqt1Rql8u9anWiXp9erU+vNGZUGjMrzZur7dm17pxGf15rfH5rfEF7YkFnyoLu1Fu7U25pjc2vd2ZXGjMrjVn19pxWd36rt6DZu6XZv701fkdrYlG+PtsbK0Fq109GwH+8bugffnzTv940dP2oaEihkCGwikABEgVwBMBhFYYoEUQJwwoIVoCw4uo48NqEGCc0BKElSC1O6TBSj1E6VK3HNHpcayR0JtJgpgwWymihjBa10XpVFrXRQhktlMFC6s2EzoRrjbjWgGuNhN5EGsxqo1VjsmnNNo3JpjZaSYOZ1JtwnQHX6TGtDtNqMY0WvSLN4AHT6nCdHtcNvusJvWHwMHgm9AbKaFKbzFqLVWe16W12g82ut9l1VpvWYtWaLVqjWWsw6Yxmg8lqstotNqfV4bI53DaH2zqQ3WV1uGwOl93psTndZqvDYLIaTJYrL9udFpvTYnPa7C6ny+vxBnzBcCgcC0fi4UjcF4jYnT6T1WW0uix2j83ps7v8dnfA5vRZnV6z3WO2ecw2t9nutjm9drfP6vAYLQ6d0ao32YxWl9Xusbm9do/X4fU5PAG7x2dze6xOl9nuMlodBpvNaHdYXG6H3+8OBf3RSCAS9UUinlDIEwoHYrFYKp3meb5ULlTrxVpDqNbYYinN8lE6E0ykIsk0neNyQpEtVph8OcPk42k2lEj7QnF/KB6K0sEo7fZHbC6v1eGxObwWu8dodeqM1gH8oaQGITUYpSM1Bo3OrDNajWaHyWzX6y0aUk8RWoPa5LZ54oF4JpZlk2yFKXfL7X650+CqpUw+T/NcjEkFaL8tYKTMsAKXjqhEQwqZBIAggtKYTDa33RNyB2O+KB1OMUE6Y/EGcL0JpnSoxkBoTaTOTOktaqNFY7RojBa1wUzqTYTOiGn1iFqHUFqU0KK4DkV1CKKBITUIkgBIARAFwWoY1aKEgdCY1Xqb3uw0WFx6q1trcarNDspkJ402XG/B9CZUZ0J0xoEgrQHU6AG1VkVplIRagVEKlIIIDaE1ao02ndmhMdlwrREiNEoIl6kQqQqSKSGFClYCqApAVQA6MEsMFu8wlEJhEoFwBMIRmMAQEsfUJK6hCC1F6lCMAkBEplTJlSoFAAIQAqEYgmEohmMYiWEkhuEoekUwjAIAKJcr5XLl4KoDAGClCpArlHK5QiZTSqRykUQ6KpGKpHK5ElQBsEIBSCUKuVwFQRiCEBCCq0BUrgTlCpVMqZKrVHJQJYcAOQQoYAAiYMqo1jtMeqdJ49BTNi1hoQgLpXPp3TG30BTmLZl3/+P3r3xmxZrnV695buWGF9e8vOmFLdvf2L7zrZ07t+zcvXXHrm1vbXlzzdqV9/3yZw8+eP+bb246/uHxzz797MRnJz7/7E/HPzh25ODhIwcPH3vvg48+OP7hex8eO3rsow+Of/Hp52f+dPrTDz7esXnb8kcfX3jL7d16u11rzr95zkP3P/DHZ5/duumNbW+++dbrr23bvOmdg/vOnjzxt6+//POl89s2vzF31nQ1jlz/ox9YDNqf3730w3ePfvPnL7+6dOHs6ZMnPz9x9vTpC+fOnzl16sMPjr29++3Nm9/a8tb2/fsPH//ok89PnT155vzJMxdOnb148sz5EyfPfn7y3Omzly5c/PrSl99evPTN+Qt/PnP28ukzl0+dvnjq9MVz5766fPGbSxe+uXjh66++/Ou//e3/+x///X/8t3/772dPX/jgveMfvP/RqS/O/uWrbz/7+E8rnlxZyJcptU6hgmVKSAVjAIorYUwBIgoQUUCoCsYABAdhTAUichUoU6ikcqVYphBJ5GKpXKYAVCCMYAROqnFSg+EUguIwjMAIiqAEjlMEQeEYjqEwhoAEBlMEoiYxDYVpKFxNXXnQaQiDXm026WxWo9NudjosTofF7bJ53Ha302qzGIwGjU5DatW4TkMadJTRoDEZNCaj1mLSW0w6o0Gt1xJ6LWnUq81GjdmoNRu1JoPGqKMMGnIwVzZp1Ra9zmbU+xz2VDSSz2YKOUZI5zg6wyToXDyZjSWysWQ2lsxEE9loIhdNcom0kM4JuRyXy3Jsludy+TxbzHPFPFcQ2DyXuyqmILBFgSvl+RLPFpiskE0L2XSRzZU5tibwtbxQFfgSy+SzGZ5Osok4E4sz8TibjLN0nKFjXCZZFHLNerHfa06MdybGOt12vVErlotcXsgJXDbPZwtCrphnSgW+Ws43aqVWs9bpNMd67fF+p99rt9uNer1SujpXTqeTNB1PJuPpVHJguuC5bEHIVQpso8y3a/lePd+vC70a36lwnTLTqbDdGtep8c0KX8kzfDaZiPjdDrNRT+m0hMmgsVlMLofN7bJ7XbaAxxENeBIRf5qOsGyS5VMZNpHMRJPpKJ2JpXOJDJvMcMkUm6CZeDIXS2SisXQ4QgcjdDCSDofogDvisgdsdr/NFXZ6Y55A0h+kA0E6EKKDAdrvS3hdEZcz4HD5nD6fJ+DzBX3+oNcX8vrCPl/E748FAtGAP+LzhNyOkMse8TjpkJdNhou5eJWj6zxd55J1Ll5nYzU2WmMidSZUz4XquWA9F6xlA5W0r0x7ahl/V4hPqzE3dwpz++X549V5Y9U5vdKsdn56i5/e4qc3+akNdrySbXKxSjZYy4V7xdSUGjPQRJ29ohozXmPGqtl+OdMtpduFZFNINIR4u0j3atleI9epZ1oVulaIV/hIkQ0VmEA+FygwwSIbKrKhIhMsMEEh62dTnlzCmYk7UlEbHbHQYQsdsaZj9mzCwaY8fMaXz/oLTKCQCxZygQITKHLhihCtFRKNEt0o0fVislqIV/PxihArcZF8LsDQnnTckYrZU1E7HbEmQpZk2JqK2jNxZzruSMccybA1GjCGPLqAS+N3qX0OymsnvXbSZSWsBkRDqlBIAgFiFJNrdIjRTJptGqNVrTXhhBZGSQDFlQAgHhm+YWToBgoFG0Vh5cMPHdq54719+/Zs2bp781t7tm7bu2Pnji1bX37p5fUbNq5cs275mnUr1q5fve6pdes2PrXu6afWPr1h9VPrV61bu3LNmhUrVy1fvvKJJ1c8/vjyxx5b/tijV1MmHlm9/PF1q5Y/t3H90+vX3P+r+3qtplGrFg8PEQhaFor33vWzVU+s3Lh24+rlax5/+Mk/PPjog797+Pe/f+TBBx/9w0OPPfLIk09cSZlY+9CDj/3i579ZuuSeZXf//IHfPrT8idXr1mzcuOG5Zzc+/+RjKxbdvqRabsajqRSdazZ6C+bffufiZXfdde/dV3XXXffeufSeRUuWfS8SDueYXKPZ7I+Pt9tj5Wo7X2wWS91KbaJan1auTi3VppXqMyrt2bXu3EZ/XmNsXnvKgs7UWzpTF7TG57Ym5rYn5rUm5jV6cyqtWaXGzFprTqu7oNm9pd5Z0Ojd2hq7vT1lYaF5sy9eAinndcOqf/jx5O//6KZ/uXHox0MjN0mkoyqVHEVAikA0JEzhgxhUEEdBDIMwHMIIBCcx4spSnUZr1BssRpPdZHEYLE692aGz2HVWh97uMjo9ZrfP6vFbvQGbN2jzBm2+oM0XtHoDFo9/IKs3YPUGrFd/vHZi8wXt/pAjEHYGIo5A2BmMuIIRRyBs9wft/qAjEHIGQ85AyBEIOQLBa4euUNgdjvpi8UCCDiZTgQTtjyf98YQvlvBG455IzB2OeiJRdzjqDkc9kZgnEvNGY95IzBuN+6PxQCwRitPhRCqSTMfoTDyVjadz8XQulsrGUtkonYkk05E4HUmkwnE6EIn7Q9FAJB6O09FkOppIhWLJQCQeDMcjMTqRyqYZnuEKLFfIMXk6w4ZiKW8o4Q0nA7F0KJmLpJhYmoteVSzNJbJCkilkhDJTqGX4ciIrRFJMJMXE0nwiIyRyQpLlk6yQZPJJRkgwfCLLxTN8LMPFskwsk4tmmXiOSbJcmhPSrJBkuHiWiWcZmuGz+SJfqRXrrXKzXW528vUmW6pk+ALNCjSXT/MFJl/myjWh2ihUm4VqM19t8dUGV6yyhQpbqGTYQjSZDYTjvmDMH4oP5A1EPf6IyxtyeoNOb9DtC3sD0UA4EYrS4VgqHEkGgzG/P+LzR4L+WDSUoGMZJi1US80ZEzffMX/RbXNvn9qf3qp0Bmva9WKTzxaiwaTT5reYXBaTy2H3+nzhcIROppgcV8yX66VGp94dL7W6aaEYSKS80UQgkQrRmXAqG0plQ6lMIJn2J1O+BO2NJ72xpDeW8MaTvmjSF0z4fAmfJ+nzJLzuuNcdd7vjbk/c6034fEmfP+UPpUPRbCTORBJsOMEG4zl/LOuPZX2xjDeackeSrnDCGYo7gjF7MGoLRKyBiMUfNvtCZl/I6g/bAxFnMOoKxTzhhDeS9EaSnkjcHYq5/FGHN2Rz+y12j8HsGNjiLVaXyx3weEMud8Dl8rucPpfD63J43Q6v2+lzO30el9/nCQZ84aA/4vUEbVanwWAxGMxGk9VssVttTrvd5XS4XU6vy+V1u7wet8/rCXi9AY/H73K6bVan3eZyu71ut89hd5lNNoPBZDCYTUab0WjR6YyUWqfW6PUGi9niNFscBqNNb7QazA6j2WG0OA1mp9HsMA5qhG12o91utNuNNpvRbrW5nf5IKJZJxrN0OBuPZOPRXDzOJTPFbLFdmrNwzsOrHn59x2tvv7P77Xd27Ty0/cDRvZ9+/tGlS+e+/PLiV5cvff31l3/967fffvvNxx8ff/21V5579ukd27Z9+MGHX5z4/NzpM+fPnD39+RcnPvn00+Mf/+njTz7/7MTJz744+dnnp058censhS/PXz71py92bdvxyEMPzZ4+sywUasXyzVOn/uYX9z6zbvXmV/649bVXNr/8x+1vvHp0/56zJz795suLX54/s3XTawtmz9RT+I0//lezTnPv0iUfHDn89eVLl86fO3vy5KkTn589eeri2XPnTp0+/v4HO3fseOO11zdv2nJg/6FPPv701KmzJ0+f++L0uZNnL5w6e+HUmQsnT507efLcqVPnT5+5ePbMpXPnvjx75tLpk+dPfHrq04+/+OLE2fNnLl84++W505fOnbl0+eKf//L1Xy9f+vrDY58C3NZbAAAgAElEQVTs3rVv//7Dn37y+blzl9955/0HH3yEF0pagxkjtYTWoLfYjTanzmyj9CZco0cpLabWEVoDpTWQWgOpNah1RrXepNYZBwFtWqPFYLFbnR6nN+D2hVy+oNPjszldFrvTbHNaHG6by213Om0Om91hdbnsHq/D53f9uwLuQNATCvsisWA8EY4nIslULJ1J5Ng0x+dYPptjUkk6Fo4G/AG3x+v0+d2hiD+eCCfoaJKOxhORWCwYifhDQW/A5/J5nT6vM+B3h4KecMgXDnpDXpfPZfc4rF6nze92hHyeLB1vVksTvfZYu9WuVVu1arfZGO92pvR6491up16vFoslnitzfL1UbDdqrWa1WiuWqkKlUah3yq1utdWtNjuVeqNQrQqlMlssMoUSUywxpRJbKXO1Mt+oCM1aod0odZuVsVZ1rF0ba1f7zUqnXmpX8+2ycE2tMt8ocY2y0G2UpvQaM6f2b54xMXvmlJnTxqaMtfudertRbtVL7Ua506z02rWxbmO81xzvt8bH2hMT3akT3anj3fGxdq/baLWqjXqpWimUS3yhwObzTCHPlApctcRXy0K1zNcrQrteHGtXpvTr08ca03q1iXZ5rFno1fP9Rn6sXRrrlHvNUqPMl4Usn02k4oFwwOl1WzxOk8dp9rpsfq895HdEg+5E2JuM+lLJUC4bY5hENhdPpSNJOpSgQ0k6RKcj6Ww0nYulcjE6E4nRwXDMGwi7AmGXP+pxB+1mp15vVRvtWpvX7ArY3EG73Wu2uAwWt9HuMztDdnfY6Q46nV67w2mxWk0Wk9FiNNrNJrfd6nc7Qz53yOcOepwBtz3ktkcDrnQ8yGfjZT5Vy6frhUxNSNUEuiYkq3yiyidqfKzOxxp8vMHH61ysykRKmWAlF24V6Ik6P71Tmtmv3Dxemz1RnzVWndErT++WpnWKU9qF8QbfreTqQrLMRmt8ol9jp7YL0zrFqe3C1E7x71WY2i5MaRcmWvnxpjDW5CfawpRufqKbH+sK/Q7fa7GdJtNu5Fr1bLOablRS9UqqXqZrpWStlKwWEyUhmufCeS6cZ0MCExSYIJ8L8ExQYIJ5LlTgIwU+UhKiJSFaysdK+VhRiJf4eFlIVAt0tZiql9P1cqZeztTL6XopXS3SZSFR5OMFLiowES4bZFJ+Nh3gc+ECFyvysWvnXDbE58J5NpJnI3wuxGaCWdqXjLiCPqvdojEaSZtd7w84wlFPMOr2hhxWl0FtxFEKQHElAEpGhm8YHrqewsBmOb/ikYcObN/2zp49uze/tWPTm7ve2rJ72/Ytb25+8YU/rl23YcWa9SvWbli1/qm1G57esOGZjeuf2bjumY1rNz61ZsP6VevWrly1avnyFY8/8eSjjz7xyCNPPPLwk48+vPyxh1c+8ciaFU9sWLPyxWc3Prdx/e9+86tOo65Xk5KRYQ1O1Eu1++75xaonVm5YvWHVE6sf+8MTD/3+kd/97uEHfvfw/Q/84f4H/vD7Bx999LEVK1asffLJNb//3cM/W/bLOxfdvWzpz39//8Orlq/bsPaZZ5564aXnXlm7Yv2SRcvqlXY6yXBsod+betuti+9aeu+yu3+xdOm9d955z51L7lm85J6Fdy67Y/Hd3wsGfZlcutFqjE2Mt7r9YrXJFxr5Uqdcn6jUpxWrUwvVqcX69Er75npvbqM/tz42tzUxvzvtlvbU+Y3x2Y3x2e2JOf8bIG5P3NGdtrDUnh1IliG187ph4Ps/mvz9H930g/+fsfcOcuw6D3z9tFv7bEv2Sla2KcsUg4bkUNGWbIlZHA6HkzujG7GRutEROQMNNHLOOXWjATRyDp1zBNA55zw9gVTwrsM+V+n9AWo4luSqRf3q1ne/c86tQhVQ+OG7557zxa99/itf/8tv/PVXvvXt51566YXXXn3pe1dfePXK89996fnvvvSdK6Udj1+9cvXqa9/7wfd/+Pc//vt//MlPf/5PP3vrjTffffPt999659rP37720zff+4c33/nJ2+/+9N1f/NN7135+7fqb12+89eFHb3948+0Pb7794Udvf/jRW9dvvPnBjTc/uPHW9Y/evnHznRu33vnoGW7cKmXe/ej2ezfvvH/77vt37l27c/+De2Uf3C27fq/s+r2yD++X3yiruHG/4sOyiuv3yj+4e/+DO/ev3yu7cb/8o/KqO1WAe7XA+3Wg+7XA+wDgXUDd3era21WAmxVVH5VX3iivvHG/4sb9ihtlFTfKKj4qr7xZXnWrovpOVc29asD9mroyALAcAKyoBVXUgSvrwJV14Io6cHkduAwALAMAy6pry6pq71UCbt+vvHm3/Nb9yrsVNWVVtfcrAXfKqm7eLb91p/xuWVV5dR0ACAWC4SAIvA5UXwkA3ymv/eh+zUfltXeqQPcB0PI6WAUQ/pRKEKIaggLAGkDIZmhDGxjVDIA1VIIQlSBEJRhZDUZVQ5DVUGQV9NO4CoKoAiMqQYgKILwSBKsC11dD4AAYsg6OAsJRdfXIGmh9JQhaAYRUgaAAKByIQENQjRBkIwjRUFuPrIbAqkDQKhC0BgoHwBB19UgQsgGCxsAxLajmdnQbDt2OR7fiUC1YVFMbFNlYXQe9XwG4V1Z9vwJwv6K2rLL2fgXgfgXgXnlNKVPa46O6DloLqgcAYVU1oIrK2vIKQEVlbVUVsKYaVFsLhUHRbW0EXqdYpzGplHo2qxOPJeOxZBKeSsRTW5qwUAiyuhJYXgaoLK+tqQLW1UEhEAQc0djY1N6KJeKINAKV1UaiIpvbgPUoAAwBRDaA0RhwAwbc0ARqwNShGmqR6BoEqgaOrIEjAQhUHbIBiGgEwzAQCAYCaoKAmsBADBiIAQExICAGDGqCQJohkBYorBUGb4OjsHA0Fopsq4M21YDR1RB0NQRVBUFWghEVIEQFCF4GrC8Dwu4DofeA0Lt10Du1kLu1kHJQfQ0MCahH1UCRNVAkAIoCwNB1cDQQ0QhGYEDwRiAMBQDWV1QD75fX3C+vqaoBAUH1IBC8rg5WCwDXAsC1NaBaAAhYAwICwMAaMAgAAdfBoKD6eggCCoTVVgMry2sqymsqKwBVVbXV1XWAGmAtAFRXCwbWQkBAKBgEg4DhUAgCAoGDQTAwqB4GRSAQDXA4GgKurwWAqqtqq6vramvAgBpQVVVtWVlVWVlVVVVtbR20tg5aVQ0urwKWVQHLqoDlVaDyalBFDagSAKoEgCprQZV1wMo6YEVtbQUAUAMEQZEIVDMG3dyEaG6AN6ERzShUG7oRh8HScBKNJJwJ59fmNw43VvdWlrYWtvY3Hj+5/Pd/+5f/79//7T/+7d9/+x//8dvf/va3v/3tLz9+Mjs1lUkmJ0ZG11fWjg8OL8/OH148uDw7vzg5PTs6Ojs8ujg+vTy9uDy7eHj+4FdPPv7NJ7+6PLuYmZwyGwztTc01FZXgGgCuCaMU80Me11A6NppNDqVi433p1fnpB4e7//zk8uMHZ2P9WSq+/e9ff/VLn//Tn3z/dRGXs764+OsnTz6+vHx4dnZxdHJ5ev7kwcOHZxc76xtTY+P9mexw/9BCfmF/7+D87MHZ2eXJ2YPTB4/OLx9fXD4+P394cvrg+OTi9OTB+dnDy4snlxePz48vD3dP9rYOjvZOHpw+fHj++MHpw4vTy8uLxx8/+dXlgycryxujI5Mz0/nt7YPTs4fzxSWN3gSog7z57vtvvnftFzdu3bxXfrus8ua98g9u3nnv+kfvfnDjvesf/eLGrWsf3br20e3rN+/euHP/1v2K2/crbt2vuF1Wea+ypqy6thoIqYPCwfUoMBwFhMEBYGhVHagCAKysBVUDQdXAuuo6AABYUwcGgGB1EDgIAgeB60EgGBAEqwPXA6FwMAwJrUfBYEgoHA1DN6FasE3t+NZWXEtzGwaFQcCQECCkFgCqroPUwpAQdBOysQXd2IxGNSIQKCgcAamvB0EgtSBgDQhYA4XUwevBKCQMjapHwaFwKAgKroWBaxH14EY0HN/ezKSTOWw6i0Ghkgk0CpHNpAl4HLGQJxJ0ctgMKgmPx7bi21upJDyTRWEwyQRKO5bcjKe1kdk4KodA5xBpHQQyA0ugtGKJmFYcugWLbsWi2rAoLL6BRGqmUduZDByLiWcziRwWkcMicpjEDgaeRcMxKe0MciuD1MoktTJJrXRCCwXfTMY104htLCqew6B0smm8DjqXRWUxSAwqgUrCUojtFGI7lYSlk3EMCp5BwdPJOBoFT6cS6DQCnUqgknFEQhse14Jrb2pvw7S2NrS0oFta0K2taGxbIwGLIWAxhPZGQnsjGd9MJ7exaDg2Hc+ktFMJzcT2RlwLCt+KImIbyfgmEhaDbUG1NNY3IsBwSA2otqy64lb5vQ/v37l+/871srvXK+/fqCq7WV1+q6b8Vk3lHUDNPQDgfnXNvcqqOxWVt8orbpZX3KqsulNdc6+m9j6gtqy65m555a2796/funPt1p1rt+9f//DWe++8/7M33v7JW7/4p198+Nb1W+9du/nuu9d+/sY7P3nj3Z++/cHP37/5zod33//wzrXrN39x7YN33n3vzbff+vlbb/zs3bffvP7+u7duXLt7+8O7t2/cuXn99kfX7t36oPL+TRCgHA6pQdfXoetrG+prG+oBDfWARnhNIxzQCAc0IWqaEb8T1vrqBmglAngfCS5vQtTimmDEViQJi6bgG6iERgqugYRFE9tRxDYkoRWBbYa1NoAbEQA0rLoRAcA2wYjtKFI7itiOImHRJCya/BTcpwEJiyJiUUQskoRDknBIIg5JwCEIODgBB8djPwXXDsO2Qdtboe2tkLaWEuBmDBDTUItpqMU01mIaAI1oQAOqGo2sQiE+A42sQiOrGlA1KERVPbQCCiqDgcrqIRVwaCUSVoWC13xGfQ0SVo2EVSGgVfWQCiioDFJ3Hwoqg0MrUfU1KHgNElYNh1bCwOVwaCWqvroBUduIqkMjAEhYNQxcDqq9X115+/ata9c/fPfWrWsVlXcqa+7dq7h14+61t97/+Q9++vp3r37nxSvf/rvvfPMrX/3CV7/yF1dfebEeVNNtNRUmxpZnZ6aGhicGhyZHRqbGxocHh+PxpPczIQ75ApFAIBoORMP+aMgXDnoD/h6ft7vH7XJ12R0lGy4JcWkdYp/bFfS5U7FwPBzQqxVPhfiHV1+vB8EUYvlTIbaZHSaD1aC36AxWjc6s1pp0BqvV1lUSYp3WLOTLOlg8IU9q1Fq83f6ANxILJftSAyFfRMSTwiGo8rvVtdXgpsZ2FrNTwJcKBTJup5jdwWd38FkcAbODz2Dz/uS999++e/8WBAZGYxpgSDQABKsCQGvqEEBoExDWCoC01IBbAJA2IBwHQRNKwBqJiGYyvJkEw+BhGDy8iQjHkEpCDKzHQRCfCjEMRYM3MlEt7AYsB4QiXrsDevkHb/3lN1783Be+9v98/sv/7xe/9udf/vpffP2bf/U33/rm8y/83ZUrz7/6yrdffulbLzz/rRee/7uXXnzhystXrr72+g9/8OOf/PRnb7z97nsffHD95o2bd27dvn/rTvnN2+XXb91/78bttz+8+c5Ht967decXt+9eu3v/ekleSyZaXnmjvPLDsooSH1VU3aqquV0N+H2qPg3u1NTeBdTdqwWWBLccCKkAQyshsEoIrAoCqwLDKsHQciCkrA5cVgsqqwOVA8GVYFgNFA6AI2sRqDoEqg6OqkWgauEoQD2yGgqvgtZXQeurIfXVkPpn40+9EI4EItAgBBqEaAAjG8DIRjCqEYJqBJdANoCRDRBEAwTRAIajayHwaiC0BgSrhcCBUCQQggAAYVUAcBUADADCQFBkPRKDQDcj0M31yEZQPRoAQVVDUDWwRiCiGYxqhaLbYI3t0IZ2CLoNgmoFo1oh6DZYYzuyhdjQTka1kuoxOAi6DYJuhTS0QdFtUHQbpKHtsxjdCka1gpDNdfCmOngjBNWMaMKi2wmNWCIGR2zEElCtWHhTK6yxGdbYDG9qRbdiG9rx6DYcsqUd3tRaj2mpx7TAm1oRLe2oViy6DYfBEVuIFCyVgaeziMwOEovzKYwOHJne2IKrR2Jg8IZ6JKYEDNFYj8DAEI31SAwc1YRsaEFj2hqbsU2teEwLDtXQgkBiEEgMCt3ciGlracFjcWQKlcXnS01mh88Xcvf4tTqzUCgXCmRioVwklHM6+CQivbUF34Rpb8K0NzdhW1vx7VgSgUij0tgMdiebK2R3iugdPDyV0Yont+DJbWRaO42BpTOxDBaWwWqnM9tojBYqvYVKa6XS22gMLJ2Fo3cQKVwSiUsmckkELhHPJeK5BDyHgOcQCVwSqZNE5pGpfApNQGOK6SwxmSFoJ3U04egYHA2DozY+QwOe2oCnNODJaDwZiSMjsCQUloQhUNqoTCyV1UZmtpEYbSRGO5mJo7IJdA6J2Ulh8aisTjK9g0hh4glUHIFKINJIZAaJxCAR6SQC9SlkPJWCp1LxVCqBRiPS6WQGg8KikxlUEp1EoBKfQqSSiDQyiVbaxYdKYdKoLDqNXYJBZ5e2g+d1ijq5Qjark05jl7qVOlApTBKRRiRSKRQmk8FhMDgUSgeRzCZSnsIiUphECpNIZRJpTCKNQaQxiFQ6gUol0+h0NpvF5bC5HAaXTWMzKSwqmUWmdlDZArbWoo3nYrOLM4ubC4XV+bmlmeX1xeOTwyePHn7y+PEnjx7/+uNP/s+//Ot//Nv/OTk8Gsz1hXr9A9ncUqG4u7l1tLd/cnB4cnB4enh0enh0enB4fnTy4PTswenZ5dn5Lx8/+fXHnzw4PZuZmLQYjdjmFkBlJQQAwDVhVGJ+2OMaTsdGs4nBZGQ0m1ienTjf3/7No4uPz09Gc2lKe8uPXr3yxT/9H//w+lURl7OxtPTPH3/8y4cPH52dXxydXJ6cP7m4fHh6vrO2MT063p/KDucGi7OFvZ39s9OL09MHx6cXJxcPzx48Pn/w6OxZIT69fHD+6MHZw/PjB8d7J/tbB0e7x+dHF5cnlw9OLi/PHj568OSTj3/98PLjtdWt8bHpmZn85tbe8emD/MKywWKHozF3yqsqa0FAGALe0ITEtCAam+vRGCiyAYpsqEdj6hsw8IamUlNDS3szltCKJ7XiSW0EMpZExVPoZAab3tHJ5ApYnQIml09jc8kMNonOItFZZAaTzKSTGVQKk0JjUxkcOquTyepkMrkMegeNyqI8C4VJprIorE5mp4jLl/B44k6ukMPiMqksCpFGIFDxZAaJwaFzBB2dIi5XyOnoZLE4dFYHncWmMZkUOo3MoJM72HReJ1so4IpFPLGwUyjgCngcoYArkwrVKplep9LrVBq1XKmQyGUipVyi0yqtFoPTYXE6LGaTXqtRKORihUys1SiMJo3eqFJoJVKNUGGQaCxynV1pcKj1dpXOqtAYpUqdSKrmS5Q8qaJTKufKVTyNTmwyya0WldWqtlnVdovaZlZZjAqzXmbUSgxqkU4l1CkFeoVArxDo5AK1jK+U8FRSgVom0solWqVEp5JqVVK1UqxWiFVykVImVEgFcglfLuV/Gkj4cqlAIRcpFSKlXCSXCaUSvkTMEwm5AgGHz+/g89l8PksgYItFHIWUp5Dw5JJOmZirkPJUcoFGKdKqxCq5QCbmivgsPpfO59KFPKZE2CEVcUR8Fo9D62AQaeR2Iq6prRnZ3FiPQUMbUZAGJLgBCW5EghuR4FKMQoAQCGA9vA5WXwurr62vr62H1yGQIBQagm6ANjTCUGgIHAmEwGpAkCowrKYeCYTUA2rqysqrblfW3K0GlgHAFdXA8orqO/fKP7pT8dH96ttVwLIaSEUNuKIWXFULrKqpqaisKCtN/KgFVIFBABgUCIMCIZBaCBhQD61rQELbW9BEXDOZ0ELGN5PxzRR8M4XQTCU208mtDEobm9rWQW3roLaxKa0MYhMF10BoQxDakRRCE4uG7WDgOSwil03iskkdTAKbgWfRcSw6rhQwqG1UYjMZj6EQm5k0bAeTUKL0P6c06lNYRC6LyGEROliEDhaOw8Jz2XguG89h457C7cB3cgi/49mYwGHjOlhYNrOdzWxnMdpYjFYGrZlObaJSMFQKhkrGUMmNVDKGSsHQKE1kYgOuHdnegmhvQWBbkSVwbainYNuQ2FYktg2FbUO2tyDamuGtTfXtLQhcGwrfjsa1odpbEC0YWFMjpAUDa2uGY1uRz+YbURAEHFhXV1VdU1ZbVwmB1oKggKq68jsVN9+78faPf/b9l69+5/mXnvubv/3qF//qz77ylS9cfeXFehCg22oqTI6tzM1ODw9PDg5NjYxOjU+ODI0kEmmfP1gSYvcfCHHAE+h1ez1d7m6H02WzOyxPy8PW0gRin9sV8LoTkWA02KtTyZEw6I++9/pz3/j6D167CgNCFWJ5j7Mn6A0+FWKjwWow2rQGq0Zv0ZcqxO5el8ur11lEAjmHxRfxpEatxePyBTyheCg5kBmKBRNykRJd31h5v6a2GoxpaGMyuHyehM+TcLhCFpvHZPMYHXw6m0dndf7Ju7948869m2AoENWAhiJRABCsCgCpqYPXQZvqYK01kJZqcEsNuA0Ix0LQeDAaD0bhoQ0EeBOxvokIbcRBG3H1GEI9hvisECPQNDiaXhJidGtH4x8R4q88I8TPfePvvvO3L7/87VeufPvll/72xe98+6UXXrjy3Suvv/b9H//wpz//p3ffv3br9r3KqlogCAaFIWFwNAzeAKlvAMGQAAi8GgKvgSFq4cg6BAqEagCjMZCGJiimGYpphjaWaII0NkEammCYFnhzG6KlHdHSDm9pK4F4ltZ2ZKkU0IZFteMasIRGPBFDIGHwpGY8qQlHasQR0O14VCsO1dKObGlHtbaj23AYLAGDJzYRSM0EcguB3EwkNxM+pYlAaiKQmkvDCSQMntSEIzbhSE14UjOB3EKktpI+pY1MayPT2ij0dgoNS6GXwFHoeAqjBJZEayfSsGQ6jkzHkejteGpLOxHTjGtoam9sxja3Edpw5HY8pRVHbm4nYFrxja1ETDu1Gc9oI7GxlA48hYOjcrCUjjYSq5XAbCYwWojMNhILR+UQGDwCg4ejctrJ7DYSq5XEaiMy2wjMViKrlcRsI7LaiKxWIrOFwGjC0RrbyA1txCYcFUdlk1idlA4elcujcHgkFofAYONoTByNSWCwyWwupaOTxOY+TeLpLAKDXYLE4pDZXBqXz+SL2EIJRyzjiGUciYwrlnWK5R18MYXBwRFpWDwFR6Bi8RQsntKOI7fjyKUMnkgjkOik0q8rjU2msckUJolEJ5MZNBqbxeZ1dopFIoVSqbNYXeFIsn9gNJsd9PpCNlu3xeI0mxw6nVkh0wj40g42j8HooNHYNBqbRmfTGRw2m9fJE/GEUr5IxhVK2TwhvaOTxuLS2J2MTgGTL2ILxWyRlC2WskQSplDMEIoZQjFTJGZLpBypnCNWcHgKDkfG7ZBzO+QctryDLWOzZWyWrIMt53AVnE4ll6/sFKh4Qg1fpO0Uadh8BZ0rpXHFNI6IwhFSOCIKV0ThiiidYkqniNIpJHcKiZ1CAkdA5PApXAGdJ2bwxDSOkMrmU1g8KpvH4ArZfAlXJOdLVUKpWihVCcUKgUDK40l4fAlfIBXwZQKeVFh6gEAgFfGlYp5UWoIvlQpkMoFMJpDLhHKJUC4WykRCmUgoEwqkTxGVjkKZWCiTiBUSsUIiUkjECrlMrVLqNCq9WqmTSVVioaz0mIJYJJeI5CKBTMAT83kikUAqk6jkUo1MopVItBKJRiLRSKQaiVQtkagkUrVEqpbI1BKZSiJTSmQKiUwhkclFUqlIIhFLJSKphC8WcgVcjqCjU8gRyYUWhymRjU3Mjs0UpiZmxyZmRvPFue3tjZOjw9Ojo9PDo/Pjk18+evzrjz/ZXF1LhKNupysdT8xPz2wsr+xubO5tbR/s7B7vH5TM+Ozo6OLk5OLk9MHp6SePHv3qyccXJ6czE5MWownX0lpbVQUBAPBNGLVYEOlxDaWiI5lYfzw0nI4tTo+d7m7+6vLsyenRSCZJbm36wZWX/vJ//Pe/f+1VEYezubz8vz755FePHj06O784PH5wfPb4/MHl6dn22sbUyFgumR7M9Oen53e3905Pzk9OLo5OLk7Of0+Iz0+PL85OHlycXV6cXp4dXRzvnRxsHx5sH57sn14cXTw4uXx49ujx5ce//Pg3jx5+srG+MzE+Mz09v76xc3B8ll9csXW5W3FEIAwBR2MaW7HtBDKOTCNQ6QQqg0hlkOksKrODwuygMNgUBpvO5rI7BZ0iCU8s44llfLFMIJGLZEqpSqvQGtR6k8ZgVhvMSp1RptZJVVqpSitTqWVqlUytkKnlcq1cqVOoDCq1Ua02qJQ6hVwjk6okEqVYrBCJFEKRXChWiGRqqVKnUBmUSr1SrpVLVBKhXMCX8PgSnlghkmtlGqNaa9ZojGqlVq5QSxUqmVIlUyqlCrlEqZBqNUqjQWs26W1Wk81qslqMFovBbjN3dzl8XrfP6+5y2S1mg9GgNeg1JqPOYbd4PF0BvzcY8Pm87u4uh81msllNLqfN3ePs7rHbu83WbpPDa+kO2D1hly/a7Yt0e8NdPQFnt8/m7DE7uo2OLqPDqXd2GXu8Vn/AFQ65Q8HucLA77O8K9br8Xnuv2+rtMntcRrfD4Lbr3Ta922bothm6bEan1eCw6B0mvc2osxm1NpPWZtHbrAa71eCwGe1Wg9Wssxi1JqPaZNSYTBqLWWu16G02g91uLGGzGaxWvcWiM5l1RrPOaNaazBqzRWu16h02g92mt1l0NrPWbtU77cYup7nLaXbYDVaz1mRQGXQKg15hNqptZq3NorOYNEa9QqMUy8SdQj6L20FjMUgMKp5GwVJI7WRiG4nQSsS3EHDNeCymra2hpRXd1IJqakE2tyBbWlAtbQ2t7Y3teCHZyNQAACAASURBVAwW34QjNLfjmtqwjU2tyMYWRHN7A57UiiO1Nrc3oDH16CZ4QyuisQ2FbobD0RAIvA6EqIOiQAgMDNkMRzXDG1vQmOaGRgwahUTA62EIBByNRjZhGlpbmlpbm1taMC0tje1tTSQClsUgd3Lo/E4mv5Mp6GQKO1kiHkssYElFHLmYq5J2qmWdKmmnUsKRCVkiHo3HoXA5ZG4HlcelCzoZAj5TIGAJ+Cw+j8HrpHdyabxOOp/H4PMYvE5GJ5fG6aByOVQejyHgMwV8loDPEgrZQgFbJPyM0qlAwOLzmXw+XShgiIRMiZApETIkQoZExJSImDIxSy5lK6QdChlHIeOo5FyVnKtSdKoUnSo5VynjKGQdcmmHTMKWipliIUMkoAn5VCGPKuikCDopAh5FyKMIeRR+J6WTQ+F2UJ/hj592cmjcDiqbSWLQ8AwankknMOkEBg1PJbcT8c14LIaAayIRWqjkNjoVR6NiqeR2EqGlvbWxsRFRDwdDYXVwOAiBhEDqgTWgyrKau9dvv//Tt3783ddf+PYLf/3N5778xb/6s6997S+/d/XlenBtt82U/yNCPPr7QhyMBIOxcCD2VIh9bk+Pq7vL7nBabc8KcY/L7uly+Nwuv6c7Hg5EAr4/IsQieY+zJ1QSYouj9ESd0WTXGW1ag9Vgstsd7j8qxD1Ob6AnGA8lB7PDiXBKKVE3wDFVZQBANbixoZVB5/A6xTyemMMRlISY2cFnlCrEb7/7xu07H4EgdUg0CopAfibEEEwdtKUG3FwNaq4BtwLrsWAUHoTCARFYMAoHayRAG/FgdDu4oR3aiIM1EqAoQkmIoUgSsoGOaGDUo+n1jQxkMwvdxgYiCe/fBr78/Tf/4usvfu4LX/vc57/yp1/6+ue/8o2//MZff/m5b33z+e/87Xe/+/yrr3znlSvfufLyi69eufL61e/9+Ef/+MbP3rt+7V55ORhSj2lqw+HJZAqDQmWRKSwihUmgMAgUBoHGItDZRGYHic2hdHRSOTwal0/vFDwLjcuncfkMvogtlHSIpB0iKVsoKVE6/UM4YhlXquiUKjplSp5MKZAp+VJlp0TOEck6BBI2X8zii1h8UYdAwhVJuWJZp0TOkyj4EgVPquBJFXypUiBT8uUqgVwllKkEMhVfpuRJlXyJgidRdEoVPJlSoFALlRqBQv0sQoVarNBIlFqpSidV6WRqvUytl2sMCq1RqTOp9Gal3qzQGKUKrVCi4gllXL6Ey5fwhDK+SM4XKzoF0o5OUUeniCuQ8yUaodwgVpllaotcY5VpLBK1WaQwCmV6vlQnkOlEcoNEZZJprXKtTaaxSFRmkdIoUhiEcr1QphfIDUKFQaQwihWfJvkSbadIxREqOCIFT6oWKnUSjUGuN8r1JqnWINHoxWqdRKOX600qk1VttqlM1lKTVGuQ601yvUmmMz5FbjArTVaV2aa22DUWu9pi05htWrNdY7SW3qBUppZIVWKJUiRWCEVyoUguEitEYoVYohRLlBKpqoRUppbJNHKZRqnQadVGo8Fms3a5nB6vJxiPZSbGZxcX1ubnFvtyw9FIKhSM+3sj7m6f3dZlMtp0WpNKrVcotXKFRipTy+RqhVKr0Rq1BrNGb5Jr9BKFWixXSRUamUon1xqUepPaaFGbrWqzTWW2qkxWpcmiNFtVFqvGZtc5nFqLU6W1KhQmhcyskFkUMrNcZpbJTDKpSS4zKxQWudKiUFuUGqtKa1Pr7GqDU210Kg0Ohd4q05olWpNYaxLrTGKdSaI3S/Qmid4o1huFOiNfY+Cr9SK1QaIxSdVGkVwrkKh4YjlPLBfKVBKVTqE1aQxWndGuN9r0BqtWa9aojVqNSac167UWg9Zi1FmMeotJbzHrLBad1foHWHRWk85i0JlL6LUmvdak0xh/j1JerzUZdGajzmI22iwmu9lo02tNGpVepdCqlTqt2qDTGEuirFJoNSq9Xms26W1mg8NscJkNTrPBaTE6PsXktJhLd9KcVqvDanXYbA6LxarXGzQajVar1el0aq1aoZLLlVKVRq43anp8Xdn+1MT0yMT0yMj4wNjE0Hx+ZmNj9WBv93B372Bn92hv/+H5xZPLh6uLSxF/0GWzJyLRmYnJ1cWlrbX17fWNva3to7394/2D4/2DkkCfH59cnJx+/PAZITYYsU+FuBmjFgsinq6hVHQ4He2LBYdS0YWp0ZOdjV8+OH10cjiUThBbMN97+cUv/PfP/ejVK8KOjq2VlX/51a9+8+TJ4/OL88Pji6OTh6fnFyenW2vrEyOjmXiyL5WdnZzd2dw5OT47Pj4/PD4/Prs8ffDoMyE+Pj85+tSJz44fnB6eH+0e728d7G3uH+4cnR6cPTi5fHj++PHDT54V4snJ2ZXVzd2D48LSqrs3QGVxSnVfHIlKZXYwObwOnpArlAgkcrFcJVVqSh9ysVwlV+s0BrPBYjdY7DqTVWu0aE1Wvdlmsjmtzm57t8fp9jrdXnuXx+rstji6zHaX2e4wO+xmh9XstFhcFluX1e62OXsczh6Hw223d9ssTrPJbjTaDAar3mDVm+xGi9NsdVmsLkupyWDV68xarUmjt+jMDpO92+byOF1el7PHYXNZrHaTzW522K0Ou9VuszjsVpfT7u52eXq6fd4en7fH63GX4mCgNxoJRcJBf6/X7Xa5XHanw9bV5fB5eyLhYDIRSyXj8VgkFPSXRvX6PMGgLxDyegNuT9DdG/GEEr3RdDCeCydykUQ2HEsFI/HeUMQbDPcEQz2BoDsY6onGepPJYCYVziRDmUQwHQukov5E2BcPemJ+d7S3O+LrKhH2ucO9PWG/J+T3BLzuXrfL0+XocdndXfYet9Pj6fJ5u3t97l6f2+vp6nE7u7vt3W6Hu8fZ43V5fd2+Xnevv6fX3+MPePwBTyn2PUNvoKc34PH1ur3eLk+P09Pj9Hpc/l53MOAJBb3BgMff6/Z5u3zerl5fdzDgCYd84ZAv6O/xebu6u2w2q8FoUGvUMoVcJJXwJaJOkYAjFHTweWxeJ4vLZXI4dBabymRR6CwynUVmsMhMFoXJpjI7qCwujc2ls7l0FofG7KDSmCQKk8Tk0vhirkDK4wjYDA6N3kGlc6h0DpXCIhGpOCyptY3UiqW0E+l4MpNIYZJpLBqdSafSqCQSCY/HEwgEEolEpVIZDDqTyWAwaAwGjc1m8HkcqUSgVkl1WqVBrzLolAat0qBVGHVKs1FtNWvtFp3DqrNbtDaz2mxQGHRSnUaiVouVcqFcJpTLhXKFSKYQyeRCqUwgkfIlUr5UJpDJhXKFSKEUK5RiuUL0lFJGqZL8UX7XWaBUCNVKkVYp0qqEWpVQpxbp1CK9RmzQSow6qUkvM+llZoPcbJBbjAqLUWE2yk0GmUkvM+mlRp3UoJXoNWKd+tPhz15Epxbq1GKdRqbTKnRapU6r0GrkWo1co5Y9pZTRaRV6nVKnVahVUplUIJXwpBK+VMITi7h8HovTQWOzKB1sKpdD5/NYQgFHKOgQ8NlcDp1GJWCxzU1NqIZGeCMGgW6oh8FBteDqKlDFncqbb1372dUfXXn+pee++dyXv/TlP//GN774w++/AofWddvN+anx5f97Ie6NBL0hf4/f2+1xO7tKQvx0AnFpx2Zvt8Pb7ezt6YoGe8N+r1YpQ0AhP3z96h8KscfltVucZqPNZLKbzA69ya4z2oxmh8PZ4+7xd3X5DHprSYiFnRKDxtzj9Pp7grFgYiAzFA8lFWIVur6x4l51dSUQjWqmUdlcjrCzU8ThCFgdfBZHwOYKS/zJW+/8/NbtG0BwLQKFhMARNUBoFQD8rBBXAZtrwC1AWDsYhQchsbX1bUBEO7QBD2nAgVBtIHQbtAEHa8A/K8SoRgaykVmPpsMaaPWNdHgTHVCPfe9m7Yuv//wLX3vhc5//6uc+/5U/+6tvfOFr3/ziXz/31b/99t+88NLfvfLKC1dfe/G1V1589crLV1999fuv//Anf//GO2/fuH2rFgRqam6j0JjcTqFILJdIlEKxgi+S80UyoUQplKuFSo1QpRVrdFKtQaYzyvUmhcH8LHK9SW4wqy12vaPL6Ow2OrsNji5DKXa5P+N3+VKTpavH2u219fjsbp+jx+dw+2zdXourx+x0mxzdRnuX0d5ldnRbXW5rV4+1y2Pt8lhdPdYuj63ba3f7nJ5ep9fv8vq7vAGXN+D09Dp6eh1un73ba3N77T0+p9fv9AUcXr/D67d7e+3eXrun1+Hxd3kD3b6guzfU4w97g1FfKOYLxXrD8RK+UMzjj7i9wS6339HlLeFy93Z5At2egMvda3d5HF3ebk/Q64/3hjOBaC4U7wvH+0Px/kA01xvOeAOpHn/CE0j4gil/JBOM9YXi/aFYX6m1N5T2BVO+YMoXTPeGM/5INhDJ+SPZ3nDGG0x5/PFuX9TpCdjdvQ5PoNsf9kRi3mjCG4l7wjFPJN4bSwaTmUimL5rtj2T6gslMIJEOpbLRbH8sNxDJ9IUzfaFUNpjMlHgaB5KZQCIdjKfDiUw81ZdM9ydTffF4JhJNhcOJYCj+KcF4MBgPBGOBQMzvj/r9kd7eiN8X8fsioUAsGk4m47lsZrA/NzIyNDk3U9ze3D87uTzYOynml8dHZ0aGJ4eHJgb6R/qyg+l0XyqZiycy0VgqHEkEglF/MBoKxaKxVCyRicRT/lDM0xv09oYCoVgwkgjHkpFEOpbKxjJ9sWxfNNMXzeSimb5oti+a64v3DSQHhhLZwUgsFwymA73poD8d9Kf9/lSJQCAdCKb9obQ/nA5Es8FoLhTLhRN94WR/KNEXiGd80ZQnkuyJJHoiiZ5I3BNNeKLxnmjMHY11haOOQNgRCPeE4oF4JhjL+IIxtzfU1dPrcve6vQFvIBIIJyKxVDSeicYz0Wg6HEqGAvGQPxYOxCOBeDSYiIUS8VAiEU4mQslkOJUKp1LhVDqUSoeSqVAyFUomgoloIBbyR0P+aMgfKRHsDf8hAV8o2BsO+SORYCweTsYjyVg4EQ5EnzaF/dFwIBrqjQR94YA3FOwNhwOxSCAeCSSi/mQ0kIoGUrFgMh5KxkOpRCSTjGVS8Wwqnk0nMulEJpPKphKpSCgS9PtDwWA4GAr4/V5vT4+n2+tzB4O9mWxicmp0bn5qcmpkZLR/fHyokJ/Z3Fg92N3Z39kpFYAvTk4fXTxYWVgM+wNddkcyGpudnFpbWt5a39he39jd3Drc3XsqxGdHx2dHx88K8fTEpEVvwLa01laWhLhJIxFGvd3PCHGkODlyvL3+ycXJw+ODwVSc0PypEP/w1SsCdsfWysq//vrX//zxx08uHpwfHp8fHV+enJ0fn2yuro0PD6di8UwiNT02tbW+dXx0enR0dnB0dnT64OTi4dnFZ0J8fHhWcuLTo4uTg7OjnaP9zYPdjb39rYPT/dPLk8tHF08eP/zkkye/fnj58fra9sT4zMTE9OLS2vbeYWF5zR+O8cQyMp3F6OjkCsQimVKh1mkNZpPVae/q6fb4e3yBbq/f5ent6un1+EPBaCKSyIRjSX841huM+IIRfygajCQi8VQslU2m+5KZvkQ6F0tlo8lMJJ4OxxKheCyciIYTkUgqEk1F4ploMpdI9iWSfYlkLhFNR8KJ0Kdf30QwkgrH0tF4NhbPxKLpSCQZDv3uyx1JhRPZeGYgnRvKZoey6YFUIhOLJyOJZDSdSqRTiVQynkom0qlENpPKZdN9uUxfLpPNpDLpZDaT6u/LDg70DQ32Dw709eUymXQynUpk0qmB/tzY6Mj01MT01MTE+Ojw0EB/XzaXzZT69/Vn0rlEMhfPDCT7h7NDY/0jk4Ojk4MjEwPDY/2DI7mBoczAYLp/IN0/kB4YSA8PZUeHc+PDfWNDubGh3OhAdmQgM9yXHs6lhrOJEiPZ5EguOdKXGenPDg/khgZy/blMLp1KJxPpeCyViKVSiUwmlc2mc7lMLpfJZlLpdDKZiidS8UQqnkzHU+lEOpPM5FKZXCrTl8n2ZbJ9mVxfJtuXyfRlsv3Z7EA2O5DN9KWT6Xg8EY7GgrFYKB4Pp1OxXC7Z35/p78/09aVzuVRfX3pwIDcyMjA2NjQ+Pjw6Mjg4mMtmk/F4OBT0+Xzd3W6Hy2VzOqx2u9luN9msRqvVaLYazJZSNVpnMGsNZq3RrDWatAaT1mDSlDJ6k0ZvUmtNarVepdIr9Va9w23v8rps3TaT3Wiw6fVWvc6iVRtVcq1cohKLVWKpRirXKVQGlcao0Rp1Wr1OpdbI5EqJRCaVyGVyhVKl1mi1Wq1Oo9FoNBqdXmsxm5xOu8fT1dvb4/d7en09Pk+Xt8fl7enq9XUH/D3BoCcU9AT8Pf7ebp/X6fHYe3rsbre9q8vmdFkdLqvDZbM5LTaH2WI3mW1Gs81otZtsDrPdZXV221zdDle33dllszstNofZ7rTYXVaHy+bssjm6bM7f4eiyOVw2h9Nqd1jsDpPDYepyWtxOi9tldrvMPSW6LJ4ui6fb6nXbvKWj2+brsft67F63zdNt9XRbPV0WT5elp8TTUd1Wb7fV57b19th9HrvP4/C4ne5uZ3eXs7vb0d3l6O5ydLlsLpety2XrctlKGXe3w93tdLud7m5Hl8vuctlcLpvTabXbTCaTTqdVadQKrUah16lMRp3FbLCY9WaTTqdVyqQCLofJYJApVDyJjG3HNqEb4VAECIIEAqBVH959/8f/9P0Xr3z7m899+Ut/9eff/OaXfvSDVxAwoNthKUxP/N8IcSAYDQWiJSHudfd6uzw9ztITdXaXzeayWbvsVrfz0wpxqUgcCfhCvR6NQgqHgH949ervTZn4T0JstpstTqPZoTfZTRan0+Vx9/i7u/+4EEcD8VyyP9wblfCkcDDy3u2Kivs1CHgjmcToYPO5XCGHI2CXZmjxJSX+5I23/umjW9frQAA4EgGuh1fXQSprwNW18DoIBviMENfB2kFIHBCBBcBa6+BtEDQOgsb+oRCD4HgYioxqZKAwLHgDA4qiQlAUSAOlCtL6zo2aF67+7Atf/c7nPv/Vz33hK3/2V9/4i6//9Zf+5ltf//bz33rpu9957bWXXr/60tVXX3z1ykuvvfLK967+4B9+/MY7b3905zYQAmltxzFZXJFYrlTq1GqDQqWXKbRShVauNih0JoXBrDBaSlVJrdWhtTp0NqfO5tTbXSVKsbmrx+HpfeqgTl/A1Rt8ls/01NPr9Abc/rAvFPNHEv5IIhBNBqJJfyRRUlJvMOoJRDyBiDcY7Q3HS31K+dKQQDQZiqfDiUw4kYkks5FkNpzIhOLpYCxVulQwngo9q4OJdIlgIhNOZqOpXCzdl8gOpPqGMgMjmYGRVN9QMjsYz/TH0/2xZC6ayEbj2WgiG0vmEun+VHYw0zec7R/J9A2nsoPp3FC2f7R/aHJwdHZ4PD8yURidLI5MFIbH84Ojc/3DM31D031D0wMjs0Nj87/XOjg6NzAyOzAyOzg6Vxo7NrUwNrUwOlkcHs8Pjc31j0xnBkYT2YF4diA9OJIbm+yfmB6YmO4fnxoYnxqamh2dzU/kFyYLixP5hdHZ/MjM/NhcYaq4NLO4MlVcmiwsTswXx+cKY3OF0dl8qcOnTM+NTM1NzhYWltbX1nfW1neWltaLxdV8fmlubnF2bmF2dmF2pjg7U5yZLkxP5Scn5ibGZ8dGpseGp8aGpyZGZ6Yn5uemi4W5peL88lJxbWt97+L00a8+/l+PHnyyvbG/WFhdyK8sFlcXF1YXF1aKxeVicblQXM4XlmbnilPT81PT8zOzhXxhqbiwki8sTc/kx8anxydmpmfys3PFufmF+eJSfnGlsLRaWFrNL67MP2VppbC8VlxeLy6tz+fXZmdXZqeXZ6eXZ6aXpn/HzMzyzMzy9OzS9NzyTH51trA2W1ybW1ibW1ibKa5MFhbH5hdGZ4vDs4Xh2fzw7PzIXH5kbn54bm5obm5gejY3MZWbmBqbK8wvrhWW1mfmFyem5sfGZ0bHpscmZian52fmivP5pXxheT6/NDe7MDNVmJ6Ynx6fnRmfmxmfm52Yn5/M5yfzhalCYapQnC4Wp4sL08XFqeLiZGFhsrAwWciPz8+MzkyNTE2OTk+NTk+NTU+PzUyPzUz97vgpo9OTI1NTo9PTYzNzU/nCTLEwU8xPF+an8nOT83OT8/NT+fx04WlmdmKulJ8dn5sZm5sZmZsdzc+O5efG5+cn8vnJQmGqWJxZWJhdXJxbXJxfWJxfWMovLs4v5Gfm5qam8zOz+Zm56YmpsZGR4aHBkeHB8bGRudmplaXi8mJhZnp8dGRgYny4WJjd3lw/2ts73N3b39453N0rreqwvrwSD0e83e5cKl2cm99cXdvd3Nrd3Nrb2v6vhPiXj5+cH59MjU+Y9Yb25hZARSW4pobQ0qyTieN+z0gmPpKO/SchPv+jQszeXF7+11//+n//8pcfP7i8ODw5Pzx+cHx6fnSysbI6NjSUiERT0cTkyMTm2ubR4cnh4en+4enhyfnJ+eXp+cPTs8vjk4ujo7Ojg9OSE58cnh/vnx5uH+5t7n8mxKcPH108eXT58cePf/Xg4nFpDvHY2FRxYWVz56C4vBaOp+RqHV8klat1OpPVYnd1ub29/nAknkrlBgaGxoZGxgeGx3KDI30DI8OjE5Mz+Zn5hamZ+bGJ6ZHxqeHxqdHxqbGJmYnpuem5/Nz8wnxhca6wOJtfmJ0vzswWJmfmJmZnJuemp+anpuYnp+YmZ/JTc8XZuYXZ+cW5uYXZ6fzUxOz4+MzYxOz41PzkTGF6fnGusJTPL87PFWdnCtPT+anp/FQpX1wpLK0vLm8sLa0vFlcK88XZufnp+fxMoTBfKMwX8nPFwnyxML9QzJcoFuYL+bkSpfzSYnF1ZWlleXFpsbhQzC8uFFaWFzc31na2N3e2Nzc31ldXlhYXCgvF/GKxsLRYLBTnZ+enZucn54szxaX5xZXC8trC8tri8urC0kpxcbmwuJhfXJxfXMovLeWXlwori4WVhfxKMb9cnF8uzi8X5pYKs0vzs8tzMytzMyvzs6v5ubXC/Hoxv7FUXF9eWF1aWFosLiwUi8ViIV8ozOfz8/l8Pl945pXP5/P5/Hx+fnZ+bnpuZmp2enp2ZmZudmZ+dmZ+diY/N5ufm83PzxXmZ0sU87PF/FwxP5OfnZyZGJsYGRkbGhkdGhsfmZoan52fyhfmCoW5fGFuvjBbKM4tLhZXVpfWN1Y2NtfW1laWVhbyxbmZ2cnx8ZGh4f6+gUyuL53LZbK5dLYvlculc7lMti+d7UtlcqlMLp3JpTK5ZCaXSmeTqUw8mY4l0vFEOh5PxeKpaCwdi6Zi0VQ0mUvmhvoGRgdyQ7l0fyqRS8ayiWg6GkqEeiMBb8jnDXt9kV5/LBhKhCPJaCQZj8TiwVC01x/2egM+b9DvD4VC0UgkFo3GI5FoJBKJRqPJZDKXyw4NDQwPDw4NDfT357LZdCadzKSTuVyqrz/dN5Du609nc8lMNp5KR1PpaDoTy2QT2b5Uti+d6cuk+zKpbCqZScRS8WgyFkvG4ql4IpNIZlPpXDrTl830Z9N96WQmEU/F4+l4IpNIZpLJbDKZTSWzqVQ2lcymktlkIpNMpBOJVDyRiiZT0VQylk5GM8lIJhnJpErHaPa/IJ0Ip+KhEulEOJ0I/25gNJuO9WXj/dnEYC451J8eGsgM9Kcz6UQ8Fo1Fo7FYNB6LxGKRWDQcjYZjJWKRWCwSj0Xj8Wg8Hk0m4+l0MptNZ7PpdDqZTMQikVAg0Nvb6/X3eoOB3nA4GI2GI+FgOOTv9fV0uWxmk06rVcjkQh6fTaMT27BNDS0oTDsa3QKvBN5/471/vPL6C9987sv/80t/+vWv/88f/eAVFBzscdmKM5Mr83O/J8TJZLo3EHL7PhVibyDsD0SC/kjIFw54giUh9ri6//Oaa58tQlzS4lCvJ+B1q2SSejDoB1dfe+4bX//B1dfrQTClROFxeUK+kMfltZudZqPNbLZbrC6TxWkwO8xWl9Pl6fEE/lCIPS6fvycY8cdKq0zwWHwwAHrzw7v3bldAIUgCnspidnI6BByOoIMj4PLEn95jF8n/5Gdv/PTDj67VAmvqEXAw7L8U4lpYOxCBrYO310BbautbwSgsGNUORLaCUG2QBuxTIQYjCPVoChrDRDex4Q0MCJIKRpLBaHIluOVZIf5vJSH+2l9/6W++9bVvP//cSy8//+qrJSF+6bVXXnrtlSvfu/r9v//Rz95688NbN2vB4OZWLIPJeSrESpVeptTJlDqFxqjUm1VGi8pk1ZhtWotdb3XqrA69zam3OQ12l8HuMjq6jPYuo6PL5Ow2u9wWV4/F1WPp6rF2e2xu72d0e63dHktXT6kGbHX1OHt63b6gxx/2+CO+YNQXjPmCUW8g6vFHPP5wT2+4p7fUFPOH472huMcfdvtCnt6wLxjtDcUCkUQwmgxGU6FYOhRLh2KpYDQViCT9kXhvOB6IJQKJdKksGoin/LFkiUAsVTLpaCoXz/Qnc4Pp/uF0/3AyN5jI9MeSuWgyG01ko4lsPNmXzAyks4O5/pH+wbHB4YkS/YNjucGx7MBYtn8sNzjRPzw9MDIzODIzODIzMDLTNzSVG5ws0T80NTAyMzQ2NzQ2Nzg6OzAy0z88/ZTB0dnh8fnRifz4VHFiemF8qjg6WRiZmB8anx0YneofGR8YmxyenB2bLUzMFyfmiuOzhbHZ/OT8wnRxaXZxZXZxZaa4PDm/MD5bmJgrTOUXpwtLU4XFyfxCSYhLTMwVJ+aKE/PFyfmFyfmFybniXHFlfWNvf/9kb+9ka3N/fW1ndWVzeWljaWl9aXF9aWF9aWFtobBazC/Pzy7OzSzMzSzkZxcX5pYW8yvLxbXVxY21pc3Vpc315a3drYPL8ye/+eR/P3n4y72tw9XFjdXFjdWlzZXljZWVnCexfAAAIABJREFU9eWV9ZXVjdW1zdW1zeWV9YXFlcXFlZWV9Y3Nne3tvc2t3dXVjeLCcrG4tLS0Wuq8trG1vrmzvrWzsbWztrG1urG1sr5ZYm1je21jZ31jd21tf21tf211f211b3Vld3Vld2Vld2Vld3V1b2Vlb3VtZ3V9b21jf3XjYHXzYH37cHP3aHPveG33YHl7f2lzb3Fzd3Frd3FrZ2l7d2lnZ3Fne2Fnu7C5Nb++Mb+6vry1u7N/vLt/srG1t7q2tby8sbS0vry0vrqyub62vbGxu7Gxu762vbq8ubywtlRcXV1Y21ja3Fze2lzZ2lnZ2V3Z2Vvd3Vvd3V/b21/bO1jbO1jdO1jZ3V/Z3V/Z3V3a3lzYWC+urS6sry+ubyxtbC5vbi5vbS5vba18xuby1sby5sbS5tbK1vbqzu763u767u/Y29/cf8rexv7ext7O2u7u2u7u6s7O8vb20vb2wvbO0s7O0u7u8s7uyu7eyt7+2t7B+v7h5sHR5sHR9v7R9v7R9sHR9v7B5s7+xvbh1u7B1u722sbq4tJSobBULCwvFNaXl7bX11aXFqYnxob6c2NDA8W5mZ3NjZP9g+P9g9L84McPLn/5+Mn2+kYmkQz6eof6+lcWFnc2Nve3d/a2tkvS/EeF+JNHj8+OjqfGxk16Q1tTc015BbimhtjaYlTKUqHesVxyNBPvj4c+FeKttZIQD6UTxJamZ4SYtbm8/G+/+c2//OrXn1w+vDg8OTs4ujg6OTs83lhZHR0cjIUiiXBsfHhsY3Xz6PDk8OB0/+Dk8Pjs5OzBydnlyemDo+Pzw8PTw/2To4PTk8Pzk8Pzo/3T/e2Dnc29nY29/Z3D08OzB2cPH148fvjgyeOHn5yfPSytMjEyMpkvLG1u7y8sr8WSGa3eLFdpzVaHy+3x+oORaDyT6RsaGZucnisUlxYWVwoLS3OFhfnC4uLS6sbW7s7uweb27ura5sraxvLaxuraxura5trG1ub27s7O/t7+4d7B0d7B8d7+0e7u4dbO/tbu7vbezvb+1tbuxsbO+tbexs7+9u7Bzt7h7s7B9ubOxtrm6urGytrm6ubuxs7+9v7x3uHJwf7x3u7hzvb+1vbe1vb+1u7BzsHx/tHZ4cn58cn58dHZ4f7R3vbe1v9P2nuGt3Geeb97rs27u2c3xV7bckucTeK1Yztx3BKXZBM7dmzHVbJ6lyhRYhdFihJ7L2LvHSzovREASYBE73WAmcFggGnoBEiquGTPu+/5cj6MJDvZzZ7G63fhGjzPM/jAL/jNjf9zP2gMicYiGBbFsSiORQk8dg+SwOjXb0KReDJBJRNUnCIoEqdIPBEnM+nkVja9lU2nU4k4RRB4DMeiBBYjCYwgMJyIEWSMjOPxBJlMUalUPJWKJ1PxZIpKJKlkkkqmqFQ6nkknttLJbDKRSVBpikyRRJog0gSeIrAUjqdxPEPgWySZi8e3E4mdVHI3k8lnMplkMk7FqXg8kUwlk+lUMp1MpuOJJEUlCJLCCZIgSIKgSCpOJRJEPIGRZBQnojgexQkalCCiBBEjSYwkYxQZo6ivX0kCxWMI/R8OQzACR1AkRkRxCicpAifxGBnDyBhJkYlUPJVNpbfSqXSKSlAxMhaJIXAYCoKAP+QLBP1AMBAIBQJgIAgCITAYBIEQBARBIAgGARAAQgEgFPAH/b6A1+v3eP0ej9/j8bk9Prc74PUEfB7A6w36/CEgAAF+MOAN+dyA1+F32zwOs8tqtFsMNpPBZjQ6zCanzeZxOLwuh8dtd3msVpfJ7DAabSaj3WJx2O1uh9PrdHodDo/D7nI43G6Pzx8AgiEwGAz5AwGP1+N0OR0Ou8Nhd7kdbq/T7XU63Xabw2yxGUyWTbNVb7GbHG6b1+/xB/3eYMAD+N1+n9PnsXvcNrfL7nLa3S671+3weVw+j9vvcwf8Lp/X7nFZnQ6ry2FzO+1ul8PjsnvdDq/b6XE7PG67x0Xfa3M6bE6bzWGz2a12m8VhMztsZofN5LCZ7l3YrX92bbearGa92bhpNm6aTZtWs8FqNtgsRpvF6LCZnHaL22nzuOw+tyPgcwX8Hp/X5XDYLRaL2WwxWyxWy52//3xNv7VarXa73el0Ol0uh8Nhs1qNJtPG5qZOp9vQ6TY3Nw0Gg9Fo1G/qN3S61VX1ilImlQj4PCZjYXpkpK+tvfHKtcqK6rLqusqq2oqzRSff/ej3P3/5p48/8dB37/v7PXu++9ILzxQVnuGxFgJO+10h3rSb/ishFoi5QglfIBHyJCKuWMgR8ll8HvPPDuZgLS6yFhdYi3daEdO9JkQ8toDDHO6/fvbkiV/87Nmvhbh/iLfMlQik94R4bnZxnsH8WoiZPC5P/NeEWCqQr0jV7EVuS33bsYMn3n/nw48/2HfqxLmqy9caG9pamjtbW7taWrvaOq5/LcSv//pX7/3xnaPHD5/9cyG+02Xiz4X42F8T4uIrZy/WnDpffU+Ii0pbzhc3nblQf/pC7Zmi2sNnLr31wdEnf/7r7+z5yd9+ew8txN9+6NHvPfr4gz/44aM//skTTz/942efefK5Z2ghfvrnz/3sxRd+9cbrb7/37v7Dh89fKL5ypa6ltbO7p59OlHb2DHT2DHT3DV8f/Dp0S8dt6cQtHbqlc7c0wxMz9PjQxJ087uj0PM3Y9PzY9Pzo9PzI1Ozw5OzQxMzIxMz49PzU7OLM/PIsgzm/yGYscWjmF9n3YCxx6MTCEos/v8ieZTDnFliMJc7CMneJxV9mC5gcIYsrugeTI1zmCJY4gmWekCkQM0USplDCFIiZPBHNX4Ql6GKzWKGWKDUSuVosXRFKlEKJUiRdEctUMuWqUrWu1ug0qxtqjU6l1q6o1hUra1KFRizXiKRqsUwjka9K5WtSxZpMuS5TrksVa1LFmlS5LlWuy1e0CpVOodpQqHRypVamXJcq1mXKdblSK1/RrWg21WuGVa1pfcOi3bRqN63rG5ZVnVmjM61umLQGy6bZbrS5zE6v2ek1OzxGm0tvcRisTpPdbXZ4THa3wercMNnW9eZ1vXndYNEaLDqj9R4bJtum2a63OAw2l9HuNjs8ZqfX4vQ63IEAEIahKASiwUA44AN9nqDXDXjcgNcd9HuCfk/Q5w56XYDb4XfZfW6H3+8OBj2hoBcE/TAUCEP+cMgLhbwQEkRTROZG7lYutR2FMXo25If9vpDXG/D6Aj4/EABCASDkDwR9fsDvB0IhCEHQaBRD0RgMIwAQ8vuBQCAIAKFQCIKgMAwjNCAIh0IQAIRogkEwGITBEAKBUQiMQSAGgTEwFAVD0dA3AEEUhKIQFAOhGAjHwiiBYvEYnogQFIJR4RgJx0jaVMMEFSapMEXCFAkRJIgTYAxHMCKGx7EYhUZwJBwLQyhNBI6hYQxFMDSMRaBoOBSBAjDkhyPBCAZjeBjHw3c+MY5QcYRKROKJSDwZiSeReCJM0cRhEgdjsRAaBaMxKIbDGIEQZIQkIySFUn8BPUhGSCpCUREyjsYTsUQKT2WITBpPp7BUCkvSJLFkMpZIovFkJJ6KJFKRZAqlSaTQRCqSSEXiKTSejibS0UQ6Fk/FKJpklExGyTRGpTCSjESjEIwEQ0gwFAkFoxCEIwgSBNxWq1GrtWxuBtwuDI2kqHiSitN9JG7kt7+4eYuIxjbW1hUSqcVgRECI9mAiGqMv4jhBL6aFOJNI7ubyfyHEh/fvP3XkyLXKS/PjI+tysW1j1byu2liR6tXyO0KcTW0nKcOq6mpF2S+e/tfv/I+/fenZZ2gh/o8vv/w/Pv/iVn47QyVSOJWhEmkqjoCQcXNTLpYqxDKz3oRAkUQ8FSdTBJGk4ulkaovuL0HF0ySZ/FqI45k4mcKiJIpg0QhO4olUIptN57cy21uZ7XzuRjqVCwXDRoPVYLB6fcEIigNBWKHUjE/MDA2PzS8scbh8sVi2sqLWaTfNFpvL4wsGIQhCQCgMhKBgCA6HURyn4vEUSSVwnMRwEsNJnIagSCqRSKTS6Ww2m8tu5bNb+Uwml05vpTPZTDaTziYTqTiVIONJKplJpLLJzFY6lUlSCRInMYyI4SSWSMUzW+nc9lZueyuTS6eyyUQqnkjFk+lEOpvK5jL01FY+m9lKJ9MJKkGScYKKE/E4mUxQqWQ8nUrcI5tJbWXT+Vw2n8tu57e281v5XDa3lcltZbay6WwmRZPbymznt3a2czvbuXwum82k6Nsz9CdsZXK5bD6/tb2T29nJ7+5u/wU3drdv3ti5fevGF7dvfnX71pe3bn5+Y/f27s7t7e3bufztrdw9Ps/lv8hvf7Wz+6edG/9+4+a/37z95c1bu/ndrWw+l9vevXHr1u0vPv/8y1u3v9i9cSuX38lkc6l0Np3OZrK53PbO9o2b2zdv5Xdv5HZubO3sZrd3s9s72e2dzM5OZmcnu72T3dnJ7uxmdnYy23fY2tnJ3djd2s2n85lkNpXKpNNbmezOVm53O7eznd3eSucyqa10Ziu7tZPL39jO7eazua1UNh3PxMkkhVNkjMSiZAwjcYIiiQRJJEkiQZFxioyTZJzASRwj8Bgei+HRKBZFY2gkGolEkUg0EomiaCyCxlAUi0UJLEpiUSKGxKJIDI3g0QgRDWNREEWAMOiHgj7wTmndDwEBGAxFwhAaCaMojERBEA0CSMAPBwNhMBQJwzEkjEUQHAnHwnA0HEYRJBaNERhOxjACjcbCkQgUhiEYgsMwEglHokgkisAIFAT9voDb43N6A25/yA8iUASLxkgCJQgEJ8IxDI7GIDQKRlAwgoKRSCgSAVEUiqAwGoWjMRBFg+FwAIIBGAbgcDCMhMJIiF6GREJIJBhGgmEkCIcBCA5CYCAY9Pv9Pq834LuL3wsEfPcIAv5v4vd5vB4Xzb0fNOjfNICALwQEwCAAhYJhKBSGQRgCg8FQIBD0B0KBu98vd55OgiAQvPOAQo8H7n5z+QPBAP3WF3C5vXaHy2Zz2O1Oh8PldHmcTrfN5jSZLJubmxu69bXVFYVcxGYvjI8Ptnc0Xbl2+fLVS7XNNXUtNcWVhR/v/+NLr/78B//y8He/93cPPfSdl154tvjCWT57MeD6MyF2WGwmg1mlWv0zIRZIeDwxnyMSsIUCtoDP4vNZXB6Lw2OxuUwWl8nkLC+zlxZZiwzW4hxzYW6ZMctcmBNwmHz28lBfz9mTx2khfvFnPz936uxI/zCfyZMKpDwmnz6Y468IsWB6itHbM9Te0t3T2U8LsYgrkQrkSolqeZ7VeK358GdH3/39Hz98/9OTxwsuV15tqG9tbupobu5oau5oaetu6+y9E5l47Y1fvvv+20eOHTpzruDkmYI7Qnz83MmzZScKLh07VXboRNnhU+VH/98LcWFJc0FRY0Fxw/myxuPnq9/5+MRTL/z2e4/867e+8/Dffuehf7j/4X984OFv73nkvkcff/AHTzzyox/94F+f/PEzT9Oncjz13DPPPn8nRvzBJ58cPX6qqKisqupabV1TQ2NrfUNrXX1rbUNrfVN7Q2tnY1tXU1t3c3tPS8f11s7etq7e9q6+tu6+jp7+9p7+zp6Bjp6Bzt7Brt7B7r7h7v7hnoGR3sHRvqGx/uGJ/pGJgZHJgZFJevta/8hE39B47+BY3+BY//D4wPDE0OjU6PjM+OTc5DRjcmbhDtMMmqmZhZn55TkGc2Z+eXKaMTY5Nz45NzG9cM+k5xZYjEU245s+vcSeX2LPL3MWWFwGhz/P4TPYvAUmd4HJZTC5CyzeIpu/xBHQfswWSGg/FkiVYplKLFUJxAq+SC4QK0TSFalCI1euKlfW5AqNVKYSiuQ8voTDFbG5Ig5fyhfKeUIFVyjnCRR8gYIvUgpESoFoRSRZEUnVIqlaLNVIpBqxTCOUqgSiFXpWKFaJJWqJTCNTrilUOpVmU7Nm0KwbV9dNq+smzbpRrTWu6kxavUVvthutTpPdbbS5aPfV6s3rejMtvlqDZW3TpFrfVGq0K6s6Ovuxtmm6t2DDZKMF2mx3W5xem9vv8AScXsDlDXp9oN8H+rwhrzvodQbcTr/HGfC4AL87BHjBoA8K+eGQDw76oKAXpAl5wZAXgnww5INBDwg4gYAjEPKAVITaTm5nya1oKAp5oXAgDAbggD/k8QY8Xr/XF/AHgnfwA4FAEAThSCSKYQSGESgag6FwKAiFgiAYgsJgOAJHImE0EkYjcAQGw1AIDgFgKBAKBkKhQAgEIDgYhkMoDEZhMAaBUSiEQiEUpAFpIiCEQmAUBKMQFIXDGBLBIyiBRLEwioVRLBzF4RgOYziCEwhBIiSBkCRCkAhBRnASxYholIihRCxCYBECixA4DUrSYBECC+MxKBYNodEQioFRHMIIGCNgjIBwEsIpiKAgIh4m42EyEaYSMHmHMBWHSRLEsFD07l04hRBUhIyjVCIaT0bjyWjiLvFENE4PJtB4Ao2nYskskcnHt7aT+Xx8a4vIZPF0lshskdkcld0iM1t4egtL5/FMHs/m8EwOy2zF0tloKoMm05F4KkKlECoZJhNhIh7GqHDs7sNBjH6LQUg0BKFBEA2CaCiEQXAcjeJwOOT2uM1mr80GBwAyhqXjiW8K8Ze3blMYbtBtrMjkNpMZhcMUhlMYjqNROjJBQxeJ6TrxzlbuayGemLxUWnb4s/2njhypq6pcmBzbWJE59OtWnWZTJTNo/lKIr10qe+GnT33377710nN3hfirr/7nF1/eym+nyXgCI9Nk/GshFknkIqlZb4rAaCqRTlBpWogTyWwimY0nMiSVJom7Qhy/I8SxKBEJx6IRnCJT6eRWNp2nyW3tplO5IAAb9Ba9/o4QBwBIKlUODY319w3Ozs6z2FyRSKJUrKyv6YxGs8PhCviBUBAKhSD6uzYMI1gMp6i7NoSTOE4SOEXgFEFQFJVIJlKZdDa3tZ3P7+TzO/ncdm4rn8vl8/n8Vi6bytwR3Dt2m89mc5l7XptIxbfy2Z0b2zdu7e7c2KZnU5lkKpPMbKW38tn8Tm57N5/fyWVzmXQ2lUwnEkmKJpmg7hnwPfK57O5OnrbVz2/fvH3rxq2buzd2t7fzW7QT0668s53b3cnf2N2+sbu9u5OnvXk7v7W7k7t5Y+fGjZ2dnfz2dm5nO7+zs72zTZPf2cnvbud3t/M3drZv7u58fuvml7dv/+nz23/6/PZXt25/efPmF7s3vtje+SK383lu+/Nc/vPc9he5nS/yO19u73y1vfunnZtf7d66vX0jn81n07lcbufGzduff/GnL7/898+/+NONW5/n87uZTC6ZyiZTmXQml9ve3b55+8bnX9784qtbX3x14/Mvd29/sXPr8+1bn+dv3c7fur198/b2rdv525/nb9/O37ydu3Erf+PW7u3Pb3/11a0/fbHz+Y38zZ387s72zd2d2zd2P7+1e+tm7sZ2dnsrlcumc9nsdm5rN5/Z3kpm0lQqQaYoIkkRiTiRoIgUFU8lE5l0IptKbKUS2XQinU6kk/EEhRN4NBZDo2g0hqLRKBqN0tcxLIZhGE5gBEkQFEUm4kSSwkgcxWIoFsMpnEhQWJxCCQyORSA0DKIIFEXgO6ARHIsRJEaQ0RgZiRBhGA9DGALjKEJg0TgeSxBYEo8lYlEqGiVjMQon4iSZoKgEQcVxgsRwHCNxMk4lUolUNpXKJMkEiWIRKAIG4SAUgRAMxeIkmUxSqTSRTGOJVIxKRqlEjEpEyQRKUChOITiJ4CQSIyIYGcEpBCPhKAahMQjF4CgWjuLhGB7GiDBGIDEiHCPgGA5HcRjFYBSDUTQEhQNAMOAPAIFAkK6XAAAUCkFgCAZBGIIQGEbC4Ug4HEGQCIKEIQgMBcFg8G75BAgBQBAA6BvBYBAMhWAQDENQGIZgGAZBOBiCgyASAhEQQkAIgWAUglEYRiEYpUdAEAFBJBSCgSAUAEAgCAVDcCgEAwDk8wc9XsDt8Xu8Aa8X8PmDXi/gdHrNFrteb9zc3NDpNEqlhM1eGB3tb21rqKqpqKwpr2u+2tBWW1ZdtPfQR79844Uf/uiR79339w899J2XXniu5GKBgLMccN8RYutfF2KOQMzlinhsIZ8l4LMEfBafz+bx2Vw+m8Nnc/hsNo/F5CwvsRYZtA0vzc8szc/wWEtc5uJgb/fZk8fuCPHPnz9/umB0YETA4sv+uhAv3xFi4cz0Qt/14Y7WHrrLBI8pEPOktBAvzTHvCvEH3xTipqaOxsb2+obWhqb2ptYumr959fVX/vDe7w8f/YYQHz195MT5k2fLThZcOna6/PDJssOnKo7ejUz8RYb41MXKM8VVBf9JiC+WNBeWNJ8vab5Q3lJU2Xrq4tX39p7+6Utv3vfYU9/67iN/+52H/v6+h//hn/f84wMPffuhh+975NEHvv/9R/7lhz948sf/8tST//LUkz966sknf/r0M8//7KVf/fLf3nrrjx9+fPDQsVOnzp0/X3yxqOxiUfnFi+UXisovFldcKKm4UHqpqLSyqOxySXlVSUV16aXqsktXyipryquullddrbh8teLy1Yrqa9XXGq7Vt9Q1tdU1tze0dDS1djW397R0Xm/t7G3r7G3r6m3t6m3pvHNgScvdjYdtnb2d3f091wd7+4Z7B0Z7B0b76O4H/SO9/SN9A6MDQ+ODwxP9Q+O9/SM9vUM9vUPXvzE+NDo1MjY9OjY9Mj4zOj4zNjF7h8m58en5sVnG6CxjbJYxPvM1E7MLk3OLU/NLU/NL04zlacbyzAKTweQuswXLLMHCMpeuQDPZAg5fwhfKBEIZlydeZvLmGczpmYWJybnJqfl5BmuZKVhiChlLPMYCd2GBu7DEW1zmLzOFLLaIxZGwuBI2R8Jii5dZosVl/sIib2GRu7DEX2IKWSwRmyPh8mV8oUIoUoppRZZqpLJVqWxVKl+VKdcUKq1qbUOjNaxuGDVag2ptU6HR0lFpmWpNrl6Xq9elK6simUogUYjkKplqTbmqo1PRGp1hbcO0vmnW6s1ag4UuFRusTpPNbbZ7zDa32eQwGmxGvdWkt5n1NjofbLe43TavzxkIuINBLxjyQaAfhvww6AH9joDX5vPafH6732/ze0xux6bdqrM6Nu2QG6TCJAHiIWfQZ/EGHP6AG/C4fQ6n22Z3Wm0Om91hczjtDqfd7nQ4nG63JxAAwBAEgTAYggA/4Pf6fR5/wBsI+YKQPwQFQCgAgv4QnXP1u3w+p9fn9Pqd3oDLB7gDgCcIeMGAB6RDhvfw0XiDPm/Q5w35vCG/L+T3hnyeoNcT8Hj9Hm/A6wO8/qAnAHgCgBcIeoHgvQCjLxgKBENAIAj4gJAvBAfgSBCJgmgMisagaBSMoiE0EowgABIBEBRAUCASBSIRfxjxQjRhDxR23wHxwBEPjHrDqDcc9SFRHxLzR6I+JOKFwx4w7AHDXgjxwREfHPGH0QASBSIxIBILorEgitGEolgQjQXRaABBAwgWilJhIoXGU9FEAiFJCMNDUQLC4mEiGaGSESqBkEmEyqCJDJpIR+IphErAZBzCyVAMB1AsEIn6wqgXjnjAsCcIu4GwOwi7ARrI5Q86PIDDHXR6Qi4v6PIg/gAZRigkEgkAIZcb9HpRCIrjRDqeSJIU3T5iN5e/J8QqucJuttBCTMYwOkZMxrD/50JcX315aXpCr1a4jDrbxiotxL7/JMQv/vSp7/3dt1567pmu5iYkGPyPr776jy+/vJXfThPxeIxIkVSaikcg2LSpvyfEaDiaSWWTiSx5J7uRiScyVDxNkimSSFJ0hjiRTSWycTIVQwkEjsZQIkGlM6lcJpVLJ7cyqdw3hdhgsPr8oUiU8PlDfL64o6OnqbGlv29gYmJqgbHIYXPEQrFCrtRo1vQbepPBbDZZTCaLxWRxWB1et9fvB/y+gM/j93n9Pl/AT9e8/AAAhMAQFIYRNBKLxXA8RuAxHIthGIbhOB6NRcMRGIRDEAwiKILhMYLEcQJDo5EwAsNhCI1GqDiZzqYyW+lkKkHGCZzAMDxGr6QSZCIZTyTjVJzECSyGRaMYGsNQDIvSeQmSwOIUQcchEnEyESeTCSqTTt4rANMenE4l6LxEgn6MSCf/QqPpsvFWNr2d39rZyeVz2XQqkYxTyTiZTMST8UQiHk/EqWScSlFUiqLScSqTSOTS6e1sdmcru7u1tZvN7WSy2+l0PpnKx1M5KpGj4jkqkaOSd67JeI5IZMlEiqAojCRwiqKS6cxWLre7nb+Ry+2kM1txKoVjVDSKR6M4hlNUPJVMZzP57fzOze2dm7mdG5n8Tjq3k8ptJ3P5ZC6f2sqntvLJXD6Vy6e28slsPpnNZXL5/I3d3I3tdD6byKYSmXRqK5POZ7PbW5n8VnIrRaXieJzE4iSRoIgkhVE4iseQGIrEECQaQaIoXdCl4yMxCo9RGEpgESwWiaFhBA6BwUAg4Pf7AgFfIBAAgEAwCIBgEIJAGIbCCBQOwzAShpEwhEAhKASEgBAERmJIjIhFcSyMIqEwCMDBYBgKITCIgKEwGIQhMBwOR1AEicIQCgYjQT8C+JCgHwGBSBiMRqBYBMYQOAZDKARGIDACwxEEQaNoDI1iETQaQVEUixIUmUgl0tlUKpMk4gQSRYLhIAABUASKEhiRiBMJ2oDjETyOYBSCkRGcot03HCMgFINQDIzQBoxDKBZCosEwGkKiISQKRmL01D3oEXo2FEYCQdDr9XvcXh9dVvH5AX8gBATBYAgKgTAIIXA4EkZQJBKNoNEIGgkjMAhBIRAMhkJAMAQEgwEA8AcCPv89AH8A8AeAQCAQAPz+oC8A+gKQPwAGACgAQEAQvgc94g+AfgDyBUCvL+j1BX3+EL2Y3gDj8QJuT8DjBegpjxewOzxGk023odfqtKtrKxIpf2FxZmCwp7Hp2qWqsorq0qsN1bXNdyrEL7/2/BN3K8Qvv/hcadE5IZcJeByQ13NHiI13hFitXhWKpRyBiC3fEXFyAAAgAElEQVQQs4USjkDM5Qp5bME3hVjA4d6Fw2ezuMwl9tIdIV6cm16YnaIbsAxc7z5z4tgvnvvvhHh2ZmFufnn6z4WYzf5aiHu7BmYm5vksoYQvkwkV94T4yP5j77394ccf7Dt98nx1VW1TY3tzc2djY3tdfUtdQ2tdY1ttQ2ttQ+vf/Oq1l995961DRw6eOXf25JmCIyfOHDp25ujJwlMF5SfPVR4/U3HkVNnh05eOnq08cb7qxLk7XSZOX6w6XVR16mLl6aLLZ0uqzxXXFBRdPV145S+EuLCspehSW0l1x5ni2vf3nXn25bfuf/zp//G9R7/1nYf+/r6H//7+h/7h/gf+8Z8f/M5DD9/36KMPfv/xh5/4/iNPfP+RJx5/5InHH//hE0/85Ef/+sxPf/7ii6++/us33/rDe+9/9NHH+z7de3DfZ4c/++zw3n2HPv30wMd7D3y098Anew99uu/w3v1H9h44uu/A0c8OHNt/6Pj+wycOHDlx8PCJA4dPHDhy8uiJM6fOFJ4uuHjmfFFBYUnhxfKLxZeKyiqLyy6XlleVlFcVl1cVl18uLq0sKrlUXFpZUna5tLyq/NKVystXq6tra2oarl5rrLnWePVqY01Nw5Wa+is19TU1DVevNl691lRzrbGmpuHKlXq6S27N1cZrtU21dc119a0NDW2Nje2NzR1NLZ0trV2trd2tbT2t7ddbO6+3dPW2dPe2dve2dfe1dfe19/TTr/fo6Bmg6bw+0Nkz0N7V39bZ297Z29Uz0D84Njo+MzXNmJpmTEzODQ1P9PYNd3X3d3Rc7+zq6+0bGRyc7B+YuH59pLt7qLtrsLt76HrvSH//+ODg5NDQ1ODQ5ODARF/fWM/1ka7uoc7Oga6uge7uoeu9owP0muHp4ZGZ0dHZsbG5sfH58QnG5OTC1OTi1PTS7DyTscRdYgtYPBGLL2ZyRUtsPmOZy1jizC9xFpi8JbaAyRUucwSMZe7cIpuxzF3mCFg8EZ3J5onoQDaNnEYgUdBREJFEKRTIBFyJkCeRCORSoUIuXlmRaTTKda1Kt7lqMGpNlk2rzWh3mlxus8dpcJq1ZsOqwaAxGDUGg1qvk62rhStKrlzFVxpVeo/R7Ta4jGq9Tq41qDdNWqN+w7iu1anUGrlSKVMoZAqlXKmUyxVyuWJlRbW6uqbT6fQb+k3d5sa6Trem1a1pN9d1Bu2mWau36AyWDaNFZzCtbxrXNgwarV6j1Wu0Bo3WuLphWtObtEaT1mzUmgxfYzRoTXqtSa816nUGvc6g1xr1WpNBZ9RrDRtrmxvrGzqtTqfd2NDqdVr9uk63tq5dXV/XrK6pNatqzZpmdW1tTatd1+rWtBur64a1DYvO5DTYvWaXz+r2Wtxes8ttdDgNNofe6tTb3Ean1+z2WTxek8tjcLj1Drfe7tywO3U2h87m0NmcWptLa/NsOLybTp/e5TO4/UaPz+T2mVxeo8tjdLqNTo/B4dbb3QaH2+BwG5weo9NrcnnNbr/ZE7B6Azaf3+x26x0OncWus7j0dr/FHbT7g3a/3+xx6+2ODatLb/ebPSF7AHQAoCMAu0JRXxjzIzEvjHqgiAtEnEHYHgBtvqDVGzC7/UaX1+Dw6G3uTatbb3MbbB6D1blptukMlvVN8/qGVae36vQ2nd5jsoa9gVgICvsAwOUOuj1ICEzgRCaRTJIUnYXY2cp9fuMmEY3ptbp7QkzGMCIai4YROkz8Xwrxjfx2iorbTebpicmKktJD+z47efhwfXXV8sykUaN0mzZoIdar5V6rIR6BbmSS+cSfVYhffPannU2NYSD4v7766n999dXt7Z0UQcWjeIqg0vEECofvCbFFb4oisWwml05tUVSaimfi8Uw8nibJFIEnSDxJkalEPJNK5VLJLYpMRSN4GEJjUTKZyGbS+VQim4hnUolsbms3k87TkQmT0QYAUDRGer3A8jLnak19cVFZdVVNU2Nzd2f3UP/gxMjY9NT0/ByDtcTksbl8Lp/P4wv5AqlQrJApVpQrSrlCIZUr5IoVxYpKqVIrVeoVlVqlXtOs6ta1+g29yWi2mSx2s9VmsdqsVpvVZjKbNvWbWp1Wt6Ezmgw2u83pcjpdDovVYjQZDEaDxWrxeN3BEABCIBAEfH6v2+Om8fm9ASAQDAFAEPD7fW6P2+V2utwur9fj9/uAgD8E+MEQEIZBJAzBUIjeNgeBQSQMRVEEi6FYDI2iCBKGwBBAE4ZBlK6lY1E6NByLRqIoLYEIFkMJAqNInMRjMRRBERgNQ1EkHA0jaDgcCcMoDEdhOArDsTCMIQiBolQsSmHReCyWiGLxaJRCIyQSIcMRAg4TMEzACAEjBBzGYQgDoVgQQoMgEgzBITAMhSMIGo3hBE6ReBzHSDQaC8MRMAQHARAIgiAUDiPRSBTDCJKgEiSZwEkqipMoRkRiOIJhCIZFYjiK4QiOR3AcjRGRKI7EMBTDYgSG4mgYDYMIBCEwEkVQDI0RsRgRi2AROAKF4BAAhUJwKBQOBeEgAAL+oN8f9PkAvw/w+wCfL+jzBwOBEBAIBfwhnzfg8/g9bp/L6bbb7BaL2WQxGa1mo9VittmsDofV5bJ73E6vx+31utxup9PlsNutFqvJbDaaLSaHywEEfRAcAqGQH/C7fS6X1+n2ezwBryfgcftcTo/L5XF7vD6fN+B1Bdx2n9Pqc1i8DovHafN6HD6v0+9zBbwuv9vpdTu8bofH7fS63V6vx+f1+N1ur9vt8fp9IRAMR8LRWCSCIiEo6PG5bS6r3WXzAh44AqMEFsFxCI2FEBSA0QAUAeBIMIyGwtFgGAXgiB8M+0NhXwj2g+EAhAQgxBeCvUHIF4LpwXvjNPQIPesLhtzegNPldtpdLqfT7XJ73B6vx+v3+QP+ABAAgkAQDIEQCMEQjITDSDgMQ3AoGAoCQSAABPwBv8/v8/q8Hq/H7XG73G6X2+1yuZwul9PldrlcLo/b7Xd7AJcXcHkBtxdw+/4Td6dcXsDpCTjdfqfH7/YCHl/QfXfE4fa7PAG3L+jxBZ3ugMXm2jSY17S61bVVlVouFHHm5if7+rsam65VVpeVV5VU11ZW110qKD713sdv/+KVZx//wYPf/s63Hnjgn15+8bny4vNiHivodcI+r9NgtG7q7wix0azRrIkkMo5A/BdCzGPxeUw+n8Xjs+6Uh+8KMZvHWuYsM1iLd4SYMTPJWWawlxj9PV2njx99/tlnH3/4rwrxzDRjdm5panZxanZxZm5peZl7T4j7e0c62673dQ/OTjIEbJFMqJCLlArxyuLMUn1N45H9x95/58NPP9p/9syFmiv1Lc2dra3dTc0d9Q2tdQ2ttQ2t1+pbrtY13xPiA2fOnT159s+E+NQdIS4/cvrSMVqIz18+fq7yZOFluu3a10JccvX/txA/cv9jj/zzo3vuf/jB+x9+4P6HH3jgkT17Hnv08R8+8aMnn3z6meee/8XLL7/y2quv/eaNX7/5b799+3dv/uG3v337N7956/Vfv/n6r9984zdv/frffv+b3779m9+9Qx/s/Lu33v3d79978+3333r7/bfefv/Nt99/+w8fvPveR+/98ZP3P9z74ceffbL3IH048P6Dxw4eOn7gHvcOAT584sjRU8eOnzl58tyZ04UFZy8WFBQVFBSdPXvhzOnC06fPnzp9/vSp86dPnT99uvD0mcIzpwvPnrlw5kzhmTMXzpy5cPbshYKCi+fOFReeL7lwoayoqLy45FJp6eWK8uqKiisV9wrY1dcqqq9dulJ76UptZU3dPeiRS9W1lVXXKqqulVZUXyiuKLhQeu5C6YWi8rLyqpqa+qbmjo7O3q7u/o7O3uaWztq65pqrDVVXaq/U1NfVtzY2dtbXt9dcaay6XHe5svZyZW11dcO1q8319e0N9e31dW2111qqqxsqK2vLy2vKy65UlNdUXrpWXVV/taap9lpLbW1rbW1rHU1dW319e2NDR1NjV0tzd3t7b1fP4PX+kb6h8f7h8b7BsesDI919Q919w9f7R/qHxodGp0YnZkcnZofHpgdHp4ZGp4bpGvnE7PjU/MQ0Y2KaMTY1Pzo5Ozw+Mzg6NTA80T803j80PjA0Pjg4PtA3Mtg7Mtw/NjE8NTU6Mzsxz5heXJpjshkc3hJfyBJJuFK5UKESqzQSzapYrRKuKPkKBU+u4MplbIlwgc+aWl4YnV8YnRcyeGrBioqvFDJ4nBmWYJEn5UmkIhmfL1hcXpqenZ2YmqQZn5gYHx+fnJicnp5mzM0vMRaWGYvLjAXmwiJ7aZm7zOIz2SIWV8LmSTl8KYcvYXHFyxzRElu0xBYvsSXLHMkyT8oSyDhiOVcq40mld5FwJXcRS3giCU8s4YolXImEJ5bwRGKuUMITSvhCCV8k5omEXCGPzWUtM5cYi/Ozc7PTMzNT07NT03PTM4yZ2aXZedbcgmCRJWUJVALZmnhFK1OvS1QakWKFL1VwRDK2UMERq/iKVbFaK1vVSde0Es26WL0mUmkEK2q+UsVTqHgKNVeh4SrW+CtagVonWt0Qr29I1/UKnUm1aVbrjepN/YpuU76mlWrWJeo1sXpNrF6XqLVSjU6+pldojapNo3pTr9SuiVQrPJmSK1MLlFqpZlOh1cnXVkUqJUcqZ4lXeDKtVGNc2bCo9Wa13rZmdm/afQaHd9Pm2bC6tVbXutmpNTrWjbY1g3VVb9FsmtUbJpXOuKI1qXTm1Q3zqk6/sromVahFMpVIuipVaCRyjUS+qVr1mGygxx90+3wOl8/hgoBgAieyyVSKitOl33wme2tnF4ugG2vrdGQiAsH0jjq6FfF/L8S2/yTEzNkp4+oKLcQbK9JNlcxj0VMIuJtO5OKkXrNytaKUzhC/8MzTHY0NYQD4q0Ks18tFEplQYtGbYxFsK5vPpHNxKh2PZxLxTJxKk0QSx+IEnqDIFO2+6VSOIlNoBIchNBYl06lcJp1PxDO0Mee2drOZbXpTncXsAEMIjsXdLv/szELRxbIDnx06duT4ubPnykvKrlyuqqu52lBX39LU3NXW3tvV3X+9d6C3b6h/YHRwaGJ0bGJsfHx4ZHRoeGxkdHJsfHpi8h6zU9OM2bnlhSUumyPk8sR8gVggFAmFQoGQy+UymcsLiwtLS0tcLkckFslkMqlUKhAI2Gw2i8Xi8XhSqVStVq+trWk0mpWVFblcLpfLFQqFSqVaXV1dW1tbXV1VqVQKhUIulyuVSrVas76+vqHTGvQbJqPeYjZaLCazyWAwbGxuajc3tHTLEZvNYrOajUb9hm5du766sbFuNGxaLSanw+ZxO+nIptvlcNitNquZxm6zOOxWp8PmcTm8TofPZfe57D6Xw+dy+lwOr9Puddh9DofPafe77AGXE3C7gh530OsCXE7A4QQcjoDD5rfb/Da732YLOGyAwwE4nEGnA3DY/Tar12J1mc1Oi8Vls7sdTrfL7XZ7vC6P1+VxO10Ou8NmtVnNVovZYrFYbTa7w+Fyud0er9fj9Xk8Xpfb7XC57A6n1e6wOOxWh8PmcNqdLrvLaXe5HE630+VxuFx2p8Nqt5gsBoN5Y9OoM5g2zVaj3Wl1eRz3tpqZrAajxWCyGsw2g8VmsthMRoteb9Rt6LXrurXVdbVmbUW9ptKsqdRrKvWqckWtUKrkSpVMuSJdWZGtKGUqhUytkKlX5Bq1cm11Rbuu1mlXteua9TWVWqVQyMQiIY/HZXE5TB6PI5NLtFqNwbhhMGxotasajVKlUWjWVKvrGs2aSqVRyJVSuUKmVCo1Ks2acm1VsaaWapRilUK8opCsrEhVKplaLdeo5WqVbIVGrVCrlCqlfEUulYtFErFILJVKV1ZW1tZWdbr19fXVFZVCIhUKRDyJTKhZXzFZjU6vy+H1WBwuk81ptDoMFrvR6jDZnGa7y2z/etBgsZtsTovDbbG7vl5mdZhtLrPNRS++g81J32W02g0Wq95o1huM+k2DXq83GPT0rjWTyWQ2m+ldbjabzW63OxwOp9PpdDodDofNZrNarRaLxWw2m0wmo9FoMBj0ev3mn//p6Re9cUNv1unNWr2JZn3TeI97gzqDWWcw07PaTdOGwbxpsm4YLTq9Wbtp0upNG0aL3mzTm206g0Wj3ZQrNSKJVCgS8vhsxuLM8Ehfe0fTtdqqssriovILZZeLSyovHDl94LfvvPHM808+8tj9//Ttbz344Ldfeem5ipJCCZ8d8rpoIbb990LME/HYQlqIeUwuj8nhsdg8FvsbqYllzvICe2meuTBHCzF7aZ61ON/X3Xnq2NHnn33mvxfimdnFqZmFe23X/kKI+3uG5qYW6J5rCvGKXKRkTC3UVtcf/uzo++98uPfjA+cKiupqmzvar3d29rW19zS1dDY2d9Q3tdc1tl2rb/mbV19/5Z133zp4eP/pgjN3hPj42WMnC0+fqzj9Xwvx5VMXqgpKas4WV58uunymuKqg9Mq50q+F+FxRXVFp88WS5sLipjuRicttpy5efffTU8+8+Lv7Hnvqm0L8v//zg//4wEPffeiR+x595P5HH/7enge/++B9333wvu89dP/9ex584OE9ex579NEf/OCJf/nxT5786dNP/+zZn/3i+V+8/OJLr778yuuvvPL6yy+/9tLLr730yusvv/L6K79845VfvvHLX/36V6/+5tXX/u3V1/7ttdd/+/qv33zj12++QUvzr998443fvfGbt37z27fffOvdt9/5I+3HH3y498OP9n340b4PPtr34Uf7Pvxw7wcf7v3gw70ffbTvk4/37/304Gf7Dh/Yf/TQweOHDh0/dOj4wf1H93925LN9h/ftPbT304M0n+07vP+zIwcPHDtw4NiBA0cP7D96YP/RgweOHTx4/PDB40eOnDp+7PTJE+fOnC48V1B07nzxucKSggulBRdKzxWVnS8uLyypuFB6iaaw9FJhacX54vJzReXnLpadv1BaUFhy4vT5g0dO0vXvg4dPnDx1rqiovKq6tq6+paGpra6+pfpKXXlFdXHJpQsXS4tLKquq6mqvtdbUNF2quFpSfLnoYmXxxcrSkurKS9eqqxtqrjRWV9VXVlwrKakqPF9WcLak4Gzx+XOlFwvLS4ov02ZceenapYqrFeU15aVX7uly1eX6murGmprGmquNV2ubau/+1nCtvqWmtulqXXNtQ2tjS1dbZ29nz2B371DX3e2Pd3dxDvX0Dff0DXf3DtGnirS09zS2dNY1tt/5hNrGq1cbr16pr73S0HCtubWhvbO5+3p7b3/X4ND1kdG+sYnByemRmbnx+YWpheXpZdYsizfPESzwRYsCwQKPN8/lzrCWxhem+yeHOwaH2wdmB6Y400z25PJM38R41/D0wOTS9CJzkTU/zxgeHem+3tPe2d7a3tba3trc0tLY2NjU2NTS3NLR1tbd0Xm9s6uvs3vweu/owODk0MjU8Ojc6DhjbHJxfGpxfGphbHJhdHJhZGJhZGJxZGJpZHJ5dHp5YpY1xWBPL7Jmlph3WZ5eXJ5eoFmaZixNM5amGEtTjKXpeeYMgzW3wJlf4jAW2Ywl1uzi4tTc7Njk+MDwYHdvT2tHR1NzW0NDa31Da31De2PT9Za24Y7u6d7BheEJzhRDMM8ULbAF80zO1MLS6Mz80MTcwPj80NTy2Dx3himc54gYXOEchz/L4k0zOZPL7PFF5tgCDWuMwZlY5E0xBTMc0SxfNM+XL0vWBCqdZHVNolbx5EqWWLosEC3wBPMc/hxbMM8RMriSJYGCJVZx5SqeQsmRSpcEgjkOb44lZHBlTJGSI5WxRIJ5DmtiYXlsnjOzLF0WrgqUG+JVnVizIVndlK7qZRq9TK2XqvVS9aZUtSlTbcg0GzLNhlyzIVNvSNU6qVonVW/INHrl6oZCrRZKpSyecIktXGaL2TwalVhm0RkAlxf0+gG3F3B7kRCUJKlcOpOi4kQ0RsawrVT6Rn47GkZ0q2tKqcxqNNGb6nA0GoFgFA7T7YrpUzzok5y/KcRWk3l6fOK/FGKrTqNViHVKqdu8SYZDO6l4lsQ3VIqa8mK6y8TzT/9rW30dHAj8r6+++j//9Kfb2ztJnKRQLImT6XgiGkbMeoNMJJEJJWa9GUPxfG5nK7OdoMvDVJoikjgWx2IUjsUpMpVKbmUz25l0Pk6lIwgGgREsRmXS+Uw6T5EpHIsn4pl87kZuaxcCIyajzWpxQmCEwOJOh3d8bOrkiTPvvPXue++8t/ejT44dPnL25KnCswUXzp0vvnCxoqS0+tKlq1XV16qv1NbUNFyrbWlobG5obKyta7hW21Tf0NbU3NHS2t7S2t7c0t7c0tHa1tPZNdDbNzY0PDU2Pjs5NTs1PTM1PT05NTo6Ojg42NfXNzAwMDo6Nj09PT83PzMzMzY2NjAw2NfbNzg4ODExMT83z2AszM3OTU1NjY+Pj4+PT01Ozc7OLjAWFhYWGAzG7Ozs1NTU1NTU7Owsg7HIZDJ5XI5IyJdKRHKZRC6TSCQikZDP53N5PI5QwJOIhTKpWCoRCQQ8NnuZxVzicdkSsVCpkK1qVFrtGm3JqxqVUiGTSsUSiUgsFkrEQqlYKJOIVAqZVr2yuaa+w7pGv665+1azuabWr6v16xr9usaoXTNoNRsalVapWJfL1hXSdYVMq5BvrCg21SvGVbVpbdW8vmZaXzWuqjdVK+tKxdqKcl2t1q6urmvoRsNKlUKhlMkUUplcKpVLpXKZTKGQr6woVSqVWq3SaNQatVqjVqtUK0qlQq6Qy+QyqVwmV8gVSsXKysqKamVFrVKpVWq1RqVWKZVyiVQoEHJ5AhaXz+IL2WKpQLEiUa8qV9dWVBqFUiWRKURSmUgqF8mUIrlSIlOIxVI+T8hmshcXFuemZycmpkbGJoZpRieGRscHR8cGx8YHJydH5ucmlxizzPnZ5bmZZcYMc3Gevczgsha5rEXWEmORMT0zOTY21N/X09nV1tze0tDZ3jw4cH12Znx5aZ65NM+Ym5qeHJmcGJ6aGpueHp+aGhsdGxwc6h3ovz400D85OjY3PjM/PjczPD0xMDHWPzrWPzo+MDYxODY5ND41NDY5NDo5PDY1Mj49Njk5OjE6ONzXc727s7Oro6Onq7Ov7/rQUP/IyODQUH9fb3dXV2tnZ2tvf/f07DiXz5IqJTKlXCyVCcRSvlDKE0r4IqlQLBNJFWKpQixViCRyoVgmksgl8hW5Ui1XqiUypUgqF0sVEplSKl+RylekipVvXkjkSrFUIZLKRVKpSCKVSKQSsUQsEUskIolELJGIJRKJVCqRSiV3L6QymVQml8nl9LOhVCqVSCRisVgkFovuPEf+OSKRUCQSCkRCHk/A4vCZHN4Sh7fI5i6yOAtM9gKTzWCyGUz2IouzxOYuc3hMroDFEzB5AiaXz+QK2HwhRyBi84UseoQn4AhEPJGEL5ZyBOJFFndmfmF8cnJsfGx4ZKC7p62+oeZyVVlJaWFB4alT506cvXj6dOHxTw588KvfvPTkMz98+LH7v/O9v3v44e/96pXnL5X+3wsxSyBmCcRsvojLFdJCzF3mcZc53GU2d5n1F0LMZS5xlhdYi/OLc9Pz0xPMhTnmwtw9IX5sz54Xfvbz86cLRvtHBCy+TCjjswRL88uz04zpacb0zMLkNGNimvFNIZ6dWRzoG+1q7+3vGZqfXhTxpEqJSilRSQXymfG5msprh/Ydef+dD/d9crDwfEljQ1t3V//160Nd3f1tHddb23ua27obWzrrm9r/5pevvvTOu28dPnrw7LmCr4X41IXT5yrOnL98sqDy6JlLR89UHiu4fOJ81YnCyyfOXz59sZo+qe6/FOI7fYiLm84XNRYUNZ4raSysaD5ReOUPn5x85qU3v1kh/od/3vOPD+z5zp5H7n/08T1P/GDPD7//0Pcfe+DRPQ88uufBx/bseeyRhx9/7NEffP/xH/7whz/6yY9/8vRTTz33zLPPP/ezF37+/Mu/eOGXL7z4qxdfevXFl1596eXXXnr5NdqJvynEr77+29de/+3rb/zuHrQl0zXmN9969/dvv/8OXTZ+/+N33/uI5g/vfvjOHz545w8fvPvuh++9+9Ef3//kww/2fvThvo8/+ozmow/3ffjB3j++/8n773383rsf0dDL7q35+KPPPvl4/6efHNi39xDt0wcPHDty6OTRI6eOHT199NjpYyfOHjtZcPz0+RNnC0+cLTxZcOHUuYs0JwsunCy4cOJs4YnT54+fPn/i1LljJwsOHD7x8d6D73+0748f7fv40wMHDh47eerchYtlZeVVFZeulJZdvlhUfrbg4slT544dO33qdGFJyeUr1Q1Vl+vKSquLLl66UFh+obDs4oWKkuLLZaXV5WXVpSWXL16oOFdQfPLE+RPHz504fu7UyfOnT104V1ByobCs6GJF0cWKixcqLhSWF54vKzxfdqGwvOhiRUnx5bKS6pKSy0XFFUXFFcVll0srqksrqkvKq4pKK4tKKkvKqyouX62+2nCtvqWusa22vuVqXTPNtbrm2vrWusa2hqb2+qb22obWmtqmqpr6istXSyqqi0orL5ZculhcfvFiedHF8pKLFWVFly4VV14uqbpSXnOtsra+uqGxpqn5WktbfXtXU1dfW+9Q5+Boz8j0wNTC6DxzYnF5YnFhZH6mf3KkY7CnrrOlqrGlqrG3vmu0fXC4pa/zSkvr5YbO2rbB7oHRobH+/oHm1pbqmisVlZdKK8pKK8pKSkuLi4uLi4pLi0sqyyuqL1Veqbx8tbKqrrqm+VpdW11jR31Td2PL9aa2vub2e/Q3tQ80tQ82tQ81dQy3dA63dY929I529I909g93Dtylf7iz7w4dvd/g+mhX73jPwGTv4GTv4Hjv4Fh331BHT19LR2ddU3P1tbqKy1dKSqsuFl0qvFBxvrCy8MK1krLWy1eu1zYONrePd1yf6hmc6R2a7B4caTlc90sAACAASURBVLve39jRU9vSc625t75tsKlnvGNwumd0qmdkonNorGNgtLV/uLl3qPH6QENPf0N3X0N3f0P3YFPvaOvAePvIZNfYVPc4o3+GM7EsmOXwZlmsiYWlkVnG4NRM3/jU9dGpntHp62MzveNzA1OLw7PMMQZrYpE1scAcnV8YmpkfnFoYnmWNL3CnltgTi4sjs7N949PXx2YHJpljDMEMS8LgSRg88TxHNMcSzi2L5pfFDKZkgSVZZIkWWcIFtpDBFi2yJcsc6TJPusyXMnmSZa54mSNYYLJm5hfGp+fGJubGJucnpucmpuYmpnjLrM3V9aDHhwAhyA+A/gAKh1NUPJ/JpuMJuu67lUrv5vIoHF5TqWUisVlvgIMhOj38/0GIG65UMWenDKsrLqPOolXrlBKdUuIybeAQsJ2ktihiU628Ulb883/9yT/97f/2i58+1d5QDwf8//OLL/7jyy9vb++kyXg8it8TYovBqJDIlBK51WjFo3h+a3srs538RnmYwOJYjCLwRJxKp1O5bGY7m9lOxDO0EEdRIpXcomvGBJ5IxDPb+Zv53I07RzfbPUg4FqfSLod3ZHj84P5Dr73y2muvvPrWb3778fsf7P9076HP9h/6bP+RAwePHTp8+viJ8/8Xb+8VHdd9Zvl6Tc/1dPe0R7ISSQAEiAxUzjmeHKrq1Kk6p3KOqICcUyETIMBMgiAJkmDOipZsua3gpByoTAWSEqNIJcvXM/N8Hw6FZsueHvfLrbVXrYNT/wKw8PSrjf3tLxrLJJLZZCqXzhSyLYVsSz6TLWRb2vKFrrb2no7Ou2rv7OnoHOjpHRkYnBgtzYxPzE5Nz01vnJ2emZmcGiuNDQ0N9ff3Dw4Olkqlqamp2Y2z09PTY2Njg4ODfX19/f39o6Ojk5OTU1NT4+Pjo6OjQ0NDQ0NDo6OjExMT09PTMzMz09PTExMTpVJpbGxscnJybm7Ttm3bFnfv2rd36cDy3oMH9h88sH95/969S4tLi7v3LO7au7S4vH/vwQP7Dyzv27u0uHvXjp3bt+7etWPf3j2HDuzn4Pj0yRMnTxw7dvTwysHl5X179+3ds7S0uHdpcd/S4vLePYcP7D91dOXsiSNnTxw5c/zw2RNHzp44fPb44bMnuOtVHT534sjZ44dPHj547MDeo/uXji3vPX5g34mD+08eWj61cuD04YNnjq6c/UFnjhw6dfjAySOHTh49fPLokeNHVo4cPHBo/97lpT37FnfvW9y9vLTnwL69h5b3Hzq4vHJw+dDB5QPL++6u4jt0YOXQ8sED+5b3792/b2nfvqXl5X0HDuxfWTl4+PChw4cPrqwcPHTo4IED+/ft27N797Zt2+e3bJvbsm3T9p0Lu/ds33dg8eDKvpXD+w+t7DtwaGn/gcV9+3fvW969d3n33v27l/bu3LW4dfO2uZnZifGJ4aHhnt6Bzq6e1q6uYkdXsaO72NlV6OgsdHTke7raSsN9s5Ol+anxTZOlucnS3NTY3NTYpunx+ZmJTVNjM2PDpcGenvZCPh1PRgLJiL8lFe1qyw0PdI+PDoyPDgwPdPd1t/V0Fnu623q723q629rb88VCpphLteWzve3tw119o91Dwx0DA209fcWu3mJHb7Gzr7Wzv61zsL1rsKN7sLN7oLN7oKunr6Ozs1DIZ9LZRDyTiGeS8ZZsspDPFPPZXEsqnYrGY8FkIlwopIdHehc2b1zcs3NxaffOXTu3bd+xZcv2zVu2bdm6fdv2nTt27t61e3HX7sWdu3bv3Ll7567FxT179+5b3rdvec/Svt2LS7sX9+xeXFrcs5fTnqW7Wtyzd3HP0u7FpcU9exaXFhf37Fla2rO0tLi0tLi0tHvPnnu1a3GR087dnHbv3LVrx85d23fu3L5r146dO7fv3Ll9x45tnLibu3bt2L175+Lirt17du7cvXPrtm3zm7fMLWzeuLAwMz8/PTc3OTu7qqnZuZlN8xvn5zfOL8wubJ5d2Dy7efOmLVvmt279YZneljnuzrZtm7fv2LJj5/y27TOb5senpoZHRwaG+nv7utrac5lsPJ4IhaN+f4j1BN3eMOv2UxBhkagENQ3r15Y/cP/P/6m87EGNStJezJw7deydvwOIT5w+f+rUudMnzp0+fvbU0dMnDh8/vnL0+MqR44ePnDhylCuaOHHk8IkjKyeOHDq2cuDQ/qX9e3ZxQDw3PRnyeYXNTRVr18rFkkw8tWvLztPH/jYQ/8ghXtpzYGFu28zkpi2bth/cd/jcqceePP+Lx88+ee7ko4vblzqL3S47AwM4ZXenkrnhofGZ6fm52S0zGxcmpzdNTM2NTc6OcqubZQoxhFiDYX86kwnHE55AxBOMB6PZaKotnu6KprtDya5goiuU6o5keiLZ7kimK5Lpima7ItnOuxN1hZ5EvpcbqgsluiKJnkR6IJUdTmaH49yyusJwMNWNUBG+AnxwffNP7y/7h395+Kf3PfJPD6752SPr7l9XvqaquqqxoYbfVNPcUFVfW1m3YX1tVWXNhsqa6qrampqGhoYmXjNPJBBIhSKZSCwXiuQisWJV98KxXK7hsFjJPav0KrXhXq0ysd5gNZpAkxkyW2CzBTaZIZMZMppAgxHQ6S06g9VoBMwmyGpGrBYEsKKrsloQqwWxmGGzCVqVxQxzx0AAg0AchUkcc9hImnIwnHnsdvnctI+mWLvNRZBO0u6iXF6aDdCeu3J6/E7WT7N+mg3c1d08tN/p9hF2F4SQVhADIBxGSJyg7BTjcvs8npDXG/KwQbfbT9Meh8Nts7lo2hsMxNPJfDpVSCZaYtFMNJKOhFOhYCIYiAf8UZ83wjJBt8tPO72Ug+XkpDxOyuOifYw7wDJBDxvyekJeT9jnDfs8YZ834vNG/L5owBfz+6P+QDQYioUiyVgiG0+2xBLZSDQVCMUDoXg4kownW7iRx3S2mEi2xH9QMp1PZ4u5QkehtStf7My0tCZSuUgsHYwkg+FEMBQPhmKhYDwaTsXDqWggHvKEA+5gwB0MMqGoNxr3x1PBVDaSLSaL3bmu4Y7Bib7xuZGNW8bnd85s2z27Y9vE5um+if5sVyGUzfoS+WCmK9Ham+7ojBZyvlSLL1GM5nrbegb7hrq6utPZTCAUZL0eN8swHpbxsAzDsAzr83hD/kA0GIqHw4lQJBGKJEORdCiWDcdz0UQhmmyNJVujqbZYuj2W7ohlOmOZrni2O57tTWZ7UrnedKE33dqTbu1Jt/Zm2u4qe1d92dZ7VOxvaR3MtQ3m2wZyrf251r6WQk8m151u6Uhk2mKpYiSeC0Wy/mDK40u4mISbzfmD3fHkQCY/nGsdLXSUWrtKrd0j+c6BbFtPKt+VaOlO5nrTxcGWzlJb/3j74Fhb/3C+ZzDXPZDt6k+19ybaumOtXbFiV7y1O9HWm+oYyPYM5QZGi0Ol1uHJjtGNPRNz/VNzg1Oz/RMzvWNTXSPjHUNjHYPjncOTncOTXSNTPaWZ3rG5gcmF4ZmFkZmFoelNg1Nzg5ObBqcWhjduLc1tG5/fNj6/tTS3eWR2fmRmYXhmy8jGraW57eNz2yfmtk/MbpvYuGNqdtfMpsW5hcVNCzs3btoyuXGhNL15Ynr7zNzuTVsWN23bNbd56/TG+fHJ2dGxmZHSzOjYTGl8pjQxNTo+NjRSGhzeuWXr048/8c4bb338/gcfXHjn3Tff+ui9969d+fzOzVs3r167evnKtSuff3Xry29u3/novfeffuLJc6dOv/ib59596+2L73/wyYcfffzBh59+dJED4s8/u/Sj2rVv73x17crnf3jxt3t27eaG6qJ+/2hfz7Hlvc8/8+TLz//6D//6zPNPP/7cU4++8sKvP3n3rTtXr9y5+vmLv3q6r60grK/leoinR0c/ePvt//X99//7z9//+etvvvzi+rVLV65f+fzmF9c++fCjP7z426efeOrZp5557aVXL396+cubt29ev33t6q1rV29xTPz56kTdFzdv3rjDOcSrQPzRh59evnSVO8yduXP726/ufPfJx5dffeXNN99459JnX9y6+dWbb7yzfdsuh43iN/Kb65pkArFFZ0QBCIcQFIBgCwBbAAJGnaSddbq8LsZDuxmKdjucHtoVZL1RfzAZjqZjiWwilU0ks4lkJp7IJpK5VLqQaWlryXcUip3Fto5ia2u+kM1kE8lkLBaLx+OpVCqXy7W2tra2tubz+Ww2m0qlkslkJpPJ5XKFQiGfz7e0tKTTae5OsVhsa2trb29vb28vFov5fD6fz7e3tw8ODk1PTy8sbNqyeWH7ls3btmzetnl+y8KmzZvmFuZmFzbNbpnftG3Lwo6tW7Zv3bxt88Lm+blNG2dmp6dmZ6bmZzduXZjfsW3L7h3bF3fu2L1j+46tW7YsbFrYNDs/t3HzptmtC5t2bt28Z8e2vbu279u9be+urUs7Nu/ZvrBn2/yebfN7ti8sbV/Y82+a37NtfnHrpp2bZ7fPz2yfn9m5MLtr89yuzbM7F2a3z89snZ3asnFy88zElo2T2+amdyxs3LVlbtfW+V1bF3ZuWdi5ZX7b/NzC7PTs5PjM+OjGybH5mcmt87M7tszv2DK/dWF2fuPUzNTYxunxTXNTWzfPbd08t3l+4/zc9KbZ6U2zU/ObZhYWZrdtnd++bfO2rQubN8/NzU5PT42Njw2NjPb1D3b29rf3D3SOjPaOTw5PzZRmNo7Nzo7Pbpqc2zQ5u2li48ax6ZnS1Expanp0cnJ4tNTX29/R3pHLF1LpTDSeDEWi3nDYEwyxgRDrD7g9XqfLRbIueyzoKWbi3YVMTyHblU+3ZRKFVLSYinXkUl2FTGcunU9Goj63i0Rw0ORAgSBLZWKBXDKSTYRTsUAs6An5XAGPM+ChA1464KF9LOVlHH7WGWRdUa8n6QukfZGML5r2R5K+UMIbiHn8cY8/4Q2k/aFMMJIJhZOBYNTrDbmZgIv20ZTH6WApO+u0e9yU3+P0sU7WZXPaERsBOh2o3+cs5BMjw90bp8emp8dLpZGhoaH+/oH+/v6BgYHhoaHR0dGxsdLY2FipVCqVSmNjJe7D2MaNMzMz05OTkxPj3GNsfHx8YmJ8kntM3H1MTk5OT09t3Dg1s3Fqenpianp8emZihtPGuxfTMxPT0+NT0+OTU2OTk6WJydL4+MhoaWhkZGBkZGC0NDRaGiqVhkZLg3evx4bHJ0YnJkYnJkuTU6WJqdL4ZKk0NjpSGh0cHekfGeodGuwZ7O8e6Ovu7+se6Ose6OsZ6OsZ7O8Z6O8e6Ovq7+0Z6OsbGuwfGRoYGeofHuobGuwdGugbGuwfHhoYGRocHR4YGe4dHuzu723v7ii25bMtqUQyEon6gyFPIMD4g6w3wDB+F+2lcArWA2q+tHFDXfmasp9zQKzTyDrbWs6fPnbh9Vfee/21l59/4Y/PPf/y73736h9f/t1v//DMM786c+7RY6fOHj1z/vjZR8+cf+LRR5987NyT5888fvbEuVNHTx5fOXr04MqRg4eOHlo5emjl6KFDx1YOHVs5ePzwwWMrB1aW9y4v7eYKiTdOjnvdLn5jw4aKcq1SXcjk9uxYPHP89KOnzp84fHJl+fDyvkP79h3au+/Q0r5DS/tX9h84cvjIyZOnzh89enrXzr0bp+anJ+a2b9515MCxR8888cTZJx899diZ4+d2btldzLaRqMNiAEmcikXTfb3DY6XpyYnZiYnZ0vjM6Nj0yNj0cGlquDT1E5GEDyHWaCzcks9F4knWH/YE48FYSzTVlsh0x7O90UxvJN0TyfTGWvpiLb3RbHc43RlKtYfS7fcCMbeYIxjrCEY7I/GeeHowkR2OZ4di2cF4bjCQ7MLomEiNPFzF/+n9Zf/lvz/00/se+eeH1ty3tuzBisryuvoGkVColIuUcr5U3CzmNwqa6nlN9c1NDbxmnlAoksikMpVCoVUotXKFVibXSGVqsUQpEMoEQhnHx6tYzLnFfy2FUvfv0hQ6s241UKEza7QmtcaoUhuUKj2Xx1CpDDqtWa+16LTmv18GndVkBAErikAkSTidFMvZw4zbTzs9dpKGYdJiRQAIR3AHbndhdhq1ORGSgkkHTDgQwoESFEpQGOnESCduowm7C7fREEKaLTAXnrZYESuAWkEMhHAIIuAfBIE4CGAggCEwSRJOF+1lmYCHDXJi3H4nxdpIGkVsIICtAj2H8quUfy/ZwxCBwCSG2jmhiA2BSRgiEMSG45TN4aJdXo83FAjGAsGY1x+h3T4HxTg4UveFPb4wwwYoJ8vddFCMk/YwbCAQjEViqUgsHQonvL6wm/G73D43G+DS2ywbDPqiEV/M7wo4cZoAScyKoxaMAAg7ZHMilBt3+Slf3BMrxvK9ue7h9sGxrpGNg1MLpbnZwemBXE+KibCwk7baPAgdtnnDNl8QY3yIK4AzUWcwHU5mEplIJOpi3BiBQwgMwtBdgSAIgHfDNBhuxwkHipMQgltA3AySFshmhe1W2GmFnVbEBaBuAGNAnAVxD0R4IcIHEz7Y5kPsPsThRRxexOFDKR9KrX7pRRw+xOa9Rz7E5kdsPoT0wjgLYyyEMRDqgTEPjPtQ0o+RfswWQEkfgntAxAPCQYyIO5wp2p2imaSTSVDuuMMdtbnCJB0knEHCGba5og424fRlmFCGjaTd4bgzEKP8MbsvavOGCU8QYwIYE8Q9IcIXsQXiVDhJx9PuRIZJtniSOW+q4E8Xg5liMJ3zJzNsNMVE0kwk643n/cm8P5nzJ/P+ZDGYbo/mOqK59khLWzjbFmlpi7S0R3NdiWJ/tnOk2DfWNjDa2j/Q0tUVL7ZHWtoi2c54ridd6M0WelsKffnCQGvbcHvncHtnf6G1I5UtxlJtyXRfoTjc2T3S2dvf2tGeyeZi8Wwk2pJItGazHfl8ey5fyLSkE8lMIjk+Mvro2XPvvX3hs4sff/DOuxfeePO9C+98ceny7Rs3b127vrpi49s7X3347nu/ePyJc6dOv/Cvv7nwxpsfvPPuxfc/4GiYS1Z8ceny9c+/uHn12s2r125du/7XQOxzM7FgcGyg7/iBfc8/8+RLzz370nO/+u2vnnrh6cdffv7ZixfeuP3F5W9uXP3Db57tb28V1tf+7P/5B4WQPzs+/uGFC3/57ru/fPfdn7/+5qvrt25euXrj8y/uAvFvf/vsL5554dfPvf36W5c/vXzj2q0b125du3rr+rUvr1/7chWLr35xkwsQ37r51Y3rt7/4/MbHFy9xo/effHz56hc3b1y/ff3al1yG+Ks733326edvvH7hwtvvf37l+p3b37791ntbt+zAELymqrqqrLK5tkEjU3LDFiaNTitXqqVynUJl1RsxACJhFAMgwGCy6AyQyYKDsB3FadLOOJwep8vjdLEU7bI5nISNwkkKJ504SZN2l91B2x0O0kbgBILAIAiCIAjDMI7jdrudoii7w26z2UiSJAiCJEm73e5yudyM2+V2OZ1OmqYZhvF6vX6/PxgMBoNBv9/v9Xo9Hk8oFMrncwP9/eNjpYnx0uRYaWJ0ZGx4aHRwcGSgn9Po4MDY8ND4yNDY8NDY8NDo4MBQf+9AT3d/d1d/d9dgb8/IQP/Y8NBkaXSyNDoxOlIaGhwZ6B/q7xsZGBgfGZ6ZGJudHJuZGJkqDU6O9E0M9YwNdI0NdI4NdI4Pdk0MdU8M9XDP44PdYwNdpf7O0f7O0YGu0lD32FDP2FBPabB7uK9joLvY097SWcx0FNKdxUxvR26wp6002FUa7B7u6xzsaR/u6xrp7xrq6ejtKHa35Xs7ikO9neNDfZOjgxPDA8N9XT3thbZ8pq2Q6ekqDvV1Dvd3Df2g4f6u4YHu4aHe0ZF+DpAG+rt6uts62vNtrdnW1nQuH89koy25WFtbuqMz197R0taeaW1Nt3dkO7tyXd2Fzs5cR0e2o7Olp7e1v7+9u7uQLySSqWA06g2F3P4A7fE4GMbmcpMuN+l0YjYbhMBGBDTYUavPSUQ8zpjXFWGdAdrmdeA+iggzVNznjvvcQbedJiDYqDaqJJBB5SLhEGP30aTLhjgwgIBNGGhArHrEqkcBPQYaCdhkx6w0ibhtGEPiDIZ7MDJAUEE77bdTXtLO4gSLER7C5rdTIacr6KS9NhuNInYQcMCAE4MpFHKgoAMDKByibbCThOyYBYX0kFWDwQaXA4pH2I7W9EBvW293W2uxpSWbTqcSqWQ8k0rksulioaWttdDeVmxrLXDqbG/t6ero7enq6e7s7Ghta80XC7lCvqVYyLUW8+1tRe5wayHXWsi3txW7u9p7ezq6u9va2vOtbbn2jnxHZ6Gzq9jV3XqvOruKHZ2F9o58W3uu2JrN51PZlkS2JZHLJ/OF1L0qFNPF1mxrWwunYlu22NbS2p4vthfzbYWW1pZssSVTyKbzmXQ+kylkM8Vstpjl7iRbUolsItmS4u5nCtl0Pp1sSSVbUqlcmntLOp9J5VKJlmQsE48mo5FY0B9gGZZyue0ut51hKI+X9vhcLq/T5iIAzKQ0SJvF9VV1ZY+su/+++/+xrOwBvVbe1Z5/9MzxC6+9/O5rr7703PN/fO75V37/+9deeuX3v/vjM8/86szZR49xa+rOP37u8aeeeOLppx5/+vFzT54/9ejpY6ePrxw9cvDQ4QMHV5YPrCwfOHzgwJGDB7h9HEcPLa8s7z2wd5GD4+nxkpuyN9fX1VZVmnWGjkLbvt17z544c/7kuWOHjh/af/jg8uHl/Sv79q9wnbYHDh3jgPjI0VPbty1Ojm2cGp/dtX3pxOFTj5998vEzT5w7cf70sbM7Nu/Kp4soSBi1FgJ1RMLJrs7+ocGx0ZHJ0dGp4dHJoZGJwZGJodHJ4dLUTwQiHghborFwrpCPJlKeQMQbjIeiLdFUWzzTHcv0cEAczfTGc/3xXF802xNOdwaTbf8nIA5EOsKx7r8GYtwVF2uQR6oEP72/7L/89wd/et8j//zQ2vvWlj1UUVleV98oFks0KrlOI9OoxEqZQCbiiYXNQgFPJBRKpTKFUqnSqTUGjda4iq0yuUYkVvxNGubyxKu6F4hXTeJVJuZomANipUqvUOpkco1crlEp9VqNSasxadTGvxb30qo0aqNaZVAp9WqVQac1m00QCGA45qAcDJctZpmAi/Y6bC4UtQMgBkA4hNpg3AHhdgAlrQhhQQgLjFth3ArhAISDCAmhNhizowSF4A4Awk1myGAEOCd7VWYzfJdizYjVfJdoLWYYsKIQiGOonSScdhvNJT0w1A4CmMkIaDUmlVKvVOiUCh33O6uUepVSr1RoFXKtUqHl7mvURp3WpNdZ9DqLTmvWakx3T6r0Wq3ZaAZhhHRQDOsJen1h1hO0O9wY7oAREsMdXCwbJ6jVCAoEEyhms9ldLrfP54/4A1GOhp20h+IGHF1ep5N10V6/JxTyRLyUz444UAsGGiBAD0JGGDUhuBkjrYQToXw2T5yN5iMtnen2gULvZO/YQmlu0/DGoUJfyh12mglUBRBaiDLhLqvdA1BemA4TbJwOpfzxWCjm8/psDjuEIlYIMAMWk9mkN+g1KrVCJldIZSq5XKtQ6hVqvVypEUuVfJGSJ1LxxWq+WMsX6/kSg0BqEsrMQrlFpLCIFIBICYqUkFgJidWgRANKtIBEC4o1gFhjFaktQpVZoDQJ5Ea+1MiTGJrFhiaRvlGkbxQZm0SmZomZJzY2iwxNAn2jQNfA0zfw9Y18Y7PIzBdbhTJYrEAlClSqxGRKQqm2qbU2jZ7U6EiVFleoMbkakaphqRqSqmGZBlHoMJWB1JgdOsBhgB0G2K6DbTrIpoVsGohUg6QaINQgoYFJLWrT4Q4D6TTaaZODNjsYgPKjTJj0hm2eAOZmQLvDiJI6yG5AnGbcDdjcgM0F2FxWkgFsHpjywhQD2jmxkMODOAO4O+YMZDyxQiCVD6TSTCTq8AUJJoC7w3YmRnvibjbGuKOMO8aySa8v6fXFGDZIOf12KuxyZ4Kh1kSyNZnKhMMRD+t1OjyUw+92hb3eWCAQ8QeCXp+HYf1e30Bv/7kzZz94970rly5/9P4Hb7/51ntvX+CA+MvrN25evfbl9Rt/+vqbP339zUfvvf/Mk089eubsb597/p033+KA+LOLH3O7OS5/8unfDcT9Jw7uf+GZJ196/tmXn3/2d8/+4oVnnrgXiP/43K//PRBPfHjhwl++/fYv337356+/+fr6lzevXOOA+OMPPuSA+MV/ff6d1y9c+eTyzau3bly7df3qLS4IwTHxXwMxN1T3/nsXubm669e+5GbpuIs7t7/99JMrr7/29ltvvnvpsy9u3rjz+mtvz81tBizg+vL1levKm2rqVBK5SaMza/Q6uUouFIub+TK+SCNTmLV6q95k1ug1MoVCJFGKpBwrG9U6s1Zv1RvNWr1BpdHKlQqRVMoXipsF4ia+uJkv4QulQpFEKBLwBc1NTQ0NDfX19Q0NDc3NTXwBXyAQ8Pk8Hq+Zx+Px+XyRSCiTydRqtVar1Wo13IXRaLRarRAEoSiKYRiKIhAEASCAYRjLsulUqr212Nne2tXW2l7IFbOZXDqVScTT8Sg3xZyOxzLxaCoWTUYj8XAwEQ6m47FsMpFNxDOJWDaZyGdSxZZMa0u2kM20JBOpWDQZDadjsZZUqjWXac9nitlEPhXJJYMtcX825s9GfdmYryXuzyeDhWSokAwWUqF8MtQSD2Tj/pZkMJcO5zPhXDrUkgxm4v5k1BMLu6NBVyTgigToaMiViHjSCX8uHcomgvEgE/HSiaAnEwtm48F0xJ8M+9JRfy4ZacsmOnKp1kw8HQtG/IyfpfwsFQkwiYgvFQtkE+FcOlrMJlpzyWJLMt+SyGVi2XQ0nQynk6F0MpxJhbPpSDYbSaWD8bgvkfCn08FUOhiLeYNB2uOxeTx2v98ZDLpCIXcw6IrFvK2tqYGB9t7eQksu2iKEfgAAIABJREFUGo16AgGnx2NjWNLlwmgadTpRmkadTsRuh3DMhEIGAjTYYROFmJ2w2QmbnYiFRq1uDGAIiMEhFwbYQSNq0pjVEp2Mb1QIQZ0cMaoAndyoEuvkArWUpxI3KcWNKkmTRsbTK4VmrRQ2qQnQ4IAtdtBqM5sdZqsLgNwgQkMQBYB2i8VutjisAA1CDIK6UdQJQ6TFhJv0mFmPWw2YWYeYNIhJjZg0mFWLWjWIRQUY5RaDFDApCFjHOpFYyJ2OBxIRf8jHeBinm7a7nDaGdnhZOuhjw0FfNOSPhHyRkD8aDiRjoXQymk5E49FgOODxe91elvYytI91+b3uoJ8N+Fi/x+1laC9D+z3ucMATCXlDQdbro1kP5fU7fX7aH3AHQu5gmAmGmWCIDYYYf9Dl89NeH+3xUazXwbB27vOGmyHdjM3N2BnWxrA2hrUzrIP1Uh4f5fFSHi/FeinW62R9NONzub007XE6PU6nx0l7nLSHdvtcjN/N+N1uv9vtc7u8NO1xury02+dyeV20x0kxDrvb7nDbHW47xTgohqIYh91ls9E20kmSFE7YUYyAEBSAEQuKAQQO2WyIncIJCodJwABopBpho6CmsnbdI+vuv//n/1Re/qBBp+juKDx65sTfCcSPP/70k4/94vGzT5w7ef70sdMnDh87dugwx8SHD9zd3nzk4PLRQ3eH6rjatWMrB6bGRl0OW1NdbW1VpUVv6Cy2c0B87sTZowePHdz3t4H4xKlzh4+c3LZ19+TYxumJud079506eoYbp+OAeOeW3fl0EQMJsx6wE3Q8lunpHhwZniiNTpVK06OlKc4bHhmbHh2f+YlA1ARA5nA02JLPRZMpbzDqCyVC0ZZosi2W7oqmuyOp7nDqx0D8f3WIE+nBZMtIvGX4Pwbi/7G27MHy9WU1dfVCoUillOk0cq1KopIL5WK+WMgTCflikVAilciUCoVWpdGvkqtKbVAodRKp6m+iMBeWWNW983arQMzRsN5g1RusP/KJlWq9SsXh4N9rDK/CIgfERgMAWFEMtTvs7lWnljOJbTYXhjsQzA6hNhC1ASgJIIQFxs0wboYwM4iaAdQCoFYIB2ACQm0o7kAJCkJIixVZDXjc9YmtCGcJQyDO2cOAFeWw2GQETUbQakEgEEdgkjN3QQAzmyC9zqJWGRRyrVymWZVMqpZJ1VKJSipRScRKiVgplahkUvW9B6QSlVikEAnlfL5EIJBJZWqjCSRIJ8MG/P6o1xtyUAyK2gAQAyEcRkgEtaGoDYIJEMI5Iei/A2KfL8KwAZfLR9N3e/QcDsZJsV4mEPJEfLTfidMkZOMcYsyK4xacsOCklbCDNjdKBxy+OBPJhbM9mY7J3rGt4/PbJzfP9I13xPJ+zI2pQVhuxpRWhwHzQs4I6c26o8VgphDNpiIJv9dP0U6MIGAUASDIbLZoNTqZRMZv5jc3NDY3NAobm8WNPHFDs7C2gVdVx6uq41fVCarqRFX1kqoG6YYGeXWTorpJWdOsrGlW1fDUNTxNLU9Ty9fUCTR1QnWdUF0rUNfwldU8xYZmWVWjtLJOXFEjLq8WrdsgXFslWFMpWFMpWlclLa9RVNbK19fKK2rk5dXSsg2SdVXitZWSdVXSsg2K9bWaDfXGuiZLkwDgi0CBBBRKQJEEEIoBgcjKE1qahaZmESczX2IRygGREpaoUZkOlRtQuRGVGRGZEZWZULkJlZsxhRlTWFAFgCpARAmiSghVwogCQhQgqUU9kDNEeAK42w3YSB0EygwWsRaQ6hGlmdCCpA7CNQCmtqIqCydIbgSkelBmgBUm7ozTjLOQw4+5Arjbh9IMaKctBG3B3QDBwgSLoDQMOkCrA7A4IdAJQTQM0zDMYFjA6Uz5/flYNB+LJgO+oJv20HYPTfndriDLBr2sn2U8LpeLcnoYpren5+yZsx+89/7nl698+MEHb77+xoW33vr80qU7N2/dC8Tff/PtJx9+9OzTz3BDde9feOej997/+IMP7wViLjLBAfHfjEzcC8Qv/vKpl1/49b1A/PE7b965euX/5BD/z++++5/f/YlziG9cuXrjyhdcy8TvX3zxV089/fyvn7vw2ttXPrl86+qtm/8ZIP7ow0+vXL725Zdff/XVd19++fWN67c5IP744qVXXn7jtVffuvjRZ198fuOlP742NTFj1Jsqysqryiua6+pVEqlRrTGoNGqpXMITCBqahI3NMoFQI5XrFEq1VC4TiERNPEFDk6ChSdTEk/KFMoFIJhCJm/n8+sbG6tqaisrKtWUVj6wtf3hN+cNrKtasXb+urKKsvGxd2do1ax5++OGHH3r4kUceWbt27bp169auWfvQQw8/8MADDz744COPPFJRUVFTU9PQ0NDQ0FhfX19fX9/c1CwSieRyuUatMRgMJpPJaDTqdDq1Rm3QG1AE9TBMPBLJJOKZRCwZDUWD/qDX43XTLO1wU3Y35WAoO+O0uRw2iiRsGOK04T7WHQ36IwFf0MsEvWzI5wn7PSGfJ+BhPC6ny2Fz2gjaTjJOh4+hgiwVYBx+F+mjMa8T9ToxrxP10ajfhQcZMsTaQiwZYskAQ/rcuNeF+RjCz5J+lvC6cZZGGSfiomAXDTEu1OPGvQzuYTEvQ3gYwuMmGAqlcIsDNbN2JMRSMb87HnDH/K6Y350MeTIRbzriiweYIEuxFO6yI7QNYSjM6yIDLBULMulYIJeKFDKxfDqaSQbjEU8kyIQD7njEk02Fi7lER1umoyPT1p4uFhOccrloIuHz+ymnE7HbQYcDommUYUiWJUMhV2trani4a3CwvVCIx2J3gZhlbW434XJh/yYao50IbYdpAqRgM2HRYkY1YdY6YTNLQCwBUZAZM6oBjcysEBnlQoNcoJU2a8RNalEj96wSNSqF9XJBnZRXI2mulvJqFIJ6taTJoBQCejlq0RCAwQaY7Razw2yhLBbKbLGbzaTJRBgMhMFAGo02s8kJWJwQ4IQBCrJSkNkOmAirATVpYIMS0isgvQI2KmCTAjbKQYMcMMpAkxy1qhyYkaFgD427HbgDhwnEioJmBDChoIVEQQeJ0nbC5SBdFOGiSMZp9zHOgNftZ2k3RTpwmEQBHLbgsJVAQRsG2QnYhsMEAmA/fBMCAUgMxFErBBtBSA8hehgxIqgZxc0YYcYIC4ZbUdyMYEYYMUKwEYT1IKwDYT0I6wFYB0BaANQBoB6EdHfvQ4a7ZyAdCBlA2AjCRitkMIMGE6A3AXquOssCm6yIGcQsEA7ABCfOZQJhAoRwAEAtVthkAg1Gq95g1Rmsd5u3jIDeYNUZLDq9Was3a/Umtd6oMhjVeoNKb1AZjRqzRWcFjRbYZAJ1aqNCpOQ18Ksra9Y9su7++x/4p4qKh/4TQHzusTOPPnH+/JOPnn38/KlHz544d/rY6ZNHjp84fPSH1c3c9uaDRw4ur/YQryzvPXXs8L1AXFO53qzTdxTa9u5aOnP8zNm7QLxycP+/A+Llg0dXDp84fvLs4SMnt29bnBqfnZnctLhz36ljZ588/4snzj117uSjnENcyLSSiB0yIy7Kk00XBgdK42MzkxOzE5Oz4xMbSxMbSz/snfgJT9BgAYyhaKClkI+l0r5QzB9OhmMtkURrNNUZSXWFk12hZHc025fIDyTy/RwQh9Md4UxHtKUznutOFntXgTiwCsSZoVRuNJEbibcMJfJDwVQ34U5ItMiaKuFP7y/7h3956L/d/8g/P7TmZ2vWPVhWsa66tk4gFCgVUo1KplGKFDK+VNwsFDQJ+E0CPk8kuhuZUGpV6rtQywUbpDL1j2ISP/KGf+QQr47c/QiIV3WvYazVmP5TQMyZxGqVQasxGfRWqwXhogurJjHj9tO01+FgCNKJYHYQJqwQboFwK4SbQcwEoEYrbLBABjNkMEMmK3K3Kg6zY7gDQW0AiFkB1AqgFitisSBWKwIAKAThXLABgUkIxLmIs9kEGQ2AQW81GgDOLeZY2WyCDHqrRm1UKfUcEHPIy9Hwj4D4RxIJ5UKBjM+TNDeJ6ut5dXU8Pl+i1Zpw3OHxBEOhuN8fdTo9KGKzWBCLBQYADIFJFLWjqA1BSBgmYZjEMQdFMQwT8PujwUDM74uwbNDt9rtcPpfLS1EsSdB20sW6fAE25KP9LtLtQCkbbCdAkoRsJGAjrQRhwQkLbgdsLsTpIZioK9QayZU6hjaPzu2c3rp1dG6k0JdyRx1GHJIYrUIdqrC4zWSM9Lb6092J1s5UMR1N+r1+ykljBAEhiBUAjUazWqURCyXNDc31NfX1NXXNNQ28mgZedX3j+pr6sqr6dZUN66oa11U1l23glVXzy6qF5TWi8hpxRa24olZSUSetqJOtr5etb5Ctb5Ctb5Sub5Sub5BW1EvK6yXldeKyGuG6DYK1lYI1lfxH1vMfruA/VMF/qELwSIV4XZW8vFqxvla1vk5dVa+uqldX1qnW1yorapQVtZqqen1No6WBB/HEqFBGSBSETEnIVZhcickUmESOSuTIXf9YhSu0hMpgU5sorYXWg0497NCCpAoglVabGiDVIKkG7RrYrkFILUpoMFyNYioEVSKQDAKlAK6GGYAK4qwPddEWgtCCoMxglehghYnUQZQJo0yY3YBgaiusMHEvGQUqPU9h4CtNQrVZpAFlBlRlselhyoTRFsJpxh1G1KaHbTrIpgftRqvNaEJ1GlAltyqkgFIBaVSoQWezmt0YEnbRmVCwNRkvJuLpkD/sYYIeV8jHRAPeWMAfDfqCXtbjpp12u8vp7OxoP3nyxLvvXLh06bN3333nlZdfeuO1V6989tlXt77kUhO3b9z8/ptv/9/v/sTVrj39xJMv//4PH733/icffvTJhx99dvFjblkdFyO+evnKf5Ah9rmZeDA4Pth/4uD+F3751MvP/11APDcx/tE77/yvH4D4zvWb1y9/cf3y59c//+Li+x/87sUXfvnkL577W0B88/rt1SAEB8Q3bty+efPO9Ru3r1y5fvHipfff//jixc++uHrzq6++++ab72/f+fbmzTt3bn9z5/a3H3/02csvvf7Ky298+P7HVy5d/cPvXh4fm9JrDeXryirLyhtrauVCkVau0MrlcqFI0NDYWF3TVFPDr28QN/OkfIG4mcerq2+qqW2ureXV1QsaGkVNzeLmZlFTM7++obG6pnb9+sq168oeenjtAw+sfeCBtQ88uPbBh9c+9PCahx95+KGHHnzgoQcfeOihBx9e88jadWvLytaWrXlkzQM/f/C+n91338/ue/DnD5atK9tQVV1TXbuhasP6isrK9VW1NbW8Zp5ELFUp1XqdwWQ0mwwmnVavUqk1aq3VAlB2e9DnTURCiUgwGvIGfazXTTNOG+0gKBvutBG0naAdBG0nHARmQyGKxHyMK+L3Br2Ml3F6XBRLU6zLwdIOl8NGkRiJQhhsxSGARCEHAbtssNsGu0jQRVhdhIUmrDRpcdutjAP0ULDXiXicEEtBbjvotFkp0kyRFgdpcRBmO2Gy4SY7YbaTZofD6qIh1oUyLoSmIcoBkIQZQw0opMVArR01eZ1Y3O/KRn25eKAl5s9GfS1xfy4eyMb8yRAb8TkDjM3vIn0uwuciAx5HLOjOJAJtuXhXW6anPdvVlmnLJ1rSoUwykE0FW3Px3q7cyGDHeKl3fKyvNNY3WuotlXpLpd6hoc6urlwmGwkEXQxDut2Ex2MPBOhQyJ1I+Nva0v0D7d09hZYWziGmfT7K56M8HrubIWkXTjlRB4VQFEI7UcaJeZ04Q8I2wIAZ1KRF78ZAvx1jcAgzafVSvpxXK22slvPqlPx6Ob9Ozq9TChs0Ep5OxjcoREalSK8QaqQ8lbhRKWpUiZu0Mr5RJbbqFZBJjVl0JGByABaH1eIwm2xGA2HQYzodptWiWg2q12IGnc1scIBmFwp5SdRnQ1kCphGLHTLYQB1p1RJWDWHV4FY1ZlGhZhVqUSJWJQ6obYjeiZso3EIiZhQwQmat1aC26FVWgxay6DHQRMBWArYSsIVArDYUdJKoy4HTNpREQcRqhMw6wKgBTTrIrEesBhQwIVYjaNJZ9CqTVmnSqawGtdWkMRlVOoNMq5fojBK9SWYwKYwWhdEqN1qVRrPKaFEYzDK9SaYzyDQGidYg1htlBpNCb5RpDWKNTqzRS3QGic4o1RtlOoNMoxer9SK1TqTRSXQGuc4gU+ukSq1EqZEotVKVTq7WK7QGhdao0pvVBrPGaNWYrFoToDeDBjOoNwE6g0WrM6k0BoVKK1NopHK1RK4WyVVihUai0EgUGrFCLZarJXKVRKYSyZUiuUIkkwulMoFMLlQoxWqtXGNUqY0KmUbMlzXWNVetr1778Nr7OCA26pU9ncXHzp585/VXOCD+w2+ee/l3v3/1pVf+8Ls/PvPMs6fPnj928syx0+dOnnvs9PnHz5x57MzJ82eOnz1z/OzpY6dXe4hPHj128ujRE0cOH1s5dOTgMrem7tD+pSMH9585cfTEkUNTYyO03dZYW1O9vsKs03f+AMRnjp85cuDogb2HDuxbWd6/sn/58L7lw9yG4EMrx4+dOLNy+MSO7XumJ+ZmpxeWdi+fOXH+F48989SjT58/9djJI6e3btqeSxVsqAMFCdbtz+faR4Ynpibnpqc2TU3NTUzOcig8PjU3PjX3k8bmWpNFH4r8GxAHVoE42RFOdoYSnRwQJwt/C4jz/xEQJ38MxOiaDcL/9vPyf/iXh1eB+IGyinXVtbUCAV8hF6sUd2lYJGjk8xp4zQ285iY+n2tbk0iVMvndTgluhE4iVUmkKqlUJZWqZDK1TKaWyzV3u9h+0L8dk6kVCu3fycRanVn7n4kO3yu9zmLUAxYzzIUWuNE62umhnR7KwdhtLoKgYNRmATHTD2XJZgA1WRGDGdKbQJ0R0BkBgxkyc1Fj1IbhDhR3rDZggCAOAOhqzBdFbFzGl2Pi1YE/kxE0m6DVfDBHw1qNSa00KBU6hZxLR+i4sIRaaVgNUXAvKWRahUy7ag9LxEqxSMExcUM9v662mc+TaDUmAqd83nA0kgoF426XD0Pt3I+DQBzHHFzbBhfY4P4OjNvv90XCoUQknAwGYj5v2MMGuU8LToolMIrEKDfl8TNBH+1nbCxNuJw4TWFOCnNSCOWA7KSVwM0YYcZJM263EB7MlWZjvemOqe7S1tKmHWMLs30TPYm2EOEh1aBFoLEKtTY1GEaZNn+mL93RnW1LRZKs24MTNisAGgwmjUanUmlkUoVQIOY18ZsampsbmgUNPGEDT1Db1FRZV1+2oX5dVcO6DU3rNjSXVfPKavhlNcKyGlFZjbisVlxeK6mol1bUyyrqpRX1kvV3Jb0Lxw2y9Q3y9fWy9fWy9XWyyjp5ZZ1ifT0n+fo6xfo6VWWdtrrRVM+3NokgngTiS2G+FOJLIb4UEcoxscImVVFyDa3SM1ojazCzRovbYHLpjW6d0aUz0jqjy2BmjFbWAnoBxAfgAYgMIY4A7PACNsZEuI04YyLcRoI2Ei4j6TLanEY7ZbTb9SSpJXA1jigQSAZhKthpIj2QkwEdlAkjdRCqsmBqq92AMKDdh9Kc42s3IKvesEWs5VDYItZaJTpQZkCUZlwDcEELuwGx6WFCC+IaK64xk3oTaTCgWpVVLjFJBCaJ0KIQw1qlzWJkcCTKuLLhQDERzccjyaA37HEFWTrsY+IhXzISTEZD0aDPx7gokrCTeD6XPbxy8M03Xvvkk4sXLrz10h9//9qrL1/+9NOvv7x95+YtDoj//O13f/nT99xijl8+9YtX//gSN0v36UcXua6J/z+A+E9/ugeIP792+cr1K59ffP+D373wwi+f/MVzz/7m7dfeuheIubVz3P45LknMAfGNm3eu3bh95fPrFz++9P4HH1/8+NLVa7e++vpP33z759tffXvz1ld37nz7g0P8+muvvnXxw0+/uHL9pT+8OjWx0aQ3ry+rqCwrb6iulvL5aqlUJZFI+XxeXX3Dhg31VVWN1dW8ujpBQwOvro6707BhQ3NNLb+uXtjYKGpqEjU1CRsbm2tr66uqasorqtatq1y7pnLtmqp166rKyqvKyyvKysvWrlu3pmzd2rL15ZXVVTV1NfX1dQ211XWVFVVla8vL1pavr6isq6nnNfF5zfyGusba6rq6mvrmJp5UItOotCaDGQJgFMYQCLWaAb3WoNPoLSarnST9HjYeDiQigWjIGw6wAY/by1Csy866HF435ffQQZ875GOCXsbPOgMeVyTojYX8YT/rY50el4OlHazLztJ2N2Vz2nEHgZAYSKKgHYedNoRxoB4K9VCIxwF5HCDrgFgK8tKwz4UG3FjAjfvdqMeFuCnQabdSpNmOm2y40Y6b7KSJsltpCnS5YDeDsB7cy+IMgzhdkN1uwTADBGlgSENiRpbG4kFXIRXqzCe6iqnOQrIjF+/MJzrziY5cvDUTzSeDLfFAS9yfifqSEU867stnIp2t6YGewnB/20h/+1B/W39vsbcr19edH+gtloa7picG5mZG5mZLMzMj0zOjG2fHNs1PLmye3jQ/OTk13D/QkS8k44lAOOKJRL2JZDCZCmWy0WJrur2jpVBMJVPhcMQTDDGc/AEXw9opJ0aQEIpbcdxqs0EuB+pxEqwNdUBmwqynQAtLIH477kJBSKdSCZskTTXSplqVsEkj5qtFPJWoWSvlG1VSQK/CrHoCNBGgETFrAb3SrJGZ1FKTWmrWKSx6pdWgAg0q2KBBDTpEp4VUSotcZpJITBKxSSI2SsUmudSskIIaBW7S0QgQoIiI2x522YJO3O/E/E7URyFeB8zYABo3O2CDDdSRkNYGa+2I3okZXYTZiVtsqBkDjZBlFYg1kFmHAgYMNKGAEbEaEKsetRpxyGJDARtmJWALYjVAZi1g1IAm7Q9AbESsBtCks+iVJq3CpFVa9CqLUW00KrR6iUYv0hrFOpNUb5IbzHKDRWawyA1mhcEs15ulOpNUa5Co9SKNXqQzSvUmmc4oUesESo1ApRNq9CKtUaIzSjUGsUonUGp5Cg1PpRVpDVKtQarWSZRasVIrUemkGp1co1doDXKtQaE1KLQGpc4o15kUepPKaFEbLWqDWa0zqjR6uUorkatEMqVQIhdI5DyJnC9VCGRKoUwpkCkFUoVQqhBK5QKpXCCR8sXiZqGoSShqEombJXKhTC2RacQSlYAnaahtqqyoXvPw2vvu+/k/VpQ/ZNQre7taHz/39wLx6dPnTx0/e/rYmdPHzpw+dvr0D5vq7lndfIhLD3P28LGVA+dOHT95dGVqbMRpIxtqqqvXV5h/iExwQHx4+cjy0sHlfYfuBeJ9y4cPHjp27PhdIJ6Z3DQ3s3nv4oGzJx99+olfPf34L8+feuzoweNzU/PpWJZE7BhEetlgsdBZGp3iaHhycm58cnbsB5O4NLHxJ/WN1QaTNhjyZwv5eCrjD8eDkVQ4lovEWyOJ9lCiIxjvCCe7Ytm+VHEwWRhYBeJI5m5eItXalyz0xbO9dyMTsc5oojeZHU7nS6n8aCI3nCwMh9I9JJOU6rC11aJ/fKDiv/7skVUg/vm68rUbaqp5vGaZVCCXCmSSZrGwUcCv5zXXNzfVNTU2NPOa+SKBUCoSy8UShViiFEuUP2qZ4IITq10T3PXqSaFIzjW13S0wvscq1mpNq6N1/yadRaf/z83S6XUWowEwGUGTAeAuLCYIsKIwRKwWt3F9bQROoagNgHCTBeb+F2IG0L8GYr0JNFlgK4jBMIFidpygCJuTIJ0oZofhu/NzXBwCQ+0EThE4xTExZwZzUQrQioEAdi8Nr3rDHA1zAQ+9zmLQWbmg8L2e9938tMrIsTL3RqlEJeBJmxqFIoFcr7OQhNPnDcei6UgoyTIBAqe43w1FbA67e9Ua55qbORqOhJOxaDoWTYdDiYAv6vdGOCymnR4SdxKow2lze2ifl/axDg9jZ1m7h3V4WLuHIRkXRjsgO2HBcSOK6CBUBzksRJBkW3zJ3lT7VFdpy/Dc1pG5yY7RYiDjBSlIYjDz1Zjc7AedRW+qL93RlWmPB+MOO22xggqlWigU83gCHk/AaxbwmwUCnlDIF4kFYplAIuOLJY0CfnVjY3l1Q9mGxrLq5rJqXnkNv7xWUF4rKq8Tl9dJyuslFf+OfaWVDZLKBkllo6yyUV7VpKhqUm5oVtfw1LU8TR1PW8/X1Qv0DUJjo8jYKNLXCdQbmtRVDbqaZnOjEOJLMLGSlKntCh2l1NNqo0tjZrRmj87sNVj9RjBgBv1mwGe2sEaT22B064xundGtNzEGs8dk9VpAH4D4AcwPEH6A8AOkF7B5rTaPxcaaSbeRoA04pcMpHW7X4TYdQWhxXIUiChSSQYDECsmsmAq06WBSBxNakAtF4BrAacY9CMVFgVnIsQrEoMwAyY2cYIWJS00gSjOH0VzEgtRBhBZElCZYqSd0Rspispt0iEZmlYssMoFVIUK0MptZ50aBkNMW99BJnzvmcflpG2NDaQJ22zCfyx7xMbGgLxLweFwUiUIoaEnGIvuXFl99+aWPL3747rsXXn315TfffO3KpUucQ3zji6tfXr/x/Tff/uVP31/59LMXf/Pcs08/8/rLr3AL6lbFYTEXI/4REN+tXdu92FFs9bvZeCg0Pjhw8tDyi7/6xSsv/OsrL/z6979++sVfPsm1THx17fNvb17743O/HuhoEzXU/Y+f/leFSLBpcvziu+/+7++//19/+tOfv/7m9rUb1y5duXrp8rXLVz567/3fPvf8M0889Ztf/etbr755+eNLN6/evHH11vWrt25cv33zxu1bN+7c/CE4wYUobty8c/3G7c+/uPHxx5c++PCTix9f+uLqzTtffff1N9/fvvPtjVtf3fnqu6+++u6TT6689uqbb75+4bNPrty4fvv1V9/aNLsZtkI1lRuq11c21tTKBAKNTKaWSuVCobCxsanlwn68AAAgAElEQVSmprG6urG6urm2ll9Xz6ura6qurqusrKmoqKmoqKusvPtSfT2vrq6ppqahqqp2/fqaioqa8nLuQF1VVd2GDTWVGzZUVK4vq+RouKGukdfEF/JFQr6ouZHXUN/0/5F2X8Fy1Vf+6Ofhzp35T/TYJIWjk0/n3jnnnHrvzrn7dJ+co8JROsoSyUQThUSQQIHgPGPC/J1twDiBESCBkISEJCQBnrl1w+N92OIgM+P5M/dWfatrd/feXf34qVXrt5b/CRiHMATHUQIGESAG+m85hlck1dQt1/GSXtp1PF01eFagSYZjeVM3culUvZxvVAv1Sq5WzlWKmVI+Wcwly4V0rZxr1ouDfZXhgd7h/t7BvupAszrQrDTr5Xr5qptz6UQ+kyhk3HzGzaYSGc9Ke0bKM7NJu5BOVLKJaj5Rzzv1nF3P2dWcXSs49WKit+Q2Sm5vyasVnUreLmSMbEpJeVIyISYTYsqTsxktnzdLRadccctVt1RJFIt2Lm+kM5qXkhOuaNmc4/CZlFYrp0b6K7PjA2umR9ZMj6yeGp6fHFo9NbxmemTtzOia6ZH5ySE/M+MD48ON8eHe6YmBNbOj69dMblg7tWHt1Pq1U+sXpjdumN2yuGb7toXdOzfdvHtxz+7N27av37h5zcbNa7Zu37j75q233Lbzttt37bll2+LWhdn5ieHRvr7+arO/2j9Y6xuoNvurQyON0fH+oZFGs79S6y1W6/lab7HWW6zUctm867i6ovGiTMsKa5hiwlE9W3V1yZZ4R+RSmpyzjLxtJjVZZUgWARk4LuCIxpKGwOo8LVAog4EsDqk87ZlK1jVznpWyNUcTDYlVeNKHKU9jHIkwOMTAABmPYqEQ1N0Va2+LrloVbVsV72gDujrAnk442EXEgiIOORJbco1G3hsoZwbLmaFabrieH+7ND1QzvQW3lNTTpuDprKsxnsGmLD7rSAVXyblKylEcXTQUThNpVaA0kdFl1lI5S+UNmVVFWuZJhSdVgdZl1lJ5SxNMhdMlWhFI/35D4SyV839B5giRxSQGl3lSESlRJFgeZniQFSFOQngJFWRMUPzggozxMsJJCCvANA/SPMgKMCsiNA8STBSjIjgdI1mA5kFGgCgOIJgYTkcwOkIyAMMjnIgxPEpzCM2hDI+xPM7yOMOjNIdSDExSMEGBBA2SNEwxMMUiFINQDELSEEYCCBaD0QiIhAEkBMJhCIn4GoaxCIREICQCwhEYiSFwDIIi8XgoGgvE4sE4FAGxOETEASwcArqXQPwPX/mrFcu/xjHYutXT33728OuvvfL6q6/8/KV//emLL/3yxz/5ExAfPnrwyDNPPfPNw89889Chp586cOTQgSOHDxw5cvDwtSA+8uRVEPvzJfzy8KEDjz539NChA4/t2LLZs63u9rarIJ6a3Xvfw08/dfTIwSOP7X187wOP7H1o/969jz6y74m9+5546JHHH9r72L79Bw4cPPLoY0/ec/cDu3feeuueO/Y++OizR771L995/l++8/wzh57b/9Bj2zfvbFT6LNUxFLtYqE1Ozi9u3rFj+83bt+/Ztm3P0pQJP3/R2d3GcGSlWhoZH+sbHK709i+BuN4/U+ub8UHc9+dAPLlmcGrd4JcFsXVTR/x/fK3lWhD7Y9faQqEgCERgMAzGQ0AsGIv0/GmFOBaHAQAFQBQA0SXjRuNINI741zEAjQFoHMTiPoIB1P82EoPDUSgchaIxOA6gX2g4vvaMHUkL1+a/C2KBVyVJF8XPx7GJouabeGlcsT+lQVFM4TP++t0RSybmRM1vmeAEVRA1STFV1dKNhO2kPC/ruhnL8nTdWRoo4f+4ZXq2lbRMz9AT/leaamuaraqWP1CCY2WS5FCUgiAcBDEAQGGIQBHKB7HfXMGxMstKLHv1+uonjLR0oo4kOJLkcJyBIDwWhSEQZ2jRtpKFfLVe669V+/K5SsJJ+/0btpVMpwrFQq1c6i0Waj6LC/lqpdzwQewXlSvlhp9yqTeXLSfstK27rpnMJLI5L5/z8oVksZgulzOVcrpSSpYKiXzGTLtywuIMjVIUXDQoJSnaRSPTTFVnGuNbpzfetn7XLet2bhhZPZiqJRlDh3kbk0pycjTbnGtOTPWN1wp103AIkg6Gom1tnS0tbW1tHV2dPaFAOBYBYBDBYZyECRLCsSgM9sSibYFIa0+0NQC0BsC2INgWgtpCcGsIaQ2hbWG0LYy1R/D2CN4ewdrDaEcE6YggnVGsM4J3RYmuGNkdp3viTBBgwwAbAfkwLERgKYpIUYQPgVRnhGgLkO1BpissBGJqBDIB3EXpDCUUOaUiGjXZ7FXMhmo1VKsu6xVRLglCnuOyDJuhmAzFpEkmQ7FZms+xQo4Ts6ycYZQ0LWdoOcsZecHOclaK1hOEZqGyDokaKCigIIOiBIoSIIoxkY/yfJTjogwfpcQ4JYG0DDH+q4pwNqUkeTMrJzKS43GGRcq+hjWUNwnpC13FOiZoKK8inF8qtmnVphQNZRWYtEg6JfFpiXFYzCBADQM0DDBJKMERKYXNm3LJVou2mjXlpCbYIqOxhM6SCUXIu1Y1l67k0znPMWVB4ehGpfjAvXe/8oufvXf87XfePvb673/7h9d/f/rkSb88fPbU6fMfnP308pV//+TT/whiv2viy4D4IR/Euc9B/OMffO/lH/2vQYzFo7fu2P6fgPjdk2fee//Y62/86KV//f63v/PSv7zwBRB/ePbi+XMf/VcgPn7SB/H7p8+dv3jlo8ufnr945eyHH1289Mmly5+eOHHqtV/99ne/eePUyQ8+uvjx73/7h7vvuDdhOKGuQE9HZzQQJCCQxTEWxykEQWIxIBSK9HRHurujPT2xQE8sEIj29PS0ta5adtPy669becMNbSuW+ywOtLf3tLUtWblj5crOlpXdra097W09HR3dbZ3tK9talq1acdPKlhWrOlo7A13BSCgajwJAFIxHATAOIRBK4hTH8CIvibwksCLPCoqo2objJZKZZDafLRSyxXQyY2gmR/M4SuAYIfJCwjILGa9SSJbyXinnFbNuPuPkM04p59XK2b7e0vBAbWy4OTbcHB3qHeqv9TfKvZV8pZDMpZ1M0sp4Vi5t5TOJQtYtZK4+m8+6pVyyWkj3ltKNcqpZTjZLyWYp2Swn+yqp/mp6oJYZqGX7a5lmNVUvJ8sFp5A1chk9l9ELObNUdCrVZL2e7m1kehvZWm+6XPUK5USuYOUKVr7oFMuJUsWt1FKNRn5kqDY9Mbhmdnzt3MTqmbHZz4ZRrJ4eXTM7vmZmbH56dG5qZG5qZGZyaGK0f3ykOT7aNznePzk+MDk+MDUxODM9snr1xPr1s4uLa7duXdi6bWHz4tr1G+ZmV09MTI9OzIzOr51Z2LRm45aFLTs2bdmxacPiupnVk0Nj/Y2BWqO/1hioVRulcr3Q218dGGn2DfVWG6ViJZcrpf1kCqlEylJNiRFInEZIFuMlWtUEXRVNRUgoUkpXM5aRtc20ZbiGYiuiJQu2Irq6kjS1lG14lq5JHEMgNAarIptOmKVcqlrMlnKpXDKRtHVbl3WFl0VG4EiWwigUwoAoFOyJdrQHVq3sXL6sa9mywMoV4fbWeHcnGOiGwz0kGJFpLGXIvYXUaLM8OVifGuydGW7OjfXPjfVNDNUH67lK1krboquzCY1JmnzWkYqeVsmY5YxVSFmphJ6wFdsQbV10DClhyZ6teJZiG6KucIpIKTypCJQmMYbK27pgaYKusKpEqyKty6yh+R9eBbQiUKpIGwpnaryusZJCigouaYSsk4pBqSatWYwf1aQVg5J1UtIIUcUFBRNUXFBwVkIoDiTYOMWBjAhzMsorGCf55WSQFkBOxiSNVHRGUhlRoUWVkVRGVhhJYQSJ4gSCZhGSgnASwAgAJwCcBHAKIiiYomCShnASRPE4gkVhNAqjUQSNoVgcwwGUAFA8jqBRGInASATHQJKAcRyE4RgAhOJACICjEA5ARBzAIiHwGhD/418tX/7Vz0B85EuB+On/CsSHDx586omrIPZbJg48+sjhg49/8+nDhw48tn1xk2uZXW2t7S0rRZabn5575P69Pogfffixh+/f+/CD+74A4kf2H3jiwOFHH3vy7rvuvxbEP/juC89/78VnDj330Df2blizqZyraqKhy1YxX5ucmNu8afu2rbu3btm1ZcuupSkTfv6ivbOVZolypTgyNnoNiEfrfZO1vulKc7rSnKn1z/WNrBuc+BzEvcNzjZG5vvHVA1Nrh6YXBicXvgDiwdFNwxNbl0BcH16byA/CjL2sE/ib61b95T/c+Nf/dOPffO3Gv7vhpn+8afkNq1pXBQI9QDwMAREICIPxMBALx68mCgBxEAYhDIJwCMZB6GrdNxqDI37iSGQJx59ROBJHwjE4HINDUSgYBoIRMBQBIzE4CqAxEItDOAATIEIiGI3iDEawGMnhf5ovLPX4r8MwkiBqsmyIks7zKscpHCdzvMLzqihqkmzIsinLpiQZkqT7A9QoTqZYieGVq93yiumzWJB0P/7qEEW1VM227c9AbLpLfRF+f/AXwH3VyoqpKKYsG4KospzkaxgA0WgMikahSASMxWAAQGGEwLCr4ztoWqBpgWFEhhUZRvRx7F/TtEDRPEXxNC2QFIeiFAhgMETQlKBrTjpVKBXrpWI9ly37syz86RapZD6fq/gazqSL/jzmQr56dTtJqbdUrPti9k3sg9hQHUOxE7rrWal0IptPFkqZciVbrWar1XSl5BVzdtZTXYs3VFKWUF6EORnhNUx0GL1s5SarI4sTCzvnFjePrZ0sDVaNbIa3c4JT1TNDqfpYaWCo3F9MlzXFhFGisyuwYvmqZTetXLmitb2tK9gTiUchDCFonOEIjsdZFqaIGIoEALgnjvYAeA9ABEA/ZA9I9YB0AKKDEBOA2QDMBCA6CNEhmAohZBihwjC9lAjMRmA2CrNRmIsgXAThowgfhbkwxATiVFeE7AgRbQGyLcB0hsUgYAC4R3BFXq0rdp/hDljJQTs5YLl9ut2rajVZLotCkefzDJdj/Doxn6X5HCNkGSFDi0lScHHew/kkpaQZI0lpNiqqACeEKbYHp7pRogslujGiGyd7SLKHIgMUFSDJHozohskeiA4hbARjwqjfH+w3B/vVX79Twj9Ip2OCT2Efwf6rArNCnORjhATSOiZ8DmIQ01EsQRMeiyVoyCIAAwcMDLAI0GFQlyeSIpWSaE+kEgJpC6TB4BIGCiig0binSgXPLqUSWcc0BFZmyEap8OC9d7328i/OvP/umZPvHn/r2PFjb37w/vsXzp47d/qM3wLx8UeX/njl4/feOf7DF1/6wfe+/+ovfulvbH7nzWP+hW/i/wjiTy5dPnf6zM9+8tOH7n9gbmq6ki/01+vbNmw49OgjP/rBd1/+4QtLIH7lRy+eeOO3l8+e/uT82V/8zxc3zM0Age5//Ku/xIHYbTt3vPPGG//3v/3b//npp3+8dPnCmbNn3j15+sR7p989+ebvX//hiy9971vffvGfX/j1y6+99/a7506f+/D0+Q9PX7hw9qOLH166+OGl8+c+8juJl0D8wYcX3z/z4Tvvvv/m2yfeeue99059cPbCpQuXPj53/vIH5y5e+OjjS5c+OXHi1K9f+93rv/3DmVPnrlz647HX37r/7gfSiWQ8FI0FQ3AsyuCoyFASxwg0SWMIBgJgJBQPBeKhQDwUBMJBIBwMdna03HTDDf/0lRu/9k8tN93QvnJ5V9uqrrZVXa0tHS0r2lYs89O+cnnnqpautlVdbe2dLW2rlq1adt3y6//phuu+cv1N1y1rWbaqs7Ur1B2OhwEoBqMgRiAkQ7ACI+qyYeuOrTuWZruWl/Gy+XShmC2VcuVitpR2M5qkkygNRsF4JE6gmCoKSUfPJs2MZ2Q8I+3qyYSaTGgZzyhm3Vo5099bGGxWBpqV/t5is5arl7PlfDKXtvzDB56lpBJqJmnkUnYu5eTSdj5t5TOJcs6rFlL1Yqpe9HoLbm/R6y16jVKyWU71VzMD9dxgb36gN99XzzZrmVrJK+edYs4uFRPVaqrem+1t5BrNfKOZqzey1Xq6VPGKZbdY8Sr1VKMvPzhSHZ1oTE4PzsyNrlk9uWFhbtOG1RvWza2Zm5yZHJkaH5qeGJ6dGp2bGZuZHp0cHxob6RsZbo6O9I2N9I8MNwcGao1GqV4v9jZK/QO10bH+6dnR1Wun1y7MrF2YmV8zOTUzOjo5NDQ+MDg2ODw5PD43MTk/NbVmem5hfvXGNbMLc2Oz4/2j/fXB3t7B3sZQo9JXLfaWagP1/tH+xnAzXyu4Wc9wTc3R9YSuu4Ziq6zCoTQWxwAAAzEa40RGVaWEqefcRDGdLKS8TMLxbNNzzLTn5FJeNummErZjapauWrqqiDxD4gyF64qYTXvVcrHZW23UKtVSIZ9NpZKO4xiGocgyz/MMQ+EkCmNADAwFoz3d4a6OWHc3HAmTEMgRmEATMkvpIpe29d5SbmZ0cMP81Ib5qbXTY2unxxZmx9ZOj06PNgd786Ws5VmirbG2xnqWkHPVUtqs5pxKPlHKJnIpO+WZXkJPJvSUa2aSVjZlZ5NWMqHbpqyrvCaxuswZqmAakm1IpiZoMiuLtCLQqsToKm/qoqWLhipoMqfJnKHytiE5tmzbomZyqsGoFqvZnO7wRkIwXdGPkRB0h9dsTrVYxWRkk1FMRjZoQSVYCaVFhJFQXsFFjZR0StRIQSV4BRc0UrFYMyHYCdmwRM0QNFPUTckwJF0XFJUTJZrlcIqCcRLEcADDABwHcAIkSJikYJKCCQLCcADD4hgGYDiIExBJQiQFE5Rf3QFQNIaicZKEWQanaRTDQAiOglAEQuMICSEUCBGxCBzoDrf5h+r+8St/tWLF13gOX79m5jvPHX3j16++/uorP3vppZ+88OIvfvTjl3/+y5/++Gf//M8/OPL0cwcPHz1w5Jknn37u0NPPHTr09FMH/wTESz3ETz1x4MnHHz/42P6Dj+3zl3E8+fj+o0898a1nDj/1xKNbN21wDL2zdVV7y0qZF9bMrt7/4D4fxPsfevSh+x5+6IFHHn54/95HHv8CiPc/evCuO+/btePWW3Z/3Qfx89978YXvv/TMoefuu+uB1dNrs15e4TVNMn0Qb9q4beuWXYuLOzZv3rFx8/YNm7b523bXb9r2F+2dq2iGKFUKI2OjzT8P4uZ/BPHo1X6JLwviwhDC2ss7wS+C+MZl17esaunp6Y7HQmA8DMbDYDwCxqMgEAWBGAQCMAwhfvcw4YPYrxBHYnA4BofjyBKII3EkCqBLiXzG4lAUCkWhYAT0L8IxOBpHY8DnLIZQCsZoFGdQgl0K8d8CMSv5Q4J5QV0aW+FnaQPIUjheYViJoAWCFihWYgWV+8zE4mcn5/zIiinLpqyYhuH6NWBVsURB8wu3fp+G3yh8dWmIZFztIRZUjpc5XqZZgaQ4DKchGI/F4UgECIXjwVAsHAHCESAWhwEQBSEMhnEEJVGMwnGaIBifyEshSJYkWZLiKJonKQ7FKP/4HYlzkqgnnLRf/c1ly56b9f+nbSXdRMbvnPbcrGOn/L6RpJdLpa7uu056uVQyn82U8vlqPl9JejlddUROFRhZ4TVDthzDTTmZfKpYTJdL6XIpVSq6hayVSaqeD2IBZukYQQQRtBskg4iC8DklOZLvm2tMzDcmpspDQ+l6n1se8CpDydpgstZMVqrJUiaRVSQdRoiu7tCqlo6VK9paV3V2dQRCwRgQh3GUYkleoiWZkWVSFDCOg2kOoniIFiBahGgRpCWQliE/jAwxCsioIKOAjAyxCsIpKC+jvIRyIsqICC3AFA+RPIjzAM7FMTaGsVGUjcBsBOZjiARgYgxhg3GiI4y3BYm2INsdU2Ooi7NFQevVEwNOajCRGXBS/ZbbbyUGLHvANJu61quqNVmpSkpFUiuS5qcsqkVBy/NallWzrJph9TRjeKRiQLwYoaguBGsDoJYosDIKtMTAFgBqheF2BOlA0U4U6YCgthjSFsW7ASoIkwEI7wbwboDoAakgTIcQn8hcFBcBym+T8I/WiQAlxEkJoPyWYjqEUEGYjxE6Jric4XGGQ0k6QqgQpMNxE41aWMTCoiYWs3HAIUGXQTwO8zjMZbEEgyY43BUpV6AMGlEJyKAxT+bzjlFyrZylWyKnsfRApbTv/nt//9orF86cOn/q/ZNvv3XizT+cee/k+TMfnD112p+kduXiR59evvLu2+8s9RAvbeX4MiD++RKIC4WBen37xv8GiAkgdvuuncf/8IdrQXz6xHunjr976sR7f/jd778I4lPnPjx9/vzpCxfPfvTRh5c/On/ZHyvxRRB/8OE775168513jx1/791TH3xw4dL5Sx+fPX/pzNkLFy5eufjRx8ePn3zt1d/+7jdvnH7/7JWPPj32+7fuv+v+dCIJRWNQNIpBAEtiEkcrAitxNEtiBAJCsXAs1BMNdkeD3bFQTzwcCHV3tK1ctvyGr6248br2luXd7auCXe3BrvZAZ1t3+6rO1pUdq1Z0rFrR2bqyu7010Nne3d7Ruaq95aaWZdctv/4rN3ztH667/is3LL9+RfvKjnB3BIrCOETQGMMSHEfyAi3qkpEwXNf0EoabtFNZL5dPFQrpYiFdzCXzrulJrIzEsXB3ONAZAKMxgaESppJ2tbSrphJqylFcS3ItKWkruaRZzru9lVSjmu2tZKrFZDnvFDNOLmkmHdnWOVNlLZV1DMGzpVRCTSe0tKumXTXt6rmkWcjYxYxdTFvFlFlKW6W0Xckmqjm3Xkw2K9m+Wr6/N99Xzzdrud5KulpMlovJcilZrWaqtWyllqnUMpVaulRNlarpUjVdqWd7+4oDw9Wxyf6Z+dHV66YWNs5tWly3ddvGnTsWd2xf3LK4YWHd/Pzc5Mz0+OzsxPz81OrV07NzExOTI4PDzb7++uBwc3xyeHxiqG+gXqrk8sVMuV7oH2pMzozNrZ2eXzczPT8xPjUyPNbfP9LsH+0fnhwen5uaWjM3sXZ2dG5ycGp0cHpsZHZyeGaib2K4NtRXGWw0RgcGJkebY4P14b7+iZGR2cn+yZFcb1lPOqwmkRLLqKJoqbJjCKZKiCxAoTEchkiM4mlJFm3LzCaT+XQ65SZs07BMPZVyK+VSo7deKZc8N6HIosBziiwpiiSJgqLICcfOF3K1erXZ12g0eqvVSj6fS6Y8yzFVQxUkgWZpkiIIHCNQFIVAKB6DYjEcgjiK1ETR0jXH1BOW4TlWIZPs763OTY5tWje/eWH1+jUz6+an1s5OzEwMjfTXasVU2tMsnTMUxtQ415IyrlZIGcW0VchY+bSdTdkpz/JcM+lZ6ZSTy7j5nJfPepmU4yYMy1RMXbJNxbFVx9ZsU9FVQZFYSaAlgVZERlV4QxNNXTJ0UVcFXRUtQ3YdzUsarqdZCdlwRMOVTU+xkqqd0py07sdOaVZSNT3FcGU9IekJyXAlPSGqtiCZrKgzos7IJqvavOYImiOotqA5guFKTlpL5cxUxky4mmUrlq3ajmbbmmUqui4pCieKDMcRNINRFEKRCEUiFIXSNErTGE1jFIWQJEySCEUhNI0xDMaxBMsSLIszDEaRCIFDBA7RFMpzJE1jOA4iSAxGYggOohSM0hBMxmNIKBDtaOtacdOKr/7TV/9HS8v1gkBsWDv73W8+/R9A/Is/A+JnDj959Noe4sMHrmrYnzLhg9hfxvHUE48eferAt545fPCxfZvXr7N1rbN1VceqFk2UFlave2zvo88cesYH8YPfePjB+/c+/NDnIH74kcf3fQbiO+/4xs5tN+/ZedvDD+x/5vA3n//eiy/+878+c+i5e77+jZnxuXQiK3OqJpnFwjUg3rxj8+YdmzZv37h5uw/ihY1b/6Kto4Wi8WI5Pzw60hgY+ryHuH+q3j9T/QKIJ9c3R9f6m+qaY6sHJtcOTS8Mz6wfmlzoG70K4lpzvjmwbmhs88jktqGJLQPjmwcnN/eOrHOLwyjnrOiC/vb61v/9H2/6H1+96W+uu+nvrr/pH2646bqVLSu7u7uikUA8GoxHg/FoKB6NAPElEIMwBsE4BPkaRqIxOBwBw59VfP3EQMwv/frx38ZAbAnH4RgcjFxlcTgG+3r+golhjPGDYDROchQt0F8OxEv2pRnRn922lKXFeAwrsZ/NQaFoASM5lGBxiicZkeYVVtR4SRdlQ14aJSHpoqT7Q9Zk2fSHSPCcQlPC0uRgfzYcQ4ssIy2FoUWK4n3I4iSD4zSKUTCC+xXiSAQIR+LhCBAKX2VxJAoutWhDMA4jhI9jDKevDU4wBMkSFIthtD+SAscYnlcs08tmSsVCze8DdhOZJRP7bdOm4fqrQ66u+TA/3/Fh6AnHTvkH73TN4WgJQ2gMImmcExhZkwxHd5N2Ou1kM04242TSVialJ105YbK6QkgcxOAhJN4WCS7vjqzoQTriYpxOclbFzPUlq8Pp+li+b7oyPFcbmykPD6d7y2YuY6Rcw5VFFUGpYCjW2Rns7Ah0d4aCPZFoGADjCI5SHCUonKrzuiHoBqcbrGqwqsmqJqtZjGbTmkNrCUZzGC3BaAlGc2l/3K/msLrLGwnRcgTTFgyT1wxO1hlJpQSV4GWclTBGRGgBoniA4ABcRmmL4m1K0BBKiMJsEGCDgBRFTIROs1JFtZpWciCR6XfSvWairllN0x5OuKOuO5Jwhmx7wLL7LXvAcgbsxKDtDdregO31WcmGmWyYybqRrKhuQXTSjG4hohSl6S4UaYsDKyPR5ZHo8mhseSy+AgBaQLAVAltBYFUstjIEtITQjijRAxIBEOuK+/FlvIRjIU6qMKvALBfFyQBE9IBkAGLCKB1CyADkP8JFcZOQMlIir3oZ0XJIVgNBJRbSgR4LDtpo2MFjLgkkaTjNYRmeSPN4klKL+zAAACAASURBVMVcGk3yRFZhC4aYU7mUxCQlJqOKRVsvJ6y8pSck3uTZkXr18YfuP/abX1364PT5k++deOP1t37321PHj394+swH75/yVzFfvnDxk0uXT7z19rVTJpY07IP42kN1/hzijz+69OnlKx+e+eAXP/3Z3gcenJ+eqRaLg729OzZtPPzYIz96/ruv/PCFV3704s9e/Ocf/+C7fwbE/xsBxG7ftevEm2/+P//+7//XH//4x0tXLpw5e/r4e++/c+L94+++8dvf/c8XXvzuN7/1wveff+2Xv3r3rc9AfObCR+cuXTp/5dKFKxfOX/7w3Efnzl48d/biuXMfXT1U98GH75w8dez4e2+dOPnembNnL15eAvH5C5cvXLzy9tvvvvryr3/z2u9Pvnv60vkrb/zmD/d8/R7PcoFwFIxGUDBO4whP4yJL8TRB4wgKxnwB93S09nS0Brvawz2d/tuutpaejtZwT2c83ANEgkA0GA8HoqFu/4ZQd0e4pzMW6gEi4VgoFOoKdLV2dbR0tq1ob13e1raivbu1JxaIYyDOEbzMKZqga4Iuc4rISCqvmbJlKpapWAndTVqptJNJOemUk/aspKlYPCmAETjQEexu64qHIyJDebaaTxv5tJFPm7mkkfG0tKtkXK2QsatFt1FNN2vZejlVzjuFjJH1tKSj2Dqny6QqEppEGgpt62zCFFxTSJi8Y3AJU/BsOZVQ0gklZStJU0lbatrWcgkj79nFTKJaSNVL2UYt36wVmvVCbzVfr+Qq5UyhkMrl3UzOzeQSmXwiW3BzpWSxlq02S31D9ZGJgcnZ0dk1k/Prplevn13YuHrz1vU7dm3ds2fH7j07tu/Ysmnz+oX1a9atW71+w9pNm9cvLm7cuHlhzcL8xMz4yMTwxMz46oX5+bVzw+NDld5yqVZqDjWn5qc2bNmwuGNx/eL66fmpofGhvuFm/+jA6MzE3IY167dt2bhz+9pti5MLawamxxvjI32TY82J0froYHmwrzo8MDA9MbmwemLd/Ojq2an1a2c3rR9fO18ebBqZJK3JmMAyuqwmE4lizi3ltVSC0RVM5DCBo0SeEXhRknRdN3RDkiSO4yVJSqVSzWbfyMhoo9FwXY/jeZphZVW1Ewk3mUxlMrlCoVyt1hqNerNRrtfzpZKbTum2JSgyxXMIScQROAqCcRAEQQiIA7FoLB6NIRDM0rQiSYauGbqmaaqmKrahZ9Neb608NjwwPzO5dvXMmrmpqYnhoYF6pZRJuoapC4pEqxJjqJxjSElHSTqKZ8sJS3ZtNeFotqVZlmo7muuaqZSTzbjZjJtKOa5r2rZmWWrC0T3PdF3TslRNE2WZFUVaFBlJYhWV13XRMGTDkHRdMgzZtjXPs1IZJ5W2EknNTqpOWk9kDDdrejnLy9mfxXKzZiJjOGndSmq+lRMZ08kYVlI1PMVwZcNVTE+1kqqV1OyU7mQML2dlim6hkswVvWTKdBzNsbWEozu2bluqZSq6JqmKIEmsINA8T/IcxXMUz1M8T/IcybIky+Isg7MMwbEEz1GCQIkCI4qMKNKCQHEsydA4TaEMjXEsQVEohgEwEkPQOEpAGI3gLILQIIBFgvGu9p6Vy1uu+9p1f9vaeqMkUpvWzX3vW8+88ZtXX3/1lZ+9+NJPXnjh539SIX72wKGjT/iT144+d/jws0cPPfP0U888/eTTRw4ePXzw0KEn/NrwE/6mugOPXtXwk4/vP3TgsaNPHXju6KEDjz6ycd0aS1M6VrV0tq4yZGXj2g1P7Hv8uSPPHnny6L4H9z9w70MP3PfwQw/u2/vI44/sP/Dwvif27nti/6MHfRDf8fV7t2/Zs3vHrQ/e98jTh55bAvHdt987PTqTcjIyp+qKXS7WpybnN2/avnXLrqU5xJu37Ny4uGPD5u3rN237i9b2lSSFFUq5odHhxsDgF0Bc65upNGdr/fN/CuLVXwLEi18SxH9/w01fW9GysqurIxLqioS6wsHuSLAnEgpGI6FYNAzEogAQA+A4gMTjcCQKhcJAIBjrCUQDoXgkBi/B13cwABMATADI54nDRBwmYhAeAZClOvESiK9tnwBRCsJoP0sg/pIhacHnrz8S7k/mvuEMTnIExRMUT352M05yMEb7CkdwBiM5ghFpTub+zCppxmcuyfsjhH2P+kPTlvZr4BhDXN2vQaMohaDk1WAUilEIRsEIAcJYHERjAByNQeEIEPITjociQPgzFsc/YzH82S+gGIViFEZcNfHnIEYZgVNtK5nPVSrlRqXUe7VIbCbNa7s4ZFMWDVk0lM9O+0miLnCqX972V+tpqs0xEgzg4SAQDYEwQJAYK9CSKuimYluKbSq2rTi24jiSbQuWzqgyLrIgjQbhyKpgz7LOwI0d0RUBtCPORQgNETzWLGvp4UzvfH1sw+DsuubUWK6vbOaSqmurtsgrKEpFo1AwGAsGoqFgLByMR8NAPAojEMEQnMwquqBbsuXItivbruy4su3Jjic5SdFJiU76auy0aGcEOyPYacFOSU5KdVOGlzQ8T08kNMdRTUs2LFEzeVVnFZ2RVVpUSEHBOQnjDFr0RC0p6Q4j6RijIqQKkyZKu7SYE7WKZtcMt2a4JdXK8nKK4fO8WFfUPl3r19Q+TW1qelPTm7rRZ1gDpjNguf2W22d5TSvZtFINK13TvaLkZBjdQSUlxjA9GNoOgKti8RWx+PJ4fAUQXxGPrwRiK4HYylh0RTi8rCe6vAdqDWNdcaw7jnbGrg3SEYXbI0hHlAzCbASjwyjSGYu3BOItAbA1hHREkY4o1BaJtwTB1jAdQkxCyqvJipUral6SFS0UtaCYg4STeDRNxtM0kGGgHIcWRKIgUTmBSDKoS8Ieg+YUtmrJNVutmHJe5bOKkNfkgqlmddkRWYtjRmuVJx6479hrr1469f654++89evX3vjVKyffOvbhqdNfAPHxY2+9+C8/+O43v/WLn/z02Otv+Bp+95pBE38OxL/86c8eefCh1TOztVJpqNHYuXnj4cf2/fj5773yoxf//4D45PETr//mt//6/Avfee6bL3z/B//fQPz2u++fOnv+/KWPL1759NyFqyA+f+HyW2+dePmXv/rVK7858c7J8x9c/N2rv7vzljttzYoGgrFQAIiEUDBGoiCFwSQKoWAMiARD3R1dbS3tLcvbW1Z0t68KdXdEAl1+wTgeDkCxMArGUCiOgnE4HoXjETAaAiJBMBqC4xEMihMIjMMwEofhGIzEUQwkcIggYJJCaYEWNVF39ETSTqectGt6pmL5JhZo0Y/Cq7pkmIplyKapWLpkyJxCoXQ8BHS393S3dgKRqMwx2aRZKSSqxUS15FYKbilnFzJmMWtXi16jmu7vzQ00co1qulJwciktlZAdgzcUUhUxmUcVAdMkwlQpS2MsjTFVUpcJXSZNlbF1ztF5W+Etibdl3lFEV5OTppZOmPlUopRNVouZWjnfW8nXK/laJV8uZdPphO1ouqWYtmq7ejLt5ErpSqPcP9Icmx6ZXjM1t25mdt3M1PzE+Mzo+PTo9Nzk2oXVGzat37S4aePixoWNC+s2LqzftH5x2+KO3Tt237J71y27t+3evnHb5oXFDeu3bNy8Y8vC4obx2cnGUF9juH9ifnrj9sWb77ztlrtuX9y1bXrtXP/YUHNkYGhqdHbDui237L753ntue+CBXffcvX73zokNC8Or54bXzA/Nz/VNT/VOjPfPTE9t2rBhz+5Nt9y8fvfOjTfv2XjznvltW/qmp7xqRXQTtKHLKS9Vr9XGR5tTk6WhQa9a0TIp2fPkhCPoBi+rgqJygoyTDIKRNCskvHS90T8wNFIs1xTNRDASQglOVLxsrtLo6xsebQ6N9A4M1fsHKo2+fLXm5Qu66/GahrEcgBMhEOqKRrsikWAMiEMIACFRAIrFQRjBKJoRRElWVEmWWV5gWIZlWUWRbNvK57MD/c3x8ZGxsaFmo1bIpx1HlyWO5yiOwQWOlEVGkzld5VSJFnmCZ3GBIwWB4gWKEyheYiSF1wzJtFXT1gxLVXVJ0QRFEw1LsRO65ei6qciqIEgMJ1CcQPMiIymcogmaLqm6qOqi/7jjWV7G8dK2k9TtpO6kjUTGdLPXatj2crabtRIZ00kbvncTGStVSKQKbjLnJDKWkzaspG4lNcvzvzW9nJMquLlyqlhNZwtJ1zMtU7EM2TYVy1AtQzF1WVclTRVVWVAkTpZYWeRkiZNFVhIYkad4luRZgmMJjiV5lhR4ShRoSWRlkZVFRhIYgaM5hmQonKEwhkYJAkbRuA9ijIRwBiU4DGUgEI+GgO6OQMuKVddfd/3ft7XdJEv0poX573/7y4D4mUNHnzty5LmnDz/7zKFnn3nqmaNPXgWxP4f4if3+Yo5HvgDiZ488+dgjD61fM28oUseqlq62VkvTF9dvfvKxg996+ltHnzy678H999/z4P3feGgJxHv3H3hk/4FHH3vywMEjPoi3bt65Y+ue++556MiTz/zguy98AcQKr5mqUyn1Tk+u9kG8dcuurdt2b9u+Z+v2PYvbdvsm/ovW9pUEhRaKucGRod7+AX/sWq0xevVQXf9stW+uPrC6Obx2YHx9/8SCv725Obq6b3zN4NS64Zn1I7MbhqbWXwPiuebAuuGxxdGp7cOTWwcnFoemFhujC15pBOMTK7vhv7uh7a++ctNff/Wmv/najX973Y1/d/2NX12+ckVnZ3so2BEKtAe62wPdncGerlCgJxwKRMOhaDQc9Sua8UAw1hOIdHWFOjqD3T2RcBSKgVgUxKIgFoPwOIxfdTBKAlfn75EAQgIoGYeJKIiF43AwBoXicDgORwAkAqCfPUj4t4EY5QfGaYzkvnDM7r8IQfEYwaI4g2A0gtEwSkEI6edq+dkPRvs3QAjpl7F9x4MICWE0SrAkLdDXzICjaIGgOAxnUJRGYBIGcX/8WTyGxGMIEEf9DRo+jmGQgEEcBnEIxK8eQIQwAMYhjIBxCiVoBKdgjIIxEkTwOIRGATgSh8IxKBQFgpF4KApE4lAMRGIQCiI4hBIQSsIYCWMkglMITqMEg5PsEohhkCAwVuJ110mXC/Xe2kC90lfIVb1ExtQSmmypsqVKpiqZimhIgi4JmizqimjIoi5wCktLNCmwtCTymiKZkqARGBMOxDvbgj2dYSCKoBBJ4xxPSxKrSKwiMrLMKAqr6qyms5pGKRImsCCNhZB4RzTSEoisDMRbQlBrBO2IUwFEjDMurffahanS4Lr+6XXNqcniYD1RyhopR3VEXsFQKhaFQ6F4KBgLBeOhQCwciEVCABhHSYQWaEnlNVMyHdlxP8tVEEtOUrpq4pRop0Q7LdhpwU4Ktic7nppwDTdhuo7h2oZj6bapWoZimrJpioYh6AavGbxicLLOyBavJCTdFXWHU0xKNEnOJDmbElxWSvNqVtKzop7iVYcSdJRUQUQH4QSCpDA0g6NZAsuSRI6ichSdo9kCwxcYocCKeU7KcUqeU/O8keP1DKt7hGxCvByhmQCGd0JIOwi3gtAqCGqFwVYIWAXGVgLRFbHI8lDopp7I8m5gVQjpiMIdUag9ArWFobawfwGsCkZX9kSWd8VaAkBrCGgNRZZ3BW5s77mhLbSsM7ayJ7YyEFneHbixPbysC+2Ka5iQV5NVO1/UvCQreSSVY4gSj1dFrCKgJR4p8WhJwCsyVZapPI97JOggMQeLpzispPE1S67oUlZkPJZIclRKZD2RNRlcp/ChUv6xe+584xc/v3jixAfH3jz26iu/f/nl9469+eGpU2ffP3Xm5MkP3j91+eLFTy5dfufNY/5ijp//+CfHXn/j+JvHTrz19sl3jp985/h77xz3WybOnHzf1/CFs+c+uXT5j1c+Pv/B2Zd/9vP9Dz28ZnauXi4PN5u7FjcdeXz/T174/qs/funVH7/kg/jVH7/07h9+d+XcmU8vnPvlD1/aOD8LBnu+8td/SYLxr+/e/e6xY9eC+NTxd0++ffy9d47//te/eekHz3/72SUQnzh36uwSiC+fv3L54sf+Crr/DMSn3zpx8p33Tp358OLFK59e+uTfzn905YOzF85fuPzhhcvHjh3/5S9effXlXx9/+70Pz1z47Su/vePmOyzVCnf3hLq7IoEuIBKEYmEEiCJAFIyGosHuno62jlUr21uWd7auDHV3xMNBKBYGo2EgEgSjYTgeRcEYCsZRMAbHI1AsDEZDUCwMA1EcBigMYUmCo2iB5mRONmQzYbielfTbIVzTS9rpXDJfzJQK6VLGzTp6QuFVjuQplCZgkkQoBmcFSvCJLDGySIsswWEAHumJdrV2d7V2gpGoIrD5lFUveb0Vr7earJeTtZJbKdjVottbSfX3Zgeb+YFGrlFNlfNWxlNcizdVWpNwmUdkHlEEVJdxUyVNlTJVSpdxVURVEdVkwlRpS2VNiTV41hA4U+RMWbQ12TW1lGNmPaeYSZbzmUohUylkK8VcIZ92XUvVREnhNUO2E0Y655Xrxb7h5vjM2OzamdUb5ucW5iZXTw5NDNYHe8uNSrm32uhvDo4Nj89MTs7PTK6enV47P79h3cZti9tv2b3njttuufuOm++6fc+dt+2547adX79l680712zZMDY/3Tc+PDg9Prdx3bZbd99+3923fuOuzXt2TK6bb44PN8aGhmYn5rZs3H7XHXfu23ffwSfvfvzxXffdv/6WW9fs2r12957VO3dNb9k6vnHT1OKWDbfedvODD92295Hd9z+w8xvf2HLnXev23DyysD4/PKwXi1I6Y5UrpbGxkYX1k5sXhxcWapNT2YHBdKOZrvd6hYqdzhtuWtRsjBFggsEZUbW8dKGaLdV1J4WQXHcY6AzFQZyx0/n+samptetHZ9f0jUxWB4YLvf3pSt3JFxU3yagGzPJRjAyASGcU6IoBUQRHaQ5neYRiYILCaY4RJFHRZM0QFY0RJIrlKI4TJFkzTS+dLlXK9Ua9WqtkMinL0iWRoymCJDCSRGkaY1mcYwmWxkgCRuAYCEYgOAajMRCJAXAMROMwDuM0SnEExVEkSxIMRjAYxZGcxEqaIOuSpImCwrEiTfMkzVOMwPAyJ6qCpImSJogqL6qCYsi6o1uuabmGkdCMhGp6upU07JTppK1rY6dMK2mYnq4nVMPVnLSVyrvpYjJd8JK5RCJtma6mO4pmy3pCtZKGm7GTuUS64GUKSS/tWJaqKYIm87oiaLKoyYIq8YrI+6+KyCkiKwucLHCywEoczTMkRxMshbEUzpA4S+E8TfAMKbC0yNEiR4ksxTMURxEMgTEkSlMoQcAYBiBYHMNBgkZIDqcEAmcRiIhdBXHr9dfd8Pdt7TcpErNp/ervf/vZN37zq9dffeWnL7744+df+PkPf/Tyz/yWieevgvjQ0QNHnjl09LmjR7/57JHnnj383LOHnn36qaePPHn40IEn/fLw4/v2P75v3+P79j6xf+8SiA8ffPzpQwf2P/zAuvlZTRI7VrV0t7c5hrlt49bDTzz1nWe//fRTT+97cN99dz9w370PPvjAI3sfefyRRw8+8ujBfY8efOzxpw4+eXT/owe/fvs9Wzbt2La46967Hjh04Oi/fOf5F7//kg/iqdGZlJNRBd3SEtVS43MQb921ffvN23fevG3nLVu279m8ddfGxR2fg3hgeKjW7CtUesu1z0Fc75+t9V8Fcf/4Qv+4D+L55ujq/i+CeE19YK7anPkcxNPbh6e+AGJ3Zc8XQHzD3113w1duWr6svaM12NMevAbEwUB3KNAdDgbCkWA4GgzFAsFodyDS3RPu7Ap1dAa7usOhCBiJI2EACYNIFMJiMB5HiPhnIL42cYSIQlgYQEIAHAaQMIBEQDQCoktPXTU0ToE4DeE0TNAoxfttvl8mOMWjBIvgDIzRfukXREi/XH1t58a1nc1LZ/6udjbHkRiIQSiF4gxBsEvb+GCUBCE8FkeiESgSBqMRyE8sCsdjCBDHoM92ZwAxFIgi8SgcjUCRCBiJgpE4FAHgGIwCCA5hJIxTME4hOAVhJIDgAIzHYSwGoREADkaBUAyMAHAMQgEYB1ECwkgII2GMgjEKwkgIpxCCxkkWJ1gEJSEQhwCcxFhFMJKJbLXUaNQGauVmNlU0tYQsaAKriJwq8Zoi6opoKIKhiIYqmbpiabIlC7rAKhwti6yqSqahOqpkUjgXDsQ72nq6O8LxCAwDOIHQFMbSGEehDInQFMKwGCcSokLJKiVLmMBBDBnF8TCKB2E8ABMBmOiBiW6Q6IboIKqAbJqzmnZhotA/Vx2drY6OFvsbuXreK5iaw1ACCOKRCBgKxkOBeLAnFuyJRYIAGENJhBYoSeU0XTAswbJ5049zTRKc6XJmgjUSrOEyhssYDmvYvGGJpimbhmLpqqWppqaYqmyosqFJhi4ZumgYomGJmiVppqhZomaLui34BzBkm5VsVrRZyWElh5EcRrQpwSB4DWMUhJAhRImDehywgHgCinsImESRJIq6KJZA8ASMORBmw5gF4xZMWjBlo4yDcQ7GmzCnAowUpfgwyYYJNkxxEYaP8nxMYGMCE2aJAI11E1gXivcgZAihwigVQrAeEOmMQe0RqCMCd0TB9ki8NRhe0RW4sb3nxvbAje2hZZ2hZZ2BG9t7bmgNLuuIrOyOruwOLevsun5Vzw2tYFtYRtic6lXsbE6xXZrPsGyvJg3Z0pDF92t0r4zXJLxXIfsMrs/kawqdYxEPj3tEPMtjVZ1v2GrNkLMC5VKIS2NJjvQ4yiBgFQWbae/h227+zY/+9dyxN0+/8fqxV15+4+WX3z/21oenz5w9dfrM+6f8Q3VLIP72s89dBfFbb/nb6d5/970/B+J/+/iTC2fPvfLzX+x/eO+6+dWNSnWkr2/X4uYjjz/6JUFM/BcgfvuLIH7vCyC+cOXyR5989J+B+NQHHx4/efqtEyePnzx99vylSx//25VP/4+Llz859+FHFy5euXDhylvHrqkQn/3od6+9fvdtdydMJxoIhrq7QlebHIJQLIIAUSgeASLBSKAr1N0R7u6IhXoIGBAYUuIoGocRIIqCURyOEwiAQ3EEiEKxEBgNgdEQAkRwGKBxmKNwkWU0SXR0K+tlKvlKo9JsVpvVfDWXzPkyTjnprJfLJfMpJ21rtszJDM6SCOUXkmmM4Uiep4SlVwqj4RgS6op0rurqausEo1FZYHJJs1Z0eyteo5rsrSRrpUSlYFeKTr3sNWvp/t5Mo5oq5+2MJydMzjFYS6MNhdQkXJNwQyEdg3EtzrX4hMnZOm2qpKmSts64luBZsqvLrio7iuyoku0v7LD0lGNlvUQhnSzlMuV8tlLIlgu5Yj6TTruuayU8K51NliqFvoHG6OTIzJqZdZvWrl9cWLd5YXZhdnRmrHeoka8VU4WMl8/mKuXaQN/gxNjY3Mz46rnxtfPTC2vXLG7atGvHtlv37Pz6bTvvuG3PXXfceu/du+/++qY9O6Y3rhuZnxmcnRxfO7922+L2r996y313777nzg17dkysX9M3Pd6cHBucm55a3Ljx9lv3PPjgnY8fuPvAk7fte2znAw/teuDhW/buv/nhfdvuvX/D7Xeuv+2Onfc/dM/Bp77x1JHb9z++/Rv3r7v19untOwfXrc8Ojyr5EuOmpGw+2T/YmFszvGHT0MKG3tnV5Ynp6sR0Y2q2OTFbG57I1wesVJFVbJSVEVoiRZ3XHFaxIVLoisIru8ItPdEQTMpOqvL/snaf0VHd997oz3rWzSmOHXcwIAm16bNn9pTde997ep/R9CbNqKEKAlFFMS5xEttxAUzvzXbi3ruD4+7EVNPBgE3slHPP8/a+GNAhOec5a927Luu7WKMtIe15xUff9du/f7W3MjiaqfYFUwU1khKDcSEQ5XxhUvUhvGInGBOE652wDnQbnTCIUwgroJzgphgnTroJGqFZnBMpQSZ5CWN5jGEJjucV1RMMheOJWDIZiceC4ZDm9YiSyLIMQeI4geEEipMITiIoBsGQ0+kAAMBkthoaZNBb9Z1mnc6sN1hNZrsFcFoBp80CAmbQYnFY7G7QjblRCiU4khYYWqAJjsSuHU5AMxLLyTyv8KzM0QJNCTQjsrwqiB5J9IiiJkgeQfaKik9S/bIWUK7Fr2gBRfVfOzZA1HjJI3iCWigeiCbD0VQ4nAj6wh7ZK/IKy4gULzOSR9ACqi+k+cIeX1DTvLIkcjxL8QzJ0yRHkRxFsiTBUgRHkTxN8TTJ0QRLkiyJMwRG4yiFISSKEAiEw24McqNuNw67CQSmMITG0UYoDCVRmEAgEoMoHMZxCEWcCOrEcDdBIySHkxyG0pADtV0DcfPdd95189y5M3mWWLxw7IVnD/zhs4+//OjQO6+88tZLLzdA/N7b773wwiv/DYgb2XNg/+59e/8OxE9tXr9+8/p1W55at23T+u2bn9q5ddOubZv37Ni64Ylfzx8ZElmmvaVZ397m17SVS6f27tjz3NO/3b9r/1NPPPXILx975FePPfbY+vUbtjy1afuGTds3bt6xZeuuHTv3bdy0/cEHfrV0cmr5kpW//PmjO7bsfv6ZFxsg/uUDD/f3DAY9YZGRNcmbTuYH+0cmFy1ftnTV8mWrp6bWrlx939Tq+5evXHsNxK1tTTDmjqVipe5qplBKdOVSmXK2UM+XB/OV4Xx5JFcezVXGCj3zS30Lyr0LirXxQm2kWB8t9493D07UhhbVhxZ1D0yUamO5ynCmOC9bHClVJ2p9y3rnTdWug7hYmwimemDa16x33jKj7V9um9UA8c13zbj5rhm33jNrZmtbi0HfbjJ1mk2dZpPOYtSbTXqLyWAxGyxWo8VmtNj0ZkBvAvQGq85g7dRbOg1Wg9lutIJGwGG0ORrGBZxwA7iAC7HdEMAJWx1QA8HTFG5oGHDBNve1etgB4424EOL/LYghlGqMBTdY3ACxzQFb7e4GfA1mvUCQ1AAAIABJREFUu95k0xmBToNVZwQaH+pNtk6DdfqK1eYCHXBjJZzThYKOxuCv02SyGQxWvd5iNNrMZrvV4gAAl81+rSG+VhtbnYDFYTGDZpPNZAQMRqvBDBgsNjMAWu1Om8Ntc0KgC3ZcGyaBQRcCumC7CwZAtxlwmAHQYnPaHG7QCTe6YQeEOiHU4UZBNwK6ESeEQQgBwYTThdhsLjvgQtw4z8hBbzSdzOfSpVQi6/eEOVrCUQqFSAKlaYLnaLFRDIucKouaKnlV0SvxmsDKPCNLnOZR/H5PyCP7aYK3WZ26DqOh02KzOJwgBDlRxIXDTswFwg6b22mDYAdGQBSHsQLGcTBDO0nKgTNOknNRnJPiHCRnxxkrQpogwuiizbDsoMKkmlNj9UhhONM7WhqYVxmo5rvj0S5R9CAIabO5LCbQbLSbDTaL0W63OCEHSiI0T4oSLcuMqtCKQsqNqKSkEtdybccOLmqY6EFFDypqqKDggkyIEi0KjCSwjd/tJYGVBFYSWVlkZYlRZFZROUnjZI2TPZzs5RQPJ3tZ+drzFbTgoTiVZBWMllBKRikZpRSc1gjGS9J+nAxiRBjHoySeoIgkRSYoKkpQIZQIwJjXjXjcsOaCVSeiOjHVjasuQnWRspMUHaTopCQXo8C8B1P8lC/IhkJcNMhF/HRIw30yoimo4qM9Id7rZzQFE1gHgVnckAF06+0uvd2ls4HtVmCu0TSn0zCr3TirwzJHBzQZrE06y5wOa4vO3mq0txosTR26Gc26Gc1gm0lwE3HJl/GGo4Lqx4kYQ1a8Yn9Q6vWxVQUvCnCBh8sKXvNzfSGpx8/lZSLFwl0cnFep7qBUi3jKfjklkhEajjBojCOjHOHFXKLLlvdrv149deiVl85+9fnpLz8/fOh3f/zoozNHjl48e+78mbPnTp/59uyFH65c/eH7q0f++PVLz7/wzIGD77319tdffnX8yJHTx0+cOXX6zMlT3xw7fg3Ep05fPHf+2/MXLl24+MN3V//ypx8uXTh/6IMPNq7fsGB0rJDJ1irl1cuW7Nm66d1Xnv/ondc+eue191978e2Xnzv0zjUQ/3D5wgdvvTY5Omw36m/915/AoO3Be28E8fffnjl36ujxb44cPXHk6Ocff/Lqiy89s//gy8/9HYgvnr10+eJ331/+09UrP1y5/Kd/APH5C5fPnPv2+MmzR06cOnHq7IVL31394S8//Plv333/440Hcxz63SeffPzFyRNnrnx79cvP/vjoL34d8gbsZovFYLAYdDazEbRaXHYAdtphpx1yAC67xWUzQaCVgJ0KT0UCaiSgyjyBIyAO20nUQSIO3G2DnRaXzeQAjE7ABDmsGATSGMRRqMTRfk1OhMPFbK5e6R6o9fZWewrpbNQfUjhRoDiRETRR8Ss+n+JTeIUjOQZnOIJlcJbFOY4SBEbiGJFp/BeP0SiEO2wuY6elo7Wzs60TBACOxsN+uSvuzaZ8+XSgUQ8no0oyqqYTnmzKn035uuKesJ/XJEzmEY9MBDyMX6O9CulTqaCXjQSEeFhORJR4WIoEhLCfD/v5WEhKRNRUxJsM+RIBX9znjfq0iE8L+z3RgDce8qeioXQskknGM8lENpVIJ+PpZDzdlczlMsVyvqdeHRwamD8xNrls0dKVy5avWbFs1bJFyxYNT4zWh3oLPcVkriuWTsVzmVx3tWdo3tDCBWNLlowtWTI8OTk8uXBk8eT4sqULppZPrJxatGrl0rX3Tj3wwNL77x1fvrR3wXhtbKR3/ui8yYUTq6aWPXDfyl8+tOKhByfWrBpcsqhnfLQ6OtwzPtY3uXBoxfLxtWuX/urRNU8+tXbdxnvXbXxw07ZHdu59ZOfeBzZuWfHo44t/8cjqJzb8avuuh3fsvnfdxgX3P1RfvKw4NtE1MKRli6g3ALACKMhkIOLNlWK1vkTvYLzWn6gP5AZHu8cW9i1YUhtdWKgPhbtKgieCsIoD52wYY0Noi5vQ2aFWi2OuCey0QQBCEbJPjaTUaBetBV20BOCsFaXtBOdkRCcjghRvwWgjTBjcuAkmAJxy0hzE8m6KtWO4BUIsbhiAURAjXCTlpmg3RSEMQ4qi5PWFEol4OhNNpvzhkMfvV71eRVNlRRZlUZAEXuRYnqYYAiMQCHI5naAdBADQarFbDICp06pvN+najbpOs15nMRoAowEw6SxGnUWvtxrNIGCHnG4cwliCkThWEWiJpXiaFlhW4gVNlDyy5FF4VWRljhZZRuR5RRA1SfSIokeUvKLslVSf7PErnoCqBVRPQPUGVE9AVf2K6pMVryRpguQRfSFPNBFOpGOJTDyWigQiPtkrcRJD8yQr0KLKq37FG9S8AVX1yrIqiALLczTHUBxNshTBkgRDEix5DcSNiwxB0DhGYgiJIRSOUjhKoDAGQyjkQt0uFHJhCESgCImhFI5SOEZjGIkhBAbTBMpSGE2hJAETBExSKMMTrEgxAokziAO1m+y6Nl3T7Dl33XHHT1uaZ/IMvnTh2IvPHvz6s4+/+uijd1559c2XXnn/zbcOvffhe2+/9+ILr+zZd3Dbrr1bdu3dunvfzr0H9u57+sC+Zw7se+bA3oP79+zfu3PPzu07t18H8ab16zetf3Lzhie3blzXKIl3bt20e/vm9Y8/Oj482ACxoaM94PWuWrFy7659zz373P7d+zc8ufHhX/764RtA/NTmHZu27GyAeNOmHQ8+8Msli1YsnZx66IGHt23a+dzTL7zy/Gv7dx34xf2/7OseCGghgZYUwdOVyPX3Di2cWLpk8dSypatWTN07teq+qdX3L5u6d/GyVYuWTP1Ta3sTjLkjyUipp5IrVVKZfCpTzuRr+fJAoTJcrIwUKqP5ylihZ36xPr9cn1+qjRVro8X6aLlvvHtgQX3ewvrQotrARLk+nq8OZ4tDDRD39C6tD67oGVhW6VtS7V9SrE2Eu2oY659rcP5sRtu/3Dbr3+6456Y7Zt5854xb7pp555ymps7OdotZDwAGADDaAKPNagQaAYyAzWi1G612g8VmsNiMJpvBZNMbAZ0R0BmBTqO10wR0mgG92aa32I2A4/pQhOvv1Nv4+3quD1dcG6sArxfJ4PU62e5CnBDeMO6NgTG6kRs1jBIsRnKNAzUwkmu0xQ43Nq1howWchm+H3tKuMzcE3MBxu87ccd33JqsDsLtBJ+J0oY25C9CJADaX0WTT6S0dOrPeCFgsoM32nweUTE9QWK2O6/0xaDLZDEar3mjRm6xGM2C22MwAaLE5ALvDZncCoMvucIMOyOGEQCdkd7gBu9Nqc1hsThvoAh2Qw4U4IcQBoS434myc+eiCnW4EgnEYwZ0uGAAcVgvocsA0yXnVYDKeyaYLXclcwBvhaAmBMCcIuR0ICpMUwTAUz5ACRws8K4mcLHAyR4sMxbOUILCKpvh8nqBH8VM4B1jAznaDodMCAi7IhaIwgSEUApFuF+J0wE4HArsJEqM5khNIQcB4HmEEhFVw0UPKPkr2YqIH4iSQ5KwoY4IYE8SaEclOBFChSwjVIoWRYv/EwPyRgbFKuR4MxSlGcDoRq9lhMYGAGQStLrihYYKXGUXlNIVVFUaRKVmmZIWSZVKSCUkmxMaZIAouqrgwDWIvKmioIKO8iHM8wQskL1CC2JhDYySFlRVOUTlF41WNUzy84m2EU7yc4uMUP694WdnDCCrJyjgj4bSE0zLByASjUpyPE8OiEhGkCMtHWC7GcQmOT3JcnOWiDBem2BDJBEkmQNIBnPbjTIDgg5QQJMUAIfpI2U/JAUYL8/64HOnyJHOBbDFSKkUrpWi1EClng4W0L5sNZMqxYk9XuZIspAMJP+dhXCRkcjp0NrADcOhsYCdgazObm/WmJp2lSQ+0GOxzTfZWo73N4OgwuXUWZ4fB2txmuKfJOLsZMpg1nOry+guhcMbrTYhcRmaqPr43wPZ4ibIM5XlnnnOWFaTmp/vDfG+Yq/qogooVFLTsJXvCfD2qdIflvIdNy2RGoTMql1aYIAlLLiDrkR9ZuezDF58//fknpz//9MihQ0d+//G5Yycunb944dz5s6fPXjhz4erlq3/67uqRPx5+6fkXnz5w8J033/rqiy+PHT566sQ3Z0+fOXPq9KkT33xz7MTJE9+cPXX6wrlzF8+fv3Th4g9Xr/71hx8vXTz/uw/f37DuyfGRkXw601MprVq2ePeWjW+9/Nzv3n710NuvvvfaC/8A4vffem3R6DBoMtx2078gTvDBe9cc/3p6hvj7C2fOfXPk2PHDR443QPzSy8/sP/jib1849N7vjv3h6LlT5y6e+fbiucuXLn53+dLVK9dHJi5euHLxwpWLF7+7ePG78xcunz178cQ3Z44cP3ni5JkLF698f/XPf/rTX69898O333733Xc/fHflh2NHT3506NMGiC9fuvr5Z3/45UOPeBWvqdOga+vQt7eb9XrAZGqYGAIBt83ssOpBSydkM9Io6JWoRFiJBSWFR3DIDDsNiEOPgDoE1CMOPWTXO6wdgKEVMLQ6rToStkss5leFVMRfyaXm1avzhwYWjg6ND/b3lgupcEjhWAbDKAQRSEoTpIDmDXkDYV8wGYnnUtlcVy6dyCSjXdFQ3OsJirxCUxyGUi4nAlgdep2lo13f2a6zWa00iQU8YiykJiJqKuZJxTypaGOGWEvFPF1xbzKqxcNK0Mt5JMIjE2E/n4goiYgSC0mJiJKKeTJJX64rkE8Hc12BTNKXTnjTCW825c91BQtdkUIqmk/E8vFoNhbJxCLpeCQdj2QSkWwymknE0ol4VzyWikXjkVA8Gs6kU93dlYHBvpGx4YWTE0uXL1m+avmyVcuXrFg6sWTR6MT44OhQ77z+nv56pd5T7avXh+bNm1gwf+nSxatWLb/3vqVr1i6cWjm2dOnw5OKhRYvmLVw4PDk5vmz5xNTKiamp0SVL+ubP7x4e6Rkd6Vswf97k5Ojy5QtWTi1cs2bR2rUL7713wZrV46umRlesGFq2bGDJkt7JydrixfNWrln0818te/jx5Y8+vuqJ9Ws3bF6zbuPSX/169N4HBqfWjK99cNnDj618bN3kLx7pX7YyO280Xh+IdPeqmQIRiLhEzS1puDfIx1JqV07LFLRMwZcvx6q92b6h0sBYoX8k0z0QzVY8kTSrhVBec1IiiLN2jLVhjI3gQJJ3MxLMqwivwrzqokUAZ00IZURIE0xaMMaKs1aMseC0hWBttOAWNNIT5IIRIRhhPD5ClCCGtmOY2e02uVwml8vscprdTovb6cAQnGdlny+SSiaymVgqGQiHvAG/5vd5fF6v3+cP+HwBj+pRBImjWRIjUBSFURSGEcgFu+wuh9kB6O3mTsDUbjZ2mA2dFkOnxaizmDrMxg6zXmcxmuw2O+SCSZQSWEGTRY/KKQItsDTHMjzHyYKgSILSmN7lWZHnJVFSFcWrqT5V9SmaX/UENF/QEwh5A2FfIOIPRvyhiD8Y9vnDPn/I4wtoHp/iCaihSCCRiqYyiWQmkUhFw7GAN6DKHlFSeUUTNb/iC3r8Ia8voGkeSVYEUeQEnuV5hmNpnqE4hmJZimMpnqUFluY5mmMpjiYZkqBIjCIxhsRpEiMJDEcRHIEwBEIRCEMhAkUIDCUIlCRQCkdJHCFxhCZRjsJZCqMJhCJRisZZnuJEihFIjIZBxGYEOts6mmbNvuuO22+e23yPxFErFs1/8ekDf/j4o68++uiD199899U3Pnjrnd+9/cE7b7zzwnMv79n79I0g3rPv6b37nt6/9+l9ew/s3bN/z649O7fv3L51+7bNW7Zu3Lh5w4bNG9Ztfmrdlqee3PLUum2bNmzf/NSurZvWPfbIyLx+jiLbWppMus6Q379qatWeXXuffeY3e3btW/fkUw//6rFHHnni8Sc2NGaIN2zavmnLzu079u7ec3DTph0PrP3FwgVLJyeWP/TAw9s373r+mZdefeGNg7ufefjnvx6sDwc9EZ4UJU7rSuQG+kcmF624oSG+f9W9DzYa4oWLV/xTa2czhLtCiWCpVinVerLFcipb6spVc6X+YnWoVB0pVkeL1bFC93ihe6xUG6/Ux8v1sVJ9tNw71t03vzYw0TtvYX1wYbV3frF7NF8azpVGi5UF1drinr6l1d7F5fqiSt+iYm1BPFMnxWCbyXXrjNZ/vX32TXfM+rfbZvz09rtvu3vW7NZ2ncVidjgsDofJbr8Wm+167EYANAKgwWo3WOwG87XojECH3tLWaWrTTcfcrje3682dBqvOZDNYQBPgtNhd1saobmNQ2IWC7us7JWCi0eY6IAx0oTYnAjggq91tApxmmxNwwI0vc7ix6TSegXM39hZfZzFKsAQtMLzCiRrDKzjFwxjtcGMACDWK4QZ8p5vgRjF840W9yWa0gNOP+tkdsNONuRESRikIpRwu1AI4dUagTWfWGaxWq8PhRJwuzAZCZqvDZLabzXaL1WGxOqyA026H7CAEAE6T2WY0W41mq9kMmC2A2WIzW20Wq81qtVsB0GZz2O1OEHSBDhcIukDQZbc7rTYHYHPYbA7Q4Xa6YReEQBDidiNOF+xwQS43DMMYihJuN2wDQIsZAG0ODCFkUYtFUvlssZgvJ2JdiuTBENwOOGxW0Am6EQjDEBKDSRwlcYwkMApHKRTCYTeKQDiJ0TwrSYIqcDLswvSdhpamVl270QFCGErSFMcwAkXxBEFjGIXhNEVxLMMLrCiykkxLCi1qtORjtRDvjQm+CKX6YUG2E7wF5s2wYEE5C8KZIcEKe9xsUgj2xIvjvSPzRyb6+odiqQwnKG43BlhAqxkErU7YgVIILRCCwsgeVvVwmsqpKqeq7LUojKLQskyKMiHKhKgQokaIXkLy43IAl4O47MMlFeVllBMxViQ4mRJUWtQYycMpPl718apP0HyC5uNVn6D6eNXLySotqrToZWUfp3hZWaV4EaMFjJIIVqV5lRYkghMwWqE4Pyf6GF4jKI0gvSTtI2kfTnpwwoNTPooNcmJEUKKSGpO0mORNKoGUFkp7omlvLO2Lp/2JbDCVD2dKsWI1Uenp6q5nenuz/Y3UMn096XotU+sv9A1VB4e759Vz3UlfnENYUGczNuuNc3SWuSagzWxpNZmadMamTnOzwdqit7bogbl6e4fBpTO59SZ7W7tx9hz9zJnW5mbSDoR4thAJdCciPYlwd9RbDUpVH131omXVXZDALG/LckBeBIuqu+xFyj6k5IHzijsjOtMimFXcBS9RDrBFP1vwMUUfW/BzeS8bpmHJZc1o4qMrl3700vOnP/v49KcfHz106Ognn5w/cfLKxUsXz188fers6ZNnL124/N2Vq4e/PvLSCy8f3P/0m6+/+fmnXxz5+sg3x0+eOXXmzJmzZ06ePnXy1KmTp86cPn3u7Jnz585+e/HCjz/86W9//fPlSxc+/PDdJ5/49fDQYKYr1V0pTi2d3LFp/WsvPPv+my9/8NYr7776/FuvPHfo3deP//GL7y+e+9OVC++99erCsSHQbLzjlpswyPXg2jVH//iH//23v/7HX/7y5++vnj999tjhI0e+PnzsyNHPP/n0tZdfefrAwed+89x7b7/3hy/+ePqbMxfOXrp2JMd1BH978btL335/+dLVy5euXvr2+wvnL585feH48VOHj35z/MTp8+cuXbnyw/ff/dh4/O777378/rsfjx879dGhT3//+8+PHzt18fzl33/02do1DzAkN3vmnHvunNk0Y3Z7U6uutd3Q3mHR6wBjp1k3V986q7P5LnPHLNjeKVJ2jwCprJNGDC5rk1U/w9x+h7ntdrtuBgzMRcE20NSka7597oybO5vuhG06lUViAanUFeqvpucPVJeM908tHF62YN74QHclGw97RInGGMwtkKhX4uOhYDGTqVe7x4dHli5avHRy6YKxicG+oVKhGokkRVHDMAp0QGYLqDcCnTpLR6exvV1vNptJHPVpYtinBD1iyCtFAmo87E1F/V3xQFfcn4p6E2EtHlKjQSUWVJMRTzrhy3UFc+lQriuYT4eK2UgpFy3nY42UctFiLlrMRorZaDEbLWVj5UyinEmU08lyOlVOJ0vpVDGdyHfFs8lYVzwSjwQjgYa7RI8qhcOBXC7T013p7+8dGR2ev2B8/sSC0flj80aGegf6a331el9v32D/vJGhkfnj45OTC5cuX7RianJq5eKVq5etvm/Z6vsWTa0eX7psaOHkwPyJ/rH5Q4smF65ctWjVmpHFS3qGR/K9/bl6X3FgoDo8XBsdq42N1+eP9y9cOLJ8+cJ71y576OcrfvXLZQ89NLF27dCKFbXJyeqiRfWlK0bW3Dd+38/H1j4wvPq+wak1tcXLC+MTqYHhRN+8zLzR6sTieVNr5k2tqU4sTvYORrp7oz194UrNX6h4syVftuTPlnzZkiddUJJZKZ6W4mktmfOm8t5kzpvMBVKFYLoY7Cp641kpkuIDMc4XEQNxKZKSo11yJMUH45QnBPGqgxJAknfzCq4FaH+E8oVx1e/iFRvJAxTnEjQqENG68rFKPV3v7+quRXI5XyIuBX2UxLsoDEDcJpddZ7N0WAwdZoPFYUNoQvIogWg4nIhF4tFAOOj1exWPIimyqik+v8cf8CiaSLMkgkEQ4sIwiCQxnMAgFALdTrPTbnQCOtDaYTV3mI3tZkO72dhuMbWbTR1mg85iNoN2J4oQHCOoiurzyV4PL4kkQ2M4geIERhIkTVEMSzMMwzIsx0mipGker9/nD/r8AW8g5AtG/OFoIBoLxRLhWDKSSEYSyUg8EYkmwpFYMBwNBMO+YNgXjYcSqWiyKxZPRWLxUCQaCEV8DT1HooFoLBiOBcPRQCDo8foUVRMliRMEVhAYQWBEgREFVhRZUWIlkZUarxuf5WiOo1iWZCicpjCKwkgCJXGEwBEch3EcJjAYv+E1gcEEDlMEwpIYgyMkBhM4QpIYzRAMR1IMjuBuu8tqMHe0ts+ZPevuu27/WcfcJq/Er1q86Pn9+z7/4IM/HPr97995/6O33z/09vvvv/HeGy+98dtnXti95+C2nXu37ty7bc/+nfsO7tp7cNfeA7v3HNizZ//u3ft279q9c8euHdt3bN+6bdvmLVs3bdyyccOWjesbB3M0hol3btn45K8fntdfJzCkpXm22WiIhEIrp1bu2LHrwP6nd2zf9fgT6x955InHH1+/bv3mdU9tfXL9lnVPbd20Zeeu3Qf27X928+ada1f/fHx0cuH8Zb948NFdW/e+9JtXX3/xrWf3Pbfu0acWjExGA0mOlERW60oUhuYtWL5szcqptSun1q5edf+atT+/976HVq55YOmKNYuWTP1Tq67FjTuD8UCpXqn01fOVaipXSmUr2WJfsTpU6h4pdY+WqmOF6lihOlrqGavWx6u94+X6aLk+2t07Vuuf3zs40Tu4sKdvQblnrFAeyZdGC+XxSs/C7vriSm1RuTZR7V1Yrs1P5XpZOdxpdt82o/Wm22f/9I5Z/3br3T+97a47Zsxu6dCZ7Y7GsmmLw9GIGQTNIHgdx6DJ5jACoNEKGizXojfZroG409TWaWptN7S2G+a2G+a2G9o6TR16S2MIwWR1WGyu6W0S00vWXNe3Dl8zsRtrzPtabe5ru4rt7ms7K5zIjSssbvzn0ywmaIETNUH2cqJG0AKM0aALtdrdRgv4Dxpu3JLx+v03LhotYIPCjQnjxjAxhFIoyWEk50ZIAIT0JlvjfVkAZ4PmAAgZzXadwWowAmaLwwI4Abvb4UKcbtQOQhYraLYAZgtgsQAWC3Dja6vVBgB2mw202x120AmCTofDBYJOwAY2PmUHnU4XBEEIDKMQhLjcsNMFudwwgmAYRsAQYreBjZOoYDfCs1I0HC/mS9Vydzad93kCOEoAFrvJYLGabU7QBbkQ2I1O/+KKQKjbCbscbrcTxhCCpXmBkziGdzmgjrbOObOaO9r1TgdEEgzPi6KkCqLK8SLDCawgCaIiSIooypKgKLziERQfr/p5Lcx744IvSql+iFdthGxFVBvuddKakxIBlDO7eSviRbguNdyb7xkaGKn1DkaTaU5QIAizWR12q8MNQiREiqSgsqqX13ycprGqwioqr3oETyMqryqcIjOSTEkyKSqk6CElPykHSSVEKmFSDRKyFxNUjJdxTiF4jRIauyZ9rOxjlcZchIeRNEpQKUEheQljOYhgIULAGJnkZILjUZqGcBomRJJVWUllRQ5jCBdKuBAeJUWClglapVkPw3lpTiMZhaQ1mg0Icszj7wpEMuF4NpzIhVOFSKYYz1YShWqqVO0qVdOlnnSllumuZWu1XL2eq/fm+nrzffVcf2+urzfXV8/11vO9fcW+oZ55Y32jA5X+dDjNIqylzdw6Y27bjLn6OTpzi9HUYjDM6TTM6TA1683NOlNzh7m5A2jXOTr1jo5Oc9Ocjrvv7LjrdmDuHNYFxBS2FPP1JIO96VBfl78Wk6oBouxxl1RHXrblRCArWLMikJVtOcWeV8G8CmZle0qwxhhjlDElRHtGhXMePO8jCz4q76ezXjpEuwWnOaMJj61e9skrL5z9/JMzn31y7PcfHfvsswsnT1359vKF89+e/ObMieOnz5/99srl7w8fPvrSi68cPPD066+98emnXxz++uiJE6dOnz575uy5s2fOnjl95vTp02fOnD575vS5s6cvXjz/5x//9O///pcrly9+8OE7jz/+yMBgbyoVr1YKK5Yu2rZp/SsvPPvumy+//9bL77z2wluvPHfovTeOf/3l99+eu3rlwrtvvbpgbJ7dbGiA+IF7Vx/5w1f/+29//Y+//vXHq1fPnT5z9OvDh//49bEjRz//9LPXXnn16QMHf/vsb99+850vPvvy5InTF85dalTC07uHv7343eVLV7+78sN3V364fOnqhfOXT586f+zYycNHThw/furc2W8bXXJjGcU0iA/97pM9dkFSAAAgAElEQVSPDn169Mg3585+++EHv1+xfDXsxm675Y6f3XTb3bfOaLmnuW12S1tTc+fcFkN7i67lnrbZd7TN+pmp7S7U3irgRpEwsnAH4Wh2me+2tN+ia/oX3eyf2Np/htmbaHc7ZJmjm3Pz7Fv/19y7/81papZpZ8zHZqNyOeWp5QLzKvHRemaknukrxXIxNSATPOGgYCuDggpHRP2eQjrZ212dPzqydNHk0skl88cW9PUOZDMFry9EUJwNdOsM1tYO49wOY2unsbXT2NKm0+mNGIp4FSmgSZrIaSLrV8WIX0uE/V3RYCrqj4c80YAaDWjxkLcrFsx3RYuZWDEbK+Xi5Xy8Ukh2l1I95XStkq5XMvVqtrc729ed6+3O9XXneruz9UqmVkrXCulaIVMvZGuFbE8hU8mliulENhlNRAJhv+ZTREVgeBpnGUISuYDfE4uGu7qShUK+Wq301GrdtZ5qd7VcqZQrle6e7r7+vuHR0QULF00uW75sas2SFasXLF4+smByZMHkyILF8+Yv7B+d3zsyXh8eqw+PDi2cXDS1ev7yqeq84Wgu742nPPGkP9UVymTD2Xwom4vk8olKJT8w0DuxcHRqasGaNWOrVvUvXlwaG80ODWVHRosLFnZPLulZvKyycHFudH6if16wWvMWK0q2oGQKWq4YqtSzQ2PFsYn04Eiw1O0vVEKVWqynL9U7mOkfzvYPp+vz4tXeUKHqTRfUZFaJZ5RYRgglaC1IqgEhEPMlc5FcJZqvhvPVYLYczlVixZ5EpTdR6Y0Uur2pPB+MY7LPzauo5GWDMW+6ECxUfZmiGO0ivSFE9uHeoBBPh0rdXb2DuYGRXP+8dK2eKBXCmZQ3FuA8AsxgdtRpdtv0NmOHubPd1Gm2mxEKFVRRC3i0gEfzqbIqcgJL0jiGowSJcRwtiDRFoy633QIYLVaD02lFECcEu+xOu8VuM9oBPQh02q3tVnObydhqMrSaje0Wc4fF3Gkx661Wi8MB4TgjiorX5/EFZM3D8gJOkBCMuiDYDcMIimIYQRIUTdEcwyui7NN8wUAgHA6Fw6FoNBiNh+KJcDIVTXXFUul4VzrelY6nUrFEMhKLh6KxYDjiD0f8kWggEguGIv5gyBsIegJBTyjsi8aC8WQkmYqmUtF4MhKNh8IRfyDo8XhlSeYEkRFERpRYSeZkmZMVXlZ4WeYkiRNlTpRYUWJEkRFEmuVImsJIEiUplKRQkkQJEiFIhCAQAodxHMZwCMMhHLsWEodpHKFQiEDcOArjOEpSOEXjBIVCqNPmMOuN7a1tc2bPuvvuO27Vt7UEVXnNkiXP7d37yTvv/eHQx5+9/9Fn7330+3c+fO+1d199/rVnDzy3e/fBbdv3bt2xd/ueAzv3Hdy598COPft37t6/c/e+Xbv27tq1e+fOXTt37Nyxffv2rdu2bdm8dfPGrZs2NEC85al1Wzeub4B4oLcHgd1zmmZZzMZoJDI1tXLrth179u7fsnXHrx9f9+ivn3xy/cYNG7eue2rr4+s2P75u08bNO3btPrDvwLObN+9cs+rBsZHJRfNXPPzQE3t3HHz5t6+/9sJbz+57fvO67csXreqK5gRKaYB4eGhixfK1q1bev2rVfWvWPLD2/ofWPvDL1Wt/vmzq3smlK/9prq7FiTkCcX+xXq701fPV/wRxoTJUrA6XqiOl6lixOlqsjpR7Rqv18Wp9vFIbq9RGuntHa/3jvYMLegcnevoWlHvGC+WRfGmkUB6r9Ex01yertUWV+sKe/kXV3vnpQh+vRHVm6PYZc39626xbbp91061333TrnXfMmN3SrjfbnSCE2CHY6nQ2ciOLzXaH2e402Rwmm6MxFGEEHEYrqDfb9EZgeg6hXWdu4Hh6CKHRvDZMPH1shw2E7I4bdw9fjxtzuDDQhdodyLR9bwTxP5i4weJGEJyhWInhFYqVUIJ1wYTNAZsB5431cKMbbjTBDSj/w7CExeaafsDO5oCdMNHYUgyhFABCOiPQ2mlq15lNFtDuRBxu1Gp3N76/wWRrCN4GQg436oQwu8Ntsdob9rVabVaL7RqFLYDVAgA3gBi8DmK73QEAdosFAAA7CDpdLhiGURTBkIaJXZC7AWIUh92IHQAtJqvNYoNcMM8KkVAsny2Ui5V0KuvVfDhKWM2AUW8yGcx2AIRcMArjBEbiKEHiFIlTOErgKEFgJEOxsqhoikcWFQzBTQZza0ubrsPgcLgJguYFSZZVSdEESeEkWZBVUdFEVRNlVRQVRVA0UfXyio9VQowSYdQIKQcRzu+k/A4q6GajmBjGRJ+bUUBcsqOKiwwySjacKhe6s/myLxSlWMHtRu2A02lzoy6Uw1iVVXyiLyD6fLxHpWWJlhRO8Uhej+TVBE3hVJlVJEaSKEmmRIUUNULw4qIfl4KEHCKUACH5cEHDeQXnVIJTCb5xVpFC8ArOSTgrYgyPUBxMchDJunHKgWCAC7W5SCfCwiSHUAxMEG6MQgiR4jReVliJwSgYdLusIOaAeIL2y2rMH4j7QwlfKObxRzy+mC/QFY4VEulKulDJFCuZYqWrWO0qVzLlnmy1lu3uyXX35LtruZ56rtaTr/Xkaz3ZWne2Vk33VNLdla7uSqpaSlZKqUo1291X7ptXm1cv1hPBJAVRhlZj890tLTNadE06U4vR2GLQN3Xq57QbmztNLTpTS6e5ud08t93a2mZuae6YeVfz7T9tuf2nlpaZtMMUkchcSC5ElGJELoWFSojpDhHVAFLxuouao6CCedWem44G5jUwq9q7JGucN0VYY5Q1x3ggIYIp2dWlIF0qmlQwHwFyoDHj4Z+4d/nnb7x08atPz3/52YlPPz7+xefnT566dOHbc2cvfnPi9PFjp86d/fbKpauHDx9/6aVXnz74zBtvvPX5Z18eOXLs5MnTZ86cO3vu/NmzZ89c+3P67NnTZ8+evnjx/I9/vvq3f//L5SsXPvjwnccef3hgsJ5MxSrl/Iplkzu2bHjtpd+8/9YrH7796rtvvPTOay989P6bJw5/9d2lc99fPv/Om6+Mjwxajbpbb/oX2Anet3rl4a++/I+//uX//stffvz++7PTID567IvPPn/91deeOfj0b5/97TtvvXsNxOf/E8Tn/gcQHz155PCJxru7BuLzl6dBfOzoyd99+PE/gBhyYz+7+Y5bbrptxu0z586e2940t72puaOlWd/WZGibbWq/x66fhTnaVRoISg4fb5VJnYC2Mu45KHCnQ38L2PlT1HqXgLaplJGD252GuwxzbjI2/wy2Nksk4BehgOj28WCAB6MKlPBiMS8ekCCJBCi3Dra1Q7Z21KFnULvM4F6ZC3rVeDiYTsTTyVQ8Fg8GQpKooBhlsTvbdKamuZ2zmzvmtHY2teub2vWz53a0dRoQFNEUya9KqsDKLKUKrF+Vwj4tGvBG/FrIKwc0KeiRI34tHvKl4+F8V6yYiZeyiUo+2V1K1yvZvu78YL001FcZHugem1cbH+qdP9w3Mdq3YLRvfKg23Fue11Ma7C4OdBf7Kvl6KVvNp4rpeDoejod8QY/ikXiJo1gKYwiUoXCeo0WBUxUp4PfF4/FcLlepVGq1Wr1e763Xe3vrfX19A4NDwyNj8ycWTS5ZsXDxiqGxiWrvYKmnr9jdW6jWi931cn2gu3+oZ3B4YHxibPGygfGJRLHMef0IJ7oZDmJ5hBcRXsJEmVQ0LhDUEslwoZjs7umq1ePVbn82KyUSUqrLXypH633JgaHkwHC8bzBc6/OXuz2FspYvqdmCkikombw3X4729CXqA4FSt5jICPEuJZ335yvhUk+0Uo+Wa9FSLZyvhnKVYLYczFVC+Uo4X/Wl8nwgRqkB3h/1JrKRXCVW7ImVatFiT6xUS1R6E5W+eLkeyle1RI4Pxkk1iMk+yhuSYl3edMGXKcqJDBuMUb4wF4p7MoVYT19mcCTdNxQuVpV4SgyHpHBACmqMxiEsakMdFjdgdllNDrPRbjTaTXa3DWNQXuEkj8hJLEFjEOy0g1aL1Wgy6y1Wg8MBOF02wGbs1LU2z53dMndWp26uyawzGHUd+o52fWeb0dBmNrVaTHONhhaDfq7R0Go2dlgtnYBVZ7UaAMDqcMI4wYqS4vGpXr8kqwzLYzgJwZgbQmAExTCcwCmaZFia5RlBERSv4g36/ZFwOBqNxOOReCKcSEaSqWiyK5ZMRZOpaDIZiSfC0XgoEvGHw76GgP1+1eNTVI+kaqKiCpomeX1KIOgJR/zxRLiRa81x2Ofzq7LKixLb0LAkc7LCNV6IEiuKjCAyvEBzPMXzFMeRNIMTBILhME78fa5fwQgII6DG4R04BpEYTGEoicA4DOEIhGMISeIURRAkCiFOG2g2GDtaW5tmz7p7xp23GtrnhjT13qVLn9u77+N33v3qdx9//t5Hn7/70e/f/vC9V9995bnXnj3w3J5dB7du27dlx75tuw/s3Pf0zj0Hd+zev2PP/h179u3cvXfnrt07du3asXPntZJ4y+atmzdu2bR+84YnGyDevvmpXds2P/nrh/vr3TDkmj1npvnvQLxv89Ydjz6x7pHHnnxyw6YNm7at37jt8XWbHnty44aN27bv2Ltn39ObNu1Yu+ahifnLlk2ufvzhDft3PfPis6+9+OyrB3f/Zsv6HWuW31/sqsqcV+I8yVh+cGB86ZLVUyvWrpxau3r1A2vW/nzNjQ1xi675Gohr5XJvLVf5/xPE3fXJnr7J3sHFtf6JbHFAVGMGC3TnjLk33wDi22fMbm7TGQGH3Y3YIdjmdjcCuFyAy3XNxw6X1eG2gC4L6GrsiLi2KcLusjQOZ7aAjTmK6WmERhofTk9ZGBpnOF8vgBu18T8UxtPjwm6EnJ6XAF3oNI5vTOM66EKdEN7AK4zRLpiwOxGr3f0P8xLTIG5cv3F6uHGT0++iURjbnUhjRXGjIdYZgdYOY2uHUW+yNY4UsdhcRguoN9tNVod1+uA9CHVAqM3hslhtFmtj67nNCtiuydgKWK0AANisgA2w2e12EAQddtBxTcNWwGKxAoAddDjdEIyiGIbhKIpBMOJyN0CMoijmngbxtYZYCIci2UyukC8mE12a4sFQHLDYjAaz2Wix2xwwhJI4RVMsQ7EcywucyHOiwIkiL6my5vcFQoGwz+NnaQ60OfSdBr3OaLc7cIzkeVGWVVn1iIoqqKqoapLmkTweSdUkSZEFWRUUDy/7WDlIy2FaiZByGBcjCB9BhCgmJgg5TsphTPTDrAeiVDepYmxQ8kZDiWA4LipelGCcLgQEXC47hLtxnuC9gico+YOS38trIimwGCtQgszKEivztNhY6cgSHIdzPMYKKCvCjAQxCsR6YM6LCh6Ul2FacBMcRPAQycOUgFACTPEwxcEkC5MsTLDQtTAQQbkw0olSboxFSYniVEZUGEFiBJWXA6ov6g+HvUGVlymUhEEId6MyJyZCkXw6U0pnS+lsMZXJp7oKqXQ5W6gVq73lWr3c01PormYqlXS5nClXs9WeXHd3vruar3Znu7uz3ZVMtZyplroqxWQ5Hy9mY4VMNJ8OZ1OhTCqUycRy5Uy5p9hTSpdDnjDmxHUt+qa7m5tntnQ2dxrnGg0tBl1TZ+ecdkNzh7Gl09jcoZ/T2jm7qeOeWa0z7ppz680zbvrJrFv+2TD7TsKm93NIwsMmPExMwWISlFbhkh+rBJCS113QHHnVkVPtGdWeUW0ZxZZRbGnFlpKsScEc400R1hiiDUHKEKRNYcYa4ewRzhHinApioW26tId/8r4VX7z9yuWvv7j4xy+/+eLT419+fu6bby6eu3DmzIUTx08fP9oA8Z8OHz7+0kuvPf30M2+++fYXX3x17Njx06fPnDt3/tz/BOI//x2Ik5FKOT+1fPHObRvffPX53737+qH3Xn//rVfee+Oljz98+8SRayB+6/WXRof6Tbr2m/75/3LZrfeuXDEN4h8aID585MjXh4/fAOLnfvPcu2+/9+XnX5365u9A/D81xP8VxDc0xNMgPnb05Plzl3734cdTK9bAEH7rLXf87ObbZ955T3tzm25uW2dLc0fLHH1bE6BvgW0dHGYJKnAuyhbjTCoABSWLnzf4uU6VnCsgszl4tkq2hWUg7nWGJJuIdRL2OZi9iUN0KgtonE2mTALaKaBtMtGpUAaRMNBwOwq2QNY5bmsLAnYQbgMFWwm3DXaYQasRtJqcdsDtcLicTqfTZbOBepNlbod+dkv7rKa22c3tTW2dzZ2GOR36Wa0d7TojiuNejxb0aprIKyyt8Iwmcj5FDGhyQJN8iuiVBb8qBjQ57FMTIX8mESlmEqVsqpLv6ille6uFgVp5uL9nbF7vgpH+RePzFi8YXrpwdPnk2PLFY0smhhYM94719wz3VYbq5f5qvl7KVHOJfCqaigajAU/QI3skXubpxvF+DInTJE6ROEOTkigEg8FsNluv10dHRxfMXzB/fHxkZGRw3lD/wLyBgaHhkbEFC5csWLRscHh+qacvV+7JFKuZYjVf7qnUB2qDI70j4/MmJseXLB8Yn4gXyozmdVEMgOIWGLXAKIBgDpJGeJHSvHwwJEWiYiTKBoKE5nHzAshykKoJyZS3WPaXq75i1VMoqbminMkr2YKWL3nyJU+uqGUL3nw5VKlFKjVPpsBG4kwoxkUTQjTFh+NMIEJ6g5QnxPmjSrQrkC7GSj3pnoF833C6uz+YLirhpBxOeuIZfzIXTBdD2VI4V4kWuqOF7nCu4u8qyJEU7QkhguZiJBcjIZKH9oXYYJTyhWHJ4+QkWNS4UDxUqHb1zcv0D4eL3Uwg4mQ4O0FALImwhJNwW9xWvd2oB41ml8XqBhrHyDpRB0ojJEcQLO5GXRabqV03t2nu7DlNM2fNmTGnaWZrW1N7R0vL3Nkz77nz9jtuuePOn82cdeec5ntmz7ln5uyZ9zTNntXaMrujfY6uo0nX0azvbDUa2i1mvQ0w2G1Gm81kt9ucToQgOFFSNK+iekRRohmWwEkUxVEUJ3CSImmGZjmG4xheYAWZl1RJ8Xm8oWCwAeJYPBxPhKZF22iFG64NBD3+gOYPaF6foqiCKDK8QDciiIwkc5pH8vnVUNgXvj44EYkGItFAIOhRVOFGEDcoPO1gliNpBqdorBGCRFDMjaAuFHM30qiEMRz6L0S+AcQwjEMQBrsxFCYJjKIIgsRgxGUDLf8A4rBHW7ts+XP79n/yzntfffjxZ+8e+uydQ79/+8P3X3v31edf/82B5/87EB/470A83RA/tWXjNRBv3bh+59ZNe3ZsvQZit3P27JkmkyESCU83xJu37Xj0iXUPP/bkExs2bdi8vQHiRx/f8MS6TZu37Nyxa99Tm7bdf98vl06uWjP14PrHtxzc85vnn3752X3P79l2YOuGnT+/91f10oBPCSuCLx7J1GtDCyeWL1u6esXyNatW3bdqzQMr1zzQmCFetGTqn5o7mxwo6I/5Cj2lcv0aiJPZcqbQmy/PK1aHS9XR/w8gLncv6Omd7OldXO9f0j+0tHdwUa40KGlxoxW+a2brLbfP/tkdsxsgvu3uWXNaOw1W0O6GQRixQ1AjN7IYcLoBJ2R1uK2Oa8/JWR3X9wdfP5Ru+ji6aR//A44bRfL0lELDndOjEQ0TQyjVOE4ZJVgEZyCUakB5enHEf+2Mp5vjxndojF7c+Czd9A1M/9DpZ+ymQdyw8vQaiukhCtCFNphuc8B6k621wzi33dBpsDZuu/EjjBaw8RYat+eAMAeE2p1uK2C3AjbAdi1WALACwLWCGACsAADYbA0S2+x2wGazWK1mi8VstVhtNtDpgGAYw3GcIDAchxHEDUFuCIJRBMFQFwTbALvZbAUAEIZQjhNCwXA6nc1lC4lEStO8BE6CdkejbHY63SiKUxTDMhzL8qIgy7KqKpqmejya1+8LhsPRaDQeDIRFQXK7YZPJYtCbbDYQRXGeFxVFUzSvrHlkj1fx+lSfX/X6Vc2ryKoiKqqgeHklwKsRTotxWpzVEoyWpNUEqcRwKYqJYZQPoXwQ5f0Iq0KUCFMyJaiyV1K8FCdCKAk6IBvgdNjd2HUQh+RASA5ovMbjHAmRFEIzOEthDI6QCESgEI5BBAGTNEQybpJ2EowD5xyE5KQUmJUhhnWgBODGbW4ChEknQrswxo2zEMEhJI/SIs4qJKfSgsqIKiupnOwRVJ+kBVVf1B9OhmKJUCweiqWiyXxXrpIvl7LFZCThlT0cyfIU55W1ZDRWyGTLuUIlVyhn88VMtpTJVQulWrm7t1KrlXoquUoxVcwlctlkrthVrGQrlVy1lK2U0tVyV7WQKudTpVyimInluyLZZCiTCHTFfKmoNxHxxaOBRDqeKaSLmXjWK/sgO9ze1DHrrtlzZjS1N7Xr5+p1LbqOOe3ts1t1c9r0Te2ds+e2zZzTfOfds2+7/Z6f3Xznv/7zbT/5X3ff9JPOWXeggM7DQBGFDMm4j3P5aHuEB9OqO6u5s7IjI9nToi0lAQnREhfNccEc400xzhhhDRFGH2L0AVrvJ/U+Qu8jjX7K7KesfgrwkjbebSCA9i4P9+T9U1++++rlo19dPPzVN198euyLz86eOHHh7Pkzp88fP3bq2NGT585+e+Xyn44cOfHyy68/88xv3nrrnS+//Or48eNnzpw5f/7/DOIfr/7tbz9e+n+Yu88oucozX/Sc6/EIqVPl1Km6q0PlnHPtnPOu3DkoqyWBMFERE+2xjRFICGUJJILItskKZIzJygEEIuM44Zxv98MW5bZsz5mZO7PW7fWsptZWddeCL/zWX//3eb/45KWXD9658aeLl8wvlviJ8aH1a6+7b/e2g88+9dqR519/6YWXDz7z0ou/+vWrh04ff//rLz756vPzLzz7ixVLFw70ds/53v/yux0/XLfmw3ff+QsQHzt+/OixUydOvvv2O88/+9yjBx558vEnjxx66b133j975qNPP/n8wn8GxB9/dOHzz75WllE0OsTHj51+5eU3Xn/trZMnzn76yRevvfrrdWt/GAknWptVzfNaDVpDb5e132q1dbb3dBj7rSafvSsbdTBobLgELR6nFo2iI8WUTPpE3C3jLhFz8Mggj9pLtH9Yio+V0nUhLmJ+quAgcg4K8jJIgIJ9BOAiC04adLKwm4U8JOCCM/ZCfCAfGwBSTjQfwIEIkgunIx6P3drTaew067s7zDZrV5+tt79/oK9vwGrr67D2mrt62rt7O3v6rf32HrvLOujs7BsYcLjT2SzHsCLL0iiCAwAGFHCoQCIghUE0BlMoSCIgdXFXGiqxZK0ojNZK40OVyeHq9NjQgomRJfPHZxZNX7Fs4arli69eufTaVTPXXbX8hqtX3HD1ymtXzVw1s3Dl4qnlCyeWzh9dOF6fGi6PVaV6kS8JtEDjLIFQKIhBBQTIw4UsVMgC+Wwum87nsggM8Tw/Ojq6fPny66+/fu3atatXr7766qtXrrxi2cyKZctWrFi5SgHx8iuuXrhkxfzFy+cvnplePDN/yfLFy69cesUPZq665srr11x3481XrVk/sXSGLldzOBkDoFAmF8zkIrlCCsEAmsWlElWuEsUyyAuKht2plCuZCsFwXi7iQyP40AhSrQPFck6SM7yYFaVCsQSVqki5hlRqRH2EH58SJ6ap+igolgBBBoVinhUSKOnPAc542hlNBdKFNEYRclUemxpeuGxi5orRJcvLEwu46ggpVXGxjPJFXCyTxRpbGxGGx8XhCbY2gonlDE4HM4Ajkuj3hQf8EVc8HcyDYRAJ5EFXMmOPJj3pXBKj0FKVGR5nhsYgoRgBEVcs6YpE/cl4MBXxRHyDvkGbq6/fM+AMOj1hry/iVf4eNxQPBGMBT9Dd57B19LQb2/Uao1qta2vTtKi1LQajxmTR640albp5XvOcppbL1ZoWvUGt1avVWrXaoNVaTPquDlNPd3tvT/dAX69jcMDjdgZ8rmDAHfB7ggF/OJzIpEEEwQkCxTAIhHK5fCadTiVT6VQ6m8kWcnkgXwDyhUIuX8gVwDwAASCGoDRJ8jwripwgXlSsIDJKO4LlSCUVpmhMGZJCERRQIFsAMspAcB7FQJyAaQZnObJhYknmOJ7CcEgBcWMaGs7lUwqCG8xNJCOxeCgaC8biIYXFl4BYaVBcfJ2MphLRdDyWikYSkXA8GkrEIqlkIp1OJlN/Toh7ejraLQaDts1us4okcevadU89+NCvDx159+U33jr06lsHX33z4KsvP3fk2aeef/zhp/bd9/DOXfsvgnj/gT37Htp934O7739gz/0P7L1v/9777t+zd+/uPXt279q9a8fOndu37dh2745779m+5e5t99y9a9sW5W6OzRvvWDR/MhIKmM0Gu31AEIT16zfs2rV33/4HlYT4Z3dt2nTv9nt37NmybffGzdvu2HjPxrvv3bJ1187d92/ZuvP22362bs0tt93802337Dmw//HHHvrFg3sf2bt9/97t++/8p00rF18l0CUcZiSuMjm+6IqV11537bo1q29cv/7m9Tfesmb9zTes/eF1qzdce8P6y9p7Lf6YjxLJ/wkQL1h8/aKlq5euWLN45rqRiRmULDk8cZ2p5z8C4tks9oYi3lDUE4x4gpHGJjWfcrfcd/Ht7DVnSvegweLGMgclYbXa7I1ahYJUpyfo8Uf8oXgomlI6wfFUXjFxY6VaIzBWPusSDc++MrqxZ+2vXX4JiBUNN0A8G+5KluwNRBWm+0Nxu8vf0+fo7h20DbgUyiuf4vQEvbPP/30HYo/X7/F6lWaE1+/z+Lwen/e70oR7dpHY4/O6vR6n2+VwOZ1ul9vr8QcDkVg0kUom06lEKhmNx8LRSDjaAHHE0wBxNF4ogCzLl8vVen24WCqTFJ3L5aPReDAYDoej8Xgync7mcoVCAQQACEUxgqAomqEZlmU5nhdluSjLJZ4XURSPx5Mej89hd3rcvpNyvSwAACAASURBVFg0ARRAFMVxgsRIClPOUDAsSTM4SWEofhHEIMbDZBGmyzBdQ9ghlB9G+RpAyUmYCeeIQAoPpqlIjorlsWgWCKdysUwuA2RyYCyVDUYSXn/Y5fZ73YFIIJaL54gCziEMj7EESAApIBVJJ8KpZCQVDyfDwVgwEA0HY9FwIhlNZaKZXDiTCaaygWQ+kIJDWSxWwOIFMJLJBhPZUCIXTeZi6UIiCyZzcKaA5kACQGiY4DFaJFiJ5mVGlDmpKBTLYrEileul2nBlaLgyNFSpj9ZGJkcnFk4umD8+PVSucwQD5sBCOo+CME8zFblYK1eGytWhcqVWKtWK5eFKbaw+Mj40NlobqRfrJb4s0qLASCWhUi8ND5VHaqXhujxSl0eq0khFoTBfldmKSJdFqsSTJY6QGVygcV5g5LJUlfkSAmB+d7DLYjVoTCadpdti7evs6+2wdZu6u4ydVlNXr7mr29jerjUYW1X6pmbtvMtV//gPbf/wPUPTnP52fcI3SOSjPJbhkCRVCJNZP5v3y1CwBAfKkL8M+sqQrwh6JMAlAk6x4BQKDj5v53J2Pmfn8w4u72ByDjrjoLMuKuum0m4i6cYS7lygL+6ylojC3beue/fws1+ceO/TD9858dYbR99689yJE38N4uPHTz/99F+A+Ny5c598cv78+fP/URAXZ4P4F6+/9MIbL7/46uHnXjn0zG9eP3L25IcNEM8sWdBn7fz+ZZd5nYMb1tzwN0F8+uSp995594Xnnn/skUefeuKp/zKIPzr3qQLi2Yfq/g6I4y1NrU1zm/QaXU9XV39PV0+nqduitXXpvPb2QtIpM+npEWL5Am7JJD5aSsqUt0i5q6yvLgSGxeBoKTpRS80fzs0fzo2VkxU2JOJeHvVwuJ/D/BTsoWAXj3mLVLDCRipsrMhEeSLMoiEOi8hMuiZB9SIqsQCUi/icvV0WrUnX1m7SdXdaenq6bH22vr6+HltfV4+ts8fWbevvHXD0Oz2DHv+A22tzOF1efwGAZFEqixJPkjSCEhBEwiCJQBQG0xhCozCNwQwON0BclfnhijxaK43Vy+NDlcmR2vTY0MLJ0cXT40sXTC5bODmzaGr54qnlS6aXL56eWTS5dP7Y4qnhRRND80erk/XiaEWsy2xZoGWOFGicozCWQGgcoTCYwmAKR0gcxVAYRWCKJIrF4tTU1JVXXrl69WoFxFddddXy5SuXLlu+dNny5SuuWHnl1SuuvGZm5Q+Wrbhq5aprr7z6hit/cMOKq65dseramSuvnll1zVU3rF13y+1rb/nRFdetHl6wiC3XYIbPE1SOoECaJeSSODxamZxfm14gjY4TxVKWpCIA6Eml3al0GEHykozV60itBhRLGZ6PU1QYxcIoFiWIBEVnWK4gSli1Jk5MlaYXsMNjiFRC5BJermLFco7mIiDiTWXc8VQoC+QIhqnUyxPTQwsWDy9cUp9eVB6flobGmVINF4oII6KcRMplvj4ij02WxqekkXGyWMkTTDBTsIdiNo+/zxtwRpOhHBAFkVAB9KZzrkTal85FQSRN0GmSjiN4IFdwJ1KuaMKXSITSiXAq6o347N5Bm9PW7+p3+ByugMvldzq8drtn0OG1D7j6u2ydhna9xqjWGNUqg6pN19qibmpVNWl1bXqjRqtXtakugliladEZ1Bq9SqVVterUKoNO224ydXd29Pb0DPYPuByugM8XCQUiYX8kFIiEw/FYJp9DcZSiSBzHYRgGgEI+l8tlsvlsDsjlwQIAASCQL+Qy2VwmozwHAQBHEZomWJZiWJJmCKUWrOTBl4zyHCdgJeVtJL4ICmA4pITEDEuwHKm0ihsgbmTJCogBMJsvpBsaTiQjjTxYiYcbCbHi4Is14lkzG8SpWDQZCcXDoVgkFI9FUsn4vwNimaZ+tGHDLx8+8OtDR9458vqvX3zlIoiff+m5/xuI9/wFiHf9TRDv27Pzwfv3bN54x4KpiVDAZzTq/gzi3X8HxJu2/uzOzXfetWXzlh3bd+zdcu/OH91+x43rb//xbT/ffu/eA/sff+SBJ/ftemjPtn37dx/YevfO61etrUojNC6IXGV0ZP7ymR9cc/UaBcTrNlzU8HWrN1y/5sbLLD1mX9RL8MTw1Oj4gunvQDyhgHhkYmZ0YsXY5Mr/GogXLrlh8bI1MyvXLVl+/ejkcowqO70Jvbm3VdPepm1vmgXiAZfPG4r4o9F/B8TfzaUgbux/aFyHocB0NouVlRRKwtoYRcYNFru8oYYsG1FxIl2YbWIlA1Zi4NnFidkWbwTVf93lmF3eaJQ6ZkfIDRArPQqXN6SUMULRlMsbUv4VLgGxUq5Q1l8Ewgl/KOYLRb2BkNcX8Pp93oDPF/Ar4/X73F6P2+tpgFgx8WwQO1xOl8ftC/jDscglII7EorFEPJ5MhCIRj9fndLo9Xn8sligUQIbhisVytVovlso0w4IgnE5nE4lUKpXJZvMKhUEIhhGUICiaYTleEARRFGVJKpZKlVKpIkoyQVCZTC4YDLucHo/bF4vEgTyIoQRBUARJExRDMSzNchTDkRSNYwQKYxiIUiAmwGQJYaooN0pKU2xlPlsdx6VyBiMDacgVBd1RLJgiozkski0Ek+lwMhnPxJPZcDwVCMc8vpDT6XU7fUFPKB1N4zmUR1mREBiUQfJoLpFPxTPJWCYeTUXC8XAoFoskk/FMLpUHMiCYAoBEAYzl4GgOj4N0GuXyOAsSNIRTME7COAnjFEJQCMlgFIczAsXJrFjmixWxVJMrQ6V6vVSrlqpluVySy5VipVqqVoqVslyplqpD1eGxkfGR+mhRKGIgmogmIoFIKpZAQIghKZ7lRI6XOF5gWZ7hJE4siaWKXCmJJZGVGJwjYBJHSJbkJa4o82WJK8lcuchVZa4qcRWJrYhMWaBLPF3kyRJPlDhCpnAeR2gK5wRW5mihkIPcDm+7qVOr0us1xg5Tp9XS02W2WnTtJq3ZojN36M0WndGk0uqbW7TzmrTz5qovn6O5/B/Nbc32LlMy4CAKMR7LcliahRMMEOGAkAgGJShQhAJlOFhGQiUkWIR9MuyVIK8EeUXIK0FeGfaVEH8RCYiwnwN8LOBj8n4q48WSHjjuSvtsEUd3Ec/fdeu6d488+/mJdz9+/60PXn/5vTdeO3v8+IXzn3780SenTp49ceLsJ+c//+rL3544ceaZZ5575JHHXnjh4DvvvHv8+IkzZ858/PFHiobPXfw6+9FHZz/66Oynn57/7e+++eOffvf5F+ePvPTiz+/8yaLF08UiPz4+tG7NtXt3bX3xL0D87NtvvHTu1NFvvvz06y8+efHZXyog/ofLLvM4BjasueGDd97+1z/+4V/++IfffvPN+Y8+PnH8xIljx8+cOv3+u++9+PwLjz/62C+e/MVLh19+/90Pzp35+NNPPr/w6f8dxCdPnD129NSJ42fOnf3k88++Vv7oswtfff3V77768rfHjp56+aXXFRBf+PTL11779dq1N4ZDsZamluZ5TXqdtqe7o7+3s6fT2GlWWzvUrkFjLjEg0vGJIXjxJDE9DFSFkIA7ZMo5JAYmKtEFw6lF47klk8DiicL8kfRoKVZm/RLh5jEXi7lpxEVAdhKyC7inwoaGxcRIMT1czNSkVFXIDBeBySFiyZS4ZLo4PsSxRDYSGOzp0lsMqq52Q4+1w9bX3d9v6+/vt9n6rL193b191r4Bm90x6PE6/QGHLzDg8ngDQQhGSnKxViyKNM3iyh1hMIXAFIrQKMJgCINfHJZAeAov8nRF4qoyX5V5ZXvaUFlSiPwXUy+O1oqjVXm0Ko1WxJGyMFTkahJTEagSR8gsITKEQOP8xSEEmhAYUmApnqUZmqQpkuPYcrk8OTk5MzOzatWqVatWrVy5cvHixdPTC6amF0zPX7hg4eL5CxZPTS+enL9kweIVy6+4+qprVq+6ZvXyK69ZOrNqwZLl85csX77q6hvW37T2ptuuumHt+OJlfHUIZQWAYkCaRXmRrdTK45NDCxYNLVhUHJsgiuUsTkYKoCeZdidSAQBI0nRekvKSmOG4GEkEIMidzTrTaVc2683nwxCcIilYLorjE6XpaapWL7A8JEjM0Ig0PsGPjJLlKswJIMOhgszXhqqT0/X5CysTU3x9mCpW6FKFLdeoYoUQi4QgU1KZq9aLo+PVqfn16YXVyfni8CghlXI4FS2AgXQ2lMknYBSgOZgXQZbPknQSI1IYkcaIOIz40tn+ULjH4+vzBZzReDCdimZSkXTMF/U7fPY+p63PYet39fe7+m32Xmt/d5ets8vW2W616MzaFk1zi7ZZY1TrzFqtUaPStaq1rTq9ymDU6gxqtba1RTWvRdWk0bfpTRqdUaPSqdp0arVep7eYLd3d3X29fQ67w+v2hYKhWDTy3cSTiQIAECTBMAxJkiiKQhAEFApKMAwVABiEIAAs5PLZdCadTKWTqUwqlc9mYRDAMIQgUJxAcAImSEQZkkJJClWM22Aux1MsR9IMrqTFyjTeT9GY4maWIwWRkWSO5UgEBfKFdL6QVkwMQjklG87mkulMXEmFZ4P4kjw4nYk3ChXKSTsFxBeP1sUjyWgkEQ7FQsFYOBSPRZLJeCqVSKRikehfdIj1mlaHrafIMP/0w5t+deCRNw8defvwa2++8PKvX3zlzUOvvvLCy8//4oUnDvxi3/0Hdu7av333/tkg3nXf/t337d+9d9+evfftvjQh3rL93s3b7rlr6+a7dm+/d//eXQ/t27t54x3zJ8eDfq/BoLXbB0RR3LDhxt177tv/wEM7du39+d333HHX5k337tiyY889W3fdefe9fwHiLbNAvGXPQ/c/9vD+J+7f+eDe7Q88su+Jvdv337j6ltHqFEfJIlcZHppatnTVNVevWbvmxg0bbl67/ubr19yoaPiGtT+8zNRt9ITdOIf/D4F46fJ1K67csGzl6rGpFf8REDc6xH8xfwfEvu8uRp59PK7B4tk9itkthUZUfAmLlVD24uKzYCwcSys58WwNN1ZS+L/7aKVArGTGs0HcuI6uIeMGji/pNM9uSjTiZIXpDncgGEkqWbUvGBt0+pQdxg0QK92JxvE+XzDmCUSUCyu9voA/EPAHA4FQUBlfwK/Y95KQuPFwNohDkbDC31giHolFGyBOpBKRaNTr87tcHp8vGI8lCwWIolhRLJZKVVkq0TSHwFg+D2az+XwOAAEYhjEUxTGMIAiKpjmelySpKMvlolwuFivlUrVcrspymaY5AIBjsaTPE/B5/LFoAshDGEoQOIWTNEkyNMOzrMCwPEWxBEahMI6BGAlgHEBIIFWGmFGyuEgcnimOLxaGhkGWDudAZ7TgiiD+JBHJouFMLpBIBOPxWDqWzEQS6WAk7gtEXC6f2+kLeIKpaArPYyIhlNiSzMg0yiAFFMhBuQyQSeWVK4EyqXw+B8EAikEEAeB4HsOzCJlBmBzGF6gixle4Yk2qVORKSSrJgizzssRJEi9JvFQUiiWxVJbLlWKlVqrVK/V6uV4tVYtyWRKLkiBLgizyEs+JAi/KYrFSqpbkMkMyuVTO6/bZBxxetzedSMIAhKEYiREURuAoiiEYiZEsyfGMwNI8jbM4TCIABoMYDpMUxtI4R+E8QwgcKbGUzFIyRxWVYakiR5U4ssSRRQrnUYjEEYqleJrkspm8Y9BtMrS3tWo0Kp3JYOkwdpr17XqVQdOi1bVq9W0aXZta09yinjtPPW+utnmetnmevnleu6Z1sMsY9fRDqSBRSBBgnATiVCHKFEJsPsAV/CIYkOFQEYmU0EgRCRXRkIyGZDRUREMlPFIhonU6UaMTZTImoRERCXNgmMoFsKQXjLuSnt7QYKeE5e66bd27Lz/72Yl3zr73xjuvHHr71ZfPHD/+2aefffLxhdOnPjp16qMLn375zde/nw3i3/zmnaNHj508efLs2TNnz549e/bcWeUffwHir/8eiPfsvPf5p5989fBzr7/0/CuHnm2A+NuvLnzz5acHn/vV8qUL+3u6vv+/LibEl4D45PETp06cPHfm7Ifvf3Dwhf8eECsOVl58+cW3H35w4qUjrykg/uzCV9+BONra0trW0moy6m29nQP9XTarqcui6m5vtfdpE2ErCfvKQmKolKoIYQ6307BNIu0jcnDBSHJmunDFYvTKJeiKhdDi8exEPT4kh6tioMz7i5xfpL086ZYY35AcnRrKLhqDl07hS6eIRRPYonFi6RR7xZLytVeOXXPF+NIF1aIAxcPOni692dDS1a6zWi09vZ29Nmtvb6/V2tPVbe3stnb29Fr7B/qczkGPd8DjtdmdLp+vAICyKFUkWaQZDicYDCNhRBkKQWgUoVGYQmEKhSgEojGYxVGOxHkK4ylMoHGBxgWaEGhCZC4aVxmexngKFShEpFGJRkUKESlEJGGBhHgC4kmEp9CLv4EhRJaSOVrmGYlnRYHlOYZjaZ7nZFmu1+vj4+OTk5MTExOjo6O1Wq1crpYrtWptqFobLpVrolQW5Uq5Njo2sWD+opkFi2YmphaNjE1Xh8YqQ6NjUwtnrrjqiquvW7BshVQbBgk6ngMi2XysAKZgFKQYQioy1RpbreFSMU9SsTzgS6TsochAMGyPxdyZjB8EAjAYgEBvPudIJvsikd5QyBYOD0SjrlQqCAAZiiIrFXZoCOC4GARnSIodGq4vWjy2bGZ06bKhBYtq0wuGFyyaWDoztWz5yMLFQn0YpJgECCchpEDSKC/SxbJYGy6PjFfGJ6sTU5WJ6cr4ZGlsQhoe5at1Ui6hvAhzAi7KbKUmj4wXxyakkTGuNkRValSlSsjFHEl6U5lul9vUN9BpdwyGQoFkPJyMhRIhb9gz6Bm0Dfb09Ft7+ru7bZ2WLpPerNOZNHqLTm/Wtula57XNbdE06y06U6fR2GHQmTRag0pn1BjMWr1Jq9Wr2nStbboWrVFtMGt1Jo1Kr1LpNTqjwdzR3tXTYxvot7ucbr8vGAlH47FYPBaLx6LxWCKVBECQpEiWZSmKwlAMhmAQAIB8QcmGYRACC0A+m8uk0qlEMpVIplPJXCYNAnkYBlEUQlAQQQEUA1EMVBJfgkRmh768QCu57+x6cYPIipIbIOZ4ShAZmsEhOK+0hGe3LGaXJRogVhyczsSzuaQyuXwql08pnm4YWvmpeCIcj4WSsf8ciMsc99Obb3nm0cfePHTkrcOvvP7ckTdefPnNQ6+++sIrL/7q4BOP/BdBvHXzXVs337Vnx9YH799zYP99mzfeMX9y1O91G/Rau31AkqQf/vCmvffte/DBAzt2/xnE92zbtWnLjjvvvvfnd225a9O2LVt3b99x35YtO2+/7Wcb1t56+y0/3bp55wN7Dzy877F9ux7cv/uhJw/88sG9B2678cdTowslriwJ1QaI1629acOGW9euv+X6NT+8bvWNN6y7ac36my8zdundIRfGYkOTIxdBPDxWvgjipcPjy0bGl49OrBidXDk2tWJi/hXfgXjlfwTEi5auXrZi/cqrbpy5Ys349Eqcrrh8SYPF1qbtaIC4TWeydNsGXD5PMOKNRC6Whi+ZYFjpS3iCkVmXa/x5G1pjZcQlZm2kxbMbxo2DbspWCgXEiomVXHbA4XW4A4qJL7mQeXZDozHKw8YHKZ91yS3NlwTGio8VNzcusVNErrxHqVLYXf5gJKnc+hGKppyeoIJmJRhWfrPHHwlGkkqjwxuIOr1Bp8fv9gb8/mAgGAyEgsFwSBl/MKCExC6P2+l2Od0XN7DNbk0oD71+XzAcisSi0XhM0XAoEg5HI7FEPJFKRmOxQCDk9QZCwUginsnnIRynWUYUeJljRQJnIAjL56BcDizkIRBEMZQkCYYiWZriOVYUhaIsVYpytShXinKlWKyWijVZKrOMgCJEOpUPB6OhQCQZz4AFBEVIHKMwnMIJmqZ5lhNZTmJogcQZHCFxkCAKGJXD2AwqZPE6KiwUhldWpleWJ6fJspRCUX8G9iWxUIaMFpBwNhtIJEPJVDKXzgHJbCGeyoajyYA/4veGwv5oNpEjYbLEFutyvSbVZLbIECyBUChMQCAGFBCggEAAiiIkgTM0wTIYy8A0DZJsgeBASoSZEiXV5dpwbWSoPlKt1sularFYlqSiKMiCIDW+S2JRloqyVCrK5VKxrDRGOE4QeJHnRZblWZYXBKlYLMtSiSLodCLjtLt6e2yDg45YOFbIAwiEYgiOIRgMwRAIIxBKYBRFsBTJkRiDIxQGkyhMohCJQiQKkxhCExhLYjyFCxQh0ITEEDJDFmmyyJJFliqylEwSPAKRGEIyFEeRTDaTs9udBoO5pUWlatPodUaj3qTXGFQt6pa5ra3zWtvmtbTOa265fG7LnDlt8y7XtjTpWpv0rU1mVbPVpHHZOiLegWTIlYq4sjFPIe6BEm447kKTTiLtprJeJu/ngAAHBHgwyIFBHgoJcEhCI0UiVqGTVSZVIpMSFhPRGAdFyFwATrrzEXvUZfX3twtoduPt69595bnPTr175r033n75xbdePXLmxPHPL3z+6fnPz5w+f+b0x59d+Orbb/5w8sSZp59+7sCBR59//sW33nr7gw8+OHbs2KlTJ0+dOnXmu6+zZ8+cO3fm3Lkzn3zy8be//eoPf/ztZ5+fb1QmSiVhYnxo7eprdu/Y8uwvH3/54LOvHX7u5YPPvHzwmd+8fuTcqaO//fqzb7+6cOj5p1cuWzRosyod4hvXrlYqE//6pz/+7ttvP/n4/KkTJ0+fPPXR2XNHP/jw0IsvPv7o40898Yv/bGVCAfHxY6fPnjmvBMNff/W7Lz7/Rvn+wfvHjxx+9fXX3jp18tznn339+mtvrV2zIRyKtLW1adWqjnZjf1+3Y9A6YDN3d6i725sHelUhrwVI91OIm8XdFDKAAVYc6BaIgWHZP38kPjM/v2op+oMZ7MrF8Mz8wqLJ7IKxzPyxzPzRzORwarQSGy5HJ+qpJVPQqmX0NSvFa6+Ur10p/2BGXLVMunp5ZfUPxm68YdG66xauXDpUkqBIcKDd3Kpp+75B22Q2qS0WfXuHsb3dbDabjWaz0WI2dbS393R399t6BgetAwOdvb39dnsqneZoRuYEnqRZDKdRjIAQAoIJECEgmIRhEoYICMRAAAMKKFBACwUUKGBgHgPzOFTAoQIBAwRcIBGARADliTIYmMPBLAn9eSg4RyM5GsnTKMDgEEsgHIlyFCYwpMhSIksJHK1omGUohqEZhuE4TvnbLkEQeJ5jWZamGZrhlMEJGkYIEMIQlKIYQRBLglTm+CLDShQjkAwvFCv1sYmh8WmuWE4VIKcv2N3v6Bpw9Drd/V6/KxTxxZPBTDaUzQVSaXc0PhgI9rq93Q5np91usdvNDnu7x90V8PWEAtaAv8vr7fC4Oz3uLq+3x+/vD4UcsVggl0vjeI6iQrmcIxoNZnOoKJUmJ0eXLJlYNjO2ZOno4iXjS5dNzyyfXLKsOjFFCFIsV3AGw4P+oD+RyqI4I5erY5Oj0wuHpuYXh0fZchUXJJTlUU4gBImUilSxxFaq8vBobXJqeP7C+vT88sSkNDIqjoxIo2PS8Aghy3EQ6vMHzP0Dlr4+q8s56Pc6fW6HzzHg6u8ZsHb1dHRaLZ1dZnOHQWtQt6qbW1VNKl2r1qhu07c1q5tU+jZDu97SbbZ0my82KAxqrUmjNWo0BlWbrrVV16I2qrRGtdrQ1qZrU+u1Rou5o7urx9Y7YB90etzegD8UDkfjsVgsFo1GI9FIPBEvFAokTrAUTeIEAiMgABby+Xw2p4TEYAFQ+hIKiDPJVDaTLuRzEFSAYRBBQBgBlP7DbBCTFKo0gxsgVlazlcqiXOQbLL64gGJWuUIpE1M0BoBZpefQoG3jIF2j/NBIhbO5ZL6QVoLkS0YpLis5sVI1jkWDiWg4GYskI2HlQrs/gzgZDUcCHp9jYLDXam23mHQ6dYvD1lMR+J/fdvuzjz3+5sHDvz748mvPHn79+ZfePPjqay++evDpQ08++st99x/Y8R2I9+x/ePf9D+3a+8Cu+/bvum/f7r33796zd9eePbt27961c9fO7Tt2bNu6fes927ZsunfTxq2b79q7c9tD+/Y+8sD9mzfeMTU+4vO49HqNwzFYLBZvvvnWffseeOihR3buvu/nd9/zs7s2371l++Z7d9x1z7Y77753493bNt+zc+u2+3bs3HfP5p233frTdat/ePONP9p817b7dz/48L5HH9j78MP3P/LLx595eN+jP7r5JwsmFhWFakmujY3MX7H8quuuXbd+3S03brht3fpbb1h70/Vrblq9/pa1G269TN+hdQYcKIP+/wLEobArEHAFA421a/8OiN3f6bOxY7gB4tksnp3mNuQ6ewVEY2WbMsrBu367R+nmKklz49xe4xOVaXC8Ie/Z71RArMzsnPiSTRcXl0U4vEqbWXmzsqV40OkLRpKpLJjOQdFE1huINs4C/k0Qu31hu9tvd3nd3kAgGA6FwwpkFdEGQsG/B2Kf36f8kfLQ4/P6gwHlZ0ORcCgcCoZDoUg4Go8lksl4PBEORYPBaCScSCayuSyIwASBMSTO4igNgVg+B2XShUy6kM0AhTyMwARJsBTJUSTH0ALPSgJfFIWSwBd5TuY5WXlBUzyKkLkMoFzkkU8DCIhhCImhFIqSKEaRFMdyEsfJHCvRJEdiNAlTJECQWYxMwlQcknPEOFmaKU5eUZlezA/XQY5LIHQMZBIQm0LxOFCIZvLJAgRiCEFDOAXAeDYPJRPZeDSVimWgHMwRXFWsjlRGRsojFbEqMhJPixwj0hRPEixBsCTBUhRP0wJLCxzJsxjLIDQLUhxECwgjkUJJLJXL1VKlKpXKygIeVhAZTqBZnmZ5muVolmM4geUElhM4XuQFieMFkmZIimFYXilBsKwgCnKxVCkWyzTNZtJZh91l7e7pH7DHInEQhDGMIHAKG8epqwAAIABJREFUx0gERkEQhiAUQ0mCYJT/yBTBUSRPEjyGMghEIjCJojSOMgTKkThPEgJFSBQhU0SRImWKkGlSpkiJwDkEJjGMYhieoplsNm93OA0GU0tLW2ubWqvV63UGjUrb0tQ6d07TvDlNTXPmNV0+r2nO5c1z5qia5unaWg2qVn1rk651nlHd3GlU93UaBq1me6/FM9AVdFrDLmvY0RVzdiW93Wl/TzZoK4QHgOggGLODMTscdyJJF5bxEHkfDQZYOMTCERaKMGCELISQtLcQdaQC/YHBDrfNxCHpjbeve++1Fz4/+8HZD99659WDv3ntpTMnT3z+2RcXPv3i3NlPzp45/9mFr2eD+LnnXnjzzbfee++9Dz/88NixYydOnDj13dfp06fOnDl99uzp8+c/mg3ijXf9bOmyheWyqIB457bNTz/16JEXnn7l4DNHXvjVkRd+9dZrhy+C+OsLh1985srlSxz9vXO///8Eva6b1q09+u47//anP/7bP//pD7/93YVPPj1z6vSZU6c/PvfRsQ+PHnrx4J9B/PZ7Z06f++8F8elTH33x+TdvvPYbBcQqVZtWq+roMPT3dznt1sF+i7VL3d3e3NfT6ncZ0tEuINML53rgXDcKdOFgN41YBcJWERxjlcCC0fjiieSi8cTC8eTCyczS+YVli8BlC4CFE9mJ4eR4PT41kl40CaxYjF2xjF41w165jF25mFm5hPvBivKaa8ZvWrtkw5rFq5YPlyQoFLCZDHOb517W1vQ9tWquVtuiN6j0Bq1er9XqdVqjXmc2Gjvb263dHb09Zmu3wWLpslrDkTCJ4QLNsjjJoDiN4iSMEhCiDAkjJAwTEIQWACSfh7JZIJ0G0mkwk4ayaTiXgfMZpJBFClkUyKFATnmtDJxPI/kUkksiuSSaS2KFFA6kCTBNQlkSzpMIQKEgjUE0BtM4cnFIjKYIisJJHMMwBIZhCIJhGEYQBEVRHMdwHMcwHEFxCEZBCAVAJF+AM5lCOp3P5yEQxCAIAyFMWa8OwhhGMqwok5yYyoP9To/e0tmi0bdoDWqTRWvp0Hd0GbqsBmuvqddmtvUpY+q1mXpthp4edVdXS7ulubNd1dOl6evR2nq0th5dX6/JPtDucnR7PD0+b6/P2x8MOmNRdzxm83k7HfaBgD8GABDHkkWZKpVIWSZlmS6VhVpNqFRJQcpAiCcStQ7aTdae7kF7IJFEGa40NFIfm5DrQyjLpQAwkEh6I1F/PBHN5lIQlMMwhGWZYkkaGpKHh/lqlZRlhOMQniOKMlMpk0U5i2PueKzb6TTbbBZbb7utp72ns8Pa3tFtNncaTRa9yaI3W/R6o6ZN3Tyvec685jmt6matUa02qtp0rRqj2tRp7Ohp7+ztMHUaNUa1St+mNqjURpXaoGrVtbboWtr0rW361hZNU4umRaPXWjrau3ustr4+u93ucrt9fl8oFIpEIpFwJBQKBYPBSCSSzWYxBKVwAkNQxb7ZVCaTSmfTGYXFhVw+l8lm05lMKp3PZEGggMAQhsEYhmA4NHsa3QmlCNGIfi+uHC7yioZ5gZ6tYeVts01MkEi+kFa8qyS+fxPEipjTmXi+kFaO6F0yyjJjAMzm8qm/AeJoJB4OJf4+iM1GrVbV7LD11CRx449+/PwTT7558PCbLx555emDrz135M2Dr75+8NVDzxx+6tFf/W0Q7/1rEO/8d0C86c6fTY4Ne91OvV7jdNrL5fKtt97+wAMPHTjw2M7d9/38rs0/3bjprnu23n3P9o2btt65advdm3dsuXfP9h37du7cf8+mnbfc/E9rrt/ww/W33n3nPXt37nt43yMH9j/62IOP/+qJZx66/8DtN/14/sSislSrloenJxddecU1N1y/YcP6227ccPu69betXnfLDWtvXr3+1rUbbrtM165x+O0IjdQnhsfmXwRxqT5eHV4wNPb/FcQLl6xeunzdilUblq1c/fdA/N2hOp8nGPYEQ06/3xnwN67nmL127a9B3CgnKDZtFCdms7iR74ZjaeXW5cYuCI8/8tf3Kis+bjQo/l7PQRGtkgQrAm5o+G+CeHZO3PhZxdPK/R3Kr1XaGsqC4d5+Z7/d4w/FkxlAWW/sD8WVH5+dQHsD0dkgHnT5Bl1ety8QDEXCkUgkGlH6UuFoJBgO+QL+2SBu8FcpGXt8XuWh2+vxBfwKgoPhkNK4CIaD4Wg0Fk/E4sloJB4JJ2LRVDKRzaQLhTwMAihQQPI5KJsBkolsIp5JJrKpZC6TLoAAiiIkhlIYSuEYTRIsTfEKMXGMwTGawFmSYDGUAgE0lwFy6QKQBVEAJxGKQCkMIRGYQFCSIFmWFQW+KPBFjpFYkmcUjwIUlUaIaIFJQFWQnc8OzZQml0pj40SpUmDkHCnlSRmg2TxOZBESJnlOFktVTi7TvISTLARihRwE5mACJiVGqsv1serYSHmkKlWLfKkkViqlerlUl6WKKJZ5ocjxRY6TOEZkKZ4lWAZjOYThEYZHWZ7geUbgBJEVJVoUKYEneZ5gOYJlcYbFGZZgWYJlKZb7bniK5QiagXECJUiSYVle5HhREGRZLleq9Uq1zgtSIQ+6XJ6eHpvd4UqnswRJc5zA8xLL8gRJIygOIziKkjjBUBRPMwLDSBxXZDmZogQcZ3GcIUiOJHiSEChSpCiJomSKlEmySJIySUgkIRG4gGEcitIEybC8SLFcLg84nG6D0dzSqmprU+u0er3OoFZrm5tb514+b96ceU1zm1vmNbc0Nbc1NWvb2kxarVmr0atbNa3z1C1ztW1zjeomo6bJrG3pNmv6u/QDnbo+i6rPorJ3apzdWk+v3tdn9PebAgOW4KAl7OiIurri3u5EoCcV7s1GB4CkE0p54bQPTHqyEXvCbwu5up29hsFuHQ0l7rx97XtvvPjlR0c/Pv7O+28eeeeNV86eOvn3QPzww488++zzr7/+5jvvvPP+++9/+OFRxcQnT548efLkqVMnT58+debMqY8/Pvftt1/94Y+//fyLT15+5dBdd9+xbGZRtSpPTgyvXX3Njq2bfvXkgcPP//LlF58+/PwvDz//y1+/eujsyQ++/eqCAuJVK5a6Bvua5vxDyOe5ecO6Y++9+7//+U//+1/++Y+///1nn144e/rM2dNnzn/08fGjxw4fPPTEY48/9cRThw8eeec3754+dfaT85/9R9auXQLib77+/Tdf//7LL75Vrqx7/71jhw+98vprb505/fGXX3z75utvr117YygYbmtrVatbLGatzdbusHcO9pmtXaqu9iabtdXvMiQjnfm0Fcx0owUrg/WzeB8OdMAZA1YwMminRNlK7ECZG6zJrrF6aMFEesn83MLJ9Fg9WpMDVdFXFX1VyT9UCo9W4+O11Hg9PV7PTI0CSxcyV19ZW3/D/HXXL7hipl4UC0F/j1F/edPllzXPvayt9fsa9TydvtVg1BgMWr1RpzfpDRajuavdYu2yWLsMHRa1QWe2WPw+HwrBHEExGMFiBIMRFIKRMKoMhWA0ilMIioMQWijMAnEGymbgXBbJZ9FCTtHwJYMUskg+g2RTSPZSEBNQjoDzBFzAoTwOFVAwjwA5BMxjCEjgKI4jCAwBQD6Xy2Wz2VwuVygUIAjCMIwgCAwnYATLF8BcHgBABAKxQg7OZAr5HAQCKACgBQABQLQAIAUQgVGSYDgII4PRRGdPX5tGP7dFNa9V3azRt2j1TRr9XLV2jkozV61t0hvazBZNR6euq1vfbdV1d7d1tDeZjXPN+nnthnntxrkWwzyLsaXTrLV1m+39nS5Ht8ve6Rhstw902Ac67AMmm1Vv7e4Y6Ov3e1zRsDsacYaDg37foN/nCoeCyXg0nYqkUt5wpN/lsli72wx6tdlkc9gTuSxK0TjDFlAkGI/1uZztPb2m7q72nh7rwGCfyzXo83pj4Vgul0WRPI6kQCCcSXtiUU8sEsykEhCQQZE4mPcmYr1ul6WvV9/VqTYb2nTqNm2rRq/S6lVavUpv1BhMWp1B3apqUkDcpm7WKWfp9G0ao9rcZeqydVr7u9utFq1Z06ZvazO0qYwqtVHdpm9r0bW06ltbdM1NqnnN6iadQdPR0d7T09Pf1++w290ul8/rDQaC4WAoFAj6fX6f1xsKBNPJFAxCGIJCAJhNZ1KJZDKWSMYTqUQym87klXvqMlllgHwBRWCSwCgKJym8UQj+62m0ihUfKyxu7GJrbJ9ofJ8NaAyHsrlkI/3N5VONykSj/6BQWGlKAGAWQQGC/Is2s7LwWDFxvpC+COJYMBoNJGLhVDyaisUSkXAyFk7Eo6mUsmUiFokGPT7nwGBvd7fFZNBo2prsNuuQLG36yU9fePKpNw8efuOFwy//6sVXnz385sFX3zj02uFnj/zisaf3339gx85923ftV9au7b7/wZ179u/cs2/X3n2799y/e8/eXbt379y1a+eOHTu2bd++9d5t996z7Z6779208d5NG/fs2Prw/vseeeD+u3/+04nRIY/LoddrXC5HrVb90Y/+6aGHDjzyyOM799x3x8ZNP/n53Rs33XvX5u0bN23buHnHpi27tm67b8eOfTt37t90946bb/rx6uvW37julo13bNqz4/6H9z3y6IOPP/Hwk794/Ff379r/w7U3T47OL0m14drY4oUzV/9g9do1NykgXr/htjXrb1297paLINZa1Hbf4P8siK/87wVx7CKIAxGXLzx7o/Ds7kRjGiCOxDOzO8GzWTy7tzD7YrkGkS+Z2YvSGonvbKTORvDsVnHjPRevCPkrECu6VZJgpcXh8UcS6UI6B/07IFZ2wwUjSY8/bHf77W6f2x8IhiPhaDQSi0YTsWgiHonHgpGwLxhwez1Oj9vhdinj9LjdfwfEgXAoGAkHlK5FwO8L+gPhcDgaj0QTkUgiGk7GoqlEIpNM5lKpfDqVTyZziXgmHktHo6lYLJ2IZ5LJXDpdyOdgQPk/QQEBABSGcAQhUYSEIFx5DoIYBOEggOayYC4DwgBKoTRH8Bwp0DiLISQM4jBM4ATLspIolmWpIgolgZUFShQpUSZEDqCIGIiH82IaGyNKS6TxZaXJBdzwKF6swXwF5iqoUER5CeOLfKleHx0an6yOjBerQ7xYokgORykcJlmCK3KloeKQAuKaVCuLlaHKyMTY9OTEgrGRyaGh8Up1WC7VBLHEcTLHiDwjCowk0ZJMSzIti6zM8xIryYws07JMyRIliaQokIJACDzBK8MRHE9wnNIaIzkepxmYIFCKonlBKJakYrlYqlSq9aGRsZGx8XKlhmFEMBgeGHT4/EEYxeRSpVofrg2NlKt1XiySNIviFIrTGMGSNE+zIsvJvFgRxDLLF2lWYliZ4WSGLTJsieXKDFtm2DJNlymqTFIlgpQJQsYJEcN5nOBoVuDlEiOIeRByub0mS3ubWqPS6PQGk8Fo1uoMrW2qeU3NzfOa21pUWrVWp9HpNVqzwdBlsXS1my1GnV7bqlE1q1vnaVovV7fM0bZebta1dpnUnYY2s3quqW1Ou2Zup3Zut6Gpx9TSa261Wdr62tv6O9SDXVpHj85p07v7DV67Oezpjvv7EsGBmN8W9lh99naXzdjbruqxtGKFyM9uW/3uGy9+df7YJ6fe/fA3r7z761fPnDzx2YXPP/3k87Nnzp85ff6zC19/8/WfQfzMM8/NAvGHR48ePXbs2PHjx48fP37ixPGTJ0+cPn3yr0E8s3xxrVacnhpdt+baHVs3Pf3UX4D4zVcOnjnx/jdffvrNV58e+g7ELXP/MRLw3XLjhmMfvP9//vVf/s+//euf/vjHLz77/KOz586dOdsA8eOPPv7k408devHw279++9TJM/8tIH7v3aMNEH/15W/ffOMiiFtamlvbmgwGldVqGuxv77eZujtVHZYmm7U14DZm4lYo34fkbRQyUOK9FdHLYr1wxgCmNXBWhxWMBGAmoXaO6KlIrrGhyNRofKQalFgHhfZSSC+N9rJ4n0DaJcZd4nxlIVCRwkPl5PQ4smKpcO1Vw9dcObxoWmTJhNvZoVX/47w5l7U1f0+nnWswtpot2vYOY3uHydJhsnSZLdb2zt6uzl5re0+Xvt3cplUbjEa3ywXlCzRKMBjBERRH0AxG0ihBoziN4gxGsDjJ4iSFYAQEKzkxks8j+QJaKGAAgIMAAQEEBOAXp4BDBRws4GABA/MokMPyWSyfxgtpAsyQUJaCsxScI+E8DuVxKI8CWaRwcQlxIZuCgByKQDAMFPK5TCaVSqWSyVQmkykUCjAMYxiG4ziK4SCEZHOFbK4AQRiGUghMgACKwASO0RhGIwgJw7hiYhghCIqDUCIYTXT19qv1pha1rlWjV+lNbTpjs1o3p1X1vaaW7zW1/GObap5O32a6aGJdV5emq1PVaWntNDV3GC43a7+vV39fp5pr1LR1mQx91vbBvo5Bm6nPqrd2arvaNZ1mVbtRZTZpOy0Ga6fR2qXraleZDM06TbNOozIZjV0dXTarta+vy9ZrsXZpTPrLW5vntDRrzcY+56AvFPSFQw6Pq7PXqjUbW7XaVq1apddpTSadxaxrN5usnT2OQUfA5wr57T5Pj2PQ3Nut72439XZZ7QODfq8j5Bvwe7odA6bebk27qVnTdnnL3LlNc1pa57apmpQFEUazzmDSarStraqmlrZ5GmWPhEGl0rVqDGpLt7lnwGqz93bZOvXtOpVBpTKq1Ca11qJRm9SthrY2o6rV0NqkaWrRNOuN2q6OdltPj72v32m3e1wuv8cb8vtDgUDQ5/O53V6XK+DzJeNxsFBAIKiQy6USiXg0GotE4rFYMh7PpFLZTCaXVfZLZPLZLAgAGIoyNMmylLJeTQl6G/fPNbCr8BT/7iYOpVisQFl5OLtf0QCxMigGZnNJJQNWNKxsnFBC4tkgzmQTCoiVj2ic6mt8EIqBfw3iZCySScQziXgqFk3Fo6lkPJNOZjKpZCo+G8RGg0bVMtfeax0uFe/52R0Hf/HLNw8efu25Qy/98vn/IRCPDdfdLoder/F4XENDQz/5yc8eeeSxRx97QgHxj3+28ed3b7lr8/a7Nu+4e8uue7bu2br9/u079u3Yse/uu7bdfNOPlYR44x2bFRA/9tATTxx48vGHn9x+z84brl4zUhsritWx4anly6684fr169fdsmH9bRs23L5+w21r19+2et2tq9fdesPaWy7TmFWD3gGYgmvjQ6PTU0PjF9euVYcXDI0tGRpbOjw+M/JfB/ENS2bWLr9i/dIVNyiH6ly+xJ9BrDI0qXRqg6Wjp9/u8XtD31UmZlHYEwp5QrMP1cV84bgyjdaEouFL+sSXbJ8IhBONhLhxSK6xSW02i2evRVMaxn89sy/DU6Zx48YlvQglDG6cflMQ3FjQprxweUON4rKyeFhZsqZ8kNMTjCayqSyonKtTfnOD1I3zf9FENhxLewMRhyfg8Pg9gVAgEg3FYuF4LJqMR5OJSCIejEZ8oaDL53W4XXaXUxmH2+XyerwBvzfgd/u8Do/boRA5GAhEwoFI2B8OeQN+t9/n9nu9wYA/HAmGY8FwLBSORyLJaCytTCSaCkcSoXAiHE5Eo6l4IptK5TNZMJeH8wUkn4ezOSiTBXM5CABQCMIhmCgAaC4P53JQPg8XCki+gGSzIJCHSYyRuVJFrMpciaMEHKEgAIcgAidYjpNluVYuDZWKtaJYKXLlCl+pc5UiJlBJBI8U+BQ2RpSWlSavGFq0rDQ1xdaGMKmC8BVMrJDFGlcZroyOjc8fnV5Qn5wuD4+KckVpJBMoxRKczJaUhHisOjZcHh6ujEyOTi9asHTJ4uULFyydmlo0MjpZrg5LUoXniwJflMRyWa7VS0NDpeGh8nC1MlSq1eWhujhcF4frQr0m1Kp8tcJWymy5RBeLlCyRkkiIAs7zGMeRgsDIEi2IOMMSHMcVi3K1WqzWytVadWhkZHxibGq6PjxKM1w0nnR6fNFkihOlsanp6UWL5y9eMj69sDo8xkklguYxksNIjqAFihUZBcRyVZCqvFQVpJog1QSpLkhDgjTEi3VOqLN8neFqNFulmApJlwm6SFAyyYicVJSqVa5YBBDU7QuYO7tUOr1GbzSa282WDqPJrNHqWlVtKpVKp9WZTWaL2WIxmjot7T3d3baeru4ui8WsNxo0Bp1Kr23VqZp0qiazQd1t1nca1Cb1PEPbHJNqrlk916Kd16Fr6tQ3dxlaugzNXcYWq6m1x9La29Fm61T1d2scNoN7wOK1d3gGLc4+04BV19uhatfNtWjnAGn/j2+67u3Xn//y/LHzp9/94O2X3/n1K6dPHPv0kwvnP7pw+vTHp099dOHTL7/+6vcnjv85IX7jjT+DWPk6evTo0aNHjx07euLE8VOnTnz00dlvv/3qj3/6f3l7yyg5C3T7N+ePJN0lr2tJV7WmraTLutzlLXfX7mrvOC4xEoLM4ATiJIQkuAQYJIEILjMwBAgSRweYmXPO+Lkf7oe3UzQJc+Tee+5ae2XVKkt9yy977Wfv33/z7RevvX7onnvvXLxkuljMjI3WVq+8ese2jS88+8Thl56bWarb9+xbr778+dHffvfNme++PXNg/3OXLJ4BYq1KceP1a49+dOTvf/3LP/721z/9+79/+/U3p06cPHn8xJlTpz/5+OihAweefPzJvU8+feClg+++/etPP/n8zKn/ARB//NFnjZD0D9//6+++/f333/3xqy9/9/57Hx488Oqbb7x7/Njp7373h3fefm/lyjUDShWXy+XxOBgKtIjJjnZBeyspEgA02dwq5g/00zZTB+PuDXh644H+UkY7VNQXkvKory3gEjJ2inHQPjvls1NBjzgZ7iqkFaWsMhXt8bnEdjPptNKMqyXsa0+GurNxWSE1UMpoyzl9rWgeG3IvmAgtXZhaOJGoFDxuu6yjFQN4F3Ka/gVHm4QCUCzGJVJa2iqUtopapEJxq1DcJpZ0SFrapcJWMS4gAQREMXR+V5fVaPa7PEEPE2FCsUAkwoRC3kDQ4w95/WFfIOoPxgIh1jn2u9yM0804XYzT5Xe5Am53wO0OejxBj4d97He7/G6X3+X0s3DstPsdVr+jESC2sQp67Kw93ABim0lvMxtddovb5XA6bVar2WQyGo1Gk8lss9mcTqfb7fZ6PR6Px+Vy2x0ui9VuszvdbsbnDfo8Qa8nEAxEI+FEOBQP+CM+X9Dp8tkdHo/HHwzFfExIqze1dnbjtAjGKYQUYLQIo0UwQXMRbB4AXcwH54EwB8EAgoJoASIQwSIh0iLCpGK0VQRJKA6NXYyBFyK8uSifR6GIREC2tZBtIrRFAAkJPo3xKZRHIDwcBQgUIFE+gXIwqAniz+U3z+VzmkE+HwUhAkEIDMJQAIWaAe4F8y7+PxdfNI/HgQmUFNKUUIBROIhBPAjgQiAfhSAcgXEMxBAeAgIYjAlpYZukpbNV3C6lJGKIwjko2ATz+SgM0wTeIiClIlIqwsQCmMJ5MK+JN6+JczGXN48PcECYhxMwLSSEIpKkUAyHEAzESYQgURgF+BAXwgBBC8WWQkk6JbgIBwkIJCGERjARhgoxiEZAGgEoiI/xQZSPk2iLSNjRKu3p6Ojv7lb09ankco1SqVEqB+QyeV+vrLdnQNZv1GldNqvH6bBbzUb94KBOq9NqBnVag37QbDRYzEaL2WQ2GS0mo9VictitXo87GGAikSDr+LJiUxDnBCECQW8DiFn8ZR+zI8zskywoN67rWJD1eB1syMFiNdgdZrZ5rVE0waYmGkzccIhZ/m4wcQOIXW6b3WE2W/R6g0arG9BqB4yDWqvRYDUazPpBk15nMuotZqPFYjKa9BrtQL+8u6NTKhZTOAYB3Hld0pZKNrP5zrsO/uq5tw4cev3FA4ef3ffaCwffPvj6W4fePLTvlWef+qdAvP2B3Tt27tpx/87tM0C8/SwQb9iy8Z5N99y1+d67H9i+9dEHdz320O71d9xaLRV6e+ZjGCKT9VUqlTvuuPPJJ/c++dTTO3buuv2ue35x2113rN+4fsO2ezZu37B556atu7Zs3b112+6tW3etv3vLDdffsmr52hvW3HzPXZse2L7nsQcff/KRp5585KlHdj+2/vZ7L1l0aS5VSMYyw9WxS5ZeuWrl9Wuuu2nVyhtWr7px1eqbVl33ixWrb7p25Q1XXXv9HJAAumQd//8AsTeQ6ZENYlQrgAhBVNgAYpG0o1umlKu1crWmMd3MpodlarVMrZGrtXK1Tq7WydWDCo2+odndZ+cUA//sqtzsw7vGNN3ZtrLBRoiCnVyeDcSzy9pmd1OwZ3mNSuNz1LCQWU93dq5jdpNxr0zF2tLdfUqlWq/VWwY0hvm9CrG0UyTp6OqRq3UmvcnODjjPjhrPLsRgZ0QUKl2vXNUrH5ANqJUarXpQp9brtAb9T4G4v6uvp6t3RvP7entk/X0KeZ9C3iPrnwFipVyhVg1oNQNajUKt6lcqemT93bL+XrmsXzkgU6rlSrVCqRkY0KnUepVarxzQKZRauUKjHNCq1PpBvdlkdtgdHpfb7/EGXW6/ze6xWJ0sHztdjMcb9PpCLBPb7B6b3eNw+hxOn93u9boDiWi6nK1UctVsohALJX3uoMPmtTu8Xl8oGktnMqVCvlrMV/Ppcj5ZLCWLlWQpF0iFLf6gwZ22h8filctrC68dv+TyoYWT6VrJn0o5w0l3NBtIlxKlanG4OjRaqo9mq0OJfDEcS/mZsNft97mYkC+cDKeKqeJwcXi0MjpWHRsbGp8YnZqeXLRgwZKpqUWj41OV2kg6V4zG0+FIIhZNpVL5Yq5SKw/Xq6P12mi1Vs9XqqlKOVEtJWrleKUULxcTpWKsmI8V8pFcNpRJB1JJfzLBxGPeWDSQTERzmUg6zcSiTDQaSaXi2Ww8nYml0olsNlcql2pDuWLJHwyrtIM9crnZ4SgPDy+97PJLrrxgdGD/AAAgAElEQVTykiuvWrjssvrEdLZYiSQygXCCCcYD4UQwkgzH0rFkNp4uJDKlZLaSyrGqpXJDqdxQKltLpmuJdC2eqsWS1WiiEomXwrFCOJYLxzOJTD5TKidyObffL1ephdJWhKQwmqbFEpFEKhCLcZJEcAzDcZIiKZomSRLHMIogRCKhRCJqEQtEQpKmMJpEKQLGUQBD+DSBSARkC40LcJBG+QKUL8D4AowvwPnCGfGEOE9I8EUkT0TyxBRPTPFbaKBVBLW3IO1iWCoExRSPxpoQ3gUw9wKjtmfd6svefu35r04eOfnpr3/77uF33zr8yUdHTp88feL4mU8/OfHpJyfY/bb/BIiPHDly5MiRDz/88KOPPjx69ONPPz36s0BcLucmxofXrL525/bN+5576tUDL7x28Ecg/pSdbv76XCC+6Ya1nxz96B9//+t//ONvf/7Tn373zbenT546deLkF6fPfHr0kwYQv7Tv5XfeeveTo5+dPvXlfxOIP/rw048+/PTzz05+9eXvfv/Dv/3+h3/7T4H4OqVygMflAnweiSNSiaCrQ9wupWiST6BNEiFvQCZ0WnvCjDLCKJIhZSVnGK1Yh/KDuWhfjGkLusQBh9Bnoz0W0menI0xbKtqTjvWGfG0OC2UzEV6nOMy0R/wdyVB3MaUcLhnGaraJumtyxDM1ykyPBabGwiNVJh0320zz21sRGLwYAi4S0kCrFG9rF7R3iNs7WlrbxJJWobhVKG4VtbSJxW0tQqkQowk+DEAI3N7WptdonWabx+YOevwsDftdDOP0Mk5vwO1jTWI2W8w43Y14sd/lPttE4Q15vWexuAHHLr/b6Xc7Ak5bwGllaTjstUd8jojPEfY5g15n0Ov0u+0+p83jsLpsZpfN4nXZfT6P1+NyOu12u83hcLjdHoZh/H6/1+t1uZw2m81isVptDofT7fb43G7G7fS5HF6Piwn4I9FIMhpOBgNRhgm53IzD6fV6g+FIIhCMGsy2zu4+StiCkgKMFpEiCSWWEsIWlBaBBM3DCB5GcFGcjxEAQQEEBVAkJKBQiRCVCmEJzRPi8whoLsqfi/K4BAwJCVRMI2ISFGA8EuYSEI+EeQTCJxA+jvBwiIdBPAzioxAfBQEMAlAYwCA+AnBBfhOPczF33oVNF18w7+IL5118cfPcJm4Th8fh8LkcPocDcLgAD4BBCINhAoFwhA+DHJDbDHJ5CAgTKErjuIDEBBRMYTwUnAdwLuY2XcxtmgdwOAgAkihCEwiNQzgEQFw+0AyCHBDiwgifpFBxC93aJpZIheIWWiimxBKBQEQiGMgHOCDCp8VkR097V1+ntEuKiwmQAEECRIUoISGJFhIV47AIgwQISIAwDpIULhGLutpa+7o6Fb09KplMq1QOqlSDKpVGIVf29yn6elWyftOgzm23eV1Op91qNhmMhkGDXmfQ60xGvdnMArHRZNQbDYMsODodNq/HHQj8pFht9tTc7IgwaxWz4DubjxuI3Di/m/1mt8fOFkSw+x0sQDfCDw0gZi1ks0XfmPloQDar/wSI7WaT3WyyGg1mg95sMlgsJqvV3ADi9g4JC8R8ztxOibiSzWy9e/2h555/68Ch1154mQXidw698fbhtw7vf/VXe1/4OSDec9/O3fft3L39/n8KxBvX37npnrsaQHz37bdUivnenvk4hsrl/bVa7a671u99+tm9Tz97/wO7b7/rnptvvfP2uzes37Btw+b7N23dtWnr7s1bdm3avHPTpvvvvmvzjetuXbPqhl/ccOvGe7bu3vEgC8SPPfj4ru27f3nDLZMjU/FQMh5OjQxNXHHZtWvX3LTmuptXrli3YsW6latuXHXdL1asvvnq5esuv+q6BhC7/jeAeHzqJz3EDSCeqV2bBcSN6eZGswRbuCbXaOQarUKjU2gGFZpBhUav1OqVWgMrxXmrHLODvI27t4YjOztZ8bMXeI2ytu4+Zcf8fpZ3/5lP3KinmH2N97PJCtbT7VdoZhcGN35Sd5+SzWbM71UoVIOaQfOAxtDVIxdJOoQt7R3z+9nmNbXO1CdXN4C4cd7HfoSNggxo9P1KTZ9SJVdpWCDW6Ad1RoPOaNAa9CqdlnWI5/f1ngPEvXJZr1zGAnGPrL9fqVCoVSqdVqXTskDc3d83v6+3u7+vR67olSv7ZAP9MpVcoVEotQqlVqbQ9MtUMrlaodRqtEajyc7yayAYC4bijD/Csq/d4XW5/T4mHAjNPO/xBdkOJa8v5GPCXm8oFIjlM6V6ZbReGS1mKolIhvGGHA6f08Uw/kg8kc3lK6XSULk4VMrVSplKJV2pJEtZfypqC0YtTNGbXFQYWzl1xbqlK1ZMXb6wMFpgUmGrP2zzJ33xQrxQLgwVK8OZSjWeL4YSaTZD7LC5XTZPwB1IhJKldGm0Mjo9Mr14cvGiycXTkwsnxxdMTCwYG5seqo/lS9VYMuMPx5hAOBSKJZO5UqE6XBsdG5kcG52q1ccy5Uq0kAsXc5FSPlwqREr5aDEfLeajhVw4lw1m0/50kkkmfPGYNxb1JxORbCaUTnkjYU8oFIjFQomEPxr1hcNMJBJJppK5XCyVdnp9fcqBjp4ei9M5MjV17XXXrbz++hVrr79y+aoFSy+t1MdSuVI4kQlEk4FIMhBNhuLpaCobzxSSuXIqX2WVzg+l88Mzyg2ncvVUrp7MDicyQ/F0LZaqRJOlaDKfyhVz1WqqWPAGg0qtVtzWhtE0LhQKpa0tbW0iqZQUCgkBRQloSkBjBA7CEJ/Ph0AAw1CKImiKoCmMIlGaREkCwVAQhfkkDotpQiIgxTQmolERhYooVEgiQhIWkpCAAH8UyacJnoDg0TiPwrg0wRVSPDHFFxJcEm1CwYt48+Zw587RKjuvW7709UPPnP78vWMfv/3e2wfeeePgx0d+e/LEyeOfnzp69NjRj4+dPvXV7779PTvMcfao7p3333//yJEjH330EQvEH3zwwZEjRz788MjHH3/0yScfnzhx7Pvvv2WB+PU3Dm/YePeSpQvKlfzkRP36NSt23b91//N7Xzv44usHXzy0/1cHXnzmzVde+uTD97758uS3X516ed+vli2a7uls4867SDsgv+mGtZ9+8vF//Mff/6//+Ptf/vzn77793ZlTp0+fPPXF6TOzHOK9L+17+e033/nk4/8BELMOcQOI//D7f//ud3/4Z0C8YsVqpVIF8AEEhoU01dEm6Znf2tEqpHAAg+eJBfwBmchtl0UDmlhAnQypSxljvWSt5fTZiCzm6ww6JX6H2GcTuM2kx0oHPdJ4sCsR6g5621w2oc8lSUT60nFZNNAVC3QV08qxmmXBuHfxVGDxVGjRZHB6PDgxEqgVPYmIwWbu7u7CKaKZwJpEIqi1FW9rp9vbha1tIolUKGqhhC2UUEwJW2iBhCZFFEIiXJDLB/ktYtGATG7WGRwmm8/h8bt8PofHY3O5LA631em1u/0ub9Dj87s8PofLa3f6HK6zWOye7RDP1o9A7LLPALHLGvJYWSCOMs4I4woz7pDPFfK5gl4X43b4XHafyx5gPOFQIBhk/IyXYXyBQCASicRisWg0yjCMw+Ewm81Gk9lqc3h9/kAw7PMGnHaPzey0W10et9/PhIP+qJ8J+3whjzfgcjOMPxyNpUKhuMls75jfh9Mitk4MF4gpsZRuaWWxGKGFIEmzTDwjDOMRGJ/GASEBiAieAONQcDMBNuEAl4QBGgUFGJ9CuATUjAHNGMAjYYBCQBoDKRQgEZBAYArDBAQuJEkRRQhIlMIAFOSA3LncpouaL76w6aJ5nHkcHqeZ19zEbWrizGvizGvmNXEBDh/igwgIohCAgXwE4IK8ZoDTxG9uAjgckMuF+SAGoTSOC0lMQAA4zAF5F3PnXcSdNw/g8DEIYV+iMRSDEISPIAAM8xAUoGhMIhV2dEo7OqXtHZK29pbW9pYWiQDDIT7IARAeJSLau9u6+jolXVJchAM4AOAAIkAJCYlLSFSMI2eBGCEgiiakLeLu9nbZ/PkD/X1ahUKvUhk0GoNGo1MNqBXyAVm/WiE36wc9DjvjcbudDpvVbDEbzSaD2WSwmI1Wi8lqMVnMRoNepx/UDuo0Br1uhom9LpZlG9UQ53SrsZN1s8/mGsjbsHLZdraGwRyO+P0BD4uwjVUOdr/Dx7g8XkcDbWff1bFHdQ6nhV39aLz//E8ZjFrdoGpQpzIZdA6LyWEx20xGi9FgMRutVvMMEOtmgFgkojAU5DfP7ZSKq9nstvXrDz//wtsHD7/+4oFDz+x77YUDbx98vQHED+15/L7te7b+F0C8/b5t923bunXrLId40z13sZGJRx/cdddtvywXc73dXQSOKhSy4eHh9evvefqZX+19+tkdD+y+7c71N91yx+13bbhn432btu7cvG33pq27N27euWHjjg0btt9156abbrjt+utuuuXmO7Zs3L7n/ocee/DxJx5+8pHdj27fvGPd6hvqlZGQLxINJuq18auuWH792pvXXHfziuXXL7927YqVN6xcffPyVTddec3aS69YNQemoPnyThaIh8ZHK/XRXHmIBeKZlonhxSwQN0qIWSCujy8dnVw2Pn3p5MLLJxdeMTZ1+fDYpdXhpecB8cxSXbW+mAnl+pVGnG7jACQHIJr46ExkQtLW0SPvH9DI1JpzgPi8pTqtTKXtV+n6B7Qy1Y+jGP+MhmczMRuKaIQWzjeMWbH5CplS29M/cM563OwyinMqKf5Z4LjhEzcO6djfwzI3q85uGftt7BIHC+VdPXKWubt65KwHPNOqNusaj/2fQGNGhCVphUonG9DIBtRylVqp0agHWSA26oxGjX5QqVH3KxXd/f1dvQ0m7u3u7++Vy/sU8l65vEcm65XL+hTyfqVSrlLJVap+peIsQ/fO7+ub39ff0y/v6Vf09qv6ZOp+ubpfrumXq/vlarlCO6DW6/QWk8XldPt9/igbYA2EEj5/xOMLeXxhnz/iD8aCoUQglPAH4/5AzB+MB0OJcDQVjqZD4WQ8lqkUhidGpheMLx6tTebSlWg4GQzGo9F0MlXIFWrF0nCpNFwqDlcKw7VCvZYbKifKKSYZtgUi1kCBSS0qjq9ceNUNl61etfCqhcXxnC/pN3oZkzfmjubj+XKxVigPpUuVWDYfjKUYf8TtZJw2t9vqDrj8yWCikilP1MYXjS1aNr10yfTSRVOLpyYWsjRcrAwls4VgNOHxh9xePxOMJJK5Snl4fHRqcmLh2Nh0ZXg0VS6H87lgPhsq5SPVUqxWjlfKsXIpWixECvlwIRfIZphU0peI+xJxJpnwJ5O+eNwdDnvCYX8sFognmGjUHQy6AkEmHA0nkuFE0uFlehUDks5OjdFUro8sX7Nm3S233nj7HatuuGnZldfUJxfkKkOJXDGUSDORhDcUYyKJUCITyxTi2VIsU2YVz1TimepZ1eKZoXhmKJYeiqVr0VQ1kixHksVoqpDMl7KVarJQ9IRCcq2WlkohkkQEAkoiEUqlgpYWQigghDQpoAmaglCEC/C5PC6PzwUhAEFhFEMwDMbPCkFAGAYwFKQIVEjhAhoT0piAQlnRFEKRMEVADdEEQBEAhQMExscQLoY0kxhHQPBonEMgTQh4IWfenOa5c9SKjpXXLnnl4NOnPvvNsY/ffv+dg+++efiTj46cPH7q2Oenjn587JOjx8+c/ppdqnvhhf1PPPEUC8Rsy0QDiFk4ZiMTn356tAHE3/7uyzffenXT5nuWLltYKufGx4bWrV350O4dB/f/6vVD+1ggfvmFp984vP/jD3791ZnjX39x4qUXn2WBmDP3Qo1SduO6NZ8c/egf//jbP/7+VzZDfOrEyVMnTp4+eerjDz86+PLLLBC/vP/Au2//+rNPZjLEX5z55nwgZjuGv/zi21Mnv/z8s5OfHD326SfHjx87zQ7U/fD9v37/3R9//8O/ff3VdywQv/Xmr0+e+OL77/749lu/WbHiOpVKi8AoiZMtYnFXR3tvd1dnm0RAIjjCEQvAAZnE4xhIhAzJsCEdGSymzdWcpZQaTIcUMV9PxNsV9nQE3W0BpzTgao0wnclQbzLcHwv0hJiueLivkNEWM9pkpD8R7i1mVCMV8+SIe+GEf9FkcPFkaOFkZHI0PFT2pWImu6W3r4cU0hwCn0fTfLEYlkhwqZSUSAViCS1sIYUtpFBMCsQkJcIxGgVQYB53XjO3iSLx/u4eo1bvNNk8Npfb6nSYbKxYJvbYZgiYcbobDnHA7Qt6fCGvL+z7UQ2f2O9yMS6nz2n3Oax+hzXgtLLp4YZJHPax/RIsFrsDXpff4/R7nCG/LxoORsLBcCgQDgUjkUg8Ho/FYpFIhGEYp9NptVotVpvT5QkEw5FIPBSMet1+h9Vtt7rYxkbGG/J5gz5fyOsLen3BYDiWSGYj0aTZ4mjv7IExspkPcUEEIWhiFhNjQjFI0TyM4CAYB8F4GM7DcS6OcgiYQ8JcGuHRMI+GuRTEIUAuAXFJiEdCHBzkYEAzxufgAJ+CIQGKCHFEgMMCDKUxXEAQIpIUU5SYIoUERmEgCvIgHgfgNPObm/lNXIDDB7k8gMPlNXN4TRxeEw/gACAPggEIBUAE4CN8PszjglwOyOEAzc1AczPQzIV4AAZiApxqoQVSISWmMBoHcYiPgQAOIjRGiim6RUCJSJxEMAxEEQBB+CgKUDTWIhG0d0g6OqVt7S1skIZ1iAGIC2EALaba5rd29LRLOiVkCwlTMEiAIAXBQhQWopAAgQQISEEADsA4SFKYpEXU096u6O3RyGX6gQGjRm3Sakw6rV6j1qmU2gHFoHrAZjL6XM6Az+1xOe12i81qtlnNdpvZYbc47FaH3WK1GA16rU6r0qgHdFq10aCzWU1erzMUYtgMccMhPmfDuRGoaKSNG7kIFpFnkzRbxBYM+Ri/m6VYdtCO5drZ53ENIJ59V9doomiYyqxbfA4QD+rVBr3GYtQ3gNhqMlotJqvVYrGYjKaZpbqOTikLxCC3qbtNWs1lt9599+HnX3j38Ktv7j906Jl9rzz30hsvvfLGgdcPvnj42aeePwvEe1gg3rnnkR0PPLj9gT3bH9izY+fuHTsf2H7//fdtv2/b1m1bt2zZsnnT1s0btm66d8uG9Vs3rn9g+9aHd+98ZM8D6++4tVou9HZ34RiiVMpHRur33HPvU3ufefyJvdt27LztzvW/uO3OO9dvunfTjs3bdrFAvHnrrs2bd27cuOOuOzfduO5WFoi3btz+4AOPPPHwk088/ORDDzx836bt61avY4E4xEQrxeFLl16xetW6NdfdvGrlDStXrFux8oblK2+8Zvm6K65ec+kVq+egAqRb0eUOuorD5frkeG10PF8ZZoG4MrywWl9crS+pDC2p1pcOjy0bmbh0ZOLS+vgl9fFlIxPLWHt4atEVU4uuHJ++oj5+Wa2+rDK0tDp8yfDo5Wenm6+dXrR8YsGVtZEloVhRqbGSwo55XOyiJmguB+LBOEwIaHFra1dvt0zZr1KzNNwITrDqVap6Faoe+UCPfKBHrmroZw3g84MTDQv5HJN4NhOrdSbNoJkV20QhH9DNrks7/+TunLu688sozl+na8SLZ49xsNVvjRbk2e9pzEo3fvA5v3n2z56JRGv0CrWuX6nqVw7IVWqVblBnNOnNZr3ZojOa1IODCrW6T6Hs7pfN7+tj1SOT9SmUsgGVbEDVrxzoUyh75YqzkvfI5N39su7+/u5+GasemaJXruqTa/rk2n65tl+hkyl1igG9Um3U6Cx6k8Ni8zrcQa8/6g8lg5FUMJIKhlPBSCoUSYci6WA45Q8lmGDCH0wEI+loPJdIFVPZcjJdjify6XRpqDq+eMGlV166fNniK4drk7lsJZ+rVWvjw/WpoZGpcm2sUBrO54fKxfpwebxeGqukqkkmGbIGAiYm6YyOpGqXjS5bueiaqycvn8qPZbxJn8HrMXjCznA2niuXhkrVeq46lMqXYqlcOJLw+0I+J+O1+0KuQDqUrGUrU0OTi8cWLh5buGB0wYKJhdOTi0ZHpyrVerZQjqVzwWjCGwh7mGAgEs9kS/WRiYULli5YsHR0bLpQG06Wy5FiMVQsRCqlRH04PTaSHqknh2qxSiVaLkfKpWA+z6TTvmSSSSZ9iaQnGnNHou5IlInFA8lkOJUJpdJMLO4JR5loPJJMxzM5JhxVaAbFbZ3z+xWheHLpFVfdcNvtt9278fpbb7ts+aqxRUvLI+OZylAkk/OGYw4m5PRHmGg6kiqEU8VAPM8qGC8E48UZxUoNBWKlQKwYiBUC8VwwmYvliqliOZbNOwPB3gE1KhBxYAQgSUwkxIVCTECjNInRJEaRKElAGArAEABDIAxCCAijEIxCCAqhZ4UgEIKACAJhKIxhMI5DOA5hOIThED5LBA4ROEjgIImDBA4SOIRjAIJwEaSZwLgCgi8g+CTGxeC5PM4cTtMc9UDnDBB//t7xT3995Devvv/u659/8vGpE6ePfX6KRcYzp7/+5uvvj3782b59Lz/11NP797/8zjvvfvDBB2xuuJEhPnr0KFs0wWaIv//+23//0x+++/7rt999fcvWDcsuWVQsZkZHquvWrnz0oQdeOfDCG4f3v3bwxYP7nn3p+b2vHdz34fvvnDn52Zenj+1//plli6Z7O9uaL75AJe9bt/a6ox9/+Pe///Wvf/kT20N8/PNjJ44dP3HseGOpbu+Tew+8dPD93/z27DDHt2dOf3361FenT3115vTXX37xLQvE33/3R3Z948zpr08cP3Ps81PHj50+feqrL858w47V/fD9v/7xD3/65uvvWSB++63fnD711Q/f/+tbb/565Yo1Wo2BwGmaFkkkrZ0dXT3dPV0dHS1CisIhiQhVydq9Dk0qasvGbNmYuZiyFtPWfEyfCqkTgYFkUJkMyZNBeTIkS4Xl6YgyF1Pn45pcQpNNaPKpwXLOWMoZ8ilNLqkuZbXVvHGoZBmpOibqnumxwMLJ6ILx2EgtkI5b7Zb+nvkETTajyMU4waFpQCiExWJc3EK1SAViKS2W0iIJJRCTpABFCJADNl8w94KL5l6IIlBvV5dFb2IcHsbpdZhsVr3ZbrSy9jCLyD6HK+D2sjd2s4/tYoEfFfX7WSYOuN2M0+l12N02i8dm9tnMfofF7zQHXOZGcCLkdbCRiaDXGfA6/R4n43YwbkfA5wkH/SwQR0LBcDgcDodDoVAgEPD5fB6Px+12e7w+xh8MhaOxWDKZyMSjqSAT8bj9Xrff5w0y3pDPF2SYMOMP+wORSCyZzhRi8bTV6mrv7AERfB4X4PAhCKfY4AQpkuACMUTSPJzgIBgXxXkYAZI0JBAANMElYQ4JciiIR0F8CuJTEJcEuQTAwVnxuTjAI0GAhiABiogwTIRjIhwT4rgQwwUYRqPs9huCgRACADAPgHkQwodRAEIBAOKxZeM8fjMfaAZADgBxQZgHIXwI4YMwj30/H+LyIC4X4vBgLh/hgRgAkzAuxOkWWigVilqFolaRsFUoaBXQrQJBq1DUJhS1imgxiRMIgvBhiAfDPAQBCBIRikiJVMhGJmgBTlAoS8MgzMMoRCgRSDslrV1SSadE0CrARThEQjycz8X5XALgkQCfBPkEwMN4IArgBNwiorvbW5V93Tql3KAeMGhUBo3KoFXrNQODaqVOpTRo1Q6z0eeyMx6n22mz28x2m8lht7icVo/b7nHbXU6bzWoyGrQ67YBWoxzUqc3GQafD4vd7orFgfFaHWuO6bvYDlpVnu8XnVA6zNNyoY2OhmWViFohnF6ixGeJzjurYu7rGKJ3ZorfajA1rmfWb2aM61lQ2GXVWs8FuMdnNJpvJaLeY7TaLzWoxm40Go047qJIr+zrnt7FADAOcvq72Wj635a67Xnnhxfdeff2dA68efnb/oWf3vfLCgVf2HX7puQPPPPkcG5nYsn339l0PP/DQYw88+Cg73cwOc9z/wK7t9+/Ydt+2LZu3bN68afOmjVs2bdi2ecN9mzds37Jx145tDz6wg51uHq6We+Z3Yig8MKAYGxu95557H3/8yQcfenTT1vtuu2v9rXeuX79h68YtOzdv27Np657N2/Zs2/7gffft2bx55513bLzh+lvWrr7xFzfetmXDfQ/vfuypR/c++cgTDz3w4I4t23+x7uaJ+mQ0EA94w9l0cXpy8TVXr7pu9Y1r1/xizXU3r1x14zXL11159drLr1p7+ZVr52BCtFsx3xV0FYfLI1MTQ2MTheqPQFwbWVI7C8T18UtGJy87B4gnF142vfjK6cVXTSy4cmTi54F4atG1EwuuHBpdGkmU1YMOWtw1l4NeMBe4mAPxEQIhhXRLa2tXz/x+Ra9yoHFU9+N1nXKgV6nqU6r7lOpehbpPqelVanoV6r7zCJj1fc/Zrpsdijh/TeN8IG5c3bGOLJugYBvTGivQsyPCs4smGvdz56vhB88W+/zsVxs0PDsUMbuS4mdpeHbpslI92DCJFWqtRm/Qm81Gq81otbFMrNINylXqfuVAg3r7lQMKtUap0So1WoVaw77ap1A21K8c6FcOyAZUMpVarlLLVVq5alCh0stVBoXKoFAZlGqjSmvWDFoHjQ6j1WN1+p2ekNcfY4KJQDgVjufiqWIyU05lK4l0KZYshGPZUDQTiecS6VK2MFSsjJZr48XyaK4wVC6NTE0suebK1euuu2XV8nULpy+tVceHhycnppZMLrhkdHJJtT6ZL9VzuVqpWB+uTIxWJ4fzI7lwLmwP+QzeoNmf82cm8mOXjixdVl8ylh1J+ZJeo9eld/ts/lgomc9XK0Oj5eHRbKmazOSj0VSQiTAuv8/uC7uCmVBqOFtdMDS5aGTB9PDUWHVstDo6XB0tl4ay2VIyk4+lspFkOhRPhWLJZLZQHRpdsGjppZdetWTp5aMTC/LVoXixGC4UgoV8uFxK1uvZ8bHM6EhiaAgSr+EAACAASURBVOgsEJeD+bwvlfImEr5k0pdMemNxTzTmjSX8iVQgmQqns+F0LpBMM/FkMJGKZwuZYjWaymqNlpb2rpaOLovTM7pg0dpf3nrHpi0337X+mjXrFlx6RX3B4vLoRKJY8kYTNl/Q5g15w8lQMh9M5H2RzFllfZHcjML5cxXJ+WJZfzwbzuRj+WIonbUx/vmKAZCk5wIgD8NhoQChaZgiEYpAWZEEQuAIgaMEjhEYRqAogaIEghIohs0Ix2eEYQiCQjAKQAgAoQCEAjAKwiiIoOAMPWMghoE4DuI4hOMwhoEwwkNgLo7xaRIUUiCF83Gkic+dw22eo1F1rVy+9JVDz5w69v6Jz37z4fuvf/Dem8c+PXr65BkWiD/79MQXZ75hgXj//gN79z7DAjE7zNEA4kYh8eeff/b55582gPj7H75559dvbN22cdkli/KF9Ei9sm7tysce3vXqwRdfP7Tv1QMvHHjxmf3PPfXKyy988Ju3Th3/5Mypz/Y993QDiAdkvddft+qjDz/429/+8pc///sP33138viJY599zjav/fa99xtAfPDlQx+8f+TUiTNffvHNfwLEbM3wF2e+OXnii+PHTp84foZ1kb8488233/zw+x/+7V//+Odvv/mBBeJ33n7vzOmvG0Cs0xpJQigQSCSS9o6O7p7uvu6ubmmLWEjhrWJyQNbpsetSEUc27szG7PmEPZ+wZaOmdFifieizMX0uPphP6AtJQzFlLKVN5Yy5mrVU87Za0XFWtmrBXC0YK3lDKWsoZY2VvHm47Bgf9k2NhqdGIsMVfzJqsZr7urtIAcXB0LkEyRUIQJEIFYuJFgndIhW0SGnWJ6ZFOE7BIMqbx5s758I5F1z4f2AI7O2a77TYI75Q2Bt0W512o9VlcTBOb8DN+BweFoiDHh9bNxHyMme9YSbq98f8PwIxu/zMArHHbnNZzW6ryWs1MXYz4zAxjkbRhDXgtvndM3d1PpetUbvGeFzhoD8aCUUjoWgkHIlE2NVfv9/v9/uDgUAoFApHomzFeDKZKeTLpUI1k8xHQolwMBYKxoKBaMAfCQSigWAsGIrFEulsrhRPZKx2d+f8PpQU8CAUQHCUFOC0CBeI2QwxF8GbYKQJQti7OkwkxiVSRCzkUUgzAXBIgEeB/LNMzCNBLgGw4pMgJEBgEYqKMEyE4w0JMYxC2EYzAOEBEJflXQjmoRiIkwhGwBDM4/GbePwmPtAMQhwI5kEID5oFxA0BMJcPcwGEz/ajoRSCCzBKTAokNFuUJu2USLskki6JuLOlpUMsZufoCBiGeRDIhSAuC8S0ABeJKZGYogU4TsAQwgcgLh/kQAgfp1GhVCDpaJF0tLR0tAjbhISYgCiIi/KaEU4zyuXifB4B8HA+D+MBCB9BQSFNdErF8p4utaJPNyCfkUqhHZBrlDKNUjaoUlj0OpfN7HFYHTaT1WKwWY0Ou9ntsvm8Tsbn8nocLqfVYtYbDVqjQWu1GNxOa8DvjkT8sVgoehZhGzVqjenm2eNzjUjxbJ0zYseaxCwTB4Jej9fBVgiz+xqNiolz7GGWhtk6tsZKs8VqmA3ETpfVajMaTTq22Nhk1FlNBpvZZDMZWSB22Cw2q8VkNuiNOu2gSjHQ39XdzgIxCvHk3V1D+dzmO+985YUXf/vaG+8eeu3ws/sPPvPioedeOvT8gf2/evnpJ351PhDv3P3Izj0P79z90M5dPwXiTZs2b9rAAvH2LRt33rd5145te3Zuf3j3zo3r76zXKj3zO1EUUqmUY2Nj99xz76OPPr5r90MbNm+97a71t9117z0bt23a+sBZIH7wvh2P3H//w1u27Lrzjo3r1v5yzaobbr7h1s33bn1kz6N7H3uaBeKd23bcetMtC8YXxEMJxhNMxjOj9ckrLr929aobrl/7y7Vrb1m16qarr1135dVrr7j6+iuvXjcHFSBdsi5nwFkYKtV/CsTloYXV+uLq8BK2ee1nHeL/CoivnVq4fHrx8qlFVw+PLYsmKxq9U9Ayv4mHX9QEzeMhIEZhtFggaW/v7uuWKXsUym65nFWPQsF2TfQPqGQq7awMsWFAZxzQGZUaQyMvcb7jOxsZWcZlDdTZC8/nlFGc09TWiPk2gPgck7ixtHxOrvec/Y7zTWsW3GdXwjVGQ865DmQ1+wvPadI4Z7D6R6kHlZpB9aBh0GQ2Wq0mm91sdxittkGTRaM3DGh1LPs2OFil+3EZXaUbHNDqGlLpBtWDeo3ecLYN3KIzWnVGu85o1xkcOoNj0OgYNDoMZpfR4rbYfXZXwO2L+ALxQDh1lnrLLPUWK6OF8kiuOJzJ19K5aiZfK5RHqsOTw6MLRsYXDY1MV6rjI/XpS5ddvW7NLXfccu9N6267ZOnV9eHpofrU6OTiseml9cnF1ZGpQmUkXxguFuu18tjo0NR4daqariU8Ca/B69F7oo5IJVaeKk0uqEzXs8Mpf9pnYRwGt8Pk8bnDyVShXB2t1MdzpVoizQJxmHH5GQcTcYdy4cxIfmjR8NSSsUUL6tOjldFqvppPF9KJXDKRTabzyWwhkc0nsoVkrlisDo9NLVx22ZVXXrXi0suumphaVKgNRfMFfybjy6QDhXysVkvV64mhoWi5Ei4WQ4VCqFAIZLPeRMIdi3njcSaVCqTSgVTan0z5E0kmnvDHk8FkOpBIB5LpaDafKVcLQyPJXNFgsUs7u4VtHRqTpVQfXbHuxts3bLpl/YbVN/3ykmtWTF9yeX16UbY2HEhkHP6w3Rf2hBKBeDYQz/mi2bPK+aL5GYULM4oUfJECE8kz0bwvmvNFM8FUNpLNB5Jpi5fplClBkp4LQDyMQIRCRCCAaRKhSZQmMZrCaBKnKVYETZI00RA7PdYQTZMkRWA4AqMggAAACrIC0RlTGUYhto4UnRGEogAM8xCYh+MARUECCqJwAIc5fM6/cJvmqAc6V1y75PDBp0+yDvF7r//2N29+/unR0ydPH/vs5NGPP284xB9//Nn+WQ7xOUDMOsRsD/FsIP7uh6/fefeNLVs3LF22kAXi69esePShBw6//PxrB188/PLzLz2/d9+vnjz88vMf/ObNBhAvXTjV81Mg/vvf/vLXv/zph+++O3Xi5LHPPj9x7DgLxAdeennvk089/dTThw4cng3EX5z55j8HYtYhPnH8DOsQf/nFt/9dIKYlkpaOzo7e3h5Zz/xeqUQqpOlWsUDZ1+WwaCMBWyJkTwSsqaA1FbamQ+ZU0JgOGzMRYzZqzMeNhYS5lLKW0tZyxl7NOWoF13DRM1T0Dpe8w2X3cNk+VLJWC+Zy1lTKmMpZS7XoqFe9IzV/veIvZt3hgMFs7O3tpltEAE3xhEKopQWXSEiplJZIBeIWSigiaCFOClCcglECBGDOPM7Fcy6Yc8GF/weBoL753S6rIxaIxAPRgJvx2t2M0xvyBkLegN/l9dhmHGLWHmbDxIzTxd7PhX2+CMOwajjEfpfLa7e7bRa31ey1mX02k89unOkhdpj8TjPjtPicVp/T6nVYPA7LzFGd3eJzO8NBfywajsciiXiMzUuwJnE4HI5Fo4lEIplKJ1OZRDKdyear1eHhobFSsZZO5pOJbCKeiUaSkXAiFI6ziicyM0DscHf3KQSSVpwWEcIWSiwlRRJcKIYpAQ8jmyF0LgixRRMgSeNiCdnaiklEfBptJkEuBfJpCKQRUICANAzQcAOOQRpGRCjagmMtBCbCMQGKCVFMiGICBCFh6HwgRvjILCDmAzPeMAhxIZgHI3wY4Z8PxDNYjPABlA/hIELCGI0SQpxlYhF7MdkmEreJhO1CUbtI1CqkRAQLxCDEZY/qcAL+Z0AMwjyMROgWSsR+T7uIltKYCANJkIfwOAiHi/F4BMCnIIAEARwAUQBBQZrC2iWivvkdyv4elbxPrehXyftU8r4BWa+yv4d9Uq8ZsJkG7Raj1aw3mQYtZr3dZnI5rV6Pw8+4GZ/T47Y77GarxWC3mTxuWyjoi8eCsVgoFJ7pIWYzwezB3Oyeh/MXN2b7xA2TeHbQgn0D43c7XdbGDnNjlaOxwNwA4sYb2EU6lowbOx0sEDucFvaiTjeo0g2qDHqN2ThoNRnYogmb2WS3mq0Ws9GkHzRoNboBhbKv66xDzALxcCHPOsTvv/bGuwdfPfzs/kPP7Dv03EuHXjj4IxDveHDrjj07WCDe898F4vu3nQXiXfdvuPvO4Wq5e34nhsFq9cD4+Pg992x49LEndu1+aOPmbbffdc9PgfjBzVsfum/7ozt2PPITIL7x1s0btj6y55G9j+194uHHH9y5Z+e2+2+76ZaFEwvioTjjCSRimZH65OWXXbNyxfVrrvvFmrW/XL36F9euuOnqa29kNQemoM7+Dqf/fwuIpxctX7hk5fTia+rjl8RSVa3BJZR0cwByLgdpBjAIp3FBi6i1s7NX1qtQ9SiU82Wy+TIZC8Rs14RcrVFoBlU6o1pvUuvNWqNFZ7LpTDatwaLSGs4h2nNQeLZmA7Hyp9d4DQw9P3bM1v2y3u3sSHGDiRtucaMeeDYK/yypNwxp1oqe/Qv/2e70OXg9+2vPofkZ6QzqQaPWYNabLUarjQ3dGSy2QZNFYzCqdHpW6kGDRm/U6I0aw8yfWoNRozdqDUatwaQ1mHRGs95sNVhsJpvDbHeYHS6r02N3My5v2O2Lun1RlzfCys1EPf4YE0wGwulwLBdLFhOZcipbTeeHcqV6qTperU/V6tPV+lRlaLJUGy9WxkrV8erw1PDYotGJJWNTS+tji6pDk6Ojiy6/bMXNN9xx9x2bb77xzkuXXVOrTZYqo5Xhydrogtrogmp9qlQbL5RGC8V6uTgyUpuaGlk8Wp7IBHM+E+MadAcswWwgV8/Ux4sTQ9l6OpzzO8IOk89qdDvs/lAknS8MlaojuWI1lSkk4plYKB5hIlFfJBVIVJKlycrYJeOLL5++5JLJZdP16XqpXsqUcqlCNlPM5kqZfCmZK8Qz+US2UGgA8dUrLrv86qkFS0pD9Vguz6RSnlSSyWWj5XKiVotVKuFiIZjLBbLZQDbrS6Xc0agjFHZFIv5UKlYoxoulcDbHJFLeaMwbjTPxJGsVJ4vlwvBIZXQiU6qaHK7W+b2UpE2m0SUK5StWrr7l7ntvWb/x+l/eftXq65detXxyyaXFkfFwuuAOxp3+mDecDMRzgXieiebOKv+jIgUmUvyJogVfJOeNpJl4JpjO+RNps5vp6FcCJHUxAHIxAhGKEKEQEdCogMIEFCakcMGPIgQ/BeLZogiaJimawAgEQiA+wucjAB8B+CgIoCCEghAKQSgEYSCEzXjGCAYis4CYpCCagkgcwOBmHudfOE1z1AMdDSA+9umvP3jv1fd//fr/KhCvvW75w3vuP7Dv2Vdefv7Q/l/tf+6pfc8+cejl5377z4H44w8/+Mff/vK3v/zpD99/f+bU6RPHjp88fuLk8RNHfvvBwZcPNID4yG8/PH3yzFdffPvfB+JGZOK/CcQELhTQUqmkq6uzv69X2dvd3yptFwlErWKxrKfLrFd7nUa/yxhw6INOfcitD7sHw25txK2NeLRRny7h1yUD+lTIkI6YsjFLPmEtJu2llKuYdpcyrnLOVS06akVbJW8pZc2ljLWcs1cLruGyb7jsq+S9mYTd79WZDL39veJ2Kd4iRiQtmFRKtbYKWluFLRJaKMJJCkFxEMEABANgjA/AnGbe3Asu+peLLr4AhqGezi67yRJhgolgNMIEQ15/yBuI+kMRJhT0+NhDOr/LE3B7A24P43R57Q6fw+F3uQJuT8jrDfvOivGFfN6Ax+13uxin3euw+RxWn93ScIh/HojtFrfd4rSaHFaTx2kPBphoJBSPRZKJmcXmaDTKntalUqlsNpvLFzLZfDKVyeYKtaH62OhkrVrP50rZTCGdzsfj6Wg0GY7Eg6FYMBSNxVOZXDGWSFscrl65UtrRJZK2i9o6xG0dwtZ2WiLFRGKQpnk4zkHQZgTlojhAUIhAiLaIEDHNF6BcGuILYFCEwiIMFmGwCIVFKCREISECChFYiCIiDG3BsRYcE2IIjSA0jNAIQsEwAYE4CKB8AOECEOdHIMZBjIRRAvovgBjhzRaEzAAxiPEhHEBI1idGSRFOighaTNAtJN1C0VJKIKUFEooS4ixzAxCX/XsxAqYEuFBMCc8CMYwCIMzjgxwA5sE4RAhxuoUSSGiBlCbFBCJAABzgITweyuPjAEhBkACBaQQmYRiHMAIWCoiOVnF/T+eArFel6FMrZSpFn0rRp5T1KPq75X3zlbIenVphMeqsZr3JqDXoNUaD1mLWO+wmt8vm8zq8HofbZbXbjFaLwW4zul22UMgXjwWj0QB7AHeOZgPxbDXIuNGt1mggZuF4dlmb1+e02U2zi9UaBvDswjU2HdHoZWNP8djS4tmneHaH2WQeHNSrNVqlRqPQaQeMg1qLQc/KajLaLCaL2WQwDur0GrVWKf8JEPMVPfPrxcLWu+9+5YUX33vtjXcPzADx4edfPvzCwX3PvrT38Wf3/L8G4od23X/vXbcPVYrd8ztxDNFoVBMTE/feu+HRx57YveehjVv+HwDxU48/9NiDO3fv3Hb/7TffumhyYTwUYzyBRCw9PDxx6SVXLb92zepVN6257perr/vlilW/XL7yF6zmQCTY0dfuYByFoWJ9cmJo/P8bIB4aufxs7dqKBhDH07VBk0fc2suD6CYexoUIhBSSIom4raurV96nVPexwxwNb1ilkqnVCo1WqdWrdEb1oElj+CkQ64zngOD5dDjbBj6nkmI28jZCEbNDC43nfzZA3HCIG8GJRkCisWB3Tt1bA9MbjW/n54BnM/HsbPRPDODzYiENwtYZrDqDRaM3afQmndGiN9uMVofJ5jTZnAaLfdBk1RrMLARrDSad0TJosurNNr3ZqjezD2wGi91gsbOfMttZAvY5vYzL53czAY8/HIgkosl8PF2OpcrRZCmaLEYTxViqFE+XE5lqKjeUKdRzpdFiZbxUnSgPTZaHJivDU7WRhcNji4bHFtVGFlSGp0q1yVJtsjo8PTS6sD6+eHhscWV4ulAardamli65+vo1t95x64Ybrr9tyeIri8XRdLaWK46UahPV+oLayMJqfbpcmyyWx0rF0eHq5PjwonppMhMuMLaQ28gEbOFMIFfL1EcKE9XcaDZaDHoTbnvIbmWczkAglEhlSrliLVeo5HLlXKaYTebSkXQqmMiF07VUeUF14sqpS5YvvXrFsmuuWnLFZQsuXTK5ZMHEoomx6Xp9olQZSmUL4XgqGEsmsoVKfWx68bJLL7/6ksuuml64tFIfSxRK/nTGl0oFcrlYuZysVuPlcjifD2Qy/nSaSac9iYQjHLb5A45g0J9MJcuVdLUWzReYRJINE3tj8UAyFcnkMpVaeXR8aGI6Vx2yuL1tPf2EWNolVwYS6cVXXL3u1jtvun39mptvv2rVumVXrZxaekVldDKWLXsjKXcw6Ytkgol8IF74KQQ3VGQipZ+q6Avn3KG0N5r2J3O+WNroYtr6lDyCuogPclAcFggRoeBHIBZQKE2gNI5SGEphGIXh5M+LIDCCxHASgzEYgAEuzOPCfC7M5yEADwFmG8YACoIIm0UGYRRg/wHGcJAgYZKEcJyPIE0czpzmpjkqZcfyaxYfOrD3xGe/+fyTd3/7m1fee/e1zz75+NSJ05//V0DcuKg7P0N84sSx77775t/+/feNDPHSZQsLhXS9Xlmz+toHd21/6YWn2cI1FogPv/z8B++9dfrEp1+cPrb/hWeWLZru7ZoB4nXXrTp65IP/+Otf/v7nP//xhx++OH3m5PGT7F3dhx8cOXTg4NNP7X1m7zOHD77y4QcfnTn1xddf/u6co7oGEH/3uz+wGeL/IRD/8SwQmwhcJBS0tbV2d89XyPrV/T2K9rauFpGkVSTp6+zSDSgseo1Nr7LpFDadwj4ot+lkdl2fXdfrGOx1Gvo9JpnXIvfZ5IxDGXCpQh5NxKuL+vQRnyHK6ONBYyZuyiaMmYQ+HRtMx425pKWYcVRy7nLOnUs6o0Gz26HW67plfZKudoFUQkhaCImEkkoFUqlAJCZJCkFQPghxQIgDIVwY40Mojwc2zWu+cF7TRRAIdEhbjRqd3+WNB8KxQCjqD0X9oXgwHA+Gwz4/2z3MzjizxWpsswSbmoj4mWjgR0X8vpDPE/S6Ax6n3+0IuB1Blz3osgVc1oDLEnBZgj+NTPicVq/TyjrETqvJ7bD5fZ5wKBCLhhPxWCKRYC/qotFoIpHIZjKFQqFYKufyxWQqk87kKtWhkZGxanUolytmMvl0OhdPpCLReCgcC4YigWAkGk9m8oV4KmNzufuVA62dXeK29paODmlnl7Srq6WzS9TRTrW24i1iRCgAKYpHEDyc4OE4j0T5NAaKUEiMwi0YIsExKYFJCVRCoBICacERMQaLUViEIg0JEJiCYBKCSAgiQBADAJTPR7h8mMOHmvlQMwBzIJSHEiBOwRgJQQiPDzTxgSYQ4kAwF0Z4CMpHUD6M8qCfE4jygBmx2QkQISGUgjEawQUoIcQIEU6KCaqFpMQEQaMoDrG8yz87zEHSmEBECkQkJcAxAoZRAIC4PJDDg7kgBqAUwrrOlJjEhBhEQXyMz0W4fIwPEiBMI6gIQ4UYSqMYhVBCXCoRds9vV8p7tSqFTqMc1A7oNEqtWvF/83afUXLUZ9rwWa9Bmk4VO+ccJ4eePD3Tuau7q0NVd1V1de6ZnqCZUSAKUCYjgr0GZYQAiWRsHEgSCCHJNtFrliCJZEAJbK/XfuzdZ99P74catYZB8Np+9nl17sMZTeLrT/e5/tfd1dnS0e7qaHd1dbb093V5RvpHPQPDQ72DAz1Dg+6R4YUlccDv4TQ8NNg70N8zONDjGekPBsaiWCAaDTYK1BbXqC05tLHEvtxfF//g4oPPjZsdPr+HO8zRP9DTAPFiFnNJiUa5BPeEjns/x+G4AWKuwa1/oKfH3dHZ1drZ2dLd1dbX0zXY6+ZmqL9veLB/cKC/t6+nx93V2d3W0ubkQCwRQ2IYaHfZJwr5B+67/9gLB399/JdvHD529JkXjz7z4rHnX37l+ZcP/vzFn/zw5wf2/5B7VPfg/icefuyHD//9IH7skX1cD7HdapZK0J6erpmZme3bdzz11I8PPPrEzt17v/eDbff+yzYuQ7xzz4Edux/dufuxB/Y+8eCDC5GJCxniu3dt3/PEgSd/8sOnn3rsh48+tP+hPfvuuePu+em5dDwVCUbTyUylXF+z+tobrt+0ccOtWzZv3bzlro2b796w6S5uLgOlgMlpHA2NMuX/eyBe/zeAuMXV3tXc2fW1EuKutu6etu7e9u6+jp7+zt7+zt6Brr6hrr6hTvdgx6IN8dfL1xrSXXwxrnHgbXFml3Nt43FboyBi8dO3xefrGhRuRIcbv2rxZeZLBn+XwHcxiL/pbsji7fKSaEfjd7r7R3oHPH2DowPD3oFhb9+Qxz0wwml4yOMbHvUPjfoHPd6B4dG+QU/v4EjvIPc0xTvk8Y14Ax5faCwQ9gYiY4GwL4j5Qpg/HA1EYkEsHo4lMDwVSxJ4KoOns0mSIug8la8yhTqdn6DYCYodz+ZqFDtOseN0fiJXnGRLU4XKTLG64oJfZ0u12crEfLW+slZfWR6fK1ZXsKWpxd+ZL09T7HiKLFBMdWbmqo3rb7/rjvtu2nzX7Ow1FF1NkYUMXcmVJssTc+PTayZm1tQmV1dqs6XydLEwWWAmqFQRD5MhTyw0Eo37UhTOlqlalQNxuoBHs+FQOhBMhCLJeDJDZvM0W2Lz5Xy+ks+VmEyOjBGJQDzpj9NRcpKuXju1ZsvVG+5Yd8vWTbffc8vd99x2z5233rV5483XXnvD1PQczRajiXQAi0eTBJUv1WfmVl157ZXXrF25+ura1AqqWI7TDJbNxnO5dLGUKZfThQLOMFgmEyHJEEH4EwkPhg0FQyPhSCiVTucLZLGE00wwmfLG4t44HkgkIwSBZ6lssVycmKzOzOaq46NhzNLaJtMZTa4WfwyfXLnmxptu23Dr1hs233bl9Rvnrrp+cv6qwvh0ii5GklQIz2IpJkaw0TT794CY8ceywUQmkv4KiL8rgvioBFaoYKUSVigQhRxVyFGFDJFLICkCSWBIAsMSGBFfelDulp0YBlBQCIn4kJAPi/iwSIAAAgQQwoAIARsDICCIcGtjAIJFMAKIJZBUhshksEQCwAiPz/+nBoiPvPzTjz/49Qcn3/zNr4/9+o3/myCuFjZvvOHAww8ceu4nRw49w4H4xWefPn7k4Ltvv3H60w/Pfv7xSwefuXLlbAPEN29aDOJ/P/P56U8/+fSz33762W8/fe+ddy+A+Jljrxx/7533P//0zLeAmJv/ExDLpBqN2mw2uVzOzvbWnhZnh8Vk12kMBrXeZrC0OpxdLc1dzY5Op6XTYel0mDps+naLpt2i6bBquhy6HqfO3azvbTX0tRv7O8yDXdahbvtIj3PY7RrpdY4NNgdHW0PelqDXFRhzhnwt0UAHHnGnov0JrB8LuL0jHf1uR0er0WXTWk0qg06u1Ui1WrlOp9RqFQqVRCwBQYgvFC0TipYDEB9GRbBYBCICAbCcL1gGAgKNQtnZ0hoYGU1EoukYno7hRDxB4kkinkhEohdCw+GF0DCGpaLRdCyajscIPE4m4mQixg2BR9NxLBkNJ7AQHgnGwwE87E+G/cmwLxH2cg3EjR7iC51rXizgDflGA2Mj/tHhgHc0HPTHopFUEieINEEQ3IY4mUwSBMEwTKFQKBRLTC7PpSaYXL5YquTYfCZLZTIUSWZTaTKRTMXxZAxPROOJFJFh8oUMk/NHIm1d3QaLVWUwaEwmg91mcjrMzS5Ts9PgcmjsVqXJKNFpQYWCLxYvg8ArICFPAsJaidQkl5oUUpNCblbIzQqpUS41ysUGd1T3mwAAIABJREFUKaqTwBoUViOwCoGUMKSEIQUEyUBICoBSAJSIAFQoQgRCmC+EeCKo6VtADF0AMYqKUFSEiIWQ+CsUhheBWIQIRIgAQAUAKgTFCwtjWAqiHI5VqEQllqhQsQKBJSAAC4UgTwjwga+CWKbg7sSLRBdALEJFkATk0skSpRiVI6AEFKJCASIAxCJIBomVYqlGKlVLpSqJTCVR6xQWq76l1d7d09bf3z0w2DM45B4Y7BkY6O7r63S7O9zu9r6+rpGRfr/fEwqM+X0j3rEh79iQzzsc8HtCwbFQcCzg94x6BgYHevp6O/vcnYMDPWOjg6HgWORCTKIxDfU2UsLcxnfxAbmGhrk3c40uiMZwXxrzDnOP5xqhiEZwovFxg8INUjc6JRqf517jjXgGOBB3dLZ0XADxgLuHm8G+Xq5l2d3b3d3T2dHV2tLq+AqIm+31YmHv/duOvXDwrQaIn33p2AsciA/9j4D40Ycf/MG9W4ssY7eapVKx2929YsVFEO/as/d7923nQLx910N/K4gfffLAvv37dj949+13zU/NpuMpLBglUtlKub561bXXr924ccOtW7Zs3XLT3Zu23LNx893cXCYSCwx2vSc4QpdytenJyuQUW65R+SpTXABxsbqyUF5ZrHwFxFzt2t+YIZ5duW5m/vqvg5gPSmCpUqrSqvRms73Z0drR0tX9lba1rq7mzs6Wzq7mzu4Ld5u56Wnu6Glu72lZVLi2eNG7eKHbqEtrPINr8HdJXdqSvuFGn9q3HG1uwLfxv25o+OsgXpLoWBxxdvePNIa7L82Nu3+koeTFP7UkGeLuH+EoPDjiGx4NjIwFh0cDQ6P+4bGAxxca80e8AcwbxLzByJg/7PEFR7xBjy846guN+SO+IBaMxLF4Op7K4KlMPEVy8E0QVJKkUxmGoNgMk6fYIpMvM4VKrlRlS+NsaZITba44ycmYzk/Q+TpTqHPMzZenC5UZDrvF6kUQV+sry+NzhcqKXGmKKSx8f644SbHjqWwpmqBTRKFeX7V+3W1bb//Bls1bZ1ZcTVJlPM2mqTJTmqxMrpycv2Zm1XXT89fWZ66sTczn2IlUMoeF0iEvHh7DY/4UgdEMUSrTE+Vcnc1WiCQbi2bDGBmOkdFENknmskwxV6gUitVisZbPlbIpKu6P+fvGRruHgv1eOpyezdfXz193x403f//Wex64b/cjex556IFH7v/BjltvvfPKq64rVsbxdCaIxTE8lWHytcmZuVVXrbrq2pVrrpmYmcuVa0mGjdN0ks2TpXK2XEnnCzjNcEHhUCrti+Mj4chgIDgcCgcSyViWilN0OE14Y9zaOObHE6FUOkZmyXwxP16vTK9gaxP+GO7q6lGZrCZXqyeEFevTq667cfXa9RyFx2dWlyfnmHI9SRWiaQZL0TGCjZP5vwfE+VCcDcTpUJLGiFwoSQ34MKOrUyhRflcI8xEJJFdBciUok0MyGSyTwjIJKEUBCQSIQUAMgmIQQhYNenFgGIQREEJBEQzwIWETJGyChU2IkIeI+IhIAIuEMChEIG5EF7LFEAJCEADDoFgCy+SoTIZIxCAM8/m87/CWX9bZZrnx+pVHDv/k41NvfXDijd+8dfTXbxz/4MR7n37y6YenPnn/vQ9Onvjos0/Pnjv7u/feO3Xo4EtPP/1TrnaNa5lYfJXj/fffP3Xq5BIQf/n7s6+/8ctdu7etXj3LMGS1kt+4fu0j+3YffPZpDsSHX/jZ4ed/+sujL554562zn398/synL7/43FWr55xWE++Kf25vdty0ccP7//b2//Off/3v//zrn/79j+fOnP38089Pf/b5559+9v677x098srPf/qzZ3727PGjv3j/3ROnPzt77uyX39JD3GiZ+Pijzz784LffAuKXDx9b3DKxft0Wd8+gXKbVaa02S2trS09Hm7vV1WmzuIw6s0FjsOhMDpO12WJ1mY0Og9ah19q1KqtaZlGJLUqxVSWxayUOncSpl7oMsmajvNmkbDGrWq2aNpuuza5vd+g6m3Xudr27Xdfdru5qU3W3q/s69YM95uFe+2Cvw91pbW8xuGwam1lpNSktRqVBJ9eoZRq1TKtVaDRyuUKMoIAIaOILLucLrhABTRAsgFEhhAhFYJNQtBwQ8pRSSYvd4R0cxsNYJpHMJtPZJEGliGwyTcTxdCyWikaJeJzE8WwySaVSdDpNE2maSDFkOpdZGIZMUelENoVnkngDx0Q8TMZDZDxExILpaCCF+VOYPx0NpKLBZDSUjIYSWDAeCWCNKuKAF4uEEniMJNMUlaWoLEmS6XSaIAiKovKFQqVSqVSqbL5IZqhUmsxkaSbHZrJ0msgQZJbMUCSZTRNkKk0m00QiTWaYXLFay1cq0WSqe2DAaLcrDXqVyah32E3NLmtri6Wt1dLWamxxae02hcmIqFVCqeRyUPRdgM+TgKherrRpFFa13KJSWtVKq1phUcnNSqlRLtZLEa0YViOQEgYVEKiAQDkISgFQCgASkQgVCmG+AOLxwSYB2CQELwligQhoAkBeYz2MigFUDCBiEbfFvwhisQgSixaDWAjzuREhfAAVgKgIkgCQFETkEKpAUAWMyCFIAggRIR/kCQCeCBIgYlAqRxUqqUIlXeiXgIUCiM/1V3AVFlxAGZHBsBQCUBH3eVAMIHJEqpYqdHKFVs6tkLUGldVhbO1wuvs6BofdQ56+4dH+IU/f8Ejf0HDv4KB7YLBneKTP5x/BIv54NBSLBjHMj0X8WMQfxQKxaDAWDYZDXu/Y0NCgu7+vq6+3c2jQzYE4eiEFwW2CFz+ha3SucYFgzsHc9zR6iBsC/qbbclxouJEP5oZLRDQyEpx6uR/n8htcGQVX2dbYGTdAzL2H7+lu73N3Dbh7Bnp6+nu6B3rd3C2SHndXV3d7e2dLc4vdYjWo1TKJGJIgQEezY7JcenDb9uMHD7117BevHz567NmXjj13+PjBI688f+SFnx18+smfHXjkyb0PPvbAvsce3P/4Q48++fCjTz58gPvv3wTiAw/tPfDQ3u/ffUeeoWxWs0wm6etzz86u4ED86GNP7H7gwe/fv+PeH2z/wbbd23bu27F7//ZdB3bsenTPA4/v3fv4rl2PfO/e7bfcvPWmTbdtvf2eXTseeOLAk08/+eMfHnjikb0P7925585b7pitz6TxdCwcJ9NUrTq1ZvV1N1y/aeOG22666a6bb753y033Nkx8mQDh6W26kcBSEOeKU/8TIOZq126cnru+NrkmSZbcA3613iEA5csFKJchFivUCq1Rb3HYmtuaO7lLHN2N8jVne7ujrc3e2m5vbrc1t1ldrRZnq9nRYna0WJxttkXb2cUI5g5qcCfluPMWKq1Ja7DqTfYldcLcZY0l1ze4Q3QGs2PxVvjrVWucfRvp3sbu+esZ4iVtx19fCX8dxH2Do32Do42Pubsbi1fIjd/Q0PCQx89peMwf8Qaj/nAsgOGhWDIST2M4GU2S0SQRTRAYno7EU5F4CounMZyIJogEQZF0gWLLNFvKskWKLVH5Ml2oMIVqrljLl8YL1YlSrV4Zn65MzFTqK0rjM4XyDFuezpWmc6VppjhFFybpQn3RTDLFyVxpKleaypWmC9UVpYn5yuSq6uTq6uTqcn1lsTbLlqeZ0hRTnMqVpnOlKSo/kcqWMJwD8er1627feuf9W7bcPbPi6nS2hCWYOFEg2fHCxPzE/DUza66fWX395Ow11foqOjcRj1OhQCoSSCciWRJnc2SlQE8UmXouW00n2EiY9PkTYwHcG0oGY0QsRREUy+TLhUK1VKzmmSKJZ8IjgYEWd5el1W1rD3SPMKHUTG78mslVm69Zf9/Wf3lk9yMH9j26a/uerXfee91162r16XSWwfBUPEVmmHx5fHJyxfz03Kqp2ZWV+jRdrKRoNp6lkwxLFkuZYjmVy8ezdITIhNNEKJn2xXFPGBsKhjxhzBuL++MJXwwfw2IjochwKDyGxfx4IphIRVJEks7R5Wppcoat1cNJor1vUG93mV3tA94gmS9Xp+cr0/OF8RmmXKdLdbpUz+RriWwhRrDRdC5GsDGCxVLsN+eGF2u4wIE4iOfCKTZKFsIpZtAXNbm6RRL15UKEj0gguRKUKQCJDBBLRKgYECMiFAbEELCYsBcG/tpACChCAD4saIIFTYigCRHwUCEPFfIRoQABBAgoREAhAopQCEChbwIxAvMFTRyIzTeuXXnkpac/PvXmByde/81brywB8Yn3P/r0t2fOnvny3XdPHnzhxR//+Cfcpbq333578VWObwPx64tAXGY3rLvu4Qd3cSDmUhNHDj3z2i9e/uD9t784++nvzn9+5KUXrl4z77SaL4B4/WIQnz977vRnp898fvr0Z58vAvFzvzj2yxPvnTz92bn/P0BsbWtrdXMgtlubzQarSWey6s02g9lmMFl1erNGbVYpTQqZUSExysVGOWpSoGYlalahFpXYopZY1RKrRmrTSm06uU2vsBkUdoPcaZY3WxXNVpnDhFoNsEUP2YyIwyRxmGU2k9ysl+g1Yp0K1WskJr3SalSb9CqdRqHVyHVahVajUCgkKAqKAB6ffzmPf7lAuAwAeCDEB0CeQLRcIFjGgbjZZh8bHEpiUYYg81mKzVBshmIIkk6naSJFp1M5kmAzZIHKFuhsgcoW6EyBJotMpkBnikyG+yBPEWyWyGWIXCbFkCmaSNJEnE5FqSSWTUQy+AKOM3iYxCMEjhE4lo5HkrFwPBKMhvxY0BfDQqlknMqSeZYpFgvFYiGXY2mapmk6n89XKpWJiYmJiXqpXKXoHCfgLMUQJJUiMyRFUwxL51iKYSmGzTK5LMPmK5WJmZna9DTB5Aa9XmtLi8pkVJlNeofd4HKaWlymlmZTS7O+2amx25QWk1inBRVynhhZjoAiBSo1qVR2ndKmVVg1SqtGadUoLGq5RSUzKaUGuVgnRbUSRI3CKhRWIZACAqUAIAFEYpEQEQhgPh/i8cAmPtAkAJuEF0EMSWSwWAqBsIALEEOwAEZECAqgYgAVg4gYgFERhAghRAiiogXsigEQFQGoSIQIRdwvh/l8iMeHeAKYW/EKAbEIlICQDILlECSDAAkgRIV8iMcHeEJIAIkBiRyRqSQylUQiR2ExKIKF/Asg5v7LPdqDJRAkBgFYKIT43FVnVIHKNDKVXqHSKTkTqw1Ks13f3G7v6m3rG+4e9PQOjfYNefqGPX3Dnt6hYffgsHtktN8f9MSigWQikkhEcDwcj4fi8RCOhxJ4GI+HMMzn9w+PjPQNDnQP9HeNjPT6fMNcywT3Eq5xurlxrG5xZUQDxFzrMFdJ0WB049bd4vd2HG25yuHGeY5G18Tiz3AtxRypG+3F3Fcb9+04EA8Mut29nV3dbd097W53Z39v94C7Z6Cnu7+nu7+3p7/P3dfn7u7p7Oy6NIinKuV923ccP3joraPHX3vp6LFnXzr+/OFfHHzlleePPP/TF378xE8Xg3jf3w9ibu7dejtLZ21Ws1wuHRjom5ub3b595yVAvGPf9l37t+/kQPzY3r2P7dz58KVA/KMn9z/+0AP7dm3bceuWW1ZMTKdxIo4lqExuYnzmqivX3njD5k0bb7/55rtvvuXeLTffu2nLPRs2371h092X8aDlWotm2D9Ml5ja9GR1cjpfGacLNbY0vQDiyspCeb5Y/UdAXJ++fnLmhpm5G6Zm11brqxNEsfGo7goeslyIiBApLFVKVTqN0WpxNjva2i8UD3MObrW1tFhdzWZns9nebLK5DFan3uLQme06s11vcXAr28aWtwFcjsIavYW7fsyBWKO3cNJdfGRu8am5JcNFJhY3Ci9uHW4sgxcnhhc/evum53SXBPFi5i4mcgPE/UNji4fjMvd5jsIjY8FRX3jMHxnzR/yhWDiWiqUyOEklM0yayhN0MZPjpkQyRYIuEHSeoAvcZHMlpjjOlifY8niuVMuVxnOlCbY8ni9PFCr1YnWyND5Znpiu1FdUJ+eqk3PlidlCZYYtTzPlGaY8w5Sm6dI0VZyiilNUYbIxdHGKG7ayojixsjy5ujK1pjK1pjy5qjg+n6/OstVZtjpbGJ8vjM+z1dlsfiKZKWWY2tT01RvW37H1zm2bt9w9NXN1PJ33Y2Qglo0ShUxxsjC1qjZ3zfj8tdWZK4vj8zRbJ4hiMpknUgU6U83T9VJ+upSfzjN1Ml3CIpnRMXxgONI/HB4YxUYC8WAsnSBoiimwbKmYL7NUnoilA4M+t72zWWNrVll6TK2+jkF8OET44sVU7qrp1XdsvO17d9x7x813bly/ZfXqq8u1OkHl8HQmSVIkzbKlaqE6ni/XcsVKhskns0w8ncVSmRhJJRk2nStwpQ3hJBFKpEOJdCCeHIvEPGHMi8W9WNwTwoYD4SF/aCgQGglGvFg8iKcC8WQQT2LpTDpXYGt1pjKOpcmuwRGjs9Xs6nAPe6NpimQrRK6cyLIxgklkCym6nKLLcbIQI/LRdD6SzEWSTBhnvn0rfEHDRc7E4UQeI4rxTBlL54f9uKXZDUi0VwhRPiwBZQqRVC5EJQIEFcCwAAYFMAigICgGQTEAiQEYvTjI1wZGAREq4qOCpgvDEwt5YiFfLOSLAYEYFKKgCAUBFAZRBEJhGIVgGEQQSCKBZXJULkelEgiFBcKm7/CXXdbRar7xuvkjLz798ck3P3z/9bfffOXXrx879f67v/340w8Wg/j0JUDc0HADxCdPnjx16uSpUyc+/vjDL78896c//+HL35197fVf7Nq9bdXqWZomKotA/MqLzx47/PzRl547dvj5N189+vGpd3//xek/fHnm6MsHr7lypctm5l3xz20u+5YN6957+zf//de//Pd//vXPf/zj+bPnznx++uzpM2c+P33ivfePvXL0mZ/9/NmfL4D4zOfnzp/73bmzv+NSE5x0F4P4i/N/OHvmy88+PfvRh59+cOqTjz789G8E8UKGWKrRqM0WS0tLc3dbS3ezo91ucVlNdqvRZjfaHCaL3Wi26w1WrdaqUVvUSqtGZdeo7FqlXau06xR2ncKuUy4dvdJuUNoNCqdJ4bIonWa5VS82aiCdCtCpAJ0K1CohtRxUSQGFBFBKYY1SYtKrbSad2ajVa5VajUKrUWjUCoVcKkZhEOALBMt4/Ct4/CsEwuVC0XKBcBmPdzmPdwUo4qvlsha7wzs4lI7F81mqnMsVaaZAUblMJpch2SzBZok8RRaZbJGhikw2T5F5ishTRIEmORYXmUwply0yjckUc5kiQ+apVI7EF5t4YRJYJhnNJGNkIprGsUQ0HAsHYuFAMo5RWbJYYKvV8sR4bXy8Vi5XCoVioVCoVMoTExPT09NTU9PV2gSbL2azTCZLZymGyFBElqJyLFsqF8rVfKnClsq5UilXKpXr9emVKyfn56lSyRMOObs6tTar2mrROew6h13rsGnsVo3dprJZlVazwmyUGvWoTgtrlJBageoUMrNGYdXILWqZWSU3q+RmlcyskplVcpNKblLJjAqpQSHVy6V6uUQnQ1QoJIc4EAsQAR/m8yBeE9jUBDTxgCY+yBPBAggVoRJILIVRCQRAAiHA4wK+MAogYpAbGAUaLRMAIgLEACgBIQkIioELuWShABbwYD4P4nHDh/kCRCBEhSKxCJAA3NXlBRDDfB7YJID4ACpCZPDFRIQYEMICPsjjgzxuTyyA+As9x2IQQgEQEohAPgAJEDEoUaAKjVyjV2r0KpVOIdfIFFq51qSyuoyt3c7ugfbe4a6+ke7+kZ7BEffQiHtwuGdguGd4tM8XHInGAolEGOda/WKBWCwQjwfj8WA85scwbyAwPOrpGxrqGRrqGRvrD4VG8XgonY6TmSTXH8w5uNEo3Pg8B2IuMhHHI0uudSwBdOM2B9cywV3TWKJhrkqicYCjcZ2usQzm2tkaK+TGLY/Bod7e/q5Gy8Rgv3uw170YxL29PV3dHR2dbW0dza5mm9miV6kWQNzZ7JyuVh7eufP4wUNvvnLs1RdfOfbsS7944eVfHjp65PmXn3v6+acef3r/w0/s3ffYAw89tveRx/cdeOLhA383iB/eu/vuO25lsqTNYlIqZENDAytXrtyxY9dTT/340cee3L13379s23nvD7b9y/277t++b9vO/dt2HNi+88DuPY898MACiG+9+a6bN9++9Y57d+144PEDT/z4iaee2P/og7sf2P6D+27euGV6fJJMkslYKkcXpibnrrn6xvXrbtq86Y4GiDduvmf9prvWb7zrsuXAMo1ZPeQboorfAuK5/1kQ80TSy5vgZQJYCEsAVIbK1Uqd0WC1m50ui2thzE6nyeEwORxGm91gtestdr3ZrjXZtCabxmjVGK1ao1VrsGr1Vo6/S+abji1f8t5yoyxi8RGNxTVqi7PIS0qFl6yKl4B4SR3E4kAwx+JvSkFwJuZA3D80Njwa8HhDo76wxxtaPByCfcFoIBwPRvAQlghhCSyextNUms6TuWKWLdOFGlOcYMvc1HOleq40kSvVmOI4U5xgihx/62y5zpYnOA3nitwHC1/Kl+uFymSxOl2szRRrM8XaikJ1Rb66IledzVVnc5UVucoKujxDl2foRTjmPqZL00x5hoNvsb6qVF9VrK8qjM/na3P52twClKevLE+tydfmqMIkW5qZmb1u3fo7br/j/g0b7xqvrwnHqSFvbNAXH40QGFkgSpO5ifnC1Or8xDxTWcEUp9jCVL4wXSzMlIsrKqXZSnm2VJzJMfV0qhgOZzxefMCD9XsiA2NRDsR4ms5SeYYu5OkiQ+TSkWSgf8xt72hWWx0yY7PS0ql1dBubO/ROt70j6gmNM5X5ybm5qfnpydlqpU7nCkmS4kCcytDpLJMkqViSCMcSQSwexPAghvsjeDCWjKYycYKKpjJhPB2KpULxVDiRDuIpHxb3YfFgPBmIJjzByKAvOOQPjYSwsUgsEE+Gk0QgnvRicX8sgaUzBFsk86VQIt05MGx0thodbe29w95IIpLMhnDShyV8WDKcyMYIFs8UYkQ+RuQjSTYYpwKxbDBGXaDw3wLiQjhZiJJlPFuLEsWRQNLa0gtKdFcIUT4sBaQKkUQmQMR8GG4CgSZAyANFIlgEoADAbYmQiwMvGVgEISIRKhKIhTyJcIHCEhGPK9WXgEIJJJJAIgkEirkbHigsRmAEQhBIIkXkCrFCLpZJIDEsEDb9M3/ZZR2tlgUQn3jzw/dff/uNV3792tGT773zyUefnvr/AjGn4bfffrsB4hMnTp48eeLkyfc/+uiDL744+x9/+v2XX5599fXjS0D8yL7dB5/9ySsvPnv85ReOHX7++Msv/Pq1Y5988N4fvjzz7787e+zIoQaIW532zetvfPc3//q///K/loD47Okz/zCIuUt1fz+IByQSlVJpMJqcTmd7s7PDbmuxmZ02s8NhcbqsTpfV7rLYms3WZrPZZTS4TPoWs7HNYm6zmtqsxjaLsc1ibLUYWs2GFrO+xaxvMembTXqXWecyaZ0mTbNF22LTtljVTpPCopeatBKDRmzQiPUqsVaBqGWwSgKrpKhGKTXq1BaDzqTXajUKlUqmUsqUCqlMKhYjMAQKRUIen7+cMzFfcAWPf0VT0+V83hUwKNAq5S12++jAQDoWK1BUhc0V6GwuQ9BEiiEvDpsl2GyayaQoIkGlcZpI5jIpNpvmZMyZuMxmK3mqkqeqRbpaoEs5MkfiSzbEZDxE4hEygZGJKIFjqXgEx0LRkD8a8qcTMTZHVSul+kRtsj5Rr09Ua7VSqVwqlarVar1eb4A4XyhRVC5DMWSWTmWyBEXT+UKxWiuNTxSrtXylmiuXmVKpWJ+YXDk/MTeXKRZHwiFXT7feYdfYbVqHTW23qqxmpcWksJgUZqPcbJRbTDKLUWYxKaxGucUoM+skJrXYoBDrFWKDnBuJUSE1KeUmlcKsVpo1KotWZdGorVqVRSPVyWAF3AAxD+I1QU3LvwZiRAyKJRAiBgFQIBA1LQUxCsLIIhDDwgaIoQssBlCREBHyEcESEC+YGBVxV5cB8QKIm8AmPsQXoSJYCokVKHcu5BIghr8RxFIFqtQotHqVVq9S6xRytVSmlir1cqNd5+ywdfS1dA+2u4c7e4e7+ke6Bzw9AyPdAyM9w2N9/vBIDA/gyVAs7g9j3gg2hmFj0agvGvVFMW84POr3D3k8vUND3cPDPV7fQDgylkyESTKRpVJZKk2QSU7Dl9Qtd2UjHPFHYyEuUNFoJm58/xJD4wksggU4yHLq5YYLEHMHOBbf4PCMDnL8bVzu4FbL3AqZ+8Gh4b6+ge6+/u7+gZ7Bwd6hgd6hvl4uMrEAYnd3Z1d7e0dra7vL2WxdAuKZWvWRXbuOHzz0xpGjvzr0yrFnX/rlC0d+eejokedefvbHz/3wsR8/8tBiED/+j4D4gV1bb7uZzhA2s1GllA8PD65atWrnzosg/sG2nff+YNv379t537YH79+xf9v2/dt27N+1+7E9ey4J4sd//PgPH99/YO+uXfd973ub12+YGp/IpjNEMlMqVGdXrF573foN62/evOmOm2+666ab79l8070bNt29buNd6zZsvewK4eUqo3LQO5At0NXpyerURRBzl+oKlfl8aa5YWVmd+Ltr174G4lIDxN9dDl3BA/kgKoQlkEQhU+u0JoveatNbrV8di85i0ZmtOrPtwtgXxmRT6xe2v4sXwHqT3WC2c9hd/ADuQhq4geBL5B+4zAO38eWyv5dsQPt6K0Wjc+3rJ6MXb4sX74y73AOLQbzEwY3VL7f99QWj4WgyEktx0/gYi6ejOBFLkHgqm0hTiTSVJOgUmSOofCZXyrIVKl9jChO50mS+PJmvTLLlKbY0xZYn2XKdLU2ypUm2PMmW6mxpMlesM8UJpjBOFybo/DiVr1H5KsXWqPw4XagxhfFcsZ4rTeZKk2x5mq2sYCtfAfHCtrjP3hiTAAAgAElEQVQ8w1xgcWM4H3MsZmtzbHWW+/5cZUVxYmVlak1txdW1FVdXJlcXanPl2vzM3HXX33jbzbd8/4Z1t5er874w4R4O9QyH+n0xbzwbo8tkeZoen82NzzLV2Xx1tjy+sja+qlqdL5dWFIszhcJ0np1kmAkyU8GT+UicDkazgRgVTNDRdC5FFWi2wuYrbK7EZvPZRBb3x7zukV57R4vG5pKbXHJTs8xoE+t0QpkWVLQaHP7+sUQIT8cJIpVNJbN4Ih3FU7FEOp4iY0kCw1P+cHTUHxoa9Q16vCPeIPdvlTF/hPvHSTiWCmKJYAQPRRMRPB3G08FoIhhLRhJEBE/7I/GxUHQsEvPFEkE8FUmRWDoTiCc9IcwTwvyxRIyk4hnai8Xbegf0tmadtdnV2TfoDXsjibEw7glEPcGYP5qOJOloOoelclgqF8IZH5bxRgg/lgnjTCTxt4C4GMaL4WQxRlYS1HiMKHsCaVtLHyjVXSEU82EZIFWJxDI+gvIgqAkQLRfxmwA+HxQIIKEAEgghPvdanBtgyQB8EcgXIUKhBBDIgMbVAIEUEMpAkQwGZAg3kBSFJWJEKkEkYgRFUBSWylCFUqJSSBQSWIIIRbzvCpb9U2er7cbrVh558Scfn3jzw/de/80br7y1AOLfnjr58Xvvnjrx/offFJlYDGLujd2JEyeWgPiLL8+8+vrxnbvuX7lqBQfijevX7n9oz6Hnfnr0pecuCeKjLx+8Zs2802pquvw7LQ7bxhuv/7dfv/Vf/+vP//3Xv/z5j//xxbnzZ0+fOXfm7NnTZ06+f+L40WPP/vyZ5565AOLT5744//vz535/7uzvuPK1bwHxqZMfcyA+c/qLv6V2rae7H0UVUplGq7dYrC6r1WUy2c0Gm9Vkd1pdLXZXi83RYnO02x0dDkeH3dbhsHY57T0uBzfdTnu3097lsHXarR02S4fN0m41t1nNrVZTq9XUYjG2WI2tNkOrTdds1bosGqdZ6zBrHGaN3aSxGlQmrVKvkmsVMrVcplUqdCqlVqVQyqUymVgqQSViRIzACAzCEAACQqGQzxc0TLxMIFgOCJtQWKRRyJwW81CvOxGJsJlMkaYYMpVJxgk8yr2WS8ejqXiEwKMEjqXjWCoWTsXCBI6RiWg2FafSOEMmc5kUJ+NSjiyzmWqBqhaoIkPQqeiSDHEK86ejwXQ8nI5HUrFwIhqKhQPc6eZkHGPobLlUqFXL4+O1Wq1WrlSKxWKxWCyXS7VarV6vT0zUy5Vaji1kKSadoZJkBieIVCZLs/lCpVqo1thymSmWMvl8OpejyqXS9FRxso7TVL/Pa+/s0DnsGrtN47CpHVaVzaK0mrlRWM0Km0Vpt6qcNk2zXdNsV9qMqEEJa6WwRgJrFwbRy8R6ucykVFo0aptOYzfoHAaDy6RzGBRGJapEudUsB+Ll4PLlwPImYDkPaOJDfBEsABERjAKoGIRRQATy+cLlQoC3GMSN9TBXlyaCBVynBCQBYSkESyFIAoISEBCLuBdvfC47cQHEF1ksFjVcvhxYzoN4QlQISkFUgYgVKCKDAVQkgPgNEDfO4EESEBaDXCMbd8QOEYMyhVi9AGKlWitXqCUytURhkOsdOkenrb2/pXuowz3S1evp7hvt6R9zD4y6B8d6R/wDgegYngon05EYHohg3gjmxTAvB2JsAcSDHk/v0HD3yIjb5xuMRMaSyTBJ4plsksyk0kSisff9eqkwF4Hggg1LznYsvvnMeZpbD0djoVDYx72ra7yla2i40UPMVRFzOOZMzBmaSx43lsQNEC90Vgz2Dg/3jwz1D/f3DbrdA+6egV73IhC3tLQ5HS6LyaxTKqViFBTDos4W5+x4bf/uPccPHnr95Vd+dejIsede+tXBV3714rEjz738zI+effLAjx7e9/iD+x7b+9Djex95fN/+xx/ilsR/D4gf2rPzjlu2ZImU1WxUqxQez/CaNWt27dr91FNPP/b4k3sefOi+7bu+d9/279+38wfb9t6//RFudu56bM+ex3fufOR79+647Za7btlyx1133rt7557HDzz+o8d/+NgjB/bs2Pn9u+/ZeMONU+PjdCZLkXStUl+18uobb9i0ccMtmzbdfhP3qG7zPes33nXjhq03rr/zsssF31UaFAPe/mye+gYQz/0fgPiGqRVchnhtbXJNkiy7B/wqnYMD8eU8kAcgAkgMiuUSpUalN6qNJrXRqDYaNSajxmTSmExas1lrtujMVr3ZrrfY9RaHweo02lxGm8tgcWgMFrXWrNaZ1Tqz1mDVm2xLHLz4gJzNuRAyboQf7K62xYGHJdeeF+ccOBm3XuoNX2OWtAV/9YhGb0d33+J2iO7eIU69HHwHhr2DIwshYI83OOoLewOYLxgNRnBu7xtLkEmCTmdyKZJJZ3LpTI7IskSWJal8hi5k6EKWKXJD5UpUrpLNlTNMJZOrZNkaxY7ThTpT4LxbZwqTTKHOFC5+nCvW2dIUW5zMFevcQ7cL7+TGLzyVm7jwWm6aLU7nSlP0xR3w1BL+LnEwVZzK5OtEbpzM1xufyRYmM/k6VZxiq7Ol+qrazFW1FVdXptYUx+cr4yunZ6+9du3Nm7fcc90Ntxarc94w4R4JdQ8He71RT4zEqBJRmmIm5gtTq4rTa0qTq8vjK4vlFWx+KkvViEyZzFQy2SpFj1O5Os3WqfwkVZyiKyvYifnK1Kr63JqZ2TXT0/Pjlck8VSCi6dBQYKi1t8PgcilMTqmxWWZqkZvsYr1OIFMKJGapvtvR6XGP+EcCIV8kFIyGw7FwJI7Fk9FEOhJPBiIxjzcwODI2MDy60Okx4hsa8XnGgoFgNIwlQhE8GIoFg7EQhkfi6Ug8HYomwrFUNEnG09logozg6UiCwFKZWDqLk3ScoILxpCcYGfKHxsKxcJKIpEhPCGvu7tWYHSqj3drS1TviHwnERgKxEX/UE4z7o+lwIhtJLlQOB+OUN0KMhlK+bwNxYdFcAHGiGCOWgFh/hVAigOWQVA2I5QJEzIcgHihqEvGbAF6TiJsmnmg5f9EIhF8dwXK+cLkQFoikgFABCuWgUA6KFgYC5AgoR0EFCipQWCZBZVJUJkOlElSMisWIVI4qVRK1QqKUwFJUCPAvFy77p65W+7rrVh558SefnHjzw3e/CuITH7/7zqkT73346ScXQPz8N4L43/7tnXffvQSIz395+tXXj+/Yed/8yhmKJsplduP6tQce3vPi8z/jKHz0peeOHX7uzV+98tHJd353/vPff3H6yEvPX71q1mExLv/uPzXbrRtuWPv2W2/+15//9N9/aYD47Lkz574JxF/+zSA+eeKjvxfEMCxFxQqFWq83WPV6i1pt0KqNJr3FYbE32xzNNnuLzdHpcHW7mrtdzi6XvdvlcF8CxLavgtjcZrO0Ws3NZoPDqLUbNQ6T1mXVN1uNzXZTi83UbDU5LUabQW/SqrUKuVIikSKIBIYlMCxGEASGIBAARSIQEEGgCIZACAIAQCgQNjWCEyDIR2CRBAFUUrHFoOvtbI8G/XQ6lcukM8l4MhqKhwMJLJTAQvFwIBr0RYO+eNjfGDziT2CBZDSUioeJBJZJRql0nCETbDaZp1JFJl1k0rksnsHDKWyhZSIeHI0HRxNhbzLiS154V4djwWjIH/KNhnyj8Wg4myHyLFMssKVSsVgq5QsF9sKfYrFQLpdLpUq+UKIZNpOlkwQZS6WxZBJPEyTNMMUSUypl83mCYfBMBiPSCZqiKuVsqRhMJrqGh8ytLRq7VWO3ap12rcuuddo1TrvGtTBql0PT7NC0OPVtLl2bS+kwIQYloBYDahRQIyIVIlIjoEYM66QSo0JhUattOq3TaHCZzK1WQ7NZZdGI1WJQDgFSUIAKl4BYAPG5a3MQKoLFAISKhCCfJ1wuAHgAIoRQABaDiASCUABERCJYIIT4Qu5HuJI1CYTIYFgGc7VuHLtFYpEAFQpQIR8VLAwi4CMCPioQioVCsYiPCJqgpiuAZcshHh8VAlIAVsCoAoVlsIiLF4M8PshbwDoqgiUgIoVQCYSgAMQd9YCFqBiUKyQLINYp1VqZQiNRaKVqs8rYYnT1ODuH2t2e7r4xd7+3t9/XN+DvG/T1Dfv6R4NDobgvQWJENpYiongyjCdDeCKUSIQSiVAcD2JRXzDk8XoHPJ7esbG+UGA4FvMTaSyTSZCZRJpIJFPxxVfouFsbjXQEB1zuqRwX6m00S3CP4RpP8bhfwr2644omGtGIxSAeHOrlDs4trHuHeoeG+0bHhrgN8eKneNySeAmIhwZ7R4b7PcMDIwP9Q329g73uwb7egb5eDsRt7S3NrQ67y2wy6xRKCYqCKCzqbHHOTYwf2PPA8YOHXjt85FcHjxx77vCrh46++tKxI8+9/POnnn1i/1OLQfzgI/8IiPft3nHbTZsyqaTFbNSolaOjI1deeeWlQXz/3vu3PXL/tofv2/bwEhDfuuXOJSDevX3HvVvvWr/2+qnx8RxFs3R+amLFVVeuXb9uy8YNt2zaeNuWzXdu3nLXxk13r9uw9cb1W29Yd8dl3+X/s0Iv7x/rz+ap6tRkdWq6UJ1giuNcZKJYnS+U/3EQL7RMrFq/YuUN41NXpbOV3sGgWu/kA7IGiPkgCqAysUKt0OpVeoPKYLhg4gUQ6yxWvdVutDpNNpfJ3mx2tFicrRZnq9nebLA49Ea7fmEr7DRZnOZLvXtr5Bwu2Yz2LefflpQZLzS7dboveU/um+qBG0vfRhR4YNg7NOof9YV9wagvGPWFYv5QrJF54Pa+sQQZT2YaS990NtdQL5Ur0WyZyVeYfCVXqDaG+wyTr9JsLZurZphqhqlmc7Vsbjybm8jmxr/68TjFcqVpE0yhzpam2dI0W5rKFReGKUwyhclccSpXnGZLU2xpOl+eKVRmC5VZtjxDFSZJdiKTr2fy9WxhMluYXBKTuASI2QnuO7m/ppkayU7QpenC+DwXLy7VVxWqs8XK3MTklWuu2rhu453XXH9zoTrni2b6vdE+b3QglPAmqRhTyVRn8tOry3NX1+avrcxcma/OZpnxVLoYjTORKIXFaDyZJ7NVJj9VqM6W6quqM1dNrFw7c9W6VWs3XrNuy9obNl5z9fVzU/NlppzGUv6+sT5HV6va5pQZm6XGdqW1S+PoUNsdEoNFrG3W2Pqae8Z6Pf5hf2AsFPRHgkEsFI5FYkkMT4VjCV8IGx7zD436Rv0hbzAy5gt7RgMjHv+YNxQMxSJYIrwA4mgognN7/RCWCEWT0QSZIOlkhklmmARJ4ySNk3Qiw+AEFcZToyFsOBj2YnFuZzwajrb09KlNdrnObHK29wx5PcH4aCgxGk54I8lAjAzhmWCcm2wwTvkw0hsh/NFsGM9FLpEhXoTgr040VUlkarF0acSfsjb3gVL9MpFUCCthqRYSK0WIRAgjAgjkg0IewF8ualoualouWs4TLeMLL47gK7OcL1jGFy4XwnxADgIqWKSEABUEqmBQBYNKBFKKYaWEG3Th+p1CIpeJpWKJBJXJxUqVVK2UKqWIFBUB/MuFy7/T1WZfv3bVKy/+5JMTb30VxJ+cOvHRu++cfP+9D377yekzp794550TLzx/6Ec/evqFFw69+uprv/nNbxogbqQmTpx4/xIgfm0BxFkqXS6zmzZc/+gjD7z0ws+PHX7+2OHnuUd1rx4/fPLdfz13+pPzZ3770sFn1szP2Ez6Zf98WbPdsuGGtb95843//POf/vdf/vLnP/7xi3Pnz505e/7spUF89vS5L8//4Yvzf+BAzM23gPjDD377t4D49Vff2rjhpp7ufgiSwIhUptCoNUalUieVKOVSpValMxtMdrPFbjI7TOZWq63D4eiw29vtlvYL8G1Mm8XUZjG1mo2tZmOLydBiMjSbjS0WU7PZaDdoTRqFQS0365Q2o9Zh0jssBofZ4DAZ7EaDVac3qtUauUKGoJAQEPH4oEAIAyAEAEKBgM/jCfh8QCSEIRBBIAgChEJeE++KJt7lQlETDAslYkiCggoxbNAou1pdYd9oJonTRJLAo3gkGAv5E1gwGQ3Fw34sMBbxj2KBsWiQa0zzxkJjsdBYLOSNh714xJeMBlKxEIGHyUQkk4xkU1g2hZGJUArz46GxWMAT9S9UEccCnnhoDI/4E1iw0TIR9HqCXg8WDhCpBEWRDJ3N5ZhcLscwDH3hTy7HsCzLsoUcW2By+UyWxlPpcBwPRmORRCKZyWRYNsOyKYqKE0QYx/2xaDiVTOWYJEOPRbG2/j5js4sLDeubncbWZmNbi6H94ujbmg1tLfq2ZkNni6GzRe2yiE1qUCsFtGKRBhGoYIEKFqoRQCNG9FKpSamwatR2vc5pNLZY9C6TyqIRa6SQEgHkkFAs4rIKi0HMbWE54AKoiA/ymkTLeUDTxdWsBAJRQIQIG7tbYQPEUgiRw4gC4QaWwzDHYikokgICiYgvFvLFQh4q4IYvFgokIh4qWAY1XQ4sWwY18VCBSApAChhRIJAM4t7b8S7EOQBYiIhBsRSWyBCJDEHFIIyIuHMhYgnEnbjT6pQarUKlkSo0UqVOrrNprR3W1v6Wbk9Xn7e339c36O8fDAwMBQeHAgMjgcGx8EgY9ycy0QyToHKpLJ3M0Akyi5OZOJmJp4konghFMK/fP+Qd6/f5BiOh0QQeypDxbDZBkHgyFccT0cYjOe6dXCMOwe2JueAEVwnM5Xq5wjVubdzYFjdAjEWDXBXx11/ULUlNcFXEnIa5DDEXmVgCYq7B7cKG2D0y3D86PDg6NDgy0D/c3zfU3zfY39fb23MRxE6z0aRVKCQoAqCQsLPFOVcff/SBvb849OJrh4/88uDLx587/OqLx147fPzI8y///KlnHt//w4f3Pfbgvsf2PnwBxPv/PhA/8uCevbu237plI5HELWajRqPyekevuuqqXbv2cJGJBx58+P4du7933w4OxPdte/i+BRA/ugDi7+247da7b73pzru3LoD4qcd/+OjD+3fdv/3uO+688bq1U+PjeSZXzJdWTM9fe80NG9bftHHDLRs33Lpp4x2bNm3dsOmudRu23rj+zhvW3XHZd5r+Sa6T948NUAW6Ns2BuM4UJ5aCuLyyOnHl+OQSEF81PXfN7Mq1F0B8Vbn6FRBPrVg3u3LD/OqNc6vW12euIela/3BYa2wWgIrLm+DLeWCTCOaDiAiRIjKVXKPjNKwxmTQms85s0VmseqvNYLUbbQ6T3XWBwm1WV5vV1W51tVkWPXez2FsXJ4AbwxVQWB2tNkebzdlud3U4XB0OV8fiRoiWdm4r7G5wltsHN7f1XLy9zC2PO3vbuvrau/rbuxo1aoOd7oEu92B333BP34i7f8Q9MNI7ONp38blbyOMLj/kxXzDqD8U5+IajyUg8HcXJWIKIJTLxRYGHJMGkSG5y6QyburAPvghittygMFus5bgpVOl8hWbLVK5M5SpUrkqzC+TN5iYyzESGqZF0laRrJF3LMLUMM06xE3S+TucnmcJUrjjNFKYWD52fbHyJLU3nyysKldlida5Ym89XZpniFIdgujjNlGZy5Zkc90KuOpevzbG1uXxtNl+ZZSuzucoKpjRNF6eo4iSn5AxbTzPVFFVJM7Vsvp6rrCiOz5cmVhVqc7nSTK4wXSjPTs9ed+31N1957Wa2MuuPZYcC+HAwORolgwQbz1XJ6gw7uao8e1Vt7prqiqsKtblsbiKRLkZidDBMBiOZaJxJkWWanWQrKwoT86WpNbX5a6euvHH+ug3XrNtyw/ota6+9ceXMqlq+lo2TkaHAcGtft6G5Q23vUtt7da4BY6tb52qRmVwyQ7epxds9HBkJREZDYW846AsH/OFgEAtheDiWCERiHn9ocMw/4gsEonEskQpHE/4A5vWFA8EYFk3G4wQWS4XCeDAYC4XxcDQZjiaDETyI4RhOJDM0mSuQbDFFszhJx9PZOEHF0pkQnvJGYmNYLJRMJ6hcismHkumuoRGt1SnVGg321p4h71gk4YsS/hjpj5GBeCYQJ33RtC+a9scyoQQdxKlALBuM0387iEN4IRQvRBKlOFHBkoVhX9KyAGKZEFYhUi0sVgGIVISgQhgWQoAAFPFBAR/k80GeAOQJwabGcPWlF4YnFDUJAR6ACiEFDKkRUA2DGhjSIJAGgdUorJIgKimqkqIqqVgplyoVMqVSqpBzRz1kcolSJVOrZEoZKkWBiyC+ftUrL/304xNvffDua7+5mCH++NSJD99558R775367Sefnzl9/p13TrzwAgfig6+++uq3gfjU+x99fOqLLy8B4kolv3njDY/t33v44DNHX3ru6EvPHX7h54df+NkvXjn07ttvnv70gzOffXTo+Z+tmpu2mnRXfOcyl828/vrr/vWN1//65z/911/+8uf/+OMX58+fO3v2/LklIH72F8d+ceK9k2fPnOfU+00gPn/u92dOf/HbT05/cOqTbwHxv/76nZcPH3vj9X89/fn5P/z+T6/96s0LG2IJBIulMqVCqRGL5SAIwyAil8p0Go1RpzNqtSaNxmbQO81Gl8noMOodBq3ToHXoNU691mXQuQw6p17rNGideq1Tr3XotQ69xmHQOYx6u1Fv0WsMaoVeLTdqlGadxqzTmnQag1plUCkNapVRrTGoNFqFSiGRwgAE8IWgUASDMAiAfB5/+bLlvOVNIpEQgSExisAwKBDwli3/7hXLvsMXLINhoVSKSMVQA8QhryeTjHN5Ca5OmMCxTDKWioXjYX80OBYLeWMhbk/si4XGosFRLODB/MOYfyQa8MSCo7HgaDw0GguNxkOeWMgTD3viodFYYBTzDYfHBkOjA+HRgYh3KBoYjYd9+EUQewNjI4GxkUjIn0rESDKVJQmKynIOprgCNipL01Qul2PZQr5QKhTLdI7FU0QAi3pD4WAsFiOINE2naTpOEOEE7otEPKGQPx5PUHSCokcxrK2/z9TSonM69M1OU3urpaPD2t1h6e60dLebu9tNXe2mzjZTR5ups83S02Fxt+vbnXKbHjEqIL0M0KICFcxTQnwlJFTBoFaMGuQys0pp1Wrsep3TqLHrFWa1WCuFVSiggIWSpSBenEzgHsbxgKblwmVNwHIhIgDFIu7NHKdhHsDjNfbKiBBARZAUQhUIqhKjKrFYhSJKFFH8v7TdZ5QTd5ov/tm7HkwHSZWkKqmUO+ek7pa6lXOqpFSqUpY6J8CYYJLxOOA0YXdsgzE5B4eZsQ0GG3AO4xkHggnGieiwY3tm9//+/6Ia0bZndvfeu5fzPX2KquqmOXAOn/Pw/J4Hmp0mgc2auFomrkJElUh1BVxViVQLIJ4HVvxcMu9WYH4lXFUGMTAHxBXi+VVAJQCLpSiEyhEhyI2uibk7nzUahUotVyhlcqVMqVPom3VNhqYuc2efo8/kNg2UNewzm72DVs+gw2f1E24qFkykmFQ2kcrG+XQsyUfYJJNI0rE4QdOBGyAe9LjNQb+DoQKJOMkm6JjQ8ksFhR3Owmw14fBcNEYJbcFCPzETIcKEv1wkLoNYmD4hGHpuXVnomiiXk4WU926U19G53DbhBWGOm9Ax/CMQO5wWYceH0WQwmgymgV6LxWi3DjqtZrt50DJosgwKIO7t6ens7Gpr7Whuaq7T16gVchkCimFJdVdr0/TI0L6tW+eC+I/H3/jjy2++cuTl5556fv/uJ3fu2Ld9x75tu/Zv27V/++79O/cc2L334O59B3fvPbB7z76du/fs+K9BvGHd3WtjDFlfV6PRKN1upwDip57+3f79T23bsXvDxi2/fWzjbx/d+Mj6rY9u2DkL4if2bdmyvwzidfc+9Ktf/mYWxAef2rtr9xOPbfjVgw+tvmPF+MhILp0p5ksLphetuGP12jvvXXvnfXeuWXfn2gfW3vXwnXf9UgDxyjUP/eyWqlvkWoXRPhhPCRXiyWxpjM+N/gTEi0ojS4bHlg6PLxkav31o7Pbh8dtHJ5dOzCyfWrhyauHKnyzmWDoyvmJies3MorsWLr57wW1rx6buSPDDg7agtrZdBOLzKuF5VWUQy2BMKdfo1LV12vp6XUODrqFR19Coq2/SNzTrb2q4s76lS0hDa3djW09TW09zu6G5vaelvae5zdDc1tPU2t3Y0tXQ3NXQ3NnQLMxi66xrbK9rbK9v7mhqnX2tua2npb23pV1ocuhr7zJ2dAsH4EydPQNdhoGObmN7V7/wzg0xm7p6TN2GgZ4+c2+/tc8kFH2dAxb3jQHAPpvDb3cKZ92CLm/Y4xeKvpFAOBoiYwQdJxmWYpI3+n15OsrfEHAqmkhHE8LHTDSRjsR5JsYzsRQd5ehokonx0UQ6xmbiyUyCy7F8IZkqcOkCly5y6RKXLiZTeZbPJ7hcjM3Gk7lkqpTKjqay41xmjE0JJh4WNBznhhL8cDI1wqVHBe+mcuNcZiyZHi3XjMuZK+Z0flJgcbY4nRYQXJxKF6ezpZnc0ILcyML8yMLCyKLC6KL86KLC6KLiyKLCyKLcyMJsaSZTnMoUp9Kl6XRhis9NJNIjMX4oxg+x6RFhDEW2NJMpTAkQ5zPjpdHbFixeM71oVTI77g7FLV7K6qOdoZiP4QmuEM2NckPT2fFFhcnFxcnbcyMLudx4JFEIkbMgDhJJkkkz8XwkWYjwpUh6OJ4bS5Ymc2MLJhYuXbx05ZLFyxdMLhzNj2ZjqaiH9Budtpa+wZrOQV2btabDXttp1rZ2o/ouVG9t6KLNHtZHxf0U4yfC3qDfE/T7w4EwHSBpdyhs8fgGXB6r1++jmXAsEaZj/hDtDZD+EE1QMYqOh8ioL0SV/wfAF6LcAcIdIHxhmogm6GSK5tJEnA0wMR8VCdBR4cIdpjwkHU4k49kCmy+SLGdyefQtHai2VtvU3mt1OUOMl0r4aNZHsV4q4SZijiDjDDJuIu5n+ADD+ynO/78zZcJPZnxEOkjliBme0tYAACAASURBVEghSGesbrq+zQiguvliTAwrEUwLoypQigGITAIjYggSQ4AYlohhsRgWSWCRcMgGgKsBuBqERHMDgCIAEoEyCYTDkAoGVTCohiE1AqkRWCWFVSiiwqRKTKbEUKUCU+IKpVKOK1BMhqJSuRxVKhVKpVwhl6IIIK6aV13xz4bOpjUrb3v1+HOfnH/v47PvfvjnV99/9/XzZ0999uknF85/LIyO+PzzS1evXj99+uzRoy8988zvjh49+s47b/8ExCfPnDl97txH58+fPX/h7Cefnv/q66vf//XfvvzqhyAupO9eu+rA7u0vv3joteMvvHrsheNHnj/2wnOvv/ziqQ/e/eLTC5c+u3D00B8WTI011Gjmgvjf//r9//cff/vr999+9eW169eufHn96rUrV8+dPffaa689//zzhw8devP1N86dPX/16pdfffWfVYj/myD+UYX4T398/xd33dvXOwAACABAUhmGYQoIQkTVIrFILIVhBYbiCgzHUBWG6pSKWo2yRo3rcXmNUl6nUvyj1KvxejVep1HWapS1GqVejetUCq1aoVfjerVSq8TVCjmOyXBUiqMytVyhwZVqXIljcimMQAAIgxCCIBAIVldXV1RUVFZWSiRiGAIQGARAcUXV/Fvm/a9bfv6z+RW3SIAqqRSUIQCGgBoc625rDrgdfDyS41k+HonTRJwOczE6zUaSUSpGBWNUoJwo4Y+EvUzIQwdcVMBB+uyE1x72WENuS8htDrnNIfdgyG0OeyyE1054HUJ5OOiyhNyWsMdG+JxUYLZCTAW9YZ/b77L7XXYi4I3RFBuPJuOxJJvgk1yK41Mcn+JT/I0f6VQmk8nl8sV0NheJswGC9ARDAYqiE4kYn4pyPBWPhxjaGyZcwZCPYiJ8KsKn3QTVbbbUd3Xp2tr07e21XV113T31hp763p56Q1etobOmR0hXnaG7vr+nwdhdY2hTttahDRppnRLSYxKNtFoJVeFgNQ6KlTColiI6TFajkNcq8QaNskGjqFPJtBiiloE4LEYl1XD1DyrEQGVZwxKp5AaI51WIbxVBVYBUDKIAhAI3TQxU3Gy0QESg0P6rlEqVUqkSQXAEwWFYAcFyCMRAAAPEqEQkE4sQURVcXQlXCV0TVXD1rULLhGR+FVQlkUkgOQTJIQAFRIioCqwSQFwNVIKIRIbBmEKKKaSoHEFk4N8BsRZXaxS4ElUoUZVeWdta09rb0mPpMTqNA57BAffAoHvA7B40uwcHXSazy2Rzmz0BZ5j2RRMky0dYgcIJKhanojGSiQQJwuv3OZyOQbvN6LCbvG4rEfJGmHAsSkUjJMOESTIQCvuEk3NCC0QkSsYTDJuMJrlYgo0k2Eg0RlF0qLy1rryqY245ee7pOiZCCAucy6vsBPL6/C6vz1VWskBqoagsjF0TBFweNFE+Zjdo7i93WVisJofN7LRZ7Baz1TxgMQ+YB00mU5/B0NnV3dZ2A8S4XCaFxFJA1NPesmB85MD2bW++9NI7J15+88Xjrx859s6J1995+c1Xjpx47qnn9u8+uHPH3h079u7YtX/7rv07du/ftefAnr0H9+w9uEcA8a49O3bs2LZ165b/CsRRhqyv02s0So/buXTpks2bBRA/uW37rsc3bnn0sY2PPLrx0fVbHt2wXTDxxif2bt68d+PGnf/6r48/cP+v19330K9/9S9bNm3dv3f/kwcO7t656/HH1v/ywYdW3bFibHgkk0oXcsWZGyC+88771qy5b83a+9fc9dCaux5evfbhVXc+tPLOB39WCYkUenXPoJGIR7PDw8WxyUxpjM+PpYtT2dKCbHFBOj+TKSzIlW4rjS4dHl82PLF0eGLp8MSykcnlo5PLx6aXj8+smFiwcnxm5cjkHaXRpfnh2/NDtxeGlwyNLR+bWjW1YO2C234xvXDtyMSyWFKoEM+C+NYqsFICV4MIIMVkuEapr9XWN+obm2oam/WNzfqGOePVGtpqmzrrmrpqG7tqGjr1DR21jV0NLYaWjv62LmNbV39bV39bp7G1s7+1s6+lo7e5va+5vbepraextbuhuae+ubO+ubOxtbu5vbelo6+lo7elo7e1o7+1s6+1q6+ty9jePdDRM9DRY+o0DHYaBrsMg509A509pvZuU0e3qatnoMdgNvRZ+41244Bj0Oy2WL02h9/hCrjcYbeH9PgIr5/0BWh/MBIIMcFQJBSOhYk4QSZIKkFSLEklSZoVQlAsQSVImqUZnommmCjHRPlINBWJpSMxPhJLRaLpiHA/wtMMTzFJmmGZCB+NpWPxTCyRjieycTafYHMsl2O5PMsVk1x+9jqZjydz8WSe5YtcephLjybTIwl+KMGV4lwpniwKSXAloWWCz4ymsmN8ZoxLz/ZRsKnhpBABxLMmFhqLx1LZ8VR2Ip2bSGXHeaE2nJ9M56cy+al0cTpbnMkVZ7KlmezQgtzwgsLQwsLwotzQwkxhOp2fzBQmM6WZXGkmW5hO5SaT6bEEP5zghuP8MJse5TLjqexEKjuRyk1kClPFkUWjk0tLo4tiXMkdjA66wiZn0OwOO0OxYDQVSQ9xpcnc2KLixOLixOLc8IJEajhEcS4f7XBTbl/EH4r7QnFPIOoJRn0k66WTXor1MUmazWaLYxPTt922cOnCqdsmhyaHkjk+FCXNXler0aJrH1Q12zUt7poOt77DgjcMKhr8zb28PVgi2SKdTFOxWIgigyRJMGQkHo7GPBRpCQQG/D5LMOikKG8k6qMj3jDtDpLuIOkLUf4w7QlT7iDpDpHeMO0laE+YcgYJhz/kCIRcIdJDMm6ScYYJeyDsCIbdBO2jo14q4gpTHooJJ5LxXIEtlMgkP+D21nZ0K+qatK2dXWanNUB5yLiPZr10wk3GneGoIxRxhiNuIu6lOR/N+SjOR3F+ihfywznEc5Z0kJkAmQmQ6QCZ9pPpEJO7USGeBXGFBAOkKhmulyk0MIZDMgxApBIYlsAgiICgFJxdwAFLIFgiTCeFIMmNiCFYAkESEJKAMgCUQyAOATgk9EuAOAzjUhiXIUpUpsRQpRxT4XKVUqlW40oliqEoKlPIMZUKx3EMwxAZAoirb62u/Lmhs3n1isWvHH/+0wsfXDz/3ofvvf7+u29cOHfq888+uXjh47MfnTt/7uNLX1y6dvXa6VMfHT1y9Jmnnz565IV33n7zww8/mJ26dvLkyQ8/PHXygzOnT547e/r8uTPnz5/55JNzX3515bvvvrl+/fLbb7+2YcNvp2fGYnE6l+XWrr5j386tLx899MaJo6+fePHlFw8fP3LojZePnf7gT5c+vfDFpxdeeO730xMj9Tr1rf/8s46WxrvXrj75/p//+v23f/3rX779y9fXr12+euXza1cvXb1y+aOPPnr5lRN/ePb3h55/7s033jh37vyVK9euX//6+vVvbkwj/lrA7vVr33z15V/KxeNLX1wTWiY+vvDZF59fLW+z+7dvvv/+u//45uvvPjpz4Y3X33n3j+9/9unlb//ytw8/OHPfvQ/29Zqqq8VVVVUgCMqkUggERaIqsUiEQKAUgRAYgACxFAZUclSnlCtRRI6AShmswzEdjmkVqBqTqlBEI5dp5DIViqhQRKtAhfs4iuAYohAilyoVqBKfnR2hkMvkmBRDETkmk2MohqIymRSGIRAAQBCEYAiCIQCUSACxBJCAoAQAxQBQXS2qmFfx83++9X/dMu+f5lfcIhJXAKAIBKtBSZUUFDfW6vxuRyHDjxSyGS7BRqgEQ/BxJs1G+TjNx8gMS+e4SDYZSSdoPkbyUYKPEukYkY6FOCYQJ7yRoIvy2SiflfbZmIA9EnRGgg464KT8LjrojoS8kbAvSvgiYW8k7IuEfJGQnwn5mKCPCngJr5vweSLhEBeNpNlEOsmmksl0kstyqVw6U8jnC/l8JpPhOC6RYNlEkk9lUplMguOZeIKOxaNJjk1nuFyeTWejHM+wSTIaDzJRIp6MZ3KxdM5HRww2R31Xt6a5Rd3com1t07Z1aNs7tB3tuo52XVe7rqtDiL67o6anQ9/Tpu1qVrXVK5r1WKMGrVdKaxSQFgU0UokKFuOQSAGKcQhQIogGxWpwvF6tbNDgdSpMr0DUstkSLFRVCVZW/bBZAkJBGINAGVANVs0Xz5svnicCK0CZRIojmFqGqWRSBQzKJGKkWgRXieFqABGBMjGEArAchOUQLIeEC0QxGwgDAVQilolE0moRXC2CRSJEJEJEYkRUBVVXQJUVwvcAV0ukElCYyCaViBFR9Y0pEyKwCkDEMArKFAiKS1EFgqAQgIjFYLUErEakgAKXabS4vkat06vUWlylxfUNuqbOxk5jR7+93+yxWHxWs8c84DSZ7EaTrd9k6x+0G63OQZfX7g+5wqSPpIOkMIeY8JFkgKSCJOkLBd1et91uNZkHes0DBpvF6HHZQgEvRQYZKkxRwVDIW94P5w+4w4Q/EiUTbCTJxQQQCxVioR2ivL9j7ok6gcIJNsImowk2Ek8wNBMOBD2CaOd2WcxtPi7v8hAO7QnvCF0Z5U8sjy4ur/aYtbLL6nbanXabzWax2yw2m9liMRmNBkNvR2dXa0tLfW2NWoWjmBSUI+CAoWvZwuln9u5689hLb7z04mtHjr565Oibx19+8/irLx859twzz+7fc2Dnjj27du7dvfvg7j2Cg5/cu/fJvXsP7tlzYPfufTt27t6xfce2rVu3btq8+YknNm/auHnT41s3Pb5t88btW5/YtWPLru1btm5+fN09d0VookavVakUHrfrjuXLtm7Z9tTTz+zZs3/zlu2PP755w4ZNGzZs3rBh62Prtz6yfvtjG3Zs3LR706Zd6zds+fVvHn3g/l898MCvfvuvj27bun3vnr179+zdsX3HhsfWP/zAg3csW14qlJJsMp3KTExML1u+8s619679xbo771p3593333n3Q2t+8dCqux5aufbBlWsf+BkgR/FafVtfr4ck+eJQfnQyXRrjC2OZoZns8MJ0cYbPT6eLC3LDi0vjy4Ymlg9NLB+evGN0euXYzMqRqRXDk3eMTN4xOr1yfMHqsZmVwxPLi6NLc8OLc8OLC6NLRiZWTEyvmV64dnJm9dDokkiiZDT71Pq2akAhgFiYMgGhuFyt09Q11DS21DW31TW31Ta16uqb1TWN6ppGTU2zvr69trG7trFb39Clq+vU1nbo67vqmgzN7ca2LlNbt6mt29jeZWqfvTa1dQ20dZlau4wtnf3N7f1N7b1N7b0tHX1t5Re6Te3dg+09Ax2GgU6DuavX2t1n7e639PTbhBj6bX0mh3HAZRpwDQy6zGaPxeqz2QMOR9DlJrxeyu+ng8FIKBQLhxMkKYQlySRFsRSVpGmOZniG4RmGo2mOojiSTISJeCgcCwSifj8TDEYJgqVojqKSFJWkKI6iOJpO0jRH0RxFz17TNE/THMNwTCQVjWVi8Ww8nonHs/F4Lh7PJhJZls2zbCGZzCeT+SRXSCaLLFdkuWKCK7J8SUicExxcKCfBFVl+KJka5tLDfGaES49w6eFy+MwInxlJZUfLEe5w6REuPTqb1GgyNZpMjyXTY1xqjEuNJdNjXHqMT4/zmYlUbjKdn8rmp7OFmUxhJp2bSmUn0rnJbHEmX1pQKC3MFmfSuUkuNZZIDsfYoVhyiOVHuNRYKjuRK80MjS0enVwyNL44W5iIsnlvKDboCPZZPH0Wj8VN+MhEhCvwhYn82MLSxG3FsUXp4iQdz7p89KDNb7YHnF7aF4q5fYzFEbQ4gw4/4wgwFg9h9YT9RIxNFUbGphctWLJ4wZKFYzOjfCEditGDHndTr1nZZEJrbPL6gK6dqjcQtV1BfWek1ZSzBsYJdjKWHoomeTISp6LxGBvnUxGeDySiDoa00YSNoWwM7aBpF0W7CMoRIu2BkN0XtPuCtkDIESRcBOUhGQ/JuAjKESKs/uCgxzfg9g64vSaXR4jFF3CGSR8T9dIRF0G5SToYZyOZXCybD8VZo8tT121QNbfp2nvaB+wmb9gRjrjJmIuMOYmoIxxxElEnGXOTCTfJuknWTSQ8JOsTcExzfor3k7MJkHywHCIVJFJBgg+SqSCdIaIFKl4KR3I2D9PQZgRRXQWAgqgKU9VgSp1UoYJROSiVSmAYgEEQASEEBGEAhAAQlICgGACrAVAEAGIhICCGQAkESkBQAiIAiIKAHJTMBgLkECRHYLkUUchkuBxT4nKVElerVFqNUqVCMUwmkykUcrUaxxUoKoOkiEQirhBV39rT1brqjsUvHzv02cVTn3784cn33nrv3TcunDt16fNPP7148cK58xcvfHzl0uXrV6+dOXXmyOEXnn7yySOHD7391hsffvDeR2dOfXTm1OlTH5788P1TJ98/c/rDc2dPnT93+vy5059cPPfl9cvfffv19WuX3nrzlfWP/cvk5Eg0QmRSidUrlu7etunEC8+/9fKxN1859uqxoy+/+MJbr504e/L9K59fvPTZxcPP/m5qbLhOq5p/yz91t7fcd89dp0++//33//btt19/8831q1c+v3Tpk8uXP7ty5YszH50+dvzFp3/31PPPP/vWW2+eP3/u8uUrV69ev3r1y+vXvr5+7ZtrV28erbt+7Zuvv/r2m6+/+/qrb69e+erTTy6dP/fJhfOffvbpZWF5h4Dm77/7j2//8rePL3z29lt/+uM77138+PPvvv33sx99/NCDv+rt7Z8/v2LevJ+LRdVSBIIhQCKpBgGxFIFgSAJIqqqrbgUkVUq5TKuUYzAAS6pRGNDgmFYpV8llGAygkEQhgxUyGIUlKCzBZbASRTAElIJiKSxBEAkMi2FEIkUhTCFVKFGlSq5Uy3EVpsBRVC6VojCEgAAkkYBiMSCSgGIQBiAEhKUQIoMRGQxLQQASVYsrKqrmzau45ZaKf55XeUtF1Txh5pdYUlldOa/y1lvUCtTrtI0UcxMjpQyXSETIOB1OMAQbIRJ0iKWD6TiV46J5LppJUHyM4KPhTJwscsxQKlLk6HQ0lCC8saAzFnImCDfP+NPRIMf4Y4QnEvbEqUAySnJxio9TXIxM0KE4GYyFA9GQPxryR0MBJuCLBP1xkuAjkUw8kU4k+HiCi8X5OJvh+GIuX8wXMplMIpFgaIamI/F4kkulk6kMm0on05lULp8plDKFEpctsOkcm84lUtkol46mssl8KZEtBKPxPoertqNLXluP1tTJ6xqw+gasvkHe0KBobMRbmlVtraq2VlVbC97SpGhpkDfXKVpq8ZZavKUGb9YpmrWKBrW8TiWrUcBaVKKEqzBJJSquxgBQJUX1ClWjVtus1zbrVQ0aVCeHcQRAAbFULMB07qQIRA5LFQiEgmJYVCG5db7459XgfAiVYGqZqkahrsVxLSbDYRAVS6RVgFQEoRIYk8CYBEIloEwMyMSATASiElgOShWgVAHCGADIRCKkshquEEGVYkQkkYkl0tlxxdVwtQie/R5+FDEsEnbRza6pk0rKq5th4dQdUFktqQRhMaaQanTKmjptTZ1WW6vW1Kprm2paupq7TV0DDpPNa7MHHDavddA5YLT2G819A5Z+q33A4bJ6fA5fwOULuHx+l9fr8HrsXo/d73OFgt5QyBP0uzxOm22wf6C/29jbNdhvsFsGvG5HOOQjiUA47Pf5XeUDcG6PPRjy0kxYqBALtWGhh3huSbg8jGLuKGKhv0KYvBYm/MLKZattQIgwOMLtsfv8rh9VhYVOCaGJQnBzmcXlJR2CpG/0XTjcbrvL5XA4bHa71eGwOpzW2W12fd3d3W2tLfV1NWo1jipQSIkhtoG+Nctuf+7J/W8ce/GVI4dPHD708pHDr7300mvHTpw4+uLzv3/2wN4Du3bs2bNr3769T+7f/9T+/U/t3//0/n1P7dv75J7dB3bt2rtjx67t27Zv27J166bNWzZt2rL5iS2bN27Z/PiWzY9v3bJxx/bNO7Zv3rL58fvuvYumwlqNCldgHrdr1YoVO7btfPqpZ3bt2vPEE1se37DpiY1bN23a/sTGbevXb3nksS2PPb5t4+adT2za/uhjTzz8y3+9f93DDz3068ce3bB9+87du3fv2rVr27ZtGzZsePjBh5YtWZrP5aPRGMsmh0fHb196x+q77rnrnvvX3nP/2nsfWHvvg2vueXDV3Q+s/MX9K39x/88gBY7X1LYYDK4QkcwP5Uen0qXxOSCe5vNT6eJMbvi24viy0sTy0vjy4ckVo9OrxmZWj0ytGp5cMST8dMHqsZlVw5N3FMeWZIcXZYcWFUZvH5m44yaIR5ZEEiWT2a/Rt/8YxBiOa2t09U11TW0NLR0NrR11zW36hlZNbZNK36Staa1p6Kpv7q1vNtQ0GHR1Pbrabn29oa6pt7HV2NJhbOk0tnYa27pMbV0Dbd0D7T2D7T3m9u7B9u7Btu6Btq6B1i5Ta5epvXug02Du7LV09lq6ei3dfbbufpvBZO81OfsGXP2DbqPFbbJ4B6zeAavXbPVZHUGni3C7CLeL8Lgpr5f2+Ri/PxIMxsLhOEEkSJIVLMsw/A31JikqSVMcQ/MRJh2JpCJMimFSNM1TVJIkk+FwIhiMBQLRYDBGhFmSTJIESxIsQSQJgp0lNclRJEdT3E0Q0zzDpKLRdCyWicUysWgmFs1Go5l4LJOI5xLxPMvmZ2XMFtlkkeVKLF9KpoaSqRLLlxJcsRyByMnUUDI1NJe/NxA8ksqOpHOj6dxoJj9+I2NzWDzKp0e41AjLj7DcCMvfuLiRJD/Kpcb4zHgqO5HOTqZzU5ncVCY/nSvM5Ioz+eKCQmlBobQwV1yQzU+nMhNcaozlRhLcSFIAcWYiP7RgfHr59KKVY9NL80PTbGooTCVtbsJo8fSZ3RZnyBuKMYlsMjuSHZrKD8/kSlN8dpSMpJxectDmt7nC3mA0SLK+YNTmCludQYeXsnlIsyNgdYUCRIzl80MjkwsXLFmyaOniyYXj6VI2FGNMbk+jwYo3Dkr1Dqye1HUkm42p1sFkq4nvMOcGPGM+ZpJODtGJNBXlovEUn07l82whR6Z5P5fw8awvxXn5pIdNuKMxN804SdoRImz+kNUftAZCjjDhImk3xbgp2kmQtmDY7PUbXe4+u3M2DpfR6bb4Ai6C8kdivkjMTTEemgklboLY5PY29PSpWzq17T0tJlufO2gN0k4i6iCiDiJqD0ccRNRJxlxkwk2yznDcGf5vgvhGSD5Ip4lonk4U/x6I9ZhKK1WoYFQBSmUSGAZgSNigIWyVAwEJCIgB4KaGAUAMAhIIBCAQgCAAlkIwBkMKGJTfCIbAmBSRy6QKDMUVcpVSoVYpNWq1VqNUzwWxcg6IK0XVt3Z3t668Y/GJY4c+u3j6049PzQHxJ59e/PjCuXMXL1y4cvnS9WtXz5w6deTw4aeePPjC4effevP1D97/cxnEpz58//QPQHzm74F4OMqE03x81R1LBBC//fLxt1458eqxo6+8dOTt1185d+qDq59/IoB4cnSoVquaf8s/GTrb7r/v7jOn3v/++3/79i9fff311StXPvvi0sVLlz+9fOXzMx+deunYkaeeOfj8oT+89fYb5y+cvXzl8tWr1/7vQfzJxS/++M57f3znvQvnP/3u238/f+6Thx/+TW9v//z5t877+T+LRVUyKYTAAAiIYEgik0IwJBaLKiorbhGLKhSYVI1jUkgsEVUgkESFo2olpsCkCCiGARGKgCgCwoAIBkWYFFKgCIqACCSRIgAiA2BEAkklCAZhShmukat0uKZGpdLhSq1CrkJlCgRGIVAKAIgEQCSgFIBkIIxCCAZL5YhMIZXKYVgGSGBRlaRivmjerdXz5ovmVUkqAEgEIWIIFlWL5s+f97/kMthpM5fymdGhQioZi9HhCBmIkAEm7Av7XCG3jfA5mKA7GvIwQRfls1M+WyToStK+dCyYjgaTlDcadEb89mjQwZLudDSQjYfTsRDLBOK0PxEJJ+MUl6D4BMXFSDZCsEyYpQiWDCWIUDwcjAT9TMAXCfijwVCCIOMUFSVIOhiiA+EoSSVjCZ7jkslkLBZjGCYSiXFcOpPNc+lMnOMTPM9lsny2wGcLiVQ2zmXYdD6ZKSTSOTZbTJVG+cIIyaaMLq++rRPR6EGlBtboIa0O0uggrQ7R66W1tbL6ell9vay+FqmrgWo1gF4F16nljTq8RY+36JQtOlWzTtWkUzSoZTUKSCMTKcAyiLEaXN2k07fV1bTVaZv1ijoVqsFgBQwKsyBubpgTCavgYAwEZYAYFlUC8yskP68CbwVkIlSFqGrkqhq5QosiChCQVYuRSom0GkTFAohBmQiQVkukVRJpFSATwZgEUQCIAoAxCSCtFsEVVdB8EVQhRqoAmUgiFc16F64WwyLgJxr+KYgBAcRKqUwpE0BcKamoFFeIoWopBis1Cm2tWlurVuuVSh2uqVXXt9S197QZLX1Wt9Xhdzh8dqvLbLYPmG0mq33Q6bZ5fU6BqoGgx+t1upxWl8Pidtm8HkfA7w4GPEHfDRD39RgNXeb+Xod10OdxhEM+IuwPBr1er0Po07XZB50uqz/gFromBN0KDcFCz0N5X51g4vJkifKd8rk64VCdMDJi7shhgbxCE4VQFRY6IsovCLOHy9PWylOKhZZlYbez02VzOK12h9Vqs1htZpvdYndYBBD393V3d7a0NNXW6pQqOSKXAjgK2UyGtXcsef6pA28cO3ri8HPHDz934sihV48dfe34sRMvHn3+D88e3Htg947de3ftO7D3yYP7nzq4/6kD+58+sO+p/QKId+7dsX3n9q3btm7e8ndBvH3bpu3bNm16Yv0996wliaBahSvkqMftWr1y5c7tu5556ne7du5+YuPmjY9v3vzE9q1bdm56Yvv69ZsfeWzzYxu3PrF5xxObtj/66MaHfvmbdeseevihX69/7PHt23fu2r17566d27dv37hxvy/tYQAAIABJREFU4y8f/uXyZctyuVwkGo0n2NLI2OKly1ffdffae9etvff+tfc9cOd9D6y59/5V99y/8p51K+9Z9zNAjiv0ta2GPleY4vLD+dHpOSBekC5NpwpT6eJ0bnhRcWxpaXx5cWz50MSKkalVo9MCiFcOT64cnV41NrNqdHrl0MTywujt2aGF2aGFhdHFPwDx6NJoYnjAEtTWdIhAfF4lNK8SqJTAZRDrG5rrW9ob2zqb2jsbWjtqm9p19W3auraa+s76ZkNTm7GpzdjQYqxrNNY1GOubTA0txsZWY3O7sblDAPFAe/dgR4+502Dp6rX+NN39NoPR0Tvg7B24IWCzZ8DqE8qKFkfQ5grZ3YQQp4f0+JhAIBoMRAW/hoLxcCgeDicIgiUIliST5QgUDocToVA8HE4Id2iaZ5gUw6QikfRsZmUsuJn7aWiaL0f43NmvwKQiTDoaSUejmbmJxYRScS6RyCcSeZYtzCZZ5FJDN8q6wwJ/f4pggbnp3Fg6Nzb3WnBwtjBRjnCn/CafGU2mRpP83wmXGuPT46nMRDo7mclNZXJT2fx0obSwNHxbafi24tCifHFBrjCTzU9n89PCC0LS2clUZoJPj+eKM+PTyxfcvmZq0YqhsUWp3BgVTbv9jNkeGLD6rM6QJxAhI6lYssBlR/jcKJcZiSULISrp9jNuPxOi2CibT6aHE3yJjmVCVNIfjju9lPDnGyBi8WS2WBqbmV68eMGSRWMzI8kc76PIPoenocehbrZj9R68idF3pVsHCt32fLct1WFOdpkzJlfeFUp7iWSQ4iKxdCqdKRa4UoHJZYhsiixk6aEiPVQk8rkAz/tjcS8T9VCMM0w6wqQzTLpJ2kMxHprxUIyLoOwhwuzzm1weo9M94PYOenxmr9/iCzhChJeOBGOJYCzhY6L+SIxM8vFcIZEvkkne7As0GvpVTR3q1u5mo7XXFTAHKDsRFWILR+xE1HEDxC4i4SISHir5X4N4bqhUOJKj4oVwJGvz0A3tRhDTVkhQQKZElToU1yByJYwqQCkqgBiAIRAGAQgAQPFcB89qGJRAIACDEAyCMAxKUUSmkEmVMgSXIrgUUciECBoul4f/AYgxVAZLEaAM4hUrFh8/fujTi2fKID5/7tQXn1/85OKF8+c++vjCuSuXv7h+7cqZ0yePvHDoqScPlEF85vTJj86cOn3qg1Mn3z996v2Pznx4/tzpC+fPXDj/0aefnP/qyyvff/f1l9cvvf3Wqxs2/HZ6ajQeJbNpds2Kpbu3bT7xwqG3Xj7+1ivHBRC/8/or509/ePXzTy7/HRD/4syp9//6/b999+3X33xz7crVz7+49MmlK59dvvr5mbMnXzp+5OnfHXz+8B/eeueN8x+fvXz18tVr/wMgvvjx5++8/ec/vvPexxc+++7bfz939uJDD/26t7e/srKiYv48EBBhKCyTghAoQmCJTAoisEQirqyqnCcWVWAojCtkMCSWiCsRWKLEUZUSk2MIDIkhUCRFACkCQKAIhsTCmwpMKpdLcRxVKFFUjkgxBFXKcK1CpVdqatXaOo2mVq2uUSl1uEIjR5WoDJcKOxeECp8waxbGYKkCQZUyTInKFFIIBUVQtTBYQAyLpBgsx2WYXApCoqrKeXIMsZiN6RRbKmZTfCIZZ9gYlYzT8QhBBj0+p9VjH/TYB7w2k9vS7xzscQx0uy29AaeJ9Flov430msOugbBzgPQMMgFrnHCylCdBe+O0L0r5GNLHUH6G9DGkL0r6Y1QwwYRZhkjSBEuGY+EA7feSXnfI5Qy5XITHS/r9hM8fcHv8TnfA4yWCIYamY9FYLBaLxeIsy2Uy+VyhxGeysSQXYdk4l0rwmQSfiSQ4Js7FuEwilYvzWTZTSJfGUsUxKpkxuXy6lg5IpQNwDaTWgWotoNIAag2g0YBaLajTgjotoNOItapqjaJKjUl0ClmdWt6kVTRrlS06dYte3aJXNmnl9SqpXg6oEDEOSXAY0aDyWqUA4tr2en1rrapBI9crZCoZLIcAFBAjYmE38o3BEVUSRCRBRGK4uhqsrARurQJvFSOVsFyCqRFMjciUEIiKxEhlNTRfjFQCsmoIE0OYGJDNalgirRJuwnIJLJdAmFgirRLBFVXgrdXQfBFcIZFWiZFqEXwTuz/V8I9ALEhd+NuCCiCGRbMdxmAVKANQpUxY2owqZcLfNFyrqG2q6eztMFmNFqfZ5rZanWaLY9BqH3S4rB6vszznIUz4A3631+PwuO1ej8PndQYDnlDQG/S7vS673WwyG3sH+w22QaPHaQsFPBQZJAh/MOj13ejcFSq4QtdEefuGsLq53GE8t2WifBRPEHm56CvUccvtv8Ls4UFzv9litNoGhF+lPGRNeFoewSYUkgVJmy3G8mcJZ+xufkGLadBiMg2aTIPGQYvJYh0wW4xGY0+voaOzvampXqdTyxUyQAZWoZBosK9z1dLbnj247/WXjpw4/Nyxw8+dOHr4teMvvn7i2MsvvXjoD88+ue/A3p279+7au3/vgYP7nzy4/8mD+58SQLx394HdO/fuvAHiLf8AxNu2PrHx8Ud/cdfqcMinUsoVctTrca1etWrn9l2/e+r3e3bt3bJp66aNW7ds2rFt665Nm7av37D5kfWb1m/csmnLjk2bdzz22BMP//Jf7lv34IMPPvzoo+u3bduxe/eePXv27Nq1a/Pmzb/59W9WrFhRKBVjiQSb5IZHx29funz1XXffec99a+5Zt+be+9fcd//qe9etumfdynvXrbx33c8ATKHQ17b29LlDFJf7KYin+MJkujiVG15YHFtSHFtWGF1WGl8+PLlSKA8LGZ1e+XdBPDyxfGJ6zdTCO2+AeGTAGtLWzoL45xWSCjFUDUohDFfqamsaWxrbOps7uls6u5vauxtau2qbOmsaO+ubepra+ls7B1s7zS0d5qZWc1OLpbnN2tJhbukYbO0YaOscaO8eFBzc02/vNc56VyCv0ewxmr1Gs1ewr8UetNiDFkfQ6gxZnSGbi7C7CYeHdHopl492+xlPIOIJRLyBSCAUC4cT/zisgOPyx1AoHgzGQqG4wGWa5hkmzTA/UGwkkrnp478H3HIE6ZYTi+V+cnMugossW0wmZ8NxJS51s/Q7l8JlEAv8/T8DcSozKrRJzDZL3KDwXA0LIM7mp3OFmdLwbcOjtw+NLC6UFgoOFp7mCjOF0sLi0KLi0CLhUTo7mStMj0wsmVy4YnxmWXFkAZcZISOpWRBbvGZ7wOWlgiRLR9NxrpjgS5FETtCwy0eHaY7Pjo5NLZm5beWCxasmZpblh6ajbN7tjwxafUaz2+4KElQ8lS6Mj04vmFg4WRjL0ixj8frbB1y1nW5Nqxtv8qtaGH1nqsVU6nEUDA62xUjUdYabe2iDmR5wME5fnKR5jkvlcmwhx2TTZC5NDxViYyOxsRFmqEhkMiE2GYjG/UzUSzEekvaQtI+O+JlYIBILRGI+OuomaXswbPUFrL6APRByhAhnmHSFKS8VCUbjBMsRCS4YS4TiLM2n2XwxWSjRXMriDzYa+pUN7aqmzsY+s8HpH/STtnDENgfETjLmouaA+B9UiAUTlzPXxOFI9scgBsogVsMYDssUAIJKYFgCQRIIBCAAgCQAIJZIRBKJWMishiGhiAwjEIQgsAyTYkoMVWMyFYqqUFSJyXBUhgtDwOaAWK1SadTllgn8JyAWV9/a0926csXiE3NA/Od3Xz9/7uTnn3988ePz586euXD+7JXLn1+/dvn06Q9feOH5Jw/uP3zouTffeO2D9/905vSHH505efrU+6dOvvdDEJ/9AYjffvXxxx+ZmR5LxKhcJnnnymW7t20+/sKht14+/vbLx1576Ycg/vTjw8/+bmJ0qOaHIP7bX/8eiM/dBPHbf3zjwsVzV65eEUB87X8exL/q7e2vqqqsrJwPQWK5HEFRCIbFCCKRyUAEASSSqqqqeSLRfKkUwDAEhEQSSaVUCiiVmFKFYRgCw2IIEiGIBEEA4UIul6pUcrVaodHiOr1Ko1MqlBiGowq1XKVXaWo1unqdrkGvq9dp67TqWrVSr8S1uFwjl6vlcrVcoVHI1XKZUgbLYRiDpQqpXC3HdUpci6NKFJAC1WB1FVgFykC5Wq7WqVQaHJFBIlElJpeZTL3JZGxoKF8q5YZK2ZHh/MT40PhoMZ/l2RgVoQJk0BVwW1yWPqupy9zfbjV1uiwGn8MYcJn8zn6vrddr7fXZegPO/pDbFHIPhL3msN8W8tv8XpvXa/V6LD6PNeSzk0E3Q/ijZDBOhmJEkAn5SJ8n5Hb6nfaA00l4vXQwSIVCYX/A7/H6vb5QIEjTdDQajcXj8XgiwXIcn0llc6lcns/muGyWy+SS6fwNECejyVSMy0ST6UQqx+dHkvmRcJzvt3t0rV2IphZW6xFtDaTRgRotoNZI1GqJWi1Wq0QqZbUKr1Ip5iuxCqVMpMGQGiXaoJY3aVQtek1bja69TtNao2zSYnVKWIsCKgRUSaVaTABxTXt9fWdjbVudulE7C2IFDGKgRHpzklp53IQYrp41MVRRBd4qgitAVIQoACkOIgoAkFWLkYqybkFUBKIiQFYlkVbeAHEViIoEKIOoaA6IbxXB88VIpRiumlv9/U9ALMy+kNzYY/cjEN8qmlcpqRAjIhiDpDiCyGEQBYXfDigDFBp5Q2t9V29n32Cv0Wo0mvtNg30D5n6LbcBxo+A6e9At6PH5XF6v0+d1Ci0T4ZAv6Hf73HaHZcBi6rOY+lw2c8DroogAQ4cpKkgQgVDIW+5GKKtXIO/cSWrlkcNz7wvtvze/gZBXGC4hlH7L2O039vT1d/cbe0wDvQJwhW4KYSZxv7Gnt69r7lPhE40mQ7+xx2gylMcVmy3GgcFeo8nQb+rtH+jrN/X1m/pMg/0Cnfv7uw097R1tjU11Oq0Kk0vFiKRCKqkw9rStWDzz+/17Xjt6+PihZ1869OyJo4dfO/Hi6yeOvXLspReee+7pAwf37dq97/8CxFu3bHx8wyN3rlkR8LtxBSrHZF6Pe83q1bt27Prd07/fs2vv1s3bNj+xbduWndu37d60aftjGzY98tim9Ru3bNq6c/OWHY+tF0D8wAMPPvTII49t27Z9z569+/bt27dv3/Zt237720dWr149NDKU4JJJjh8ZE0D8izV337v67vtW37Nu9X3rVpVBfN8NELf09LpCZDI3lBuZShXHuPxoujSdGZpJFae4/GSqMJUdWlgcu704tqQwuqQ4tnR48o6RqRVCS/HQxPKRqRU/BvHwLIjHp1dPLbhzcmb18NiyGDsyaAvr6jrFkHIuiGFMqdLX1TW3NXd0t3YZ2rp7W7t6mzsMDa099S09TW19bV2DnQZbp8He0WNv67S3dTo6up2dPY5Og73TYOvqtfUIc7cH3SaLd9DmF7xrc4UF7JYjqPenEYqLZQ0L8QejwWDsP08oFP9RyhXicm34R+ot3yxXdsu5WeJlC2XdlvN3n3JcqRyeHyqHS93k79wKcRnH/2WF+KdJ58bSudFUdjSVGePT4+WUKfzT2nCuMJMvLigN3zY0srg4tChXmBEqwanMRCY3JTwaHr19ZGzJ8OjtxaFF+eJMvjhTHFk0NHZbYXhBKjcWZfNBknV4yAGrT/jzFZoiwjQXSeRiyYLAZasz5PYzsWRhdPL2ZSvvufPuh+9e95s773540ZI1fHbU5WcMRkdbl6mnz+JwBaJRbig/OlYcL7DZiCvk7jRZ6zpt2laPri2gbQtq2ihdR6KxN9M+mGofJGu77Io6i7LOXt/m6ugNDNjoQCgRjyd4nklxYY4NppJEPiNUiKlCnkxnCJYLRRMBJuanoj4q4qMiASYWiiaIeJKIJ8MxNhiJe0nGHaY8BC08DUbiwrxhIp6kkymK5YUFdRE+k8yXuMIQw6dtgVCToR+vb1U2tDcYBnrs3gEfYQ0xtnDEHo7YQ4wjHHGRMTeV8FDJ/7yH+EcyLms4MBfE3h+DWIarYQyHZHIAkUlgWAIJfRISCSiWzIJ4NnNADElhWArDUimCymVylVyuUWAaDFNjmEqOKTFUiaG4HMUVKI5jSlyhUuIqpVKtwpVKFEX/EYgNXa2rZ3uIz3z68amT77/153dfP3/25Gef3QTx5UufX7t6+fSpD184PBfE7545/cGZ0x+cOvneyQ//fOrke/+wQvz2q48//siC6TE2Tudvgvj5t04ce/vEsddfOvrqS0f++PqrN0H8h2cmRko1GqUA4gfuu/vM6Q/+9te/zAXx5SufXbn6+UfnTh07cfSZ3z956IVn33n3zY8/OX/12tVr167/vwRxVVVVBQRL5AopisEwIoERiVQGIlIAAKurqm+tFs0XTusLyw5QDFap5Sq1XK6QIlIARiSIsM4XkchQCFeiWp1SX6Ouq9c1NNbU1ulUGqVcKcc1uLpGo63T6RtqhGjrdJparUqvVupUuFaJa3FcqxSuUSWGyKUwhkgVMoUGV+nV6hqNQoNDKCyCxNWgCEJhXKvU1WnVOrUURUSSahkm7TZ00lGiUMoOjxbHJ4dnFkwsWbpw6dJFMzPjQ6VMJpNgExRD+QJem8tutFsMDovBbe/3uQYCnkG/2+Rx9LlsBpe1x20zeGwGl7XHYemxW3psFoPFbBg0G8xmg9XS57KbfG5LwOsI+V2Ez0X43GGfO+R1BT3OgNsZcrupYCBCEhGKIsNEMBAMBALBYJAkSYqm6QhD0QxFR0gmemM7XTFbLKVyeS6Tj3NpOsaS0QQdTwrTxyNsKp4uRPi8l4z1mB361k5UXy/T1cn0dYiuBtLqQI1WolZLVGqRSlmtxKuUigqlfD6OVihl1WoM0uOyOpW8UaNq0Wvba/Ud9dq2WlWzTl6vQnQYqJZCaimixbAaXNmgqWmrq+9srGmrU9WrUS2G4Agkh0AMBFFh5bJYgsytyIoAqRiQisVIlQiuECOVAohlSkiKg7BcIrRM/BDEP6gQ/xTE1dB8wdD/kyCunlchni+CqoXjgMLC5wrx/ArxfAkixlRobVNNW3drV19nt7G7u6+ru7fT0NfVbzIMWoxC42/5vNrsTDSvowziUMDj9zhcNrNt0GgbNHoc1nDAG6HDsSgVjZIMc7Pzodz8MDdzH81tHS7v7BCKxHMPyQlFYgHEwri0vv7u3r6uvv5uo8kgbKcTZqsJJi6PVBPgOxfEZUYLpeJBc79pwNBv7Ok3GvqMvULKIC5XiJvr9Tq1XC6VwJIKRFLR3926/Lbp3+3b/eqRQ8ee/4MA4tdPvPjGy8dfPXbsyPPPP3PwyX279+zbvXf/3gMH/k9BvGH9b1evWu7zOuWYTI7JfF7PnWvW7N65+waIt2/ZtH371l2zIF6/6ZHHNm3YuHXztl1btu5cv2HTw7/8l/vue+CBBx767W8f3bZt+969+w4cOHDw4MHdu3atX79+7dq1o2OjXIrnU+nR8Ynbl/0QxPeuW3XPulX3rFt17/2r7rv/ZxJMIdfXNvcYnCGCzRWzwxN8YTSZG0mVJtND03xxMpmf4PNTmdKCwtjiwujt+dHbC6NLhiaXD0/dURpfVppYVhpfNjx5x+j0qpGpn4B4fPnY9KqpmTsnZ1aPjC+PJ0fNdkJf3yWBVfOq4FsqJPNFoABidU1DY1tnW3dvh6G/s9fYYTC2dfc3d/Q1tfe1dpo6DTaD0WUwunv63V0Gd5fB09PnNRg9vSZ3r8ndPzDb/GC2B6zOkN1NCPD1BCLeYNQXignxBqPCHSFl+JY1/GMl+2iPj/b6aJ+P8QvxR4QEyn0UZQeHEgTBUnOaJeZWgsthmBRN8QKX4/EcyxbYRIFN3GAuW0zeKPRyyRKXLM317k+JPPdpGcQcP8TxQ0l+qHyornzMbm4n8SyL08OpH/QQ32TxT5PKjqayI3xmJJUZS2Um0pmJdGYynZkFrnCdyU5lc9O5/IxAYaEAXCgtzBcXCIVhPj3Op8YFEBeKC4eGF4+OLx2bWDY2sWxkbMnwyOLS0KJ8aSZTmOSzY3GuSEZS3mDU6gyZLN6+AZfR7LE4gi4fHSRZOpaJsnkykvIEIg4P6Q/HuczI1MI7VqxZd9e9v1r30CP3PvCvty+/K5kesThD7d2DdU1dTa0G06CDIKK5VLGYKrJEzNNn669p7cXrLaqmQG0nWddD6rtIbTut74jV90TqezyqJiOs6obwXlw/UNfiNJjCbi9D01QsFohGPBHKHWN8HBvIpAKZVDDFE3yKSvJkLBlm4kEqFqSiQSoaZuJULMkkeIZNCf8QhiOJEB0LMwkqxkXYVIRNMWyKTvBMgo+waSbBU7EkHeeiyQyXLfK5UoRLOwPhFoMRr2tR1LfWdRu7rG6TN2wJ0tYQYwsx9iDtCDEuInoDxEk3yXr/N0HsJ/lwJPMjEM8HUECqlOFaqUINYTg4B8RiUCIGxGJAJJaIxOJqsbh6LohhGERgWIYgMgSRyaSYAlWoFXKtAtP+AMQy/MYyDlwhxxUKJY6rlAoclwkgxhX/XRB/dPLzT2+C+NIXn129cumHIH71/fffPX36/dOn3j958s8ffvCnkx/++czpD85+dPLc2VPnzp6++PHZL69f+u7br65d++Ktt17ZsOG3M1OjiRg1C+Ktm44ffu7N4y+9deLYGy8dff2lo+++/uqFMoh///T4cLFGjZdB/NHpD/72/V+++/brb76+duXK3wPxkWf/+Ke3Ln564er1q9eufXn16ixw/x+BGITFmAIpgxiRAYgUACGRsE0QhESIDIBgMYxIFLhMq1NqdUqlCsPkiAyDUAzG5DCKQXJcqtLIa2rV9Q36ppb6lrbGhsY6jU6tUCmUWqW6Rqut0+vqa3T1Nbp6vaZWp9JrlFoVrlUq1Eq5GpercVyrxLUqTClH5FIYRaQKtAxiuRqHZHA1JK4GRJAMUWiV2jqtSqdGMGmVpBqSQQ2tDU6fI8ZFUjkuW8wUh/MT06OTM+NDIwU+FY/ECIoJ0LSfJDw+r9XpMDkd/R73QMBnCQftwYDV7zV7PSaPq9/j7Pc4ep22HrOpo7e3pbu7uaenxdDb1t/fYTJ1W8y9dmu/3Wpy2ExO64DLbvY6rAG3I+R1hbzukNdDBPxkOEiEggG/3+32OF1Oh9PpdrvdXo/b53X7fB5fwOMPBgiSjsXZVCrBp6Jsko6xBBPzhylfiAyQkRATD9KxcJSlkxkinnIEqA6jRdPULtPVSbW1Ul0t/P8Td9/Bcdd3v+jvScFNZcuv/37bd1VW0q629957711dq2ZbtuUKBmzTEtKwcaMa20CoCS1gm14CuNsYQwK2caEk5HnOc8+d++f94ystsjF5kpyTucx7NKufVsYzhpmXP/oULp/O5dI4nBYWq5milpDEYgJfRGALSHQBgSwk4SUslM4jGiDmSITfrxDTKIjBRmAuigsprpgvkLRxxXycjzNIJg1tbUVa6RgdIpigiQXCmbO3l+FWOkJjojQmRqOjLUC3ENGKUAycA+McGGNDc3XixQDEAL40pAmEjjYzsOa5lglg5cUt0KIWaFELtKQVamqZ65f4l0EMTocsbF6wuHVR4z4IaLkBRIYJiC1gdfS0S5UShVYu18plqt5ehUSulKo0cr1RA0AMtpi53Da70wKWMLhcNp/XGfC7g3633+1w2cx2s8FuMXqdtmjIn05Gs5lENpPIZBKZ7HcBS9ZA9zCwbyIZAWmskgBvSKaijfPO8xOe22rs8ToaW4TnNz+AfWqN4TmX2+ZwWhrjd2C0rtFY3DjvDJqJLVaDyQwArdLo1GqdWqNTG4xas0Vvsuj0BrVWI1fIurs7hQIuSaJ0hL4EoS/RKXpWL594ev8jr7/0/IHnnm2A+J3XX33z0KE/PP/CVSB+9LePP/rE44/+EyB++KH7Hnxg1/Z7f7Nu7SqX04qhMI4hXo9740037d2z75mnnt27Z9/9u2crxA/cv2fXrgcBiHfsevD+h/Y+8OAj23fc97Of/2rz5ttvv/3OX//6ngcffOjRRx974oknnnzyyUcffXTnzp233HrLaH20UCoWS+WR+tiK1as33HzLjbdsXn/L5vW3blm/acvVIEZxnCcQy5V2fzBTqZUHR/O1oWxlqNBXB/0S2cociIena8MrqkMrasMrwa6J/tEZELB34vogHv8OxOnciNkWFrTLaRB7PoghnMUVdXb1KnpVWrlGr9DqZWq9VKnrlmm7e3VShVGhsWsMbo3Bo9Z7VFqvSuNV63wag1dr9GiNbp3JrTd7jFbv39EwAPF3NeA5BM+nsN0duSYOd8TljrjcUbcn5vbEPN64xxv3ztPwbPtEKB0KZQBzr+0bjhdjc3N10Wg+HM6C/opIJAeKxMlUJdnogkhXU42CcaaWnlcSzmRr4Mn8ZLKN9GWyfeB1OltLZ2fhO3+zRDJTTWaqjS0T81k8f7Tuh0w8N1QHSssjxcrY/A7gRhpVYUBh0DoMCsOgflwA3RTV2X6J/sHlQyMrGyYeqc8MjazoG1xaqo3nyyPJbC0Uy7t8cbM90KgQm2x+uzviC6UjiWIiU42lyqFYPhjNxVLlYnV0dGLV8lU3rVp76/qNd2y4+c7J5evi6arO5O6SagXt0naxTK01B/zRcq5ay1aT3qhFqu0lRL0w10h2BNsUCbE2JlKGOBI/JQ6yu/ycLhsuVDEoKQ2ToSyNoNOm0Aac7kg4EozFXJGQNRSwREK2RNyRTtnTSVc6FczmYtlCLJUPx9LBSDIQToC7g9FENp7KJ9L5eDofS+bCsTQ4RhhP5VO5UjpXTmaKsWQO3GeJxDPgTmEiXcgVavlSXzJbdPnCPUodKerCRF1CmabX5NC6AkZfxOSPmv1Riz9qDcTsoYQzPA/EP9BDfF0Q+8J5bzgfiJXC14C4FW2FSJjgQDiLgRLfB3Fza1Nza9M/AWIOhrJBbRhFSBQmUBjHQFAcwwgcJwmMwGEE+cdBfOSDtz67Vi26AAAgAElEQVT56MT5/xbERz44dfLoqZNHTxw/fOzoB8ePfXjyxJHTp459dPr4R6ePf3L29OVL5/76lyuXLn7+ztuv3bvtV+NjQ6lEuFLM3LR21b77dx96YQ7EB195+8ArH7795qenT1w+/9kXn336wrNPjQ7UAIhVMsmdW249Mw/El+aB+MzHJw+99sozv3vyxZef++Dwe3/+/NPLX16+fOXfC+LFixfS6M0oxkRQxiyIYRo499Xcsqi5ZRGd0QyegPIwX8DmC9gcLkmxMIJEGqFYGIdLCkWc9g6BuLu9WyJu72y7CsRCPlck4Ir4HCGPzeeSXDbBJjEWgZIEQmIIiWEsAmdTGEXABAJhKELgOJukuCySy0JJnA4zm+gtTbQWOgxhLILFZ1N8NkyizczWVpjOFnGUBqUz6AzEA4FYIBgLJLLxVD4ZTYQ8fofVYbQ5TT6/Ixhyutxmq01ntWmcTr3PZw4G7cGg3e+3+nwmr8fgcendTo3DptTrJDJ5Z7ekTdrboVB2qzQSrU6mNygMeqVOq9CqZVpVr06jMBs0LpvJ57L73U6fy+FxOTwup8vpcDgcVpvNbLWYLGaTxWwwm3Qmo85sNlisJrvD5na7/QFfKOwNhtz+gNMbsLu8ZrvLZHfZ3D6nL+Twh1yhmD+e8UbTRqe/U6HBBR10kttKsGkUp5ViN1NUE0kuIYjFOL4IxxZi6EIcXUAgNxDwgqtBTHXx2N0CTreAJeYR7WyYj9PZcAvJaCEYNJJJpyCYi5EiNruTT4rYEAtuQVqbmE3NUDMdoyMUjLMxjIU1Wr0hnAnhTJhgwgQDIuhgNg6hGBgbInkoS4BTfAxlMUFzMABxo10YBHw6O1SHtwIu01HA5eZrqtH/eA8x2DKBUgiEMwF/5xo8msHdEFAeXkJbzEDpFI8UiYXdsi65RqbUKeQamVQhkci6pLJuhVKq1avMFr3TZfV6HW6PHbTkGk1ai0Vvt5tBG3EQHCm0W51Wk8tm9rsd8Ugwm0kU8ulCLpXPpQrFTLGUBSkUM7l8KpNNNE5yNBDcSMPNjcsdDTQ3jttFooHGwWdwfw5ssQBDdeASB6glN94D1qs1oNw449xoIL7qjLNRqzNoNXqNTq8xmfVWm8lqN5rMOoNepVZKpd3tbQI2m4BwqAWHWgwq6Zrpyaf3P/LaVSA+8M4b/2dAvOfh+x9+aPf2e3+zds1Kh92CoRCBo36f5+aNG/fu2ff0k8888vDe+3Y9sHvnA/ftfui+3Q/t3HH/tnt3b713947dDz3w0L4HH9q7fcd9P7/7V5s3337bbXc0QPzkk08+/fTTjz/++O7duzdt3jQ2PlYsl0rlymh9fOXqNX8PxDQEI7j8LpnC4Qtky9XKwEihOpgrDxVro6W+sUJ1LFeuFyrj5b7JvqHlfUPT1cHp2tCKgdGZwfrqgZEZkOGxNSMTa0fG1w7WZ/qGp6sDS6uDS/sBiMdmQTxcX53Jj1odUVGnkg5zbljM/PEciGGCzW/v6pGr5Bq9UmdU6U1KnUmuMUqVBqnCKFdb1HqX3uzTm/06k19rCGj1AZ0xqDcFtEZvA8SgUwK0STQagq9R7/z2CdBBAd55HQrPtlJEXd6o2xvz+OIeX9zrT3j9CX8g5Q+mAqFMKJwNRbKhSDYcyYWjuUg0H40VQGLxYjReiMYL0VghEstHYvlwJBeKZAOhdCCU9gdTwXA2Ess33haLF2PxYixRjCWK8UQpnijFk6V4spRIlmeTuk6Sc54GAQ/jyVI8XUlmqgDEyTkKJzLVRKaazNaS2Voq1wcacGc3ThQH82DDGuAv6JGo1b9LdbRYHS1URvJl0Hw8WqpNlPsmy7WJa1IBi9UGlvYNLusfWj4wPN0/NF2uTRbK9XypXqqOV/qmqgNL+waX9Q0uBx/7h6YHhqeHRleOjM3UJ9bUJ1aPjM8MjExXByZzpaFYquwLpcFUHBh/NNsDDk/UG0yF4wXQNZHK9WUKA7nSUKV/fHB0+ejEqvrkzLKVN65YffPI+MpIoqg3uXtk+jaxvLNbqdFZgoFYJV/rz9XS3pi1RyvFhFImx0h2RDpU6R5DokMd5Eg8eIeHaHeTHVZcoIHYMgYhxzg6UZdTYwh5fNFINBiLOsMha8hvCYessag1EbfEY45EIpTNJXOlZLoQjWdCkWQgFA+E4sFwIhxNRWLpaDwTjWcisXQwlPAHY8FQPBrPJNOFVKaYSObC0VQwlAiG4uC7wtFUPJnL5Sr5Yi2dLXkDUYlKTwq7MKFYJNPITA6t02/0hk2+iNkXMfsi/z2IG7leM7F3DsShZC0QK831EPMWtqItEAHhbCZG0RGcNnub4x8HMfwdiFk4zsExNoqyAIURCIchDIZQBARGEQRFUQxDUBSGYBRGKJLgsCmKwDCYiTBptObFrUsWKGXd69dOv3bwhXOfnv7sEzBU99YnH5248Nmnf/7k7NmPTn/68Zkvzn1++YsLp08c/8MLzz/5+GMvPf/cu2+9cezwB6dPHD194uiJox8ePfzHY4ffP3H0w1PHj4CHZz86eenCZ3/5+tLFC39++81D2+75xXh9MBkPlQvpG9es3Hf/7leff+7dgwfee/Xg2wdfeefggSPvvPXn0ye/PP/5xc8+ff7Zp0b6q3wWsegn/0Mll9615daPTx//n//x7d/+9s0331y5dOnc+QuffXHp3MXL5z8+e+q11w/87vdP/eGV5w8f+ePn5/585asrl698eenivwPEYKhu8cKFC1pammCYAcMMsCKaCdEhmAFBdBqtuaV1CZ3RAsEMFINICudyWXwBh8/ncLksNpukWDhF4SSFURTOYhMcLsUXcERtgg5xW2dXh6hdyOFxKA7F4rE5Aj5PJOSKRFyhgCPgsXhcgs3CKAImMAjDmCjCRGGEwDCKwigSpUDvOEWwWQSbwigSwjAaxGym05rpNDoMIwROcFmUgINzKQaB0HGI4LO6FD0Gp8kecFrcVpPD6PDZPWGPy+ewOIwGi9Zo1TlcJqfbZLZqdAaFziC3WNROl97rM3v9Fo/X7PYYXC6dw6Gx25Rmi0yr65ErxFJZZ69CrFT3qHW9OoNcb1DodAq1qlfW29Ur6ZRJu9RKmcWoddktHqfN5bDZbRa7zWK3W51Op9vr8fh9Hp/X7naZbFatyagyGNRGo85iMdrs4PCu2e4w2ewGi11nsqr1JrXepLc4zA6PyeW1eALOYMzuj6rNTkG3jEFxF0HYQia6CMYWIdhCFJ0Nhi7E0AUosgBDbsDhn+LQDQS0hIXQeQQiYmPtHLKTR4n5VCcPb+MgApLORlpI5hKMtgSjNWP0FpxBIyGES+ACCuHgNJzRxGxZwmhqhlroGBMhEYyFYSwMIRGYgMHUI0ohKAsGQVgQQjERiomyYYKHsYQkJSAwNszAWlvgpha4iY61QgQDJhkQQYdIBkQyYBCKCVNMmGRAJAMi6EyCxsBpDJxGR2k0sHZt3grk/3bLBCgSAxODoUxwYnpuMwaDgdJboRbwazIxBsklBB38TkmHVCnpVUl75N1iSWdnd5u4u71H0qlQ9er0KovV4HCYbXaTwajRaBUarcJgUFstBrBoAoDY67C5bGa33RLwOBPRUDabyOdSuWwym03m86lrQAxqwI3y8PyTdY00bnDMlzH4rngiDEAM9kg0CsDgVjOoEIO5OuDga7j890E8Wzk2anUGrdagNRh1FqvR7pj9ksmo0aplMklnh4jLpRASoZEIzaiRrZ2e+veB+JE9Dzyy54GdO7auXbPSbrNgKEyReDDgu/WWW/Y9su+pJ57e8+Aju3bct3P7fTt33L9zx/3b7929dduubdt377zv4Qcf3v/Qw/u277zv7l9cC+Knnnrq2Wef/e1vf3v/ffdt2bJlfHKiVCmXK9X62MSqNWv/LohhjODwu3oVDm8gW2qAeLBYHS3VxgqVeq40WqiMNUBcG5juG1wxODIzNLp6cGRmcHhmcGRmZGzN6MTa0Yk1Q/VV/cPTtcFlfUPLBkZWDI6uHhlbNzZ549jkhuH6mmyhbnPG2sSqWRAvbFnQRGuiwwjJEXR0S5Uapc6oNpg1RovaYFHqzDK1SaYyK7U2rdFtsPgNloDeHNAZgzpjyGAOG8xBrdGrMbi0JpfO5DZYPNd0D18TiyNocQTBLN38DuP5CJ7fTOzxJ7yBJIgvmPIFU/5Q2h9KB0LpQDgTCGeCkSxIKJoLRXOhSDYUyYHX4Vj+moSiuWAkGwxnQEKRbPh7b4vEC41EE8X5iSVL8VT57yeWLMWSpWiiGE+Vk5lqJt+fzvencn0AwddQOJ3vzxQGMoWBbHEwVxoqAAfX6qVavdw3Vu4bq/SPNwKezMm4XqqNzV4x7Ju8JpX+qerA0trgsr6h5f3D0wMjK/qHpyv9U6XqBPhPaKi+amR89cj46uH6qoHh6drgsurA0urA0r6h5UP1laMTq8eXrpuavnFy+fqR8VWV/vF0vj8Uy7v9CZsr3PiDs7sjbn8iEMlGEsVUrq9QGan0j1cHJsBHkOGxFWNTq/uHl0YSRbM9AHqIJTKtTm8N+mO1Qv9IeagUznoUZiXVIYN5BqI92KaIi7URkcLH6nKgIicmcpHtNlKkx3kqjKNmC83dMp/JFguE4/FEOBH3RCP2SNgWjdricVsiYUvEXclkKJNLZAqJZC4STQWCMa8v7PWFfb6w3x8NBGPBYDwYivsDUY835HIH3J6gzx8JhRORaCoYinu8IafL73T5Xe6A1xsOhuKxeCabLRWKtWyu7A/Fe9VGStiFC8RtMo3c5NA5/SZv2HwtiFOucMYZyjhD6fkg9kTyjVy3VOwJ5TyhHNi8djWIkVkQoyQdxmgQ+i+BGMJwhKAwnIWhFIKQCNAwE4OYKAQh8GxgGIZhBEFgGIaZUAPELALDYSbKoNH/OxB/9snZTz46/aePz1w89/mVLy58dOL4yy88/9Tjj/3h+efee+uN44c/+OjE0Y9OHD1x5IOjH7x39IP3jh9+/+TRD08dO3zq2OGPTx2/eO5P33z5xcXzf3r7jQPbfnP3+OhAMhYs51PXAfGhA0ffffuzj059BUD8zJMNEKvl0p/dtunj08f/6z+//Y85EF+48NnFS+cuXT7/8dlTr79x8PfPPf3KgReOHH3//PnPvvrqyyv/ThAvWrR4wYIFTU1LmEw6BDHo9FbwpwPDTBhmMhi01tZmOr0VhpkEgXE4LB6Pw+NxuFwWh8NisykWi6QogiRxiiJYLJLNJjkcisfjCIQ8oUjAE/I4PA6Ly2HzeVyhkN/Wxm9r54nauEIhi8cn2GyUJCAMYyAoHYbpMARhKEpSOItFsFkkh0NyuCSHg7MohCCYKEaDoFYmkwbBTAxDSBLnsAgeG+WSTAql4RDEwvhdbQqTxuCyqMyaXq1MbdaYXWaL02R0GIw2vdGuNzv0RqtGY5Ap1D1KjURvkFtsGodL73Tr7S69zaG12tQWi8Jo6tUZJGqtRK2RKNUShbpHqZaotFKtrlenl2u1MqVCIpV0dne1dXe1yXq7dRql2aSzmg0mo96g1xoNervNGggG05lMqVKp9NXylVIimwnGo95I2BsOB+LxcDIZSSTD8UQoFg9GY/5w1BMIO70BpzfgDUX9kYQ3mvDH05FMMZQq2HzhLqUO5goBiBcj+GIUX4zjSwiiiSSbqNksJolFFAZ6iJs5oIeYjbZx8HYu0c7F29iIgGRwsFYKbiaYSzD6EozejDGaMUYLzmRQKMRCGSTSijJaYForTKejDCYOg/8TGSiTBtNpMJ2BMmACxlgoxkExDopzMYyDIiwYIpkQyUTZCMHDCR4GUxANbWliLmmGmhg4HaYghAWDjz8UmILAL8LA6TSk9Z8CMQgNbmViDLCrZG5RCeOaJ6BUzMQYBAfntXE7etp7FN0SRU+3rKuju71dLOwQi7q623vlPSq1zGDUAG7qDWowhWY0amxW4zUVYofF6LAYvU5bJOhLJiKpZDQeC8VjoWQyAuq+oPQLznA0Wocbg3SgF6KxZaKxjXh+YRj0HDc03Ni8BrqEvz8h1xi5A13CwL6NLRPzt0805vDAQ61erTNodUadwaRvgNhqNZiMGp1GLpeKO9t4PBZKoXQKpZu08nUrlj7z6N7Xr+ohPvDO66++cejgS889D4bq9v+rIN77yIP79j60a+e2tWtW2m1mDIVZFBEOBTbdeuu+R/Y9+dunHn5gz87tu3fcu3v7vbu337t727ZdW7ft2rb9vgaId+y8/+5f/HrLljvmt0x8H8TlSqUB4htvufWmW7dsuPW6IIYwgs3vksodnkC2WKkMDBeqA7lyf7EyUqrWC+WRXHGkUKmX+yb6hpbVBpfXBpb/IIgnvwNx//DywdGVg6MzI/W19ckNY5MbhsfW5kpjDneio1vDQLg3LGb+aEHzDUtal9AglOKKxBKZWqc2mLUmq85s05psaoNVobUoNFa13qE3e022oMkWNFiCelNIbwobLRGjJaQz+XUmj87sAS0ToHwIzNTIfAHPz3wNNyjcaCx2+xMNAf+dzIeyL5T+Ds2Ay9FsaJ50w7F8OJ4PN9SbKF6Xv8C1IA3sJtKVq1w7rwsimakmMpVEppJIVxLpCtBwOteXKw5mi4PZ4iCA7/wABOfLw3lQFa6OAgEDStYGJ2uDk31DU42AJ+Crlf6JSv9kpX/qHwTxwMisevuHp0fGV08s2zA1fdPk8hvHptYO1VfVBpeW+yaK1fEGl8eXrlu2cuOylTfVJ1dXByYAiD2BpMMTtTpD4I/S5go7vTFvMBWM5pLZWrE6Cn6f5b6xYnU0VxrKlYaqAxMDI8sq/ePRZMnhjRksXoXGIlPodVpLwBOt5fvHa/XBdDVi9OgFUjki0KIiJ6fHx5O6KbEdFVkgvg0VOMh2GyUykAINydcJOuxydcjmioei8XgiFE94Y3FXPO5MJh3JpCOZdKaSnlQ6mMxEEplIJBkIxDyekNPpA3G5/G530OMJebwhtyvgcHhtNo/V5rbZPC6n3+MJulx+q9VlMtnNZofV5na5/IFANBpLZzOlYrFWKFTDsbRCZ2EJuwGIFXMgtvgjZn/E7ItYAlFbKOEMJ12htDOYdgRTwMSzCee+S+i7eObiDmbdwawvUgglKg0Q01Degha4mYkzMRYDIegQ2spE/qUeYgjDYJxEsdkfy8JMHGZgEANlMhAmE4ZAvvuHCUEM5j8I4pNH3j36/lufXg3iS+c+//JaEL954vAHZ04cO3Pi6IkjHxx5/90jf3zn2AfvnTj8/skjH5w48sFHJ45e+OzTr69c+OLcp2+9/srWX/98bKQ/GQ2Wc6kbV6/ce9+uV5977t0DB949dPDtgwfeefXgsffe+fzM6a8vnLv450+ef+qJ4b4Kn0Us+umPNIren92++eNTx//v//z2P7/95q9fX7ly8fwXFz67dPHc5Uvnz3586o03Dj73/DMHDr549NiHFy58/vXXX3355VeXLl7594H4hhtuWLx4EYNBYzLpdHorjdbCYNAQGEIQCGLSwZo8GGayWCSfz+XxOGw2NcdfisUiSRInCIwicZLESQInCIxFEWwOxeawWBw2i8th8/lcoVDQ1iHsEIs6u0SdYkF7B1fYRnH5OIsF4yQTxekwSocRCMVQkk1yuGw+nyMQsgUiFo+Ps9gIQUIYwUBQJopCOIGSLJzNwThsiEW0YtAShLaQ2byQ2Qyx8XZ5t8yo7lT08LuEHTKxTK9Qm9Qai0Zn0ehtOpNdb7Bo1AaZXCNRaqR6o8Ji19pdeptTZ3VoLTa1yaoymeV6Y6/OINXqpVpdr0ojlSm6pLJOqbxTrhArVT0qlUQh75H0dHZ1tXV1iqQ9YrWyV6dVaTUKhUzaK+lRKeVWqyWeSAwND69cPbNh403rNt64ct3apatWTKyYnlq1cnrt2pXr169cu3Z6ZvWylauWrVw1Nb1yfOn0yPjUUH1idHJZfWp6eHLZyNLpiRVrxqbXVIbHnaG4qFcJcQQMFg/mCWG+EBYIEZEIbWtD29uQNhEsEkIiAV3IbeWzW3gUjU8xBSxYyIaFLETEQoUsmD+r4RYSAmklYdpc6CRMJ2AaDtFwiAGu4VAYQmEQgdBg+uLWJQuaFi5sXgQmGjEWinNxgkdQApLg4QgLZuB0OkZjEgygWwZOb4aaFtEWNjGXMAkG0DPKRsCLuU9RlD2r6llYsxGYBTNJBg3950DcRF8CWiPmdxKDYCyU4OCNnWug3wNjoVwRp727TaqUKPUKtUGl1ClAy0RPb5dU1q1Uy7Q6pcmss1oNc/vItOBTl8Pq97lCQW8o4PG7HU6ryWLQmnRqm0nvcdoCPncw4PH7XH6fKxj0hOetlWgsUwOrghsBayhAGieXGz4Ge9/m75oAnRJgPA7skWiskmhMyAHBqzVyMDw338qN7RNgFE9vUOsNap1eNTefp9DqNVqDVm/UmSwGq81ktRnNZp1Br9KoemU931WIKZRu1io2rFz+u8f3v/nKS6++8PuDLz732isvvnnowNuvHXr94IEXf//ck489vn/P3n2P7H9s/+OP7X/8sf2zJv4HQbxv70OP7t+ze9e9a1avsFqMGAqxWWQkHNy8adO+R/Y/8fiTD93/8PZ7d927dee2rTu33rPjnq07t27btW37/Tvve/ihPfsf3rN/584HrgHx/v2PPvnkk88888zjjz9+3+7dmzdvHp8YL1cq5WptbHxyZu08EG/asmHzNT3EEIqzeWKp3O4JZIqVcv9wvtKfLfUVKsPF6mi+PJwtDufLo6XaRG3wB0E8PAfi4bGZgZEVAEODoysHR1cN19fUJ9aPTW4YGVuXL487PcnOHi0T5S1YwvzRguafLm5Z3MpEKW57t1ShNQAN6y12ndmuMdqUOqtCe30QG8xhoyVksASMVr/R5p9XGA5etzwMct1+ifnb1q4BcSCc8YPM8dcbTIGascef8PgTbl/cPbemDTxpVJSBiYGGG8xt6DaRriTmONto7Z3f4Ju++tpcdm6v8Ox24dJQrjSUnSMv2B2RmSv6ZgoDueKsd/Pl4dzc+xtpOBhUhct9Y8DBgJX9w0v7h5cOjCxrBDyZw/HS6sBUqW+yWJv4fkp9k+X+qcrA0urgstrQ8r7h6b7hafDfw/DYzNjS9UtXbFy26palK28eW7p+aGymOrC0WB3Pl+vF6nilf6pveHpkfGZi2YaJZesGR6fz5eFYquQLpZ3emM0VboAYFIldvrgvlI6nK8XqKPgdlmr1bHEQFMJzpaFidTRTGAjHCy5/wuoMafQOucKgUZnctkA5XZ3smxgvDmddUXuXRk10qGCBAROZUZGRydPT2Hoa2wTzrITITIn0pEDLFho7etxqQ8TpjYei4UgsEI15YwlvMuVJp13JpDOZdKfS3lTGH0/6QjGvL+xyB+12j9XqslhcVqvLbvM4HD6n0+90+Z0On93usVrdJrPDaLRbzE673WOzeYxGm05n1husZosTgDgWy2Sz5VKxr1TqiyayaoONLeohBOJ2mVZhdupdAbMvYvFHLf4oeGELxh2hpDOUdgRT9kDSEUy5wpnZhLLXDXCwO5h1BTKuQMYbzl8NYu58ENMgtJWJtDLhf27LBATBMBNFYYxAUBKBCQjCISYGMTDm/z6IP/8hEJ8/9+XFL64F8ZEPzpw8dubkMQDiw398BxSJT3wPxG9eD8SHnvv9OwdeeffQwXcOHnj31YPH3nvn3McffX3h3MU/ffL8k78drpUBiLXzQPw/v/3m26+vfHnx/MWrQfz8C88eOPjSseOHv/ji3DfffP3/D4gRCEVhCGKArXkQxGCzKaGQz+WySRLHcZQkcQBigsDApwSBgX6W2U9JAqcoksNh8wU8UZuwQ9wm7unolnR0S9rEPYJ2MVfQRnH5GMWGcYqJ4gwEgzACozgUl88RCLnCNq6wnc0XkhwexuIgBBvGKYSgMIpNcPgsvojk8yGKaIIZi6DWG+hLftSysBljCKQdUp1CJBWTQg6nk98hF0tUEqlG2quRKvRyjVGlNijlGolU2SVTdat1vQazymRVG80qvUmuM/ZqDb06vVSrl2r1Eq2+V6PrVap6JNL2TjG/Q8zr7hH2yjoVim6FvKdX2iWVdEi62+XSLq1KrteqNCq5rKe7R9wp65WYTaZEIlGv19dtWL/pti2bbr/t5i2bbtp0y02bN916xx233333nb/85R13373lzrs233Hn5jvu3HT7nRs33bbuplvW3njzuo2b1t28ec3GW9fesvmmLXfduPmu5etuylQHNXa3UKrg98hEMqVQphDKFSKlsk2lalOrRCqlQCHn9ErIHjEqboM7hEwRFxKwIQELElCQgIR4BIOD0VhIK4XQWSiTi8N8EuFTKJ+F8imER8IcAmLhEAuD2TjKIQkui+KxSS6FUFgrRFvQtPDHC37yowU/WdC0qBWiISSCc3CST7KEFMknEBZMx2gtcDMNbWUSDIhktiIti+mLFrTcsISxmEkwGuQFLxqfgicEDwfBuCjChiGS+c+CeG5HclNjGzHGQnE2RnBwsP2axacoHomzMdDvQXIJkVjYI+9W6ZUGq95kNxqseo1BpdLKlWqZSiPXGdQmsw5M0c3eOnZZnS6r2233eZ2hoDcS9oeDXp/LbjPpDRqlVinTqxUWg9ZuNTkdFofD4nRYXC6ra25JBUAwsO/8K8qgXaFxPxlMxYH3NwQMpvoa55etNmPDtUpVr1LVOx/EJrPumqVsDfgCKIMVE/O/C5h4TskKjU6t0Wm0eo3BpDNbDGaL3mjU6LQKlUIi7QI9xDABt5IIzaxV3Dgz/dwTj7198OXXXnr+0EvPv/bKNXuIH9v38CP79ux7dN9j/zsgXj0zbTbpUYTJZpHRSGjL5s0AxA/e/9D2bTvv3bpj6z077vnN9nvu2XENiHftevAXv/zNbbfdOX/LxBNPPPHUU0899uiju3bt2rRp09j4WO0O7uQAACAASURBVKlSngPxuptu3bRx0203btqyYfN3WyZm9xC3MmGcxRVL5HZ3IFMol/uG8uW+bLFWKA8VKyP50lC2MJQvjZSq47WBpX0Dy/sGlvcPrhwamRmeA/HQ6OqRsbVjk+vGJteOjq8eGl05MDw9OLJiaHTV0OiqodHVo+PrxiY3jI6vL1QmXN6UWKKDMP7CJuhHC5p+sqh5cSsTY/E6emQqvUlvsestdoPVobf8IIh1xqDWENSbQkZLyGQLWRwh4ODvM/eaUbnvdxVfd9taA8SNTolZBwdTswj2J9yNsTxP1OmJOtwRpyfq9sU9gSR4py+UDkSyoWguEi9Ek6VYqhwHAs7WkoC8QLrzSraNXCNXkGJl5KrFwLV6qVYHfb2NzFZ8Z98/WqzWi9V6oTKaL480UqiMFua+VKqNlWpj5b7xSv9EdWCyNjjVN7S0b2hp//Cy/uFlAyPLGwFPwFdrg0vLfZP5yli2XM99L/nKWKE6Pl/GlcFl1cFlfcPTg2Mz9al1E8tvnFqxcWL5jaOTawdGV5YHluYrY9nSaK48VqhNVAaW9o+uGBpfNTg6XazWY6myL5SyuyPzO14abeIuX9wbTMXTlVKtPji6fHB0eaV/PFMYSGSq8XQlnq5Ek6VgNOcNppy+uM0V1ptcCoVBKdPbjO58vDjZN7GsNl4LZQNKi4Hbo0KEaoivoXPULZSqiVC3kFoGW4/y9YRASwn1/A5rj9xvsMY8gUggEgiGvaGIJxr3pVLedNqZSDjiCXcy5UumvZG42x92ugM2h9dicZpMdqPRbjI7LFaX3e5xABA7/Q6nz2b3mixOg9FuNjvtDq/d4TWZHXqDVW+0WW1ujzcUjiQTyVwuXy2V+svl/lgypzU6uO0SStjdKdcpLS6DK2jxRa2+qNUXtXgjFl/UFojZgwmgYZs/YQ8knaH0XDLXjSs4G2cg4wxkvOF8MF72R4vmq0HMQFl0BG9lIi0MuIUBzR7maOwh/sHDHHSIwYAYDAhigK4JlEAQHEJwCMIgJgZBKBNCmBAMgYAPCAzDEIwwIAxGWATBZVFsHAM/DmU0L6YtWaDq7d6wZvr1Ay+c//T0uVkQv/3pmZNffPbp55988ulHp//88ZnL589/dfHimRMnXnnhhacff+zl55/741tvnjzywcenjn186vipox8e++C9+RXik0c/PHPy2Beff/rNlQsXz3361usH7v3N3ROjA+lYqFLI3LRm1d77dh187ndvv/Lyu4cOvnvwwHuvHjr+3rvnfwDEP79jy9lTJ64D4ssXzn58+o03Dr7wwu8OHfrDiRNHLl08/5e/fPPVl19d/LeA+G6VSrNo8eIbFixY3LSYwaQzIQadSafRaXQGHUFhFEMhGGqltTY1NzGYDDaHLWwTcrgcDMdQDMFJnMVmsdgUQeI4gZEUSZAEiiEwCmM4RhA4RuAoQeAUm+LyucI2YYe4vUsilsi6pPLOHlm7WCpoF3OFbRSHj5FcGKcgjIBxCqO4FIfP4gnY/DaOoJ3Db2PzRRRXQLD4OMXBWRySw2fz2/htYl57JyUQIByKySZoBLIIamVQmFgl1diN3apeThuf28lvl7Z3yjo7ezs6JG2d0o4embhHJu7oEbV38Tu7hZLedrmyW6nukSm6pLJ2iaxNKmuTyTsUyk6VSqzW9Ki1Urmiq6tb2NbOEbWxxWJer7RdpejRqKQqhUQp71H0dmuUvWa9xm42WIx6nUqp7JWqFDKz0RgJhWqV6sTExLLly6eWLR2bmhybmphYtmx61czM+vVrbrxxZv36FavXTM+sXrF6zfTMmqUrZsaXTtcnl40vXzm5YmZ8etXkqrUr19+8ct3No8tnEqU+kzcoM1olOlOv0SIxmqQmc6/ZIrNa5XabzGqVmE2deq1AJWfJevCeDqRdwBSwGTyKwSMZXILOxmgslMbCGGwc5lF4G5clFnK72njd7dyuNo5YxGoXUG18UsglBBxKyGULedw2AUfIJ7gsJgovbmn66aIFP17w0xuWLGpitDAxJspCCR7BErJYQgrjoAyc0Yq00DEaRDIhEmqBWxa2LvzJkp8soi1k4HSMg+FcHBSVCR6Bc/FrQEzySZJP4lwcYSMAxM3/MIib6EvAuZYm+hIa3AoTEKgKAwqzBSyOkA0OwZBcAmOhGAsFDcRdvWKlTqG36ACItUa1Guwj0yn1Ro3ZarA7zE6nBWwR9vldXr/T53MHg55I2B+NBMJBr9dpsxp1WqVM1dujlksNGqXZqLNaDLOxGcFuB6fLClp4wc4Kt8cOQNxwcKPfF3T0gneCqbjGeTngcpvdpDeolapeuUIik/f0yrp7Zd1yhUSp6m1Ugmd3pemUAMSNjWyN43aAxQ1Ag35io0mra2yZ0Ko1WpXeqAWHOXQ6pVrVK+/t6u4UivgsFg7Nglin2Lhm5YtPP/Huqwdef/nFV//wwqsvv/jGwZffPHTg0Mt/eO6ZZx/ft3/vQ3v2Prx3/95H/2UQ79yxdeWKpQa9BobobBYZi4Zv27KlAeId23Zu37Zz29adAMTb7t197w4A4kf3PPLo7t0P/fJX99x+x1133vmze65eu7Zv797t27ffcsst9bF6sVwqV2tjE5Or163fuGnzzVtuv2nzbTduuW3D5tvXb7pt3a1b1m7asnbTlv+rlQnhLI5YIrO7/Zl8uVwbypf6soWrQVwcKVXGa/3XgnhoZAa8GB1bOz65bnxyXX18zfDoqqGRFWB1wNDoTAPE9fH1xeqk25fukuphXHANiDslcrXBbLA6QK4Csc6hM3mM1oDRGtCbA1pDQKMP6IxBgznYAPEPtUBcs0zt7zu4sZENrKfwBlNgPYU3kPQGUo1Pvx/wfl8o7Q9nApFsIJINRnPheCGSKMaS5fg8DX83zQZWAv9dBIM6Lgjoamjk74B47htHi9WxYnWsUKnny6ONFCr1QqUOvlSqjZdq4+W+iXLfRKV/Enys9E9WB6aqA1N9g0sbqQ1M1Qamqv2Tlf6pcv9koTqeKY2mCsPp4ki6OJIqDDeSLo5kSqPZcj1XGStUxwu1iWLfZLFvsjywtDK4rG9kxeDYzND46sGxmf7RlZXBZaX+qVxlLFuuZ8tj+dp4oW+i1D9ZHpgsVuuJTM0bTNlcYdPcTwDm309x+xPeYCoQySYy1VKtPjy2YnzpmtGJVX1DU6DvGewwDscL/kgW1Jh1RpdUqpV0qYwaWzaanxqYmhlePpquJc1+R6daR3VqMZEW4mnobHUrS9VKKWiUkslWY3wdp93SIXUr9VG7JxGIRAIRry/gDoS8kVggnfan045YzBaJumIJfzLtiybcwajTE7Q5fRary2h2GEx2o8VpsbntDq/THXB5gi5P0OEO2F1+i91jsbkdLr/XH/EGok53wGJzW+welycYDCfiyVw6WyqU+kqV/lK5P5rMagx2XruUJerpUhrUVrfRFbTOA7HVF7X5Y/bA9UHsCGWuG2dwLv8AiFuuBjH9n7pUh0AYjmAEguIwikMIBsMYDKMQjIDOYRiGYQSGURjBEBSFEZQJ4zDCJggedT0Qr55+43sgvvjZn8598smfPvros48/vnL+/NcXL3584sSBF1545vHHX3n++fffevPkkQ/Pnjp29tTx08cOH//wj0fff/f4h388eeSDU0c/PH3sMFgq/JcvL14696d3Xj+4455fTtWHsolIrZjduHamAeL3Dh189+CBP7566MT1Qfw/tIreu+/Y8snpE//reyC+cvnCJ2dPv/nGoRdf+N2rh14+dfLo5UsX/vpvBvHiJU0LFy9qamlmQkwIhpgQk8ag05kMGEVQHIMQuIXWunjJ4lY6jcVhC9tEHB4XxTEEQ3GSYHM5bC6HoEicJFgcNsVmYQSO4hhBkRSLIkgSJQiEoDCKQ3EFPFFHW2ePWCLv7lV0SRWd3bK2zh5+m5jDbyPYfFAAhnEWSnJwiouzuASbT3GEHH4bV9jOEbSzuCKSzSfYPIoj4Ao62jolHT29oq5unrid19XObhciHBa3s83sdURzSU/Yr7MY9Daj1W21uixGm15rUmuMKq1BpdEr5CpJr7xLLu9WqSQaba9KLZHJxd0Skbib393D7+1tUyg61aoujUai1UiVii6JpE0s5neJBbLeDq1KYtIpzHqVQavQq+V6tdxq1Ppd9ljQFwsGQh631273OR3RQKCYzY0MDE2MjY/V6/39/cVyKV8s5AvFYqlSrFTz5Uq2WErnC3MpJjL5SCIdjqdi6VwiV4znSulyX3mwXhkaT5b6HKG4yuqU6EzdGkO31tCtM/QYjL1mi8JuVzodSodDbrd1mwwijZItlxA9nXAbn86jWtl4KxtvZWGtJEqjMAabQPhssl3Al4jbFdJujaJHq+zWKMQqmVjZ2yGXCnvEnA4RS8RnC/m8dpGgo53fLqK4HAhDWxj0xS0tS1pbmugtrTCdiUMYB2OL2Jw2DsknwSEPmIIxDoZxMDpGX0Rb+OPFP17QsoCG0lAWgnEwjA0qxEDD2FzLBIZz54GYhTAJJg35p0EM1kc0QExyCYpHAg1zRRyuiNMAMUohOBvjCNnt3W29KqnaoNKZtVqTRm1QqbQKtVahM6jNVoPDZQXXNL67Eue1ez0Ov98VCnrDIV8o4PE6bTaTXq9WaORSnUpuNmjsVpPDbrbbTFar0WozWudADIDbOH3XaH4Aq47nl4EbjRONfy8wMVgiYXeY9Qa1XCEBFO6VdcvkPQqlVK2RN65vNPqegYkb8G1M4DV6iMFDgHKL1WA06/QGjVav0eg0Gp1ab9AYTbrGHmKZVNzVIQCnm8FQnUWvvHndqpd/9/T7b7z6xisvNUD8xsFXDv7hpd8//cxje/fteeChRx5+5F8G8f59D2+/9zfLl01oNUoGvZUi8Xgscvttt+3bOwvinffu2rF99457d2/bunPr1p3b7t29bT6I73voV7/eesedP7vrrp9vvWfbgw8+vH/2Lseje/bs2bZt28033wzWrpUr1bGJydXrNty8ecstt92xccvtN225/bogZoslvXa3L1Mol2uDcyAeLFaG86WhbGEwVxguVcaqfVO1/mW1/jkQ19cMj64eHp0ZHp2pj68dn1o3MbV+bGLtSH1meHTlyOiqkfrM0CjoMF47NrmhPrG+VJvy+DPdvYZZEN8wB2I2r6tXoTVZjTYniMHq0BhtSp1FobGotHat0aO3+A0Wv87kV+t8ap1fo/frTQG92W+w+IxWH7i9DNauzZ+TuyY/1CzREDAo7oI2CV8oPTtUBx6GMv5wJhDOAO8Go7lQLB+K5cPxArDv/HxXFU5XrlrvkO1LZfvSuX4w1tbINQ2+34fyfBw37JsrDWUL3705UxjI5AfAL5grDhfK9Xx5NFcaAckWh7PFYfC6UK4XyrMsLtcmSrXxYnWsWBkrVsdK1fHGvohGwJNSdbxYHS9Ux7Kl0WR+KJEbBIlnB0ASucFkfiiZHwIyzpbrQMbgBXidn6fkQm2iUJvIV8cbyVXruUo9Vx5N5wdCsYLTGwPLJUw2v80Vds3V4GcL8LF8JFFMZmvlvrH65MzKNbes2bBlZt2mNRu2rLvp9hWrbx6qT5dq9WxpKJmt+cMZrcHR0SlvF0n0KksuVpgeWb5hYvWySr3kTQYUFptQbuF2m6lOE95uRIUaiNvbSkhaCQXKNQq7Xb2akMme9kcy0VQ0FPN4/W5/0BeNhzPZYCbrjMZsobArGg+kMsFkJhBL+UIxlzdkc/rMdrfR6jTZXBaHx+7yOz1Blzfk9Abt7oDN5be5/E5vMBBOxFK5aDIXiCTcvrDLFw5EErFUPlOo5Et9xepAsTqQL/dFEhm1wcZrl7LbJN0qo8bmMblDNn/s+yAGGrb64jZ/whFMgdiD6evG0Ugg7QikPeFcMF7yxwpzLROcBS1QEwOjIxQNxloYV4MYYjIgBp1JpzNa6fRWOq31WhPTWhk0OoNGY9BpCMzEcZQgUYxAUAJGcQTBYQSDEQQsWENRFMVQFEcxAsNxFMMg5B8B8flPTp468u7x99/+85mTl+ZA/PnZs1fOn//qiy/OHD9+FYiPHj576vjZ08dPHzt84vD7xz7844kj7586dvij40fOnDj66Ucnr1z4/NuvLl258Nm7b7y6c+uvlo4N55OxgVLulrUz+64G8fuvvXryj+9d+PjMNxfOXfzTJ8898fhwpcQj8UU/+Q7E/89/fvtf337zt2++/PLShUvnP7v8xedfXrrw6dnTb7/56ksv/v7VQy+fOnnkyuUvvv3rX7766uu/D+Jvvv7b5UtfXxfEX3/17Q+C+M671WrtkuaWxUuaWmg0CIFhFIEQmM5kMCAmgqEojjFhuLm1ZcGiRc2tLSSLEoiEbC4AMUZQFJfP4/J5FJtFsigOj8vhcUkWRVAkm8vh8ngsDgcjKQjFIYzESC6bJxK2d3d2y7qkim6pskui6OiSCju6uYIOFkeIUVwYZ80GpZgoCWEURnJZXBFX2MEXibmCDoojIFg8ii3gC8XiblmPTNkhkQq7xe3S7jZJF7e9TaJWJIu5yZXL60snKoN9A/Wh8WXjY1P1ofpA30ClXCuUKrlcIZlIRSIxfyTii0S8oZDb47VabVqtTqZUdatUXTqN1GRQWE1Kq1llMih1ml61skcl79aqJGaD0mXVexwmj81kN2qterXNoA24bJlYpFbI9ZeKtXyuksn2l0pTI6PrZ9bcsWnLXbffsXnTprVr1kxNTY2OjPb3D5TK1XQmF02kwrFEOJ6Ym6tL+EJRpzdgd/tcvqA7GHEGo75YKp4rJws1fzyrtXs75Gp2Zw+ro5st7uF0SwQyebtK3a03SM3mXotFajGLDTqBSk71dqPiNoaA08LGmym0mcKaSaSFQGgkBnEpoo3Pl4jFarnMpNPYzVqHRWM3qywGtdWoNBt61ApBdydLxGcJeNw2YVuXuFPS094l5omEJIcN4xgdhpoZtGYGjYbQERbKFrH5nXxuO4fkkzgHI2drxiyYgpbQF/9k8Y9vaPppC9wCkxBMwTAFIywEIBhjoygbBZ/OBzFMwQyc0Qq3NDOamun/0Nq1+SBuhVoAiIGGAYV5bVyuiMPiUwQHRykEdE1QPFLYKZAoepQ6hcao1hjVKoNKo1PqDWqLzej2OsIRfzoTz+VTiWTE43WAgxd2u8npsjb2EPtcdofFaNZrTFqV1ahzOSx+r8vvc3ncdqfT6nBaHHOQDQQ9kWgAbJYAKyMi0QDoJw6FfWBmrnG4rnHQrkFn0HcBlhBbbUadXgWw2xina5xubvRjgDVqoDm4UScG7cLfv2/XOOShN2h0Bp1Wr9XqNQajFoBYo5HPBzGbgCmUzsIYNqN604Y1B5579sO3Xn/rwMuvvfziqy+/+PqBP7xx8JUDL730u6ee3r/nkYfvf3DPQ3v27330sX2P/bMg3vvIg3sfeXDrPb+cmqyrlLLWliaSwGKxyB23375/36NP/vaphx54eNeO+3btuH/XjvvnD9Xt2P0QAPF99z3869/ce9ddd//857/YtvXeBx98eN++/fv379+3b9+DDz64devWjRs3joyO5IuFUrlSH59cs27DLVtu33T7XbfcdufG2+4AIF57y+Y1t25ec+vmORD3SOwuTyZfaoC4WB4sVYYLpaF8cahQGilXxqp9U339y/oAiIdXDY2sHh6ZGR5ZNTy6qj6+Znxi7djEutGx1cOjK4eGVwzPVYivBXHgB0GsMVoMVkcDxFqTXW2wqXQ2td6pM3kNcxXiRsuE3hTQmXw6k0c/N1QH1q59/0AdSOPH7o1+4mvKjb5Qen6V1xdOe4IpTzDlDaV94Yw/MkthgGCg3miqHEuXwQ/oY+lKLFWeH/B8NplqI4lsLZGtJeZWoSUy1WSulsz1gaTy/al8fyr/3TqIdL4/le9Pz0NzutCfLvSn8n3JXG3+sF0iO4vvdGFw1sGlYUDhTHE4UxxusDhbGsmVR0DNOF8Zzc3RuVFFLlTHGslX6vlKPVcezZZHMuWRVHF4voNjmf5Ytv8aEM/Wj0uzJWTwpVRhOFWctXKuMgZ8nK+N52uzSi4NTJYHpsr9k/nySDRZdvsTFkcQ/G3H6gw5vbHG31v84Uwolo+nK9niYHVgYmxq9ZoNW27Z8ostd/7m57/a+aut99921z3LV91UG5zMFAaiyZInkNQanF3d6q5OhUlrz8cKy4aWrh2fWVoZqwVzcYPHLzV6xWqXSG7nSsxUpxbjy+iUlE4qcb65XepRGqI2dzacyCUy8WjCHwh5g+FALBFOZ4PprDMSswVCjnDUl0gFU9lwKhsEJvaH7Z6Aze23uf12b9DpC7n8YXcg4vKHHd6g3RNw+kLeUCySzCZzpUSuFE3lgrFUKJ6OZfKpQiVbqmXLtVy5L1vuy5ZqkWRWa3EJxXJOu6RTrlOanUZX0OaPARObPWGLN2Lz/dMg/i6BtD2QdodzwUTJHyuYnZF2iYaOcRa2wk0MjI6QAMTNdKiZzvweiGk/DGJaA8QYhuAEghHwfBCjKIKhKIZiGIbhGE5gOIkTBIZj8H8D4tcPvHD+k9Pnz548feTdE++//fmZk1c+/+zCp5/++aMzn589++X5899cunT25MmDL7z4u8d/e/DFFz985+1TRw+fPXns7MljAMQnD79/+ujhM8ePnDlx9Mzxo5+cPnH5/GfffnXpyy8+f//t1+/bfs/0ZL2UTgyW8reumdm7a+eB3z379st/ACB+79DB4+++c/6j09+cP3fx00+ee+LxkWpZQBFLfvIjAOI/nTn5//7Xf/yv//jr376+cuWLc5fOf/blxfNfX/7iT2dPv/XGoZde+N1rr75y+tSxK5e/+OtfvgEgBosmLl/65vKlry9d/Go+iL/68q8Xv/jyz386fw2IL1/6+ssrf/nbt/8FQPzeux9+H8RNTS2LlzS30GhgsR0DhmgMOo1BhxAYwTEmDDW1tixcvKi5tYVgUcI2EV8oIFkUOJLC5nK4fB6Lw6Y4bA6fN79azBcIeAIhQbHpENbKRGCMxeLOgrhbquzpVXVJFO3iXkFbF4ffTnGEBEuAUzyCxccpHoyxmQjJgAkU51AcIVfQKWzv5gnFFEeEUzyc4nMFHeIemVShFktloq7u9p6u9p4uUVenxmSoDPSt3Xjjmhs3LFu1YtW61TfeetPNmzbeuHH9mrWrVqxaNr1iaumysfGJ4dHR/tHhvpHhvsGBcrmcTqfDkbDH77P5vdag3x4NuRMRTyzs8nusTpveZtbYTBqnRee1GwNua9BtCzisXovRbTZ4LKaIx5mPR/vzuaFScbBQGMgXRqt9qyanNt948z13/3LH1m33/uaen9/1s0233Lph3fpVK1ZNTiwdGByu9g30DQwN1ceGx8YHR+v9w/Vy32CmUI6lctFkNpTIBBLpcDqfKtYylcFwuqh3+kS9SkzQjvLbCFEn0d5Jibu4EqlIoezUarsM+i6Dvk2j4sgkqLiNIeK1cqkWNt5CoS0srIVCaSwclIepDqGwt7tHp1JajVqnVeu0qG0mldVocNmMLrvaYuxS9PI62lgCHkvAE3S2i6USiVzW3SsVdnSQHDaEoa1MRguD3sJspaEMlI2xhCxOG4fTzuW284RdonZph7BLhHHxJYymHy/+yU+aftoENcMUTPAISshiCVmkgMJ5BMJGYQqGSAiiYISNYhwc5+IoG4MomI7RW/43QAzhTNAlzOJToDwMQDy/ZQJjoSw+BdqI5RqZSq9U6hQKrVytVRhMWrvTEgz7MtlEra80OFQrlXPhiN/psjpcFrfH7vO5ggFPOOQLB70Bj9NlM9tMeptJ77ZbwkFvIh6Ox0LhoNfvnx2DCwQ9/x9v7x3dVp2g/c+8LJDmpt6rJcuWLcmSJVm9d13Ve9V7l3tJJb3HSUhIL46dZqcXmGEgIcBQZoAZaiAJqaQBSYDZmW3vzr7v75z9/XEdxQSYZd+zu+c8x0e596v85T8+fs7zfR4nYIVpeHLphB90wxUTXh9QKVaDR+y8PqAyWVe5igf/P3aH2WzRw1VosCqtanDyuGIqw2fgfIWojQ8nhmEUhp/AMWI4OzEpXyGWKdrb5e3wdLNCOZG+gIEYjkzAQEwloIwa2arF81978YX3337j7XNnK0D8xrmzr7z00gsnTx0ZGx/bdwB2iI8cOnrk8LFHQDx2bPzAoYP7Duwf3bt3z8jo8J7R4T2jeyaAeO/Irn2ju8fH9o0d3Lt1y8beng6pRIRE1JJJBK/HtWbVqsPjh08eO3Vg78E9u0aGd43CDvH27cM7do7sHN43PHrwwNhRGIg3bd6+du2z69dv2L595/79Y7BDfOjQob17927evHnBggX5YiEcjcbiCRiIl65cvXz12qWrhpasXrto1ZqFK9fMX7F6wiGuRaDwRBKnqVmrNwZC0WQqF0tkI7FMPFlIpErxRCmeKCWSHclUVzrTk8315/OD+fzMhz9nFoozS6XZHR1zOzrmlspzCsXBXL4/m+vL5QfyxZn50qMMcUf3gkSmz+YMt7QqMYT6p6cj/9dTM56cVj2jDoWnMBp5ExlihRbOEBvkGqNMbZSpzXK1Vam1K/WAWg+o9W6V1qPSetU6r1rvUekApdau+t6lOuCnTGKdyfXDcAWcnZjsEMOwZXcFLU7I7ADNTtACQBYAsgIBqytgcwftnpDdE3J4I05fxOmLAv4o4I/BcvljLvCR3FDcDcXdYNwFxic+Q3E3FPcEEpOU9AaT/nDaH86AkQwUyULRLBTNgpEMGM74w2mYnn2htD+cnnQgB0VzYCQLH/CFUhXBxwKxfChRCiXKoUQJVjAOqwgrECsEYoVgrBh4yMrBeDEYL4USpXCy/JjgrwdixUCsAMUKYDTvD+d94bwvnHuovD9agGLFQLwcTJQDiXIgXoJiRTBa9EcLvkjeF86DsWIw0RFKdoZSneF0VzjdFUl3hVNdoVRnONUZzXQnouJExAAAIABJREFUCwP57jmd/fO7+xcUO2eFYwWnJ2yweOBVDniUW2NwVv7CsThAfzCVyHQWOga7+5+Z/czyRcvWrV63ddO20S079q1au6Wrb54vkIRnnxUaq0JtkSlNcrnRoLUF3aFystSb6SoGM3F7IKBx+NqNbpHG2iTV0nlyIluCY4gwtDYcQ0phqzh8Y5sc0JogpyfoC4A+yOX2Otxeh8fv8EFWL2gAvFo7oLUBBqfH4vHbfZDdC9ncPovLZ3F5zYDXDHgtLq/V7YNlcXlNTo/R4TIDHrsHBMCgGwq7A2F3IOwNRv2ReCCWCsTTUDTpC8U8wag3FINiSV84rrUCTa0yKpvH5ApbxEqZzqq3eQ0Ov9bqUZmcKhOgtbr1dp/e7tfafBqrV2vz6Z2QAQgYHotMuIL6h9IBsGC3OGh1RwAwYfNGlAaA3SJB4GnT6rBVSHwtmlCDwlXVoabXIGbUIuAKiYeRiZraupra2uramurKpbrJkQkUAoFC1qFRCCwWjcWhsDgUFo/C4TBYPAaHx+BwOAIOT8DhCXg8EU8g4QlkPIGIw+PRWCIaQyUSGCQyFYcnIpH4ulrE9Km1U58S87kL5wy8ee43t69cuHX50wsfvnP+j7+/dfnCg1s3v7rxxa3LV25dvvrgzp0/37//xaXP3zhz5sUTJ988+8rH77178aMPLp//+PNPPrr40QcXPnz/0scfXv7046ufnb/y6SeXPv7w8vmP7964+qev735z9+ZH7759YHjn3P6eVAgqJKJL584+uGvnK6dPv33mzHuvvfreq6/+/twrH7z15o3PPn1w84u7V6+8ePxYOZ1kU8lVTz0hF7VuXLv6iyuX/r+//vNf/+kvf3rw9Ve3bnx164tv73353f2vrl+5+Nbr515+8YXfvfX61csX7n11B26ZuHv367t3v4Yh+N7X38KwCyciHtz/09dffXPr5pdXr3xx+fPr167evHXzy6++fFDh5j999w9/+u4frl754t133v/Dex/euH77L3/+588vXVs79KxELJ02vWrK1OkzqmsQaBQCg65G1E6vrppeU12LRKCwGAQaVVVbM61qRg2ijkghsxo5HG4Tg80iUSk4IgFHJJDgHgk6jUyj4ogEJAaNQKOwBDyVQWeyG0hUei0SO6MGhcKSKXQOu1HQzBPzW9v5wnYur43F4VMZHAKZSSAzSVQ2jdnEYE2AL45IR+MoWAKNSGHR65tYHD6T3UymsXFEOpZAI9PYDU0CvkjKF0kaeQJWUxOTw2loapIrVeFYrLu/t6u3J53PprLpQrnQ09fd29ddKuezuWQ+ny4WM6VSplzKdnXke7qK3V2FjlKmmE9kU5FUIpiOBzPJUCETLWXj+VQoHvSCLqvLpneYNA6j2q5X2fQqm07l0Gmceo1Tr3XotE69zm0y+m22gNMZdDr9Vrvfao+4vYV4anZ335J581cuXrp80ZIlCxYunr9g0TMLFsxbMHfOM8/MX7h8xar1G57buGXrhs1b1m54bvnqtfMXL+uf/UxHz0C21JXIl5LFjkxHb6ajL5wumj2QUKVraJWwW8UNQglL2MZsFcImMVcub1Epm5UKtlRM5jcj2YwqGqmKQqilERE0Yi2VgKAR0QwKlknF19NInHomn9skEfIV0lZlO08uhoMTUp1KYzVprCaJRskVCmjsehyFRKBTWE0cvkjYKm7jNHOJVHIdGlWLQtahUDPqqqdUT5tWN6MWh8DRCLRGZgO/kSdpFSrEXFELgUGaWjf9l9P+7onpT05DVmFpBFZLQ4uY39zGZ/M4ZBYVRcbW4pA12LpaHKIOj0IS0SgSBkXGIomYOhyiBl1TjaiqRlRVI/9jwZfq4AwxXDSBIaLxFFwlQwz7xHCMGL5gR2aQ6GxaQzO7RdgsEPNbJQKBmM8X8YRtfKmsTatXOV22UBjMZBOlcq5QzCRTUXhWIxjyTwzRBXx+L+C0mU06tVYp06nkVqPO53aGg2Ao6Pf7XG63w+N1eh/S7WPrdPA/K/jr87tgJp7cswZXs8GNbJUlZ3hEGs4fT+4YhlMWNrsJfltZEoFvy8FGskwuhgXfn4OBGK6bqHyQtre1yyViqVgkFoqlE6FkuUIiEQtaeY2TM8Q0ItqiV65ZuvDcr5//wxuvv/XKy2+88vKbr55989Wzr599+cyLv37+xMnjh48cHT985NCRI4ePHh4/cnj8yNFDx48fOnF0/Pihg0fG9o3vH92/d8/IyO7hkd3DI7t3jwzv3rtn1949u/eN7j6wd8/hsf1jB0a3bd4w0NulUcrIBFw9neZzu1YtX37owPiJoyf2j+4f3rFn9/bhrZt2bNq4devWXcN79o/sHdt74PDYoeNj40f37Nm/8bmt8KW6bdt2HDw4fvz4iRMnThw9emRkZOTZZ5+dPXt2OpMOhiPxRLKzq2fuMwsWL1+5dMWaxStWL141tHj12sWr1y5avXbhqqGFq4Z+UYdA4QnEBk6TRquHApFkKhdPZGOxTDJZSKXKyWQ5lepIp7vS6e5Mpief6y8WZhbyg7lsfzbTl8v2F/KD5dLsjvKccml2oTCYzfam093pdHc605vND+RLj1omOroXJDN9diDCE6oqQPzU9JoqBBpPYTQ0C+CWCblGJ9fo5RqDQmtSaC1KnU2lc6j1TrUeUBtcGoNHa/BrDaDOCGqNPq3RrTW6fqpB4rELdj8VmaikJiYHiC0O0OTwGx1+o9NvcoKTZQYgMwBZXIHHZHUHbZ4QLLs3bPeEHd6Iwxtx+B7J6Y/CAvxRFxgDYGgOJLyhlC+c9kcyYDQLyx/J+MJpXyjtDaVgVQ5AsVwgng/E81As9+hkOA0fgN8GE8VgohRKlh9TMFEKJkqBeBHmWjCa90dyYDQPxQqBeBF++6Pfgr8CxfLwt8BIwR8p+CJ5XyTvjxbAWDGQKAeTHeF0VyTTHU53BZMdULw0QcORvD9aCCY7otmeeL4PVizXG832wCeDyY5Ipjtdntk5uHDWglXzFg8NzlmaLfaDobTDHTJYPDKVWSzTi2V6mcoMG8ZKrc1g8YChdKlr1qx5y+YuWDlr3rJZ85bNX7xm1dotazfsWLZqIwzEar1DIjfINVa92W2x+00Wj8Xk8gOBTDhTiORT3ljEBob0roDa7pMaLFypgtIkxNBbMbQ2AlNG5cjrucomvk7UbtcYPFYn6Pb7vZDHCzo9PpvLa3F5TYDH6PTo7R6NFdBYAb3DZXZ5zW6f2e2zuH1Wj9/mBR/JB9p9kM0LWr2g1eO3ekGbF7R6/Ba3z+Lx2X2QJxT1xxJgPOWLxIFAyOoFLW6f3Qf5InEwnrS4QYFUQ2XzKKwWDk8iUZn0Nq/JCeqsHqXRoTI6dVaPweE3PHSIJwOx0RU0uuDBjpDBHdI/lM4V1LkmgNjoDNo8UQBK2jwRuc7BahajiIwZSHwFiGfUIqdW1U6rrq1BIuvQqDokohZRW1NXXQNniH8EiOtQCCQaiUSjEGgUAo1GojEIDBaBxaFwOAwOj8XjsTAHw4JpmIwnELE4AhpLwmBpRCKTRKbh8CQYiKdNqZ3ypJjXtHB2/5uvvHj78mc3Pz//2QfvnP/j729dufjtndv3b966c+Xq7ctXv71z95+++fbOlatvnX3lpZOnfnfu1fN/+MOlDz/4/OMPL330wcUP37/44fuXP/no2mfnr1/49Oqnn1z88INLH31w+8qlb+/e/ubOF5+89/vxkd3zB/sykWAhEV0yZ9b+HdvPnDz51ksvvffqq++9+urbZ8689/prVz/5+P4XN+5cufzi8WOd2XQjnVrz9JMKUetza9fcunb53//vX//Pv/zjd/e+vHPj6le3bvzpwdd//82965cv/vbcmZd+dfq93735xbXL9766c//+vXv37t+9+/Xt21/dvXMPhuD7976Dyfj+ve/u3/vu7p1716/duvz59ceA+O6de3duf/3tN3/+03f/cOXyjd//7g/vvfvBFzfu/MNf/gUGYrFYOnXq9CefmjJtRlUtClmLQk6vqXp6+rQpM6ZX1dUiMGgEBl2NqJtRW1OHRpFo1AZuU0srn8NtojDoaDwOicXgSEQynUZlMohUChKLqaqrrRyu53AodGYtEju9GoXCUqiMxoam1ma+hC+U8YUyLk/M4vDJtAYckYEnMamMRnajgMMVshsF9HouicrGEuhYAp1IYdHruexGQX0Dj0Ln4IgMDJ5GpLDYjXxBW3ubVNHS2sZsaKQwmPXsBolU5nS5QpEwGIAsNqtWrzWaDR6vG4JAl9ths5mcTqvfCwQD3lgYSifChWyilE+VC+mOfLojn+4spLqLmZ5ydqCrMLO3NNCV78ons7FADHIH3TbQafZaDS6T1mXU+czGgN0acNi8ZpNdrTa2txvb221KlUOjNcuUGpFYI5RYlFrI7sqGY125Ql+5c6CrZ1ZP/7yB2QvnzF+8cMmKFavWr9+wbfvO3SOje/bt3z26b/vukc3bdw1t2LRkxZo5C5YMzFvQP29B39yF3bPmZzv73OG40uIQqnQitb5NY+Ar1VyZvFHazpXLBVqNyKBv1Wkb5e2U1hYEmzGDSqymEpFMCrqeimSQ0UwKjkXHs+j4ehqxgUlv4TS0CZrbRVyJkC1sYbQ0sgTNArlEadIbAbvObpGqlRweF0choQg4MoPG5fP4ImEDtwlLJFTV1dYgEQgMphpZ+9SMKU9Mf+rp2ul1BDSJTWfzm/jtojZVe7OYj2eQp9TNeGLGU09WT52OqiEwKdw2vkQjl2jkLZJWKoeJJGGrsXVVmLpqLKIGh6zFoxBEDIqMQ5FwCDyqFl1bjaz+OTQMa0bd9MooHTxZBweFH/OJK2I00FlN9U38Rn4bD6ZhnqilpbWZL2wRS4UqjdxmN/lBdyweSmfiuXwqm0umM/FkKhpPhGPRYCQMBSCvx2W3mvQaRbtC0qZsFxu1KrfTFoR8wYDP73N5vYDP93iXcAVwJ7cOwz8rTAynKWBjuNK/Brhsdod58h27yZvMkyem4UY2mHphCK50rlU0uYNiEgrD5yVSmUQkFgqEfGGboF3WBl/Rk4gFghZOM6eexSATsQgsYgaNiLYbNUPLFr3ywql3Xjv3xpnfvDERID772pmXXvrVC8+fOHny6PGTR4+fOHr86JFjh8aPHBo7fHT82PHxE0fHjh3af/jg6MF9e/aO7h7es3MXrJFdu/YO79q3Z/eB0eGxfSNHxvaP7x/dvnnDrP4es17DZtCa2Cy/27ViydLxfQdPHD6+f8++4W27d27Z9dz6zevXbtyyZefI6MF9Bw7vO3hk/PDx8UPHhvfse3bD5hUrVq9ePbR16/bx8cOnTp0+ffr08ePHR0ZGhoaG+vv7E8lEMBxOJFPdPX3zFixcvHzlkhWrF69YvXj10JI165YOrV+8Zt2i1WsXrq4AcUOTRqODApFUOpdIZuPxbDJZSKVKyWTph0BcLAzmsv3ZdG8u0zcJiGfl8wOZTE8q1ZVKd6fTvbncQKE0G85LdPUu6uxZmMr2210/DsRsLr9VInsMiJU6GIjtKp1DpXOq9IBa79bofRq9X6P3aQwercE1+VLd5Hq1yufHAsQ/BOLJtWuTsXgCiB1+o+MRExudoBmATABk/puqIPJkSp4AZW/Y7g1X4BiAsTiQ8ASTMPVW5A2lPMHkhH4CiGEmrnxl0tsfB9xHQBwvgNG8P5rzhbMTTBwvBBLFQKIYTP7ktwLxAgSbxLGiP1b0RwswDUPxEuz7RrM9MOmGUp2BRBmMTTjEMBDHcr2JQj+sWK63cjKU6oxkutPlwY7BhbMWrpq/bP2cBavK3XOiyZI/kLS7gmq9o11pkiqMsEkMp1/Mdn8olh+YvXjN+m3rNu5csGSob+bCvpkLn1m0euXQ5jXrty1evr5nYH4sVYbrJuyuoM0JGc1ukwnwuYLpSLYQL2bAZNwZjJh9IR3glZmMTVIpidOCovDQVBGRKWM2KRp5ar7IIFXYdUaX1eF1eb1uv8vts7u8Fqfb5HCbnR4L4DM5fQa7R2dz651uI+AxujxGl8fk9prdPrPHZ/b4LB6/1eu3+kCbH7KDgQn5A1YfaHJ59U633uk2ub12MAAEI65QxAEFzR6fzuHS2gGTy+sORf2xhMUNCtu1dDafWt/CaRZLlSa9zWsGIIPdpzYBapPLYPeZAHiYY6J5TecA9U5IDwSMroARCBlcIYN7Aoh17pDOHdK6AlpXUOuEdE5oAojBpNUdkWlhIGbOQBIeAjH2vxCI8TgsnoAjEHBEwuNATMLhiVgcEYMlY3F0EqmeTKHjCGQkioCoQ06bUjflSQn/IRBf+ez25U8vfvDuZ++/c/vKpW/v3L5/8/adK1dvX/kBEL/y6vk//OHiQyC+9OH7lz76AAbiGxc/u/bZ+UsffXDpow9uXb707d1bD27f+Pjd343t2fXMQG86HCjEo0tmz9q//REQv3vu1bdefvm91169+vFH92/cuHP58xePHe3KpJtoE0C8ae2aO9cu//v//bf/8y//+O3Xd29fv/Llzet/uv/V3z/4+uqlC6+fffk3L5z6w+/funn9yn0YiL++/+Wdr2/f+kkgvnP762tXb/4oEN++9dVkIP7Dex/CQHzp4tWhoQ1t4vYpU6c/8dTTU2dU1aKQdWjU9NrqKTOmT5kxvRoxAcQ1SERVXW0dGkWkUthNjS2tAk4zl8Kgo3BYBAaNJRJINCoMxCgcphpRV1VXi8CgyHRqPYdDZdQj0PiqWgwKSyHTGpjsFg5X2MyXtAjam/kSdmMrjdlEpLCIFBaN2dTQ1MrhCusbeBR6I4Fcj8HT0DgqnsSkMZtYHH59A4/KaCSQ67EEOonK5nBbRWKFRKbiC8VMFodEodEZTKGwzWgyu9weu8OhUmvEEolcLrNYLC7AabGY9Dq1yaC1W0wuh9XndgRBTyzkT0SgZDSYjoZy8XAhGS1nEp25VG8pO9CZH+wqDJRz3blkMRnORaFcBMqE/EnImwK9WQjMh4LZABR1AW693ixrN0mlDrXGazACap1RItO3tVuVWr/FmfAHC/FUOZ3tyOQ6M4XufLmvo2egd2BgYGZ//+DgzNnzFixcsmLl8tVDq9Y+u2b9xtXrNixfvW7R8tXPLF0xd8mK2YuW985ZmOnodUIRsdbIFctb2pUCpYanUHFlcq5Mzler24yGdqtFajHzNCqGuBXdxK5hUGoZZDSLhmHRkAwyikHB1tOwTCqWScGz6PSWxkaJkK+Q8uWSxjZBPZ/LEjS3SEUyvcYI2C0eQGczC9vFlHoGmojHU0j1nIYmXks9pwFLxM+orZlRV1uHQddhUdWouqmIqmnI6joCGscgUzlMFq+RKxaw+U1YGnEasvrp2unTkNU1OCSBSWkQcFsVEqFC0iTiURoYSDKuBoeswSHrCGgkCTtR90YjYqgEJAFTi6mrRlVXI2f8TCCGgxOTN5wnAzF8tW4yEDM5jIZmdnMrt1UigMMSQmlrq1ggFAuksja1VgFniKGANxQGQ2EQmrypAdjgpmGTQaNWtEuFfBGvWdzKU8kkNrPB63b6vIDLZXc6rS6X3e11wDYwTMNw5gEOCjsBqxOwVrDY53fBu3SVOTr4DHzA5bbDAeJKPQWc+oUTwJX0sN6ghtc6JqeE4XLiSpvE5Ht1k4PIMDorlO3tcmmbRCQQ8oUivrRdBCePxW18fnMDt4FZTycRMHVYxAw6CeM069YuX1wB4jfPnXn79XNvv/7Ka2deeumF508fPzEZiA+PHzk8duTo+LFj4yeOHvwpIN65d/fOfcO7D4wOH9y75/DBfeP7RrZtenZWX7dZr21gMpobGkCPe+WSZY+AePvwri27Nz27Zf3ajZs379gzcmB03/jeA4cOjh8bGz+6e3jvho2bV65as2bNum3bdhw6dPj06eeff/75kydP7t27d2hoqK+vL55MhKORVDrT1z+4YPGSZavWLFs9tHTV0NI1a5cOrVuyZt3CVWvnr1z9zIpVv6hDICc7xD8A4mIqVf4BEM/M5wZgh7hYmFkuze7smFMuzyoUBioOcSbTm88NFEuzy/8REM+oQ+PIdHiYo12lfVi7BjvEZoXGqtBYFRobvFSnUDsVapdC7VaoXQqNU6l1qnSOSmTiRzc4fmYP8Q994h8F4opD/EOf2ARAxsoxGJpdAbMrYHEHLe7gY3AMM/H3sBiKuwJxdzDhrkDwJHlDqUf+cSwHTRJsEsMCo1koloViOSg2YfpWsHiy4OcT4YdIbrJJ/Ld94mCiFIiXAvESFC+B8RIYL4LxIpQoBZLlx4A4nOkKpjqgeAlmYjBe/KFDHMv3xvK9kWw37Csniv353rk9c5bMXLBqYO6yYtfsRKYzHMv7AkmrE4Ih2GDxwBY+XEIcjhdmzVu2YfPw5u17l67c0D9rUd/MhfMXr1m7YceWHfue2zqyYs2mwTlLMoVeKJK1uQJ6k0utter1dp8nlE0UO7JdhWgu5YtH7YGg0eNRWPTN7WIKpxlDbUZT+QSGmNmoaG7ViWVmldZhMAM2p8vpAZxem9NtcbhNdpfF4bYBfocHcngCdk/A6gJNbp/R5TG4PAa31+T2mjw+o8dn9vjMXr/F67f6QKsfsoEBWFY/ZPb4DIBb6wA0dqfOARhdHrPXb/GBJrdX6wBUVrvK5tADbiAY9kRiJsAnatfWc1qZDYJmfrtcZTbavGYAMjn8Ootbb/WYnKDFHbR4wmZP2OwOGpyQ7iETw6kJvetxb1gLBLRAQOOEtE7I4AxaPVHAn7S6/guBGDEBxGgkBoPCYpFYHBKHR+PxWMKPAfEEDWNxRAyWgsMzSWQWmULHE8goFAFRh5w+tW7qUxI+d9GcgbfO/ebO1Qt3rnx26cP3Lrz/zp3Llx45xFeufnvn7j8++Ob25Stvnjn7mxMn3z577vx778FAPMHE3wdi+PntK59/e/fW/ZvXP/zdWwd2bZ/b250KgoVYZOnsWQe2bz/7CIjPvf3yy3947bVrH3/8AAbio0c606lGKqXmqScVotbNa9fcuXr53//PX//tn//hm6/u3Lz6+Z0bV7/56s63X9+9fOH8a2d+85sXTsEO8f2v7z64f//+1/e/vPP1nZ8G4p/vEMNA/Jc///NDIJY9PXXGE09PmVpVVYdGIzCYagRiWnX1tOrqGiQCicUisdgaFLIaiahDo/AUMquRwxXwOS3N1HomhkhA4/F4CpnCZNDZLAqTgSeTUDgsEovBkQg0Vj2by2WyOXgSDYUl44gMMq2Bxmyqb+A1NLVyeeJmvqSppY3F4dOYTRQ6B37FZLdQ6Bw8iYnGURFoEgJNwuBpZFoDg9XMYDXDr7AEOpnW0NgsFIkVUpm6VSRhsRpJZCqVSufzW/V6IwC4bTaHRq2VtctUSpXNavO6XE6H3WIyWE0Gh8UE2Mxuh9UL2EGXHXQ7/C476LRDTnvA5Qh7XVG/Jxn0ZyJQIRnuSMc60rFiIlxKhDtTse5MojuT6Mkk+7OZwXyuP5spRyIJjydoswYslpDdEXEAkMnm1hndOhNodcZ9gXwk0ZHKdaRzpWQmH0vlYqlsPJ1NZBKxZDAQBqFgKBpLZnO5UkdHT3//rLmz5i2cM3/x7AWLZy1YPPDMot45Cwo9MwOJnNriZLeKSQ1cahOPLRSzReIGsaSpXSbQaKQWs9LpUDjsIqOeLRPjWxoRLDqinophMzAsOpJBRtJJaDoZRSWhqCRcPY3Ba+LJJRK9RqrXtCplXImoSdzaIhVJtSojYAcCfgDy6yymZqGAxKBhSSQync5gs2n19bBDPK2mugaFxJKJRDoVTydjqAQsjYSlEzFUAo5OIrMZxHoagoidjqqdjqqpxiIRRAyOTqZy6hsE3EYhj8VrJLFoKDKujoBBkLAYKgHPIOMZZDyTQmBScXQSkoStxSKqUdXViP8XIIYHnGEgJtGJFSCGgxOwYIeYK2hqlQgkCrFUKZEoxBJ5m1QuVqjatXqVyaK3Oy0wqjoBq9GsqziyE5VqaoVKIZVJRG385tbmJiGPK5eITHoN4LC6AJvNZrJajXa7uUK0lUW6ys25Cha7PQ6vD/CDbjgy4fE6YXu4AsQwTwMuG5yIgMvX4G05GHY1WoXeoNYb1JWLdDDmVmqGH2Piik8MNxB//61CrpSJpWJhW6uobaLKTSYXt4l4PC67qYFRTycRMLVYxAwGGeu06NYuX/zKr06/8/q5N8++9NYEEJ97/exLL73wwunjJ04cOXr88NFjR44dPXzsyKGjR8aPHjt0/G8D8ejunbBJvH9k+NCBvWP7RrY+9+xgb5dRq2bRadwGNuT1rFq2/ND+sZOHTxwY2b9nx57d24a3bNy2Yf2mzZu379q9d/ee/cOjB/YdOLT/wOHdw3s3PrdlzdC6des27Nix69Chw6dOnX7++edPnTq1f//+devW9Q/0J1LJSCyazeUHZs5avGz5yqF1K9euXz60ftna9UuH1i1evXb+itVzl66YtWTpLxAIBIFA4DRytTpDIBBNp/LJRDYRz6ZSxXS6nEqV0qmOTLo7k+7JpnsKuf5SYWapMLOQG8hl+/O5gVJxVmd5dlfn3M6O2aXiYC7bl0l3Z1Jd2UxPPt9fKs/p6Jrf1buou29xV++idG7A4Y7yRWoYiH/51Iwnp1VPr0VhSdT6xhaBuL1dpYXv1Sm0BrnGKNeY5GqLXG2WqSwylVWmssmU9naFo13hbFc4ZEo73DIBQzPcNVFpnKjoh1vNj2HxD4c5zLZHQGxw+g1OvxEWABoB0ATLBZlckHmSjABocDw86QSNj2NxwOIOWD1Bqydo9YZsvrDdH7H7Iw5/1OGPOPxRJxh1PsRiVyDhDiY8oaQnlPKEUt5wyhfJgLEsGMv5Y1l/dEJgLAvGc2AsB8ayD5UD41kwlgWjOTCah6IFKFoIxIqBWBEG2WC8HIyXJ9WlFUBYkTwYLUCxIhQrBuKlUKIcTnaEkx3hVGdgc/ugAAAgAElEQVRFoWRHKDnRFxFMdgSSHVCiDCXKgVRHMN0ZznRFst2xfG8s3xfL90ayPaF0F3wGjJegRDmY7ow+hGD4WLzYHy/2x/J9kWxPONMdK/RlumaV+p/pHFxQ6pmbLvTB7XKRRNELJeDeD7srCHu9cM9dIJLtGZi/cmjz2g07Fi9fP2f+igVLhtZu2LFjeGx475FN20YXLVtX7p4diGStQEBjcCo0VoXabDA4/L5INlXuyHcX4oUUlIwCoZDF59XaTUKllNnMIzC5OHozgdHKbJTzRAaZyqozOkxWpxVwOtx2h9tiB8w2wGx32wAv4Ibc/pAbjHjACOALWb2QyeMzerwmH2jxQzYwYIWCNihoh4J2KGCDAlYwYPFDZh9o8oFGr8/g9uicLpXdqbTZ1TaH1unSuz0Gj1cPuNV2p9JqV1rtOsDtDITc4agZ8LXJdA1NInajkNcqV2isJpvPCkBmB2i0eY12nxmALO6QxRu2eCMWT9gIBHQOUGf36xygHgjo4XSEO6iD08MPgVjjhNROSOOA9M6AxR1x+pIWICLTPALiGQhcDQr//wzEKCQSDfcQY9F4HBqPRxEIGAIBTqjiSAQ86REK44kPL90R0RgqDl9PorApVCaBSEajCYg61PSpiKlPSfncJXMG3z730t2rF78HxLdvP7h58+7Va3euXP3u7pf/9OCb259ffvPlM785fvLts698+t57lz744PJHH17+6MPPP/zg8w8/uPLxR9c/+/SLixduXPj0yicfX/n4o7tXPv/2zs17N669/9Yb+7Zvnd3dmYT8+Wh46exZB7bvOHvixFu/+c17r7zy7iuv/O7ll//4+uvXP/nk/o0btz+/9Osjh8vJBIdCrn5yEhD/27/+9R//8uDu7RtXLt26dvn+3VsPvrx96dOPz7384ounT7z79hs3r12+f+/LBw/u37/3nwDi69du3b71FZww/vLu/R9GJm5cv/2Xv//nSxevrlnzrKhN9vTUGU9MmTq1uhqBxSBwuFo0ekZd3Yy6ulo0CoXHo/D4WjS6BoWqw2BwZDKTw2lubeUKBEwOh0ijEqgUCpPB5DSwuVxmI4daX0+k0Qg0KqWeyeJyufzWxmYBg9VIoTdQGY30ei69nstkt7A4/MZmUTNf0syXcLhCJruFxmyiMZvo9VzYA8bgaQg0qRZJqEUSUFgKgVxPZTRSGY1wjgKDp5GobHYjv1Ukk8pUQpGUzW4kkWhUCoPPazXojC7A7bQDep1RpVDpNFqn3QF6PB4AAKwWwGp1220eh83jsHodNq/d4raanCaDQ6e1adRWjcquVTt0GsCo81gMAac15nPFQXfc705C3nwkUE5EOpOxnkxyMJ+b21Ge19kxq1DoTaW64/HOWCwfCMUBT8BsB01WyOKIuv25cLwzlevJlbpzxc5MvpTI5OOpdDSZjCSioWgwEA4Ew6FoLJJIRhLpeDqXKZQLHT3l7v6O3sFy32ChdzDb2RtOFayegECuIbKbkBQGjtlA5fLoPEG9UMSRSAUaTbvVogKcSqejzWRokEsIvCYkm4Gsp2MbmFg2A8mgIulkJI1cRybUkQkYBpXB4wpUcoXFqLZZ2g06oVLOa5fw2iVSrdricQWS8Xg+6w+HVAY9i9uEI5NxJBKJRiPT6TgSqQaJnFpdVYNCkBi0hhZuA7+Z2cyhN7FJLDqKjK/FY5AkPIKIm4Gum4qono6qrcGh6ggYDJVIYtGZzRw2n8ts5hCYVCQJjyBiUWQ8lkYm1tMITBqxnk5i0fEMCoqMr8X99wIxnU2rb2Q28jgCMV8sb5OqJO0qabtSIlNKVRq5Dk7lPpzGgMvO1Bq5SiNTqWUajUKrUei0Sq1arpRJ2kUCcStPIuSrZBKzQQs3ssFA7LBbnC4rTNWwJmNxRTAxVy7SwS4yPMxRweWKbWy1GeFcBAzEMNGq1DI4T/xogVnWNjk0DFPvZJO4YjDDKAxfztPpVVqdSqlWSGXSNomoTdwKt7lJ20UiYUtLE6uRTWfSiAR0DRYxg0nBuayGdSuWvPKr0++8du7Nsy+99erZ3/321d/99tXfvvLyy7/61aljx48dOjyRIYaHOQ4dO374xPFDJ46OHTt84MjY3rH9I/v2Du8Z2bV7eMfO4R079+zcMbJrx+juHXuHd+4d3jW+f/Tg3j1bNq7v7+7Qq5UsOrWZ0xD0+9asWHn4wPipIycPjh4Y2TmyZ8fIts07ntuwZfOm7Tt2juzYNbpzeO/ovoN7943v2j363KZta9dt2LDhuV27hsfHD588eer5558/ffr0wYMHn3322YHBgWQ6FYvHc/nC4OzZS1esXL3u2dXrNqxYu3752vVLh9YuWjX0zPKVc5Ysm7loyS8QiDoCgdDYyNXpjMFJQJxOFTPpcjpVzqQ6sunu7A+AOJ/tL+QGysVZXR1zujvndXXMKRdn5rN92XR3JtWZzXTDQNzZvaC7d/EkII5NBmK4ZQJDpDA5zTAQK3XfA2KZ2ixTmduVlnalpV1pbVfYpHK7VO6Qyu3tCptMZZOrrXDLxEMv+SfhuFLK9nOA2PR9IJ7AYgCsCAbiyTICoNEJToZmswsyuwMWT9DiCVq9IZiDYRR2gFEnFHNCMQcYnSwnFAMCcVcw4QmlvJG0L5rxRTN+GHzjOTCe88ey8MPHnj86EM/6Y1l/JOsP5/zhPBguQJFipTP4B0A8ocfaIb7XAlHpREt2hpMP4TjdFUp3BdOdsEKZrnC2O5LriRUeYm6hL5LrCWW6gunOQKojkOoIZbqi+d6KYoW+RGkgUR6IF/uj+d5wtjua702WBzKdM9PlwXi2O5woRRJFeFM6kihC4UxlcQMec7Y6ITCULnbOnLdw1aJl6+YvXrNw6dqhZ7fvGB7bN3Zyz76jQ89u7x1cAIbSWiMgkRuEEo1EpleozUaT0w9G0+lyMdeZieViYDzsCoUcEGT2OBRGNU/SxuTyKOwmIpPH4Mh4bSalzm60OiwOp93tmLCHXRa7y+b0Ol1+jzfoAyM+KOaFoi5/2O4LWHx+sx+0QkFHMOwMRYBw1BWJusJRZyhsD4asUMDsA40en97l0bs9BrfX4PZoAJfGCeicLqPba/aDFhAy+0CD26sF3Fqny+jxAaGIJxIzu3xiuZ7DbWtoEvGFCqXGarb54IZsk81nsvvMTsgMBExA0AQETa6gHnaI7X6dA9QBAd1DCJ5AYVdQ4wqqgYDqIRDrHJDFFXb4EhYgLNPY67ltSAJjOgL/XwLEWAwKj0MT8BgCHk0kYIiTgJhcSUpgcEQ0loDCEFAYIgpDw+JZJErDY0A85Skpj7tkzuDvzr305ZWLdy4/DsRfXr1298rVP/08IL7x2ac3L1744sJnVz/55Or5j7+8evnb2ze/vn71D799bWTLppkdpbjfCwPxwR07zp448daLv3nv7Nl3z579HhBfuvSrQ+OleLyBRKx+8u8eAfFf//df//Ln+7dvXr/02Y3LF7+6dePr219c+PiDsy++8OtTx2EgfnDvy2//e4G4/empM/5uytSpNTUIHA5FICBwuGoUqhqFqsNiUQQCikBA4LB1GAwCi8WSyQwOp1ko5IlEDS0tVBaLUl/P4HAaWlqaBAIOj8dqamJwGhgcDquZ2yRo5bdJeEJJU4uwoUnQ0NTa0NTK4vCZ7Jb6Bt7D4ISUyxOzGwUMVjON2URlNFLoHCKFhSMyYIe4DkVC46gEcj2Z1kCmNRDI9WgcFX7CZLe0CMQisZwvaGMyGwgECoXM4Le0GnQmN+B1Ax6z0aLT6Aw6g9Pu8LvdHqfTabU4LVaXzeq2W912q8dmcVvMTpPBptOYlQqDrF0rFWslbVpJm04q1sukZpXcoVM5DCqHXuUyakG7KQTYIm5HwufOhwI9qeRgIT+rUJiZz88tluaVOwZy+XI0ngWDGTCYD0Y7k9nBYtfcnoFn+mbO7R2Y1dXbX+rsypeK6Xwmnk5Gk6lkJp3JpXP5RCYbTaYjiVQ0mUlk8qlcKVUoJwvleL4cSRc8wbjGAjSK2rEMNoJMx9BZ5MZmajOPIWhlt4l5KpXEbFI47DKbVWjQsaRtuCZ2DYNSx6Bi2Ewsm4li0pAMKpJGqSMRaog4FI1Ca25qVSlUNosecKosZqlWK1QqBHKZTK9zQP5UudQze1app8cbDIpk7WQGE0MgYokkAoWKI5Hr0JjptTU1aBSVxWxpE7bKJPx2MU/a1iBoITBpCCKuFo+pwiCfrq16smralNrqGWhENRaFphAp7Ho2v7mxlV/f0kRk0pEkfB0BiyThMVQSnkHFM6gEJo3ApOP+R4CYxqLWNzI5LQ38Nl6bTCRRiCUKsVQhbldIlGqZVq+Cu9LgvjOL1WC2GkxmncGkMRg1RqPWbNKZzTqTQaPXKFQyiVwigmfqLEYdXEDhdFgcDjMA2FweR6U14rHuiMlWcQWOK0Hhx8raJje1mS36ChBXIsJw48RkIIZfTf78w+AELLVGXtkQ0enVKo2yXd4ulra1SSb62iRSobC1uQLEeFQNpm46k4Jz24zrVy59DIh//8arb5w78/Kvf3Xq2PEjY4cOHxg/NDaxVHfs8PHHgPjA94B4x/CO7cM7t4/s2j6ya9vo7u0H940c3Ltn84Z1vZ0ljULGpFGaOQ0h0D+0ctWRg4dOHT15cPTA6K7RkZ2jO7bu3LRx6+ZN2+HatR27RveMHhjdO7Zr9+imzduf3bBp06Ytu3fvGR8/fPz4iVOnTp0+fXpsbGzDhg2DMwdTmXQsHv+eQzy0ftmatUvXrF2yZgKI5y5dPmvx0l8gEAg8Ht/IadRp9cFgOJPOpZK5ZDybThUy6VI6Vc6kytlUZzbVlUn15LN9xfxgMT8IA3ExP9hRmt3dOben65nuzrkdpVmFXH8u05NNd2bTXblcf6k8p6tnYU/fkp7+Jd19izP5QacnLmjTYImsp6cjf/Hk9CemzJhajUDhyXQ2l98mlSo1D4FYL1MbZGqjTGX6HhArbRWHuF35PSD+D7F4cg3F5BDFD0fsTDaf0e4zOHwGh0/v8Okdvp+PxRPOsTsAozDMwRVL+DHqdQUTQCAOBOIwHFeeu0NJmIbBeA5M5ALJApTIQ4l8BYi9kXTlAJTIB5IF+AwYz/liGV804wtnfHAVWigPhh91A8NAPIHF0dJkMn6sQrjSGfxIqe5oqjuS7o5kusPZ7nC2O5TpCmW6QtnuSK4nku+JFnrjpf5EaSBReoS5MBMH053hbHes0BfN90ZyPTA6J8uDqY6ZyfJgrNgPP4wX+hKFvmi2OxQvguFsMJpLZDozhd5UrvvhkHg+EMm6/TG4DCQQyZa6Zs1dsHLBkqFnFq1etGwdDMQj+49t331w+ernSl2zXL6oTGXmi5Q8oVLcrldoLEazywtFE6lSJl2KhZJBbzjgCoRdwQgQ8JtdFrlewROL2C1cCquZwZEJxBadEbA5AacLcHmdbp/d5bU63TaHx+HyuTyQ1xfy+SM+f8TtDTk9AbsPsvkhGxSwB0IPaTgGyxkK2wMhKwiZfaDR7dW7PAa31+wDrX7I7APNPr/VDzkCIVck6o7GgHDUDgXNPtDk9Vv9kDsS80bjZsAnatdWHGK5ymy0eOD1xIk/5+x+o92vs/m0Nr/O7tc6/Fr7QzkhOB1RkcYVULsCSgBSOkGVA1TbQa0dNAMhuzdudoba1TZmkwiBp0+rw02vw1YjcdVIzHQYiGv+s0CMgIGYgMcQCVgiAf75EIjxeBIOT8bh4Yt0BBQGj0TjkWgiEkPF4FlEMptMoePwRCQSV1uDmPp07dNPSpqbFs3qf/vsi3evXLjz+WeXPnjvwh/fufP5xW/v3H5w89aPAfGJt86cPf/uu5c+eP/Kxx9d+fgjGIsrQHzz4oVr589f//STr65d/fb2zS+vXnnn1VeGN20cKBWiXncuElo2e9b4zp2vnDjx1osvvnvmzDtnzvz+5Zfff/31G5988uD69dsXL74wNlaMRtkEQtXfPaEQCjYPrb5z5fK//+u//Ouf/3Tv5o1rF85fv/TZ3S+ufXnz+mcfvX/m18//6uSxd9767c1rl7+599V3Dx48uPfgb2eI/wYQ371z74dA/Oe//6eLF66sXr1eKJI+PXXGk1OnTautRRHwGBIJRSDUYbF1WCwCh0MTiWgiEaZkJB6PJZPpDQ1NAkGLSNTQ0kJvaKCx2fVNTU0CfrNQyG1tbWhpYXG57ObmRj6/RdQmEEsFbe28VkmLYIJ9OVwRnItgNwq4PHGLQNrMlzQ2i1gcPoPVAlvIsE9MorLhdASeVA9nLSY7xARyPZPd3Mxv47dKGpt4ZAoDgyGSiLSW5la91uQGvG6X12qx6fUGg85gNducNofNbDHr9Sad3qLXWw0Gu8ngMBodRqPdoLNo1SaVwiBv10olGnGbWizSSERaaZu2vU3XLlJLBSoJXysVGhUSi6rdqpY5tEqf2RB1AdkgVIpEOuOx/lR6drE0v7tnQW///O6+eV09C3oHls6at3rBkrVLVqxdsmLVwiVL582fP3P2rN6B3nJ3MVvMprKZdC6bK2QKxWQ2F01mYCCOp/PJbDGZK8VzpViuFEkXPKGEzuZuliiI7CYMnUVgNVK5PFoLnyFoZYnamuUKkV4vtZjFJmOLWkkT8ZFsxnQKoYpCRNXTsWwmup6OZtLRDBqCTKwm4BAUErmxga+QqWwWg8uptdvkRoNYoxYqFQqjwRMOlQf6F65YMX/p0nxHh8FqZXO5WBIZjSPgSGQciYzC4auRiFoMmsxiNre1ipQyiUYl02tEShmb30xg0tBkYhUG9WTVtF9OffqJGdOm1FVXYZAYKpnZ3NgiEcHoTGIxkCR8LQ4DO8poChFDJWFpFBydiqWRkCRsDRZRhaqp+nktE5X+tWpkVS26BolDwOvNky/VTRYcmWBzWfClOqG0tU0mgiWpbNQZNfBGxsTC3MPhDKNJazLpLGa91WKwmLRGnVItb5dLRDKxUCWTGLQqq8XgsJudDgsAWACXzeVx/NAhhsEXtoHhljSrzVjZ5qgs2BlNWrvD7HLbJwOxw2kxW/RwNALmXdj9VWvkPwXElYgwHI2ouMI/5RCrNEqZYgKIJzooxAJha3MLl93IpjOoBCyyCl07jUnBeeymZ1cvO/fr5999CMS/f+O1d9587c1Xz5558denjh47fHB8fP/B8YPjh8ePHDty/PiREycOn4Qv1f0QiHdv37F7+/bdO7bu2blteOfWPbu2HRgdPjA6vOnZtd3lgkomZVDILY2cSABat3rN0bHDMBDv3b13dNfeXdt2b960bfOm7Vu37d62Y8/2nSPDI/tHRg/s3DWyecuOjRs3b96ybc+e0bGxw0ePHjt+/PjJkyfHxsY2btw4c+bMVDoVicXSmeyjDPGqocUr1yxetWbx6qFFq4YWrFw9b/nKuctWTAAxh8PRanXBYOgHQAwzcUcm1ZlJdf0EEM/r7X4MiLu+B8T9PweIm3giiVSpqUw3TwZimcoiU9tkartc7ZCrALnKBfcQy9X/LUBstPkM9gkU/vlADENwBYUtlWgEGLGDUQcUcwZiQDAOBONAMOEKJdzhpDucdIUSrlACCMZhMoZp2BNOwQYwDLvBVDGQKvxcIIbfhjLeYNYbfLSX8SNAHPtPAjG8o5HpjsAEnOuBsRj2hiumb7I8mCwPJkoDsElc4WYYgh8D4nTnrHTnrER5EKbnSLY7luuJ5XoiqQ4okgtGc/F0R7bYB+/PJTKdsVQ5HC94oYTTE/ZCiVSue9a8ZSvWbFo5tBk2iZeu3LB2w47nto5s2Lx76coNvYMLosmSxQEqNFaZ2qIxOLUmwGBxAb5QOJGLxXMBMOoFID8Ahb2hBBiNeIIeE2CUaWV8MY/VxGNzFWKZw2L3ur1ur9/tA10+yOH1290+O+Bzuv1uD+TxBr3ekNsVsDv8VofP5gEdYMARCNqhoCMQgn/CskETuWGrH7L4QIsPtIEBIBR2haNAKAKEIu5IzBdPgsk0lMr44klXOGqHghY/aPVDQCjiCkW0VidPKGeweAwWj9sikcj0OoPTOPm31+LVmT0qo0tpdKnMbo3N9xgQayZJ7QqoXAEFACmcoNIBquygxgaanEGbJ2pyBKUqK6NRWIejTa3F/g8AMenHgJiCxjLxxHoiiYbBEurqsNVVtU8/Wf3kE21NnIWDvW++/Kvbn396+9L5i39857P3fj8ZiL/8m0B89ZOPYSa+8vFH18+fv3nhws2LF65/ev7GZ+fvXb/23Z1bX169/PtzZ3duWN+bz4bdQC4cXD571qGdO8+dPPnWiy++8xCIP3j99S8++eSb69dvX7hw+uDBfDjMwuOrnvhfilbB5jWr73x+6d//9Z//999/9/UX169++snVC+dvX79y58bV8x/+8eVfnX7hxNF33nr95rXL39776k//E0A8fXptHYpAwFIoGDIZSSAgcHgknoAmEtFEEppEQhOJaBIJR6FSWSx2cwuHx2c0NlLq6yn1LAansaGF18jnc3g8FreZ2dTE4nIbeDyuQNgsbGsWtDW1CLm8thaBtEUgaWoRwQVqsEnM5Ymb+WIur43DFTY0CdiNAg63tbFZxOEK4WNwjqK+oYXdyGdxeAwWl0xjEyn1VAaHwxXwWiUtAjGL3YQnUFAYAolE5/NEep3Z7fJ53D6bzWEwmgx6o8loMRvNeq1eo1SpFUqtUqlTq406rVWvtxkMdqPeZtBZdVqLVm1WK41KuVEpM6nkJpVcr5CqJa3tomZpa5Nc1KKSCNQSgaqNr24TGNoldq3KazEGHfaIC0j5fKVIdLBQeKa3b0HfwPy+gUWDs1fOX7R+2arnVq/bNLRu46qhdStWrVq6fNnCJQvmLpg1MLu3p69c7iyWOvLljny5I1MopXLFTKGcLXZki52ZYmeq2JkqdiYLXeF00QlG2nVmlqCN0thC4/JZgjaWsK1eKGK3iblyeatW22Y0CPW6Rnk7icetppOfwqOnErB1dAqWxcSwmDg2E8dioqjkagK+lkQgsOubJGKZyahz2jU2m8JkatfpxBq12mL2R6M9c+asenbD0MaNs+cv8IfCQqmURGegcUQMgYQlktF4Qh0GU4fDEhg0Fp/LaxdLtSq1xag06YXK9gZBC5XDQpEJU2qrfjn1qV9Oe/qpmhkzMAg8g8oR8kUquUgl47a1UjgsJAlfhUVVYZE1OHQdAYsg4lBkAppKQlMICCKmBouoQtVWIX5u0cTPB2K4ha2+kdnEb+SJWlolAlG7UNQuhLsmhGKBWCqEl+oqi8rwh0qxg0aj0OtUBr1ar1VpVTKFpE0i5Itbee1trSq5VK9VmU06m9Vot5tsdpPtYRUxXJo2MQFtM8KoDS/VVQSjsEargF1bnV5ltuidgBW+cgenKSr5jco4MzzMUVlmhgfqKq0Rkz/DiFzR5EBFxTxWaRQKlXzCIRY/rGYTC4StzfwWDpfDZFAJ6LoZyOopTArO6zBvXLPi1RdfePf1CSB+583X3nnr9TdfewUG4kMHxg7u2z+2f2wCiI/+CBDvG94zOhmIt28d3rF1ePuWPTu2VoC4s5hTSsV0MqmlkRMLBp9dM3R0/EgFiPft3je8fXjrpu0VIN6xe3QyED/33JYtW7fv2TM6dnD80KHDR44cOX78+BgcmRgYmNwyMXf+wkXLVixavnLhspWLVq5etGrNolVDC1etmb9y9fwVq39RV1eHw+EaGho0Gm0gEEync6lkNpmAgbiYThVTyVI6WU4nO9LJzlymt5gfKOYHCrn+fLavVBjsLM/p6Xqmr2d+T9e8zvLsYn5gEhD3lcqzfxSIcSTWlBmoXz71OBBLFGqZWifX6GVqnUxtkKlNcrVZrrbI1Va5xq7QOpRaQKlxKzUepcat1AAKzaMM8c9PEj925a7CxI9k9eptXnjyQOfw6hxevdNXkQHwV2R0gRWZ3AGTO2D2BMyegMUbtHiDVl/I5g/bIZiG485gHAglgFDCFUq6wkl3JOWOpFzhpCuchJ8DoQlQ9kRS3mjGF8uCyTyUKgTSxUCqCCXz/kTOF8t4o2lPJOWJpLzRtD+eBRN5KFmAkgUwkffHs95Y2hNNe8JZbyjrDeV84Zw/kvdHCmC0CMVLAbgkeKIquByIl+F7b2C0MLkyIpjsgC/JRTLdFUUz3VH4c7YHjj1UmPhHgRg2iStnovneSpQCBuJUx8xs95xs95xUx8xYoS+U6QqlO6O57nR5IF3qj6Y6QrF8PN2RKfSm8z2pXHcy2wVHiqFwxhdIRhLFnoH5q9Zu2bbrwJYd+1as2TR3wUo4Rrx05YZVa7esWLNp4dK1vYMLEplOL5QAfFEXGLcAkNYMWAA/GEmFommfP+wC/B4ADPrCiVAiAcUhALTrrZp2ZVtLq5An1Co1LpcHBIM+KOgNhDxg0OmDHG6f3eVzuHyAG3S7IbcLctp9FrPbYnHbXX4nGHRAQasfsvpAuGLC9PBendUH2sCAIxByBsOuUAT2fb3RuCcSc0dinmjcF0/6Eyl/POmOxOxQ0OT26gAXHKUwAm6p2sBuaiWSGyhUDrtBIBQplSqzVu/Umyd+h/Vmj+b/J+4ug+M8s33RZyaTxKRuNTMzM3OrpWZmRjHLzMyOHTPJIrOdZIJ2kgknthM7iZk5hoCTob33uXVv3XvrfnjljuJk5szMPnNu1SpV6+2nVfIHuX616v+sZfPprB6t1a2v9xkdQZMzNFruCJAVrpbBG9V7o1pPROsO61xhvTNsdIRt7pjDn7K5Ykq9ncKW1KJI48DICbXIGii6BoqcCIaOmwSeAKoFw6D/HRDjsSg8Bg0UAYPBozG4J0AMRWChCAIcSUFjaVgcCYHEgGuRkyaCn3m65unfyNjM2b1dH7756p2LZ+9cPHPh82PnTnx699KFH+7e/f7WnQfXbjy4dv2P9x7853ePvr505aMjR988dPjjo2+dPX788qlT17zis40AACAASURBVL766vqZM9dOn7761VfA61vnz90+f/7mubO3zp/79uaNH+/dvX/tyrF33tq6ZlVXuZjwusuJ2OLp0/Zv3/7uyy9/8vobx48eBerLDz64ffbsoxs37pw///LwcCWRoKPRNU//Vi+VrF++7M6li//vf/3Hf/346MGNa1fPfHX13Jk7167cvXH1zKnPjrz68quHDxz/6L3b1y4/evivgPjruw+Btx7c/+7e19/88OjPf/zxr9eu3gJAfOP6nT/++NcL568sW7ZaIlU+O77mmQmTJkCgMCwORaKgiGQ4jgDFYKEYHAyLR+CJSCIJRSKjSGQMmYqn0UksNonFxlJpKBIZQ6bgaQwKm0Pl8MhsDonJIjJZZBaHyuEx+AImX0hn86kMLp3F5/ClPKGcw5cy2AIKnUuhc+gsAZsn4QpkPKGcJ5QBL4QSpVimFss0QomSJ5SzeRIOX8IVyPgiBU8oY/MkdJaAyuAxOSKRVCVT6oQSJY3JxeDISAyBTGHIZKr6elcgEAkGox6P3+5w1dfbbfX2urp6s8ls0OuNeoPZaLSaTPV1FofN5m5o8NrtXkeD117vtds8DXXuequnoc7bUOdpqHNYjRa9UqcS61Qik1ZuNSjrDEqzRm5Sy6waZYNB67KYfDZroL4u6nRkAv5iLFZOpiqpdFMm11FunNbVu2Dm7JWLlj6/fOW6lavWrVqzdvXza1c/v3rVmuXLVi5cuHj6jFm9fVO6+yZ3T57S3t3X2tnT2tnT0tHT1NZVbm4vNLcVWzvL7T3F1u54odHmDYm0RoZYzpIqeSotV6XhqNQctVqoN0itFkW9TWIxs9RKLJ8zkYh9Ggl9FgUHEfEIGhXFoGNZTByLiaRQavE4MA6LolGZUqnCYjY4HAa7Q1dfr7HWKc0Wk8MZTme6Z8xcvX7jhq3bF69YVWxqMVptNBYXhSMiMDgEGgdHY6EoNBSDRpEIRDaDJRFK9Rq9vc7kbNDaLFK9miuXEFj0GhTs6Zrxv5007llITQ0KhmNQeAqp0mJQmg18pYzEZUIJmEko2EQktAYNB2EQtVgkFI+GEbEwAqYWgwAhITUwcM0/M3kN2N8BQdYCIEYTUFgSphqZqBaBiiczSEweQyDlAxoGpkyIFSKhlC+S8iUyIWDiahtVq1NqNHJgn4VcIVYqJBq1XK9T6bUqrUqmlIqkQp5EwJWLBWqF1KBTW8z6Oquxrs4IMLrOZgKq+m31Alx1kHD1gMmsA8acAca11hmB4AQwdg1YyVHdPyeTi4CNG8AWOuCDao1coZRU925UCwg/VOPFY2eujeWyRq/W6NQqjVKulMkUj3+OQiyTCoA5xFQSFl47EVrzHJWICnns61cte+/N10588C4wZeL4R++d+PiDj9/7w9tvvPHSwUN7h3ePDAyNDO3et2f/oQOHXzz40uH9Lx7ac/jg7kMHhg/sHdq7e2B4uH/X4I6du7Zt79+ybeeWrTu3bNq5ZeOOzRt2btm4e2DnnsH+9c+vbGssaRUyMh4n5HByicS6lasO7T3w8oEXd+8aHtoxOLxzpH/Lrs3rt25cv3Xzlp1btg9s2zm0a3D3rsHdW7f1b9i45YUXNm7atKW/f2D3yJ49e/bu27fv0KFDI8PDq1at6uzqTKZT4Wg0ncm2tXdOmzlr7sJF8xYtnbNo6dyfQLxyzrIVs5cuf6q2tvYfAnGurZhvq5S6ngBxR9v07q5Zvd1zujtndbRN/yWI2zvndPbM//sgRmAJVBZXKFMqtAa1waQ2WNSGsSB26ExOvdltsHrGjl0zWvx6s6e6uvnvIPiJ+qdAbHYHze6gxROqltUbrladL/JE2fxRmz9aH4g1BOP2UMIBgDiW8cTHgDiZf6KAd6tnAC4H0sVQthzOVSL5RqDCuUowUwqkiwCmnzgQzlVCVRCnysFkpToDuCrdn4E41xrLtVYHQfxPQfxT/QLEgHf/FohT5c7043jxL0Fc6ZpRap+aa+5LlDrixbZMY1dj57Tm7umFxq5UrjlTaC1UOgEN50rt2WJbOt8CrOsrNnZNn73khU27BkYO7xjYv2LN5plzl02ZsRAYSzx/8ZpFy9YtWrZu5txlbV3TM4XWeKYxlm10+ONaq8Nk9wbimVimFIymvP6o3x+JhZOZZD4bz8WDMa/DW2+u06l1Oo2+3tYQCIYj8UQongjGE/5IzB2MOH1Bhyfg9AQ83rDPF/H7oh5nyGkPOO0Bjy/iC8c9kbgzHHUEI/ZAqMEfBMoeCDtDUXc07osnA8l0MJUNpjL+RMoTjbvCMWco4giGHcGwPRCu9wXMTo/O1qAwWiQ6g0Srl+mNUo2eI5QTSCwEgoxGUylkLp+nUCrNeoPdVOe21PuAYdvGOq/W4tZaPYYGv+kxiI2/ALHh5yDWusJ6Z8hoD9W5onZfss4VVegb/q0gJmDQj+vXQYyBwPEwBBmFoWKwRDgCDQIjJk4APf3bSb95SspizO7p/OCNV25dOHPrwunzn3169vgndy9e+OHO3e9v3Xl47cbDazf+dO/BfwEgfvPomwcPf3zkrbPHRkF848yZ66dPXwNAfPr0jTNnbp49e/Ps2dvnz3938+Yf7919cO3KsXfe2rJ6ZWcxH/e4SvHo4unTDu7Y8d7Lv//k9TeOHzl6/MjR40ePnv7ww7vnzj+6efPO+fMvDQ+XY7GxIL598cL/8x9//c8fvr9/49qVM19dPXv6ztXLd69f+d8L4lWPQVwzAQKDYgkoMhVFpsIJJAgGB8HgoFg8gkBCk6lYKh1LpeNoDCyVjqHQUSQKDE+svoujMfB0JpZKx1BoGAoNR2MQGCwSi0NisvFkOhpHxhNpNCaPzROzeT+tpiNRWTQmj8kRcvgSrkDKFUj5IrlIqpLINVKFVixTCyVKYMMz8Bz4lsOXsHlivkguV+lVWpNErmGwBTgSDUekMTkClcbgcHoDwWgwHPf5Q25vwOXxOd1eu8Nlq2+os9kaGhpcDofb5fR6XH6vJ+jzhv2+sN8XCXgjAU8k4I0GvLGQLx4OxMOBSMDt9zS4nVa30xrw2iNBVzToCnrtfpfN76gPuhpCbkfY7Qi5HHGvOx0KZiPhTCSSDkdysXhjLt/T3jl3xszli5c8v2r1+rVrN65fv2nj5i1btm7Zsm3Tlq1rX9iwdNmKuQsWzZ43f9a8+VNnzumdOqOzd0prZ0+5uT1TbEoWyulyc6Gls9TWk2lsc0WSCpONq9DwVTqJwSw2mIR6g9BgkFosyoZ6jdOhqLdxtGqcgDuJhHsaBX0GCavB4+AUKorBwLHZBDYHTadDCQQwDoekUmkikcRgUNfVa231mjqbxlqnMltNdmcwme6YMn3lCxs2be9f/cLGzr6pLl+QL5bhyDQEBg9FYCBINASJhmGxKBIRz6RRBRyeUqq0GPT2Or29Tm0zyU06lkyIIOPHwcC/A098DgqahIZhGRSuQqIw6xVmPU8lJXIZUAKmBg2bhIKBMHAwFgnGISGEfzuIgZUcJDrxlyAWyYUCCU8g5ookfIlMWGWiSi2TK8QSqUAk5gmEHKGQIxbx5DKRSinVqORquUQuFkgEXDGfIxPxNUqZUa82GjR6nUqrVWq1ozMcquMggC5sNe87ug66zlhnM1X3LY8SXKsAFjIDezeqA4a1OiVAYbGELxRxhSKuWMKXK8S//G1FYp5YwhdL+FKZsOpjYI0zsJVDJhdJZUKgfjqglivVCrlSLpVLJDKRRCoYfVcmlIq4Ai6DSsLCwBMgk56lElERn2PjmhXvH3m9CuJPP3j35yAeGR4YHBkc+VUQ7xvau2dgeKR/YGhH/8C2Hbu2bOvfsrV/y+YqiPcM9u8d2rX++ZUt5YJaKibjsCIOJ59MvrBq9eExIB7ZObJry64tj0G8befQzoGRgaG9AIhfWL9p7WMQjwzvHhnZvWfPnoMHDw4NDi5fvryltSUSiwZCoUQy1dLWPnXGzHmLFs9fvGze4mXzli2ft2wlAGJgWd1TYDAYhUIxmUyj0RSNxgqFcj5XymVLxUJTsdBcyDflc82FXEsh21rItZaLnU2V3sc36npbm6d0ts/o6Z7d1zO3p2tOZ/uMlqbJjeXucrGjXOysVHqaW6Y+MWXC48+I5SY0njm+BvHb58ZequMJZUq5Rq/SG1V6k0pvVhusasPopjqdyWWweIxWr9EaMFlDZmvYXBc2/XxT3d+icNW+RuuvD2j7lc129oDFEbA4fwLx32fxEzXK4kCsPhhvCCWckRRg4rEs9jxuCQPljmdGa8wZXzIfSBeBCmZKoWw5lC1XNQyAuPocKIDLgXQpmK6MpTDA3GiuFdiCUaUwUMCBX4K4ulIuWexIljrGvO5KV7rSjd2pSmey1JEsdSRKHelKV6axO9fcm2/py7f05Zp7s48DEsBb2eZeQMkAo9ON3YXWyeXO6Y3dM8sd0/Ktk1OVrkSpPdvY3dg5rblreqGxK5ltSudbAApXC0hNACCeNmvx8+t3bN+1b8uO3SvWbJ6zYOXMucuAPvGsectnz18xa97yvmnzS03d4XjBH8n6YjmLMyDTW7Q2hzeejucr4VTeH076g7FIJJFMZJOxdCQY87kDDruzzlpfV1fvcLp9wVAwGg1EY75ozB2KOHzBBrev3um1u/xuT9DviwT8sYAn5nNHvO6wzx/1heLecMwDVCjmDkU9oag7FHWHop5QzBOOecNxbyTuiyRcwUi922+2u4w2h85arzZZlQazXGeUqHR8qYIpEFPYPCKDTaCxiAw2kc7GkRgIJBkCwcFgBDyOwWKKxRKtWl1nMDnMNq/NHqizB0w2n87i0du8wKY6kyNodAQNzqDRFTa6I0Z3xOCOGDwRvSei90R0nojGHda4Qxp3SOcMGuxBqzPS4E1YnRG5rp7MEoORxHEg5AQwsgaKqoEiJvyLIB5zqQ6LxGIQeAxyLIgJj6dMAHudMXAEBob8CcRoLAGOQNWA4BPG1/z2NxOfekrCpM/q7nj/9d/fOn/61vnT5z/75O+D+I0Dhz568+iZT49fPnXq+unTN8+evXHmzLWvvrr65ZdjWXznwvlHt2796f7XD69fPfbOW5tXrWgv5GIuRzEWWTJ92qGdO9///SsAiE8cfevE0bfOfPTR1+cv/HDr1t0LF14aGipFozQUCvTb3xokkvXLlt66cP7//utf/uPRd/euX718+ksAxF9fv3Lm5Ikjr7z0yuEDxz5879bVy98/uP/Dt99+98+MXbt54+7Xdx9++80PwAa7+/e+BUBcjUzcuH7njz/85fy5y0uXrhRLFM9NAD07ETQRioDhiGgKDU2hIYhkKBZfi8ZCMDgkkYylMohMNpHJIbE4OBoDOfouDoLBwcdwGUWiIIkUFIkCmBhPZ+FoDBSeBEXiUBgimcZmcUUsrojK4OJJdEArBDKDyuAw2AImR8jiCtk8MU8oE4gVQBaCJ5QB/AW2PQPF4Us4fIlArFBUQcwVEqhMIp3FEUk1Rovd5fMEwr5g1BMIe4NRXyjqC4aB8KbH7w+GQ9FYNBaPxeLReDyaiEUT8WgiHk3GI6lEJJOMZdOJfDZZzKdL+UypkC4WUvl8Mp9PVMqZlpZ8a3O+sZwp5hOFTLyQjhcziUIqnktEi6lEYz7bXil3NjV1NDV1Njf3dXbOnjFz2ZKla59/fuPGDZs2bdq0edOmzZs3bdmyccvW9Zu3rF2/YcWqNYuXrVi4dNn8xUtmzp3fN21me3dfpaU9lSuF4mlvJBFIZGK5cqrUEi80OoIxhcnGU2qFGoPMZJWZrRKTWWaxKuvrdW6XwevROB0Co54oFoCoxGcxiGdR8Ek4LJRMQdLpWDabwOFgGAwYiQQhEJBUGlUkFOl0SotVZbWqrXVqa53KbDHU232xREtP39I1azdu27lu09aps+ZGkhml1kBhsJFYAhiGAsEQtXAUHIvDUqkkDpPCZzOlApFWqbIaNTaztt6iqTeLtEocizoJBXsWUvMstGYiEoqiEpkSgUSvlho0XIWEwKbDiFgQBlGDgYNxSAgeDcGjYSQsgoyHEbG1GCQICa2B1/5TIAbDQbUIMHCjDolDACDGkbFjTQyAmEgjUFkUtoAFrKmTqiQSlRgAMV/EFYp5YqmgCkS5QiyVCUdBLOIKhVyJmK+QizVquU6j0CplSqlIJuLLRHyVTGzQqiwmvcmo1ajlCoVEofjZzouxox6AzG71KhswRRjYuAEMEgZaucB5QM8arUKhlEhlQoDCPD6Lw2VweUy+gC2W8IFfGICyQMjh8VlcHpPHZ/EFbJGY95NrFeLqv0gs4YvEPKGIC9AZOCOVi2UKqVQhlcjEIokAeEsqE8plQqmYJ+QxqSQMFDQeMulZGhEdC7g2r1314Vtvfvbhex+89eaH7xz95P0/HP/o/U/ef/edN998+dDhvcMjQ7sGhgeG9u7eNwrifYcP7j50YOTg/uH9+4b27hkY2b1rcHjnrsHtOwe2bt+1ZduuLVv6H0cm9g7t2jc88MKaFc2lvFIiImExYi63mEqtX73m0N4DL+0/PNI/NLh9YGTH8K7N/Ztf2Lpx/ZbNW3Zu7x/uH9wzNLxv18DuzVt2rF238fm16zdu3Lxz567hxyA+cODg4ODgkiVLKo2VQCjoC/jjiWRLa/v0WbPmL16ycOmKBUtXLFgObKpbOWfpitEMMRgERiFRTAbTaPinQdzWMrWzfUZv95y+nrm93b8G4uapY+YQ/xLENf84iPVmt9HiMVr8JkvIZAmbrCGT5d8FYovd/y+AeOxbgImBPrEjnKyaeGwneGwBXB5bYzvKVRyPbQ9XQfwYwcXqgUC6FEpXIpnmSKZllMKPe8P/OoiLHYlCO/DxZLEjVelKNXYnKp3xUgdQyUpnqrEr09yTbenNtvRlmnvTTT2pxq5kpSsFNI9b+/Ktk6sgTjV251onlwAQd00vtE9NN/WkKp3Zxu5S2+RSa1+m2BZPV4BBE9UCcJzMNkWTpXS+paNn5vzFa1av27Z63bbFy1+Yu3DVvEWr5yxYCSyumzx9QffkOY2tfaFY3lTn0RgaNGaHRGvhKXVqm8ObzCYrzbF8ORTP+sPxUCQRjaUikUQwEPF6A2631+X2OF0ep9vr9PlcgYA7FHSFwg5/sN7tq3N6rHZ3g9PndgcDvlg4kIwEUhF/MuiN+XwRjy/s8Yc9wagvHPOHE/5Iwh9O+EIxTyDi9IUa3H6bw2NtcJltDp2pTq7Wi2RqvljBEUgZHCGVySPT2XgyA40nw9D4Wji6BoqsgSBAUCQYhoLCcTAYAQrBw2AELJbOoAsFApVCYdLpG8x1Hps9UGf3A5EJQ73f4gpbXGGTI2hwBPXOoGEMiAEK6zwRrSeicYfV7pDaHdI4gzp70OKM1HsSFkdYprWRmCLQ/1oQoxBYNAKLhv8SxAQMloDG4JFoPAKFg6NwMCQWAifAEBQUhobGEuEIdA0I8QsQ3z5/+vb50xf+GyC+8sUXV774ApDxnQvnH92+/ecH97658ROII49B/GJ//wc/B/G5jz6+d+Hij7dvf33hwstDQ6VolIpEVkF849zZ/+vPf/qP7769d20UxHevXr53/eq5kyeOjgHxdw/uPfr3gXjJz0AMxxOBFi9AXjAKA4CYwGBRuXwaT0Dl8gkMFoJAqkVja9FYGI6AJlPxdCaBwcLRGCgSBUkko0gULJUOPMTSGAgcsRaOQaDwJCqLzROzuCIKnYPBU+AoPAJNwOApRAqTQudQ6BwyjU2hc4B8BZMjZHKEdBafyuACDwE0MzlCBlvAYAs4fIlYppYqtQKxgsriYakMAoPNFsuUBrOpwWF1uOucHpvL4/AFPaGINxQG7jT5QuFwPBZPJRPpVDyVSCTjiWQ8kYon0/F0JpHLpYrFbKVSbGkut7U1dbQ3d3e39fR19Ezu6Olrnzy1c/qM7mnTunr7Wjs6GttaSq3NpbbmUnNjobGca64UOlqa+rrap/R093V39nR2TO7unjljxsKFC5ctX75i1cqlK5YvXLJo7oL5s+bNmzF33rQ5c6fMmtU3fXrvtGl906b1Tp3e2Tu5tbOnsbU9V2qMJrPuYLTBG3T4w95IMpDIeaIps9Mr1po4crVArZcaLVKTRWIyy6xWtd1u8HpMfp/e45ZYzVS5BMaiTiBixmPRIAIeSibDqVQ0k4ljsTB0OpxEgpFIWCaTIZGI9XqlxaK0WFQWq8piVRhNWqvNGQyX2jrmL1vxwuZt6zZtnTV/Ua7cZKl3cIUSLJFSC0dNgsBrIHA4Fk9kMOlCPl3Io4t4XLlErFPJjFqlxaixmSU6NZHDBGEQz0FBz9TWjIdD4CQclc8RqORCtYIlFeGZNBgRC8aiwFgUFI+Bk3BwEg5BJqAoRDgJD8GiQEjYvw/EwBMKk8zkMXhirkguFCmEQplgLIilj+0oU4hHrakQSeUimUw4qmGt0qBT6dRylUwsFwvkYoFaLjEZNDar0WzSqVUyhUI8FsTAnbax19eq0WQgLwGYuM5mMpl1T1yMA76VK8QAdvkCNo/PYnPoTBaVyaKyuQxAvQBw+QI2l8dkc+gsNo3FoXG4DL6APVa9VQoDP4ovYAuEnOoBsVQokYklMrFYKhKIeHwBRyDkiMQ8qYT/BIgZJGwi5Nn6wpqP3zn6+YfvffDWmx+89ebH771z7MP3Pnn/3XeOHPn94RfHgvggAOI9hw8OHzwwdGD/0M9APLSjf3D7joFt2we2bd21bXP/1k27tm0eBfHqFY3FrFwkIGEwYi63lE6vX/38ob0HXtx3aHjn4OC2geEdw/2b+zeu27x+3aZNm3ds7x/eNbR3aGT/roGRjZu2rV7zwqrVazds2LRz566RkT27d+/Zu3fvoUOHBoeGFi9eXC6X/YGA1+9LJFNt7Z0z58xdtGz54hWrFi5ftXDF6gUrVs9fvnL2kuUzFi2ZtnDhU6AaEBKBZNAZBr0xGokW8qV8tpjLFIv5xmK+qZBrzGebCtnmfKYln20pFTqayz3Nlb6mcm9zpa+9eWpX+8y+rjmTe+f29czu6pje2tzXVO6qFDvKhY5KubupaUpL28zWzjntXXPbu+Y+AeKnx4HGzCHmi+Qqhdag0hvVY0FsaNAa7FqjU2d06k0uvclrMAcM5qDBHDCYfb+MTPz94MQvn48NTlRZbGnwm+1+syNgdgZMroDJFfhHWDz2yd8HMWDcJ2IS1fpVJXsTOUDAwNcnaiyR/alCMF0KZxqj2ZZotvUJCv8SxICGq/XEeYDFQFU/mCi0J8udyUpXvNwRLbYDFSt3xCudyabuVHNPurk31dSTbOyOVzrj5c5kY1e6pTfXNjnXNiXT0pds7E5UOpONXZmWvmLntErPzHL3jGLntGzr5Exzd7apJ9/ck610JrLN8XQlU2gtVEbDErlSOxCfSOWaw/FCOF7Ilzt6psydt2j1omXr5i5cBUxemz1/xdSZi3qnzuuePKe9e0ah0unyxaVKE5MrY/DlNIGcJVNr7C5/ppBqbkuUmsKpvD+S8EfioUgiGI75A2GvL+j1+YG1RXaPt97trve67QG/Ixi0+wM2j8/q+hmII4FUNJCO+VNBT9Tl9NfbPfV2T4PL7/AEXN6QyxtyeoINLn9dg9toadDoLXKVXiRT8UVyNk9MZXCJVBaeRMfgKUgMEY7CQxHYWhi6phYxEQQbN7H2uQngcRPB4yfWTgJBITAMCklGo6hoFIWAZzEYIj5fKZPqNVqbyeoG1jEarB6t1W1sCAAgNjoCekdA7wzqXSGDK2wYA2KtJ6zxjGpY7QqqHQFtQ8DsCNtccbM9JNXYiAxhDYLwXA1iPAgxCYKcBPnvgRgBwyDhWCQci4Lh0Ag8ejQ1QcRgiGjsaKEwRCSaiEAT4Cg8BEGEI6loLB2DIyGQmBowcsIE0G9/O+mppyQsxqyezg/feOXuhTN3z5+59Pmx8yc+/frXQHz34uUP3zjy+v6DH75x5PQnxy6dPHX99Olb587dPHv22ldfXfnii0snT146efLyqVNXv/zy9vlzj+7c/svD+9/evHb8D29vXrWirZANO+3FaGTZjOkv7Rr46JVXP3n9jWNvHjlx9K3P3nr7/MefPLh4+U937967eLEKYvDTTxuk0heWLrl+9sz/+ac//vXbb+5dvXLl9JfXzp75+tqV+zeunT/12VtAZOLD925eufTt/a+//+ab0cUc/9jq5ps37t77+pvvvv3x++/++M3DRw/ufzc2MnHi+Knr127/+MNfzp+7tHTJSrFUOW4i6LlJ4IlQBAxHQFOoAIghGBwIia5FY5FEMonFYQhELJGEIRARmWwAxICV8XQmmc0ls7kEBgtNpqJIFCBBQWCwACUj8CQoEovCkih0DtDupdA5aBwZhsTBUXigSUyisogUJo5Iw+ApwB0oMo1NprFJVBaBzMARaTgijUhhVh+SqWwak8cVSHgiGYMrxFEZSCIZS2MwhGKxVq8wmhUGk1xvVBnNBpvd6nTXuVxWh6PO7rC5XE6fxx3we0MBb9DvC/kD4UAoGookIol0PJtLF0v5puZKW0dLV3dbT1/H5KndU2b0Tp7R2ze9a+qM7umzeqZM7+rqaWlpKzU25svlbLmcLRTSuVyyUEhXyvnGSrFcyuey6XQqkUmniqVSS1tbR3dXR093c0dbobGcymejmVQ4nQomk8FEIhiPhxKJWDqdzOZTuWKmUMoWK+l8KZrMesMxhz9k94dcwZgrGLd5gipLPU+hZUoUXIVGpDUKdQahTi82mhQ2m87lMvq8erdLWmdhqGRILhNEIdQQ8bUkIpRMhpLIcCoVTaejqFQ4mYykUkk8HleplJvNaptNba1TWawKs0WmN6pMlnpfINfUOnvhkuc3bF63aeu8xcubO7o9gbBcraMw2DAUdlItbCIYBsPgySw2SyJiioU0AY8lEfEUMoFKKdFp5CaDUK0ksJg1aOSzEPAz4Jpx0FooHkvisrkKVZ8N+gAAIABJREFUGU8pZ4iFOAYNSsCBsehaLBpGwCHJRCSZiKSQ0FQykkyA4jBgFOyfulQHaBiCrP1bIB5bODIWuG9HYZKBfXVCmUAg5fNEHK6AzRdyhGKeRCaUK8TyxwFcYMmFUiVVKqVqtUynVep1Kr1WqVXJFBKhVMiVCrlKqcigU1nNerNJp9UoVCqZSi1Tq+XVCQ/VAWdVEJuthieSxNUYMXA3rnoNTq2Ry+QiwLsAeVlsGp1BptFJTBaVy2MKhByBiMsXjtEwm8bm0DlcBtBI5vFZAHyBEgg5PAELaCEDJhaJuQCIxVKhSCoSiQV8AYfDY3J5TIGQLRZxJSKugMugENFQ0DjIpGeZFFwq6tuxcd2nf3jr5Efvv3/0jfePvgGkJj55/90/HD3yyosv7RvZPbxrYGhgaM/I3gP7Dx0+8OKh3YcODB3YP7h/39C+vYN79g6O7BkYGukfqJp4cPu2gR1bdm3fPLB9y77hgf0jg+vXrKwUMjIhn4hGS3i8ciazYc3aQ3v2H957cGjHwMDWXUPbh3Zu2rlh7aZ1z2/YsHHbtp1DA8N7h3fv7981/MKGLctXrFm+YvX69Rv7+wf27Nm3d+++/fv3v/jii8PDw0uWLKlUKoFgwBfwJ1Ppjs7u2fPmL1m+YsnK1YtWrF608qfFHNMXLZ66cOFToEk1SDiCQaMbdIZoOFrIFfOZQi5dKOYqxVxjIduYzzQWsk35THM+01zKtzeXe1oqfc3l3pZKX3vz1O72mZO7507tmzeld3Z3x/S25t6mcmel2F4udFRK3Y2NU5pbZ7S0z2rrnNvWNadQ6fP4MyIAxCDE0+NAjzfVkRlcwWMQm9SGKojr1HqbWl+v0ttVerva4FAb3Bq9R6P3avSjizmqgyb+kat1f4vLT7D4lyAey+KxIH5Sxr5InT9a9/MMsTOScscz1WRwla1jM8T+dKGK2mqq2B3LuKJpVzTtjKYBEz8+/NjB6dHzYxvJvmQ+mC5Fsk3xfFs83/5Er/eXIH4yVpFteULPYxkNHIvlWoFpa7FSR6TYFim0Roqt0VJ7rNyRaOwCTJxs6k40dsXKHcDDTEtvvmNqvmNqtnVysqk7XumMN3alW3qLndPKvTMrvbNK3TPyHVNzrX25lt5cU0+23JnKt6YLrcXGrnJzT67Unsq3ZAqthcaucnNPttQeSRT94Uw0Waq09E6ZsXD2/BUz5i6bOXfZTyCeNr9v2vzeqfNaOqYGozmV1sbmK5gCBUOk5KkMBncgVKikWzoSpaZgIusJxTyhqD8SD0RivmDE6w95/UFPIOjyB+rdnjqny+ZxO4IBdyTiikSdwbDdH7R7Ak5P0OMNB3zxsC8Z9iZDnrjbHqizOPR6q1Zv0RrrtAarVm9R68wKtUGq0AolSiBhSSAzMHgKEk2AI3EQOKYWhgZDUSAIElSLAEGQIAgSDEWBIUjw4ydgKLIWioIjcFgclUTikElcEpFNpfBZbKlAoJJIdCqN1WB2Wep9pjqv1uRUmRy6Oq/ZGTI7Q/8ciOt9JnvQ5oyaG4JStY1IF9bAfwli0AQQ+F8DMRoBxyBgGCQMh/p1EJPQWBIKS0JiiAg0AYYiI9B0LJ6JJZARKCyoFjVxIvh3v6v5zVNSNmN2b9fHR167d+nsvYtnr5w8cfGzY/f+YRDfPn/+5tmz17788tLJkxc+++zCZ59d/Pzzy6dO3Tp37oe7d/7j24ff3brxJIhnznhpcOCjV1+rgvjzt98+/+mxh5dHQfzSz0G8dsniq6e/+j9+/OEJED+4ce3iFyfffu2V1w4fOPbBuzcuX/zm3t3/f0GMIlEoHB5HIuPJFGyxlMTiwPFEoHmModBILA7QOSYy2Wgy9ckOMZWOwJPgaDyWQKUzeVyBlM0TU+hsNI4MTAEA7Euhc4gUBgpLGts2rioZjSOjsCRgXgBQOAKNSGHSWDw6V0BictEUGpxIxtAYdKFYoNII1FqOTM4USzgSmVitlRuMcr1eolaLVUqJWq006DQmo85i0lvNJpvZ0mC1uRocPqc36AtGgrFkLJ1N5UvZcmOh0lIqNxfyjdlMKZUuxXOVVKkpU6ikktlIJOYLhNy+gMsXcLk9DQ6nzelu8PqcHp/L6WywWs1Gk8FsMTU4Hf5wKJpMxNLJQDzi8HstzgZDg03fYNM31BvtdqvT2eDxuPx+XygciMQjiXQiU0hmi/F0PhBLukNRZzDiCsbs/ojJ7pHqLWypiiaSsaRKrkLDVqhZCiVbpRbqDQqbTeN0qBx2sdVEV8nQfFYtjVRLIcFoFBiFDCYQwHg8jEiEEYlwMhnLZNLFYonBoG1oMDocWlu9ymKVG00SrV5pMNk8vlxT88z5i1a/sHHtxi0Ll63smjwtns6ZbQ08kQSDJ4Eg8IlgGAyNJTJYTJGQIRLSBHymWMSRSjkyKU8hF6pVbKkES6dNQiKeg9Q+B6mdAIfBiQQyl8NTyPlKBVMswjHoUDwOjEbXYjBQPA5BIiJJJBSFjKZSkGTi/x4QY0kYMoPE4jN5Yq5AyueJuRwBi8VlcsaEEEbvoqnlQCBYo1Go1TKNRgGAWKdRqORiqZAn4LAEHJZUyNcq5SaDxmLSGfRqvV5dTQ8/uSju58uTNVqFRqfUP24ej4IYWLqhV1W3yqnUstHosJgLdIgZTAqdTmIyKRwegy9kC4UcvoADRCnYHDqXy+DxWRweg8miMZkUFpvG4TJ4fBafzwJ6zDzeKIgFQo5IxJVI+FKZUCIViSVCkUQoEAu4PBaTQ2eyaVwuQyhgi4UcPodOIYyCmE0jZOLB/s3rj733zsmP3n//yOvvvvnah+8c/eT9dz95byyIB4d2De0Z3gvMIT64++D+wX37BvftG9zzBIhH+vuHd+wc3rFjcMe2ge1bB3dsOzAydHD38IY1qyr5jEzAJ6JREh6vnM0CID609+Dgtv5dW/uHtg/t2LTzhec3rF61bt0Lm7ZsHwBAvLN/aO26jUuWrlyydMW6dev7+wf27Ttw8OChQ4cO/f73L+/Zs2fFihWtra3RWDQUCWeyuc6unjnzFyxesfIJEM9ZsmLmoqXTFy1+qmbiJAQMPgriUDSfLeQy+Ww6X8iVC7lKPlPJpSv5TGMu3ZRLN42CuLGvudLbUpnc0Tytp2PWlJ65U/vmT+md09M5o/1JEE9uapne0j6zrXNOW+fsQrnX40+L5CYMgTkBjPjd+JqxIBYr1EqdUa03a4xmtcGs0ltUeotKb1Xq6xS6eoWuXqGzK3QOhdap0DrkGrtSa9foHRqDQ2OwawwN/8jwtf85iG3/OoiB3HBDMF4/lsKxjCeerV6Sq0Z+q+GHv5UDBpgLmNgZTbmi6V8Gi/3pUQ3/1Gl+DOJorjlRaE8UOn4Ze6j2esdep/tlb/iXGq7qOZptiRfb46WOaLE9UmiN5FsihZZIsS1Wagdav4mm7mRjV7LSGSu1x0rtyUpXpqWv0DG10DEt1zo51dgdL3fEK53p5t5i57RK78xK76xy94xix7R825RC6+Ri6+Ric1+hqbvU0tPcPrWpbUq23BHPNCZzzYVKV6VtcrGpO55p9IezwVg+V+nsmTpvxtzl0+csnTlv+bxFa+YsXDV19pLJMxdNn7Ns9vyVU2ctLjR1O70xvdmlNTvkBpvMaLP4wpFic6alM1Zo9MXSzmDUFYj6I/FANOEPxXzBqCcQcvuDTq+/3uWpd3nsPr87EvUnkv5EyhtLuEMxlz/i8obdnrDHFfY4w66GoKPOZzHYVQqjWKziC+UADugsPoXOARrACDQBCseAIMhq6/e5CeBxE2sn1EAn1EAngmAgCBICQ8NR+NH/6QlUHJGGJ9EJZAaRwqLQuEyWiMOVcdgyFlPMZsu4fJVQpBFL9Uq1VW9ymuq8BotHpbfLdfUqs9PQ4Dc5gwZ7QO8I6BwBnTOod4b0rrDeFda5w1p3WOMOqd0hlSuocgU1zqDGHtDafKaGoM0ZNdcHpao6Ek0IghGemwQfD4LXQBA1EMREMGTcpNGtv2NADAZDwLW14FowGAwGgcGg2lrwKIihEBgMCofDEHAoCg5FIWAoBAyNhGORSBwKTUBjCGgMEYOtFgmDI6FxRBSWiMQQEGgyMIcYR6Sg0LhaCLqmpvaZZ0BP/0bGYc7p6/7k6Ov3L5+7f/nctVOfXf78xL1LF3+4c/f723cfXr/58PrNP9578J/fP7pz6fIHbx55bf/BDwAQn/oJxFe//PLSyZPnT5w4f/zE+RMnLp08eevcuR/v3vnP7775/vbNE+++s2X1yrZCNuxoKETDy2bOeGlw8KPXXvvkjTeOHTny2Vtvf/7OOxeOHXt45cqf7t79+sKFFwcHi5EIFYkE/+5pg0y6dsniK1998T9+fPSXbx/eu3blypkvr509fe/alYc3r1388uTbr7/y6osHj33w7o3LF765d/f7hw//l4D46pWbn37y2fFjJwEQnzt7acmSFWKJYtxE0Lia2kmwn4G4Fo2tQaAAEFO5fK5ULlCouFI5mc2FYvGT4EgwCoMmU0ksDpXLp3B4eDoTSSTDcAQ4njg2VQzHERFYIp5EZ7D4XIGUzRORaWw0jgzAl0xjAxEI4CEAGTyJRqGzqQwumcYG/jRQWBIaR8LgKWgcGY0jY3AUHJFGorEoLC6RycHSmWgag8jhsWVKkVbPV2sYIjGJyyVzeUyxhCOTs8RiKo9LZrMoXA5TJODJJAK5VKSQSdVyhU6lNmr1FoPZZqmz2xpcdpfX6Qm4A2FvIOJz+u1mu0FrVWnrVGa7ocFtaXBbLA16g0WtNSrVeqVar1SopVK5SKoQK9QytVap0iglMolAIhDJJGqDvt7l9EVCwUTMGwvb/R6L22Fy2s0up8XjaQgEfdF4JJWOp7OxVDaWzMZS+VS2mMqVEplCKJH2RuKucMwVijf4I0a7R6IzMyVKikBKEynoEiVVLCeLpBSxlKlQCgx6aZ1FYrPyTXqqUormsaB0CpROQTBpcCq5Bo+dhEGDsJhaPA5OJhM4HI5CoaqrM7vcVrdHX29Xm61yvVGi0SoNhnqPN9/UNHP+glXr1q/dsGnJipVTZ8wqlBrdHp9cqSZR6BAYqqYWDkVjcVQahcuh8LhUHo8pErEkYqZIxBKL2VIJjc9HkkgT4LBxUMgEOKwGhUJRyDQBX6BSCtUqlkSMZzKgeBwIhQKj0RAcFkbAw4kEJJmEolAQZCIEjwGh/w0gfvwCR8YC9+2AJDFfwuNLeFwRh8ml01k0JovK4TIEQo5EKpArxEqlRK2Wa7UKrVah0cjVaplGI9dqFECAWCERCrlsLpPOZdJFPI5KKjFolRajzmzSGY1ag1GjN47O+tU9/grkg4GZFUB0QSIVyOQilUYOjBMGdsjp9CrdmAnBgJKBCRISmUAo4nJ5TBaLxmRQWI87xCIhVyDk8PlsHo/F4zEFAjYQNWYwKXQaicF4bGIuk8dnVUEMtI3FYp5UKpTJxVKZWCwVCSVCvojP5rLoLBqdSWGxaXw+Uyhg89l0MhENBY+DgJ7jMIi5ZHhgy8bj7//h5McfvH/k9T+8+doHbx/95L13P373vXePHH31xZf3jewZ7h8a6h/aO7Tv4L7Dh/cdPrD7wL7BvfsG9+4b3L13cPfeweE9A0O7dw2O9O8a6e8f3rlzeOfOoR3bB7dvG9q54+DukYO7d29Ys7qSy0r5fAIKJeHzyrncxufXHdpz4OCeAwNbd/Zv2Tm4fXD7ph3r1qxfufL559du2LS1f9fQnqHd+3fsHHz++RcWLVq2aPHStWtf2LVr8MCBQ4cPv/jiiy+++uor+/fvX7NmTWdXZzKVjMXj2Xyhq7t39rwFi5avBCITi1auXrhyzYLlq+cuXTV78YpZi5c/VTOxBgGD06g0nVYfDkXy2UI+W8hlCoVcqZCr5DLlbLqUy5Rz6Uo23VjItVSKnU2V7uZKb2vj5I7Wad0dM/u6Z0/umTu5Z3ZP58yO1iktjT2N5a5KsbNS6m6s9Da1TGvtmNneNae9a3ax0uMLZqQqM4bIHA+C/25czbMTwBNr4UCGWCRXKfUmjdGiMVlUBrNSb1bpzUqDVWm0KQz1CkODQtcg1zXItHa5zq7Q2ZUGu8bo0Bgd/2CH+G9NmRi7vs5a/+SlOmDs2s+GrwGhiJ+XzR+1B0cRPBqQiI5Ggb3xx51dgL/pUjBdArK/QUDDmXI4Ww5nK+FcJZyrhAEWp4uBVMGXyAGtYk88608WAuni6OHHJ4Ppnw2dCKZLoUwpnKvEcs3xfFtiTIe4SuGxwK1GJqqN4bHTJ341ZDwK4kJ7vPgYxLmWSL4lkm+NFtvixY5EqSNe7kyUO5OljiqIs829+bbJ+bYp2Za+dGN3otyZqHRlmnuLbVPLXdPL3TNKndNL7VMLbVOKbVMqHdMqHdMq7ZMrHVNaOqc3tU3Nljui6Uo01ZgqtBWauvNN3YlcSzBWCCaK+abuyTMWz120ZuaClTPnr5yzcM3MeSt6Zyzsmb5g+pzlcxc/P2vhqraemZFkxeGN21xhrdUpN9pMrkAoV8k2daZKLeFU0RdN+8LJYCwdiqVD0VQgkvSH495g1OMPO30hlz/sCUV90YQ/nvJGk85gxOb2m+s9RotDp69Xqy0qhUkuNUhFWj5XTqPxCUQmlkBD4ygINBECx4IgqAk1sHETIc9OAD8zHvTMONCz40HPjgc9NwE8oQYKgqCgCCzwHzwaT8GTGRQ6h84WsLgiDl/CFcp4IjlfrBCIlSKpRiLXyxRGmdwkkxmlcpNEbpYpLXK1Va1r0JlceotHa3Kp9Halwa6xug0NAaMjNBbEOmcIKK07pHGHNK6Q2vUTiLX2gM7mN9tDdle8riEkV1lJNEEtjDC+Bj4BDKuBIkAQ2CRw7YSamkm1YAgcBkUCIIbUQoCC1tZCa2shtbXAt7UQaC0AYhgcCodDETAoAg5DwGFIBByNQGJRaBwKg0M/3ts8eq8Oh0fh8SgsHoXBI9FkNJaOJzIIRAoGi4fB0OCa2ueeAT/ztILHnju5+5Ojr92/cu7BlXNXvzhx8bNjX1+88OjOne/v3P3m5s1vbt7804MH//no0Z3Llz84cuS1gwc/PHL09LFjl06duvrVV9fPnAYyxJdPnTp34sS548cvfP755S9O3Tx37tHtW3/95sF3t24AIG7NZ0L2+nwktHjGtMMD/R+9/uqnR9888fZbn7399mfvvHPu008fXLnyp7tf37148fDgYD4cJiPgoKd/a5BJ1y1bcvXMl//jj9//8Zt7d65evHzmi+vnT9+7eeXBzavnvvjsyGsvv/bSwc8++fDO9Svf3r/33cOH3zz45t7XD8ZOmfjm4aOHD74Hhg1/8/DR13cfPpEhBo49fPA9AOIff/jLlcs3Pvn4BADiHx79+eyZi0uWrJBIleMngceDIJNgCCgWjyJTqiCeCEPUIFBwPJHIZLNEEp5MwZMpyGwuBIMbVwudAIXDcAQMhYanM3E0BppMheEI1cEUKBIFRaIgCCQYloDAEglkBosj5AnlLK6YRGWhsCQEmogj0mhMHocv5fCldBYfR6QhMUQUlkyksGhMPp3Fp9C5BDIQpaDiSQwihYkn0dE4MgJDRGFJeBKdxGATmRwCk03i8FgSmVhnVJitYr2BLZVReHwyl0cTCOlCEZXHI7GYBAadzGYxhQK+TCKQS4VyqVgplarlcq1SpVNpjFqdWWewGMx1RqvNZLNb6uwWvVUr1YgECq5QxZXrxVqzQm9VacwKlUGm1MsUOplCJ5OpxBKZUCwTSpUSuUau1CikSqlIIZGq5DqLyeHzRlKJVDGfKOYi2XQwlQikkqFMJpLLJ4rlfFNbY1tXc3t3Y2tnqam9UGktVFqyleZkoRxJ5/zxpCeWcEeTDaGowekVak1kgQzLFhF4UrJQQRTI8Xwpnicmi2QslZpvMAjMRo5eS1VKsQIOgk2DM6kIFhVGI4KImBocCoRD1xJwCAqZxOPx1WpNfb3F7bG43Pq6Bq2lTmOyKPUGjclY73JlCoWpM2esWL163YYNy1eumjFrdqlUdrs9CqWaRmeh0XgYAoPA4DBkCoHJILBZJC6bwudR+Twyl0PickhcDpZOA2PRz0LAz4BB46CQSSgEikphikVirUas07CkYhyTDsHjalBIEAZVi8NCCTgYAQ8nEREU8q+AGF4DhoOAAsFBIPgvQAyvASNAtUgwBFULRUFgGBgCh0ARkEAbGEfG4ig4HAWHI2NxZCyWjMWQMBgShkAl0Dg0rogjkPL5Eh5bwKJzqDQmhc4gj5pYwJaIeTKpQCkXqxQSlUKilEsUcrFSLlbKJEqZWC4SiHkcLoPOolHZNBqfzZYJhVqFzKhTm4xakxFYBac2GNQGo8ZgUBsM6tGusFqmUIilUoFIxB3tzkoFCoVYrZHrdCo90FQGbuAZ1KbHwygMBrVOp1SpZTKZSCTi8fgsNpvBYlLZTBqHw+DxWAI+W8DnCPgcPp8j5HNEQq5YxBcIOVwOk8OmczlMHp8l4HOEAq5QyBUIuUIBRyjgCkVckYgnFQvkUrFCLpVKJUKJiC8WckV8No9DZzHoTBqTTePyGDwek8OikQhoKHg8rHY8j0UupCMDWzcce/+dkx9/8MHRN947+sZHf3j70/ff++Td9947cvS1F39/YPf+kV27R3aN7B3ad3DPoUN7Dh0Y2bdveM/+oT37h3bvGxzZOzi8Z2BwpH9geGf/8M6dQzt2DO3cMbRjx+COHcP9/Qd3794/MrJu5cpiJiPh8fAolEQgqBSLG9etP7h7/4GRff1bd27ftL1/S/+2jdvXrVm/evW6dS9s2rxtZ//QyNDufTt2Dq5es3bBgsULFy1Zt279rl2D+/cfABZzvPrqqwcPHly7dm1nV2cimYzF4/liuadv6pz5CxcuW7lw2aoFS1cuWL564Yo1C5Y/P3/ZmrlLV89esuqpmkkgOAxBJlHUKk0wGM7nioVCKZ8vFfPlfK6SzZQy6WI2U8pmypl0JZtpLORayqWO5saetpYpne3TuztmdHfM6O6c2dM5q7tzVlfHjPbWqS1NkxtL3eViV6Xc3dwytb1zVlfP3K7u2ZXGnlAkq9JasSTG+Emwp5+b9Ox40PgaCBSFJdNZAplSZTBrLXVqs1VpMCn0JqXBojLXa6x2jcWuttiVRrvc0CDX25Umh9ri0lrdWotLa3bqxsD3b5H3V0ZJNPh/ZUedIwSsqbO5w6N7mH82aTha74+OnTdcLXsw4YqkPbGsN57zxnOjW+jiOc/jLXTu6jTiWNYbz/qT+WC6FAJwnCoG00VgE0cY2MD8eAdHMFX0J/K+RD6YKkZzjfFCc7zYkhhT8UJzvNAcKzTHCs3A63ixOVFsieefnLA29mpdtQABV+PC1VxEON0USjUGEmWggskKMMQN6CUDH0kU2mOFtmi+LZprjeZaI7mWCPBj822xQlu80JYotMeLbaM76irdmaaeTFNPprE7U+lOV7rTjd3Zpt58S1+hdUqhbUqhbUqxdUqhdXIVxKW2ycXWvkrblFLLlEy5M5JpDMZLoWQ5lmtOFFpjmeZQvBxKlQutfdPnrli4YuPcJWtnLFg1fd7KvhmLW/tmt/TM6p66YOqcZZNnL6l0TPPHClZ7WGf1SDRWgcKgsTi8sWy23FFo6sqW2uOZSjieC8UyoWg6FE0HIyl/OOkLJbyBmCcQ9fij7kDU6Y80eIIWu0drrpepjXyxmsWVUukCAomNwzGwGBoGTUUgSGAIZiIIMR4EnwhGTADBx9fAxtVAn5sIeW4iZNwk6Pga2MRaJBiGgSBwMDQBjacSaWwaS0BnCxlcEZsv5YoUQqlaLNdKlXq52ijXmBQak1JrVurMKp1FrbfpjHaD2W2yegwWj9bk1ppcWotbZ/FoTW610akyONUml67OZ7SPDlwz2IN6e1DnCGrHlMYVVLuCaudPpXUGdfagvj5odURd3nSDM6pQW8k0PgSOnwiG10BgIBgcDIHU1IJrakG10Fo4Eg5HwaFwGAQKhUChECgcAkVAIAgIBA6BwCFQGAQKhcAgEBgECoNAYRAYDAKDQuBwGAwGQyDgKDgSjUSjkRg0CoNBjykUFoPEYZAYDBKNRaKJGCwFT6ARCRQcjoBEoGpBteOegYz7nVrImTel6+Mjr9y7fPb+lbOXTn167vjHty+c/f7u7Ud37357+9a3t2/9+ZuH//XDoztXLn1w9M3XDx386O23zp44fvHUyUunTl06dQpYyXHlqy/Pnjh+7sSJy19+ce30VzfOnn14/dqP9+4+vHH9xHvvbl61qiWTCdbbcuHggqmTD/Rv//CNV46/c/Tku+989s7bx99666uPP7536fIf7967e+nyocGhTChEgEIn/vY3Brl0w6plNy6c/h9//u7Rw9s3r565dPbzG5dO379z5eubl7/8/JPXfn/otZcPffn5sYdf3/7+m4ffPHj44P7Dr+/ev3P7PgDib7/5AZDu/XvfPrj/3YP739298+D6tdtXLt+4euXmzRt379558OD+d8CZhw++//GHv/zw6M+XL13/+KPjVRCfOX1hyeIVUplqIgg6AQydBEMAsWAg+QDB4CbCEBOgcDAKU01NCBQqGk8AxeKfqQE/C6oFIdEQDA6OJ8LxRBiOAMMRoFg8FIuH4QgIAglBJCMIJDiOgMQSSVQWhy8TStQcvpRIYSPQRBiSAKxf5grkwPZmIoWNwdOwBBqJyqExBXSWgEzj4kkMYG8zjSlgckRUBg+Dp0EROAgcB/x14OksPINNF4rFOoPW1qBvsKusVqFGy5HKmSIJUyRiikUsoYAlFLJFIoFcLtdpNSaD1mTQGvUak15r1ulNeoPZYLQYzHUmi81sa7DU260Op83ustU5zKZ6HXB52+I02DymBq+l3mtp8FrqvdbRclltDqvNYa1z1VkddVa71dJgtdjrrI56u88TSsSy5VJje1tjR3t+ithUAAAgAElEQVS5rbXY0lxsayt3dJQ7Osvt3U3tva2dUzp6pnf2Tm/vmtrc0dfY3l1s68g0NscLpVA6F0hnfamMI5bUu31ctRHDEcFoPDRbQhSqSSINUagk8OWk/4+5+4yusk77xf9MEyHJ7r23u9+795Lde8nuNclOTyCNUBREFESwIHalCYGEkqCOM46ODQRUqkoRREUF6dWZec7zPOuc/3l3XtwhRlBn5pw5/3XW+q6snXv/7sDLz7rW9bsutREwWlF7Pe50Ig67wmQUapRcHGRCMgYgosv5VBmPKuHTpAKaRMiSScUYpjRbLF6/Mxip94WsLq/d7XX5A/Ver9Pj9gcDhVJh9uyB5SuWPfvs0ytXPr5w4YKmxkaf16NRaRRyUCSU8XhirkDEk0gFgFwAgUIYFMCgAAJ4gIILyNkyKU3In86k/5pU++vaGb+pq5lGozIlIkin0dXbNQ4boFVzATmFz6vjsMk8DlXIp4kENJGALhIwJGKGREgTcskcRh2dXEurIzFIZCaJwqYQIbPIZCaJxCDVMerqGHUkBmniAKFhDpXGodG4NAaPwRQwWUIWW8TmiNgcEYcj4nBEbI6IzRayWQIWS8jmSwQyWI6qUVyLYxoUwkEFIpNDUgUkASEpBMsQRI5joFoJ6zSoToPpNbhejevUuE6Na3FUgyJKCEQVckgqhaQyWK7AYViL40atxmbSO2xmh93ssJscDnO9w+ystxCpd5jtdpPNajCbdSajxqBX6XRKvU5p0KuMRo3ZrLNa9FarwWo1WC0Gq9VgsxntNqPdZrTZjDarwWoxmEw6nU6pUqIYBiEwCANySCEDFTIIlCMQgMEQjsI4jqhwVI2jKhWmVmFatVKnUem1ar1ObdBqDDqNXqfWapRaFa5W4Wo1rlEr9RqVUac16HUajQZVqRClElEpYSUOogiIQiAKwhgAIwoQkIgEbDplBpNWo0SlbU25jWue2f/+O5/s2/vhe29/8N47B3bvOrh3z/739+x+6903X339la0vb9u0fdvwtrHNY+MjO8ZHxsdHt42NbhkfHR0fHR3bPLJt0+YtG4dHNmzYtH798Lq1G9etHV6/btP6dZtfeml04/D4lq1bNm1aueKRarmiQlE+i61Ta3o6u1949oXx0e3bR7atW/3S6ufWrH1+3YvPrH7myeeefvr5519Yu2b9xg2bRzZv3fbShk0rV61asmTpsocffu6554aHh7du3bp169axsTECxKtWPTlz5qx0JpvO5Nrau+bfu+jBh4gREyuXLF+55JEnlj66aumjTy199KkHH3ny/hWr/q2ujkynM0UiiclkSaYyLS1tbW0dra0dba2dd4C4o6mxo9rc3d7W29M91N87f7B/wWD/goG+ewf6FhD76iZX1nW1D7W39re3DfTMnDcweN/QnAdmDy3q7p6dL1RtDp9ADNxdQ/vNXbV3TSfdXUuhMDkiGYDrjGan2+b1W9xeY73LUO8yubwWb9AeiNgDEZs/bHYHja6A0RWyeKP2QMIRSNh9Mbsn6vip5ofb7sn95H5mIsFo9rYEYtlAPBdsyIeSxVsphJKFcKoUTt1axZwuR9LlSLoUIdbRZSrxfBOxZ24yDcVqPN8UzVaimXIkU57c3kycJFbNpSttqXJrqtxK/Jpt6iCWz02unSO+zTZ1lNpmVjp6J9LeW2nv/eHX29LeW27rLbb0Flp+GsSTAiYmDU9OkCA0TFA4WWxP5FuJNBTaksX2SRNPjqEotvYWiGIzAeLJovLkv9LaW2zrK7cPNLYPNnYMVjoGGzsHmzpnN3cNNXcPNXfPqXbPqfbMrfbMbZk5r3XmvNaZ89pmzm+bNb9l5tymrtlNnYPVrqFq95xKe3+2sSuRa4nnWpLF9kylK1vpShU7UuWO5u6huYtWPLjimcXLn1qwdOX8xY8OzF/S0X9ve+/8mYOL+uc92DO0qNTa548VLK6owR5Q6p2Y1mZyBKLJUmO1p61zoKWtr1jpSGUb46lirCEfTeTCsUwwnPKHGryBuMsbrXeH7K6AxeEzWFwqnRXEdBIFxhUADLaETOPXkNjTa5gzahgzapjTaxjTauh31dKm1dFnkJk1VHYdnUti8MhMPpUloHNETL6UKwaEckQK4gpEjagMGqNdb3UZbG6jzW2ye8wOr8Xptzr9NnfQ7gnZ3UE78cETtLtDdk/E6U14Q9lANO+L5FzBtCuQcgXTzkDK5okb68OG+rDVE3eGMp5ozhXJOsM/A+LIjzQ8CWJnIBOIlBLJ5ki0YLZ4pXKMzuTXURhkGp1Mp5GpZBKljkytozEoTDaD+QOI6VQak0pj3QqTSmNQaXQqnTAxhUqbrBbT6XQ6g8FkMtgsJofF5LJYXBab90NYPBaTx2JyWUwOh8URcHkSgUAmEkoFAiGbRYCYNv13VjX64PzBD/78h4tfHrv05fFTH390fP/es58fv3H+u5sXzl89d/baubN/u3blv/5y87uvvtj99ptvvLLjw/fe+ezQgVOffHzy48MnDh/66uiRMydPnD529LODB04cOnj62NFvPjv+zWfHL3z15fXvzl765msCxD2NjSm/r5pJLZk/tP2l1XvefO3grrc/3v3ewffe+eittz7Zs+fc56e+P3fh3Kkvd2zaXEmleRTKjF/9W71R9/yTj5756vh//2/Xb1z59puvjpw6cfDb08cunf/yuzOfHzqw+7VXt7/+2o5jnx66fuXSzWvXr1y+cunSlfN3gJjYQnfp4rVLF6+d++4SAeKvT5898+154iQh5iuXb/z1L//x/c1//+LU1x/s3U+A+OaNvx07enL5w4/pDZZaMn0GmVZDY1A4PKK4S0yZqGWwZtAYdUw2UyiWwCimN+psDkSrZ4kk08jUaWQq0ThB4fAmHTzVxDS+kC4QMgUirlAmB3GV1qIzOjCVUSxDGGwRjSng8GUyAIcxPao0gIhGLEN4QgVfBBAgloNKsQwViEG+CJAqMATX42oThGoFYpDGEFAZfK5QIQEwIQCLABjRGcwenzsad8dijmDI6HJrrHalyYQZDJhBrzToNSaTwWazud2+SDjSEI8k4uFYNBSLhGKhcDQUiYaisVA8ESZ27abS8XQ2kc4l0vlEqhBPFeOpUjxdjmcqiUxjQ7YpmWtO5ZoyRPJN2XxjNl/JZivZdCmTLmYyxWymlE8Xc5lSodzS3D6zZ9bs2b1DQ7NmD/YMDPTMHuqdM2/W0NzugTmds4Y6Z87t6bund3Bh7+C9Pf3zuvqH2vsGqjN7K109pfbOQkdXvqOzobnVk84r6308TM8A1HzcrDB6QLMPMLnlhnqFsR62unCnR+nyoA6HwmQUaHAOBtBBMV3Bpyt4DIDPAIQMhYghE7JkEhGKYEaT0em2un0mh9toddicbo8/4PZ6XW6X1+fJZpK9s7oeWnL/M0+tXPnoinvmDeUyaZvZhICwVCyTiOQigVQokgrlChEMiTFEjCFCBBLAIB8CeKCCLZfSRIIZbOZvKaRf19X8uq7mLhqVKRXDBp3O6dA4bAqNiqOQkfncOi6bzOfSREK6WDhhYrFoEsS1kyBmkakcKhHCxCTmLRAzSSQmicwiU9gUKodK49KI0Hl0Bp/BEDBZQhZLyGIKmJNh8BkMPoPBZ3HFfCkkR34MYgUsBWApCElBSApBUhSWKzFQo4Q0SlirRHRKVKtCtTiiQiAcBBG5HJLKIIkUlslRAFQimFapMmg0Jr3WZNCZTVqzSWsx66wWvc1qsNkMNpvBZjVYLXqLWWcyaUxGjdGgNuhVRoPaaFQbjWqTUUO8ZTZpzWbtD59NWpNRQ8SgV2vUGI4hGAIhIADLZaBMqpBKAJkElMsQQIHBII4iKhRVoYgSQ9Q4RmDXqNcadVqTTmvUavQaoicCVWGIEkNUGKrBMa1KqVGrcaUSwnAQV0IqFaxSwTgOKTEIh6GJa3xioZBNp9Ww6LUqTNbWlNuw5ul977/9yb69H+18d9+u9w7t3X34gw8OvL9nz1vv/vnVP/1+2yvjm3ds3zQ+tnnH2Obxsc1j4yPbxke3jI+OjI+OjI1s3rZpeMvGDZtfWj+8bt2GtWs2rF2zcd3a4fXrN2/YMDq8aWzL1pGNmx5dtryxWMZhhMfi6LX6WT29Lz6/Zmx0+9aRbWtXv/T8s6tffHbNc0+/+MxTzz/73OrVa19av3HTxpHR0W3bNg5vWrlq1YNLljy8/OHnn39+48aNIyMjmzdv3rp16x//+McdO3asXPlER0dXNJaIJ5KtbZ33LFi8ZNmKh5ZPgPjBFU8seWTV0kefXvro0xMgrq0l0WgMoVBsNJobkqlqS2vrBIi7Wls6q83tzU3t1eaOanNHc1NHc1NHS7W7o713Zs/QQN89swcWzO5feAvECwf7f9jh3Nk21NbS19ba39Mzd2Bg4Zw5i4eG7uvuHswXmm0Or1AMTK+h/nZa7bQZ5AkQywFcb/oxiN0mt9fiC9gDYQLEJk/Q6PYb3UGLN2IPxP9vgDgUzYViuWAsF4jnQg2FcLIYThVDtzJB4Vu6jUxhbjRbieebiPXLk4nnm2LZxqnHiDPEcmZi/XKq1EroedLEuebOfHPnBIgr7alSCwHiYktPuX3W1PJwuW1muX3WT6W33N5326y0O2dHEBpu7BgkLttNLQwni+0NhbY7QUyYONfUM1lRvnOI28+xmwBxU+fsCRB3DVWngHhCw7Pmt/bMq3bPqXQMEC8Sh0utfelyZyxbjWWrBIgzla6GQlui0JqvzuwaWDh30Yp7H3x8wZKV8xc/2j9/SUffvW2z5ncPLOyZvahl5txEvtXmTejtQZMjrLf4NQa31REKx/P5Ymux0pHJV6PxvDfQ4PRE691huzNktvl0RqdKa0OVJgDWyhRKqQKXyHGRFOWLQDZPxmCLKXR+HYVbQ2JPr2XOqGPV1LFqSZw6KpfMEFDYIhpXwuRL2UI5TwLyZbBQgYoATAop5agGVOpRjUmpt2rM9Qa7x+oOOnwRIvX+qHMygZgrEHP6o05/pN4fdfgjDl/U4Y07fUlPOOePFXzRvCuUcYUy7lDGGUzbvQmjM2Jwhi3eeH0o7QpnCQo7wml7+HYQ28Jp649ZbIukHaG0K5ANRUrJZHM0WrBYfDI5xmDySRQ6mUaj0KgkCqmOXEum1tIYZAaLzmDRqXQahUqlUOkUKpNCZd0Kk0KlU6h0Co1GoVEoNDIRKo1Kp9MZDAaDwWIwOEwGl8XgsZg8FovPYt8Kiz8BYhaHzWLzOVyxQCATCaQCvoDNZJHryNN+S50C4gtfHL34xbFThz88fmDv2VOf3bhw7sal81fPn716/uxfr13+j7/cOPPlqfffeuNPL49/+O7bxw8d+PzTj09+fPjEx4e+OjYB4uMH9n928MBXR498ffzY18eP3QLx6Skg9t8C8Yu73/j9wV1vHdr9zr5339r75zcOvf/+mRMnr3937uznp8aGN5WSKS4BYpP++ScfO/PVZ//9P67duPrtN6ePnDp54JvTRy+eP3Xm28/27dv58stbXnt17MgnB69duXjz+vUrV67+UyA+e+YC0Vzxd0H88K0K8XQSdQaVTmZzGQIRAWI6X0hiceqYbOLynAJXqc1Ws8ujsdgECnDyK6JpmCWSMIViplB8W6mYxhOwhBKRDEJwvd5YbzA7lRqzRI4yOWIqg8/mScUyFIDVEKqVg0qBGOLwZTyhQiRFZIBSDhIVYkggBmUAjqmMKq0FxnQiKcxkixlsEV8CyWGVBMKkCI4bzTZ/0Btv8CUanJGIxeM1OOu1dpvGalFbzDqrxWizW5xOdyAQTTZkCrl0IZfOZVO5TDqXyuTS2Vw6l08XiuliKVMq58qVfKWxUGkqlJtyxeZsoTlbqGYL1WyxJVtsyZVac6XWfKm1WGotlloKpZZisVosNhcKzYVStVRpbWxsay63NOcby7lKqVRtbu3u6urr6+rr65g5s7W7u71nVmfvQGdvf1t3X3PbrMaW3mr7QGvnYEvHQLWjt9o5q9o9q7lnVlPPrKaZs5p6+5v6BgpdsyLlqiEQl+odApVVbvTgzpjak1C5o1h9CKsPqtwhjS+k9vqR+nqZUc/BYToopcoFdAWfAfAZAJ8JCBgKIV0qYErFAhiCdXqtzWG0u3QWh9ZoMVntDqfL4XDUO2w+rzuXTfbN7FrywMInHnt4+dLFg309yVjEoFXLJVIBVyDkioVcsUgkkwCQDMfkGpVCo5KrlXK1UqbCZSpcjKM8UEETCWvYzLvp1Gk0Sg2byVHIEKOeADGgVU+CmCLg0cVCulhIFfKpQj5NJKSLBVQhl8Rh1DDINfS6OgaJ8k+CmM6jT4CYz/gxghkMPmPiWx6TK+ZLIQWsRjEdjmpRSAkCqBxAZCAig2AZBMtgWI4hChUOaZWwlgCxCtWpUK0SUWMwDkGIAoBkCkimQBQABsJqVKlTaQ1avUGr0WqUGg2m0WJaHabT4TqdUqe/FZ1Sq8W1WkyjxTQaVK1BdTpcr1fqDSq9QWUwqg1GtdGomYzBoDYY1Hq9Sq9X6fVKnVapVqEYCqMwCAMKSCYFpBKFVAJIJaBMCivkKAjgCKxEECUCE1GhiAbHtEpcq8S1OK7BMSWK4DCEggACKGBAgQAKDAIxBMZQFEFRAMUAHAeVSlClgnAcUmKwEoFxGEIUClAsErEZ9Bo2o06FyVubchvXPL1/9zuf7tv70c5390+CeNee3X9+98+v/On3W1/ZsWnH2PCOsU0vj23eMbZ5bGxk29jI6Njo5rHRzdtHN23bvHHL8EubN6wbXr/2xyDeODq8aXzLtpGNmx9ZtqJSKGMQymVzDTpj78y+1S+s3b5lbMvIdgLELzy75tmnX3z6qeefe2712nUbNgxv3rRl69axseHNm5948skHljy47OFlzz777IYNGzZv3jQ8PLxly+gf/vCH8fHxxx9f2draEQpHw5F4U3PrvPn3PbB0+dKHH39oxRNLVjzx4PJVD654cskjTy955OkHVjx1//InJ0AsEIgMBlMikWxubmlta58K4mpze2tLV2tLV0u1s6Xa1dY6s6uzv3fW0GD/T4B4sP++/t4Fs3rmd7bNvgXiOQMDC+bMuX8CxPlmm90rFAPTaydAPL2OSmVxxQpQeRuInQSI/bZAyB6IWP1hkyfwA4j9MYc//i8B8VQT/5+AmKj+Tk00W4lkysQrhIaJwnC2qYOoDRNV5GSxSpSWCRPnmjpzzZ1TWyaSpZZ0pS3X3Flo6SaKx0QKLd1TU5zsmmidWWrr/UkQ39YvQaCz1NpHXJjLVLrS5U6iTSJZbJ/MZNfE/yGIGzsGmzpuB3FLz9yWKSBu6Znb2DFI/NlyWz9xoNI+kG3sJmieqXTlm2flmnqSxXaiYFxpH+iZvWjuohX3PbRqwZKVsxcs6x68r2tg4aw5i3tmL2rsGAw0lAyOkN4WtHsSNlfMYPFbHSF/MB1LFEPRnMsbM1q8ap0d11hxtRVVmhWQVihB2Dw5lSGqJXOm17Km17JqSJw6CreOwquj8EhU4iefTBNQGcQ4BBmbp+CKIKEcl8IaOaoDlHpIbUS1FkxnVRpsSqNdbarXWJw6q8vg8JqdAasnZPdF6gMxZzDuCsadwbgrlHCFEu5QwnUrzmDcGYw7A7H6QKzeH3f4EvX+lDuc80YLnkjeGcw4gxlXOOsMZRz+lNkdN7mjVl/CEUw5AmlroMEWSNpDaSI2Ij82seVWbOG0I3gLxA3N0UjBYvHJ5RiDySNRaGQqlUKjkCi1deQZdeQZFFodnUmlM6eCmEGhMm+FQSHKwhMaJhGhTlSIp4CYeRuIp1SIWRw2i837AcQ8AZvBItf+FIiPnjr8wWcH9p774sSNS+dvXD5/5fzZK+fPfn/t8r/fvPbNFyd3vvn66zvGPnjnrQkQf3L45CeHCRB/eeTTY/v3Hdu/78sjn54+dvSXQHzPBIgP7PzzwV1vf/j2m7vfeP3Azp1fH//s6pmz3544uW3DxlJDikuh/gjE/3nt5vVvz3xNgPjI+e9OfvP1sQ8+fGdsbOTll7d9fHj/lcvnb16/fvXK1cv/PIgnuyn+Lohn1FHvrqNMp9wOYmLYMEMgEgIQrNHp7fV2X8BY71LgKuLM5DQJIQARncRcqZwYvjZJZJ5UIYeUKq3VZHWbrG4CxAy2iELnMTlioQSSAbgCUkkVGF8EsHlSDl8mEINiGSJVYCIpzBcBfBEgkaMQqiUKyUIJRICYJwKkkFKGKAGlRm2xOQJhfyLpb0i6ozG7P2DxuE0up8lZb3I6LU6n1eVyeLy+cLghk86XS4VyqVAqFcrFUrlQrhTLlWKlsdjUXGyulqrVcktLpaW10tJWaW4tVaqFUjVfaskVW/Kl1kKppVBqLZRai6WWYqmlWKwWitVCobmYbyoUmgqV1sZqR2u1s72xtSVfKWeKhVylXGltae7obGprL1Wr+camYlO1Um2vVNuLjW3ZYks635IptGUKbel8SyrfnCk155paCq3tpc6uysxZTX0DzQOzSz190UqbOZwCrR6Z0YU6QvpAyhjKGoJprS+p9cX1wYQ+FNcGQkh9vdSgY6EgWS4ky3h0BZ8JChgAn6HgM+QCmoTPkIh4IAioNWqzVW9xaIxWlc6oNZjMFpvFYnHYLMGAt1zKDfbPXLJ4wYplD9y/YG5Xe3PY71GhiIDDZVAYTCqLw+AJhFIJCCmUSlCngfRa2KBFjDrEqEeMetiglakwLiCnCnm1HNYMFoPEY/NAOWLU6Zz2nwcxjyLk0UR8mphP+ZeCeBLBRGhcGo37YxDrcVQ3FcRyCFUgqAJBFTgGqJWQRgWrlZAah9RKWKNENDiiRiEMBhFAAckVoEIBAwAKwUpUqVVp9VqdVqNSKhEMBzEcxJQgroRwJYTdCq6EfniIg5gSVKkRjRbT6DCNDtPqca0e1xmUkyGeEN9qtJhajSmVKIbCKATCCjlAlIengBgBAQyGcAQmgsEQCgEYBOIwhCMQjkAYDCIgACvkoFwGyKSATArKJJBCBoEABEMgBCtgRIFhAK4EcCV4C8SIEkYwEISkIvFtIH7mFojf2bfr3YN73j+0d+/+CRC//osg3rR9dPhnQPzSJIhHN448umxFOV9CQITL5hl0pr5Z/atfXLd9644to2MTIH5uzbNPv/j00y88/9zqdes3Dm8eHdm2ffuOHZtHR1Y99eTiJQ8sfeihp59+ev369cPDwxs3bhwdHfn973+/ffv2Rx99rKWlzR8IBQLhUrlp9tA99z+4bCqIH1j+5AMrnn7wkacXEyCuqyNTqXQ+X6jTGeLxhqamaktrW2trR3tbV1trV0t1Yo3zrfR0tM/q7hro650ze+DeocGFswcWDvQtIEA80HffQN/Cvln3zuye19E22NrS19ba19091N9/79DQIgLEhXzV7vCJJOCMOtrv7q67u4Yyg0SjsXkSAFIZzBaXx+4LWD0+k9NtdLpNbq+VqBAHI1Z/2OwNGj0Bo+dHIHZ4o/V3rOG4E8SEhqci+CfKw7EckTtBTFD4ThBPUpiw79TPBIUnX4nlGhOF5lS5NdPYnq92ZZs6UuXWhmJ1spw8aeIs0Uz8YzQTReLbQrj5p3zcU6jOnLqZeeqVuKlbmonrdJMHiMorEcK+BIJve4tombjtct5tmTqtotTaN7n2eYLFd9SJJ1lc7Z5TaR8g3mrqnN3ee09H373V7jmF6iziv1Rs6SWq2tnGbqKMnWvqae+9Z859yxcte3LRsifn3f9I37wH++Y9OHjvQ71zHyi39Xujea3Vr7cHnf5UvSehN3sNZq/dGXF64mZ7QKmxy0GtUIoJpZhQigskGJsPkOmi6TWs39xF/dVv6v7tt6Rf/47y27vpd9ewZpA4dVQ+hS6isSQMjpzNB/giRCRTygC1AtJCuAHT2tQmp9bq1tk9hnqfyRkwu4Jmd8jsDlrcIYsnZPGEbd6IIxBzBhP1wYQjEHcEYvWBeH0g7gwmnMGEM9TgDDU4QwlnKEE8qQ8m6oNxRyDu8CfqAylXOOeJFlyRfH0wUx/MuCI5VzhXH8ra/EmLN2HzpxzBtM2fMvsaLL6kLZSxhTK24ESsoTsSzljDGXso4whkblWIq7Fo0WrxyuQoncGtI1NJFAqZSq4j19SSpteSppOptTQGhcak/QyIiQox9ZaG64hQaRQajUajM+h0JoPBZt5qmWCzeURYLC4RJpPDZLJZTDaXzRHx+VIhX8Ln8ln0CRDf/VuLCnlg3sDeN1+78MXRi18c+eLQ3hMH9p7/8uTNyxduXrlw9cJ3l8+fvXn10t9uXP368xPvvfHHP4xt2/vWm0cP7ic0fPKTw18ePfLtic+++PSTo/s+Orrvoy8+/eSro0dOHzt6/ssvrp09c/lHLRP+5kxqyfyhbetfeP9Pr+5/780DO9/64K0/7Xr9D/vefff00WOXv/n26+OfbXtpQ6khyaNSZ/z6V06z4YWnHj97+sT/+K/rf7lx5uw3R0+dPPj1V5+eO3viq6+O7Nnz1ratw+Njo4cP7bt88dzN69eu/ZMgJnqIidowcevub3/9z798/98IEO/fd/jr02dvXP/r0SMnHn74UZ3ePKOOMq2WPINCJ/jLEkkIEE/ekBMCEKjSaCw2q8dnrHchWr0YQoj5EgpcNRk5ppTAqBhCRCA8QWQFKAYRENVo9DaTxW0wOzGVUSSF6Swhmcals4REO4QCUskAXCiBeEIFVyAnmoZFUlggBoknRJEYgNUyAOcJFTSmgMrgs3hSoRyWwkpIrdPbna5QNJhMB5MpXzzhCoXr/X6Hz+fw+er9fmLzgTsQDEZjyXQ6XyzkS8VCqVgsFcqlYqVcrDSWGpuKjU3FpmqpuVquVivVlkq1pdJULZab8oXGbKEpW2jKF5sLxeZCqblQqhaJEE8KTcV8Y7HQWGqsNje3t1Xb2yvVlmyxmMxmU/lCodJYamopVJozxVJDNp/MFm6YdkcAACAASURBVNL5cjpXbsiU4sliNFGMNpSiDcVQPBeMpUMNmWgmnyiWU43N2da2YldPaWZvtr07UGjSB+KAxSUzOlFHUB9IEiDW+ZM6f0IfTBhugVgyFcQAnwkI6AoeXc6jy/l0qYAhEfEAQK5UKY1mndmuMViVWoNGbzCazRaL2Vlvi0VD1ebynNl9Dy66Z8niBXNn9zaX8556G6yQM6n02uk1dTNIVDKDwxOK5IAMQwGNEtSpYaMGNelxiwG3GDGzAdCqBLCCJuLXcpnTmbRaDoOjkMIGjbbepnFYAa2KC0gpAg6Jx6IIuHSxgC4WUARcsoBLFfKoQh5ZwKlj0ydBTHh3ahsx4eCpobApk/0SP7RM3CoJT/lqAtZ0HoMjEUhgANJgqEGJ6DFIBQGYAkDlEKqAMQDBFAiqwDCFUgmolCCGylFUjqIKHAWVCIjDAAwqQECmkEvlcimgkEEggCKoUqlUq1VKFYZiEIwqYFQBY7eCKiafIJgCwQEUBxAcQHAAU0G4GlaqYaUaVmkQlQZRa9HJEE+Utw7gKgTHEQyFURiCAAUglylkUoVMCsiloEIGgwoEAlEYwlCYCApDCARMPEQgDIFQGEQgAALkoEIGyIkXpSAghyEQhiFgcoIxhhHTKGAlhqhQVIWgOATBMrGEw2TUcpgkNa5oa85vXPsDiD/a+e6B3bsO7tmzb+fu9998582X//jqlpfHN43/LIhHNm7dtGF04/pNL63duG7NS2tWv7Rm9Ya1azauW7/ppQ0jG4fHt27bMrz5kWXLS7k8rIC4bK5Rb+7vHVizev3Ytpe3jo6vW7PhhefWvPDcmueeefGZZ1584fk161/auGl0y5ax8fFXXhnZOrrqqSfvf3DxkqVLnnzyybVr127YsGHDhg0jIyOvvvrqtm3bHnnk0ebmFq8v4PUF8oXywODcRQ88tPThx5Y9smrpI6seXL5q8cOrFi9/6oHlTy1e/uSPQKzR6KLReKXSVK22tra0TwFxZ3tbT0f7zI72mR3ts7o6+2b2zO7vmzd7cMHQ4H3/OhDD/6+BONhQCCd/VBv+uyCezNTzt4E429QxCeLErSt3U0Gc+RkQEy0WRDKN7ZPHJk08tVqca/6BsHfWfSdvyxGl38nbcpOjiG+r9d5WV75zHNs/DmLCxD8H4paeuQSIiVdaZ87rHryvZ/aitlnzy239xJ9t7hpqmzW/2j2n2NKbLncm8q2ZSle1e07//CULlqxcuPSJ+Ysfnb1g2dDCh+fct7x37gPFll5XOKM2e7VWv82TMDtCmMaOqq0ag0tjdMNKs1CG0zlyMkNMZUkZXAWTB9DYslqq4HfTGb/6HeU3d1HumsG8u45TS+FTmGI6R84WQDwxKpIpJYBGDush3Ixp7Gq9U2tyG6xeU33Q4o7YvBGbP+YIxOuDifpQgyOYsPvjNn/M5otafVGbb+IreyBu9UYtnrDVG7F6IzZf1OaL2v0xuz9m98ft/rg9ELcH4o5A3BGI2/1xuy/uCCSd4awrkq8P5eyBtD2YcUbyrkjBFck7ghmbP2UPZhzBjMWfMnkbzL7kJIV/FsShjDWUsQd/GcRkMpVUR55RS7r7F0HMuJXbQFxDodVRaWQajTYxlZjBYjLZTBabxeKw2VwiLBaHCJPJYjJZLCbrDhDXkKf9hjrtNxYV/MDc/r1v/v7CF0cunvr0i0N7ThzYc/7Lk99fvnjzyqWrF767fO7sjSuX/nLt8lcnj7/7+h9e275195/fOLL/o6kg/vr48c8/Pvzphx98+uEHn398+ItPP/nyyKfnvvhnQPzOO18dOfoLIP6f/3XjLzfPnv3mOAHis99+9sUXn7z//ptbRjds37b54IEPL/3/CWIqncLhMYQT/Q90vpDC5RFNEVypXAKjiFavsdo0Fhui1ctxlQJXgSoNrNEhWj0RWKuH1FpQpQGUasLHckypQJUQqsHVJo3eptZZIVQnEINTQSwDcBDRgIhGBiglclQkhYUSWCxDic+EifkiQCLHiCYKrkBBZ4loTAGTKxFIQRmEIxqD0eF2h2OhZDqczATiSW8k6gmFPaGQNxTyhsLeUNgbDPlCoVA0Gm9IJNOpVCadyaSz2XQ+ly3ks4VirljKFkvZUjlXLufKpVy5nCuXc8VSNldMZQqpTDGdLWXy5Vy+kis0FkpNxVJTqdRUKjYVi03FYmOpUCkVKuVSY2O5qbnU1JQvV5KZXDyZbsjkssVKodKcKzWmsoVYMhNLZmLJXDSRDccy4WgmEstHEoVQLOcPJz3BmCcc88UaAg2pcDYXK5WSzdVMa3uiqdWdLqjdIaneJtJaAbNb6YqoPQmVO650RZWusNoT1vjCKq8fdjjEei0LhaiAmKIQ0AE+XcGjydk0GZcu49GlAqb0BxDrLQ6tyabWG3VGo8lqsdosHrcznYp3drTcM29w8X3zFt4zu7enrZBpqLeaAKmURqJM++1dd/12Wm0NicHi8iQSEQhIcViuxkCdCjFqcYtBaTXiFgOoI0DMq2HT76KR7mZQmFIhqFNp660ahwXQKqeAmEMX82kiHkXAIQs4FCGXKuCQ+aw6Nu0XQHynif8uiInqMoVNJrHIZDaFymNwpAIJCkDaWyDWwAAOADgA4QoIB2BMDiEyGJWhmBxFZTAsgSAxBEkQSIaAchiUgYBUoRDLZGKpTCyTSxSAHIIhFENxJYbiCIQCACIHERnRg/FDUDmIyiFMPqFkHIBxBXxLxogSRFUQqoKwKSGeIEoQUQIIDqBKCMMRHENQBIYhAATkgEIGKGQgIIdABQKDKAJhKIxjCI4hGIZgKIwi0I8eojCKQDAEQKACBOTEizAMYiiCoigIwzIQkoKQAkFBDIMwDFZiqArFboFYIuEyGXUcJkmDK9p/BOK3P9r5zoH3dx3Yvfuj93a9/8Zbb+7446ujO8Y3jY0Nj49t2nELxFvHRkbGRjf9oyDetPmRh5YVMllQDnDZXLPRMtg/e+3ql8a2vbxty/j6tRtffH4tAeJnp4B46/iOHa++Orp1y6qnnly0+P4HHnzgiSeeWL169W0gfvTRx6rVVq8v4PH6s7liX//QfYuXToL4geVP3L/sifsfXrX44SfvnwQxhULj8QRqtTYSiZXLjc3NLS3Vtra2LqJrorWlq6N9ZmfHrM6OWZ0dvd1d/bNmDg30zx+avXDO7EVDg/cN9C3o7723v5cw8d8DcaHqqPeLpVANiX7XdNL0WmoNmU7n8KUgojaYLU4P0TLxj4P4H2yZ8IVSP2niXwBxIJEPNRSCyUIwWQjd0ThxJ45vQ/DUb4luCqJ7ePIuHXHljmiumGriSe8S9+0m2iqmtB1PBfHUIvGdIM5UftAwQeGGQhvREDw16XLn1Mlrk30ORKvDbZl6A+/nNt7d1jhx2yzkX6gTV7vnNHcNEf8KUR6eOXT/rDmL23vvqbQPEE0ULT1zO/sXEEQmOonT5c7GjsHuwfuGFj487/5H5t3/yNxFK+YuWjG08OHuwfsyla76QEppdCuNbq3Fj2kdYlAjBtQAZgRxsxjQMPlgLV04g8IjMcR0noItgtlCiM6V19FFM6h8MkPM5AMcMSKQ4WJAI0P0IG5G1FZM61DqnWqTW2fxGe0BizNs88Qc3rjdF7f7E4R3naGkM5SsDzXYAwmbL2bxRs2esMkTNnsiFm/U6otavBGzJ2xyhUzukMkdNrsjZk/E7A2bvRGLJ2rxRi2+iMUXtXpjVm/M4o1avDGrL2EPpu2hrC2QtvqStkC6PpxzRQvuWNEZztmDGUco5wjlrIG0yZu0+FO3gfgncBzM2IK3gzgaKVjMHpkMuQViEplaV0uaXlM3rabubhKlhkonUxlUCo2YP0wjU+hkCoNMod8KjUyhkqlkMrWOTK0lU2vI1FoKlUSj0eg0Bp3OpNNZDAaLwWQxmexJB9/SMJvBYDIYTCaDyWGxhTyeRMAX8zg8Jo1FmkG+69fUu35tUUIPzun74I1XL5z69OLnn5w6uPuz/XvOf3XyL1cufn/l0pXzZy999+31yxe+v3rpyxPH3vnja7/ftmXXm3/6dN+HJz4+RID4i6Ofnj529OThQx/v3fPJB3tPHDpImPi7U59fPfPtpa9PH3x/1+onVvY0Nib9vuZ08sF5s7eue37X66/se/eNAzvf+vDtN95//Q/733339NFjV749881nJ7dv2FhOpnhUWs2PQHzzrze/O/vt8VMnD57+8pMz3xz//PPDO3f+aWTz+q1bhvfv23vxwnc3rl27duXaP9syceH8lckpEwSIv7/576c+P713z76pIF627FFi7Nq0WnINjUHl8pkiMUskYQhENJ6AzOGS2Vwym0vjCdhiqRhCCAEDKrUMU8oxJbG+jjAxqjOgOgOi1cMaHazRQWotpNZAKg2AqRQQDsAqGNPCmI4o8dJZIiqDT7RMALAawfWYyghjehDRKCCVAlIRRCZaKcQyRCSFZQAuB5UyABdJYa5AweHL+CKFRA4rYCWq0RsdLgLEkYZMKJ70ReK+SNQfifqjUX846guFfaGQPxQMhEKhSDgSi0bj0XgilmiIJ5OJVKohk0lms8lsLpnLJnPZZDZD/GxIZxKpTKIhk0xmk+l8OlvM5Eu5QqVYaiqVmyrlpkqJSGO52FguVMr5YjlbKGbzhVQ2F29IxxKphnQ+V2wsNbaUys3ZfDmRzsVT2XhDNhxLBSPJSCybSJYa0o3xVCkczwYiDf5wzBeJe6MJX6IhmMlES6VkUzVeafamChpXUKy18HCDWGuHrD7YFoSsAdDihaxexOHDnD7U6QasVpFOw0IhKiihAkI6wKfJOWQpkyJl0aRcupTPkon4IKBQqZRGs97q0FvsOpPZYDZbbFab3er1uLKZZE93273zBxfeM3vu7JkdrZVMQ6TeaoLkciaVNu130373m7tqZtTRGCy2UMiTy4QwIMFhhQZHjBrMrFfZTEqrEdKrhQhAE/FmsKi/o9bdRSPRRDyFBtc4LGq7WaHBOQoJRcAh89kUAYcm4lGFXDKfTeKzyQIOhc8m8Zi1bGoNk1zLINUxSWTm7SaeymKid4LMIk/V8G09ElN6LepqGXV1LDKFR2fLBBIMgHQYZlShBhzSIoAKBJUgpARAXAGgUgUsBiARCIlBSAyCIhAUQZAYhiQwKIUmQCyRywkQSxWgHIQBFEMwJQpjsAKRyyCpHJbKIYkClv4QRKZAZAAiA1D5nQExBYQDPxkQU4CYHETlMAagGIzjKIYiCAxCEACCchCUQ5AChgEUhTEMxjFEiaNKHJ0UMKHhyYcYCiMIRLwOQQAMAygC4RiK4xiIIDIAlAKQAkYAFAVRFMFRTIkSKz9gWC6V8FgMEpdF1iqBjmpheO2z+3e/8+n+PR/teuvDnW/v37Vz//vvf/juzl1/+vMb46+9MjI+Nrx9+/DY9k3jYyPj4yPbxzZv2b558/aR4e0jE/0SIxvWDa9fs2Ht6vWrX1y/+sWX1qzesHYd0TUxvnXb1s0jK5Y+lE2mAKmcx+ZZTNbZA0Pr124Y2/byti07Xlo3vPqFdS88t/a5Z1c/+8yLzz+3eu26l4Y3j06C+IknV913/6LFD9z/+MrHCRBv3LhxdHSUaJl47LGVbW0d/kCIAHH/wNB9i5cuXf7YskdXLV3xxOKHVy566PFFy564f9mqRQ+vWvTwqh9ArFJpQqFIsVRuaqreCeKuzlndXX3dXf0zewb7eucODtzzvwni4h0gpvy/CuJ4LkBMXkvkAg35yRBEvhPKd1r5tsbiqa0RRLPEJIgnR0/8q0CcrxK9EDMneyGI5oepY9QmM3VwxE+adWomL+H93wMxYe7GjsG2WfOJCnHrzHml1j6id/k2ECeL7dnGbuLwzKH7Zy9YNn/xowuWrLzngcf65y9p6ZmbyLc6/Em12Yvq6iG1TQRo6HyAKQCFgFqG6EWAmiWEyWwpiSWh8wGeFJdAWhmil8A6gULFlyslkA5UWVCtHdc71SaP1urT2wNGR9BUHzY5w2ZXxOqO2jwxh7/BGUg5gyl7oMHqi1t9MZs/bvcn7P6ExR8zeyMmV9jgDOmdAb0zaHCGjK6wyRM2Txg3ZvFFzb6oxROzeKNmb8TsjZjdUbMnYvKGTZ6I2R0xuyNGd8Tojpg8MYsvaQmkzL4Gkydh9iXtoYwrWnDHS65owRHO1Ufy9ZG8LZix+FP/CIgnNDwFxA3JaiSSN5s9UhlCY3BrydQ6ColErashTZ9RN21G3d11lBoKnUxhUMk0YkMdjUShkygMEoVOmmwZplBJVDKJWkf6EYipdBqdPlEkZjIYTCaTxWKxp2qYyWQxGEwGg/EzIP4V9a5fWZTgg3N6P3jjlSkg3n0LxBevnD9z6btvrl86f/PqxS+OH33rD6++smXkvT/98dN9H3x2+OCJjw+d+PjQqSOfEDPXDu1+//Ce3ccP7CdMfPbzk1fPfPNTIB6cCuKP3nlzzxuvH9y589vPTlw7+92Zk6fGhzdV0hk+jV7zmx9A/P/9182/3vju7LfHboH42OcnD7333uubNq3dMrpx30d7LtwO4osXL1y5euXGtas3r1y+funi1YsXrly6ePXSxavnvrv4zddnv/rym69Pnzl75vyFC1cuX75+5cqNy5euX716829/+8/vv//3U6dO793z0f59h74+febG9b8cPfLZsmWPaHXGu2vJ02rJtTQGjctnicRskYQpENG4AgqbS2Kya+msWgaLzOIwBWKBHJRAiBhERAAkAmExiEhhTI4qFZgKVKpBpQZUakClGlSqAVwF4CoAU8ogVCQFhRJALIMlckQogYgJ3Ay2kMOXSuQIhGqJKdoqrRlTGRFcj+A6TGXAVEYE14GIWg7iUgUmB5WEleUgLpGjUgUiBzAAVoKIClHp9FaHMxAOJlKRRDoUT/oJEEejgWjUH4r6giFPwO/x+bx+nz8QCIVD4UgoGg3HYpFEItbQEE+lEul0Ip1JZFKJTCqeTsXSqViqIZpMxpKpREM6mcymM/lMvpgrVorlpkql2tTYXG1srlaam8vNzZXGxnJjY7FSyeWLqXQumco2pDKxRDoeT6czxVKl2tzSUa22lyst2UIlkyulM8V4QzaayDQki7lctVhqL5RaM/nGhnQ+lsyEG5L+eIMv0RBIpWLFYqq5JVVti5SazMG4TG/jYnqR2qoweQCzV270yAxOudEJWlyQzQXaHDKTia9WMmCAAoipgIAO8Klydp2YThIzqJIfQCxXKnGDSWexGyx2vdliMFssNqvFana7HJl0oqe7bf7c/vlzevtntVUbc6l4yO2wEj3EpBrSjLtrSHUUBotzB4i1SquRIC9i1EowiCER1LDpd1HrptFINCFXpkJVVqPSYpCrsZ8GMY9N5rMpfBaJx/iXg3jiMLOuhlFbyyKRCRDjAKSfAmINDKpASAWAuFyOiKWAQKrgSeV8OSAAISEEi2FEiiAyBJHBiByG5SAkA0CpApAqQBkIKyAUxJQIpkIhFJCAYpFcOLE0CRQTkUESGSyVQRIZJJFCkonnkEQGSeSwVA5LFT8DZQCVKxCZApEqYCmIyBEUwjAERWEYAmBIAYEKCFTAEIDA4CR8iZ8EhREYnKwcE+VhBAZvqxAjMIihCIahIHwbiBEERzF8AsQILJdJ+FNAXBxe+9z+3e98un/3R7v+PAHiXbs+eOe9915/8/Xx3788MrZ9ePv24e0/BvGmfxzE20ZGly99KBVPyMVSHptns9jnzJ770rqN49tf2b51x4b1m6aC+LlnX3xx9dqXhjeNbh/b8corI1tGV6564r5F9y26f9HjKx9fs2bN8PDwpk2btm7d+tprvx8fG3/iiVWdnd2hcNTnD95qmZgC4mWPLXrosUUPrfwBxCQShUqlc7l8pVIdDIYLxVJjY3NLta29rbu9rXsKiHt7uvt7ugdmzRzq75s3e/DeOUP3zZm9iGiZmAriiUt17bPbWvvb2364VDdnzqKentmlUmu9MyCRwbVkBrGYgACxBIBVhtumTLiMLo/F67f5Q7ZA2OILmTwBg9tvcAfM3rDNH3P4Y3Zv1O6J/DKIJ1l826W6X7haR4DYH8v6Y1lvLOuLZwkW/zKOCR9P1fCkdKdmqoCJi3eTbp5aQr4NxJMzKKY2S9zWMjGlmbin2Dpr6lK6v8vWSbnefgfu50H8c2s7fnIR9NTlIJOF559kcVPnbOLvEzfqOvru7exf0Nw1lGvqISrZTZ2zibt3xZZewvfFll7i3c7+BYP3PrRw6ROLlz+9YMnKWXMWl1r7wqlGhz+ptwdxg0uOmZhCuJYhonBkAoVagZsBpVkC6/hyFV+uFEM6UGnB9E6VyaMyuTG9k/isswWM9SGTM2Jxx2zehM2bsPsSNm/C5o1bPXGbJ27zJuz+pCOQcgSSVl/C5ImZPFGzN2r2xMyemNEd0btCuvqg1hHQOgLa+qDBGTK6IyZv1BpIOEIpZzhN7M5wBFP2QNIaSFj8cYs3bvbGTN6I0RMxuaNGd1TvjuidEZ0rYvAkjL4Ggyeud8WM3oQtmHZGC654yRUrOqMFV6zoihUd4Zw1kLYG0r8AYlvwBw3XBzL1/ozLnwmGi4mGpnAkZzS7JTKYyuDUkCm1lLo6au0M8vTppGnTSXfXUmvIDDKZQSXRqHVUSh2VVkel11EZdVR6HZV2K9Q6GrmOVldHqyXRasnUWgq1jkql0IipxDQGMXCCyWQymSwmk02EwZjQMIPBYNAZbCZLwOWK+TwRl81lUJl100m/+zfK7/7NjAMPDM3a+6eXz3/+yYWTH39+YPfx/e+f+/Kz769cuHnlwuVz3148+/W1i+duXLlw6tinb7728o6RTe++/oePP9x7/ND+zw4f+Ozwgc8/PfzlkU+OH9h3YNfOQ7t3Hd330fED+08ePnjm5Ikr33596euvDu3etXrVyp6mStLvbUo3PDB3YMva53a9/vK+d984uOvtfe/+ee+bbxx+//2zJz+/ce78d6e+3LFpc2MmK6Azan/7a5fZ8PyTj5/56rP/8Z83/nL97Jlvjn5+4sCPQDy8dpQA8fmzt0B89fyFS+fOXbh48fLVq9evXbtx5cq1S5euXLx4+dKlK5cuXTl37sI335z56quvv/7627Nnz128ePnKlWtXr16/cvnatWs3/v3f/+Mv3//tiy++2rv3w337Dp4+/e31698fOXL8oWUrNFrDtBl102pItVQGnStgCyUcoYTFF9E5fCqbR2ZyamnMGRT6DAqNwuJyhBKBVMGXyDkiKVck5YplfKlCKANEclACwFIQISIBYDEAiRSQSA4KJMSqOQlXIOUL5TyhjFjFzOZJBGKFDMAQXKvWmbUGq1pnwdVGVKlDcC2q1ONqwxQQE9UzJYioIFQNoWoY06C4DsG1EKqGcY3WZK33BQOxhnA8FYo1+MNxXzjqD0cCoYg/EPL4/E6Pu97pdLldfn8gEglHo5F4LJKIR5MN8XQqkckkspmGXKYhn27IpxPZdDybjmVS8XQqkU6n0tlMNp/LFwulcqmxqbGpWq22tFRbWpurrY3NLY1N1UqlqVxpLJYruXwxnc6nUvlkKhtPpBOJTDZbamxsbWvrbm/rbq52lCvVUqm5WGzKZkvpTDGbrZRKrc1N3c0t3Y3N7YVKc7ZYbsjlIulUMJkMZVKJcinX1lbs6sm0dbqSOdjiFqpMUp0dsvggqx8w+xQmD2B2Q1Y3bHeDNofEYOAqMSooI8mFFAWfAfJpCnadmF4nolMkHALEPEAuQVFEo1cbLVqjRWMwavQGvdGgN+gcdnOqIdrd2TJ3qHfOYM/MrmpTKZ1OhP3ueqNWA0ilLDqLSqbRaUwOT8CTSPgKuQgBZUoE0Coxk05tM+nqrdp6K27Wy1UoWyYi81jTGZQZTCpdxJMqEcykQ41amRJhy8UUPpvEY1EFHLqIRxNyyTwWicsi81gUPovEZdSxabVMSh2TPPXa3C+DeOrYtan50VW8WyCm8BkcuVCiBCEDjpnUqFEJ61BQA0NqCFaDoFIuR8QSBV8k5YikbKmCC8JCBJOimBzDFBiuwHAAxQAEVcCIHELkEKKAUQDBIEyFoCoEQOQiuYAv4U7dJTopYwkolgAisUIokguIAxJANNXEPxniWzkkASApjAAT9d1bop1oe4CAydaISQoTbRWTB6Z2WSjkUrlMIpdJFPKpPcSQHABlIAwgKIiiEIqgGIJhCI7BGAaisFwu4bMZJB6LrFWCndXSpnXPH9jz7qf7d3+4888fvPfWvp3v7du5c+/b777zxzf+MP7q+Mj2bcPbtg1v375pfPyfBvHwjm3bt49ueXjJ0oZoTCqS8Dh8h61+3pz5G9YP7xh7dWzbyxtf2rz6hXUvPLfm+efWPPfs6mefeeG5519c+9KGka3bxl5+efPoyONPrFx438JF9y9a+cTKtWvXbt68eWRkZNu2ba+99tr42PiqVU92d8+MROPBUKRYapw9NP/+Bx96aMXjyx5dtWT5yp8AMZlMpdEYBIgDgVCh8LMgntkz0NM9+HdBTIxd6+6c09E22NkxOBXEs2bNKZfbnK6gVIZMBTGNzRMTizn+QRB7wjZf1O6L2aaA+CdXMU+tE//jIA7Esv5Y1hfNeCNpYl+dN5aZjC+encxUKP8kiKfOYiNmEkcyZeJYNFuJ5SrRbDma/YmeijtBTDj4Z0A8NV35ak9pikHvnDJB/DrJ00k339Yv8ZMtE0SD79TW4X8hiJu7hpo6ZxMtE+W2/uauofbee9pmza+0D0wWg4neYuKaXarUkal0NXYMEk86+u4dWvjwAyueWbbyxYVLn+gaWJgud/rjRVcoY/c16O1BBW6m88EZNCGFK5cgBtzk0dr8aosXM7owg0tt9uodIbM7ZvXGLZ64yRU1uiImV9Tiidt8CZu/wRFI1QdT9YGUI5Cy+xus3oTFE7d44hZPzOpN2HwNVn+DxZcweeMmEjdfTwAAIABJREFUb8zki5k8caMnpndHdK6Q1hHU2IMaR1DrDBldEZMnbvYn7KGUK5pzx/OuWK4+mnVGso5wxhZKWQNJq7/B7EuYfDGjN2byxIyeuMET1bmimvqw1hXTeeJaV1RbH9G7Y5ZAyhHNO+NFZ6zgjBZc8aInXnJGC0RbxS84eDKTIHb60oFQIZZoCoazepNLJIUodM4MMqWGUld7C8QzyNNraf88iGkEiEk0KoVOodJpNGLexB0gvqVhBoNBp7OZTAGXI+ZzRVwWl0H5JRDve//cF8dvXj534/K5S999c+HM6WsXv7tx+fypYx+/8eqO8c0b3/nj7w9/sPvogY+OHvzo2MGPThw+eOqTw0f3fbh/57sHdr135KMPju3/6LOD+789cfznQDy65tmpIP7wrTc/2bPn3Kkvvr9w8fyXX708MtqUyd0O4v+4/v31M2e+vh3Em4fXbRkdJkB8/drViSkTFy7+74D4yi0Q/2USxAdOn/7m+vWbR44ce2jZcrVWf9f02rum19ZQ6AyugEOAmCf6X8zdZ3RTB9Yv/MxMMgQX9XPUu3R0dI56l5t6712W5N67wRSD6SSkJwyQQiYBjHGBtMlMGoQQagohhZAQUxKaIeSZyTxt3fv5fji24hgmk7n3edd6WXtpyZIs8i2/tfnvvSk0JpnGJIEMHBkswZMW44h4ChUDMZ3DBxhsgMEGmRwqi0tj8+gcPoMrYPKEWNE5fEzVAIMNMjggnQPQ2CCdQ6VzaUwencVnsAUsrogrkAghVIqqFGqDSmuSq/SIXANJFSKJTCSRSRAlJFUIIZQvknIFEp4QFogRMSyXytSoQitX6ZUag1ylk6BKCFWodMZqm8vlC3kDYY8/5PT4HG6v3eV2ON02u6PGYqmorDSZTVVVVS6nMxj0h0OBSCgQCwfj0XAyHkklI+lkNJOMZhPRbCKaSUTSiXAqEUkmYqlEMpVKZzLZbG0un8vX1dXXNzQ0NDTU1zfUFRry+bra2nw2U5tOZVKpTDKZSSYyiUQ2FkuGQrFQIBqPp3O5+sbGtqbGtvr6lny+IZdryOfqs5lCKpVLJXPZTH1dobWxsaOhsS1f35jJF2KZdCAe9URCnlg4lE0nmxpr2zvTrR3ORFZR7RJoKiGjVVbjlVv8smo/Wu2V1XjkVo/c6pJWWwQGA12OEsT8cgGLIGIBEhZZTCvnYSCmkvkMgM8CBVyGSCxEZFKlGlWqpXIFjMoQGSqXo2aTLhz2tbXWLx3sGuxr72gt5DLRWMjrcVgrjDoZLOEw2VSARqMymGwui89n/QRimVSnlpt0qkqjusqEgZgm5BKY1FKQVAqSKVwmD5XAWqVEo+ShEpDPxjNAHB24K4jxdAqOSir/OYj/UZJ4PoiL9c9BzKLQRRz+PwSxSIhw+WImV0Dl8EG+iAbBbATlozKhTCaSyUUyuRiViRFUJEWE8ByIYVQslUOwDBLCfI6QxeIzOEIWT8Tmi7mCeW1gAcT7CcR8BlvA5IrYwvlN4p9TWIy9Mg/EkEQAQUJILBQJ+UIBvyjaYp8Yc3DRvhh8RUL+fAcL+Fw+j4OVgM8VCflisRCCxGIIEkGQSAJDCCJBEBiBESxxgUhQqRiRCP4xiN+aB+J33vrTn1+ZOjAxOj6+a9/4rvH/OxAfmJicHNu3ef2GoNfHZbEZNGZNlWX50IpdL+zGQLzrhdH5IH7qqe1P/WH70889v3vv2MT+/XtG9zz86CMYiB9//PHnn39+79692GGOV199dXJi8rHHHm9r6/AHQl5fIJevXzK0Yu2GzQtAPDIXmVi1+fF7CAQSmQwwGCy5XOl0ulOpTBHETY3t2FBdS3Nne1tPZ0dfZ0d/V+cgFplYMjAH4u4VPV3Le7pW9HbPbl7r6VrR0ba0tXmgrXWgq2toYGDV0NDaoaE13d1Lc7lmi9UjECLlBGBRCX5xGbEERyKCdI4Qkmn0hmqL2eYwWmy6qhptVY2uxmq0OcwOt9npMdrdeqtTa3FoLU6D1WO2+yrsfrPNV2H1Vt5xqPmuLC4GJ+bXXXHs9McxDf9LIMYaxsXsRNG44bnDdRiIvbEs9jEMzf8oZFwcqsNMjC1rw3ax/bNqTda1p+o6FoD1rmGGIlUx4N45QnfnIB2m5/lffuf+iuIyijsH7O4MKN/Zii7iuKFjaUvPiubu5fmW/kS+PZptwdIRjZ1DWIc4nmtL1XXWty/Bxuyau5f3r9i49sGtGx/ZsXztww0dSwOJepsvafMl7f5UhT0kVVdRuQiOygd4iERbZbAHazzxam/M7AqbHeFKV6TaG7f4kxZ/otoTq3BGTI6g0R4020NmZ9jsilS6o1XuaKU7anZHTM6Q0R402AJ6W8Bo8xvtQZMjZHZHzO5IhTuKPTG7IkZnRO8IaW1+TY1PXe1V13g1Vp/BFjQ6IiZ3tNIXr/Ela/ypan+yypeo8iYqPXGzO2pyRUzOqNEZMThDBkfIaA8bHBG9I6y1BlQ1PpXFr7IFlBafstqrsfgNzkilN1kdSFf5U1W+lCWQthZB/Itd4flV7Y5XO2PV9qjTnfIFcy5PXKOvYfMgPIlagsNjIC4llJTgF5cSSsrJ5QSASABIeDIRRyLiSGQciYIjATgSBUcizxUJRybgyLji/VU8qZxAwBEJeBKBSCaSyGQymYKZGFzQHibP/iGBAIVJAzkMGpsG0Mh4Stn95ffeg7/3HgMqWjPQ+f7r+6+eO33ty9PnTr33+YnD3339+b/NfPfDje9ufHfx2uXp769/98PM1a8+mwXx26+9/OH7h8+cPHbm1LEzJ4998eGpcx9/eOb40RMH3z556J1Pjr3/2cnjX3xw8tLZz29euoCB+NknHuusy0dd9kIstGZJ7+gzWw+9tv/EO3/+4N23Trzz5rE3/3L6yJErX329AMSlv/ttjVG77fGHL3/zxf/+z9t/vX358oVPz509NX3+9LeXvvj6pwzx7g9OHbtx7bvb39+6dfPmzMzNa9ev/0oQX7lybWbmFvYx7PEfgPizjRs3K1Sa+xaV3LuopARHItOYVBaXyuQAdBaFzgLobAqdRQBoZURKKYFMBOlMnpArkjB5wlkQMzhUFhczMY3No7N59LkGM4XOIlLpBIBGpjJBOqdYdBafxRVxBRBPCPNFsBBCJYgSkWtkSp1UphZJZDyhhM0Ts3linhDmi6TYj1ifjSuQiGE5ItdggFbpTHK1XiJTSGRKtd5UY3e5fSGfP+TxBhwuj83hstkdVqu9psZSUVlhNBr0em1FhdntcoRDwVg4FI8EEpFgMhpKxcLpRDSbjNUmY7lULJeK1aaitaloNhnLJBPpVCqTzmQz2dpsLp/LF/J1hUKhkC/kc/lcNpfNZNOpdDKejEfj8VgilUxnM7lMOhePp0LBSMAXDIdjmXS2rlBfX9eQz9XX1hZytXWFfH2utpDJ1CYT2VQil8s2NtS3NjS05OsbsvlCPJ0KRMPuUMAZDvhT8VhdId3cEmtotkdTymoXpK9BKpwqe1DjiGicUY0zqnNH9N6IzhNUOlxQRQVbrSTDIryIQ4I4IMKlSOg4PrmcSyJiMWIencRhAlwOUyTiw1IhjPDFEIcv4An4EonYaNBEIv6OjoblQz1Dg51d7fX5TCwa8rgdNRVGnVwK8zlcBo3JoLOYLA6Ty2UKeCxIwEUgvlwqUqISjQLRq1GDRqJRcBGIwmWW0yglALEUJJE5DDYsEqtkYpWMIxVTuEwcHSinUQhMKolNnwdiKoFJJdABPJWIu2Ny7q7rJsop5WXkMty8a3YLjnTMjdMRCCAeB+DKgPJyKoHEBhlirkABS3VymUGJ6uWwRipRSaRKiVQpgZViSMYXwRyhmCEUM0QQE4LZUoSHIHwU5aMyASoTIqhQighgKV8C8yFYAMECMcwXSwViWCCS8AQQVwBxRRLsH04EEkQoQUQSVCRBRRAiFMF8AcTlizlcIYsnZPHFnGLIWDw3eLegMBOLYL5YwheJeSIRTyTkC/g8Po8r4HNnRSsS/NQGhkRzYuYVNYy1iuebGCuhgCcWCSBIKJFAkAQSSySQVIqlK6RSiVQqQaQQKhUjsFAK8fkcOpVczgAJGrmktaF2DwZi7FLdwbdOHDp44tCh9996+63XXn9lcv/E6L59u8b27dqHXarbv3dyanTf5OieuaG6Xb84VLf7pcmpqX3jm9at97s9bAaTQWNYa2wrlw/vfnHPgamXpyZe2v3i3meffv7p7c/t2Pbc9m3PPvXUtiee+sP2Z557cXTv+P79u0f3PPzoIytXDa8eGXniiSdeeOGFffv2jY+PT05OvvLKK2NjY1u2PNTc3OrzBXz+YKGucWj58PpND2za8uimLY+tf/CxtQ88umbzo2s2P75m8xOrNj02vPHRe0gkCoUC/jMQd/xLIO7rGe7qWNbeuqS9bUl397LBwdXLlq1btmxtT8/QAhDfX0ZYXE4kADS2QIyqdfqqGixArK2s1lTV6GqsBpvd5HCZHR6j3a2zOLQ1dm3Nz0BstngrLN5Ki/eXQXzn6ea7snj2dLPvJxDb/b8KxAtCFJh3F4A4lK4LJPO+eK0nmvZEsS5y3hfP+eI5fyIfSBZC6fpItjGWa47nWxKF1ni+JZZrjtY2YS8mCq3JurZEoTVRwFjcmii0xPNYYR3l5rknLbHalvmrJO7cKVE064Io8F2NuwDT87dJ/I+DGFsigV3WaO5e3tq7sqVnRV3bYLq+K5FvL26ZaOwcwvZOZBq6sfBxvqW/rm2wY2D10MiWFese6Rlal67vcgYzNe6YzZ9yhbI17phcb2WJlQAP4SA6VbXbEkx74gV3PG+PZG2hjCOccURrHdGcLZyp8SXMrojBETTYA0ZH0OgMGV1hsytS4YqYXWGjK2RwBPW2gN7m19n8BnvA5AiaXeEKT6zKF68OJKsCycpAssqXrPAmTO6Y3hnW2YJaa0Bj82vtAYMjbHLFTJ6Y2Ruv8MTN7rjJHTO5oyZXzOiKGlwRgzNscEYNzojeGTY4I0Zn1OSKG10xrT2ssgRU1qDaHlJa/Ypqn9ri1zkiJk+iwps0eRImT6LKn7IEstX+dIUnYXbPM7Hrp6p0xat+XtWueJUjVmWN2J0Jr7/W6Y6p9dUsnhhHAhfj8CWE8jJieSmhtARfUkoswVFwRJBEBMlYkxhHIv2rICb9WhCTmTSAwwB/BuLfzYH4T3MgPvneZ8ff/farT29fv/z9tW+vf3vh6t1AfOq9Q6ePv//x8SMfHzvy2ckTZz869cmx94+/89bxd946ffQI1iT+BRDvefqpg69OHX/79VOH3jz+9htH33gdi0z89dr1q+e/2b9ntBBPsMjkIogvnf/8f/3H9//2/aVL02fOnT05ff70d5e/mN0yMfbCxPjohx8cv3Htu9vfz9y6eWNm5sa169evXr1248bM99/fvn0bu9Zx88aNmZmZmzMzN69evXbp0uXp6QsXL166cuXqHSD+zx9//Pfz5785evTYyZOnLly4+MMP/3bmzKcbN26SqzT3Llr820WLF+OIGIgBBptCY1JoTJDBBpkcMpWBJ4M4Mkihs3hiWCyVcYUQjcWlMjm0+RTGQhQcPv0OEFMZXBqTBzI4IIPD4Ai4Agk2aS8QI0IIEcMyCaKQIEqRBOXwIQabT2Py6CweJmCuUMLmi5kcIZMr5AogMSyXKXVqnUmjr1DpzXK1DpYrUaVab6q0Oz0+f9gfCHk8frvDZbU5LBZrdXVNZWWlyWjUa3U6jbrCbHQ77bO94ZA/EfLHwxiLw+lYOBOPZBPh2mQ4l4zkktHaZDSbjGeSyXQylU6lM+lMbTqbzWSz2Uw2k86k05lUKpVMJOPxeDQWC0di0WgmlS7kCoVcIZlMhYJBv8cb8AcSsXhtJpOrra3NZDOZTK42V1co1BUKtbW5VCKTimdrM3X1dc319U2FuvraQj6ZTYfiUW8k4I4E/MloJJeN1dX5s7WVvpCswgbpqpEKp9oe1Lmiek/c6EuYg8nKcMocium8fsRi4em1VBlMhgUAwqfLBaCUOQ/ENCKXSmBRiUw6yOWwBAK2QMjg8EAGg8agCwRcg14diwW6u5tXrxpctaKvv6e5UBsPB1y2GrNeo0QgEZfFolPpdBqDzmDRWSwqh0Xjs+kiLkPMZ0uEXKlYIIOFcikPgWhCDp4OLCbjFxHL7yfjCEyQIeIJZLBABjMhPolFK6eSyqlkAgMksWgkFg1PB3B0gMAAibMgJv2rIJ7/7gIQz99hXA7gcDQimUNlSfgihRTRyeV6JaqTwWoYVkoQpUSmgmUqGFWKEbkQkfERGR9BuVIpRyrlIAgXRbkoykNRPoLwpVIeDHMlEi4E8cQQVyjmCERsgZgtlvBgRIjIxKhcjCogmUIiV8IypUSmkMgUElQOSVGRRCqAYL4I4oogjgjiQnOBIwkigBEhjM4rRAgjQolUAEn5ECyAJAKRmCcScue6vNyfWrwiAZYnxqIUc/Dli0T8+ZGJ2fQwJBKLBWKxUCwSQmKhFIaQYjQZgaWoFJEhCAZiGEJgESIRSiG+RMTls2lUUjkTJGjlkraG2j07d3xw5NCZE/8AxHv27du1dw7EU/8SiPfu2v3y1P6p8YmN69Z7HE4Gjc6gMWwW+6qVq/fs2ntg6pVfD+KRNSNPPvnkrl27Jub+HDhwYNeu3evXb8jn61wuj9cXqKtvWr5y9fpND27a8uimBx9d/+Bj6x54dO0Dj6178EkMxCs2PHIPtv+IyWTLZAqn051KpXO5Qn1dY1NjW2NDW31dc31dS3NTO5Yh7uzo6+oc7OmZHaob7F/V37uyt3tFT9fy3u6frjdjTeLO9qHOjqHe3hVLl65ZsWLDihXre3uX5fMtVptXIELKCcDvF+MWleLvLyPgKVQWX4SotLrKaqPFpq+2aCqq1JXV2mqL3moz2p0mu9tgc2lr7Jpqm6baobe4TTav2eYzWb2mGo+5xlNR46n8RRZjMl6QKr4Tx05PzOmNObwxuy/m8MedgYTjV2eIXeEU9i72WNy2hk3LzW8S++JZb6zWn8j7EwVfPO+L5/2JQiBZF0o3RLJNsVxLPN+aKLQlCm3xfGss1xKtbYrlWrBXiq9jb8VyzdHa5mhtE+ZmrMKZxlCqIZhcWMWbcwu2rRXNimF3/hBe8RjHXfeyzQ9LzN9hvIDRdz0IclcW51v6seRDe/+qlp4VLT0r2vqG2/qGGzqW1jb1YjEPrB+MXevAvg37Rey/P9fc19S1DIsdh9NNNl+y2hV1BNLeaN7iTShMdh6q46I6qd5ickdc8bwv3ehJ1jlitfZw1hHJOmM5Zyxnj2Sr/QmjM6SzB3Q2v8EZMrrCRlfY5AqbXGGjM6R3BLG3dDa/3h4wzmo4WumLV/mTVYFUZTBdGUxX+dOVvpTZmzC6Y3pHRGcPa+xBrSOkd0YNrpjRHTN6YgZXTO+M6pwRnTOic0R0jojWEdI5wnpHRO+M6lwRgytqdMdNnqTRk9A5oxpbWG2PaJxRlS2kqPErLUGtPWJwxw3uuM4Z0zljJk+iyp+u8qXN7oTJlTDPVYUzUXm3qpqrSnus0hK22mNuX8buiip1VQyuqJwI3F+OX4zHlRJxpcSyEkJpKakUD+BJNDKJRsEDpHIysZxMKidTyklAOYlSTibPFamcTCgnzy3YJ5fjibMgJhKJRCKJNJeaoFAACgXEikwuaphMIZNAgMygAmw6yKJRaGQ8uWxR2e/uwf3uHj0iHOnvOPKnqStffnz1y4+/PHn402OHLn35ya2rF29evXTt8vSVS9/cuvbtDzNXv/rsEwzEb7360snDBz86+t6HRw9/+P7hM8ePffHBydNHjxx7+81jb7/50ZHDWJP44hef3QXE0dDIYM/uHU++/fLEsbf+dOLgX46++fp7r7/2waFDl744+8N3V7776uup3Xty0TiTRCr97W9qDNo/PPbQxa8/++9/v3n71oWL5z/58osT0+dPX/n27Owe4vFdU5NjH3144sb1725/P3Pz5o2ZmRvXr1+/evXqjRs3vv/++9u3b9+6dWtmZubGjRszMzMzMzNXr169dOnS9PT0xYsXr1y5cvPmzdu3b//www/Y43/8x3/8/e9/P3/+/NGjR0+ePDk9feH27R8++eTMhg0b5Ur1vYsW/25RSQmeRKGzqEwOhcYkgXQSlQHM/UigUPEUKpXJEcGoVK7ii2EamzcblmDzaGweg8NncgUsnhArBodPY3EBBptMY4IMNp3NZ7D5VCaHyuSwuEK+WCqWysVSuVCCzF5BgFGhBOEKITqbBzLYIINNY3JZXCFXKOGLYa4QYvHmQCyVyVRatd6k1plkap1UrpLKlCqNobLa6vb6Q6FoMBTxev02u9NisVVX1VRWVJlNJqPeoNfq9BpNpcnottvCAV804Iv4PVhFA55o0BcP+RJhfyriz0T92Zg/GwtmY6FMLJKOx5LxWDIRSyXi6XgiFU8kE7EU9mMinkrGU4l4KhFPxePpZKJQW9tUX9dYV5dNpyKhQMDjCvq9iVikNpPM16Zz2XRtNl2fr21uqGturG+oryvUFuqydY2F5pbmtpaW1qbm5sbmxkJjXSafjdcmo9lEPJ9J1hfidXXeVMro8sKGKoHKDBkscotXbQ9qXBG9N2YKxivDqYpwXO8Pymw2oVHPUKFUGUSTi5hKEShl4XikMg6RMAdiPBPE06lkFpPO4zJ5fBqLTaZSASrA4TB0WkU06u/tbV2/bvn6tcuGBjvq88mA115h1MgRSMhlM6hUkAJSQRqNzgAZDAqTRmHRKBw6hU0HuAyQx2QIOUwRlyZgk5jUEjLuXtzi35Xd/3t8CY5KovKYXFjIk4oYQg6RCZYBxDKAiKdRSEwqkQniaRQ8jUJkACQmSGQABBoZTyXgAdz8GxzFAxxF4BZBXPxAMVxxZ6R49ldAPIFOArh0DiyElKhMq1DoFDINKlVKpAoJqoSVakSlQdVaRK2RarSwTgdr1JBCzpehXDnKVch4CjlfIRfIUYEM4aNSHgLzpBBPAnFFYrZAyBSKWDDMkysglVpaLLVaqlJJlSpYoZTIFZBMLkYQoVSKbXPjSWAeLOVLEYEU2/KGClGZqFjYK9i7sFQokQghiC8W8URC/oIQMDYbV4xMFLPC89exFefqsNG64rydXIYoFTKVUq6QozIZIpMhMjkqQ6WIVIJIxAgklIr5EhFXLGDzmFQasYwFEnQKuL0xN7rz6Q/fe/fT48dOHHz76DtvHT/4zvGDB4+8+dabr/7p5Ymp8d1jYy/uHdu1b2J0cnLv5NTYxOTesZ9A/IuHOcZ273ll/4GpickNa9c57Q4aSGXQmA6bc2TVmtHdYy/tf3Vq4uXdL+597pk/Pr39uR3bn9ux/bmtW7c/uXXbjmd37to7NnHgwG4sQ7x61Zq1a5566qk9e/ZMTU1NTEyMj++bnJzcufP5lSuHE4mUxWp3e3x19U0rVo5s2Lxl45ZHNj746PoHH13/4GPrtzyx4aGn1j7w5PDGR5eve+gebLibyWTPdYh/BuK6QlN9XXNT489BPLdlYqBvuK9nxQIQD/aPDPStxkbrujqX9fWtHBpaOzy8aeXKDX19y+8KYhwZZPKEUqVGW1FtqLHOgriiSlNVo7f8EoiNFo+x2m2qdpur3RX/gMX/EoixsnuiGIhdwaQ7/Gu3TDhDSUcwgbWQsUgxFpworo/AKpSuC6awO3Z5X/wXQNyeKLTH822xXEu0trkI4nkUbonWNkeyTeFMYyjdEEo3BFP1wVR9MFUXSNYFEnX+eB126ziQqMeeF02MgXj+lQ1s7y+WnUgWOuavLi7q+U4QY9+A8bdI538VxPM7xPmW/oaOpW19wx0Dq7EmMTZU19g5hPE329hTnL3Dzk1nGrqxvjI2YxdMNmDX7LBTz65Q1hnM+GOFUKrRHkirK10STQWsq9ZYvTXBlCdV50nVO2K1NYFklT9uCabskSwG4ip/3OAIaqw+nc1vdIVN7ojJHTG5wkZXGNOwxurTWL0aq1dn8xscQZM7UumLV/gSJk/c4I4ZPHGjN2HyJk3epNGTMLhjOkdU64ho7CGtI6JzRvWuGKZYozuOPdG7YnpndA7HUb0zqnfF9C6MzgmTJ2n0JPWuuM4Z07niOk9c44goLEGlNahxRHTOmNYRVVlDKmtI54iaPUmzJ2l0xU2u+D8HsWO2Kmwxc0242hZzeVNWZ0ShraJzRKUE4P4yDMT4UmJ5CaG0jFRGAAlkOoVMBwggGTfLX2AOxJSfgxhfTsGVU3A4Mg5PwhEI+F8GMYUCFE1MIZFACplOBVgLQHzvPXpUuLq/4705EJ89efjMsYMXzp6e+e7CzJWLVy99g4H49o0r5z49/ZeX9++fA/GH7x8+9d6hk4cPnj565ItTJ08fPXL0rTeOvvXGh++9e/rokc9OHL/4xWczFy/cuPDNh+8tBPGu7U+89dL4+2+8euzt14/85bVDr71y4u23pz/97NbFy5fOfjm3do1Y+pt7qvWarY9uufDVp//195nbMxcunD+Ngfjqd19evPDZ8eMHp6ZGD+wf//ijkzeuX/n+1o2ZmeszN34JxDdv3rx27drly5eLIL5169YPP/wCiKdv3779ySdnNmzYIFeq7lu0+L77S8sJZAqdNdsSplDxFJBMZYAMNgmk40gAngzSWFwIkSMKNVcEUehMMpUB0FkAgwUy2TQWl8EVsPkijkDMEYjZfBGLJ6SzeVQWh8Hhs3hCJlcwC2KeUChBsA2rQgmKbWfFZMzmi7C/Dvt7GRw+RyDmiSQcgZjB4dPYPCZXwBfDElSBKjVSuUogkfKFEhiRG40VDocrGAzHYvFoJOb3Bex2Z021pbKiqsJkNhuMRp3eoNWZtNpqs9Fttwa9rpDHFXDZsQq57SGPI+x1RP3OmN+ZCDiTQXc65M2E/elwMBkOxcPBWCQYj4Ti4XAsHIpFQoloKBUjMG6lAAAgAElEQVSLZBKxbCqRyyTrajP1uWxjXW1LY11bU0NLQ12hNp2IBCN+dzTszaai9YV0c31tc32uuTHX0drQ09HS09na3dHW1dbe097V39032DfQ39ff19fbP9DbN9jb3d/d0dfZ1tvR1tfZ3Ntd6GgP5wsVXr9YZ2KiGp7KJDHZkCqX3OpVOfxaT8jgjxoCEY3Hh1gtAqOeqZHRlTBTBTFVIkDKLOcSS9kEAh8kC+gkHg3PAvF0kMxkMHhcFp/P4HAAOg2gAkwmVamQhkLuvr62Bzav3vLAyPDy3oZC0u2o0iikQh6TCQIAiQSQKTQqjU5nAHQaiQ4Q6QCRAeBpZDyNTKBTyCwqhU0jMcFykPh7fMlvSu67Z/G995bfXwYQKGwaS8znSAQ0PotAp5RS8KUUPI5KwgSMfcP/I4jnp43/EYgJVAKJQabxmHypSKpEFRqFQiOXqRCpHJLKILkS1mpkBr3CZFSajIqKCkV1pbLSJNNrII1CoFEItEqRTiXSqcRapVirEKnlQhUqVEj5KMyTQmyJmCURs1EpX6WAtCqpRiXVqGC1ElYrJSo5pJSJFTKRHBXKEAEC8xEJTwpxYYiLwDyZVCBHhXJEqEBFClSklImLhb0iR4QyVIgiIgQWSWERLBFKIKEEEklmW78iRAqhCCyXIXKZVIZKZQiMwBIYSxVLIHRu2E6OSuWoVIbJWAqjUgmKSOSoVKmQaVRKrUalUSlUSrlKjioVqByVIjAkhURSsUAi4kECjojH4jFAKqGUBeD1CklHY27vz0F87J23jx18570333zz1ddenpga37137MXRsV1jE6MT/zcgPvDS/smp9WvX2a02kALSqQyHzblm9dq9e/ZhIN6za2znsy88s2Pn07Mg3jGbIR7bN/nSS3vG9s4H8ejoKAbivXtHx8bGtm/fMTAw6PMFjKYKm91ZqGtcsXJk4wMPbdzyyIYHH13/4KMbtjy+8eGnNj78h7UPPDm84dGhNQ/eg63EZ7E4crnS4XAlkz+BuGm2Q9zc1Nje2tLV3tbT0d7X2THQ3bWkr3fZQP9KDMQ9XcsxEPf3rhrsHymCuLtzeXfX8v7+4WXL1hVBXCi02uy++SBeVIYvJwEMrgBWqDXmqruA2OY02l16q1NbY1dX29TVdl2Ny2j1mKzeXwPiBfGJ+Sb+Ryy2eaJ2X8wZSHjCac8/4O+ClcOeaMYRTNj8MasvikUsiiYuhoOjtY1zQ3J1wVRdIDmr4TtBnCi0Jevak3XticJPIL6Dws0YhYOphkCyLpCs8ycK/njBH8/74vlAYlbAd20PY7qdP/GG9WiL6yOKJp5/rnl++OH/ow5xrrmvrm2wiGAsRow9we5LY6uIsVN2WKo4VdeJhSjyLf2x2lZPJOcMZjyRnC9WwCqYbIhlW+K5Nk8kZ7D65Sabqspl9kRskawnWeeI52uCKZM7YnSFK30xSyhtj2St4UylL67HQGwPmNwRszdm9kSxj+kdQa3Nr7Z4sdJafXp7wOiOVPjiJm9c64goLUGVNaR1RLGWLVZaR0Rjj2jsEex1vStu9CSM3qTZl67wpc2+tMmbMnqSRk/S4E4Y3AmDK25wJwxu7DFhdM++pXfH9Z6kwZvUumIqW1hpC6kdEbUjorZFFJagwhLU2iNGd8LkThicMaMz9i+B2FQTrrLFHJ6UxRFWaKrobHEpAVhUhpsH4rIyEo4AEsl0gEwHCSCAI1NwZABHBucKwJEBHIWCo5BxFBKOQsBR8LNFxuOJBAKRQCQSSbMiJpEoZPLPQAySyQCJRCaRSGQi9v9mgMkAmTQKlYQjlS0qvfee8vvu0aHCVQMdh1+f+u7Lj698efqLU4c/OX5w+uzpG99O3/j2wpWL569cPP+zDvHuF9585cCJd9/54Mi7Jw8fPH7o7Y/eP/zZyeMfv//efBB/euLYhc8/nbk4fePCN/M7xPlocPVA94vbHn/zwL4jf3nl6JuvHX795XdePnDszTfPf3JmZvrihc+/2Pf8HzOhCJ1AKJkF8YPT5878548z39+Ynv7647OfYyA+d+ni5ydOvHtg/9hLByZ+PYj/9Q4xBuJPNmxYr1QqF91fcn9JOZ4EYBkJTMA4EkAC6RQakwjQyomUciKFyuSIpTJEoWbxhAQKFUcCiAAN+wzIYNNYXKxJzOaLMBAzOHw6m4e9yODwAToLoLMYHL4AkmIgFsEoXwzzRBLskcUTAnQWEaARARqFxqSxuJiw2XwRjcUF6CxMyTyRBGsnUxksKo0phuAKc6XX44uGI4lYIhqJ+rw+m9VWVVFVYTKZDQazQW/S60w6bYVeZ6kweRyWkMcZ9jhDLnvQaQs6rSGnNeS0hl3WqMcW89oTfkcy4E6HvNmwPxMNpKPB5E8VSkZC6Vg4m4jk0vH62lRjIdvamO9saehub+rtbO7rauntbO5ua2xpqM2nYulYIJsKNRaS7c35rraG7vaGno6GgZ7Wpf2dQwPdQ/09ywf6Vw0NjawcXrNq1cjw8OpVK9esGV67btXI+tWr168a3rBqeP2qobWru5cvz3V0WsNRSG+iwQomqhVoq8RGC2S2wpV2mcWtdPhULp/c7oSqKrl6LUOF0uQQXSFiKPhkCb2MQyhl4Qk8gCygk3l0AptKYFApbCZTwOOKBGw+j85m0hhUBgNEEZHXa+3qati0cfihB0ZGhvsb65Iue4UCEXOYIJVMJBMIIAWg0+gMBgNk0Mh0gMgACNgMHEjEUUkEOgXTbSkFfx9u8W9Lf/+bkvvuwy0uAwhkFpUh5LDEPCqPOR/ERAbw/w5izMQLPrZgEVsxPkFhUhh8lkgqRpUylUahUssVCimKQigiUsoleg1aYVTWVGis1VqnTe91GNxWna1CWWOU1RhlFpPcYpJbTIoak6LGKK/Syyq0iEkN65VirVyokQnVqFArF+uVEr0K1ithnUKilUs0MkiFiJRSoQIWyCV8GcRDxVxExJEK2VIRWwbxlFKBChGqEKEaFalRkUYm1sjEGhmkkUFqVKxGxSpEpERECqlQLhXJpWIZFuqVilEYkkklMkQil8EqOapWyFQKVClHlDJEgUhRKYTAECqBUBhCpRIZAssRWD47ISeRwRIUhlAEkqOwUoaoFXK1SqFRKtQKuUYhUytQBQrLYDECCaUivkTIhfhsMZfJowFUfCkLwBsUcFdjfmznM0UQH3vnrWMH3z528O3Db/7ljVdefWl8cnz36NiLe8Z27Z0YHcdAPLV339Te0amxPVNjeyb37v7nIJ6YXL92nc1iBSkgg8Z02l1FEO+ffHnPrjGsQ/z09uee3rHzD394euu2Hc/s/OOefeNTPwPx2q1bt2IgHh8fx3ZNbN26taur2+FwaXUGq82RLzSuGB7Z+MBDm7Y8snHLYxu2PL7xoSc2PbJ10yPb1j341EIQy2QKu92RSKTmMsRtzY3YlonWpsZ2bK4OA/HcoomVWGSip2tZd+eynq4V/b3Dg/0j/b2rertWdrYPdbYPdXctHxhYtXRozfLl65YtW9vbuwwDsVCM4ojgffeX37e4/PeluHISQOfwJXKVxlz1U2TibiBWVdtU1TZttdNgcZusXpPFc9fIxD/NEy/YUrwAxPY5ELtDKfev20DsjqSLIC42iV3hlCeamT9dhzWJ5/LEBYzC8zUcrW2O51sxDRdBjNUCEEdrm4u94Z9APFfBZP1dAxIL0r3FjO+CdRMLgsJ3Bn+LyysW4PiuA3wLjtv9QhV7wA0dS+vaBotKxjScLHTMB3GsthVrBudb+pu7l2Nd5Gi2xRPJ2XzJGnesxh2z+1P+eF2itjWRb/fHCpWuiM7iMzpD1YGkPZZzJgrWaG1VIGXyRE2eaKU/UR1M14TSVYGk0R3R2gMam1/nCBo9UbM3ZvLEjO6owR0xuMI6R0hrD2jtQZ0jqHOEDK6wyRsz+xNGb0LjiChrgkpLSG2PaBxRrTOmdca0zjj2qHPGda6E3p00eJJGb8rkTZt8GbMvY/ZljN600ZMyelIGT9LgSRrcs6V3J/XuhN6dNLiTOldc55oFsc6dUDuiSlsYK7UtorZFNPaowZ00eVJGd0LviBkcMZMzYXYmTa6k2ZWscCUrXclKV7LKlSpWtTNV7UxWO5OV9niFNVrtiDs86RpHRKGtpnMkpUTw9+W4xQR8GZlYRiGUknAlRFwZBY8HSXgqBQdQyslAORksJ4M4CvWnAgAcQMEB5HKAVE4hlFMIOAoBRyZgICYQiLMqJpEIZBKRTCGRABIJIJEoWBGJJCKJSCISKWQKjQow5kBMLFtUcu89Zffeo0UEK/vbDv1p4vLZj7778vTZD947c+LQhVkQT3974avL33x569rlv/8wc+Hc52+8sn/8xZ2vH5g4fuitj44e/ujo4VPvHfzo6Ltnjr//0ZF3j73z5omDb3189PAnx458euLohc/P3Lw0ffPy9CfHjux86vHOunzYYa0N+1f1d2Ed4vf+/PJ7f375nVf2v7F/8sif//z16U9mLl66+MXZfc//MR0M0/D4kt/cYzHqtj/x8MWvP/+vH2duXf/m/LkPP//02PmvPvru8tmLFz47efLdA1Nj+6f2fXDq2PVr3/5w++b339+8eXPm+vXr165du3Hjxs2bN2/evIlp+MYclC9duvTNN9+cP39+enr68uXL165du3nzZhHE//7v//7jjz9+8803x48fP3Xq1PT09K1btz7++OP169epVKrFi0tLSvEkCo3O4tJYXDLIIJBBAhkkAXQKyCABNDwJKCeQQTpLLEERmYrNExIpNAIZJIMMCpUJ0JgAjQXS2TQmh87i0plcGpMD0tkgnU1lsKlMDkhnkal0AgCSQDqNxeWLJRAix0DME2FxCAGLJ2ByBTQWF2SwKDQGQGdSmRw2X8QXSwQQzOYLsfAGyGAzuXysZ0wkAwQimcvjG/UGr9sdDYWioZDf47FbrVVms0Gn02s1Bq3GrNea9FqzTlOh19gqTX6XLR7wpcL+dMifDHrjflfUY4+4LBGXNeGzp0PuXMxfiIcKiVAhHqxLRRprE035VFM+1ZhPNeXTTYVMS12mraG2s7nQ097Q39W0pLd1+UDnyiXdq4Z6Vi/vWzXUs3ywc6CrqaMp11xIttQnO5qzPe2F3o763s763s66ge6mpX2tywY6lw90r1zSt3rZ0nXDwxtGVm9cM7Jh3ciG9SMbNoys27hm7aaRtZvXbNiyYf3DD6zYuKGpv98VTyLmSrZMw1EYBNpKvq6Sp6vg6yrFJgtcZUetTrjaIjSZWBoVgEIkmEeGWRQpgygGyrnEcg6BwAOIPCqJQyOwqUQWDeSyWEI+TyTkCPgsDovJpnM4dBQR2WymfD62bKhr/cjQ6pX97S25oM+mUyECLp1BpVApZCoAUEEqlUalMmkgi0ZhU0lMgEgnE+hkIoNCYgAkBoCnkUopuEX4xfeVL7qv/P7FxFIclUhhgTQ+kyFggRwakU7GgYRykICnkYh0CpFBIdDIBBqZxKCQmACJQSHSF4K4iN0FmeD5JsZYPB/EGIVnT9YxKWQ6iUQnAUyAyWWKJSKFUq7VqjRqhVIuVaASBSJWoZBeCVfo5I4qXdBVlQzaMxFnJmRP+C1xT3XMUxX3Vsc9VTFPddRdHXFVhRwVAavJW6N3VWkcZpXNpLQaFBaDokYvr9bJq7TySjVqViEmBayXQTpEpIGFKglfCfHkIo5MyEYFLFTAkgnZChFXCfGUEE8tEahhgUYq1EqFWkSkRUQaqVAjFaphgUoiUEA8hUSglIqViESOQjIEkkslckSiQGGlXKpWoBhkVXJEKZMqEBiVihFYhErEKCxGpWIZAskRiQKB5ahEJoVkMIRKxAgsQmExCotlsASVSuRSiVwqUSKwCoWViEQuheSwWAYJETEfFnAhLotPA+mEci5IqlDLepsbxnY+c+rdg58cff/4wbdPHHrnxLsHjx96+903/vznl14+sG9yYs/e8V2j+3bvnRjdN7l3YmrfxNTYvqm9e/ePje7fNzo1tgeLEY++8Pyu53diIH7hueeKGeKXpvZPjO1bO7LGZrHSqXQ2k+NyuFcPj+zZtfflA6/un3x51wujT29/btvWp3dse/bpHTu3bXvmDxiIx/ZN7N//4p7dDz/6yKqR1es3rN+2bdvo6Ojk5OT4+Pjo6N6xsbGtW7d2dnbZHS6D0ex0eesbWlYMj2zYvGXTlkcfePiJzY88tenhJzc+/NSGh/6w7sGnVm96fMX6h+/BTqeyWBwUlVuttlgsUSjUNzW2tDS3tzR3tDR3YPvXmps62lq7O9r7ujoHsNTEQP9KbKiup2tZZ/vSro5lfT3DA32r+3qGO9uGWpsH2luXYCAeXLJ6cHD1kiWre7qH8vkWm90nlsgJZNq9i8ruXVR23+LychJAY/PEqEJjrvxpqK6YIZ4DsabapqqyqqrmUhNWr9nqvetQ3XwK19xx2PmXzzvPzxC7gknXr9tA7AqnsLxEUcPFvRPFjRMLVrBhisVyDvM1vCArvADEvyIyUR9M1YdSjUUKY3c35sMUy0XMbwP/o2saC44tF4MNxc1oGKPnL3f7hZZwEdwLZvKKrWUM7kX1FjdaFBvP2H5i7K1Evh27vYctJ27uXt7WN9zUtSxd3+WN5isdYUONr8IecgYzkXRTNNviixVqPHGTM1zhjdeEMrZozhbLW6K56nC2MpiuCmVqwtnqUKYikDR6YhpHSG0LaOxBnSts8MSMnpjREzN4YobiE3fU4I5irxu9cZM3bvIljN6EzhXT2CMae1TjjGtdCV2x3EmdO6n3pAyelNGbNnrTRl/G4E3rPSm9O6l3J3U/VULnTsz7MVn8Ho0zpnHGtK449lUaZ1xpi8gtQbklpLZF9a6EyZup9NeafVmjJ6VzxHX2uMGRMDqSRmfS5EqZXakKd7rCnapyp6vnqsqVrnKlqpzJKnui0harcSZsnnSVPSrX1dC5cAkRvLccdz+RiAMpOCqljEJcTMTdTywvJRNKAVIZhVxKoZRRwDIKtRyglQN0HEjHgTQcSMWBYDkIlIHkMoBQRsGXk/E4Eh5PJOAJRDyBNFtEEo5Iws9efibPFoGMJxDxRAKRRKRQKDQqyKBTmTSASsYTyxYtvvee0t/do5byV/S1Hnxt/NIXH3577vS5j97/7NThS+fO3Pxu+sZ305e/+fLCV5/dunbpv//+w5ULX7312v7R53e8MjF69OAbp08cOXPq6MfHD3907N2Pjx3+4L2DJw699eGRg2dOHMFq+vPTty5P375y8bNTR1/Y9mRXfS5oq04HPCt7OzAQv/unA4de2//G/vHXx8cOv/76+U/OfP/td5fPfTX+xxfTwRAVhy/97W9sZsOzWx//dvrL//77zZmrX3919tSnn7x/7uypSxc+m57+9Pjxg1OTo5MTo8ePvXf1yqW//tv3f/vrv33//a2igDEEF59jYYnz58+fO3fu3Llz58+fv3DhwuXLl69fv45p+Icffvj73//+t7/9bXp6+sSJEx9++OE333wzMzPzwQcfrF27Vq1Wl5SUlZTiKQCdxeYz2XyAyqQAdArIoIAMAGQAIINMoeGJAEBlCMVSBFXyBRCNzqYx2Ew2n8ni0ZlcKp1NpbFAGgukMskAnUSmEogAkUQlU2hkzNNEcjmJTASoNBabJ4IgRAbL5GIpwhGIaCwOQGeADBaDw2XxBCwen87mUJksOpvDFYohBJXKFSIYYfH4IIMJMphMLo8jEDG5PCIZwOGJTCZTq1Z5nI5oMBD0eR1WS7XZZDZo9WqlXq0w6dSVRl2lUV9p0FbpNY4qc8TryiWiTbXJllyqKZuoS4azYW/S70z5nbmItykT7qhLdTdkO+vSbbl4R126v61+aVfzku6mwe6mpT0tQ72ty/pal/e3DS/pXDXUNbK8e+2K3vXD/RtWDWwcGXxg3dCD64c2jgysXtY11Nfc31nX25Hr68j1deR7O/I9bbXdrenu1mxfR36wu2FpT8vSnvZlvd2rBgfWrli2ftWKdSMr1qxePjw8tHJ46fJVS1asHlqzac3mx7aMPLi5ZaDfFU8oq62QziTWV0FGi0BXxVGb2CojT1shNlvgapukqkZgNDKUcqJEUC5glPEBvAggiCgEAYnAJxN4AIELEtgggUUlcxhUHpsp4HGEfDafx2QzWRy6QMhWyKGKCrXfb21sSC0daB9e3tvb1ZROBGoqtIiEz+PQmXQqnQqSSWQyhUxl0Jg8Fp3PoHKoIAcE2VQqh0blUAEWSKSTygFcCbG0hFhSSi7DgXgSnQywAJBDpXKoFBZAKvZrf55qIDPIZMbsseUFDeBiLmJBkxgzcRm5rIRYUkIsKW6cKB5wBlgAyAZBNgiwAAqTQmFQQAbAYDMgSKhRKc16nUGr1ChQjQzWoJAGEWsRsVkpdVfqM0FnSybcnou21UZas+HWdLA1HWjNBFvSgeZ0oCkZaEj462PefNhVG3SkfNaEpybuqoo6KsP2iqDV7K8x+aqNnkq926x1GtU2ndKilVepkAoFbJZBRkSkh4U6iUAr4avFXLWYq4F4Woivkwj0sMAgFRZLDwt0Er4W4qnFPKWIoxTz1bBYjcIqmUSBQAoppEAkSlSiksFqOaJRoGoFopJJlahEIYVQWIRIhKhEKINFMqlILhUrEEiJSpQyiQKVKBBIBotQWIhAAqlIAIv4EiEPFvIQsUAmESkRiQqFVSisQWE1IlHCYpmID/PYQjqVQcQJqECNTj3Q1jK289mTh975+Mjh4wffPnX40Ifvv3fi8MFDf3799QMv7R+bmNo7NrFn7/ieveOjeyfH9k3tG58aGyuCeP++2Sbx3hf/uPuPz7+487k5EM/tIZ6Y3Lt7z+rhVXarjc1k8bkCt9MzvGLV7hdHX3nptf2TL7/w/O4/PLXjqSe2bdv69NM7dm7f/uy27U8/+/wfd+8dG5uYeP6FP255+KGRtWs2bd60ffv2PXv2jI+P79u3b9++fZOTEzt27Oju7nG7vdXVlmAo2tzSsWJ4ZN3GBzc/9NhDj23d8vi2zY88tX7LE+sefHLtA0/Onm4ughhBZDU1lmg0XijUNzW1YiBubemcM/E8EHfNgnhoyZolA6vngXjVYP9IX89wR+vSlqb+tpZBDMQDA6v6+1cODg4XQQzBCiKFfu/9Zb/7fSkGYiqLK0bkGIiNFtuvBHGF1Vtp893ZFf6fArEzkHDebb3anSy+E8TFd4ubiecf6Qil68KZhki2CXNwtLY5lmsu2hd7Za5mP3AniOd9silS24R92+x3ZmejEXdquAhiLPiLpYQXDNhhGr7TwcWW7XwQL2DxnWsrijuPixqefz8vmm0Jp5tCqcZQqhGLdmDr1Yox5eLd6Vhta6qus9jMThY6Iplmf7zOFytEsy317Ut6htYtWfVA77L19e1LQqlGmy9p9SZcoWwo2RBKNbrDuWp3zOQMV3oTNcGsJVJrieZqormaSG11OFsTzVlj+epw1hxI6d1RjSOktge1zrDeHTXMUdjgjRu8MaM3vqAwH+tdUb0rhjVxta6E1pXQupNadxJ7XgSx3ps2eDNGX8bgy+g9aa0roXHG76zZb3AltK6EZu6J2hFTOWIaZ1znTuo8KY0zrrCG0eqArDqoskb0rmSFv7YykDP7ag3ulNYR19pientcj7HYmTQ5kyZXyuRMVjhTWJmdSbMjabbHzbaY2RozW6NV9niNK2m2hFF1NZUjuR8P/K4Ut4hAxIEAngaWg+T7SfhFBFwJmVhKIZVSKHMgppUD9HKAgQMZcyamlYNgOUgpA4hlAKGMQignE/BEIo5IwhFJOCIZRyCXE2dr7srdbOEJRDyRSCKRARCk02lMBp1JB6kUAgm3uPT3vym/7zcaRLiyr+3ga5OXzn783deffnX6+BcfHv32689uXb1488qFy9Nnp899+v31y//7P/96/fL5t/60f8/O7S+P7z568C+fnDzy2YfHTp9476Nj7370/qEP3nvn5LtvffT+oU9Pvv8TiL+d/uHqpc8/OPbi9ie76nMBa1XS51ze3fbCHx57Y//YwVen3n554s+TY3/aN3r49denP/3shytXv/v6/MQLuzKhMA1PKP/dbx2Vpue2PfHt9Jf/9ePMjatffXX21JnTR7784uTF6TPffHMGA/HE+J6j77/73bcX//bX2z/+7a8//HD75s2bt27OshgDMRaWuHbt2sWLF7/66quzZ8+eO3fu66/PT09fuHTp0rVr14qpiR9//PGvf/3b9PT0yZMnMRBfv3795MmTa9asUalUi0tKF5fiyBQamyNgsfkglQmADOwRe0IB6AQiQAHoAqFEiiiEIpjF5nO4Qr4A4vHFHK6QweRSaSwAZFDmNIzDk/F4Cp5AIRABPImCJ1OIIAgymCweXyiBYZlcKleIpQhHIKQyWSSQSqHR6WwOmy/gCIRMLo/GYtPZHJ5IDMvkqFIlQWUcgRBkMAE6g8nlcYUiFo9PAkA8gchiMfQaVcDjTEbDsaDf47A5aiptVeYak77GpLdVmZw1FY6aClul0WbWe61VqaCvqTbV1Zjrba7rac6316Wb0pG6WKA+HmytjfU11y7rbFzR3TzU0dDfnBtsK6zsax1Z2jky1Ll6qHPN8p51K3rXr+zdsKpv0+r+TSP9m9cMbF4zsHnN4ANrBh5YN/jwxqFHNi17cN3g+uHuVUtbl/c3LuurH+otLO0pDHbl+zuyPa3JruZET0uytz070FE32NG0pLNtRW/PyJLBdSuWrh1eumrF4PJlfUNDPUuW9SxZ3rdq/fDmx7esfWhz60CfOx7XWG2IuUpqrpGarSJ9FVdtYikNXI1ZZKqR1tixDjFDpSBC/FIerYRHwQkpJAggiwGyCCTyQQIXwLMoBBZI5tCpPBaDz2XxuSwem86iM1lUgZAlk4l0OsRq1aeSvu6OuuVLO/t7mnOZsLXGIEeEAh6TzVL/GaEAACAASURBVKTRqSCZRCSRSXQWnSPksEVsBp/B4DOYAgZTwGTwGTQujcKkYJwt2hSDKVYUJoXCJFOYlGKS4Y4jc6Q7ExH/AyBmgwCTAjAoVAbAYtFhscigVlUbDRU6jUEpN8gRvQzWScVaWGhCIU+FNh9ydeXivXXJnny8Jx/vycV6ctGefKQ7H+nOR7py0c7aSEc23J4Otib9TXFvQ8xTH3EVQs5CyJUPunJ+Z63PkfHYUm5rwlkTs1WGLeZglcFfqfeatR6j2qVXOnUKh05hU6MWFWItlhq1qhCLUlqtgKvkkkpUbJYKjTBfL+ZpRFwNJNAhkF6OaBVStQxWo7BaBmvkUq0C0SlRg0qmV6E6JaKRS9UorETEcqlIJhHKJEIZLJTDIiUCqVCJSiZRy2C1DFahEiUCKaQihUQkkwgRSIhCAjkkVEohjQzRKWR6pcygRA1yRIvACkiI8DhCOpVJwECsGWxv3bfz2ZMH3/74yOETh9758Mjhj4+9f+q9Q4f+/Pqf9u/fPzY+uXdsYnRs356946OjE3vHJsfGJveOYhliLDIxu2jihVkQv7jzuRee27nr+VkQT+0b3/PiruGVw3arjcPiCPkit9Ozcvnwrhf2vPLSn/ZPvvzHnbueemLbE49t/cPWp5/esXPHPBDvHR/f+cfntzz80Jq1azY/8MCOHTv27NmDaXhiYmL//qlnnnmmr6/f5w86HK54ItXe0b1yeA0G4ocf3/bQE9s3PfLU2gcew9auzYK4GJmQStHq6p9A3NzU1tzUjmm4qXEWxJ0d/d1dg93dS3p7hgYHhjEQ93Yv7+oY6u5c3t+7esnAmv7eVZ3tQ20tgx1tS3u6V2AgHhgYXrJkVU/PUCHfYrf7MRDft7j83kVlvy/BzQex2eYwWe3FPcQGm91kd5kcs0N1WIZ4dvOazVdh8/3/B8TYUF1xHdv8ncR3gjicqY/WNi0w7oKObyjdEM40htKN4Uwjli1eUPN/fU7Jcz/OBSTumpEoZn/np34XpITnn+e488DHXdMOd72HNz9GfCeFsRYvRuFgsgEbAcTa21i3uMjl4rQcFuHATI+Fhq3ehCOQThY6OgdHVq5/dO2DW1euf7RzcCTzf7i7z+imznVf9Nlrr9Bs9TanerMtyZZsq1iybKv33ou73CRZ7r0XAiEhpBCSUI0NmA6p9N4hoTfTQ08jK1l7j3PGPXecL/fDBMULWOusvfa9X+4Yz/CYTL/20ODTj4f/+zwV9Y5AxOarsPsqLJ4yrTWQr7VL1FaZ3lVoDRQ5QsoXGi50hBSQj53hAltAavKI9U5Iw8nKM75MYUjJEoNLrHeKtA6hxiHUOkU6N0TYJG1ztZ7cacx9zmKjX2L0iw0+oc6Tq3X/vXrJx7lad47Glat1J//IV9ozCy28AotAYRdq3HkGv8wUlJmCEr1PpPWI1C6RyiVWucVqj0TjzdN4pdo/Kk/jkajdeSpXntIlUTglCqekyJmvdBdovHmFVg6/AEdKmwHH/mkOfAYcmYrDIQg4GB47B4uajUal4rAwPC4Vh0vF4p/3hnGkFwWZGGIxHobHpOJRqTgUDIueNpQNC0dD9/BwMDQO/rywUCFQGCQKg8Hg8AQAJBJJJCKRSMDjUGjEnJSZ/w6b+e+irPSe5ti+LzffvXL2/tSFa2ePXzpz9N7UxR8f3vnhwe17N6/cunb+h4d3/sfvPz+4fW3H55uSIP722IGzJw6dObr/9OG9EIiP79t5+vDec8cPnT128OyxgzcufPv07o2/6RCrCn1mbXusatn7C75cP75724ZdW9d/vXHdl5NrD37z9a0LF3958PD+1I2NY6tDDicRhYK/+WddYf7SxYvu3rj8H3958uTh9etXTr3oEJ+/+bcgvnf31i8///Drs19+/vnnH3/88ccff5weHf7hhx+ePn366NGjO3fuXL9+/cqVK9euXbtx48bt27fv3bsHdYh/+umnH3/88ddff3327NmNGzeOHz9+6tSpJIj7+/sFAsHMWbNnzU5FYwhkMoNEokGuxeOJWByIxYE4HIjBAkgUDoMF6HR2BieLxebQ6GwGM52dxmWncRnMdAqVCZkYTyBBhcOBaDQBicKhMQQcQATIFCKNRmEwmenpGZlZPIEAAjGNxQbIFBxIxIFEgEwh0xlkOoNIpRJIZIBMoTJZaVwe1EumMBjQMSKVRmOxKQwmFk9AYzEsBq1ILvU5beVhf0nA43PavDaTx2J0GnUOg9Zl0XusepdZZ9MrrZoil1FT4rHVlQUbq0tbaitaouWNVcXxcn+02BMv9bdUl/QkqoZaYyNt8YHmuu76SHd9pK+5ZqCtrr8jOtARG+qqH+lOjPY0zO1reKuv4a3+hrcGGt7qb3irLzG3LzG3PzF/sHH+UOPc/vhgZ21fW2VPc0VPa0VvW2Vva6SnpbKzsay1PtwU9TfV+pvqAi3RkrZYpLM+2tOY6G9tHuxoGehq7utq6u5o6OpIdHQm2roaeoe73npv3uDbc2uaG41ej1Cp4skKePmKTLkqXapgCPNpQhlTUpBRoM5U6XhKdZpcThbmYLlsOJsMZxPQGQCOC+I5AC4dwLAAFJ2AouJQFDyGCuBpRJBOJtIpIJWEJxIAIo5KBTgcem5uhlIp8nmNsbritpaa+mhZ0Gcpkgu56TQamUAEcAAeh8WgsTgMkQJSWRQqm0JmkcksEplFJrPIJCYJpIN4Mg79/AYbIgnTv1evsvgfxCH+NRD/USQsDsQAII5KIWVmpOWLhOp8mTJPXJCbnZ/Nz+fz8ngZEg47n5dmkOWEzZpowB4POWMBe8xvj/mtcb8lHrDEg9ZY0BoP2qCKBa2xgDUasNQFzDV+c43XXOuz1fnsdT5Hrdde47FVu61VTnOl3Vhu1ZdadCVmbbFREzaoQnplUKcI6BQBbZFfU+hTF3jVBR5lvlshcxZJ7XKxRSY0SrINIr42h6cWcBSZ6QW89PysDHl2plzIlwmz8nIy87Kz8nKypLlZMiE/X5QtF+fki7NlIoE0NysvO1Mk4OZmpgs4LH46k5/BFHBYOdy0XF66MCtDJOCK+VyJgCfO5ooFXIkgUyzIFAl4Ij5PwudJs7PyhdlyYU5+riA/VyATZIl5nOw0Fo9GYRJwIBxGx2GKhDnNNdXrVyw7uX/vd4cPnti/Nwni/d989dWWzZvXTW5Yu3b9mrXrJtZMTkysX7Nmw5o16yfGJ8fH1o+PrZ8YmxxftW71yrVjKyZWLh9fATl4+eoVK8ZXrhxfuWrN2OpNk+vXrB7v7e5RK1UUEoVJZ03rED8H8UcfLPlg0eIkiJd88tmylasm1k1CHeJ3Fr4zMDgw9623lixZAi1thkC8ZcuWZcuWNTe32OxOg8Hk8wdj8YbevqGRt96e9857CxYtfnvRxyML3u+f+27f6MLe0fd6577XO/e9NwCASCCAJBKFw+FNB3GksjZSWVsVeRXErYn6toZER2tzT0fbQFtLf2OiC8oQNzf2t7UMNjf21cc6o7Vtsbr2hsRLIO4oLa3RaC0Z3Oz/DojF/x+AePpA4v8miF9d0vFaELuLq15EI54PlHCFq53BiN1fYfWWWbxlFm+ZzQcFKiodwYgrPF3DNe7iGm9Jrbek1lta5yutS8aO/WXRF/UHTF+695acDvHqtOBXe8nJfEVymkRy4sTfq9eOMZ6u8KSGkyBOdoghFkP8hQ5A76GX0LK65Dhk6KpcgdYh19gtnrJIvKNr6N15i5bOW7QU2lTnL4vZ/ZUWT5nRWaw2e2Uam1hllmjtMrO3wB5SuEqKnMVFjnCBPVjoCClcJQpXcZEjnG/xS03ePKMnz+iRGNwivUukd0lezI54Xmaf1OSVGN1ig0ukcwq1jlyNPVfjFE4DMYTabLUzR+OCCnqTbBgnjfv3KsliSMA5Gne22pmjdgm1XqHOk6tx8xV2XoGFKzdnFlgFCodQ45HofXkGv0TvE2m9IrVbpHKJVC6x2i3RePI0njyNN0/rzdN48zReicYjVrvzVG6J0i1WuMQKp7jIKVO45SqPWG5Jz5JjiGkz4Lg/zYa/CUemYHFwAg6Gx6XgsClYLJxAQBAAGB5IxQEwHBGGI8Lx5BdFguOJcDwRTgDhBAIUnIDhMXAc9vmVu+eFh70o+N8WAo1DonEoDB6DA/AEEAAAAgGHRiMQsNmzZ/wpZeafhPyM7pb4ni+33L589u61c5fPHD1/8tDta+ef3r/15Ptbd6Yu3bhy7tG9G7//8uTO9YtfbZkc++yjrZOrD+768uShPScP7Tm2f+eJA7tOH9r7HMSH9p47fui7owe+O3pg6vyZJ3emfrp/+/yJw9NB3FJb8cm7b21fs2rnlsldW9d/s2ny6w2Th3d8c/vipWcPH0Eghi7Vwf7879rC/KWLF927eek/f3v69NHU1NXTF84duXbl1J3b52/eOHfs6J6NGybWT44fOrj3zu2pH54+/umnH57LFtrS8fTJkycQiJ8+efLk4cMHd+7cvn792pUrV65evXrjxtTdu3cePLj/9OmTn36CCP302bNffvnl56mpqWPHjp06dfLGjesPHz48fvxYX18vn8+fMXPmrFlzUCgckUQDQSoWC2KxABYLYrAABnrAAEgUDoMhUChMNpvLYnOYzHQ2m5ORkcXh8NPTM5msDCqVRSLRSSQ6lcqk09l0OptEouMJJAJAJtMYdHYaMz2dlcHJyMzk8gU8gYDL56dxuXQ2m0SjgRQKQCaDFAqJRiNSqQCZjCcS8UQSmU5npKWxOVxmejqRSsMCABYAQAqFymSS6XQsAY8n4HgZaUaNsizorassqa0oriwJRMK+SMhX7neX+VwVQU9lyFMWcITdlqDDWOw2V4XciUi4ta68IxbprI+0Rctbaoqbq8LttaW9DdWjHfULepvf7Wt5u7txtD0+2Fzb31zd11LV11Y90F4z2FE73Fk33B0b6YmNdkdHeuqGe+qGu+uGu2qHOmuHumpHe+rm9kSHu2r62ip7W8r6WsoH2iND3TWjPdHRnrqhruq+toruppKORLitPtReX9rVUNXbFO9vbuhvaRxobxzoaOjraujtTPR0Jbq7Ex3did6hzrnvjg7MH65pSpi8HpFSmSkryJQrsgrUHJmSJSlkSgrSZAqeQifQGgVaPUehoOWJCXwOikNHc8j4TDLIJ4NZJAIXxKWDGCaApuHRVAKGCuCoIEAjglQigQxgASwOQJPJ+IwMmlCYoVZL/D5TtDbU1FBZVx3yugz5eYJ0FokEoPFYJB6LxmLRODwGJBHIdCKZSSIxnn8l0kGQBhAoeCwRgyIgUQQkEo+AHtAACgOiMSAaS8RgIadOKywRA6V70RBz8QjktEV0/zyIU9Ap/xjE2BcgZlBI2RkZRWKxvkCuk8lUYpFCmF0oyJLzONIMtpzLNkgEQb2i2m2u81rq3OY6tynqMUY9xpjXGPOZYj5T3G+uD5jrg5b6oCURsibCtkTYVh+2JUKOhrCrKexpLvY2hb1NYW9jyNMQ9CQCrnq/M+5zxH2OmNce9diiHlud21rntkIPtS5LjdMcsRkrrfpys7bEoApqCv0quVchcxVIHPkimzTXnJerz8vR5OUq8nIKJdlysUAuEshFArlYUCAWFIpziiQv3gv5stysvGyuMDM9O4PFT6Pz0+mCDGYOh5XLTRNmpon5GRI+Ny+bl5fLk+VmyYV8uUiQL8qWi7ILhDlF4lyFRFQkFhYIs+W5ApkgS8TLELCZXAqZicOCqSk0DLowJ7u5pmrDyuWnD+w7d/Twyf17Tx8++DoQr1k3MTE5Mb5+YmL9xDg0eHjt2PI1q5ZPrFw2sXLZ+Iql4yuWrV6xfHzlivGVzzU8vnLsFRCTmXSWUW/q6e4bH1uzbcsXmzZsfS2Il68aWzO5fnLTplWrx959DwLx3I8//nj16tXr1q2DNtVt3bp1xYoV7e0dLrfXbLYGQ8X1iaa+gZHReQueg3jhR8NvL+obfadn+J3u4Xe7ht/pGn7nDRAkAQCRSCRnZHALCxUQiCsrq5PX6aC8BLS9OVrX+FoQQ1MmWpqeg/iPIcSJrqamnqbmnubmntbWvoaGzrKyWq3OyuHloHHEGXPgf571NyAWyQvlGl2+Wptc3SzV/LGpTqzUChUaoUIrUeqlalO+5m9A/PcoPB3Br71a9+pWZ21Sw9bXb6T7B3OIp4clXrvJ+XkFyhzBCle4yh2uTvoy2RCFBqW9dlbaa6ebTY/tBiug+iPRO92gyTFq0A/+gxtvSQq/9OPJ9ML0sRIvzZd4tV46Nn3I8UsfzBmsgvibjEEnO8TQG2g9B9TD9pfFLJ4yhcENZYVDlYmGjuGBeR8Ovb24Y2BBVX2nO1xjdpcaHGG9PaQ2e+U6h1htEWpseUaP3B4qcpUWOUsKHcVyW6jAHi5ylihcpUXOErktKLP4pebnwxxyNY5cjUOoc4kNnjyTT2r2yyyBfGsg3xp4fszolRg8Yr1LpPdA8V/RCxDnaFwClSNZ2WpnttqZbP1CB7LVzulnkidfC2KB0ilQOXPVHqHGk6t2CxQOntzCzTdz882ZhdZspVOocYt1PoneL9b5RBqPSOUWvegQSzTePK1Pqvuj8rQ+mcYn0/ikaq9U7ZWqPAVqX6HGLym0ZwiKcGTOLCTw76moNxHoOVgcjICHEQipeHwqngAHQARAhBOIMDwJhifD8BQ4gfqiKHACGU4gwQEiHABgBDyMgIcT8Ag8HoElQAO/EFgCAgvAcQAMB8BxAAL7UhEQWAICuviFJWBxeDQGDYenzpk9480/vzHrzTeyM9Pbm2I7Pt80dfHMjUtnzp44cPro3uuXvn14d+rBnambV89fvXDm3s0rPz2+d+3CmW3rx1d+8sHmtav27/j8yN5vDu/5+uCuL4/u/ebkwT1QZAIC8bdH9p85vO/6udOPb1//8ftb508cXvXx+xCIvSZNU3XZxwtGt4wv37F5cve2jTu3bNixaePRXTvvXr787OGj+9en1q9c5bfaCXD4nD/9m1ouXbp40f3bV//nf/z009Nbt6a+u3zx2PWrp+/cvnDjxrmjR3avX7967Zqx/ft23Zi68vDBvSdPHv3ww9Mff3z6w49Pnz6FEhMPHz16CD3cv3/v1q0bV69cvnTp4uXLl6amrt27d+fx40c//vjDTz/98PTpk6dPHz979vMvv/w0NXXt2LEjJ08en5q69vDh/ePHj/b19WRlZc2YMXPmjNlIBAYEKACBjEEToEKj8GgUHosBsBgAhcShUXgikcZgpLOYGWwWJz2Nx+XwebxsLpefnsZjMtLpNDaDnpbG5nI5fB5XkMbmUmksMpVJY7JZGRlpXE46j8vJyuRkZXGyMtN5PDYng5HGpjKZFAaDTKeT6XQKg06iUQEyCU8E8UQikUqls1msjHQ6m02kUnAggAMBkEKmMhkUBp0AAiQSKMzOclmNtRXhhtqKRE15tLI4HimOVxZHy4O1pYFYRTheGY5WBGtKPJGQsyrsipX7mmpKOmLlXfFId32kM1beXlfSXlvSFSsfbK6d3924aKjtw+H29wdb3+ltmNsRHWyp6m+p6G+rGGivHGyLDLZHBjqqBjuqhtqh58hgRwR6HuyIDHdVj3TVDHZEelvKe5pL+1vKhzur5/ZFFwwm3hlqeHuwfrQvOtxZNdBW2dda0d8aGWyrG2pLDLU1DLQ2DLQlBtoT/V2J/u6G/t7G3p6Gzu5E72D76ILh/nmD1Y1xk9clUamy8gv5BUp+kZZXoE6XKtJkCk6Bmq825hosuQZTpkbNlEuJuVnYLBYukwYKaOQcGimbQswkARwijg1iGQCWDmBpII4KEigggQzgiHg0HoUlIKk0QmYWUyrN0utkAb+5pioQj5ZUlnucNo1UnMmmAwAOgUGlolFwFAqBwSDxBAxAwhGpBJAGQBQGKHgcEYMBUCg8AoGDI3BwBBaOwMLgmFQEFobEI9AEJAZAYUE0jojBk7AEMo5AxuHJODwJm/xBJA6OwMIQOPh/FcSQhpOX6l4FMZaMxRAxWAANgDgmhZzL4aokeeaiIpNcrpNKNGKhMkdQmMnNz2AXcFgGET+oLaxyGGtcplqXMeYx1XtN9T5jshJ+UyJgTgQtiZClIWxtLLY1ldgbSxxNJa7mYldL2N0S9rSEvclqDnmaQp6moLsp6G4MuKZX8mWD31nvtcc9tjqXpcZhjFh0lWZthUlTZlSXGpQlOkVYp/Bpi+wqubEoT1so0RSI1flidb5IlS9U5QvVMqFKJlRKc4rysgtFArkwS5bDlfDThVx2DoeZw2Xm8lgiHluUmSbKYouz0vL4GXkCjjSHI8vhyXOz5MIsuYhfIMouEuUqxEKFWFgozJHnCPKz+dIsnpCTxmfSOSQiA4MGU+YwsBiFMLe1rmbjqhWvA/HXX27ZvHlycuPatRvWrpmcGJ+cGF+/ZmL9monJ8VVrVi2fWLl0fMXSsWWfjS37dGzZp2PLP1u9YvnEqpVrxlatGRubWDU2vnJsYtXYpsn1a1eP93V1axRKCpHEYrBMBnNvT//42Jqtmz/fuH7LimVjH32w5EWGeNmSJUs/+XTpirHVa9dv2LB589j46nffe3dgcGB07ujixYvHxsbWrVu3fv36TZs2ff7552NjY11d3V5fwGpzhItLG5taB4bmzp3/zrx3Fi1Y9NH8hR8Nz3+vd2RB1+DbXYMLOgcXdA4teINEooAgiUgkp6dzCgqKpoO4orw6Ulk7HcR1tQ3xWEt9fWuivr2lqbu9tb+1uS8J4mSH+O+BuLGhs7y8Tqe3cTNzMXjSzDmI//+B+KV9ddNBDM0khsrigwauldr9FcnIbNLEdn8lFB54dZvG9E0Zf4C4dDqI/wa1/y+CONnNffXDvAril7rC/4Dy02/yQds3oL8BZ7AKOpnMGUP/KoBmDyev1rnDNSZXCbSc2e6vLK1pjrcONHaO1Db2BMrjZnepzhbU2YJ6e0hr9Rca3BK1LVdtFxs9cntI4S4tcpVCIJbbQoWOYojIcntIZglIzX6J0ZurdfKVVr7SmqNxiPTuPJNPZglAhwudxYWO4kJHsdwezreF8q0BqSWQZ/JLjP6XQMxXOfhKO19ph7CblO5/AcQGr9jgy9W6BUqnQPm3IC6wcPJNHJmJm2/OKrRlK50irRcCsVDjzlU4cxVOodIlVnvEak+e1ifV+WV6v0wfkBmCMkNQDpU+KDeEivRhpbFYaQjLlG6eUA3SBak46gwEbiYKm4LFwwgAjADACIRUPAAHQARIQgCQg2lwAg0O0BAADU6g/WFi4LmJ4QCAAAAEAYDjXhQWgGNBOA6E4QEYHoTjoAJePIBwLADD4GEoLAKNQ6KxCCQyJWXOzJl//tOf3njzz29k8dJbGmNfbdt45dzJK+dOnjqy59jBnZfPnbx388rdG1euX/ru0ncnb1298Pj7mxe+Pb5pzarlH7+/Zd3Yvm+2H9r91YGdX+z7Zvvh3V+dPLjn1IE9J/bvOnVwz9ljB88c3nf60N6r3516dOvaD/duQiCOlRVblQUeo7qxquSj+UObx5ft3DK5Z/um3ds27d66+fie3feuXHn28NH3166vW77CY7ZiU1Jn/dsbqvy8ZR+//+je1P/9P3/99ad7d2+dv3blxNS1M3duX5iaOnvk8K7JdWMT4yv37P7myuXzd27fuP/93cePHz59+vjpU+gS3f0HD76/f/8e9PXOnVvXr1+9ePH8+fNnL1w4d/XqlXv37vzww5Nnz37+6acfnjx59PTp419//eXZs59v3Lh+7NiRkyeOT01dffjw/okTx/r7eyEQz3hzFgKOJuBJeCwJcjAahUchcCgEFoMmQCBGIXEEPIlKYTIZ6SxmRhqbm5GWyeXwuRx+Rnomm8WB3nMysgRZudkCUSYvm53GoTHYNAaLwU5jZaSncTLSeZw0LofNSWempzHT06B9sslnOptFZdJJNCpIIYMUMplOY6SxWBnpzHQ2mU4DyCSATCLTaYw0NiONTaZRWSxGgUwS9jkbastb41VN0Yr6quJEdUlDdUm8MhSrCCaqihtrShtrSuojoVi5L17ua6gKttaWdETLumLlndGy9rri1upQe02wK1oy2FQ1vzu+aLDlo+G2D4da3+tvmN8dG+2oHm6PDHVUDnVUDrVVDLZVDLRXDLRVQM+D7ZXDnZGRzqrRrqrR7uq5PTVvddcMd0T6W8t6m0sGWspGOqvm98cXDjcuGm1+b7T5neGGBQP18/ti83qj83rj83sb5/c0v9XVPNLRONSRGO5sGO5pHO5rGh5oGehv6u5t7Btsn/v2YP/c/urGqMnrlKiUAnmhoFCVrdBlFWk5cjW3QJ2l1OfqrRKLQ2KxZRv06YoCSl4OkJMBZDPJuQyqiE7JpZL4ZJBLwqcRcUwQxwBwdBBPAwkUkEAiYEEcCofAEpBMNkks4anUEqtVEQpaqiq91RFfcchqMRVKhBwWjYDHpiJgs2Cps2Gw2UhkKhoDxxJQBBIWoOBBKgGg4HFELJqAROLgcEwqHJMKx8AQWBgMnZKCnJ2KmgPHpKKemxgCMQ6g4KHCk3A4IgZNQCFxCAQGBsekwrGwfwHEyQOvBTGGjEETMRgADYA4FoUs5vK0UplNobQWFhllUr1EpM7NVmRx8zNYBRyWQcgPagur7IZalzHqNjb4zE1Ba2PQ3BAwNfhNDX5jg9+UCEAmNjcEzY0hS2PY2hS2NYcdjSF7o9/W6LM3+u2NfkdjwNEUcDT6X9T0Z7+j0e9oCjibg86mgLMp4Gjw2Rt8tnqvNe62xFymmMsUc5mfl9scdVuqXZYSuyFg1XrMapdJ5dArbboiq7bAoimwqORmpdyokOoLJdp8kUqaq5AICkSZ+dk8qYAjzc6QZXNk2VxZNkeanSEVZMgEHGk2R5qTIcvm5GdzZdlcWQ4vPydTnsMvyBFAMRIZP0ualZnH4+Sms/l0lbtiuQAAIABJREFUGocIMjBoYmoKC4fVSMSd8ejmVStP79979sihk/v2nDp04MyRQycO7tv3zddfbt28Zf36TevWbVy3dv2aicm1E+vXrdmwbs36idVrx1ZMrFy6evlnY8s+XbX0k1VLPxlb/ikE4rWrx9auXr1mbGx85dj4ylUb101CIFYXKShEIovBMhstfb0DE6vXbt38+YbJ14J42crV4+s2bNy4ZcvqifF333u3f3BgZHT0o48+WrVqFQTiLVu2fPnll2vWTPT29gUCQbvDVVJa3tTcNh3E8xZ+NDRvYc/w212Db3cOLugYfLtj8O03KBQakUgGQRKbnZ6fX+B0uqEpExXl1eVlVZUVNVWRuuqqWHVVrKY6XluTiNY1xWLN9fHWpsau5JSJ6RniZGQiWteWqO9sbOxpauppbu5pa+tvauyqqIjqDXZelhBLIM9KQSbHruFJVDaPL5IXFmj1co0uT6GSKFR5Ko1Mq5PrjHK9SaY1SlQ6kVIrUuryVAaZxizXWgo0lkKN5Z+h8HQEvzY9DJlYb/bozR6dxaO1eLT/dRBPp/B0DSdBnGwSm9xhvT2os4XM7tJkNDZpYign8FoKvwri1waFX7t57l8AcfJmGyR1qD380ud57QTil/Z3vLTxbvrVveQUi/K61opoW2lNs78sBn1C6Ay0tBn6/MkZFNCPlFQ3QeMmbL4KvT1kcITt/krogK80CuWGNRa/wRE2u0sNjpDC6JWoHUK1Q2L0FjqKVZ5ypbsMAnG+NVhgDz8Hri0kNfuh9rBAZecVmnmFZoHKJtS5JEZvvjVY6ChWusuU7nKVpxz6JQpXqcJVWugozreG8kyBZJM46d2XQJzELvQMdY5fC+LnyWPji7ESKle2ypUEcbbSmVVo4+abOTITR2biyS38Inuu2i3R+yV6v1Dtzi60Zxfac4ocQqVLpHJDTWKZzi/TB6SGoMwYzDeG5MaQ3BAqMBYrTWUaS7nGVCpXe/kSPYUtQoLs2WjibAwhFQfCCEQYAMIIQCoegBFABEhGgjQkyEAAfxScQH9hYioCoCAAMgIkIYkkJJGEAJLZYhCOI8JxJDieCCOAMKjNTPjjGY4nwnEgDEuAofFwDB6BwcFRqJTUlJmzZvz7v78x480/ZWVmtDTGv9y28dLZk5fOnjh+aPeR/Tsufnf8ztSl29cvXjl/+vyZY1OXv7t/+9rZU0c2TKxY+ckH2zdMHNz15eE9Xx/Y+cX+HZ8f3v01BOLj+3aePLD7u6MHTh/ae/LA7stnjj+4ceXp3RsvQBy2KOVugyoRCX84b2DT6s92blm374st+77Yunf7tlP79kGrm+9eubpm6TKX0YSePWfGG28oZZLlSz54cv/m//6/fvv92YP7dy9NXTt94/q3d25duH79u0OHdq5bu2p89fJdO7+6eOG7G1PX7ty59eDB948fP4Q0/P33d+/du3P37u17927fvXvrxs3rl69cPHfu2+++O3327JnLly/cu3fn559//O23Zz///CME4r/85dlf/vLs5s2p48ePnjhxbGrq2qNHD06dOjEw0M/n82fMmPnmmzNhqUgcFsRiQMi+KCQOAccg4BgMmoDDgmgUHonAYtEAEaTSqCwGPY1BT2PS09ksDpvFYTEzGPQ0GpVFo7IgE/O4Ak5GJpOVRqHSSWQqmUqjMhh0NgvaOQu1eKlMBo3FZGWkp3EhJWewMtIYaX8coLOZbE5GOo+bxuUw0lgUBp3CoNPZLKjZzEpPy8ri6jWKSIm/rb6qI1HVVFsWrwzWVwbrK4PRMl9tiSdW7k9EQg3V4UQkWF/urS/3NEb8LdXBtppwe02otTrQHPE1lXuaK9xtVb7eeMloa2RBV2xhb2JhT/2C7uj8rtq3OqvndlWNdkZGOitH2iuH2yoG28oH28qH2yqG2ytHOiNzu6rn9dS+3Vf3dn90QX/07b7o3K7qobby/uaSgebSkY7I/L7YwqHGD0ZbPpjb+v7clkUjTe8NNS4ablo00rpouH3hQPvbva1vdTWNdDaMdDeM9jaNDjSPDrYM9Dd19zT0DrSOzOvvGe6prK/Wu21ilUJQUJitUOeqDAKlIatIl6XQZWtMYpNDZnfL7E6h2czTKBlyMVmcSRKmUYTM6SAmpBPxLBDPBPEMkEAnAlBeAsSicHA8iM7g0osUIrOlyOXWhkKW0mJHScjqdmp0GokwJ41FJxCwMHjqzDmz35w9+81U2CwEKgWDR+CJGICCJ9IAkErAk56DGIGFIbAwJA4O4TgFORsyMQILQ+ERGACFI2IIZBxIJUCSJpAhECORODgMnZKKmgN7sY35nwTx9PUc02euJUGMJWExJAwaRKMJKADAsqgUSWamPj/foVTZihQmmUyfJ9YIsxV8rpzDgjrEIV1RjdMY9ZjqfebmoK212N4StjWHLE1Bc2PA1OA3JvzGep/hefkN9X5jImBqCJjrfaa42xBzGmIuY8xljLtN/7jqPeaE15LwWhJec73HVO9JfstY7zE1+CyNPmtTwN4ccjSHXY1hTzzsrgm7KoOOcr+t1GMtdplDDkPQrg9YdT6z1m1SOQ0Km6bAoso3KfIMRRJ9gVgnF2nlQm1+rlYm1EhzVHkChZivEPOLRJkFQp48h5OfzcnP5siyOVIBR5rFkWZxZfxMaRYvL5Mr5XHzOBlCNotPo0IgJsFS0wGCMV/W15DYNjZ2eu+ebw/uP75n18n9e08fOnDswN69O77+atuWbRs2bFm/fvP6yQ2T6zasX7dxw+SmDZMb102snxhbO7ZiYuWy1cs/G1v2ydiyT1Yv/2x85Yo1Y6vWja9+AeJVq1es3LB23drV472dXarCIjJIZDHYFpN1oG8Q2lS3ft3m5UtXLf5gyUcfLPn4o88+WTINxBuTIF74Eog3bNiwbdu2b775Zt26dX19A4FACALx33aIFydB3D20oGvonc6hBZ1DC96g0RgkEgUAiEwmWyaTJ0FcXlZVVhqpKK+GQFxTHa+pjtdU19fVNtTVNcaizQ2JDmgxRzzaFq1tnT5lIh7tqKtprattrY93NjT2NDU+B3FzU1dlZcxgdGTyRTiAMjsV9eacl0BcVKgzFGj1UqU6T6mWqrX5On2B3lRgMOfrTHlqvVilE6v0UrUxX2sp0FkLtJZCjaVIY1VorNP30kEghuD7amIYek5SeDqIDRavweLVWf8VEL86pRgCscVb/FoQa60BjSVgdBbb/ZXQ4LNkM/XVXuxr8wl/r5Ip2//jKubp3dl/zGJI6snJaH8vJvHaZRzQZ0gS/KUpFtDmuYpoWyTeUVXfmdzSDO1khqYRQ2s4kkoORxqmj7+ADA01g/X2kMVTZvNVWDxlOltQaw0YHGEogGF0lhQZPGKVXaR2SE1+hbNM64uoPZVFjlK5NSQzB+XWUIEtXGArzreE8ox+icEr1LqyiqxcuZErN/IVtlytS2Lw5ltChY4Slbtc7anQeCMaX0TjrVR7KtSeCoWzTG4LS00BaHiwSO8Ral25GmeO2iFQ2QUqe7bKka1y5GqcuRqnUOsWal1QQWeyVXaB0p6tsmer7DnQimatS6Rzi/VeaFibWO/NUbtzVG6h2ivSeIVqT67KLShyZMqtPJmFKzXz8i1ZBbYclVuiD+Tpg0K1R1Do4BfYBYWOHIUzR+ESqjwitVei8Um0PrHWL9b5JTq/ROuXaAMyfajIVKaxVqjMZXKVTyAx0jLyMGROKo6agiWm4okwAgkGkGAEMJUAwghEBEhBEhkoIgsJshAgCwGwEAALTmDCCQw4gQ4HaAiQigCpSCIFRaKiSFQkSEEQSC+KjCBQEM+7yGQ4QIED054JZASBjCCQkAQSCiChCCASh4MjESmpKTNnvTln9syc7My2lsavv9hy+fyZS+dOHT+098i+nRfOHLt17cLNa+cvnz957syRaxfP3L1x6dsTBzeuWTG+bPHXWyeP7vvm2P4dh/d8dWj3l0f3fnPq4J5TB3Yf37fj5IFd3x7Zf+rg7hP7d148dfT+1KUnd6+fP3F41ceLYmUhi1Lu0ivjFcFFo73rVy75ZvPafV9s2f/ltv1fbD+9f//9a9dfAvHMN95QyfKWL/ng8fc3//f/+v2vvz58+P0VCMS3b56/du3bQwd3rlu7amJ8xe5dX184f3bq+tXbt27cv3/30aP7jx7df/Dg3r17t+/cvXn7zo3bd27cujV17frlCxfPfvvtqdNnTpw5c/LCxXPff3/n119//utf//LLLz8+efLw6dNHv/327Pfff711e+r4iaMnThydmrr6+PH902dODA4OCAT8mTNnvvnmzNQURDIdARUchoZAjIe0gsBCTWIyiU6lMClkBplEJ5Po0AOJSAMIZAKeBAIUMolOJTPJZDoAkvEEEIcD8AAIkEgglQxSyACZRCAR8UQQpJApDDozPS2dx4XUy8pIZ6anQTu4oIeMTB6Xn8XJykzjcqBGchqXw+VnZWYLuFmZYnGO3aKPRYo7G2s6EpGG6uK6Um+0zBMr89SEHZUBa3XIHitzxyu8sTJ3tNgeLbbVlzkbKz3Nld7mSk9juTNRaq8vtiVKbE3ljo4aX399eKSpYm5LZG5z5Uhz+UhL+Wh7xUhHxUh7+XBb2VBr2WBL6UBryWBr6XBr+Uh7xWhn1byumrd76t7pi70zEF84UL9wID6/p3akvXKgpWywuWy0PTK/N/beYOOHIy0fzm378K3WD+e2fjS3dfFb7YvndX4w0rmwv21+d/Pczoahjvqhzvhwd2Kkt2G4r6G3p769I9rRnegd6mjtaQlXlaisBqGiMLuwKFepFWpMOWqTQGkQqIy5OqvU4i5w+eROt8RqzdKp2UVSmlRAEWVQhEyKkEbOoRCziAAXJKSDBDaRwCISmESAQQJpJIAC4og4NAEBkDCZfJZGI3W6NB6fwe83+rwGp02p1+YVyvk5AiabCYB4BAI2a/asP8+Y8afZc95EoFJwAAqk4Mh0gMoiUhhEEo2AJ6KxABJDQGIBJA5EYQEUGo9AYFLg6Dlw9BwEJgWFg2EAJJ6IBshYIhVPohFAKh6g4PBENIaAQGJhMNScFOTsVPQLEOP+WRC/NKsYAvH09DCGiEEBKBQBCQBYNpWal5Wlz5e/CuICLruQyzZJBMUGRZ3bFPdZGgLW1mJHe6mzrcTeErY2BS2NAVOD31Dv08e9urhXG/Noo25NnVsT9WijHl3UrYu6dFGnts6prXNqoy7oj7qoU1f3/Kt2WumiLl3MbYi7DTG3/vlhlz7m0sdc+rjHkPCZmwKW5pCtpdjRWuJuLfO1VAabIqH6ykC0zFdb7KkOuSIBR4XfXuGzlXksxS5T2GEIWLVes9ptULiMCo9R6TWp3Ealy1Dk0hc5tIU2Tb5FKTUVSQwFQo0sR5XHV4qzioS8glyuTMDJ42XkcTNkmVxZJleayZHxuFJuhojNEtCoHBBkYjBkGIxLBG2KouHWlu2rV5/avfv0vr1Hd+04vnfPqYP7j+7fu3fH119v37J944ZtGzds3bh+08b1mzat37x5w5bNG7ZsmNz0wsTjK5auXv7p6uWfjq9YCrWHkyBevWLl2PIV69esXTO2uqejU1lQSAaJbCbbarEP9g+tnZjcunn75NpNyz5bufiDJYs//OTjjz5b8vGyJUs+ewnECxe99yqIt2/fvmPHjsnJyb6+AX8gaLM7i0vKGhpb+gdHR+cteGvBe2+/97xD3DuyoGf4nZ7hd7tH3u0eefcNBoNFIlHweIBOZ+blyRwOV2lpeWVFVVlpZUlxRXlZVVWkrqY6XltTX1Mdr66K11TX11Qn6mob6+NtjYmuRLwjWttSW90crW2DltUl4l3R2raaqubampZ4rKOhobuxsfs5iJu7I5G4yeziZ0sIRNocGHrGHPjMFEQqCosjUtjcrH8exPJXQPzPd4Vf2xuG2sMQiPVWr+5Faa3/LIhf3WP3Um8YKgjEZk+xwRE2OMJmd5kjEIGo91IyIQniV/vBr43hJu+oTR9b9s9sknvJr8kpE9OHB0+fH/zStbl//Hum1/TJFcnGcFltS9LElbH28rpWaKZbSXUT9BJaUweJPAni5Eg46MeDFfV2fyX0V2pylZjdpSZXid4eMjqLrd5y6K/F4CiW61wihVWsdsjNQbW70hCo0fmqlc7yfHNIagzITMF8c0huCSenNOSonJkFFm6+iZtv4hfZctUusc4rMwULrMUKR5nSWa5yVUCldJYrHGWFthK5JSgz+aH1ctCmZZHWJdQ4c9WOZCVX1iW32Ym0rly1I0dlz1baoMpR2aGTIq1LovdIjX6ZKSDR+3LV7lylW6TyitU+sdonUnlzFW5BoSMr38aTWnhSS2a+LVvhFmsDefqQSOPPVrizi1zZCneOwp2jdOeqPMnKUXmyVZ5spVtQ5BIUuXKUnjxNqEBXnK8JigqcXKGOmpGHoXBhBHoKjpxKIMMAMhykwAAyDCDBADICpKFILDQ5HUVKQxLTEGAaHEiDA2w4wIIDTDjIQBDpSBIdRaajKQw0hYEi0ZEg9UXRkCAdCdIQRCqCSEMQ6QjitGeQhgRpKCINQ2ZgKQwsiYoBiSgcDoFCpcBS4HCYSJTT0d7yzVfbL1/47tL5MycO7zuyf9f500dvXDk7deW7i2ePfXfq4OXzJ25eO3vq2N6Na5avWfHxri82njy068TBnUf2fnV4z1fH9u04fWj3qYO7ju/75tTBXd8e2XvywM7j+765cPLQ99cvPLl77cLJQ2NLFsXLQ1aV3KlT1JX63h7oWPPZh19uGN/7+eb9X2478OXnZw4ceHB96tdHj+9dvbZ22XKPyYxLhaX86d+gsWsP7lz7X//j2W+/3L9/99L1K6emrp25dePs1SunDx3cuX5y9bq1qw/s3331ysXbt27cvXvr/oO7Dx/de/jo3v0Hd+7eu3n7ztSt29dv3b5+4+bVK1cvnDt/5vSZ46dOHzt95viFi9/df3Dnt99/+Y///Msvz354/OT+k6cPfvv9l7/+x6+370wdP3H4+InD16cuP37y/ZlvTwwPD+TkCGbNmjVjxqzUFASUjniel3gBYiwGAAhkHBZEIrCQj0GAAiEYyhwT8CQcFoTEDIOh4TA0AoZBwrEIBAaOQMMRKCQKg8bisAQCFiRgAQKGgEfhsCgcFkMgAGQShUGHghNQ8xgKDbPS01/wl5uRmZmRyYO4DLWTOfwsnoDP42fm5eW67Ib6qpLOhqrWaFms3FcdctQWO+qKnZGApdxjqPQZa8PWaIm9LmytDhir/PrakClWYqsvsSdKbfXF1njYHA+Z68PmhhJra6Wrs8bbG/X3RQO9df7uWl931Ndb7+9JBHoSgZ6EvzcR6G0I9DYG+5vCg80lQy1lw20Vo22Rue3Vb3XUzOuqXdATXdAbfaurZri1cqCpbLCpbKQ1Mq87urC/4YOh5g9HWj8Ybf1wtHXx3PYl87o+ntf94XDnu70t8zoaRtrjg23Rgba6wY7oYGesvyva2V7T1Bxpbqvt6G1KtMW9Jf5Cgya3sCCnSCFS68U6i0hnydWYc7UWsdGeb/cWeQKFbm+e3SYwaNOV+Yz8HKqYQxYySNkUkE8EeAQ8h4BPBwhsIoFNAlgkkEkm0slEGgmgEHBENImKy+Kz1GqJw6l2e3Qul8ZiLlQrhbI8riiXzc+kpbOJFCIGg0pNmfPmzJl/mpMyA4mBEYgYMo1AYxKZaWQGm0xjgiQqDiRjABIaJGNAMgYgYfAgCoOHobCpCMwcBHo2CpuCJcAJRBRIxpCoODINT6LiiBQsgYjCEuAobAoMNSsFMSsVnfICxPB/DcQvB4iTIMYjCACWTaPmZfH1+XKbUmUpKjLIpDqJSC0UKPjcQl6aIjPNKsspM6vifmsiaGt4jlF7S7GtKQQFJ4wJvz7u08a8mqhHXedW1bpUNS5VtUtV41LXujVRjy7m1kWnVZ1Lm6xap2Z61bm0yTN/896pibp0cY8h4TM2BsxNIWtT2N5U4m6u8EMgjpV564o9tWFXdchZFXRUBRwRv73CZy33WsrcphKnIWTXhR36Urep3GMudZtKXMYSpzHs0AdtWr9F7TEqXboCm1pmVkiMBUJ9fo5aKigSZhXweQVZvCJBVlF2VlF2liI7q5DPk2ak59DpXBBkYTAUGCyTRHKpVXM72j+fGD+xa9fJPXsOf/PNsd27Tx7Yd3Tfnr07vvp6+5bPN2/4fMvGz7ds3Lplw9YtG7Zt3bh966btmzds3bBu07rnYeLxFUvHVyydWLkcag9DIJ5YNTa2fMWqZcuTIFbIC0gAMY2VZrc5hwdH1k5Mbtm0bd2aDUs/XbH4w08+/ujTJYs/W/Lx0o8//nTJJ0tXjP0RmVi46L2BocHRuXOhDDF0o2779u07d+6cnFzf19fv8z/PECcamvsGRqDFHPMXfjjv3Q+H57/XP/pO3+jCvuSUCSaTTSJRcDgCjcaQSKQQiCsqqkpLKorD5WWlkapIXU11fV1toqY6XhWJVUXiVZF4TXUiHm1pqO+sj7XX1TTXVDXV1bQm4l2NiZ5EvKuuprU60lRT3QzFiP8AcUt3VVW9xeIW5OQBJPp0EGPB/y6I/0FKONkVfu12umRSAtKwweI1WH16m09n8/2XQPzSMmeoN5ysaSAusflLrb7S5CyFZA8YSspCV8qgG3XQd5MN3em6fek6GmQ+SNKQsKefT86UmJ7rnf7ypazFdLlOH74G7XZOzp14lcJ/D8HQ6GIIwcnnv1fQeWhfHRSiSHaIoWxJctd0ci4ylDyGGsNQmVwl0AJn6N8VNl+FxhKUqu25RWaxyi43BzWeiDFYp/fXKJ3l+aZQnt4vNTw3sdQYEOu8uWqXQGHPlFt4cnOm3MIvsuWqXCKtBxptBk38LbAWyy3Fcks43xSSGoNSY3L9sidP74FADHlXpHGKNH9sb56+wznP4BHr3BCakybOUdpyVXah2iHSOCU6t9TwAsQqV67CJVR6IBOLVD6h0pNT5OLL7TyphZtn5sms/EKnUO2T6IISXUiiC4q1AbE2INIERBq/UO3PVftyVF6B0s1XuDILHbwCG0dm5UitXJktK9+Zne/Oltp5QiMrS0FkidBkbiqBkYKjpOIpMICCINIQRBqcSIWDVCSRgSazMZQMNDkDRcpAEDPgQAYcSIcDaXCQDQdZCCIDSWagKUwMlYWhMtFkBpJIe1F0JJGBfO5gOoLEQPztM5LEwFCYOFoanp6GpzJwJCoGAFFYHAyJQKKQYrGwo73tqy+3Xzz/3YVzp48f3ndo744zxw9eOX/q8vmT3506ePLonrOnD12+cOLIga8nxz5ds2Lxnq82nTq8+/iBHYd2f3Fo9xfH9n1z+tCuUwd3ndi/49TBXWcO7zmxf8exvV+fP3Hw3rXz00FsU8udOkV12D3a3bxq8cLta1ft3rZx3xdbIRA/nLrxl0eP7129vm75Cp/FCiJRqJkzjMrCpYsX3Zm69D9+/+HZj3fv3b5w5dKJa1dO3rj+7ZXLpw4f2rVxw8TGDWuOHjlw6+b1B/fvPnh479Gj7x89/v7ho3sPHt699/2tO3dv3Lp9/ebta1M3r1y+cv7sudOnzhw7efro6TPHL146++Dh3d//+uyv//nrTz8/efjo3uMn91+A+Pqx44eOHjt49drFR0/unfn2xMjIYG5u9uzZs2fOnP0SiNEoPARiHBYkglQ8noRC4mCpKBQSBxDIUDqCTKIDBDIWAzz/r+45iFmzYDNnpMyckTJrRuqsWamz58BSU+FwBBKBQqGwWBQOi8RhERh0KhKZikQgMGgMAQ+QSSQalUynEakUkEImUalQNAIqGosJcRlKGNPZLDqbzUxPZ3My0rnpIpHAYdVGKwLN0ZL6iK8qZK/0matD1tqwLeI3lbl1lT59bdgSLbHVhS1Vfn2lVxPxamsChrqgIRYyxsOm+pCxPmxqKLY0lliby+ytlY72iKO90tFabmsuszSWmpvKTI0V5qZKS3OVra3a0V7r6ox6e+r9vYlgXyLc11DcnyjpT5T0J0r7G0qHmitGWioHm8r7EiU98XBffclQU+VbHXXv9ibeH2j5YKj1g+G2D0faPp7b+cm8nk/m9X443LWwt3V+Z8Pcjvrh9uhQe91QZ3SgM9rXWdfZVt3UXNncVtPZ29TQFveV+AoNamFRQa5CKdbo8/QWid4m0llFelue2SF3ehXeQJHHJ7XbIRAz5blUMYeUSwf5JEImgOfgcRl4fBqBwCYCbBLIJhNZZNKLzj5AxpFpeB6PXlCQbTIX2h0qq6VQpcwVC9OyuGQeh8TjkDPSSAwqgYBDImCz5qS8mQqbhcLAgecgBplpJCabRGcRKXQCBFwSBUukYEAymgBCe75TEejZz0GMhxGISJCM/lsQI7EEGAqbAkPNTEHMTEXP+ZdBDB14KS+RBDESj8ATMCwaVcLn6/LlVoXSVFiok+ZpxUKVUKDg8woz05X8DLtcWGHTJkL2xmJHQ9jaGLI2hMwNQVMiYEwEDAm/Pu7TxbyaqFcT9arrPKpat7LGrap2KatdqlqPJubTxXy6mFcX8+pjHn3Mo6tza+vc2qhLW+fS1rjUNU51rVNd41TXOFW1Lk3Upa1za2td6lqnutapefEtda1TE3VrY15dvc+Q8BvrA+b6kDUedsbCrpqwozpoi/htEZ+1wmep9FkifluV3xrxW6GXlV5zucdU7jFFfNaqgC3it0b81iq/tdJnLfeay9zGYoc+aFX7TAqXTu7QyGzKPFORWCfLVYuzNaIcnUSkl4r1UrFBKtKIcgqyeCIWkwuCTDSanJqaSSK51ep5nR2fT4wf37nzxO7dh77++tiuXSf27z2yb/feHV99/fmWL7Zs+GLrpi+2btq2deO2rRu3b9v0+bbNn2/ZuG3T+s2Ta5LBiYmVyyAQr109tnb1GJSXWLVs+cqlyyYn1kwDMZjGSnfYXSNDo2sQ6FwkAAAgAElEQVQnJjdv3Lp2Yv1nnyxf/NGnSxZ/9snHny35+LOPF3/y90AMTZmAbtRBIF63brKvt9/r81us9lC4pD7R1Ns/PDx3/ujb7/4B4rnv9o0u7J+7qP+t9/vnvf8Gi5UGgZhCoYnFeXa7EwJxSXFFOFRWWlIZqayrrfkDxJHKWKQyVl1VH6trTsQ74tG22uqm6khjbXVLfazzFRC3JUHc3j7Q0tJTXZ2wWj3ZuVKQzEiBY2bOQbwAMZnFyRTJC/9LkYlCrbVI+3/oDU/vCv8DEP+h4X8JxFBXGGoJJ+u1ILb6oE3O5a5Qlae41lNcN703bPNVQN1Nk6sE+q9/aKTDqyB+dfLDdBBDTeJXO7gvzSF+bdTh1UXNL2kVyvW+tl4L4uKqxumrPZK/5KXGM/TBoM8Agbi8rrWstiUcaYBSxVC/PJkthj4PtMrupTUfVm+5yVXyUre4yOCRKK05hSah0pZvCmg8lUkQy0xBsc4r0fugPrHUGBBpPdlKR1ahNbPAklVo5RfZBAp7jsop1LhFWg90OE/vl+h9Yp1XpPXkqt05qufLkyEEv7agrjAEYqHGKda58wxeqdEn0Xuglzkqu0BhhSrZJxZpXRK9N8/gE2s9uQpndqEjp8iVq3BDLH7eJC5w8KQWjsTEyTPz8m2CIpdI45cawvmmknxTicxYIjUU5xnCYl1QqPXnqL2Qhjn51jSpiS0xssRGltDIEhiYWXomT0PnKMhsGZ6WgyRyUgnMFBwtFU+FgzQkiYEiM5EkBoJIR5GYGEo6lsrFULhoMhdJ5CAADgLIQADpCDANAbKRRBaKzMJQ2VgaG0tjoSlMJIkxvRAkBvx1hSAxkGQmmsLC0tJwtDQclYkj0TAACYnDpyKQcCQyV5jb0tK8devmb8+c/PbM8UP7d+3Z+eWxg3vOnj589vShE0d2Hz7w9Ymju789dWDvjq2rl3449tkHu77YeOLgzsN7vtzz1ea9X285vPvLU4d2nT60++SBnRCIj+/75uier84dP3Dv2vknd65dOHlo9Sfv11eEbeoCp04RCTqHOhLLP1iwdWLFrq0b9n2x9cBXX3x78OAfIF6x0m+zkzFYXGqKRaNcunjRzavn/vrr45+e3Lp94+zF80cvXzx27erpy5dOHj68a/OmtVu3rD954sj972//8PTR06ePnjx9+PjJfcjE39+/DTWJb966NnXjBYhPHzt56uiZb09cunzuwcO7v/3+y2+///Lk6YPv799++OjeX377+fe/Prt569rhI/sPHtp76fK5B4/unvn2xOjokFCYM2fOnFmz5sBSkRCIk1MmEHAMEoGFMhIgQEGj8KkpSAQcQwSp6Wk8LkeQkZ7JoKeBAAWFxKWmIFPmIObMhs+eBZs1M3XWzNQ5s2EwGBKBQCKQSAQKicSgkVgMAouBoZApCPhsWGoKAg5Ho9B4HBYg4EAAah5Dz9AfoT2EAJlEpFKgghIXAIVMpFIodEpWVoZJXxQpdsYrvdXF1jKPvtSlqwqY64ptVQFThVdfHTTGSm2Jcke81FYbMka8mkq3OuJRV/s0dUFdPGxsKDE3llqay2wtUJVbm8vMTaWmxmJDIqSPBTR1flVdQB0NaePF+oYyU3Olra3a1Vnn7Yr6uqL+rrpAZ62/o8bfUe3vqPF31ga76oKdtYH2al9bla+zNtRXXzbSUj2/M/5uT9PC3uaFvc3v9bV8MNi+eKTr49Gej4a73x/oeLevZUFv0/yexFs99aM98aGeWH93tLujtq2turMrPjDc0dnbUlpdorEZxKoiCMRSgyXPYBcb7GKDXWpxFrheC+IMYjaNkAXiuXhcBg6bhsOxCQQ2+AeImSQSg0iig0QqgUInpGWQRWKORptntRaZTfmF8kx+JoXNwLIY2Iw0kJNOZjOIJBCLQcMQiNlIVAoaA8cTkAARQ6LiKHQClQFQ6AQyDU+kYKEmMR5E4gAEBg9D41KRmDlw1CwIxBg8DA8iARKaSMFCGgbJGDyIxOBfgBg5IxU9G4GF/z+83XdwVHe6J/y5d+7YIHU4sU9ntWIrq7sVW51zzjnnpFYm2waTbJzGAWNyENnknEWOBmwM2BgbDAbbeOwZz737vnffu+9ubdX7xxGyBs/M7r377lZ9S/XrwzkqqYo/PvXoOc9DRskk5N8B4mf6JZ4ddYzv+0DJFAyu5LDbm5vV3d1GqVQnEik72pVtArmgRdrSIGniKnh1Vklb3KrpDdr6Q9ai35B367Judc6lyrlUebeq4Fbl3aocHo8y51Hk3IqsS5lxKjJORdalzHvUeApuTcGlybvUWZcy61TmHKqsQ5l2yNN2ecamSNvkKbssY1dk7cqMQ5F2yH99zjqVOZcy71IX3Jq8R5vz6lJOXcKhizi0YbsmZFWHLOqQTR2xa2IOfcJlSHqMKa8phePYbYi79DGnPubQx5y6uEufcBkSLkPMpY85dRG7NmRR+Uxyt17i0ogcqm6rossk7TCI243iLotMbFNI7QqpTS4xdHcp+LyOmup6Or0cBOklJXU0ml0uXzh16p6RkQkV4okg3rFn+9Zfg3jX9q07tm76ayDGR0ysHlm9eu3KlauWLV+5dPmmkfUb1q6bOXWaRNhNx6jVlTU2q2Pey/M3jGz6cMuO9es2LV2yYvEYiJe9v3jpe+8uWfz+0hWrJ06ZeGP2nNnjc4i3bNmybds2vGViw4aNs2a+4HJ5DEazzx8s9PTNfGHOnHkL577y2sLX317w+tu/gHjB719a+PZLr7z9m6qqGgaDhaIUBoMlELSNgzgYiPp94VAwlohns5kxECfiOTypZOHvgBhvmfg1iIcGZ6ZTRbPJxRN00VkVBDIy6RcQMyq59f8uEIvVJonKLFWbZf8/gtj0HwfxRAH/HRAb3UGTO2T1xVyhjDeS94Tz4yuU8fIwvnrN4AjjIB4vEj8DYlcw6/jLsWU4i8ffe/urrRG/BvGvF3OM9/j+LRDjdeJn+owngviZK3iHQyjVP15pnujgie0c47/peJcw3kCMv2iIv2KIv1c3VnhO9HqjBfxZ/IfH19eZXFGtNYD3ECuNHrneJVbbhApLh8zElxh4UlOHxiV3xLTejNqdklojuIDb1C68+otXiHEQj2u4RWblyW08uY2vsI+nRW5rkVmbpJZGsblBZGwUG5tlZr7CylfYxmvAbWpHm8bZ/rRgPLGDolVlHwcxfrFZamoUG8aDs5ivsLaqHG1qp0BhbxFbmrrNzd2WFpGVJ7YLpM42uUsgc7aIbfWdRm6brqZNx+0w1HdbeDJnh8bfbYx0GyNCQ7hLH+zQBVrVPr7K0yx3Noittd3m6k59Rbu2vFXD4WvYTSp6jYxaIaZyuqllnRR2K8xoBuh1JGoVASsnYhwyrRxkVkKsKpBRSaaXg4xKhM1FyxoQdgPMrAfodRNBDNCrAHoVyKxC2NUopxrlVEPsKoBZOTFkZiXpr4XMqgBYFSCrEmJVwqxKmFkO09kgRichlMlEcgmR2Njc1FPs2bxl47lzZ86fO3X08P4De3ecPHbw0rnjl84dPzN64MSR3adO7Dt3+tD+XZuWL35j5ftvHty1+ezx/ccP7Ni/Y+PBXZtHD+7CHXzp5BiIzx3bf+bI3mvnTty/ff1vgXjlO4t2rl91ZOfW0b27Tu7fd/XUqUd3vvjjo8f3bt7esGKl22xhwghGIprVimXvvXXn5vV//uOjP3z35ZdfXPvk+pkbH5+5dfPijRvnT50+tH3bxl07t3505cK3jx/89OOTP/zh+ydPHj8D4i/v3fni7u3P79z89Ob1q9cuXbx09sLFM5c/Ov/pzesPH937089/+OOffvjm0f2v7t15+M29P/38hz//8093vrg1evLo8ROHP/7kowcPv7p85fy8ebMFAl5paenkSaUkAojAVBShoTAVRWgITMWbhmkYEy8GwxBWWkImEyE2s6KlubWrU9zZIWppbq0or0ERGokIkYgQQELwzgoSEQLJCIJgKEqBIIgMAmQYICMgGQGJILkUIE4mlZaQCCVkIhEkEyGABIMkGCRBAAkGSBBAggAiSCaCZBIMACgEYyhCpSA0CoShAAqRUQikwAgVqa7mqORdEa8xE7JE3eqARRa0yJMefS5kTvsNCa82GzAUo9b+uL0vas0H9Sm3Mu6QJxyylFuR86mKQV1/xDgYMw3FLMNR81DENBjW94e0fUFNb0Dd41flvYqsW55xy7NeVSGg7Q0bBmKW4aR9WsY1PeuelnFPS3umptxTkq7hhGso7hqKuwZjjoGIvS9s7Y/Yh+Ke6ZngS8X43IHMgqHCwqHCgqHCwuGeRdP63pg5+PsXp747e8Z7L8945+Xpb8+Z+tbsoddf6n/lxeK8FwpzZuVfnJGbMSM3e87AK6+9NHfhC/n+rMlt7VLJ+VJZq1LTpTV16qztOlu7ztZlsovtbqnbK3a5OizmJq2qWiYsF/JYbTX0FjalEUPrEKQGgasQpIryN0BMZXGwiipac3OFXN5qNkvNJrFE3NhQx+CwgTIWUF2J1VYzqivoTAaKomQIIUIIEYKIEEyAUSJKJeO6xYNTGO9/AOASMjSZBE7CMwHEZCoDpDFhOgvvrIBwOgNwyf8KiPGBa/8zIK4qL+toaVGLREaZVCcSKTvbFe2t8jaejN8k49WrWhttso64TVMM2nqDlrxXl3aqEnZZyiHLOOVZlzLvVuU9qrxXnfeq8z5VzqfMeZVZjzLrUWbciqxbkXUr8eRcqpxTlXUq0i552inPOBQZhzzlkKbtsrRNnrbLkvjZLk87ZCmHLOOQZx3KjFOeccmzTmXOqcq5lTmPMu9RFzyavEeT9WgSdlXUqgpZlEGzImhWBE2KoEURsanidl3SpU95jGmvKeu1ZH3mjM+UcOkiVnXIrAhZFGGrKmJVR22asF0dsanDFlXIrPCbZD69xKMVuzUip7rbruq2K0VOtcyrVweMuqBB59drHAqZtqO9i8ttoNM5AECbNImLYTaZbOGUqXvXr7909Ojl48fPHjp0/uiElomJIN6+ZceOLTt3bN25feuODzd9uGn91g3rJrZMrFu5fGTVypHVq0bGVtateAbE4i4hDcOqK2vsVsf8uQs2jGzaunn7+rUbcRAvGQfxO+8vXvzB8lVr1m/atHlsDvHrc+bMXrBw4ZIlH6xfv37r1g+3b9++a9euAwcOrF+/YebMWS6Xx/gLiGfPnrvg5YWLFrz2+/mv/X7OwjdemPfarLmvvzD/9y8tePulhW//pqamlslkIwiFTmfy+a1ms/UpiCM+b2giiFPJ/FMQ51PJnnxusLdn6jMtE/29s3p7ZuCb6jLpwQktE7OmTHlpaGhWOt1rNrv5rUIGu5IIoJNKgecJYyCu4NYLhP9TIO4YA7FZojZL1X9vpNrfp/DE7mHcxDqTW2dya81ujdn97+ohfgbEf6M2PAHE3pgjmHaHc67QX5lrhu+nmDhzDS8S//3hvn9rKvB/AMTjPcS/Xs48sav41/x9ZmnzxDaMZ7qQ/2pz8/jWj/ECMD5sGB/ENj6HeHzsGt4sgf/w+BVvtGDzJfEX7FQmL07hLrmpXaLvkBm7FJZWqalZbGhV2qXWiMaTVrmSEku4Q+vBS78TN73xFfYmiXlcw8+kWWppllrwG/BCcn23ob7b0Cg2NEmMzVITT45DdqwvYiKIx1sj+Apru8bZqXO3qR0ChZUnszSJDfXdujqhFk+DSI+zmCe38hW2Fqm1qdvU0Glo6DA2dpqahRa+2N4mc7U+BXFNq7ZKoKlq09Z2GpvEVr7C1abxtWl8rWqvQOXhK90tcmeT1F4vsnC7jJUdOk6rms1XsngKZrOCViejVIgQVhfMaIcZrTCDDzNaIEYjSK8l06pItAqAXgkxq2FWDcioIlHLAXolwq6jcJpQdhPMbADp9QBtIoirQUY1xKxB2FwKh0sp58JlNSCrGvjLkNl/JQC7CmBVAsxKkFkBMSsgZjlEZwNUBgnBJhHJkwiE2sb6TD4zsmHdyVOjp06dOLB/z97d20aPHbh0/sTl82MgHj2658yJ/Xu2r1/27ms4iM8c23d037bdW0f2bd9w4sBOvHX40snDl08dwUF8+vCecRDfuHR65IO3i/EgDuJUwDF/5sDa99/cu3ndib07Th/Ye+bggWunT3/z+Z0fH37z5Y1P1y1d6jQY6SCEEEqNKvnyxb//8rNP/q8/f/fTk3tf3b1+4+Ozn1w/c/PGhY8/Pndy9OCHH67fuWPrlcsXvn38EAfx998/Gm+ZuP/gy6/ufYGXh29/duOTG1evfHQBbw6+dPncjU+vPXj41Y8/ff/DH769//XdO3du3rv/xY8/ff+nn3+4/dmNI0cPHDq8/6OrF+9/fffS5XM4iAmlhNLJBDIRQhEaBaVjKJ1KYVAQGgSgMEhh0NgVnGoOuxKFqaWTSSQCWMGpFgmlRr3FZLAqZOrmRj6DxgbJCEhGKAiNhjGpFCYFoVEpDAaDTaczYAQhQwAJJpMRgIwAJJhMhEilAKGEXDqeUoBAAIkEkESESASQOB4iRCIjAITBCA1FaCiEwfjjJJgMokBVFVuj6Ir7zbmwNeZSBUySoFmW8ugKYXPGr096NdmAvjdqGYjb+6PWQkCXciuSTnnaJc96lD1+dV9INxg1DsfNw3HzcNQ0FDYMhrQDQc1AUDMQ0g6Edf1hXTGo7Qloi0F9X9g4EDUPxW1Tko6pKde0tHssKffUpHtq0jMl4RmOe4ZiroGIvS9k6wvZB6LuKQnfjExoVi76Qi4+MxOdkY7MzERfyCXmFDPzBwqvTxt4a9bw71+c8taLQ2+8MPDqzJ650zIvTknOGk5MH05Mm5qaPWfgtTfnLHxtTt+Uos3v6FYrBTJZm0oj1FuEBlunwdZhsAktDonDLfV4xW5nu9XcpFVWS7s4XS2s1mp6CwsbAzGMg5jyC4gZ9HI6nUOjl1HpbIxZRuFUYE1N5SpVh9ut9Xq0Wk07v6W8ggOXsYCqCgq3il5VTmPSEQoKICgZQckgRCCRJ5PACW3BDIjGhKl0EKWSQaSUBE4ikJ/DQwSeJ4GTALgEBzFKJWN0kMqA8GB0cAKIJ/0HQIznb4EYNzFEgwAMABASRkWqKzhdfL5GLDbKZTqxWNnVoehsU3QIFG0titYmdUezTd4Zs2kKfkvBZ8y4NAm7Im6TJuzSNA5ij7rgU/cEND0BTSGgzgdUOb8y61NmvcqMR55xy9Mu2Vic8rRDnnLIUk5pyilLO+RphyzllKUdsrRDnnbKUk5pyiFL2WUphzTllGVc8qxLmXUrsh5lzqPKe9R5ryrvUxV86oJXk/dqsh510qGK2VQRqzJkUYRM8pBRHjLLI1Zl3K5JOnUptz7tMWQ9pqzXlPYY4g5N0Cjz6yV+gyRglAaNspBJHjTLgiZ50CgPGGV+o8RnkPh0Eq9O7NaKXBqRWyP16pUhsz5mMydslpjF5NWojF1d3bW1jTR6GYmEPfdcNYpaJJIFU6bs37jxoxMnrp48ef7IkQvHjl06eeLciWPHD+0/sHvHnu1bx3qIt23etm3T9m2bt23dtHXTyKaRNRvXrsI1/Msc4hXLn26qW4H3S6xatnzz+g0b1q6bMWWqqLOLRsFqqmocNueCeQs3rt+8dfP2kXEQL162ZPGyxe8tffed999bvGTZytXrNm7cuGXLqjWrX3/z9Tkvz3nl1VeWLl26cePGbdu2bd++fefOnfv27RsZGZk5c5bb7TWZLH5/qNDTPwbiBYvmL3pr3qK3XlrwOv5S3ax5b74w/60XFrz1Gy63nsUsQ2AKncbk8VtNJks4HI3FEoFA2OsJBANjIM5lx0CMtxGnU72F3FBfcVqxMDWXGcJfqusrzhzsf7G/F58yMZgdB3EvDuLZQ8MvpDN9ZouX3yZisKuJIGUSAZxEAAggAtMY5bUNAqFYrNKKVJoOmaJDKu+UK4UqjUitF2kMQpW+Q65pk6naZOp2ha5L+fdA/Pcp/D8Esc7s0Vo8mv+FCvEzCP51zO6IxRu3+pLWZ+ZIjOE44wikbP6kzZuwehJWb8LmTzlDGVco6/xray/G2nnHDfq06oyvsnOHcezmPJGcJzz2r7+0TOBuDmfdkZwnmvdGC74o3uqABxdwz9Oy7rOr7J4BsSda8Pxlh/EzO6KfGUXsCudc416P5j3RgieS90byvliPP1H0J3p90R686GvxxC3euMOf9kTyeA9GJDMYzgwGEr3eWCGQ6I3mhqK54UC8aPMn9Y6wxhJQW/wKg0uotAhEWl6Xql2i71bZ2mTmhm4dT2oWm0IaV0rpSIhNoTa1mye3P1197Bca/DiRx8mL83dimvCDxDwxjSJjQ7euTqhtEOmapQae3NKqsrVrHJ1aZ6fW1al1tWscrSq7QGFtkZmbJUa+3NKhcXbp3R0aHMTmRrG+vltb16Wp7VTXdqrrhZqGbl2T2NAiNfFk5iaxubHLUNemqxNo61t1jR0GXrelTepolTlaxNb6DkO1QF3JU1UK1Nx2Xb3Q1CA01Xeb6oTG2m5TrdBY22XgduqrO3SVbZpygYrFkzOaJbQGMbVeRK0TYdUihCOEGB0grQ2iCxCmgMIWUMr4CLsRYnABehXIqIKY1RCzGqBXEigcErUSYddjnBa0rAVmNoH0BoBWR8JqSVgNiVpDptWADC7E5CJltRinDquoQzhciF0DPJOyX4VdA7CrAXY1xK6CWVUIqxJhVSBMDkxngRi9FIAmE0m1DfXpXHrd+rWjJ0+cPHniwP49+/bsOD165OrlM9evnL545ujp4/tPH99/dvTA3u0bVr7/5rrl7xzbv+386MGj+7bt/nBk346Nowd3Xj515OrZ45dPHf3ozPGrZ4+fO37g1KE9H505fu/W9e/ufX7zytn1y97tS4YtCpFNLc0EXa++OHXj8vcO79h05tDec4cPnDt06Nrp0w9uf/bk/tefX7u+6r33LGo1SiCQn/+dTi5Z+f7bD7+89V/+9ac///TN11/d+PTjs59cO/Ppx+evXT1z/Ni+LZvXbdu2+dLFs998c/+HJ99+/93jx48ffPPN/QcPv/r6wZdf3vv8i7u3P//809u3b9y8ef369SuXLp07e3b0zNnR8xdOX//4yv37Xzx58vi77x7evXv75s3rd7649eTJ4x9/+u7Gp9f3H9izb9+uS5fOf3Xvi0uXz8+bN7tVwCMSCIRSIkCCUJiKoXQMpdMwJobSYQCFQQqTXlZZXlPBqUZh6uTnSkml5JrKWq1KFw6EY+GY0+YWtndzWBUQGQHIMJVCZzE4LEY5ncqiU9ksJofBYEEoSgTJBJBEggESDJDGTEwkAIRSUulk4uTJxMml5FICQCRBZDICPJ1yAQIoCGIQTEMpTIzGptNYdCoDgzEYREEQBREM4HLLTFpJLubqS7pSXm3ILA1bZBmPrhAypb3auFORcqsLQWNf1FIMG7MeVcIhTTnlWY8y71MXA5r+kH4wahqKmYaixsGwfiCg7fdrBgKaoZB2atw4PWWdlrYNxS0DUfNA1DwYswxGLQNRK57BmG0oZh9OOKYknFOSrqlJz7Skb3o6MCMTnJ72DcfdAxHXYNQ9FPMMx72DUW9/yN3jc+Tc1rzHVvQ5B8LeqfHQzEzspZ7knN707P7US73x6YXgQNpdSNhzcXsu6cxlPMPD6bnzps+eOyPbmza6LF0qeZtc3qnViUzWbrOty2TvMtm7bU6pyyPzeiUeV4fd3KxT1jwFMaOFTWukUupQpBqBq1CkCqM87SGmVTKoHBq1DKOyKDQmymChnHKspaXSYBBHI/ZUwum0K4SddTWVWDkLrKqg1FTRKzlUBhVCYTKCkFGUDEIEInkSEXieDE2GUAKFBtCYMN7/gFIBAC4hkp8rIf6ulPQ7Avk5EjiJDJUAcOlTEAMYHaTSQYwOYnQIo4EolYxQiCBSSgInE4DnCVAJGX0KYohIgJ6dqvZrEJMp5P8xiClkMkykYEh1JUfYKtBKJUaFXCcRK7s6FV3tis5WRQdf2d6i6WyxK7tiNk3Oa8q6dUmHKm5XJOyypFOedSvzXnWPX9sb1PWF9L0hXTGs7QmpcwFV1q9Ie+UptzTpkiad0hQehyzllKecuI/lGZci41JkPIqcR5nzqHJPi8pppzztkmdwB3vVeZ8671MXfJqCT1PwjX3MedRZjzLjViacyphdGbEqwmZ5yCQLGqRBkzRklkWtyphNFber4w513K6O29VRmzJskQcMEr9e7NeL/QZxwCAJGCQBoyRgkAQN0qBRGjBKgkYpnoBB6tVKPBqJX6+IWPVJhyXttCXt1oBOYxIKu2u59VQqk0BAfvtPlTBsEonmTxk+sGnT9VOnPjl75tLx45dGT1w+PXpu9NiJw/sP7tmxZ8eHu7dv3bVty/YPN27duuHDrRu3bF6/cWTNyBiFl65e+sGqpUtWLV2yeumSNcuWrlm+bM2K5WtWLF+9bMWqpX8B4u6OThpKqamqcdpcC+a9goN43ZoNH4yBePmSxcsWv7v0nXfef3fxkqUrV63dsGHD5s2r1qx6/c3XX5778quLXl2+fNnmzZu2b9+2ffu2nTt37N27d2TdulmzZnk8frPF5g9ECsWBGS/MfmnuwpcXLJq/6M15r7714rzXZsx5dfqcV2e8/NrMea/PnP/6b2q5jSxmOf5mMY83EcQhr8cfDEQT8cw4iJOJXDJRSCWLmVR/ITfcV5ze2zMtn52STQ/ls1N6e2YM9L3QV5zRk5+SywzmMoOF/HCxOK23d/rAwKwpU+cMTnkplR0wWX28NgmdzSWA1ElEeBIBJIAoRGNyahsEXSKxUiPC5xBLZJ0yRbdCLVLpRGq9UKnrkKnbpKo2qbpdrutSGkX/O0Bs/D8EYqMzpHeEDM6IwR01e+I2X9IRzLjCWXc074nk3ZH82DJnfE+bN271Jx3BtCOUcYQyuIxd4awr8hTB0YInVsPl+G4AACAASURBVPCOIzXa83TSWcYVHgPx2G7nMTpn3ZGsK5x9es9TDcfy3qdb7nzxgi+OnwveWN6L/2Dh/DPF5vFyryec8/w1Af/FAGNf0u5LOia8JjhWP472+J82LuPy9kQL3niP7+kQYps/ZfEmrL6EI5j2RAvBVH8kOxjNDoWzg8FUnz9RDKX7Y4UpsfyUYLLPEUybPDGDM2JwRjRWv1hrb5Po+UJ1h9Qo0jjaFZZGoY4nNYsNAY0jqbLHJaZgu9rFV9hwEOODJsbbiCeC+JcKsdTSLLO2yKw8qZUvtQpkNoHMJpDbeRJLU7e+vkvTKFQ3i3U8qVEgN7cprR1qW4fa0aG2tymtrXIzX2ZqkRibxXq+zNiusnVqHO0qK19mahYbGoSauk4lt11R06aoaVfUdijqulQNQk2TSN8sNjR26evbtbV8dS1PVS/QNLbreV2mVrGtVWJr6TbXtWmrWhTlTbLyZlkVX1ktUFW2KMqaJKxGMatRzGoQsxvErAYxo0FEr++m1Qkxbida045UtcGVrUhFK8xpg1jtEKMNprcizFaM3UbltFE5rZSyFoRVDzG5ELMGYnJBRg2JWlmCcIhYFcJqxDg8ShkPYbXAjGaI3gjQGgBaPUCrB+n1MLMBYTWgZY0YpwErb0A5dRCbC/yNgGOpGQ/EqkJYVRR2FbWsmsaupDDKYCqDCEKlJHJ9Y0Mml147subEiWPHjx/du2fH3t3bz58+8em1y59eu/jR+ZMXTh65dPrYlbPHDu7avGrJW2uXvX1s/7ZLpw+fPLzrwM5NB3dtPnlo1+VTRz86ffzi6JGLo0cunTx69uiB04f3XTt36uvPbnx37/PxlgmTTGjXyPJR31vzXvxwzbLje7ZdPHbo0okjl44f++TcuW8+v/PD1w/uXP941XvvWVQquKSE8Nt/0Ei6V77/zuP7n//X//zzv/zp20df37p94+LNTy7cunHpk2vnR48f+HDr+h3bt1y+dPbRw/s/PHn85LtHjx99/c3Dew8efnn/wd2v7t25e/ezO59/evvWJ5/euHr1o4sXzp8+fer4mdMnLpw//fH1K1/fv/vDk8fff/fo3ld37nx+8/69L37645Of//zT53duHTt25NChA5cvX8RnEr/88ksCAY9YSigtIYBkmEph0KksPFQKAwYpKExlM8qrKrgVnGoMoRImESAi2FBTb9EZU7F4IZ2N+EMKkbyqrBIhwzAIM6jMMlY5m1lOo7IxjEWjlWFUJohgRAgkQCARBkkwREYgMgKSYTIJJBJJpaXEyaXEyURyKQkkkWEApEAIDUHplPFQWTRmOYtTxamo4pRxmHQGBaPCVBrMYCC8xkqXWTmQ8U/NBwphc8KhjNsVOa++GDLnfPqUS5X2qAsBQzFszAe0aZci6ZBl3aqCX9sT0BYD2t6Avi9k6A/r+0O6voC2z6/t82sGAtrhiH560jIr65yZc01NO4YTtqG4dTBm6Y+Y+8Lm3pCpL2zuj1gGotahuH047hgDcco3Kxd6qSf6YiE8IxOYkvAOxz2DUXd/2FkM2PMeS9phSFh1Casu7TDm3JYen73od/SGXH1hd2/UVYw4ckFzwqMPOVV+uzLg1IR8xlwmOHVqcXBKMRjzyw2qVqmIJxG3qZSden273tCqN7TpjR0ms9BmFTntQoe11aJrVEurRW2cjia2oIbVwmE0Mqh1GFqNwpUUpPIXEFMrGdQKOpVDpbExOovCYlMqKqhtbbVOh7pYCA/1x2Nhi1re2lTHqipDKjloJQfjMFEqCsBkAkgmQBAJgkkgTCDDpQBSClNIGB2isVAGG2OwKRgdhlAiCZxEID9PBCaRoMkAXArABAAmgAgBphARDKDQnmqYDlNoEEolQxQigBBIYAkBmDw2ZQIFiAiZAJEJEIkA413CZIACghj07wQxDNMhiAY+BTFcXcURtvF1colJqdBLxSphp1LYrhS2KbsEyg6epotnV3ZFreqM25ByauN2ZcKuTDmUaZcq59HkfdqegL43ZOgLGXpD+mJIWwioc35VxoeDWJZyydMuRcolT7nkKac87VKkXYqMW5lxK7MeFZ6cVz2ejFuZdirSbkXGo8p51XmfpuDXFPxaPHmfJudVZz2qjFuZdslTTnnCoYjZFVGrImyWhYyS4NOETNKQSRo2y8JmWdgkDZtlY1dM0tDfy9izYZMsZJL5tBK3SuTVSsNmTcJhSjutKYc1qNeau7u6a2tqMQq9pAT6x3+sgCCTWLxg6tSDWzZ/fObMJ2fPXjp+/PLJ0StnTp0/efzE4QMHdu/YtW3Lzg837/hw84dbNmzeNLJ508imDetG1qxau3LFmuXLVi9duvKDJSuXLFm5ZMmqJUtWf/DB6mVLVy9ftnr58jXLVqxeunz18hX4HOIZw1O6OzppKMat4rocnoXzF21cv2Xr5u1r12xY8v6K995duuT9FUveX7H4vWVvv7Pk7cUffLBy9doNGzds3rxy9apFb7w2++XZryxauHz50s2bN+7YsW3Hjm07d27fs2f32rVrZ86c5fUGLFZHIBjr6R2a8eLLL819Zc6CRfNefXPuK2+9MPe16bNfmTbnlekvvzp93qLp8xb9pq62mcUsh0AKRmG2NLeaTNZoNJ5MpkKhsM/rDwbC8Xgyk85nM4VUMpdM5JLxQirRm0kN5DPDxcL0YmF6ITctn52Sz07pyU8rFqb15Kfkc4O5zEAuO1DID/X0TC32TusfnDVl2ssDU2YnMoN6s69JIMZY3BKA9hwBfa4UngxgZIzFrqnnd4rECo1IoeoQy9pFkk6JrFuuEiu1YpVWqNB2SNVtElWbRNMh1wtVZpHaKlaZxU8nEE98te5vLeD4O2PXxkxsmNBDbHKpjE6VyTkO4okIHj+PHwzOAD5V7S/g+7SfGI/e4Tc4/HqHX2f3a20BrT2kc4bHTOxP2kMZZyTnjuRc0bwzknWEM45A2hZIWQJJiz9p9Ses/qQ1mLIH065Q1hXJuWJ5D+7XRNGbLPoSvf5E0Z8o+uJFTzTvCmdd4YwrmnFHsu5Izh3NuqNZdyTnjuTckYwrknaGcV6nneGMO5r3xgreeN4bz3tjBW8s74nlnt6fdUbSzlDaEcw4gmlHIOUIpByBtMM/npTDn/rLc8r+lL92X9LmTdq8+Dnl8KecgYw7lPXgC/Yi+TENx3r8seL4G3vuaMEdL3jiPZ5YwRnO2gIpsy9h8SXsgbQrmvcne0Pp/lB6IJDu8yWL3niPP9kbzAyEsoOBZJ87mreHMrZAyuJLGlwRhdnbrbF1KkzdKptI62xXWlvExla5VWoKaJ0JjTMhs4S6tJ42laNd7ezSeURGv9gU6NJ7W1WOZqm5SWIa7x4WKBytCkerwiFQ2PlyO19uF8hsrVJbq8zeJrO3yx1tMhtfYm7p1rV0a1q6NS3dWp5IxxfrBBK9QGJslRj4Yh1PpGsR6Zq7tc3dGp5Yy5cY+BIDT6xtFKrrOpTcNlm1QFzFF1XyxFV8SbVAXNMmrW1X1HeqGjrVdW1KLk/BbVbU8ZSNrdqWToNAaG4VWQTd5qYOfS1fVdEgYXOFLG4Xs6aTWdPFqOqgVrSi5XyEw0PKeBQOn1IuQMr5UBkPZDcDzEbyeOgNJFojidoEUFtgBo/CFlDLWqmcVozNR9nNKKuRwm5E2Q0Iqx6i15Kw6lKkkkzlUtgttPJWKqcVKxNQWHyUyUOYPJTJQ1l8CpuPlQmwMj5WxsPKWihlzUhZI8iqJ7Pqyaw6MrOOzKwjMWtJTC4egMkFmVyQWQOxaiBWDcSsAugciFZGYVbQy6qZZZVUBguE0RICoZRAaGxqyGRTq1YvP3Rw3769uzZvXLdt84ZzoyduXbv6yeULl8+MXj594uOLZ29cOnN499Zl77z6wVsL9n645vzo/vMn9p84sP3w7i2jB3ZcPHnk0ujRU4f2n9i/5+SBvScP7D137NCtKxcfffHZo7ufXRw9vPj1+QmfXStqt6tlfcnI+4sW7NqwZnTvjiujR6+fPfXx2TOff3Tlh3v3//ztdw9u3964YoXboMdIROI//YNG3L3ivbcffnn73/7TH//84+PHX39+9/bVO7eufvHZ9c9vXbt4bnTfnu0H9+/6+NrlJ989/NMfn/z04/dPvv/m8eOvHz2+9/jx/W8e3Xv44Kv7X925+/nNmzeuXrl07tyZ0dMnj507M/rRxXO3P/348cP7P//0w89//MMP3z3+4bvH//zzT//tv/3bf//v//XHH3+4ceOTy5cvffzx9duf3Tp+4tjMWTP4fF7J5JJJz02GAbSMVVFRXlPGqmDSy6gYE4VpGIXBYVdVV9ZWlFXTKHSEDDEpVEF9k0Wjjfl92VgsHgjq5cq6ikoqhDCptApOBaesgkHnUCgsGGUhFDZCYYEUOhnFSCiFhKJkFAVQBEAgAAbIIJFMLiWRS0jkEjJAIINEACYDCG5iFGVQYBoKYwiFQWWVs6u5VdzaqsoKFoOGUFEyE4MqWVgXjxuwqoYzvpk9wcGEI+83ZL3anoBxIGobjNsHYraBqLU/YimGjPmALufVFLzaYsDQGzQWA7oenwb/G3TBq+7xqYt+TX9A3x/UD4aNw1HT1Lh5asI2LeWYmnIOJ+xDcdtAdAzE/RHLYMw2nBhrnJie9kxLe6alvdNS3hkZ/6xccGY2MCPjn5r0DsfdAxFnX8hWDFiLfmuPz9Ljs/T4LUW/tRiw9gRseZ8167VkvJa0z5LxmdM+U8JjDDu0fqvKZ9WE3KZsMjDQnyv0pJ1eu1AubmgX1LTyuZ1ttSJhrVjElYhqpeJ6hbRJrWjRKps1inqluFrcXt7RzBbUsXk1ZbwKdnMZo56O1WBIBQaXU5AKKqWCRq1i0KtZjGoWs4rFrmSyK+jlFfSaGma3sCkStL4wvTB7Zm8h7bXqxR28ai6HUs6A2FSQgQIoQCSXTi6dPIlEKIERAKPDKB2EMTKMARQ6TGWidDZGZ2MYA4UxgAyXEsHJRLCEDJeSESKAkMgIEUAIAEIAUfwRCGPAFDqCUEGIQiLDpUSwpJQ8uZRcUgoSCDCJCAMEmEyEASL+hwWUTEZBMgoBFAiggAAFIKMACQVICJmIPNM1AUA0nMUQTIdhOgjRAYgOgBgAokSMClVXsbvaW3RKiVmjMCjEanGnWtShEbdrRG0qIV/TxbPKO0MmZcqpTzl1Cbs6aVenHKqUU51xabIeTcGn6wkYigFDj1+X96mzHmXao0x7lFmfOu/X5P3avE+b82qyHvWEjH3MuFXPJOVUJB3ylFORdikzblXGo8p5NePBH0m7lWmXMuVUJB2KhF0Rs8ljVkXMIo+YZRGzNGyShozip5FETNKIWRq1yGMWedymiNuUcZsiapFHLfKYVR6zjl2JWeVhkzRoEAf03QG9KGSUhIxSr1bkUgo9alHQqIzZdUmnKeW0hExaq0QoauDW0ij00hL4n35bhaJWufzVWTMPbdt67fTpq6dOnz969OLoiStnTl84NXri0ME927d9uGnD1o3rP9y8ceumDZs3jmxcv3bDujUjq1evW7lq7YoVa5YtX/XBslUfLF21ZOmqJUtXf7B01bJlq5cvX7N8xbrlq0aWrxpZtfrDjZvXr143bWC4u72LgdHruA1eT2DRK29s3rht65ada1ZvfH/xinffXbbk/dUffLBm8ZJVb7+77PeLly1dtXbdpi0btmxdtnLlgkWvzHrphfkL536wdPHGjSPbd3y4c9e2Xbu379q9c+WqlVOnTXe7/WarMxhOFAemzpw9/8W5r744/7U5C9+cvfDNWfNem/7yq9PmLpo+b9H0+Yumz1/0m/q6FhazAgQoFJTR3NRqNtlisWQ6nYlEon6/PxgMxmKxVCqTSedSyVwinkvECsl4bzo5kE0PF3LTevLTe/JjJs5lhnKZwWxmIJvpy2b6ctl+HMQ9vdP6BmcNT5vbPzwnlh7UmHz1fDHC5D5Ppv+2lPLbUvR5MpWIslhVdfxOkUShEctVnSJpu1DcKZKKZEqJUiNRarrlmk6Juk2sbpNoO+VGkdoqVttESku33CiasLr51yyeiOC/Oo14IojHYnSNaXgCiJ/ZQvfrBXX4ZmaLNzJuYlzD+jEBP31q7H6fzh7UOcM6d0Tvjho9MZM3bvYnrcGULZi2hdLWUNoWStufni2BpNmfMPsT5kDSFkw7w1lXNO+KFzyJHl+i6Ev2elO9vmSvL1H0JYreeI87mndFsq5oxh3LuKNZdzTnjmXdsSzOYlck7YykHOG0PZSyh5KOcMody3njeW8854ln3bGcO5p1RTPOSNoRTjtCKXsoaQ8mbIGkLZC0+RM2X8LqjVvcceuE2DwJmycx8Tweuzfp9KddgYwrkHEHs55QzhvO+yIFPP5ojz/a48c/4vuiI3n8t3MnejzxgjOSs4XSZn/C7EvYgmlnNO9NFv2pPn+qz5ssuuMFdzTvjhU8iR5fqjeQ7ven+rypXne84Ahnzb6EzhVW2fxyk0dm9EgMni61vV1hFaqdCnNI50ponQmFNdSt93SoHe0qe5fWJTJ4RUZfp87Fk1saRPoGkaFFZuUr7AKlo03pHIvCIZDZ+VIbX2Lli618sVUgtrZKbO1SW6fc3imztEuMrSIdv1vLF2r4QjVfqOEJtbxOdUuHsqlD2dypahGqeSINX6Rp6dY0dakaOxV1bbIagaSKJ6poEVY0d1U0Cytbuqt43dUCMbdVWtcur29X1PFl3GYpt0lWz1e1dOgFQlNrt1kgNPE6DQ0CdU2TjMMVMiraMDYPZjTBjEaE0YQymyF6AxmrJWO1IK0eojdCjAYyrZ5I4RLQGiKlhoTVkrBaIqWmFKkuhauJaB1Mb6KW8allfAqrBWY0wvQGlNlELWuhlrVQWM0wvYFMqSWhXACrQ5ktFBYPY/MpLD6FyacwBRirFWO30cra6ZwOOqeDVtaOsVopLD7CbIGYzWRmE4nZSGI0kOgNRHo9gV5LoHMJNC6RxiXTuAC9BqTXQIxqmFkN0ctJKJOM0BEam8GuZJVVYFQ6iUR+/vnnCKUlLc2NuWxy5YoP9u3esWvb5pHVy7eMrDt77MSnl69eOXXm7NGjl0+O3v7oyp3rV47v27nkzQVvLZi1ec3i00d2XT596NyxPcf2bh09sOPSyaMXTxw9sW/3oR3bjuzaefLAvssnT3z16Sff3/vy4Z1bpw7tfWvB7LjPblaKgjbDCwM9axe/ffDDTaf377l2avTmpQu3r1y69+knPz/65v/+4Yfvvry7fWRdwGahg2TSc7/ViITL3337wRe3//XPP/7xyTePv/4CX6F37+6te3dvfXLt0uixgyePH7r16bU/fP/Nn//0wx9/+v6HJ4++/fbrb7+9//13X3//3YPvHn/9+OFX9+7evnXj6uULp8+eOnZm9OjFsyc/vnzhi5s3Hj+498cn3//pD09+/P77n3/8w7/+yz//1//3v/zb//Ofv/vu22vXro2Ojh4+fHjf/n3LVixPJJO1tbWTnpv0/O8mYQi1pqqurraporyGSedgFAYC06gYi8OuqiyvKWNw6CiNiVFry8u7+XyLSum3WuJed9zrMSsVjVUVTBSpKiurq6ktL6vEMBaEMAGYBSIsEGVD1DKQxgKpTACjARQMQFEQgUEIAEAiAJY+DQEACWSQQARLiRARQEGIigAUmAQBIArTWfSqqvKa6nIOi0qFiRgwuYxCbiynK9sbwlbFQMw+Le0eitv7QqaegKEYNA7F7TOy3ll5/8ysb0rC2Rc2FYOG3qCpP2QeCFv6Q+begL7g0+bc6qxLlXOrCl5N0a8bCJsGw/i4CVN/yNAb0PeHTIMx62DM2h+x4IVhvCo8Le2envHMzPlm5nwzst7pGc+0tGdayjMl4RqOO4fjzikJF34ejNoHIraBqH047pyW8s7M+mfl/DMyvqkpz2Dc1Rtx5IO2jM+a8loyfls+5CiE3dmAM+YyR5zmZMBVzMQGe/PZbNLmtLaLuiqb6+m1VdT6alpTHb2lgc5rYgpa2O18TqegvEtQ3iUo62hhtzYyW+oYTdWspipWUzmrkU2vpVGqKDCHApWhUBkFKadiVQwGt4xdy+HUlpdzOeXVrMoqZi2XJe1uScdc818cXPDSUH8m6LWoZB1NjZWMcirIgIhUgIiQCKSSkkm/e6508mQUhZlsGo2NoXQYpoIIDd/GjNHYGMakwFQIX1NHhAgkmEBGSABKJiP4lVISTAQpAL6vjsJAYSpIRoilwOTJpEmTSZNKyCWlAKEUJJWCAAECiDBIQiAyCuEaJqPw0zNAQsZCRP5i0ASAkUHqOItxDZMhOgBSAQgjUelQdRWzs61JqxSbdXKDSqyRdmglHTpph07SrhEJNEKeWdoRMCiSDkPaZUg5dUmHNmFTJWyqpE2VsquyLk3eqy/4DHmvLuNWp5zKlFOZdqnyPh3+/6QYNBb8+rxPl/Nqcx5tzqvNebVZjwa/OWGXx22yuE2WsMvxc8wqxT8mHYqkQ4F/Nzz4Nx9P0qFM2BRxqzxuVSRsirhNgdM2apZGTJKwSRI2SaJmadwqTzlUaac649KkneqkQ5WwKRI2RcKuTNqVaac65VAl7MqISRLQCb3qDp+mM6DvDhrEPm23S9nlUQkDBlnEqo459AmnMWTWWGVCcVNtHQNjEEuQ5/6JS6M6Neo35sw+vGP7RydPXjoxeurgoXPHjl8+febiqVPHDx7cuXXrppF1G9et2bJh/daNG7ZsGNmwds3I6tXrV69Zv3rtyMo161asXrt85VgxGM+yMQ2vX7F648o1G9es27Zxy8jKtVP6hrrbhUwqs7G+OeAPv/Ha77du3rl1y+41qzcvXrzy3XdXLFmydumy9e8vXff2eyt+/97yZatG1m/ZtmHrtiUrVsxdOH/6rOlz5s1evOSd9RvWbNuxZdee7bv37ti5e/vS5UsHh4YdTq/J4gxGkr1D02fNeeXFea/Nmvf6iwvefHHhmzPnvz59/mvTF7w+Y+Hr0xe+Nn3hot801PPZrEocxE2NOIgTT0HsCwb90Vg0mUyn/wqIp+Sz0wu5GeMgzqaHsun+TLovm+nNZnpz2b5CfrCnZ2pPcXrf4AtD0+b2Dc+JpgfVZn+dQAoz639HZv5DKfaPpZTnyTQiymZV1fM7xRKlRixXdYkkHUKxUCQRSxVShVqq0IhkOIg1bRJdl9wkUtv+94FY/bdBPHH7Bg7cfy+In97vMzjDRk/M4I0ZvDGjN270xU3+hDmQHEswZQmmrMGUJZSyhNKWYMoSTJoDSUsobQtlHJGsM4aTseBJ9LjHEy+44wVXLO+K5t3RnCuWcY8lix9c0YwrmnFGUs5IyhFO2UNJWyhhDyWckbQ7mnVH065o2hlNOyP415QjnHKEk3jsoaQ9lLIHUzZ/0uKJm10x64TY3Inx2L3JiXH4UjiFf9FwuOCP9OAUDkSLgb8EsSuctYezjmjOGS+44gVHNGcLZyzBlCWYsoezrniPL93nz/T70/3eVNGd6HHHezyJojdV9Gf6g7nBUG4omBv0pftc8YItlDH5E3pPVOsKa5whpS0gNriFaodY61ZZwjpnQuuIyS1BocbVqrAKZOZ2pa1T4+zUulpVtkaxobZLze3UNIpNTVJLs3SsQYIvtfIkluZuc5PQ1NhlbOw0NnWaWrrMLV3mNrFFqHCKVU6R0tYlM3VIjWORGNvEen6Xprld2dSmaO5QCrq1bTJDu8wgEOtahJrmLlVjh6KuTcYVSKr54mqeqJonquGLawQSbpu0vl3e2Klo6lQ2COS1zdLaZlmjQNXSoRd0GQVdRl6HrqlVU9esqKoTsavaqWweQmsgo1wyWgNitTC1AcRqSUg1CakBsTqY1gDT6gGsjoTUEOBqElJNpnDJFC4JrSbAlaVQBQmpQegNOH9RZhNErYNodQi9icrm0cr4GIuH0BtBrB6g1AGUOoBST0brAEo9QKkHKI0g1gRTWxA6n8IQYMw2jNmOMdpQugCm8UFqC5nWTKQ1EeiNBFo9gVZPoNaXUutKqVwClUvEakhYDZlaDVCrQFolRKuAqGVkmEGGaSjGYrDKmWwOFaOSiaSS558HSaR2Pq83n1mzcunhvbsP7t6+bePInq1bL46e/uTCR+eOjJ7Yd/DCseOfX716/9aNc0cPrnzv9bdfeXHz6vdOHd5x5fShi6P7Tx3ccfbo3o/OHL988sSpg/uP79l98sD+88eOfnLh3IPbt57cv/fg81tnjux//42FA7lYwu8YzMbfWTBn9/o1p/fvuXzsyI1zZz/76PLn167cv3njT988+E/ff/fozmdbV6/ymg0YiVD6239UdXetWvzu43t3/+1ffv75yeNvH3x5786trz6/ef/uZ19/9dnNTz46PXrk1IlDn16//OjBl98//vrbx/cfPfrqm2/uPnx495uHdx89uPvowd2H9+98defTmx9fuXz+1LmTx86cOHLh9InrF87dvn717q1Pv/rss7u3b9+5efOL27e+unPn7hdffHL948OHDq1csXLhggUzZ84cHBqOxRPdYgkFoz73u+cJJUQmjVVbU19X21jOqabR2AhMAwEMRegMehmLwaEiVAxCyug0fl2turvLpdeGbZakx5nwuqxKeVNlOQuFq9hsblVNGascRRkgwgQQNoCWAVg5RCuH6ByQxgYwBkChAigFhGEQAkCIBIIEECwFn7KYDJYSyCUl5BISAoAYTEJAAkAmQyCFSilj08tYVBpKRojPUcnP19DBzjqOWcyLWRXFgLE/bC4GDD1+fcGn6/HrB8KWqUnn9LRneso9HLP3BU3FgLEYMPYFTH1BU1/A1BswFP36Hp+u4NUVffregKEvZBoIWwYiloGwuTdo7PHp8h5NwavDhd0TGFvegYN4aso1JemcknQOJxzDCcdQ3D6ccE5JOodi9oGobSBqG447hhPOKQnnUNyOtxpPS7tn5f2zi+HZeJy4GwAAIABJREFUveEXe4Izc/4pKU9fzJkL2VI+S9JrSfvthbC7N+ovhLwJjz3qsqWCnt5MYrCYy6QTVrulVdjBqa9BK8ugqjK4tgKpr0Yba7HmeiqvgSFoZLY2MlsbmPx6RnMtvbGGXl9Jq+NQaxhYFYaWI1AZDLBggAWDbBQpp1KqmDiIy7gcTk1ZWQWDU0HjVjMkXc3piGPerL75s/r7U8GAVaMRCQS15dUMCgsBaAAZJZEAArF0UgmJQMQwCquMQWNTERoMYgBMhVA6SmVhVBaGMSkIDQYpABkhkWASGSEBKIB/JEITQYxgTAoOYhJCLCFPnkTEQVxaChBLQXIpCBAgkAhDJAR6amL4aSAyCk4AMZmIEInoXwMxHYDoAMQgQ3QySCNDVBLGAKsq6e2CerVcaNJK9apujbRNI2nXSTv00g6duFXbzbfIOwNGVcptynosGZcxadfGLMqoWREzKxIWZcahyXsMRb+5GDDlffqsW5N2qtMudc6j6/Ebe4OmYsBY8BvyXl3Wo824NBm3JuvW4DZN2BVRizRilkTMkqhFGrPIYhZZ1CKNWWXx8djkCbsiaVcm7YoJUeKJW+VxqzxhVYwZ16aIj4PYKA4bxRGTJGaRJe1K3MRppzplH2N0wqZIjYPYpggbxX5tl0fV7lV3BPTdIZMkYBB5NEKfpjtolEasqqhdF3PoAyalWdrZ3cStZVAYpMnI8//EZdBcet2bc18+snPHlZOnLhw/cfLAwXNHfwHxji1bN6xds37N6s3rR7Zs2LBl/ciGNWtGVq1ev2rNhlXrRlb+hYnXLFuxZumKtctWrFu+cgQH8YrVm1av27Zhy8jKNU9BzGqubwn6I2+89vY4iN97b9U77658/4N1S5dvfH/pyNvvrXjr3eVLV61fv2U7DuKXF86fNmv6nHkvLV7yzvqNq7ft3IyDeMeubUuWLekfHLQ5PAazMxBJ9Q7OmDXn1RfmvT5r/hsvLnjrhYVvzZj/+rQJIJ62cNFvGhtay9jVEIhRUEZTo8BktMZi8XQ6HYlE/H5fIOCLRiN/E8SZiSCemssM5zKD2Ux/NtOXzfTmsr1PQTyjb+DFoalz+4bnRDNDGkuwvlUBsxp/B7B/Q6D+QynleTKNhLJZVQ0TQdzVLRaJJBKJQipXS+W/gLj9/xSIx4L3SzxV769BPF42xkE8sWViIojHWfx0i0fA7IlZ/EmzP2nyJ36dX2QcSFqCKWsobY9kx+OI5pyx/Hgc0dx48BuckdzTqnBmYlw4ecdAnLSHErZg3BaM20OJcfjiwe/Bgz/liqZd0YwrMtbcbPuVesfj9KcnZrwwjAcvD/ujPYFYcTxjdeJYjzdacIYytmDaHh5DvzOWd0SytnDGHsm64gVfui+YGwzlh4K5QX+m35vq9SaL3lSvL90XyA4Ec4Oh3GAwO+BL97kTPfZI1hJMmfwJgzdm8MX0nqjS6pfq3XKDT2uLGlwJrSMqM/k7VXa+1MST4C2/tjaVna+wNIj03E51bZemUWxsklqapeYWqYUntjSLTE3dxsYuQ0OHvr5dV9+ub2w3NHeYmjtMrSKLUOEUq13dCluH1NQuNXbKzF1yi1Bh7ZJb2kQGXpemuUPV0qFuFenbZaYOubldZhKI9XyRrkWoaepU1bcraltlXIG0ViCtbZXVtsnr2hWNHcrmLlVzl7qhTVHbIuM2S+t5ikaBurlV29SqaRCo6niKmgZpOVfIrGzFWC0wtZ6E1pDQ6nEQk9EagFIL0xoozCYKswmhN0JYHUCpBbFaiFoPUesBCpcIVxGgChJSBdPqMGYjhdkI0+oASg1AqYGp9RRGM5XFw5gtCK0RpjaAlHoArSOA1aVAFQGsJoDVBJBLhGrJSD2ANkKUZhjjIVQ+QuXBlBYQbSajTURKIwFrKKXWl1LrCNQ6AlZHpNYRqbUkKpeE1ZCxagCrArAKACsHMQ5EYYMIE0KZFCqLzihj0NlUlAqTAKCUQIXg7rbW/kJ23Yqlxw/sPXnowNG9u08dOvTppauffXTj0vGzpw4cvTR66ssbNx7fvXP1zOjG/4+6+4xu877zBa+ZsS2JRHs6OkCAAAE2sDcUEr333nthp3qx4tiW7UncJBcVqlFdLnJcJFkSRVEkJZLq3XaSyWSSzOxk2r2zt+zeu3v2xb74UzAtO7kzd8/MuXvO7/DQwAOIxKuPv/w+v/++d3a//crHR/fMXDi9MH1mfuqLuYufzk+dvX318q3Z6flLF65NXrhxZfrO1auPblz/9aOHf/2Lb/7y0f2FyxeO79/1+ktbX96yduefv3hq/+6pTz++ceni3Zkrjxbmv7p5/fGNxV/cvf37X/3yn37z61/eu3N413tOvRZZvXLVihW67q6J3e//3W/+8v/5r//pP/7tX//2L7755sHdr+7f/vmjez//6v6dm/NTF89eOPfZwtXpR/dvPX5w++H9m48e3Xr06PbDhzcfPrj56P4NMPdvL9xcmL06PTl98dzUuS+mz5+9NjW5eOXy1NkzHx0/PjE+fmD37n27du19f9d7O999bfurI0PDHrdHIZc3Nzc3NMqktfVMFodMoVVWkjEE53P5IqG4WljDYVcROBui4RQyQqNiGMrAUTqNTIPJlCoWs6up0aFTx93OfMhfigRzIZ9D09sg4LNgGpdOr+LyWQwOijIhlA3hfJgugBhCiFFFY/BodC4NZ9MwBg3FIQSBkCcgplVCtEoaVEmDK6lwJYlWUUGtICNUGo5QMZgM0agwhGAIgcM4QoHJK1HSszyU1Cpmm7obwyZFzqMv+o1Fnz7v0Ra82qJPXwoYBoKmwZB5KGwZjliHI9ahsGUgaCr69AWvruQ3DARN4CkQGI/FHWCehMeWgaCp5DcUffqiT1/wL00xYBgIm0FIPJpwlFPA/pBpMGIZidvXpFxrUq6xpHMs6VyTcq1NuwGa12U867PejXn/llJwa394a394Sym0qRBcl/OPpr39cXcu4syFXYWIZyDuH0qEStFAyueMeRzpkG8gkxop5XPphM1hae5s5dRUI1UcSMhBaqrQumqsoQaXSelNtcyWWlZLLatZypJJmA1iZp2IIRXgIjbMxyAuRGNTKSwqmUmjsCAaB0WrGHg1myHiMkUclpDN5DMJJspgwkI+IW+vS4cd29aVfrSuNJQMRJwGc29Hd2NNfRVHwMDZKELQIJQKwRQaCiN0OsFkM3AmBhMQDaPCBIQx0TKIMSYKHqdhVAinwQS0DMSk74EYpqLkSlrFasqqCurqShqJBFGegBgmwTAZgZ7kxMhyE5dBTEGpFIxCwctNYirQMMKEEBYNDMykQgwKRKfgLEggYLQ21WhU7Wad3Kju1CladIpWo6rd1NthUraZFK1OTXfUrs8HHaWQqxRw5DzmtFOfsGni1r6UTZ116ko+81DYPhy1D4atpYAJYBckskW/sRQwFf3GvFefdWu/A1O3NuXoWy7XhG3JxEsytqnAJO29S/B1qp+a7z9eBnHULAcTsyjKb5J5omHwn2mnGjyStPdGzfKQoSug6wgZumIWRdLeG7epwmZF2KyI2XrjDm3caYg7DQFTr1nR3lUnqmGiLMoqdNUzNWymzwxAfPr69JVrl6Yunz23HMSnT506NnHo6KGDx49MnDx65MSRw0cPHTy8/8DhfQcP7zs0MX5oYvzgxPiBifH9h/buO7R338SefYf37Duydz+Yo3v3H9t38MMjJwCIu9u62AS7UdoYCcZf/8nbJ0+cPnnikwP7j7/zzv4dO/e/t+vwrr3H3ts98dbO8Td37t2178jhEx8ePfnB++PjL766fePWTT/e/sJ7u3YeOX7ww9MnTn/64SeffgRAPDw2Znf7jDZ3MJYdHN20+UevbX3p9S0vv/H8K29tfeWtHwBxY0M7nyeGITqOserrWizmJRAnEvFQKBgKB+PxWCaTzeWK2ewSiMHW4eUgHihtLBU2lPLrSoU1hcJIIT9cLAwVC0P9/WODgxsGBjcNjzw/tu7F4bUvJAtrDc5YXZsW5TY8C3FXkOgrlkDM41bXN3d8C+JuuUKhUCqVfapenapXL1fpOpW6doW+XWnqVtuegNj2bwNij87q1dl8eptPD6rDzsBTIAbABY+Ub6pbng2XZ/kxzuWLLd4oKA27onnHk5awLZi2BlPWYMoaSNmCaVsobQ9lbKG0PZxxxfK+ZL8v1e9L9nsTJW+i5EkUPfGCO1ZwxwrgfZyRnDOSc4SzzkjOHSv4EkV/sjwFUJkACbE7lnVHs85I2hlOO0KppQmnnOG0M5x2RTKuSMYdzXpiOW8870sUlt4kVQykS4FUvy9R9ETy7lDOEwaT94Tz3giYgjdS8EXBFMtTbgz7Y0tb2MKpwXBqqDyh5GAoOQgKxN5YHtSp/amBQHrQnxoAv7Uv2R/IDEbyo/HS2nj/2lhpTaQwGswM+VIDoHAczAyFssOh3HAwO+RPD3iTJXes4IhkQeEEfMgmb1xrD+sdMYs3ZfVnjZ5knzXUqXW19FqbVZZWtb1d5+rQu1t1zsZeG1h51qJxtek8bTp3m9bdpna39rmaVQ6Zwt7YY23sMjd2WZq6rC3djpYeZ7vS1dXn6exztvaYG9q1dW3qhnZdc7exXWntUNnalNbmblNjp76xQyfrMjTJTS1KS7PC3CQ3yXqMDV36ug6tpE0tbukVNavEzSpRs0rU0itu7ZO2qWvbNbXt2pqWPlGDUlgnFzUoaxp7JY3qmsY+UYOquk4pkMi5ok6moAXnyBBGHQWvoeA1EL0WYdTD9FqILoUZdRi7kc5rIrgyjN2IMOpgRh3MqEOY9TCjjobXkGFhJVRFgQUwIcYYUpQhgXARBRZQYAENFSNELc6sx5n1KL0WIWoRohbCpFRETIZFFFhMgcUUuIYKS2hoLYTVIXgDSjSihAwlGhG8AcLqqVgdBasl47VLCGZIqQwpjSGlMaUQUwIzJDBDDNNFECGE8SoE56E4B8M5OMEl6BwGnc0gWASCo1QIIVPZGK5oaxvKZ/e9u/PcJx9Nnfli6swXi5enf/Xw69989asH83cWL8/dm7/+m6+//ttf/fL23PSJA++Pv/PnPzuxb/biJwvTZ65NfTE3+dnC5XO3r07dnpu+fmXq1uyVB4sLj2/e/Pr2rb94cP8vHz34xb3bN2enznx0/Ni+946Mv/uzE4emPvt44cK5O9OX78/NPlqYf3R94eHi/M/v3Prbv/jF3//6V1/funHgnR1WdS+08tnVK1YYFD1H9u7++9/++v/+z//8D7/7q18+fnDvxsKd6/MPbl9/eO/m9fmZ82c/PfPZx5cnz83PXb46c2lm+sLc7MW5q5dmZy/OXLkwO31+7sqFqzMX56YvXJn8cvLc5+c+O33m9IdnT3946czn5z/9ZNdbbxbTKbvBaNZqTVqdUavTqbXKHoWsoZHL5lAp1FWrVq1ctZpEptIgBMUIOp3JYXH5XD6fK+DzhCwmD8cAiGEqGUFgHKYhlasqaJWVIi5H3d0ZcliLkeBQKjqUjBQifqe2r1HIZ0JUBoKw6EwCY8AIA0LZMFGFMKsRlghiCqgMHpXgUv8wiCG4EkIqqcgSiEkwhYbDNByhohCEQjAKwTCZRl5Fq/gzOm1VHZ+u72pMOLWDUcdw1FH0G3NuTdalzns0RZ++P2As+Q0Frw7wdzBkHgqZS35D1qVOO3pzbk3Rpx8MmYcj1rG4Y23StTbpXpt0rUk4R2P24Yh1MGQeCJr6AybwPjmvNuPWgL9iF/x6kBMPRa0DYXMxYAB/1C4GDIMRC1g9UZ41ade6jAeUKzYVApuLwc2l4FLLohjYVAiuzwfW5gIjmcBA0tcf9w3EA8PJ0Egq0h8LpvyuqNueDHiLqfhgPpOKR0xmfUOrjFXNh3hMqIqFiHlIrRBrEOGyGqJJwmiWMJokjMYaRr2IUVfNkAqJGj4mZEI8hMqmUJgUCpNKZtLITIjGQRE+HROycCELr2LiXAJhIFSYBMOVPDai6KhPhx1bxvLPjxUGE/6Y02jXdKtaG5rFQhGbycFQOgRhNBiHUTpO0BkEwcARAgZdCAinoQyEYOPLQQwojNBhhA4DEJOgShL0HRCDOJmGUUhQ5WrKqkpaBVjAV0mjVtColdAPg5iCIhQUpqA0MkIlI1QAYirxnQ4xwoQR1rcgRlg0mEmBGBSMRePziaaG6l55i1HTre9t18qbdfIWo6rd3NthVrWblW1unTzuMpbCrsGoZyjiGQy7SgFb1m1M2jVJa1/apsm7DSW/eSBk6Q+aCz5jzqPLODVppzrt1AATF3yGrEubcvQl7X1ppxqYGIA4ZlFETfKo6Vu2ljUMoFzmctz6rYyfGuBaMEC3CZsKaDhi6omYegCL41ZlGc1lEJcNHTZ2B/WdAV1H2NidsKkyLk3KqYnb+2K23ri9L+7QxOy6qF3nMyiMPa0dUqGYgbAoq9DVz0o4rIDV/NbLL57/5JPr01euXpq6fObbysTFs2c/PnXq2MShI4cOHj88cfLoYQDiif37J8YPTIwfnNj7LYgnxvcfHt9fpnAZxEfHD3x4+Pjh8QNrh9d0tXaycVajpDEajL/x0x0AxPv3Hdu5E4D4yK69R9/bfejNHXvf2LH3/fEjE8c/PHLig/fG97706vZNz29+6ZUfv7/7nSMnDn54+sTHAMSnP3h/z/tDo2M2l89gdQWi2YGRjZu2vbrlxdc3v/TG1u1vbX3lrU3bX9+w/aebXnl986s/3QRALGvsqOLXwBAdQ5n1dc0Ws/0JiBMAxLFYLJ3O5HKFbLaYSZcyqYFlIN5QBnF/cUN/YV2psKZYGC0WRoqFoWJhuAzioZGtY+t+PLL2hVRxnckVb2jXYbyG5wCIK/DnKN+CWKHWK/q03QpVj1ypUKiUyj6lSqvs1fWodJ1KfYfS0KEyd6ttcq1DoXX8u4DY/1R7+KnEdzmIl2fDTx3SUb6pDryD1R93RbKeeNETK7giOWc46whl7MG0LZAqjz2YBg86QhlPrBBIDYB+sD/Z70uUPLGCO5p3RXLg5eAdHKGMPZhxhrPuaN6XKPqTpfL4EkVfouiNF7zxgjuac0WyjlDaEUrbg6nygEdAV9gVyXpieW+84E+WAqn+QKo/mB4IZQZDmcFAqt8XK3oj31369r1tx99fS7x8yfH3z4Uubzj2xYveeNGf7A9lhsK54VBmCPzi4Oa5aH40UVqbKK2NF9dE86P+1IA7VnBGsq5IzhMvehMl8Pl4n3y24GNxhDLgU7L6U0Z33ORJ2gIZezBr9iY19nCPwdOusbdp7J16l9zkV1iDPZZAh8HbpnN3mfwKW1jpiCrtEaUtorRE5KZQtyHQqfV2qD3tva52lauj193V5+3W+Hu0/h6Nr13laOwySpr7RI1KkUwlbVHLuowtCmur0tYst8i6jA0d+rp2XV2Hrr7LUN9lrO8y1HXqpe3amlZ1dXOvsEkpkCkFjYqqRkWVTCGQKaubVKLmPlGzWtioqqqV8yXdfGlPlVQukCqqpHK+tIcv6eGJu9nVHQxBK85tQlmNEKOORq+FGfUIqwFm1sPMepTdSHCb6fwWnNeEshthRj3MrIdZDQirAWLUUbCaSkhIggQ0RIgSYpwhweg1ECok03gkKpcCCWBMjBISjC5FCQmKS1BCihJSGJPAaA2M1cBYDYxKYFSKYLUoXocR9WBQvA7BaiFUSkUlFLSGgtVQcNCOqKExJDBTgrAkKEuCMiUoQ4zSqxFcgGB8BOViGJsgOHSCQ+AsAmXQUTodxnAKhJKpTAhulkoDDvvWNaM7Xn1l1xuv737zjaN791382ZmZs5fOfvDp6aOnzn70ydyFC1cvnv/g0P5Xt23Y/vyaI+NvXzrzwdzkp7MXP71y/pOrk59fv3Lhxszk4vSlO1dnH9+88c2dO1/duvnVrZuPb15/sHjt+pXJqTOfnDt94uJnH16dPHN96vz1yfM3L03euTJ97+rcg4VrDxau/fzOrd//6pf/+Jtff3P75oF3dtg0fcjqleRn/tSiVh3fv/fvfvOX//1//w+//6tffX3/9s352RvXZu5cv3b31sLC1WkA4snzX0xf+nLy/Bfnz3564fxnFye/uHjx8wvnP7t4/rNLFz6/PPnF5YtnLn35xfkvPj3zs48+++jU5x+emvzis88/PPXCpg09ba0wiUReuZK8ajW1kgT2N0BUGrmStGrlqmeeeeZP/+yZlasqUIzg8QVCgYjH4XNYXDaTw2Hz2Sw+gw4qExhMw3CUjkBoxcrVNBK5rlpo1arTQd9QKjaWS4xkYsVowKlTN4kETIiG02gEiqMIASMMGOMgdAHKEqFsEcQUUOk8KsGh4qwfBjFUCcEkCCHREBKJVllBraiEyFQMgggEwmGEgBGMRqNVUiqfo1U+wyNo3Y3ikFWzLhfeNpTckA2UAqaC59vodzBkXg5iEAb3B4xZlzplV2WcfQWvrj9gHAyZR6K2cjw8FneMRG3DEetQ2ArCY5AWFwOGrEcDGp8Ztzrv04FIeDBiKQWNoBUKwmNws923IE651mU8oGq8pRTaUgptLgY35v1ge/H6nG9DIbixGN5Yiq0rRMeykbFsZG0utjYXH0qGMwF3zG1P+D35RLSUScYiAa1eLZHV0as4NA6dxmPCIi4iFWAN1bhMTDTV0JtqiEYxUS/Ca4WEVEDUVOFiHiZkogIc4cMwF6axIQoLorBgGgeFeQRaxUCrGAiXgFkIFaWsJj1HJj/H56BqeXMh4d22rrRtTXEg4Y+5jA6dvK9d1iKpFrOZHAwhaDSMBhMIxiDodAaBESiE0ago5Q+BGGgYZSCgQUFByCSokgRV/hCIqSSosoK6upJW+QTElAoatRJ6sp8EfQrEMAWFloMYBMNPtkxACBP+IRBTIQYFY9J4PFxWL1T1NBvUXTpVu6bnOyC2qNo9ekXSbeqPuIdi3tGEf20qOJbw9QftGZc+ae1LWnrTdk3Wpct5dDm3FlAYoDbl6Mt5dCAeTjvVIO4tN3rLIAZmBSAGwE3ae0HEC54qi3Z5Wlz+J4CGlwfP4AcA2fPydwAgziyrTJQNXQZxUN8ZMfWAnzzr0adc2oRDnXCo4w5N1KYNWzUendzQ1dwuEQAQY6ufk3LZQZvl7e0vnf/kk8XL01cnL30PxCePHjp4+OCBp0B8aHz/ob0HJvYCDR+YGN9/eN+BI/sOHB0/cHT8wFMs/uDwsYm9B9YMjXW2dLAwZoOkMRZKvPn6zpMnTp84fnrf+NGdO/ft2Ln//V1Hdu09+u6uMogPHzr2weHjp97bu/elV7dv3rbl5Vdf3LXn3aMnDn14+sTHP/vg9M8+/B6IM09A/NPNL76+FVQmtr++cQnEr2969acbX/3JiuamLkGVFIEZKMKor2uymG2JRDKf/xbE0Wg0lUpnc/lstpRN92dSg98BcWEjAPFAaeNAcV2psKZUHC0VR4uFoWJxeOAJiAeHt4yufWFk7Qvp0nqLJynrNBB82XMwdwWJvmI19iyZQcF5XFF9c4dC3qdXqnU9yl65XKVQqBSKPqVSo+jV9qh0XSpDp8rY2WvpVtvkGrtcY+9R2+Rqi+LfBcRlCpdpu5zF4HFA4adA/NTZdeCrLZBwR3MAxO6yaINp+3fH+URy3ngxmBoMZYYAiL3xItDwkoODGfBa8PUJiEvLQeyNF4ERPfGCOwpemLYHU7ZA0hZI2oMpW+B/AOJQZjCcHQpnh0LpwUCyP/A95n7/0Oaycb9/3sf3j4P+9vrUQDA9GM4Ox/Kj8cKaaH40nB0OpQeD6cFwGcTFtbHCWDg77I0XHaGM1Z+0BVLOcNYVyXmieXc0747kgIbBJwk+Rlc4Z/Onje640Z2w+FNWf9rkSWjtYaXJ1613dendcrOv1x5WO6N9zpjSFpFbQ73OmMab1PpSWm9K60lpXSm1I9FriynNYYUxKNf75Tq/Uh9UGUO9pkifKaIyhbt1vrZeR2O3ua5dX9uuq+vQN3abm+XWFqWtWW5t7DE3dJvqOw21HYbaTkNtp6G2wyBt19e0acUtmurmPoFMJZCpqhqVVY1KfqMCfCOQqYSyXkGDqqpWwZf08CQ93JpurhhMF/jKru5kCtvp/Fac24yyG2FWA8JqRJ58g3JkBK+Z4LWgHBnMrKcRtTR6HcSsh5gNVKK2EhFVQkIqWk0wJCx2HZtTz2DWolg1lcajUDlUGg9BhRguwokanKjBCQlOSDBcAiMiCK6GkWoIroZhEYyIEFSMojUoJkGxGhQVI6gYRsQ0WESBhWRIQIKqSLCAhArImJCKV0NENcIQoXQRSlSjuBDFqhCEB0MciMZEIAaOMukYE0foBIQzEIIJ43QqglZSkNWVXBRrlUr1crlDo7Gr1ZbeXrfJnA3G+uO5XDCRCydG88WtY2ObR4YSfo9B2e23GV57Yf3PTu6fOvvB5XMfXzrz4fS5T65Onpmf+nJ+6sKtuZlHN69/ffv2w+uLd67O3bhyeXH60vzU+Znzn8+c/2xx+vzd+enbs1MLF79c+PLcjUuTt2am712dfbBw7Zf37vzjb379z3/zu7+4f3fi/Xedei1OqoBXPuvUa08e3FcG8Tf379xamLs5P3v3xvy924s3FmYvT567+OXn05e+vDJ1/tKFMxe//PzS5JnLl89NT395ZfrL2Svnr85cvDY7OT976er05MylC5cvnJ08+/mls5/PX7506YvPXvnR8/L2NtJzz/3pihV/smLFMyv+ZPVzK8kVlRAVQmEERVAIgioqKldXkDCcXiWoFgpFXDaPjjPpOIPN4vG4Qg67ik5wwDkdLDobRwlyBQmh0JprpV6rqRALj2QTa/LJkUysEPE7dZpWiYiNICiFitJgBMYRhPk0iAkeFf9hEMMQCYZIAMQQSiZDpEpaZQWNREaoNBxG6CjGQFEcolIrSKufgUjPiri4rqe5EHa9tLb42sb+LaXIQMgyEDSBuHdNwjkAyZMEAAAgAElEQVQStYHOw0DQNByxjsbsozH7YMic92gzzr6cW1Pw6oo+fclvACxeXq4ARF6TcK5PezZkvGuTrqGoNe/TpZ29cZsiYVemXX3FgGEoah2J20FrolwvBiAGrQmQFgMQbymFtvaHgYbXZTygWbEm5V6fD2wZiD4/lNo8mNxQSmwoJjYWUxuKqdFMNB/yJLz2pN+Tj0eK6UQk5OvT9orqJTiPRWURVC4DFnHRWgHeUE3IxPSmGrqshmgQ4bXVmESA11RhYj4u4hEiNkPMZIgIXICjfAzighoxCvEImEeHeQTExmgMiAyTVq5+hkR+trqKbtF2jxZjL28ZeWFd/2AyEHUabJpuVWuDTFQlZBJMmIZRKCiFtpQQ0wkUR2gYlYKQKQiZhlEBiMEsBzHGRAGIyTDpj4O4klZBgirJMJkEUSr+lSAu7ycGyyVQFoKyEJQNo2wIYf9BEOufgFgrbzGo2n4QxGPJwIZsZH0mNBx1572mtF2TtPQmrX1JGxCqKm5VggG6BQlx3qsH7Yi4VQlAvNQhdqrjVmUZxEl7L4hsAWcjpp6QoQtMWcxPgbicN+e9+oLPANLonEcH6sVlFoNJ2nvLFv9+eQNUJkKGrqhZnnFpCj5DwW/Meg1pty7l0sYd2qhNGzT3uTQ9uk5ZGcR4xcpaHidkt769/eXzn3yyMHV57uLk1JmzsxcvPgHxmY9PnTh66ODEwf3HD0+cODJx4vDho4cOTuzbf3DvvoN79h/ac+DQ3gMT+w4c3gdaxQeP7Tt4bN9BYOLDe/aBOTVx9NDeA2NDox3N7UyU0SBpjIeTb73xzqmTp48f+3h87+GdO/fu2Ln//V1Hd+059s77E2+8DUA8cfDoqYljJ9/bu/el17Zv+dHW7a+9vHvve8dOTHz48YmPPzn18ScffHT6g/d3vz80Omp1ep+AeNOmba8tgfiVN5//Dojf2PTa65te++mKluYeoaAWgLiuVmY2Wb8D4lAgGo0kk+lsNp/LlnKZgWx66A+CuLS+v7i2vzi2DMRrngJxprTB6k01dRvpVU3PwbwVlcSK1eizZDoAcVOHXN6nU6p1clWfXNELQKxQquUqTY9K191r6Oo1dfVZutW2Ho29598JxL5/OYh/8KS6751aF7H6ovZAwhXJuqN51xPXliPe5QMed0Vy3ngRJMTleHh5rlwe8CpXJOeJFXyJki8BguESSEy98YInVvDEyiDOLAexPZheBuKsK5IDIAZJ85OEeCiUGQqlB4OpP8jfH0x/y9f84InQT4E4lB4MZ4ej+dF4cU2itARfEBKHMkOR3Ei8uAbEw6HM0A+AeOl3zLsiOceT0L384Zg8ca09pLEG9Y6IwRXVOcJqi19p9HbrXN16t8Ls67OHNa6YxhXvdUSV9nCvI6p2J9SehNqd0LiSGmdSbY/32aK95rDKGFIagkpDsNcUVpsjGmtMZ0/oXSm9O633ZHTutNaZVFmj3YZAm9rdpLDVd5mkHQZph6G201TfZa7vNjf0WOq6zbWdRmmHQdKur2nTiVu11c3q6ma1sKlP2NQnkPWCETb1Vjf1Vcv6qht6hXWqKqmCV9PDEXVzRF1LU93FFnYyBR10fhvObUHZTTCzEWLUQ4x6Gr0OYtTDzEaULUPZMohRT8GlJFRCwaQQox5iNFCJ2kpYRIKrUbqEy20QCJoEfBmXXU/HRRCNR6WwaVQOivBxTEjgIgIXEbiYwMUYWg3T+DQqD6LxIBofhqoQWIAiQhytxjExjolxTIRjIhwVY6gIwYQQKqAhVTRUQMOFEL0aYYgwpphg1dBZNXSmmM4Q0elCAufjKBeDWTjCYmJsFs5mYgwWSufT2UImR0hncxGcQaYxyTQ+igsJhgDFWGQqtroCJ5E5ECHA2AKcU8ur7myQqdraOupr2TBMfvbZRrFw7WDmwyO7ps5+MHPhk+lzpy+fPT1z/rPZC1/MXTx7Y+byg+sLj2/cuHvt2uLlqbkLX86cPzt74czshS+uTp65OTt5d3765pXJa+fPXj37xfz5L29cvnR3bubh4vxfPrz/z3/zu//yd3/7V48fHt2zy23U0ykktGKV26g/eXB/uTLxF48f3L+1eO/mwsM7Nx7du3X31sK12anZ6Yvzc5cXr125OnNpdvri3OzktWtTCwvTN2/M3rl19d7t+Xu35+/evHZ78eqNazMLs5evXZlanLn84MbijZnp3TvedlstfCYTJpEhEgmHYSZBZzNZXDZXwK8SVVcLhUIGgwkjGE4wuLwqLpfPpLMwBMdRgs3iCarEVXwRm8WnExwmg8vjVLEYbBqZSsBIh6wx6LQV4+HBVHQ4HR1MhHIhj0uv6WyQVtFxjEpFqBAC4yjKQnAuQq9CmdUIq5rGqKISXCrOoWIsKkqnodgfATEFJpMgUgWNRIIpFAyC6QjORDEcolBWV676M4j0bA2fblK1D8R9L60tvrKusCEXGAiaR6L2zfnAlkJwQ8Y7ErUB4wLXrku5R+MOEBsDB4Nv8h5t1qXOutSAyEDPY3HHupR7Q8YL3m1jzj+WdJaCxoxbHbcpYlZ50qEq+PXDMRsIgMEddeVIGFSH16RcAMTgXjqQEG8qBNZlPKMJx3DUOhS1DsVsa9KeTaXI1qHk5sHkhlJ8QymxsZTaVEqvycaKYU/K50gHvMVErJRJRcMBta5PXC/BAIh5DETMw+qERKOY0SRhNEkYMgm9QUzUVuPLQMyo4XKkXI6EzRQzcQGB8DGIi0JcbAnEXALmYBBzKSGmQavrJDyvTbN5LP+TF9a9tHFoMOkPWjUGRWtnvVjKY3FRmKBSEBIJIVMxCCEwnCDwPwRinIUBAUM4rQxiGkb9twMxFVtaP/xk1doPgLjcIcaY31YmDJpufW+7Rt6sVbQYVG2m3naTsg1UJhIuYzHsGox6hmPesYR/NO7tD9pzHmPGoUvbNWm7JmVXJ2y9catiuW4BK/+1IAaWLYM4qO98CsTL28NgTUS5rNwfNPcHzaWACbAYpMXlZgX4dwGa8z4DeAm4OOPSgH8xbOyOWRRLP3nAlPctmTjh1D0F4homyqauxitW1vGXQPzl6dPzl6bmLkxOnTk7e2EZiE+eOHLwwMSBfccmDh0/PHH88MQSiPfsO7B738E9+wGIj+w/ePTAoWMHDh3ff+j4vkPHxg8CEE/sHp/YPX7y0NFDew+MDY60N7UxUHqjtDERSb395junTp4+dvSjvXsmduzYs2Pnvvd3H9215/g770288fZ4GcSHjp14b8/el157ZesLW1/58+17xt8/dmLig4+Of3T65EenT/0QiDdv2vbnW158ffNLr2995a3nX3nrB0Dc3qYQVdchMAOB6bWSRpPRkkgk8/l8IpEMhYLBoD8SCScSqWwmn8+V8tnBXGY4lxnJZ8eKoEP8BMSD/ZvAEuKB0hoA4lJxeGBgLQDxwNDmkTU/Gln342z/Rrs/0yI3M4QtKxHeigp8xSrkWTJBxXk8UYOsvaenV6tU6xS9aoWyT6FQKRS9ckVfj1LdrdR29xq6+8zdaku32gamR239XwfE5aeeknE5NgZbipcmkCgT7fv8fWrc0TyoECxvAvyghsHL3dG8N1b0xUtPtg6XfPF+X6zkixW80aInWnBHcs5Q1hHM2ANpmz9lD6ScwYwzlHOFsq5Q1h0BK4fznmjeGyt6YyV/vOhP9AcSA4HkwNLJHSlwktwgCG6DT74PZYbCmeFIdjiSHQ4/mVBmKJgaCKYGgilw2VA4M7x8QumhIAiGwTwBcawwFiuMRXIj5f8TWEqOC2Px4hoAZX+y3x3NLwvF+5eH6I5QxhZIWf1JMBZfQmsPKQyuHq1DafCoTF6l0SPXO7u19k61vVPr7Da4FRa/yhZUWoNys7/b5Os2+rpN/m6Tv8fkl5sDClNQbgz0GPw9ep9c55PrfEp9oNcU0pjDWmvM4EzZgkVfaizSvyU1+uPM6IvR0hZbdEhuiTT0WKpkfew6OadeIWhS13YYG3qsMoW9QW6t6zLXdppqO03SDqOk3SBu1YlbdaIWrahFW92sWZoWjahZI27WimVacYNaKFXxaxRcUQ+nupst6GQJOplVHQx+O53XhnNaUFYTzGik4XVkVEpCJCSkhoxKqXgdjainEfVkRFIBiVfTRCREAjEaEGYTRG8goxIKKiYYtQK+TCxsFlU18dl1DKwapnJpJCZEZqE0Dg7zcaQKR6oIRECgQhyuQmk8hMpFaTwM4hOIgI5VM/FqNkPMZUq5zFoeW8pn1/E59XxOPZdby+HUstlSNqeWw6vjVtXzhY2Call1dVO1SFYtaqyubqgWNAj5UgG3pootrGJXi7jiGp5IxBHUcAQN1ZJWaX27tKFFJJXxRQ08QQNPUM/hSQimEMa4NJhNRdhUjEMj+Bi7rkrU2SDrqK+vZtKfW7FixYoVYh5nw0j+i48mFq+cuXX1wuKVc1cnv5i98PnM+c9nL5y5fmXq/sI8iIfnL01eOXdm+uznM+e/uDp5dn7q3PUrF27OTl6/fGH+wrlr584uXDh/c3rq/rW5xzcWf/PVo//yd3/73/7pH3779eNje3e7jXqCXImsXuky6E4c2Pf7v/rV//Wf/uM//c1vf/3zx1/dv/3wzo3H9289vnf73u3F6/MzC1enby7O3bk5f2vx6sK16bm5yatXLy0uXrlzZ/7h/euPH9x4eO/6vVvztxbmFq9emZ+ZWpi5fHNu5uu7t+8tzh/avSvkdot4PAKC6AhSxeaIBEIBv4rH4VXx+GKRWCqVCoXVTDaHxeZyuHwWi0NgBExDMITgsKtEQqlQUMPlCBh0LovJq+JXc9k8hAYxMbSrpSnksuWjgWI0UIr5ixFv2u90GzSK1sYaLouAaAiVhiIEQXBQgo/Qq2C6gEYXUOl8KsGh4hwqyqIgBBVBaTBMg6kQTH4KxDBGoaEUCkKppJGBiWkYhNIRBKORSatWP/cntMpnavh0o7K9EHZtGUhuKUWHYvai37gm4frRQPSFwdiGjHcobOkPGEdj9o1Z3+Z8YH3aAyoTyzsVRZ8+61InbcqEVZG0KTPOvpLfMBK1rUu5wau2FkNbCsGNOd+apKs/bMp6NAm7sgzikbgdpL+gAgGWTqzPesGsTbtBSAz2UYAO8YacbyzpHIpawX14/WHzcNyxNutfXwivzYfHcqE1ucj6QnxDITGWjhTDnrTfmQ35+1OJwXwmEQ3pDRppYy3BZ9HYBI3PwGp4RL2I0SRhNS/dTseU1TDqRfRaISEV4DV8oobHkHA5Ug5HwmKIGFgVDvOWQAzzCITPQPkMlEdHOThCh8m0CgyjNDVUhz2mH20YeOPlTS9tHCpFPS69XNla2yBgVxEIg0bGyKQyiDEUxXHsWxCjZFCZwFlY+T45cEcdTECgMgFAXEmrqKRVkGFSuWLxPRCTyDCFDFP/VZUJGr6k4X8hiKuq6C0ysUbVbtLJDX2dGkWzVtlqULUZVW1GZatR3uLUdEftunzQUQo5iwF73mvJuo1ppz7t1GWcupxLX3Ab8h5D2qkFzV2AV9A6KPgMBZ8h69aWS70Jm6rcVShXJsLGblBpKN/3Bq4PG7vLCTHYFwEuANeAeBhkw6WAaSBkGYrYhiK2wbB1IGRZgu937/DrDy51ncE3g2HrUMQ2ELKUyV5uViyB2G/K+YwZjz7p1MXsupBF7dbK9V1NHVKhhIVxaBVE5co6Pidot7718kvnPv742uSl2QsXAYivPwHxRydOHD6w/9D+8aOHDh6bOHTs8KH/SRDv2T/aP9za2EJHiEapLBlN73jr3VMnTx898uHu3Qfffnv3jp3ju/Yc3bXn+M53J954e/zNneO7xg8fPHrq4NET7+7e+9Krr2594flXf/LKnn3vHzsxcerDYx9+fOKj06c+Ov3hrj17hsfW2py+ZSD+yZYX3wAd4h8GcWeHSiyqByCW1jQYDUsgTiaToVAwEPCHw6FEIrkE4txgPjuSz44WcmuWg3iwf9Ng/6bB/o2D/esHSmuXg3hoaONyEOcGNjkC2TaFlVndugrh/2EQa5SqPqWyV6Ho7VH0dSv6loHY+r8giJ969nup8BKF7YE4GFsgAYi2PLwsc/b7A6oO5eDzj2vYEyt4v3N4cskXAyAueqNFT6TgDudcoawzmHUEMnZ/2hFIu0I5d7jgDufd4bwnUiiPN1r0RktPvYk/Xgok+4NPKLx8Qpmh8DIKl0EMGsBgwGXLp9yNBuNLlEAYXH6tL1ECvxcoFgMQx4trooWxUGboqZeAVwEo24Npiy9hdEf1zojeGdbag0qju7PP0q40dfVZuzX2Lo2tU21p7zW39Vra+mztGkenztWpd3XonG0ae0uftUllkSktMqW1SWVt6bW39TnAdPQ5u9SuHq1HqferzSGdNWqwJyy+vCc+khzaNvj86xtf3bX5tT2j294Kl7b0OhI17XpM2EbmNFB5MkLUIZD1STqMdV1maYdR0qavadPXtOmBg4GAhU1qYZNaIOsrj7Cxr7pBXV3XJ6xV8cUKbnUPq6pzadEvuwVjNaPMJpjeSMPrKVgtCZFUQjWrKNUrycKVZOFqmogES4CPK2jiVZTq1VQRFavF2C0MXgeD146xZCi9jsmsE3AbxVWyGl6jgFXLQoUohYOQmCiFTUA8JlLFwgQsTMjGhRxCxKWLeAxxFVMiYEmFnDoRr6GmSiYVNtWLWxol7TJpR3NdR0t9V2tDT2tDT4usp1nW0yLraWmWt7Yo2ttUHR19XZ3q7k5NT5e6p6uvp7O3u13V1SrvbO5ql7V3NnUqWuW97QplS7eypUvXpbSoNHaV1qbU2BUau1LjUKodij67XOXo6XUo1HalxixXG7r7TEqtx2SLur1uo7GzoQ5etfLZFSta6mq2b1s3e/GTR7euPL499+D6lVtzkwuXv7x26dz81Plbs9MPFhce3bh+b/7a9enLcxfPz104d+3SlwuXzy9c/nJ+6tz81LnFS1/enLp489LkrctTd+dmHi7Mf33rxu+++eq//v3v//t/+MffffPVsb27XQYdTqqAVz3n0GmOju/5m1/94r/98z/909/89je//Pqbh3cf37v16N7NB3du3L5xbfHaFQDiu7cW7t5cWJy/MjNzYWbmwsLC9N07C48e3Pzq4c0HdxdvLc4uzF6evXxx5tL5uanJG7NXvrl358GNxYk9uwNOp4DNxqhUJobVCIR1Emm1QMhiMOk4wefxJBKJVForqBbx+AIOh8dksHAMR2GUjtN5XIGoWiqoErNZfAJnM+gcHlfAYXEBiDubGv02cyrgzgRcuaAzG3AkvTavSaPpbm0Q8RkojFBpOEpnMHgYvQom+DScT8H5FIJHITgUnE1BmT8MYpgEI2QYJcMYBcKoVJRGgigVNFIFjURBqDAOwSiVTF5VsfJPaZXPinmEtrs56TEPJ7yDUUfWq8t5dGuT7h8PxV8YjK1NukD6OxyxAtquiTsKXl3a0Zt1qQeCJtCgGAiasi51wqqImXviFnnG0QcMvT7t2ZTzb8r5N2Z961LusYRjOGorBg1Zrxbsi8241QW/fihqA9gFhWAg47KP12U85dZE+fyOdRnPSNwObsUrBgzFoHEgYh2MO4cS7oG4uz/uHkz4RtOhNdnISDJYCLrTXkc25BtIJYby2VQsbDRp65vqGFVsiEPAVUxcwmc0iFnNtZzWBk5bPae1jt0sYcnEzAYRo07IkFbRJTyGhMOqYTFFDEJIoEvxMArzcIRPxwQsXMgiBEyCz8CZKBUhEQStuVEU9pi2re//yY/X/2htKeW1GOTNLRKekAEzaSScXIGRK1EyGaPQMAhdAjGBLHWIMQqALwAx6EuUu8XgpjpwR10FdXUFdTUJqqRhVIQO4yzsyZYJylMgJj3ZMgHWrn1359rTWyZoxLcg/kOVCQBiGkHGmDSBgNHWLNH1dVoMCqO6S6to0T0BsUHRsrR2zarJ+m0Fvz3tMkbNfSGDImxUJqzqjFNX9JoG/Jb+gCXn0YNdDQDEaacaUDXr1ibtvTGLcjl8EzZVwtabsKrKIAbqBblyxqVJ2nvLT4WN3d8HMZhy6NsfNA+GrcNROxjAXJAWl5PjsoAHw1Zw8UjMMRp3Dkft/UEz+DnBz7b0w/u/BXHKpY879BGb1qtXGHtaOmurvwUx738M4on9+w7tGz9y8MD/RxCPlIZaGpoJmGiUylKxzI633zt18vTRIx/s2nXgrbd2PQHxsZ3vHnrj7fG33tm3e9/Rg0c/OHDkxDu79r74yqtbX9gGQHz0+KGTHxz94KPjH50+9fEnH+0ZHx9Zs97u8j/ZMrF5849+svXFN7e89ObzT4P4SYe4u0stqWlEESYMERJxvUFvjscT+UI+lUqGQkG/3xcKBePxRCady2VLhdxQITdSyI0V82uL+fVgy8Rg/6ahgc1DA5uHBjYNDWwY7F9XKo4WC8Ol4vDgwNrh4U0Dgxv7BzcBEOcHN7tC+Q6VnS1uW41WrajAV6yEnyERVJzPEzfI2nu6VRqlWqfs06p61SpVn1ze2y3v7ZL3dik03b2GHrWlR2Pr0di71bauPmv3vzGIly9c++M31T31bJnFT1HYEUw4Q0lnKGkLJCzeuMkbt/gS1kASiHZJw7G8O5YHf/cv//XfvbxZEc48uX/uaQq7o3lPvOiNF72xoidS/C5qS95oCTzoDufdobwrmHMGc45A1hnMusP58vWeSHHZFJZ9LQI0e6JFANDvz/exC7xbxm4g2f+d61MDwdRAINnvT3zbcl4yfbzoW9YP+bZLnR6MFcYSpbXJ/nXx4ppIbiSQGvQn+4PpwdAyf4Mqhdkb1zvDaqu/1+xVGt0Kg6tbY+voNXcoTZ29li61tVNt7VRbOvos7X3WdrW9bWlszb0WmdLYINfXd+vruvR1XYb6HmOj3NSkMDcrLS0qW3ufo1vjVuh9anPY4Ihb3WlHoOCJDYay67JjL6758Y5tr+/70RsH1rywI1zcLDeH+Y29JGbds4jwOUxMYdXTRR28egW/UcWrU3Jr5RxpD6e2hy3tYUt62JJutqSbWdPFrOli1nQyxJ0McSdT3Mmq7mQLO1lVHUx+G8FpwVnNCKMRIuppeB0Vq6WgUgoiJcE1FTTRamr1KrJwJVnwbAX/mQrec5VVq6nVJLiGgkjJsKSCJqqgVpPgGpQp41R3C6UqoVRVJerh8lp57MZqTqOE3yjlN4o5tTxcxIT4DBqXjVRV0UUitqSGWyfh10v49XWCxkZxS2tdZ6dM3tWk6GlWKlp7le19fZ0aTbdOK9fr5AaD0mhQmYy9FlOvxay2mnV2i8FhMTqtJpfd7HFYvU6bz2X3u+1+t93ntnrdZo/L5HIY7Had1WWwh+z+uDsctfvDVk/C6c94Qxl3IO3y59zBgi9c9IVLvvBAIDoaSa1LFdZnSiOpYn8sW4pnxwqDm4ZH+5Mpc6+Si8LUVX8mb6t/89Wt12fOfnVn7qs7Vx/fmru/OH3n2tStuanbV6fvL159fPPG17duPbpx/e61qzdnpm9cmbo5O3VrburG7OT81Llrk2duTJ2/Ozt9f3bm/tXZhwvXvrqx+M3tm7/75qvvJ8TwqufsWvXE7vd/+4uv/4//8A//+Ne/+atffv3Nw7uP7t58cOf6nRvXFq9duTY7dW12CpgYJMQzVy7MzFy4fn3m/r3rXz++/c3j2w/uLt5cmLl6ZfLK5JfTF8/NTV28MXvlFw/uPbp14/DePX6Hg89kwiQSE8OkIrGsvkFcLWIQBALBTAZDUiOpb2iskdZWCapZLA6dYNAJgo4TbCarii8QCsV8npBB56AIA0cZLAaXSWfCVAodgdsa69wmfdzrSPrsaZ8t5bXG3Ra/RWdSdbfUidkEilBpdJzOYvNxZhWE8ygol4RyyTiXTLDJOIuMMp4CMQyTEZiMIGQEpSAYBcGpCAFBBExBaJUQuYJaSYYpEEZDMBqVWkGueBahrKrh0TVdTRG7rhC05XzGlFOddWvXpTwvDsW39UdGo7aMsy9lV/X7jWuTrvVpz0DQlLAqgrr2iLEr79GOxuxgM3HBo03ZVSAhzrk1gyEzqFisT3vWJl2jUftg0FzyGwo+fc63dERC3qcr718DpeHRhAOQd2mPRDEI7AtOyPv2eOe0eyzpHI7ZBsLmpcMaAsZSyFwMWwthWy5oy4VsxYhrMO4bSQYHY/6s35F02zMBT38yNphLJ6Mho0FTJ6tlCjgIj4EIWYRUwJRJOK31vA4Zv1PG72jgtdVxW6TsphpWvYhVK2BK+YwaNr2aTghwrApDeEDDGMInMAGTqGbTRRy6kE2vYmBMlIqQcJwqqxf6HLqNI9kXNw+v708GzH2KphopF2dBFXjlSrRyFU4hETQaASEEgoPKBEZHYRyiYVQaTgXVCADcch5MhklUlALKxBRkabEaWCVBRSngJUDP4NnyTXVkmEqCwakcCAVFqBhCwxEajn53ECoGgQEgRpjIk4G/c1MdmwpATKOTKXglyqAKhcyO1lqDpttqVJo03Tplq07Zqle1GZSt+p5mXZfMqmwLmPtSHnPWY0nYdEG9wqfpCurlMUtv2qEtek39fkvJb866dQmbannrAGS0S6skQNyr7wobuiPGnohJDnq9ANAhw9KJGCBaXn5XXHl7WtyiLFcm/iUgBjkxQDBw8PJngYbHEq41SfdYwjUYtoLiRNncea++4DPmfMacz5DxGtIeY9JljDn0fqPKJG/tqhNJl0D8XC2PHbRZ3nr5pXMffXT14uTM+QuXvjizVJm4PH3hzBcfHj9+aN/4wfG9hw/sByHxkYMHnnSI9x3asx9smXi6Q7x36b460CE+eejowT37houDTXUyHMJltbJ0PLtzx/unTp4+fPjUe+/te/PN99/eMb5rz7H3dx/b8c7BN94e3/HegT0Hjh88+sH+w8d3vr/nx9tf2fqjba/++Su797535OjBE6eOnPrw+OCwMcsAACAASURBVEenP/jk09Pj+/ePrdvo9ATNdl84nh8a27rlhZ8+/9JbW15+a9srbz//6lubt7+x4eXXN25//du1a/IerVTSBEBcI64z6E1PgTgYDMRi8fS/BsT9pbE/BOLC0GZ3uNDZ5+DUtK9GBX8ExL19GgDirh5VV88SiOUaq1xr//8diAGFgYZd4ZQrnLIHkxZv3OSJmb1xq/+7IC5HwstAvHxbwveLFuVgGDjSGy96ogV3eGmAZb3RMoiBawuuUN4VyjuDOVcoX77sqSm/yfKXuCMFb7zoS5TAAjhfsr88/tRAeQLpQTD+1MDSld+9uDzeRMkTL7pjBXcs74xkwTnVoAXhXjqEOQ2idHc050/2R3Ij5dZEKDMExAyKJeVKiT2YNnvjOkeo1+yV6509WnuXxtqptnaprT0au1xrl2sdcp1DrnfK9U6FwSU3uHsMnm69u1PrbNfYW/qsMqWpQW5sVJgaFeZGhUWmtMgUlmaltUVla+tzdGqcCr23zxw0OGI2X9YT7g8mR8LZtZH8huTQttKGV0e3vTm05fXk0I8swVKzysGSdJMYtc8hwpWoiESXwlwZLmzFBC0wVwaxGyB2A8RpgNiNELsR4jRA7AaI1QCxGiB2PY1VT2PW05j1EKMeIuogTEpDJVRUQkVqyJCIBFWTIBEZEpFo1SRadSWtupIqrKQKK8BQBBUUARkSQZgUpdfjzEaM0YAQdQhRR7Cb+KKuWpm2ucPS0mFpajHU16nqRJ2NovZWSUe7tLO1pq2hSibl1Em5dQ0CWaukvauxW96sULWqVK0qdYda36O39lmdOqdL73Yb3V6T22f2BKy+gM0fsPkCVl/Q5gvYfEG7P2T3h53BiDcSC8TjoWQ8lEyEkslwKhVJp6OZTDSTiaQzoVQmlMwEEyl/POWLZgPxgURuNF0aTuSHYtmxVHF9prQmkR+LZ9elChsy/RtSpQ2p4qZ0//OFkZeG1r88tunHY5s2D63bMDD2/JqNL2/eun5gwGMyilgEWvFMb2fD2689P3/5i3uLU3cXpu4tXL6/OP3wxuyjm9ce31r4+s6Nb+7e/sXdu9/cuf3VrZsPry88WLz24PrVB9fn7i5cuTFzcfHyl7dnLj2cn/tqYf7x4vxXNxa/uXXj53du/e6br/7z7/+3//Mf//63Xz8+Pr7HazIwqGRk9UqHVnN4z7cg/s0vvwEJ8YPb128tzi1cnZ6fu1w28cLV6auzl2auXJibm7x5c+7hg5tfP7799aNb9+8sXL82PXv5wuWL55ZAPHfl5/fvPrx5/dDuXV6bjUMQ1NWrcQgSC4SNdfU1IjGTzoBpEINOF4vE9fUNNZJaLq8KJxg4RjAZTC6LzePwqqoEVXwhh83HMSYM4wiE4xgDQzAqiYTDUHNdjUOviXvt6YAzG3AAEAftBrtW1Smr5dAxhEqhE3Q2h0+w+BDOJaMcEsohYRwyziZj/yIQo3QYoSNUDCLBlEoaiQxTYBzC6AiCUGBqBR0hSQVMTVdTxK7NB6x5vynr0RV8hnUpz7b+yKacfyBkTtqUcYs861aDW+VyHm3Y0Onpa/KpW5I25VDEsi7lHo3ZSwEDWNaWc2uKfv1wxDqWcK5JOsfijqGwpejTZ53qlF2Vcny7XGIgbO4PmYoBQ96nAzgGJ5ONJZ2gGgES4rVpN1hUDBa0gdOeAZHBg4MRy0DYUgpbCkFLLmjJ+M2ZgCUfcvRHPUMJf3/Um/HaE05r2ucqxsOldCIW8mm1qtoGCVPAQflMtJpNrxWymiTctgZ+Z5Ogq0nYJavqaOC31XGbpZwGMadOyJLyGWI2ISSwKgzlo/ATEKNVdFzIoos4DBGXLmQTfDrKQChQJYKSpGKORdfTnw6uG0wVom6Loq1ZxBYQVDp5JVbxHFa5mqCS6RBEh1E6StBxgqDjGB1FCHh5VxhnYRgTLSe+5bowuKOugrp6FXnlKvLKPwriimUghp4CMURgYACIaTj8LwLx0qkcFCpBImMVAMSdbXU/CGJdd5O2s9GiaPWbepMuY9ptSth1UXNv2KiMmFQxS2/Krs46dXm3IevSJe195dvgYhZF1q0F7WGg5IipJ2LqDho6wSYHkAdHLfK4VRGzKMKmbr+23a9tD5u6EzYl2JsGOsdPLV9L2JTLF0QsBzGwL0BwuUwM4mHQpgAIBiAG/zkadwIQD0ftpYAp59WDMsaTJsYSiLNeQ8ZrSrlNT/YQt5VBjFf8z4J4//5D4/sO7d0/sfdAee3aH9kycWri2ME9+4YKA7LaRoyGyWplmUTunZ27Tp08PTFx8t13xt94470yiN/eeeDNHfve2XVo78ETB49+sH/i+I73dr+wffuWbc+/8tr2XXvePXzkwPGTR05+cPyj0x/+7LOf7T94cO2GTS5v2OIIRBLF4TXbtv749W0vv711+1vbXt3x/Ktvb97+5tMgVin1tdJmDGVBNFwsqtXrjPFYvFAopNKpUCjo93sDAX80Gkunc/lcfzE/XMyPFvNrvg/i4cEtw4Obhwc3Dg2sH+hfUyp+B8SlgY3DY9tG1r5QGN7iiRS7NS6epLMCE66owFc8B/1ZJU4j+Hxxo6ytu1ulVqq1KrW2T63tVanlclVnt7KzW9WlUP+/tN1nkNv3dS98ObElktvQO7b3zu190eu/94I/yh8d2EIuq6jeLMmyzCJRYq+SLEt2imN1UaRYt7OIYpF87Ws7duI4TnlubiY3z5vnxW8Jrop9k2eSmTM7uwAW4oh48eGZ7zlnyOYdcUIjLmTYiQzaggPjgUFbAKQmhu2BEUdwxBEcdUKjTmjMBY+54HE3Mu5GbB60UF99xO7FHD7cCY5x3C3KFaScEOWESSdCgTN1f/wwx5eeKszYBSlxdWMY46O4EMOFGMJFglQ4QEpBKgzREYSJIWwM4+IYv1IgxYsLCVxI4HwC5eIIE0OYGMLKCCujnIxxcYxPYHwCRH4JMUmIKUJMkaEUISZxPoExCYxJYmwK59I4lyb4DClkST5D8hmCzxB8BjxeKOKLteqp1MpXNoWxSYxLYvxKhANfqTQupYkwqAwRTpORDBnJkJEsKCKcBq8k7r5spcDjWCiJiglEiKNCHOZiQToCMRGEjYH/FQgbg5hIkApDdBjlYmQoyUZznJzn5QlOzhOhZJCSvLjgI8QgJQWpcICS/IToxXgXzNoC5IgHHXLCgw5owB4YsAeHXci4j3AEKLuftAdIe5ByQLQTZp0Ib4d5G8SPBZhhH9XvJnqdaLcd6XVi/W6iz0X0ufBeB9ZrR0ENOLARD2kPsF5MQrkkE56Ukpuk1BY+sZmJz3CJTVxiMx6echPxfifZ0OM0NfSryjvKzC1l5halpU1d3qGp6FCYm9dp6+5T1axRVa9V16xT165T1xVpaovUdUXquiJNXbGmtkhdu05VV6SqLVLVFiuri0urikurSsqqSxU1pYqaMkWNQlWnVNWp1PUqTYNa26jRNWn1TTp9s97Qoje2GM1tlvL1VdW9tXUDdQ1DtfWD1bX91bX9DU0jnV3u4VHM7mQcTmZsDB/uD4z2uO19bu+g1z/k8w64HT328fWjtvVjrj5HcMSHOWDSjdE+gvVTPMSGED6CizFSkqmwTIcTTDjBhhNsJMGGZToUI4UowUcILkJwYYKLkHyMkxKinJISKSmekuIpKZEKJ9LhREZKZKREJpTIhOLZUDwjylkxlhVjeUmekOITYmw6nNiWmHgws+H+5OT2RP7BzIaHczMPJKe2RbObw+ktkcx2OX9/anp7esOm5OSUnN2cm35wZst0MgU7HZU6teLePxnpbv3O49vPvPvDS6f/6vypv5o9/fby+Q+vL5y/dXnu9pWF21cWb19Z/uzK5duXl28tL91cWrixNPfp4qVPFy9+Mn9u+cJHi2c/vHz+o09nL9yam705P3drcf720sLt5cVf3vz0n3/z1//6u9/+8uanrx3cTwf9ZmWZtmgt6nae2P/SX//09r/90+9//+tf/fKnt25fv3Lz2vInlxeW5i/MXzoLCsj4wsenzp55/8zpd8+d+2B+/uzVK7PXr81fuzy7OHf2/McfnP7g7Q/f/cmpd39y9sN3Zz/+6Mby4vLF8wde2I0HAmattvjee5VFxZUWa3NDY1N9Q7nFqtNoTUZjTU1NY2NTdU2dwWRRqTQatdZislSVV1RVVlVWVpVbK8zmcr3epNHo1SqtRqVTKZQl69bqlGUdTbWw2xalsXSIzohknEEiZFDAfITXPtTVZtGrFSXFep3eWlFtsFTdAbGlWGsp1pqLNaZiteFrQaxRl2q0ZRptGQCx1qhR6dWlGkWJqrRMo9AY1HqjRqtVaFUlJm1pc43ZMdApIq6sgOZFJMcHc1xgYwQDed8044nAY6HAcBQZS1HuNO2J4w4xMMS4eihndyg4nGV9GyLotATnOD84q5thvDnOPyEGp0IriyPStFvG7WFoNBQYkqARGbeDzRLg2STliqLjYXg0gozFCQcwMegEF87XTYcRsKv4qzsowBDeVBjJh+AMDyXYQJz2xWl/moPzIr4KxIEIgSZFNh0NCQxhtw03tdabqi26KpOu3mJqqbZ0NlT0tFT3d9QOdtYNra8d6Kzua6vsbi7vqLe2VJubKkz1ZkOtQVet01Zp1F8BsaG2XF9t1lWs7CFWa4prqwy2oc4Q6U+EcBZ2jHY2NFrU5eoiQ8l9+uI1+pIig6LUoFTqVRq9RqfX6f4IiAvABXFhECYGa4bvK773vuJ715WtLVWXFOLFgMtFirUFEJeqFSVqoGFNmXalJazUa1UGHSilXqvUa5R6tUKnUuhUSv3qvMQqEK8cbS5VGktBe7hEs1ZtKK2pMfZ1N7vtd0EMUhPukS7nQIejr80/3EV5xyTEHUG9UdQjY54o4orATilgkwLj4cB4OGiTAmOCbwjs8WXd/YVFDXHcKQVHRf9QKDgiBUeAiWlXL+vu432DEjQKztGFgsOMu49y9rDuPjEwJAVHJGhEgkbD0KgEjUrBkVBwRAwMi4HhUGA4DI1G4LEoapMxu4w5k8TKfonCERAQHQbp4cL2iUILuZCmAEoupCZA7BgEju+8oQ+AOEF545RfJgMR3Mf6bYGR3oGWukazxlK2Vrv2W3e2TDz21ptvnH33vdNvv/PBj//q7Hvvz575+MJHH7374x+//srJw/v3Hdr38tGDB04cOXTy6OHjhw8eO3Tw6IE7q4hX7SE+uv/gsS/tId5/6MT+Q68fe+XIywfzyWx7U5umTNPe1BGPJPfsfun7r/3o6JFXd+/a953v7Pnezv0v7VsB8fO7Du556ej+I68dPvH6gSMnv7dn70OPPb79gR1PPPX4iy/tOXLs4IlXjr76/ZNv/uiNv/jxnx85dmzL9vsJOgRhvBTNTW96+MHHvvvQkzsfePJ7Dz2168GndhZAvPXJZ7c88ezmJ565Z3zM09LcBUBcV9vkcv5REKcm08kN/1kQZ3Nb09ktE9MPABCTYmbIiVc2DazTfS2IbV8G8cBo3+DoKhCjw06kfxWIQQ07oGEHNOKER5zwqAsZdSFjbnTMjY57sEJ99RGbF7f7CIefdAaoQrkCtCtIOyHKCZFOmPyvAvGKhsUYLsQwLoYwUZheKYBdlJVRVl79/eq6i2YujvMJQkiCNcCkmCLEFCEkC4XzCYyNo3QcpZMYk8LZNM6mCS5D8tmvLYLLgNf8ByoFQIwJSVRMIGICERNoKAnOyK0+pPel43lfeg34EQ0lwTvAQhzi5SAXg9goxEYhOgqzUYyXCTFBiAmMl2EmEqBCATIE0WGEjeJCHBcTuBDHeNlPiOM+fNgFj7gRm5+wB0hHkLIHSJufsPmJMR826kFHPeiYFxv34TY/4QhSboT1oJwHZT0o58F4PxkK0pEgEwsw8QAj+6iomwjb0dA4LIxBvA0R7WjIhgijQW7YRw24iF472jMO94xDAw5kxEM4IS5IRalQVoxvFOIbCSnvo2QHEhr20l1jcFOvu6Z9xNrUb6rvNdb2GGq6DNXr9VXr9ZWduvJ2lampSFO7RlG1Rlm5TlVdpKopVtWWqGtK1bVl6royTV2ZprZMXVuqqitV1Zaqq8tU1QpltUpZo1XX6bUNJkOT2dhitbSVW9srKzqrKtfXVHfX1fY21PU3NQ42Nw21NI+0t413dTr6+7xDg4HhweBgv7+vx9Pb4x4aCDjsBBSUSFzG0VjQLwRdNO5lBJiPYKEoKkmwwPko2o1RLpTzEhLMRTExToYTVCRFR9OsnOHkDCdneTknxHNiPB+S8yE5J8YyfCTFhuIUHyPYKM5EcSaC0xGCkRkhyUdSYjQpRJL83UpxkRQPKprmoxk+mhWiaU5KUHwMY2SUytDipnD6/sTklkh2UyR9f3xyR3JqazQ3zck5UsrioQwRytKRDBONU1KEFDPh+KZsPi1JrqFBQ1nxum/cM9jZ8uxj2z96+43zH/7FmXf/7PwHP174+L1rc2dvXZ777Ori7StLt5bv1u3LS7cuL9xcnru5PHtj6eL1hfPX5s5+Mnv2xuyFW3Ozny0ufH556fMry59fWf7VrRv/629/82+//92vP7v1gyOHWChgUSk069YgLseJ/S/9+n989m//9Pu///Uvf/H5zVufXL5xden6lcXLi5eWFy5eXZ67sjQ7f+nshbOnzn70/scfvffxmfcuXDi1sHDuyuVL167MXl68MHvho7On3/vo/bdOvffW6fffPnfqvUtnTl2bn537+PRLO59H/X6rXl9y331la9dZ9IbGuvqWpua6mlqLyWwyGq1Wa0VFpdlSrtMb1RqtTquzmCxVFRVVlZXl1nKzyWI2Wy2WcpPJotcbtRqdskxRWrTOoFZ0ttShXntSZDYkwtOymA1RMotIZIAOOoe720waRfHaNTqtrryy2mitUunLS7V3QKwxF6v/4yDWqg0ahU5VqlGAoToAYo2qWK8qbqg0jPW08pAjH8I3xqiNUWJShKdCMABoknLFMFsEGQNaTdHuLOfLsF6gWLA0LS8EQJt2dQG5ggZwnHCAN5GgkQgyliCdOd4PWrxZzhfDbGJgiPP2i4GhGGYDfWJQYPtEAcR30hGeLOcDc3ggWbEtxWxOUBtiRD6EpLhggvElmUCWhydDxHSEyYeoBI1EsWCMQtMSl4mFQyzpdIw0tzVYai36apOu3mJsrrJ01Fd0N1f3t9cOdtYPddUPra8d6Kjuaa7orLe0VJkby031ZmOd0VCr11VrVXd2rqkqdJoqo67Goq+1GmosxiqTodygNagMBmV1ha6vow52DzGI0z/e011vrdGXWtXrzIp1ZkWxsaxEX1aiKSlVlyo0ChXIEP/HQQwaxmtK7ru36Fv3Fn1rbekaMFdXuNnxVRCXalSlGk2ZVlum1X4VxCqDTmXQ/gEQq74EYqDhMn3xCoj1pVVVht6uJpdtIOAZ8dkHnCNdjuH1rpEu18j6r4JYxn0pKpAk/VHEJfrGePcQ5xrk3UO8ZyXsC0r0D4OtDjHUFoZGw/Ao+MiF4VHBP8h6+lhPH/jMJEhninZH0XHBP0i7eihnN+ftF/yDYmAIbPcLw6Ngq4ngH+R9A7xvQAwMicEhCR6JIuMx1J7AXYC/QMCFzRKrr9yBpi+4Jg3g+9VRvBwXAJ5eNXsXSNLeBOVN0r4EHYhTwSjh54OOwEhvf3NtgwnsIf5Wc4WVR6CdTz7+x0F8cN/LRw/uP3Hk4MmjhwCIjx04dOzAF0B8ZN+BIy9/5VLd/kPgUt1/FsQv7jt24Oj3AYif3/3ig48+tm3H/Y8/9fgLe/ccPnrg+MkjAMQ//slfHjtxYvsDD9FcGCXFsJyf2fLow088//BTux58cudDT+1+8KldXwNi27i3taVLp/16EFMUQdPUHwNxals+u20yf//UxI7pifunJrZN5L8K4i2pzOb81I6pmYfTkzuoUHbYRVY1DxZ9HYgHRsdHHc5xh9PmACAe7RsY6RsYGRixD9t9oy541I0OOeE+W7BvPDAwHhyyQ//1IA7SriDtDJKOIOEIEk5oxcT/VSAmRBnnZYyTMS5eEDDCxFZ8TEVgKlKw8mour6YwGG4DY3PkHRDfmZaTEVpGqDhCJVeZ+C6IKSG3ukg+izEplF558Z1KY8wXNcxlcDaN8UmMT6J8AubjkBCHQYnx1Tj+KpHvCvgOggsULmg4wEYDdARioggbw4U4GUrS4TQdThNiHGGjATLkJwQfLgTIUJCSAmQItIHHfXjvmHf9kLN7xN1v8w85oRE3MuJBRj3omA+z+QlHkHTBjBfjA6QE0eEAFfLh/J2/Jj5AijATwYQ4HkrjUhYLZVAxDfGpAJf0swkfE/fSspeWXUR4HBGGfXSfA10/Gmwf9Lb2u9oHXF0jvkEHYg8wASJKCGmMT3ux8KATax/01LQPm+q6tBVtmvJWXWW7sWa9pa7HXNdtrukyVa83VXWaKjsN1la1sVGpq1fq69X6Bo2xSWts1pubDeZWk7nVZGk1mVtN5lajqdVgajaamkzmJqu5pdLSVlPRUV/d1VzX19o40NEy1Nk60tU21t0x3rvePtDtHOr1jA76x4cDtmHIOYZ6nSTs49CgiAZEyMf5XKTHQQTcDIGERTYdC01IfI7BZRYNx+jEZDg3E5vcGJmYDGXSTEzGxQjKxTAhQYZTdDTNxNJMLMVEM2w0w8VyvJwX5AkxPhGKT4TkiZCcE6NZXkqxQpxkYjgVxcgoRkYwMoKRMskkWCHBiTIjyLQg04JMCTLFy5QQp4Q4JSRoMUmHUnQozUpJWoiidCiAhXyIDFMTTGQDH8+SUhoXJtnoBiExyUYzmJiE2CTEJhAujvJRhBMhhofppBidyeRToZC9v09bvHbtPfeMdLft/PZD5z78i0tnfnLug7+8eOon8x+/e+XSmU8XL96+snDr8sKnC/PX5+c+XZi/ubR4a3nx5vL8jaXZG0uXbi3P3ro8e3P50o2FCzfnLt6en/vp8tLPr139+fVrP/vk6q8/u/Uvv/2bf//H3//m89tvHD3MwUGTolR537cCtrEje1/45Wc3//fv/+5vf/Gzn9745PrlhU+W568tz19euHRlafbTa0vXry4uzp0/e/r9j95/+6MP3j539oPZuY+Xli5cuTJ79fKlpflzF8+f+vijd8988M6ZD98999H7F898OPvxR1dmL1449cGLzz+HBYNVZrOqpERVUmI1GJsbGjva2luamqsqKo0Gg06n02p1Or3RYDKbzGazyWQxmSrKLRXlVrPJZDAYLdbyqqqaqqoaq7XCoDeoFEplSbFZr+5qayQCrrwc2j6R2paNT8X4pIBHaIiF3SM97XpV6dp7v6lRq8srqozWKpWhvExXXqK1FmstRWpTscpUrDaUqHRfALEaNAFLNdoyja5MpVeojWqtUasxalUGTZlOqdAq1XqVVq9Sq0oUJWtUJfdWGBT9bXWkZyQjoDNxZnOCmQohGcYbJxwybgdJXyDaOOHIcr5NMgHuYszEcDDTlmLcWc6XFwOTIQgUOMKcYtzgd2XcXqg44UgzHnCZeUqC04xHgkZYTx/t6hH8gwDEBUOnGQ9IFU+HkbwQKJyyy7De6TCyNUk/mBcfmQo/PCntyAmbk/RkGE1zgQQNQIxMSeRMjJ0OMxkWjZNwkiUmouJkMhoLsT6vvX19S3l9ub7GpKszG5orze115V1N1f3ttYPrG4a7Goa76gc6a3tbqjrrrS1Vpgarqd5iajAb6wzaKq3SqipbdZhDW23S11pNdVZrXXlFbXlFtaWy0lhdoWtvsNqHOoKO/vHe5pYKXZW2uEJTXKEpLVeXmZWl2pIixdp1pWuLyopLVUqlRqvR6NUgQ/wfAXGRYt29Rd/61rpvfmvdN9eU3Afm6kC8GASO15WtLZxuLlEryrSqMq2mTKtV6FZiEiqDTm3Uryrd14JYZVSuqjKlsVRhLAEgLtGuK1avUelKKiv13Z0NzvE+v3vYY+t3DK+3D3U6h9c7hzsdA+2rQOwpgDhB+KSgnXENUrZeytbLOgcEb2FU7s4pZpB8WJW0SdHuOOGQoBHgWgkaKdx2SdKuMDzKevpIRxfl7GY9fYJ/UIKGw/BoGBmVoBExMMT7BoCkOW8/YHEYGo2htjjmjOOuOO68c5JjZVlEYRqvcNQjQbhAiAIcCgEr24CSQdYCBC2yrB8EKnJ8MMX4krQvxfhTLJSgoRgZKIC4zqgyldynWfOt5gqrgMI7n3zirTffPPvue6ffWgXi0ysgPrTv5QMvv3TkwL7jhw+cOHIQgPj4wcPHDx4+duDIsQOHj+w/eGTfgUMv7Tv00r7DL+0/+tJ+YGKg4VcPHX3jxGtH9x3Kp3J3QRxNvrDn5e9//0dHDr+6a+fLzz67G4D4hb0nnt958PldB/fuP3Hw+OuHT7y+//Dx53bueeCRR7fev/2xJx/b8+LuQ0f2Hztx+JXXTrz5ozf+6q0fn3jllR0PPcKJMZwKRROTm7Y+9siTOx/59teC+DubH3920+NP3+Ow+9tae/4QiEGHGGSIk4lsOj2ZSW3IpGa+CuLJ/P1T+e2T+a353KYCiCcmNk1Nbc9PbM/mt4HIxNeA+D7VN4v1Cn1leV1re/fAwOj4qMMx7nAAEI+MjA8MjvUPjQ2OOleDuN8O9duCA+PBIdt/I4idEOmE7oLYvSpPXPjRjdAumCqIuYDjr5p4NYgJIY7zCZxLfMHEdBRZ5eAvdI7v9IxXOsRcAi+cTRaSBL9CYYxdeTeIjEG4DOEyTMQRKlFgMcllyNWtYi5LchmcSaNUAiHjCBlHqAQK6o6PcSaFM3d6zFyG4FM4n0L5JAJMzMsF1Ba+B7Vavauf/ZKbkVCyYOIgs3IfBICYklK0lCbFBMrFIDocJEMBIhQkQwEy5McFD8q5IGbMiw3YAj2jHqDhUQ9q8xNOiHYjrA8TgqQEMxGcl0kxwYQzbCSDC3KA4N0I7UYoD8p4RKpTMgAAIABJREFUMc5PiEE6DLEyIiQRIQXzySCX9LFxLy17qJiLiDrx8DgiDPnoXgfaPuRv7HXWdoxWtQ5Wtw7Utg81dY11DLj6x4OjbnzEhfUM+xo6R6z169WWxlJddYmmSmmo05e3WOo6qxp6qhp7qxt6qup7qut7axv66hp6a+p6qmu7q+u66+p765v6m5oHWlqHWluH21qH21qG21qG21uHO9pGOttHuzpGuztGezrH+tePD/XYR/vdtkGvY9jvHPE7R4KuEcg9BnttsM+G+u14wElAbgL20JifIyGBxcIiFZfohEjGGDREQiKNSCE6LovZRCgf4dIcHhWwcIJJTIVzm2KTM5H8lJhO0dEYyodhJoKw4FJLggjFCVHGhDjBJykxw4SzXCTHhXNcOMuFs5yUZoUkzSVIJoYREQQLw6gEY6DCCB7BiQhBhQkqglNRnI5idBilJISUEEKCiTBMRmAqilAxjIkilOhHWVeAdfpDHiQBM0mEC3vxkAuNBagUyqcwPglzSYhLwVwK5RMYH0U4CeYknM+G45uyE2lJcgz060rWrfvGPaM97bufeeTSmZ8snn939vRbc2feWTj73uWLp68vXLi5PHdzef76/Nwnc7PX5+duLC7cWFz4dHHu+sLF6wsXbixdvHV59tbl2VuLl27Or4D4Z1ev/OyTqz+/fu1vfvrZv/7ut//vP/3Dbz6//YMjhxgoYCwrUdz7Tf/46OEX9/zi1qf/63d/+5uf//TzT699sjx/dXH26tIcAPH1OyA+d+aDjz54+/Spdy6cPzW/cG5p6cLly5euLF1cmj83e+Gj82feP/fR+2dPvXf+9AcXz5yaO3v6yqUL5z98/4XvPkdAUI3VqlUodEplpcXa2tTc2d4BQKzX6VQqlUql1uoMJovFWlFusZrNJoPFbLSYTUaDXq/XWyzWmpra2tr6qqpqi9miVauUJcUWg7pvfQuPB2ay8Ydm8jsmk9OykBKJCB2kIddIT5tJq1x337cUZWVGk9lgqdCYKhT68lJdeYmuvERrKdGYAYhLVZoypVKhvANizQqI1XdArDPrNCadyqBR6FRKnUqlU4GhuuK13yxZ8w2Tuqi7qQpzDiVZaDpGbYgSOS4gY3bQkAPayHI+4NQpCd6R5Z+YkZ/cFH8wL26MYlnOB27LgT7xahAnKVeCdMYJR5xwgNeAt8oLATAhlxcCoLEnQSMSNBLDbOA/l2Y8Mm6PouNpxgPucYANa6AznaRcGdY7JcFbEtSOLP/QROjBvLg9zW6KkxMhKMX6ErQ3xQZyAjodpjbL3EyMmxCJLEdMSOxMKropl0hFBSjoXt/TBkBsqLeYWqosHXXlXY1Vva01Ax31Q+vrhzrr+9tru5sq2+uszQDEZlOD2Vhn1FXrVOXqMrOi2KgoNasU5TpttdlYX25pqChvqKyqr6yuq6ittTbWWbpaq+1DHZ7RroG2mjqjwqpcU64pqtQpqvXqSp3apFKoiotL1xaVritWKZRaraYwVPdHQFysLCrTlJaqS9aVrQXtYdAh/iqIQYb4D4FYZfgaEKuNWpVBozJolIavB7HyiyBe3SHu6Wx0jPX6XEPu8T77UKdtsMMx1LkaxKRnNAS7Y7gvQQQAiMOQg/eOsM5BzjUoekfCQXAjwxFDv3AOQ4JGY6gN/L2Dj2IMs4GObxQdKxx2yfH+BOmUoBHG3Us5u2lXDyAv+HSFgsNiYAh0iAvN4wg6FsNscfwLF5sL9+3A2orVIJaCo6BJnKa9YKEEOB0ClAw6x4XM8co6Nj6YYvxJ2pdmA2kOTrJIlPAzvnHvYFdvY3WdQWUuXVMA8e5vP/XWm29+/M67BRBfOn3m/KlT7/zlX77+yskjB/Yf2vfykQP7jx1aAfHxw4eOHzp84tCR4wdXQHz45f2HXtp3aO++w3v3Hd2779hL+1eD+AfHXz380oFMPN1S36wqUQEQ79n90muv/fDI4Vd379r33HMv7Nx1YO/LJ1/Ye+J7uw7t3HP4pQMnDx3/weETr+9bAfFj23bcvxrEdyITf3H46NEt23dQrISRYjQxObPl0Yef+N6jT+95+Nu7H3l6z4NP7dr+xHObH3t28+Ogntn0+NP3OB3BjvY+vc6iVOhqaxqdDk9IDKVSqZgcEwSeYSiWZSQpLMvJVDKXyUxl0xuz6U3Z9OZMaks2tS2X3r5qqG5rPrs5l53JZjZk0lPZzNTk5OYNG3Zs2Pjg1IYHN25+dHrTI+mJHXcjE9qabxTpv7FWA043W6qbW9f39Y+Mj9jsozb7uN1hsznHxx0jY47hUcfwuHvY7lsZqnPCg054wAEN2oKD48FB293sRIHFwMQFFq+u/yuInQHaFaRXhuruYBd844SAkleax/YADgo0kr+E5tUX7CA69IU+MR/DWBljZYyNY4yMrioMFBvH2DjOragXY+MoE4OpKExFIDIcJKQgLgWJMESGYSqK0DGUjqFMDGVkjIkhdCyIRwNIJIBEgmgEwmMIIaNkAqOSOJPCmRTBpHE6hdNJjEqiZAIh4wgRh3EZxmMwLiMEqDhCxFEygdNJnE4RTJpisxSfJYU0KWRwMY2Jqa9p8bJRPxMBBX4Ej3gpyUeHA2wU4mVETODhNBHJkNEsGc0SkQweToP4BMyD1RlRhI2ibAzjZIKPE0KC4OM4H8c5GedknJcxNobQkSAR8mGCF+U9COdBWC/K+zAhQIRgOoLzMi2luGhWjE9IiSkpOQ2+ivEJUkwECN4FkfYAbvOjY15szIeN+wlbkHYgvBMVHYhgg/nRIDfkYwY81ICb6neR3Q6sYxRqHvDUrbdVtg6Z63sMNZ36qjZ9VZupusNa21nV0FPb0l/T3FdRt95Q3qQyVJeorcVKi0JbobfUV9S017f0tnQMtnWOtHeOdKwf6ewa6+629fTYe3vsPT323l7HwIBreNg7Nuq3jUMOG+wchxyjQcdo0DkOeR0Y5KEwP4v7GNRD4l6S9NMMxDEQTwc50k8TPprw0aSfpgI05WcIL415CMxDkH6GCfJ0kGVhLkREZTYpc4kwFRXwsIhHoowsc/EwFePQEBVgGD8jQpyMhVJkOElIcUQI+SnOjTAumPegUoCMQkwMYUHFMTZJ8mlazNBimhbSFJ8iuRTJJgg6jpMxFI8gaBiGpSAUCkBiABICEO8P8IGgEIREBJVQPIKSYYQIQSgfgFlfkPUEOHeA90CCFxb9qOCFabuPGHWRY27eGQx7sYgXF50I74AkNyoH6RTKZTAxh0tZLJRGQ0lMTBJSkommBHk6kd2UzScEwTU0YCgrXfeNewbXtz7/5APnT/3lwvl35868PXfmncVz71+dPfPp4sVbl+dvXV64ubRYqBuL89cXZj+Zv/DJ/PlPFy/cWLp4Y+nircVLtxYu3Z6fuzU/d3tx4bPLS59fvfybz2//6+9+++//+Ptff3brtYP7Kb8XDNXBTvuxl1/85Wc3/+Xvf/t3v/z5//zs5u3rVz69svjJ5YVry/NXl+euLs9dXry0NH9h9sKZC2dPnT/74aWLp+fnzy4tXVheuri8eGFp/tzi3Nm5C6cvnPnw7Ifvfvzhu+c/+mDu7Olrc5cunPrgxee/S0AQ6BDrFMqa8orWpubW5paGuvpyi1Wv02m1Wp1ObzCajWaz0WwymvQmo85s0ptNBoNBr9frTSZTRUVlVVV1ZWVVRblVp1WXFK0xaBUDPW1RHt8+nXl4U35bPp6PMAkelUg/6beP9XXUVpgUpUVF69aVKZQag1lrrlQZKxSGcoWhUmGsLNNZSzTGYpW2WKEuUSjKFKUKZbFSVaLWrOQlVNpSla5MY9LoLXqNSafUq5U6tdqgUevVSnVpScmaojV/WnzfPSZ1UV9rLeUdS/FIXsJyApQk3RF4LAyPxgkHyDaAxMKEGJyJ4Tuy/OMbY49tiO7I8hujGDi5DKQC0r0FE6+elstyPpAMLqSB04wHpCPAU+C37kzI+QuRCbCQuJCaAIGNHO8v3PIoLCqeCEEZzpdivCnGl+GCEyF0Y4TaEuc3x/kNEWY6zM7EpW35xNbJdEYWEci9vrvVWmPWVxssTRWVHXWV6xvK1zdUdDdV97XU9rfV9rVWdzdVdtRVtNZYGiuNdRZjnclYbzLVm8AeYoVVVWwsKzEplRV6fa3V3Fhpaagw11otlSZLhbGm1tLZVjs+2BF0DnjHenqbK6s0RcaSb5qVayp1inqzvqHcXGM2mbVaTZlSWVKmVqr0Oq3epFPrVQDEhaXCWpPmTgRiXcHEYL8EmKgDWybAAgoQtwDLjIuV4FdWtkyUapSlmrsZYqX+bmRCbdRrTAat2aAx6UCpjOqvBzGITJhKlcZSMFRXqivSmhQ1taberibHWK/HOega6xkfaB8faLcPdjiHOp2DHc7+du/QeswxKASdMuHPMEiWRTIMlKICCdwro24ZccZRVxwDPdoVEBdG4iLwmIw7Cp+WwvVvcOkwRbvBP7EKkXQJGuG8/aynr2BfUCA+EUHGQMoizXiyvC/L+dK0J447o8gX9hYDB3/pFnQEHi90iGXMAf6Ehesh4HGQP07dudmRZnwpegXEWQFNc2gE92GOQVt3y/ra8nqj2qooAqebRQx54Zmn337zzTNvv3P6rXfA2rULH5468957b/35n//g1VeOHz509OCBY4cOHDt04PhhkCQ+cvLwkZOHj544ePT4wSNHDxxaDeIje/cVmsQn9x965eCR14+d3Ldnb1yK1VfVKYuVnS3r47HUrp0vvnLyjcOHXnnxhYM7d768a/fBF/Ye3/Pi8Z17jux64ehLB145eOyNw8d/sO/Qie/uevGhx57Y/sCDjz/1xO4Xdh08vO/4ySOvv/HaD//szTfefHP3C3uz+WkIpSGMDcsT05sefvCx5x975sXHnn3psWf3PvjUrq2Pf2fmkac3PvL0zKNPb3rs6U1PPH2P2wV3dvQb9FalQldT3eiwu0UxlEqlZFkWRYHjmJU9xPFUOpXPpqdBhziT2pRNb82lt+cz2+8sIV45zJHNbAQgzmWnp6a2zMw8OLPpkZnNj27a+viGzY+mJr4wVPeNYsM3inT3lRmL1VZjZUNLZ2//yPjwuG1k3DZuc9jtLrvdPW53j9ncIzbPsN23snbNiQy70SEwWjcWGBwPABOvzNh9EcRfZfF/EMTgaPPqNjBwMBCwzY/Z/Ni4DwVl82OOILEa0Ku3F381O4FxUZSJoXQMKwiYkXE2jrNxgksQXILkkySfpIQULaZpMU1wCZSOwWQkiEt+VPTCghfmfYjgR8UAFoKIMExGECqK0jGMiSFULIhFArAUgMNBJAJjMQSXMTKBkUmcWimMTKBEHMFl8CyCx8GPCC6jRLxQGJnAqRRBp0kmTbNZms9SQoYSs6SUJaQMFkoVGsAAvj467KWkry0AYliIY1KKjGZpOc/EJ5j4BBXLEZEMJqUAiCEmGqTCATIUJCWYCmNMlBQStJTmIlkhlhflCVGe4KI5RkrjnIzQEZyT2XBGiOX5aJ6LZLloTojlpcRUNDMTz21O5Lck8lvk7KZIakMoMcVHcxgb9SKMzYsOu4IDdl/PqLtr2NU17O4e9YLNa712pHscah8JNA94G/vcTb2epj5PfY+rptNe2TZqaRww1vZoK9tV1haVuVFhrFcY6pSGOpWhVm2s0xjrtMY6raFGratQ6cq1hkpzeX1tfUdre39379jAoGN42DUy4h4d8YyNeu1jPqc96HbAbgfsccI+Nwb5CDRA4zBLIhwJc0SQJYIsBXM8LkWZeFJIJ/lUnIknODktJLKhZEpIxplYhJAkTAyhgoSJEiaEUIELspSXID04G6C4IEt5cdKDCTAv09E4E40QoRAqiIgQxkNhXGADNO7GcBdCOBHKibAuTPASopfgXSg17sdG3NiIm7L5WCckejHJh0t+IhwkYwgVx5gEziZwJo7RcZSUUUJGiRiCRWE0CqMRGIlAUBiCpAAUCkBCIMh4vJTLTXs8fCAYgtEwgocRTAwivD/IePyMy8s6vZzbz7uDghfm3BBt8xKjLtrmFd2Q5MXCXjzkwUQXInkwOUhncGGCjkyx8QkqliUiGTKS5eITUnpKzm3KTM5kcjLHuYcHzUrlum/c09fe/Myj286896P5s2/Pnn5r7szbi+c++GT+7M3lS7cuz9++svjZlcuFobrVIP5k/twn8+euL5y/uXjp9uLsrbnZTy9dvD576cbC3K3lxb++ffNff/fb//MPf/+rWzde2f8y7nUby0q0RWsxj+vkgZU9xP/wm1/9zS/+x89uf3r7+pUb15auX128ujy3vHBxce780vyFpfkLi3Pn52fPzs+dXVg4t7R0YXnxwtLC+eWF85cXLyzOnb149tSZD9756L23Pv7g3bmPT38yP3vxow/3fu95AoIqjMaytWu1ZYrayqrWpuam+obqyiqz0WTQ641Go9liNVvK9UaTRqfV6jRGg85k1JuMeoNBp9frDAa90WiyWCxWq7XcatFqVOvWfFOrKh7qbY+HyO3TqfunkjPJUDZEJgUsxsIc4vKO93e1NZiN2qJ1a9asLVJqDTrLCohVpiqVuVphKC9dAbGqpKystKyk7OtArDVpDFaDxqRT6FRKnVpj1GoMGgDi4rXfLF37p+X6spGuZgF2ZUN4LoRmuECSdMcwOwhIbIigYDHwjIwDgG5N0vdnVw7FTUowgPKXTi6DfHBeCGQ4b5rxrMzJRdAVuYpBEH4AlJmJ4SAKvDVJgxwF2CNROMMBNq+Be3XgWVCgzfwFRnO+NOvL8oEJEZ4O45ti9NaksDUhbIrxMzFhSyp6/2R621QmI4tw0NXZ1WypMhqrjJWtNfU9zTU9zZVdjRXdjVU9TTW9LdXdTRWd9da2mvKWaktjhbHOZKg1GuuM5gazpdFiqDWqKjQlJkWJSamuNBjrK6xN1eb6CkOVSWfW6ozqyipjb1dT0DXEoi7cNzbe09xs1VRqiiq0xTUGVaPV2FJd0VRVWWU2G9RadZlSo1IbDHqDWa8xqAsgNlj1Bqtea9KsvsEBmr5g2xpIRBQri0pUxaXqkjJNKZi3A5mKUnVJiaq4WFn8JRCXajRl2rsrJlaDWGvWg1KbNF8fmVgZqlspECbWW1T19daBnlbneJ/HsQLisf4220C7c6jTNdjh7G9zD3bCtn4+YI+TgRyHTQj4hIBNCFieQ3IslKUDGcqfIr1Jwr36MlwEAqeV7/iV84EceWLVHutCZAJ8FDOsV8ZtoBlcoLAYGAJXYGL4ylsBQ2+IoFMSnGV9CcK1+rJd4awd2J4GohSgi5wk3UC94C4dEDNYOQw6x4UU8so5aMoDVhGnGH9WQDM8JqGe4FjvcHt9R7WlwaSpUJXo1t3baDWHcHTvd555+803T7/19um33jn1k7c+fve9c+9/8NE77/zkz/7sjVdfPXn0yPEjh48fPgRAfPLo4VeOHX3lyNHVID6y78Dhl/cffmn/ka+A+OSBw68dOb53554IL9WUVyuKFOtbuxKx9M7vvXDi+OuHD73y0t7De/Yc2L3n0J4Xj+1+4diuF47ufvHY3v2vHDz6xuHjb+w7dPL5XXsffvypHQ89/PhTT+5+YdfBQ/tOvHL0jR++/uaP3nzl1Veffua5cDTh8sI+iJJi+cmND+545LnHn33pye/uf+K5lx96evfWx5/b+PC3px96auPDT8089u1NTzx9j9eDru8cMOjLFWXa6qoGu80lCGIymVwNYkkKx+PJdCqfTk2mElPJ+HQ6OZNJbs6lt+Uz2++0h++sXcttymU3ZjPTueyGyYnNGzbs2Djz0MZNj8xseWx60yPJ/HacTw3aAYir7ynS37NOe2+pYZ3SrC+va+7o+RKIHQ6PzeEZt3tWg3jYiY648WEnOjgO/XeAGAzVuaEvhyJWg3g1i21+zB7AVycrvrZDvHr5GspGsFUgBhT+WhCDIrgExsgIFYWIMDCxDxECWCiIS0F8RcMAxCgdhckojEdgLAKjMQBcjEwQdIqgUySdJuk0QadwKlUw8R34JjEyCQSMUyngZkBhis1QbIbmCiDOkFKGkDK4lEJDSVhMQMJKhxiYGJQX4JgOB9hokIvBQhwJJbBwmohmqViOlvO0nKfkPNAwLMSDbCxARwKkFCSlIClBpITQEYyN0aGUEMtHUhvk7KZEfks8vyWa3ijKE5SYRJkoKSTCyel4bnMsuymS2hBOTkuJqXByOpreCCqS2hCKT3KRLCOlCT4RwAW7Dxuy+3tHXeuH7G29Y83do83doy294239zrZBd9ugp7nfVd/tqO4Yr2gdrWgdrWgdsTYPmxsHjfX9+poebWWn2tqmNDcrjY0KQ12ZvrZMV6PQViu0VWp9tcFSZylvsFhrLeW1lVUNDY3tHZ39AwPj4+MepzPgcUNeN+R1QV437HfDsA/DghQepMBXMkjTMMuivIALAi6KmCjiokiEIlQkwcYzYjoXykyE0lORzIZYbqOcm45k82IixUYTtBQnpQQlJWgpToUiGB+CaCFAgs8c58MZDxqCGJkMyYQoISwfIHk/IUJ0CKIYD0Y4IdIF0S4E3LOW/ITkJ0QPxtiDxJgXH/VQ4z7GHuRcMO+GeTcseBEpgEYgPArhUQiPQFgkiEYgJAIh0TtfozASRZAogkRhOIogYRjmvD7S6aJcLs7nD0FwGEHDCCrBaAhCQgFY9EMhHyQF0HAACwdxKYCJXljwQCEfGg0SMYiKBqmInwz78IifiMNslhSnOHmjkJzmEhOMnGNiOSE5Gc1uSE5syU1vzk0kBME7OmxVq4v+5Bv97c1PP7L19Ls/nD/79tzpt+fOvLN0/sNrcx/fWLp4Y2n25vL87cvLd1ZMLH66MPfJ/KVrc+evzZ27Nnf2k7lz1xfO31y4eGth9ubspU8unL928cL1uUs3Fud/efPT//13f/tvv//dL25cP/HyXszt1JcUadatwTyukwf2/fpnn/+ff/6Hf/7bX//2Vz//n5/f/PzGtVvXL9+4tnztyjxoD19evHRlaXZ54eLi/PnFhfNLSxeWL1+8vHxpeenilaWLV5cvLc+fv3T2ozMfvHPq3Z+cef+d2TMfFTrEeDC4AmKFoq6qurWpubGuvqqicjWILdaKOyDW3gGxzmDQ6vVavV6n1xuMRpPZbDabjGqVYs19f6pVFo/0dcgisTET2ZAMTUSYbIjMR5l8jE0IGAW5bMM9dTXlZaXFa9cVKTQ6ralCqbeW6axKY6XSVKXQl5dqTCVqXYlSXapQlClKQIdYo74bmVDrFTqTRmfWqwyaUo2yTKtUGzQag0alKSstW1dafK+i6N4qk2q8t03CvJNhcjpCTIfxSRHOcn4wuLY5Tu7I8g/khG0pBlxRBiwGa4DzQgDAdDIE5cXg3eUPMQzQFiA1x/sBcGdi+MqDrBc0egG4789wYOUw6ASDAxxbk/TKwFycLGgYbJ+4u1zijp7BtedJCc6L0EQIno7gMzFqS5zdnhK3JYXNMj8jC1tSkR2Tqe2T6UyMhwOOzvVN1iqjqdpU3VbX2Nda19da1d1U1dNc3ddc09tS3d1Y0VFnba0ub6myNpUb602GOoOp3mhtMpc3l5vqzZoqXZlFVWZRa6qN5sZKa3O1paHSWGXSmbVag6qi0tDd2QB5RiQmGGGCpG/M3tPS01jRVmNqrjA2lZuaKq315dYKg1GnVKtKFWqlSm/QGcx6sGEN3G0GINaZtaBDDNauFdrDBRCD/cQAxAUTfxXEZRoliEyUabVfBbHaqNeY9BqT7v8HiA0WVUND+UBvq8vW73UMusZ6bYMdAMSOoQ7nQLujr9U90AGN93F+m0zcBXGOQ7MMlKb9adKXJn0p0pui7l6Gi+POGGKPIjYZs6dod5bzgjFNkJyRcXsMswEQg85xlluxMgjhhILDICwBCrSTC+mdO/94gyaEYJr2gIt3oOO7ajvb3XG6QoH1EeAoHdhwDG7jFS7qfUHDpDtJeZKUDwzVZXgkzaEhxB0Y7Rlqq2uvMjeYNJXqEn3RfY1Ws0RgLz337DsFEP/VCohPvf32fxWIXz18/MWdu8O8VFNerSxWdrf3pOQMAPGhQycBiHftPrT7haO79hzduefI7hePvrjv5MGjPzh8/I19B088v/MLID5wcN/xk0d/8Obrb/zwjeMnTj7x5NNCKGp3BbxBIhTNAhA/8exL337+wFPP73/4mT3bn/juzCPPbHj42xsf+fbM49/e/MQz9/i8aNf6AojrbeOOPwTiVDKXjOfjsbwcnUjI06nEpmxqKwAxyBCvbJnIb87nZnLZ6Vx2Qz4/Mzm5bXJqx9SGBzdsemRq5uFEftuXQbxW86dFujVlRq2lpmkFxPZVIHbbHJ4xu/vLIHbhw47/XhC7ILrQ8V2dlwBhiS8V0PDqbcSFe3UFDQMQw4wEs2EAYoyRcVB/AMR3i0sQbBxnZJSOIVQUJiOFlvDdNjMdKzyLUTGCSpB0kqRTFJNe4SyXpbkMzWUoNk0xaZJOgVYxTiVJJgXUu+qVWZrLMnyW4bPMnd+luDTJpUkhTYbShJRevTEN5mWIk4NstFABJuKnwwEmgggJPJwmo1kykqWiWSqWo6JZ6k5YAhETEC/7mYiXlDy46AWxByqMUGGUjuBsjJFSUnwynt2Umdqe3/hAbsOO1MTWcGKKEpMIFcaYqBDLR1MbwokpMZbnIlkmlKLFJCUmSD5OcDLOxhA6DBGhACb6UM7hJ4Ydwd5Rd9egva13rGn9cEPHYEPHUOP6kabu8aYee2OPo77LXt0+Vt4CEDxgqO3T1/bqanp11T3ayi5teafG2q42t6pNzSpTo8rUoDI2qPV1Kn2NzlRnrWqsrm2urmmqqWmsb2htb+/u7x+129w+LwwHcRQi0CABB3AkgGN+nIRIGmEYhCGDJO7DcC9G+HA6QHIQLSBcCOFDKB9C+TDKR1A+hodSdCTPy1NSamMkvTFz3sadAAAgAElEQVSa3hBOTQhyhgmnqFBh0DJFheI4H0GYMERFUTaGsqEAIfiwMEzJGBdFGNGPs26YcUG8FxUDOO9DOQ/Ce9FQgIhAVBxhwbKSOMaFA6TgQVgXxLlgzo3wboRzw6wryLmDgg8JBVApiEhBRAogUgAJB+FwEI5ASARGowgWQzEZA4XHcTyG4aEgxHi8rMfL+wMSjERQLIoRMkHGCSpBMAmCSRB0kmCTBJfAuQTBxTE2gXMpgs+QYoYUk5gQR9gYRMswk8KFPBOeFhIzofRGMT0tJCeERC6UzEcy04n8lvyGLfmpVCjkHx+t0KpLvvmNgY7mZx7ddubdH82ffXvuzNsLZ99bOv/h1dkzn8yfu75w8dPFuZtLCzeXlm4uLd5YXLg+P/vJ3MW7IJ5fAfHN+Us3Ll38Eoj/5bd/Aw5znHh5L+p2gkt1qNt58sC+3/zs83//f/7xn3/7m9/+6ue/+OmtAog/ubpwZXnuytIsyE4sL1xcXry4vHzxypXZq9fmrl2du3p59trl2a+C+NKZU1dnL57/8P09z30H8wcqjEbFunU6pXIFxPUNBRAbDAaT2WK2lBtMZp1BbzDozCa9xay3mIGJdXq9Tq/XGwwGg8Gg1+uUipK19/2pQVM6NrA+yqHZKJMU8SSHZkLEdIKfyYSnEkKERf2usbaWeq1GWVxSotTqNEZrmdZSojGX6svLDBVlOiu4VFeq+sKWCc2qoTqNXqEzaTRGrUKnKlGXlWoUKr1arVerNGVKZbGybK2mbG2tVesY6IySgQ0xZnOC3ZbitiaYjRFsSoI3RrBtSfqhfOjhCQlM0QEET9xJNeQ4/1QIAmfkClrdLBNb4mQh+Jvj/XkhAGbjNkRQEJbIcj6QeVh9ihloGLzJlgS1Pc3en+FA27jwPlMSDC53FHIU4J23pZj7M9yWJL0xim+I4jMytSXObEvy96fFbUlhJspujHKb49L9ufjWfCIVYYM+W3tHg7XKZK4xV7fXNfW3NfS31fa21PS11Pa31vW11vQ0VXbWVbTXVLbVVLRUWhot5gaTpdFc0WKtbK0wN1p1NQZluVZVodPVmM2NVQDEpmqzwarXmzQVlYaO1hqfvT/KI5MJPh9lJMyLOAZtfW1djVVN5aYak75CrzOq1KqSMkVxqUqh1Om1epMOXKT7EohBhhjAF8i40Cf+Uof4j4JYpdBpFTqdQnd3y8QXR+t0aqMWRCb+syCur7f297Q4xno99gHn6EpkwjbYAUDs7G/zDHYi9gEh6IiTwRyH5Xksy8IpKhDHPFHYEYMdMuJMEp407StMp6UoL+gWx3FnhvHm+EBeCOb4wJdBTLpStDtFu+PEFygchkbD8FgEGYsg41FkPIbZZNwRJxwJ0pkgV5I8KdqdJF1AwzHEvroZDPLEYWis4GOQjgB/HpCXWDn2ERwF2zDAkgrwDitLiGlvivYmKI9MuBOUN83BKRYRYVdw9G6HuFJdqi+6r7nCEibxl7/7nXd++MMvgfi/sEP86uHje3fuiQjhuspaTZmmt7Mvncju2vkiAPHeFw/t3r1/1+6Du184umvPke/tPrzrhSOrQfzdnS8+/NiTq0F87MTR115/7fs/eP3oseOPP/FtXozYnH63/2tA/MizL+54aueWx5/b9Ogzmx59etPjT29+4pl7/D6su2vQaCgvK9VUVdaNj9l5XkgkErFYTBQFnmcFgQ+HI7KcTCaycTkbDWej4ZwcnUzKGzPJLbn0tonc9qmJHdOTD0xP7pia2DY5sWUivymf25DLTudyG/P5Lbn89ompHdMzD09ufGgFxI5VIF6j/pN1mntL9RpzdWN7d9/w+PC4Y2TcXgCx3eEZt3tG7d4vRCac+JADGRyHBscCQ+OBofEgqGEbNGKHRx3ImBNdXeMurFA2N14ou4dweEmnj3L56UK5V69dW1VfihEXHnF98bzzH7pRt3K0mQ5BdAhhwhgTw9k48ZUi2TjJxiku8aUCjxMFQzMyzsiFXyHYOMHIGB1DyAhKRkgmzvAZjs+yfJYTcpyY48U8J+RYPsvyWYbL0FyaYlMknQRuprn0yiuFHC/mOTHPryoWsJhNU2yKZFMkn6LEO1flQilMTGJiAhXiCB+HORnmYqAgNhZkohAbw8QkHc2CCx10NEtFsqSUJqQU+C2IjQXoiI+UPETIjfIeTAjgIZiSEFJCKYlgIoyYlOR8IjuTndo+OfPAxMYd6YktkcQkxcchXAxiAsFGaSFBcjGMjsBEKIDyPpj1QrQ7QDp9hNOHO7yYzY3a3Mi4Cx51QoO2QO+Ie/2AvbVnrKlzqL59sL59sKFjuHH9eGOXvb7LXtNhq2wZtTYOmeoGdNW9mspuTUWXprJbW9GtLe/Slq/XWju1lnatpVVjadZYmtSmRrWhXm2o1ZlqLeV1lVX1lZV1VVX19fUtHe3dQwOjLqcXDmIESlMYQyE0CVMkTFEQycAUizAMROFeFHEGIbsftvlxB0R7MN5PihAtQowYZEIBSvASoo+IIUyaDk0IsSkxNhWSJ4VYlpVSpJDAuQTOJgguRQpJkpcxJgKRUhCPIbSMMuEgEfJjEYiUUSYKU6IPZV0BxunnPXAogEkBXArgYYiQUSaJc1k6NMFHJ4RYjoukSCGGMmGIDEOkFCRDAVz0obwXFnxIKIBJEB6G8TCMSRAWhrEwjIZhNILgURSPYYSME3GCjJNknCQTJBUnySiGSTAsQXAYQaIYLhNUkmbTLJ/jQ3lBygvhvCDlOCnLSmkmlGFCWTac52OTgjzFy5NsLEeHM6SYxIUkLmao8CQnbwilNoWzM+HsBik9GUrlpdRENLMhObF1YuPWielMOBy0j1fptf8fc/cVHNdh5Qnf65nxWCKJ1DmiG42cCBA5owPQufvmnGMnNDIYREqkKMlKpKgsUpGSkzTjGYdxtrKYwBwky5Ll8U4OtROrtr4ND9/DBZsQJcuarfLuVJ3qAvo2Cnzgw4+H/3NO9Ze+ONLTfu/+tdd/+Mdn3vzB+ps/PPf2Ty6cePXiydcvn37r6vo7186eevfs+rtnN3ZNXD1z6spmEJ99+9rZd95bP/HzMyffPXXiJhD/+9/9zX//x7//9btXjz/xWCYSMt/65Zov/X4mEvrq00/93a8/+l///i//9g9/+w9/9ev/+sv3f/nzq79499LPr168duXc5Uvrly+cuXJx/crF9YvnTl08f+rixVNXrqxfvXb22tX1K5fOXL105srF0xfOnjj11muv/+QHP/vh917/8Q9Ovv6zSyffefunP374/vuysZjXbq/dssVWV9fcEOhsa29pavZ56512h81qtdlsDqfL6fI4XG670+F02j1uh9ft8Ljtbpfd6bQ7HDa73Sir1Wquqd6y5ZbfdzvqQhP9IplVaIhHEjwcU8n0nIQv59kFjZFpOBMP927vsNvM26qqaswWk81VZWxbs7i3WT1VFne1xVlttteYrXVmc525ts5UbTJVbTQBrTUWW43FXmtxmEx2c7W5dktt1VZTtTFUV2euNtVVWeq22U3bWv2OyOgOCU0tycROnbotT+/SiGURXuAyizywU0H3FenbS8xunVjkgQIR05AZDY6ocESDI3k8WqZTizywwGXn2cwCl10SwFUZXlOQFQle5IEynSpRyRKVXOSyywI4z6YNzRi94cpFOiOAYXSdDfLu0vHbCtSePLkiw2U2ncOjxlTfHJNaEsFVBTHaxobCV2T4tgJ1+xy7J0+uKMiKDK8q6E4F36USuzRyVSYWOHSewxZFamdOXMlLCoPGIxOdnU1un93V4Ax0N7UPdbUOdzUPdTYNdzYPdzYPdTYOtPt7m/09TYGe5sD2xoZOv6/D6+vw+rvq/V1+T3u9vclp8tnMfrut0e1ua/C2BzytflfA7ax3ONzWep+9o7U+NNbLE5m1srxvKbekMhKWTodHh7tbWjwOr6XOWVdjqaqq3bKtZlu1qbbOarNYHZZaa41BWyNDbIDYaBtXmbYZZZh4092NLTflJT5u4m3b6qqqTDU1FlOtzVprs9XarJV7HB/fvGaps5tNDovJYTE5TJ9ylePGYY6NMkxsc9c1Nrr6elomR3tDE/3BsR2TQ10GiMOj2yMj22eGu+PjfdDMOJed1bFMkQTzeEZDEhIwyyWDdGyCiU3wyWkFiOSwuHHqosxkCkRChWeMNQ55Il6iNg4m5/CYisxIYEgEjCUPYRWOyGBYyEzR8TEiOmwsJ+bTlf7utAgEJdDArjE/FxSz00J2WshMGerl01NSNmTEHoxExOYQhVEGiw0TVx5VQGz8OQ3BG9snDBCrSFSCIgIQlqAZFUsqWIpKhRPj/aNdTdsb3K0ui99cbd96S6ffyyPw0cMP/uhb33r9+z947fs/+EwQP3382adfev65/wCIjz370rFnv/rMC48dfpinuGZ/k7XWOrRjOK8VHz7y+IvHv/H00y8+9ujTR448deThY0ceee6hh589dOSZhx559rGnXjr2/MvPvPDyk0+/+MBDj+07cNfufbffeffdRx59+OjTR58//tzXvvG1r3/zG88+//z+A3fhJDcZikdiEM3n5xb33rb/wYP3P3nPoafvPnRs/32P33bPkbWDD64cuH/lwL0rB+9dOXjvF5IJsL9v1ACxr75xYnwaJ0hZkT8JYkXOSWKOZ3M8mxf5kiIt6spK/jNBnMvN53JLufxqcW53eXHf3OI+tbQLpnNjEcjfPnKrNWCA+L/cYv6DbVaT09/SteM6iEO/DcTAZhCPTSWNGp9OTQTTk6HMVDi7uaYjQKWCM2ClQrNQOApHYshMHL1Rnwnim1LCn9wssXmErlIGiFMok0ToJEylERbARAjfYO4n62YNE7/9YzAug5gIIAKIihihUUyBZosUU6CYolEkXSCoPEHlcVLHCA3FNRhVIESGUQUjdILKk3SepDc+T7Mlmi0ZXxNUHidzGK4hmApjCkyoCK0ZIN58WfrGcWnixnHpDCGBtIpwOfT6HWbj+FyGkFKYkMKEBMIlEC4OszGYjYJ0DGKSMJsxQAwzIMKipERxuqDMqfmlXGlVL65I2jzF6SDKJTL4bAKOJpFYCo0mkZk4FJrNTkfSk6Hk+HR8dDI6OjE7Ohkdm4qNTcWMi4bjwcRoMDk0GesbjXQPTnfsmGjtGWvtGWvtnWjbEWzbEW7ZEWrcPu3rmPS0jjubRm0NQxbfgNU/YGsYtDcMOvyDDv+Aw9/v8O1w1PfY6rus3g6Lu93ibDU7mi2OgM3hczi8DofH7apv8Dd3dmwfHhwNh2ZSiSyUhREAQzIInIaRFIQmYSwFY0kYiQPZSDI5FY1PRBLjkcxkFAom8ZksGQPpOEzHYHoWJMIZIpxmY4AMYDmUymNMEWcLGKMjpAJuLJ1WQEyFcBXCpSzCJQE2nuVTkJCC2ESWiWX4FChlUeMRFU2Ts0kmnhFSkJRBZABVQEyDSR2higRXZqR5Xp3nlCIt5nBWRSgFIWWIEAGMzyBsCuLSsAhgEoRLECaCqAAY69UQAUBEEJUgVIZxBcFV1CjseuEahmsYpqKYihE6ThUodo4VFgR5UVQWRWWel+cYsUDyOZzNE1yRFuc5bYHTF1htnlbnSKlIbNz+LhJymdYW2dwyX1jkC/NcrsTqm0G8a26hIAiZSKjRaav98hdHejeB+K0fnn/npwaIL51688qZt6+un3r37JlPBfHV9bd/E4h//ptBnA4HbwLxX3z0i4/ev/bBe5ffv3bp3Svnr1xav3Jx/eqls1cvnb10/vTF86cuXTx95cr61atnr109e/XTQfz9E6/99OLJd976yY+O3HdvOjprgNhuMn02iJ0up9vj9NW7/PUuX72r3uvyeFwul8Pp3JCx1Wauq91aU/XlgM8ej4xqHJIXMIlIi2hCIVMFHi4rRFHEBSKbjoV29HQ47Jaq6qoas6XO5tpmdm6ps99qcm4xu6osrmqLs8bqqLPazVar2WIymWvM5uqbQGy219XZTMbp5q11VdXmmjpLbZ252myutltqXNaatgbnzFifhKaWFXJXjt6lkysSMs9k5qhkmU4tC+AuFdujE2syUqZTOjIjA0EpO62AIQ2O5NDZAh4rEvECHstj0QIeK5GJeSa9wGbKdKpEJvJYNIfO5tDZEpko06kSldDR2QqIK21gA8TGbjXjUt1ODduTJ3fp+LIEleikhs4YmWNjsM9IFVcAvaog+0rMgQVhb4kxMsdrKrpTQddkdE3GlnhkjgJLNDTP4ysqt6jxIgnOBkfa2/xOj9Xhszd0NbYPdbUNd7UMdTYPd7YMd7YMdTYNtAd2tDb2tbb2t7f3t7f1tTb3NjX1BBp7GgLbA/WdfmeLxxpwWgNOe5OnAmJ3o8ftd7nrHfU+e0uja7S/nYJiO8vywV3l28pqkceQRHC0p63JZXPUbLNWbTVt3VK3taquutZiMlttVovdXGOu3mba+kkQG8A11GtI1zDx5wWxubbGav48IDbq84O4zlFtc9cFAs6ersaxwe6p0d7p0Z7Joa7pke2hsZ6Z8d6Z0d7oSE9qahCLTUlwIk8ARQrU0ZQMRPl0iI5NEjOj5MwoG5+Us+EcGp+j0wscMM9mjUvIRqu1sui3SCYNrVbcaYQTjJYtMTuMhgfwmSEmMWHMwFUu0lVWqhnjcZVVEgZqudSkMRhnLA8uEAnjCHPljrSxF9lIDFc6xzeBuNJXNn6v8SdX4BkBCHGZoACEZSQuIQkyGYqP9VVA3GCpcVbd2h3wSTh67MjhH//Jn3w+ED/zfwbiRw89zFNcS0Oz3WQf6R8t5kqPHHnixePfePrY8UcfOVYB8eEjzxx66OnPAeLnv/bNr339m9947oXnD9y5AeKZGMQIxfLiPgPEdx86dveDR/ff9/htX3l4512HVu98YPXO+zZAnErCA/1jTkd9dZWp3hsYH5vCMFySJUEQDBAbkQlRVGRJl8ScwOUEriDxcxsg1tYqe4jLpd2bQZzPlXW9rOuLem65UNplnG7Wy3tQtjAxiwQ6x7bam76w1b4B4q2WOoevpfO3gHgkmBgJJkdDmbFw9ncO4iQaTiIhYxvx9eVrn0wJb85IGL1hoytcudJsVJbgDRAnYCoBkSmYAVABroAYkyoFYRKESTfBF8IkEBVBVNz8FCFklFRR8uMmRkUYl3FSp9kizd0AMUkXSDpHULnrGlYRzFgJIEGohOAqRug4qRNUjqQLNFtkuCLNbZiYpHM4qWO4hmAKhMkQrsCUWqHw5trM4iwpZzddljaeVu4wGw42KolwBo439ktgAoDyAMIBCAsiLIwLGCVTnM6KBV4qsmKBZFQYF1IAGU3AodlscCYTjKSnI+mpcGoimDAoPDIxOzwWGRqLDI/PjE1Gx6fjk6Gkcbt7IpQenUoMjEV7hkJdfVPtvRNtvZNtO6bb+8LtOyKtveGm7qC/c8rTOuFqHnM2jTqbRl3NY67mcXfzuLdp3Ns85mka9TQOeRr7XQ29Dt92u7fL5umwudqsjoDZ6jGbHRaLzW531dc3tLd1DPYPBafDyXgKSINQBoZTIJQEoEQWTgBIAkATIBLLAuFkeiqamoikJiLZyVk4GMfDKSqaZWIgEwOZKEDNZKlIholmhRSkAKgObQS6dZhQQEwBEAVANQjXEUKHCRVAxTTIJbNcIsPG03Q0RUdTfBKQs4gKYlIWFlIgn8wKacj4qRxC5FEqh1IaQuUwpkSL87wyz6tznFyghTzJ5UhOx1kFpSSIEEFMggkVY3SCVTFaQQkZwSV4o2SEUFBSw2gdZ3IkmyOZHEkbf6uKDDfPi2VeKDF8keaKDD/PS0uSuqrmVrX8ippblLQ5Ts6TnIYxGs4UaLHMafO8Ps9p85xWZtU5Vp5jlDKjzXO5Rb6wdEPDWoFRC6xWEnQDxLvLi0VRAmZnWjwO0y2/N7qj7d79q6/94I9Ov/H99bd+eOHEzy6efO3iydcunnzj8ulPA/H6SWOo7trZd66de+fdcyd+fu6UkSG+dvLE1VMn310//f75s3/5/ntGZOKTIH7p2FN/9+uP/ue//fO//sPf/P1ffhaIL184c/H8qY3IxOUzVy6fuXzh1OULpy6dP3n+zNsn33z1tR9//6c/+O5rP/qzd179yYWT77z54x8e/so9qdkZj81Wt3Wrw2xuCTR2trU3NzbVe7wVENsdTqfL7XR7XG6Xt97d4PcE/J4Gv8fv9/h8Ho/X6XI53G6ny+Ww2y0Wc43NUt3Z6gOSwbLGrBSEOZnMs1COAXIsmOdhlQFpJJGcnerr6XA5bdU11TVma53dVWVxbDHZbqmz32pybDM7a6yuWpvTZHNYbDaLzWy21FksNRbDxNYaq73W6qiz2E211rptpuottdu21m6rMlXXmmpqTVUWS43DVuu21bY1OCOjvQKcWFbINY1clpASlcqhUR2ZyWPROSq5yGWXeGCBzRTwmAqGpey0lJ3W4Egenc2hswoYEjNTfGqCT00I6UkpO61CYQ2OqFBYBoJiepJPTYiZKQUM6chMDtu4rFFJFa8qyE4NW1PRZQky4sVGmsJIQWyM7jEpY7dAnogZ/eA1Fa10iA0931HmDi5J+0qM8WhVQVZlZEWEl3l4ngbyeDqPZ+dYZEmmywrD45nI1GBri9fuNtl91oauQNtgZ+tQV/NgR/NwZ/NwhwHipr621oH2rqGuntGenpHuzqGOtv6Wlr6mxp5Gf1eDu63e3uy2NboczV5Xm9/T3uBp9XuavN6Ax+t3+xucjX57f3cjlJhe0Jm9S7mdRTHPIXBserirpcFmsm69xbTllrotW8xVNTaTxWGz2x02k7Wu2lS1pe7WKtM2k73O7rE5vHab22ocnzOYa+yRqDZXVVLFxn6JCogriyZqLFXV5qoqU1WVqbraWldrs9TZbXV2e53dtvkexyYcm2ttJqPq/oMgbmhwbO8MjA50TY70TI/2TI9sNy7VzU70zY7tiI72pqYG8fi0AeIckVWgOJ8OM4lpcnbcuMrBxCakdFBDogUyMUenjatvRiRXQ2YLRKJEpYtkMo/HVXhWAkKbjmVEjNbsx0E8ftNNDQkISVkjKDzFJjaG57DIED4zRMVGDRCr8Mz1axpxw+J8esqA7+bNa5WocYXIhs4r1DbelLJBBQxLYJjPBNn0FJcJilBUhOJEIhgb3THS2djtd7W6LAFrrat66/ZGv0Lizzz80E/+9E8NEBtbJn4biF/46nMvvPTsCy8+/cLnAfFLTz//yINHOIprDbQ4zI6xwfFSvvzow0++ePwbx44ef+Thow899ORDR44+9PCzhx56+sFDRw8//IwRmXjmhZefPHb8gcOP7tt/cPfefXfefffDjz7y9LPHjr/0wjde+cY3X3n5hRdfPHjXPSQlTIeTswmEFecWlu/Ye+DQnfc9cfCBowfvf+r2rzy2554jFRAvG2vXMml0cGDCALHX0zA6MoEgqCAKN4FYEGRJ1CQxJwkFSSgp4ry6CcTXN699bKgunyvrWlnTFgwQzy/dPr96IL+wF+dLUzGsqXuiytnyxSrnF24xf/FWy5f+c4I4gYQSnwLizVnhCoU/L4ghMg7iKYgGUAHGZAO4ELqpsE11/VsQEbIwn4V5ABGMHjCEijAmwbiMbOoTo8YrqRKUTjN5mslTdI6k8iSVJ0gdJzWMUFFcRTAZRiUIkSBYBCEBggUIFmFERjAZIxSczFF0nmbyNFugNzCdIz4GYhkiFIhSQOpjGoauF0gpAKkYh5c34VjO4FIaE5Mob7SEEzCbRDYucQCUAtEqwukop6O0ipIySkqVwigZp2SMklFSgjA+C9PJLBFLIjMxMDSTMSi8UaHkZCg5EUyMT8VGJ6NGe9igcDgKzMShcBSYDKVHJhMDY9GewU0g7p1u7Q239YRbukONncH69ilX84SzadzTMunrCPo7w/7OUENnKNARamif9rdN+lvHfC0j3qZBT6Df7d/h8ve46rsc7habw2e1um12p9vtbQg0dXVuHxkaDQdnUok0kAahDAQmASCRBeIZMJ6FE1k0AaBxAJ7NQJEkFEpAoQQcTqDhJB5OkTMZOgowUYCNgmwUZGMgGwPYeFZIgTKA6DCegwkNxlUIUyFUh7AcSuRxqoBROZhQAIRPg2w8TUeT5EyCiiX5ZFYBEA3BNRhXAFTOwjKIaDCeR8kiThdxWkdIEUAFAFNQOk/xBUbI00KO4nSS00lOI1gZpSSYECFcRkgN53Ikr+GsglIySkoIIcGkhJAKSqkYo5NcnhKKjFRkxRIrFhmhxIoLorqq5ZfV3IKozPHSHCctiMqyklvTC2t6YVnJzwtagRFVnJEQUoJJjeAKjFxklRKnzvHavJhbkPJLcnFFLa9q8yvq/LI8tyAUS6yeoxWdknO0UuD1slxYLczvLi+WJBmMRtvqXeYtvz+2AeJXPgPEGxuIz66/e/bMtbOnjD3Extq1n1849Yvzpz84v/6L9TPvnT717pnTPz+3/sHF83/9wfvGlom/+Pm7Lz31RHYmbNlyS+0f/oEB4psyxL/8zSC+cO7kuXPvnDv3zvkLJy9eOHnh3ImL505cOPvO2VNvnnjjp6/+6M9+8v3vvPrDj4E4EQm7rba6rVudFktLoLGjta2xIfCpIHZ7PfU+T6DB29jgDTR4Gho8fr/HW+9ye5xer8vjcTocVrvN5HFZ+nvaCDC2VlYO7Jzbt5TbWeQXFKIkonkeVmiARuLp2PRgf5fX46ytqzVAXG11bDHbbqmz3WqybzM7a6zuOofL4nBZ7XarzWKxfi4Q15iqKyB22WpafPbpwS4mOzsvoEsSOkdnVCgiAUEFDGlwOIfOGq3fHDqrwREFDClgSIXCeSxqNIBlIMglx5n4qFFcclzMTEnZaRkIGlA23lHAUA6dLZKJEpU08sfGZoAKcA0QG4EKYwmAkanYvGLCyBwbUDbga+SJ9+TJAwvCwSVpb4FakeFlEVyR4FzNM4sAACAASURBVBURWubBBQYsEekcmtCxdImBFxV6XqU5LB2eHGht8Tg8JoffFugKtA91tg11NQ92NA21Nw21Nw+2N/W3Nfe1tg10bB/Z3j/R1z+xo2dse+dQe9tAS/OO5obugKfd52zx2Jvcjmavo6Xe1erztPq8zfW+pnp/ozfQ6G5qcOzo8CdCQxKVLUmEToMMGE1MDfW1NtSbayxbvlx36y3mbdtsdWa33elxu50uh8laV1W3bUvtrdtMWw0QO+sddo+tAuJaa42xaXjzmN1N6eGbQFxtrqo219RY6+p+lyBubHTt2N48Prx9erwvPNEXmeiLTg9Gpwejk/2zYztmR3qSkwPI7CQHRBU4KUMJITPDJKbp+BQVnaBmx+joOBufFNNBBYxs3l9WuYFsrPXN4/HKAmADpjdNuRnMJaMj1w983DwVZ0zOGZYloyP4zBAxO7x5m4RxfK4y2GfIezN/bwJxJURh9IYNPRvtZD41KWaDQjbIpqbo5ASTmhLAGR6IYvHp6EjvSMcNELtrtvY0NWg0+cwjR/7jID7+0rPHPz+IH77/MEcwrYEWl9U1MTxZLi48+sing/iBzwTxo48/9uzzz3z16y+98q1X/uhbf/zVr3/9nnvvpzk5NJOOpzBBmV9aPbD3wOE7v/L4gfue2H/v43vvfmTXXYfXDj64eucDKxUQZzP40OCk0+Gr2lbncftHhsdhCOYFnud5mqZIiqAokmU5nhNFQZXEnCyWVHlelRc0eSmnrua1tUKuUquF3HIht7GHOKfP6VpZ1xdy+ZXi3O6F5TsW1+4sLO4jhHIwQTT3TNW4Wn+v2vVfbrX83hbrH1bZjMjEwOjk6GRwbDI4NR0KhSKh8GwoHJ0ORSdDN0A8EkqPhrIjwczwVHJkMjF6XcP/F0C8OSu8uSucgKnPALERmTDyEnEAj2axJEhlER5CJRARbyoIFSFUhJCNglEJRiUA5jMglwHYLMhlQQ6AeAAWKh9AcBnFFZRQMVLDKY2gdJLUKUonKZ0kNYLQCELDMQXDZBSVEESCYQGCeRDiQZAHQQ4EOQDgQJCHYAFFRQxTCUIjKZ2mcwxToOkCRedISiNwFcMUBNvIOoPkxtk8iNYgemOm68blPFqDKBWkFJBUQEoBKRW4fkUvjQkpVEihfBoVMrgIkgpMaxiXJ8QircwxyhwjFhmhwAp5VixwYoER8jSfI2gFJUQAYVMAGU9j0QQ8G4dmYmA4CoRmMsFIOjiTCV2vYCQ9FUpOBhMT0/GJYGIqnArOZCIxcDYBh2aBsanE4OjsjqFwd/90e+9Ea/d4c9d4U/dkU/d0U+d0oGPK1zblbp6wN4zZA2Oe1ulA92zT9lhj92xT90xTV6SxMxTomA60Twbax/0to77mYX/joK+xvz7QW9/Q5fG3euqbfP7GpqbWzs7tAwMj09PhRCwNAggCYSiAwRkYSkFwEkSSEJaE8BRMpBAiiZBJ2PhHFREF8JkMHs7g4TQRyVIzWSYKcXGYi8NMDKBm00wiw2cgBUI1GFdhXIUxDcZzCJHHqQLJFAkmj1EajAtZmE1k6FiKiqaYRFpIgwqI6giho4QKYzKASCCqwngeo4oEUyBoGcboNEAkATaLSCip4LSC0zJGyxglY5SEUjyEswDKZBEexCWUVjBWxhgRoQSY4CGchwgBIiWEVnBWJ4UCI5d4dY7XysJGLamF1VxpWSuURbXAigVWnBOURUVf1vLLamFe0gusrBKciFA8SHAgIaKMQggaJeUYpcjrC0pxWZ/fWVzeM7e2p7y2q7iyoi/MS6UCq6ukrBCSSsk5Vi1J+ZV8eWdpviRJUCza7nNbt/7BeF/7vftXX/3+K6de/7P1N3948eSrl069fumUEZl459rZ0++dW7++h/jse+fW3z13+t1zp949d9LQ8PsXT39wcf3DC2c/OLf+/vqZ98+tf3Dh/C8vX/zbX37w//23f/xf//JPf/WLn3/16JPAbMQYqstEQi8effKvP/rgf/zrP/3L3/313/7Fr3794c8/3JwhvriRIb568ezlC2fOnz1x5sybZ868ub7+9rmzb58989a5M2+dX397/eQb77z2k5/98HsGiE+89tOLp0689ZMfHbrn7ng45LZaTdu2uazWlkBje0trwN/gdXucdocxLedwOJ0uj8vj9dR7632eBr+nwef2+1x+v7ve5/J4HW6Pw1vv8nidDofFYTf56x2jg9sZLL1nKfeVfcv33Da/f0XfPSes5JkFjSpImESDKBCbGOtvDHjNFlOtxVJnd9bYnFstjltN9i1mR5XFVWvzmJxuq9NtczhsdqvVZrJabwax2V5XZ62rMtdsravaWldVZaquNlXV1FVZzNV2a43DUh1wm8d6W7H4VJ7Kljkwh8eNkKUGR3QjLgyFZSAoA0GDwkbneCMCQSaMJrHRNjaiFMYHjLCEBkeMZMUclVzigWURNibzjFWyChzOEzGjT1zJChsH7YzzzkaY2MhOGLU7R+zJk8ZWCoPFu3R8b5HeP8/vn+f35IllCVwWgBUBWuahZQ5coAEDxDk8Pcciyxq7qHMCkZ2ZGmxvq3fXW72NzpbtTV3DXR0jXS2D7c2DbU2Dbc0DrY19zY07mlv627pHuvvGd/RN7Ogd7+ke7WwfbDNA7O3wuVq9jmaPvcljb/IahznqW3z+Fl+gub6p2dvW7OnvCsxO9qHpEJWdQWKTqdDQ9GBXd8DjNVVbttxi2rLFWl3ttNh8bq+vvt7ldpqsddtqt26puRnExm0OQ8PGcebNY3ZVpm2bKbypKvGJ2lqrqc7+OwFxraPK7jG1tHgH+9qnxnaEpwZnpwdjoaFkZCQZHolNDcyM9oaHumNjO8DwKJkMsakIl4owiSCdmGISU0x8iotPcokpPjktpKbFjyccKtNpxqkLY6mZmA0aHjWyCpU9aAoUMfBqvG/URm94U1X6uEZqoqJhI/BQ+byRxNg8YGf8SIXalU6w8VsMatPxMWJ2GIsMErPDTHyMS01y6SkmOUklxunkJA9EuOwsGpuaHe4Zbg9sBnFvc0BnqGcffeSn3/727w7ELx577qF7H2QwqjXQ4ra5p0an5ktLjz361PEXvn70qRcePvLU4cNPPHTk6JFHKiB+9rGnvnrsuVeefv6VJ44ev//QI/v2H9yzb9/Be+557InHnz/+/Dde/vq3vv2tP/3On37j5Vfue+AwJ2ozMSCZJSR1cXnt4N4DD+2/+7E77nls312P7L7zoZ13Gu3h+1fuvG/pwL1L+7/yBRAgR4annA5f1dY6l7N+aHAUBECe5zmeuw5iygCxwCuSmFPl8sbpZmXZAHFeX83rqzltJact57TFnLaga2VdK+laSdfKur6YL6yWynsWV/Yvrt1ZXNxHivOhJNnaO13nbv+DWs8Xt9r+YJv9lhqHxR34Twvi8H8cxJszxIaGEwgVh8gogEczWDxLpCEWgAUA4isFwgIICxAsQtexewPEEJ8B2HSGzmQZg8U3Po+ICCajuIIRKkFqJJOj6BxJ6gSu4riC4zKGyRgqo4iIwAIM8dBGcSDIgQAHgiwIsECWBbIMBHEIImCoROAKSWo0rTN0nqHzNJ2jKI0iNYLQMEJFcAXCZfATd6QxLm8UyuaMs9IwrcG0hrI5nC8Y728+NG38IMblCaFIy2VOWxDyS2J+WcotyfqSll/KFVfypVW9sKzmFnmpSDIqhHKpLBFPodEEbJTRJJ4KJafDqZtAPDEdH5+KjU1Gx6dik8HEVDg1HUlPBJPD49G+oXBPf7Czd6q1e7ypYyzQPhZoHw+0Tza0TfpaJz3Nk47AuNU3avOPupunA13Rpu2xxq7Zxq6Zxs5woCPY0D7V0DYZaJsItI4HWscaW0abWoYbWwebWvub2nqb27a3dW7v7ukfHBqdmo4kEhkYwgmcoXCWRBkcIjGAwAGcBAgKIGiQYACSg2gBYkSI4QGKTWFkDMIjWTSYwkJpIpyhZkAuhnAJhI4CxGyKjKXZDChBqALjKoIrCK4hRA4l8wRdoNgiyeZxWkUIEUT5DMSnQS4NchlQyMKGgFUElyHU+B8HCUJ1lCzgtI5RPIgQyQySSJNpiIMwHiE2FwdjdBYmUiCeBMk0woI4D1MCQnEwyUI4A6IMgLEAzkGkhLIKwedoucCpRV4vCRs1L+cXlHxJVHVGkAlGIRidEYqCUpb0OVErsLJC8AJCcRDBADgLEBxMCSgr4rxCSXleX9DKa6WVvUt77ljdd8fqvr1Lu9dKy/NKOc/pMilLuCiTokbLBV5b1IorhVJBEAwQ27Z9abz/Oohf2wDx5dOvXzr1hjFU9+7Z05UtE9dBfOYmEH94cf2jS+d/eeHcB+fOfnD+3C8vXfzV1ct//6tf/o9//m//+9/+5a8//MXXnj4KxWZt27aYbvnDzEzoxaNPGHuI//lv/+pv/+tHf/7Bex+8d+X9a58O4nPr75w6+frJk6+dOv3GmdNvnDn1xvqpN86efvP0O6+99dqPPh3EoZDbajVXVblttpZAo7FzzeNyO+0Oh93hcDg2g9hb7/bVu+o9Dq/HXu91eLwOl9vmcts8XofbY7fbTQ67qbHBPTnax5PArkX94J7ygZ2F25fV2+al3WVxV1laKYlzGiPQ8Gxkoq0tYLWba63mOru9xu6ssrm2WpzbrK4am6fO7jU7PZ8HxDXmuipzTZW5psZSewPElhqbaWu9vaa/w58NDUtwLE+mdCymwhthiTkqmceiKhQWM1NiZqrSGC7TqXkmPc+ky3SqSMRz6KxBZ8O+RSJu/GyJTBgJY0PDOxV0t07s1LB5LqOhM1x6gktPKHB4jkkZWyMW+GyeiInAdOVRmU3v0nHjFp3xurdIbwaxMZO3J0/uLdK3FahdKrIsAisisCpCqwK8ykPLLDRPZYt4qkhmF0V8V0FcK0oKA0fDI12dAX/A2djm7ehr6x3v6R7rbhvuaB5saxpobe5vCfQ2NvQEmnqb2gfau4e7tw93d490d498OohtjW5bo9vV7K1v8QVaGxpbfC2tvu2dgbH+9tnJvmRoKDbRFxronNjROtTV2O5zeE3Vtm1bbNXb7LV1Hruzod7f4PO73a7PALGB4M0gNiLCxutvALHRKq75XYPY4TW3tftGh7qDE/0zweFYaDg5M5qJjqdnxmJTA5GRntBgV3SkJxscxmJTRGyaik3T8Wk6McWlgkI6LGXCUiYspkNCarpyjKMCzU92bY2Bts0gNlK/eTxu9HSN+TajjM0PlW+NqiwVrnSFjek9A7VGX7nyq29qFX82iKnYKBYZREL9WGSQjI4wiXEmOUklJsj4DRAj0cmZ4e2fCuLnfscgPn70mUP33E8hRGugxevwBseDi+WVxx976vgLX3/qyeePPPTkJhA/8xtBfPvtd9977xNPPXn8peMv/9E3v/3db3/ne999+ZVv3X/oYV7SZ+NgGqRkfXl57a69dzx0+8FH9x58ZM+BIzv3P7i6/4HNIF7c/5UvwBA1OhJ0Of3bttQ6Hd7BgREgC3Acx3EcTVMURVAUyTAsxwo8K4uCrinlzaebc9paTlvJaSu6uqyrS7q6oKvzmjqnqUVNLWra3GeB2NPxpTrv722zf6nKcWut0+ppbO3qGxidHNkE4nA4GorEguH/FyBOoOEEsnHAOQ1/8tzGTSCuvHPTqrXKLF0cJmMgMZvFZtNoLIMns3Qa4DIA+7G+L8iDkABuwu5mEKcydHoziCEBhPiNJjEmY4RKUDrF5Ck6R5AajskYKmGYtInCHARxEMgZX8AwD0M8DPMwxIEgCwAsDHEoKmKYRBAKSao0rTNMnmXyDJNjmBxD52g6R1I6RhqrsWSjuWtQGOcLhFA0CucLFQGjbI4US6y6wGmLjDJPy2VKmiPFklGUNEfLZU5bFHLLUmFFKa6ppTW9tDM/t2tuYc/C8t6l1dsXlvfOLezWC8u8VMQpGYCZVJZIpDGjZmLgZDAxOjE7NhmdmI5PBhNGY3hsMjo6MTs8FhkcCQ2OhIZGw0aeeGhsZmAksmMw3NMX7OyZau3aAHFD23hD22YQT1p9Y1bfmKtpqr5txt8x42uL+NvCvtZgfctUfcuEr2Xc3zIeaB0PtI43t423tI+3to+1dg63dg60dfd19vTvGBwdmwzNxtIghFMUz7Eyz8osJTI4R2Msi3E8zgu4IOK8hAvGrQ2dlFVMEEGaSWLEDIiGMlgoQ4QBahbiEiifxJg4RMWyVALgs4iE4CpKqRilXs/s5kmuQAtFWsiTnIpSMkzIMKEgpAwTIoQJACoAGxEcAUDYDMSkQR5AVJTM4YyCkRyIkmkAT4M0iHIIwWMkj5IcShjFwhiZhbAkgCSyaBIisygLExxCcQjJQDgFomQWIbMYDRIcTAsYq5CiRssao+iMqtOKRss5VtFZSaZYDiFoAGUgTMBolRZynKwzkkJyPEoxEE6DOAMRHExxMM0hDIeyIinqvD6vz++c33n72r479xw4sHv/vtW9a+XVea2c43MSrYiEKOGCTIo6Lc1J+oKWy3EcGJ1t93vsVX84MdBx34G1n/3Zyydf/d6ZN35w4eTPLp9+4/LpN6+cefva2RMfW7v2CRC/d/7k+xdOfXjp7K8uX/jo4vkPz5/78ML5jy5f+vNrV/7hzz/6n//yT//73//1b375wdefOQbHo/aqraZb/jATCR1/6om//PD9//5P//hPf/OXf/vrj/78F+998O7l969efO/qhXevnDf2S1y5uH7t0rkrF9cNEL9z4tWTp147fer10ydfP3Py9fVTb5x659U3X/3RT3/w3R//2bdf/eH3Trx6HcR33xULBt1Wq6W62mO3NzcEWhqbfN56t9PlcjhdDqfT6XQ6XRUQe7wuj9vudlpdTovbZXW6rHaH2e4wuzx2l9tmtdbZbXWNDe7p8QGeApdL4tqctJSjl3PkaoHZXRb3Lul7l3NrC2peYdLJSFdXi81hqbGYau32WoerxuGptnuq7d5aR73ZUW9xej8O4lqrpcZqqakM1ZlstbXWulqLyTjMUWutqzZV19RVmc3VNnO1tfZWt2Xb9iZ3fGIHkw5pWDxPJIpkcpHLrkrwigiV6VQOnTU6xEajd4HNLHLZBTYzz6TnqGQBj+nIjAqFjejwZhAXibjRKi4S8XkmvSyAuzRsdw5fEkEdmzXWY4nAdJFKLEvQqoouiWCJTspQiM9MMskxITtVpBLGfWZjF/JtBcqYwDMm5zbXioysyvCKBK5K4JoM7ZThXTK6S0J2CsgyC85T2QUWWlPpfWVl77yWE7Dk7HjP9qbmFk9rV2D7UFffZF/PRE/7SGfLUHvzQGtTf0ugp9Hf7Q90N7T0NrfuaG3b0do+0NY51N4+0NrY0+jr9Hvafe62emeL197ksQZc1oDL2ez1tfob2wIGiPt7W0NjvfHg4MzEjokdrYNtvv62+r42X7vP4bPUumqrnXU1LrOl3uGqgNhsMxlBiCrzNrPD5PDaPwPExthc5bUCYuNjlao17nXbjCVrn3uozmk2uyplulHuOrO7tlKGiZ1eS3u7f2Swa3q8LzI9FAsNp2bGsrGJ9Ox4fHowMtoTHuyKj/ZCkTEiESQTISoeZBLTbCooZCIyMKuCsyo4qwAzUiZUyTNUsrk3FvpeX2q2GcRiNqghs0UyOUenS1TKaBUb7WSjKumLT63KmeXNSYzKNgkjVWxcnjMgbjh4M4iNTxrd6M0gRsMDxOwwHR+jExNkfJyIjVGJCS4bZjMz8OxEZKh7qK2hy+fcBOJGnaGef+zRn37ndwLirx579qVjz77w1NP333UvAeOtgZZ6Z31oIrQ0v/rEY0ePv/D1J5947qHDTxw+9MRDR449/Ohzh488++DhY4cffvbRJ186+uzLx557+fGnjt9/6JHbDxy87Y477rnvviePPvXiV1985Y9f/vZ3v/Od737vm6/88f0PHuFEfSYOpEFK0ZeX1+667fbDe+98ZPeBIzvvOLR2+/0rd9y/eueGiZcO3Luw/54voAgzPrYBYrvN0983lMlkOfZmELOswDKiwGuqPLepQ7yWU1c/AeLyp4J4YfmOhdUDhYW9hDgXjJMtPRUQO75U5bi11vWfGcSR3wbiGETGQGL2EwN2lYpDZBQkogBugDiaxuMZMpmhUxnaYK4h3QzAfaxbvAnE2euRCeNppYUMIZIBYhRXcVIj6TxJ5whSxTAJRUUUFRGEh+HrGoY4GOYQhEcQIx0h4rh8/ZMChkkEIZOkQlEaTessm+c4owobxRcYrkDSOkJpMKlWur+kUKKlMiPPM8q8oV5aKlPiHCEUSbHEaYtycU0p7ZQKq1J+VcytCPryjcotS/lVpbimlHZqc7v08q7C/J65xb2LK7cvr+1f3XVgddeBpdXbS/O71NwiK+RxSgYRNg2QaYBMZvBIFBibjA4MBwdHQiPjM6MTs6MTsyPjM8NjkaHR8MBwsG9wanP1D4f6h8P9g+HevnBnz3Rb92Rz50Rjx0Rj+2Rj+3SgfdrfNu1tmXY1BR2BSXvDpLNxyt0UcjcHXU1Bd+O0OzDpCoy7A2OewGh946i/ebShZaypdbylfbytY7y1Y7i5va+po7dte9+OobGJ6Zl4CkQJhuMVScpJoi5wKk/LPC0JjCxzqsrpOT5XEPIlsViW5spiscjqGiaJIMMmCSaOsnGUTxBimpSzjAIwEkCJICnBlIazOYov0GKeEnIkn6N4I7M7xylzvFJipRzJ6wRrZHlzJK+gtADiHIDyICaAGJdFmTRMpyAeQFWcyVO8SjACQnAQxqO4iNMSxUgUK5K0QFACQQkEzWEkBaJYGoSTAJICCQBhEJLHGR5nWISiIIzIongWJQCcBkkGpnmUFXBewAUBE3iU41CWx1gOpSkIw9IgnMhiKYgGcQFjZVKQCJ5HaQrCSQCjYYLHGInkBZzjUJbFWJ4UVE6d0+bW5tf2re07sOfA/t37967uXSmvzOllTchJrCKSooBzAsrKOJfn5JKkqDSVnYkYIJ68DuITr3739Bvf/ywQG3uI10/dGKo7+8575058eOnsn1++8KtLFz68cO7DC+c/unLp1+9e/Ydf/+p//us//x+D+Nrlc+9eOX/10tkLZ0+cPvX6iZOvnjr9eqVDvH7qjdPvvPrWZ4LYWl3jsdubGxqaGgJet8ftcLmdLo/L5Xa7nS7PDRB7XG6XzeWwOB1mh9PicFpsdpPNbnK6bU6X1WyusVpqDBCzRLakkjkeFvGEQiaLArScp/csKPtW8nuWc6WcAGZj3d1t10HsMLk8Zrff5PbXuRpMLr/Z6fu8ILaa6uxmk91isptrLbV15mqLucZmrjZX3+Kou7XDb58Z7iYTUyoaK9HpRR7cpeK35cjdGr7EA0UiXhmwW+KBZQE0ZuyMyIShXmOVhNE/nmfShpgNLhsRZEPSawqyW8eXJShPxIyVsRIYNKIRhnGNJrECh437ujk8aiSJN+bkNuwLL0vQkghWDoXMc5k5Jl1mUktCdqcC7daQ3Rp6m4bvVfHbZGyngCxz8KqI3ZbnDizqdyzlizKZjk3s6G1uafW2dTX2DHf3T/X3TPZ2jHa1DLU3D7Y197c09jb5u/wNXf7G7oZAlz/Q6W/qCbT1Nbf2NTd0+73t9Z52n7vN527z2Zu9N4E40Fzf0uob6muPTg+mwsPh0e1DnQ29ja4dze6+Nl9Xg7vRYam31HksJo/VVu9w+Tz1Pm+9AeJqc9V/FMSV+lQQ19nq6mymOpu51vr5QWz5j4K4ta1+sK99YqQnON43MzWQCI+kZ8fTM2Ox6cHIaM/M8PbU5AAWm+Kys3w2ymdmhUxEzM7IYEyD4zkknkPiOhxTgI91fw2SVkBcaRIbzVqjjyuD4RwWK1EpY1ObscDY8HGZyRhbKYw3jRZyZYmEUcbT67N6M2I2uOle9JTRaa50pjc/NdRe2TJhmNgAMT4zhIYHsMgg+ZtAPDMRGfx/A+Lnnzh67533YCDaGmjxOevDk5HlhbUnHj/2SRA/9MizDx4+dujhZx954sWnnv3mdRA/evudd+87cODeBx44+vTRl7724it//PKffufbf/Kn3/na11++5ysP0KwciqaTWULSlpZW79yz99Ce/Ud23nF4dd8DK7ffv3LHfasHH9h516G1gw8u33nfwv57voCh7MR4yO1q2Lql1mZ19+0YTKczDMOyLEvTFEWRNE0xDMcwPEMLPKfKYrGSIdaVVV1dzWkrmyMTujavaddBrM5p2kaGeH7p9vmV/fn523C+NB3Dm7dP1rrb/qDW88WtduNSndXd2NK1o39kYmRiemwyOBUMh8MzkUg0HIkFw7GpcGw8FB8NJUaCqZFgeiSYGZlO/45AvHGYI2kEJ5BPdog/OVQXBYlZAJ/ZtILtkzULXH+awaJpLJYi4ikikSITKTKZpiosvikOYYDY+LbyDoLJmwve+ELBCBUndYLScUKpMBdBeAThKoWiPIaJBCGTpExRCsNoNK1VXhlGZ9kcx+V4Ps/zBUEsCmJRFEsbJc3x4hzDFXAmh9I6xuYJvkhJc6w8z6uLgr4k6suivixoS7y6yCkLjDzPKQtSbkWb250r79HmdmulXWppl1LcubnU4k5tbrc2t1uf25Ur7y4u3FZe2rewvG9xZd/S6u1Lq7fPL91WLO/UC8uCXKI5HSXELESnATKewkIzmdGJ2f6h6YHh4PBYZGR8pqLhwZHQwHCwf2i6f2j6BoiHggMjkf6hSG9/uKs32L59qqVrsqlzsqljqqkj2NgRCnSE/O1hb2vY3Rx0NQZdjdPOwLQzMOVomHL4J53+cYdv1OEbcfmG3f4hb2DI1zjc0DzS1Dra0jba2DpQ37jd09jR0La9u39kbHo2noZRiudEXVIKklwQhBzPqjyriLymiPmcXJpT5xf0xSV9aUlfWlIXy2KpQOc0XFERUYVFHRXzqFIk1CKplUi1SKklVpvjSjsLAQAAIABJREFU9QUpvygXFuXCvKiXONWosrDx/ryUK3FqgZULrFxklQIjqzjHQwSbRTkAFyCShwgOwDkAkxC6wMplUS9wskbxCsmqDKeygsoLCifIDCfSrESzEs0LJEsjJA4gSBpCMzABYSxOixQvUgKHszRMEACOZVEsixMAQYIkDdMMwjAwS0EMCVIEQJIgQYIEmoXBRAaIpuEEQGQxFmEEjOMxloZIHMBwAGNQWqYljVcVRhYInsU5juAkRs7J+cXS0q7l3Xt37rttbe/OpV0LxcW8WpIFXWQVgRI5jGUhikcoleLznCDieDocbPO57dV/ODXYaYD4nVe/c+q1Pzt/4ieXTt2ITBgZ4vfOnTOG6q6eOXXl9InLp9++fPqty6ffvHz6zWvrb39w4cyfXzr/q4sXfnnh/IcXNzrEf3+9Q7w5MlH35S+lw8HjT22OTPzq1x/8/MP3rvzi2qWfX7v43tULxjjdu1fOv3f1wrXL5y6eP7V+5q1Tp18/s/7m2fW3zp5569yZN8+deevMidfffu3HNyITm0EcCnpsNltNrcdub/L7Az6/2+ly2Z1up8vr9ng8Hrfb63Rfj0x4XV6P3e3aALHdYbbZ6yogNpmqLeaqxgbX9Hg/jSU1HhbwJJkJMWBYIRNFEV7OMzvL0mpZKWockIleB7HZ5HRZvT67r9Hma7LUN1k8AYvbb3Z6bhqq2wxis62mzlpTa6mttZlMDqvZabU4rSabyWSpsVpq7ZYaU9WXbTVfbvNaQ4OdeGxCRWJlNrsiwnt0sgJiI/lgrGBbk5FVCV7iAaM9XKZTlYax8cWqBO9Ssd0avkvFVkTIYLGRslhgM6sSvFNFjU1qKhKRoJCKRIpUYlEAjDTwqoIsCkCRTqhIxDixO8ekjKsfZTY9z2eWRHBZggwTX6dwqkgl8kS8SCWWhOwuFb4th+3NEfvy5O05ap9G7pbxVQHdKRP7isLB5fz+5UJRJtPRid7tjY1NruZ2f9dAx46J3u7x7R2jXa3DHS1D7a2Dbc19LYHtgYZuf6Db5+vw1re5/Z31TT0Njdsb6ju87laPu63e097gafc7WuptjW5bwO1q9vraGgJtDQ1N3qZm7+COtuj0YDI8HBzpHuzw9za5+lq9g52B3mZfi9veYLfU2yxem73e7vQa20lcTot940pztaXK4jQ7vHaXz+nw2o3NaxUQG3niz6aw4WaTvc5kN5ns5lqbucZirrH89sMcJofF5LCaXZbPCWKTs8bhNbe0ePt6Wkb6O8eHuoNjvdHpwUR4NBkeiU72h0e2z470ZIPDTGZGxdIallGRlIokNCSho8kcmsyjicrpZhmMiEDwppVqhoYrG4KNPrHxAQWK5PEbq4sN+xqL24zdbcbCCkPGmyn8SRAbayUqIeNP7mvbfKqDjI4Qs8PGTJ6xtc14tHlWj46NMolxOjlJXQcxmwkzmQgUGQ8PdA22+jvrHS1Oc4Ol5v8GiJ9+7qvHnn3u8afu2X8QycItDc0+ly8yNbOyuPOJx4+98PzXn3j82YcOP3H48BNHHn76kceeP/Loc4ceevrBI888/PjxJ5/5xtFnv/nE0RcfOPz4HQfvvf3Ou+578NCxZ4699LXj33zlG3/8J9965Y++9fzzL+0/cDdGsJOheCyJ8sr8wvKB3bc9uPuOh9b2HVrZe//K7fev7r9/512Hdt/z0M67D60cvH/xwFe+gGPcxHi4AuIdOwbS6QxN0yzLbAIxSzMcTQssI/OcLvJFWSwr4oImL+vKSl5brQzV5fXlnL6o62Vdm9O1kqbNadqCpi/lizvnFvaWl+7Q5/agTGFyFm3sGqt2tvx+jeuLW61fqrLfWuv8TSCOzMRD4fh0OP7bQJwYm0yMTyUnplOTofRNIA5GgOB1EIc+R4d4JonOfG4Qx0BjDqpy2Q6OpG++cjdT+fEMFs1g0RQ6m8Bm42g0jkUTWDyJV1icBVkA4gDYaAMLMGqYWIRRCcVkjFBxUiMpndgoY3GEjGAysgFlBcUVDJMwTMQwAcN4FN0oDOMxTMBxkSRlhlE5Tuf5vCgWRbEoy3PXqyTLc5J042tZnlOUOUUpK0pZVedlZYEX5yguT7B5ii8yYplTF0V9Wc6vqoU1rbhTK+5UizuVwpqcW5X0FSm3ohTW9NIufW63Xtqtz+3Oze3WN1Vu43VPbm53zgDx/J7Swp5ieVdhbjVXWskVV7T8kppbkLV5QS4xfA4jJQBmEmlsNg5OhZKjE7NDo6Gh0fDI+A0QbzbxBosHpw0Q9w+H+wbDPX2hjQ7xx0Hc2Blu6IjUt0U8LWF3U8jdGHI1Bp2BaUfDlMM36fBN2OvH7PWjzvphZ/2gs37AXT/g8Q/4AoMNTYPeQK/d2271tLgbO9p7hoYnZ6JpBKUEVsyLSkmQiiyfYxiVYVSe02WxkFPKc9rSQm55QV9e0JbK8kKRL+XpfI7SC3RujistiuVleWlVWVqWFpal8rIyv5pb2llc2VVa2VlcXs0vLmpzZSlfEvQir8+JuXm5sKCUFpRiScwVODXHKnlWzbOKQvAsRNJZjIVICeNknDcqz6pLWnmtsLSkl4uirnOyxouaIKmiJHOiyPACzYkML7GiQPMMThMQhmQRFEBImOBITmIkiZE5gqcQCgcJNIuhWRwDCBykSJihEJaCWQJkcJDGARIHCRzA4TScjWUys2koARJZnEEYDuMYhCGyOJJGsCzG4pwu5opqKSflRFpiCY7BWZbkJE7Oq4X50uLKwury/Op8cTGvlRRRFzlVZBWBlliUoQCCyuICSikkw8FIMjjVVu+sgPin3/vm2z/7zslXv3funR9fOPnqxZNvXDr11pUz71xbP/Xu+vq19fVr62eunj59+dSJSyffvnjizYsn3rh44vULJ167fOqN98+e/OjiuQ0QXzj/y8sXb4DYyBAfewqMzli23FLzpd9PhaYNEBtDdX/3FxtbJv5/2u4rOK47vxf8eDxBEkUSQOcckHMgQKABdEI3Gp1zPjmHzsgExSySChSpyAiCSZI99ownKFCJkkbMOQdJE3yvr8e+W/aMvS/r692HfThkC5LGY9+t2qpfdZ06pw/4AlZ96ofv//f78t6tz+/dfHD3xt1bV+/eunr/zvUHd2/cu33t5vVLV6+cvXT59JUrZ65eOXvl8plrl89Up0x8/P47j6ZMfAXiCbtdI5XKams1cnmDXm/U6ZRyhUIuVytVWq1Wp9NpNFqlWq3SaDQ6rd6gMehVOq1crZKq1DIhMqFQStRahUotE4tXS8SrGuvVVvOaVMxNQhEiG4TjE0jchafcJODj0GiBShUogELTAa+zo6NZKhfXyaRSjVZV36hpbFE1tCoMzTJdo1RjkKg0YrlSLJOKpSKxpFYiXv0ViKU1ImlNrWR1jbimViaSqKRStVymlksUYomsTi4TKaS14tWPSVf/oFkjtve3p9xmKuEugMEKEpklEnNkYhqLlsCAEIGYQiPzZHKeSs7gMYG5hayvAgVn8fg8lRRqgUlvzIFbisjWErq5AK9nMzN4rAwGi1m/oGdhPccUFhFGCPMZD5/xCCvrZqmEkItYYNPTRCwP+IRJFHnAlwd8XNotXAvj2IQY8QwZL6MPN0jzWU8B9E9h4XkqsZ5Nb+Szm3LAJh7YyGYXqPQslpwnM5vy+NNT/OYpLoelfeMjXe16rV6qq1c29wiH6jpah9pbhtpbTR3tpo7Wobam/ubG3oaGbqOhQ6ttVevaNMYOnb5dq2pWKpuU6ladrqNe11GvajXIGjTLQaxvUBvrVX3dTY7RNRO2AdtQ52CHsb9FZ+pqGO1tXdve2K5XN6hkBqVMJ1doFSqNQqVSKJUqhVQhqZXUCJlgiVKs1Cm+DeJva/i/COLVEtEqsWi1RLJaIl4tEdVIRbUyca1MXCeXPFrdLBUrpWKlRKz63wZxU5Omt6txbW+rqb/NMtTpNK9x2wc99sHx0b6xoS6XqSfiHEEjHh6I5oFYHojmsuFcJsSng2zKxya8QpOYTXiYhJtJuas5B6E7K2hYaO5WZ00IXVthIpsAYmFSm+DjChKZRKNlOFwEg8tBXA1RVOvb4QoB3FUZVwMSwoBhYR+HkIuoRiNA72j1qWDirHsY8o7Cfgv0CMSZRyCOjQsg1nfo5FUQ9zTV00Dmqwzx2+/8fwPxkf0Hl/5jEC++tu/pjVuigUiToVGvNjhtrm+BeN/Lrxx+be+xl189+sKeQ7t2H3zxlSN7D74hgHjXnr2btz+7aduO517YfWjx4PHXj735l2/+5V/96MTrb+7dd3Bu/qlQJGkyOx2uMIjmCuWNswvPzW98YXbDrukNz81sem5u666FHXvWP/PSup17Zrfvmtr67HfSSdQyOq5W1a94ok4mVfX29vv9AQDIQhAAAJlsNg0AWRAEQRAGAAQEMAgkYYjBkByBlihi8uHkNXY+z8/nuLkcN8NxkxxbYpkiyxRpukhRJYqeZPnZfGl9obKRzs/HAdbsjNW3m1YpGv58leLPVki+v1L2eK1CojY2d/T2m8wms/1rIHa67Q7Pow6xxzTmM435TfaAyeYfsnpNVs+w1TvyqEZtPrNdAHFwWf0XO8RxoVyehMubcPkS4/640x9z+qNOf2zcH3cF4q5AYkJo8YaSE6GkO5xyh9PucGoilBwPxJ2+qFAOX8zhizp8UYcvIlw4/bFxf2w8EHcFku5AcsKXcLnj4xMx10R8wpNwe5NeX8oXyASC2VAYDEfgcBSOxpAqiBNJPJUi0hkqAzAAxEEwD8I8AHEAyGaydCpNxVNEPInHE1g8jsXjWDKBpVJ4KoWlUkgqhaZSWCqFptNYJoNnARIEKQRhcDwnYJemSyw7yXFTHFdh2TLDVGi6TNMlmi7SdKlaDFNm2UmamSTIIiwMgsALCFnGmCmKm2Fyc2x+niuu44rruMI6Nj/P5OZofpbiZyhuhuJnKH6G5meFr7GFebYwzxXWcYV1fHGBKy5whQWusI4rzHOFOb44zxVmaK6CUwUE5yGUA1EGQhkI5SCUzUJ0MoOGooDbFxsbD1js7hGLa9g8Pmx2DpuFyMS4adRpGnU8MrF9YOhhh7hvrbVvra13wN6zxt7Za23rsjR3jDa0j9a3jda3mutbrfVtNmObXd86pmkeUzXaVQ12deOYpsmhbnKoGuwqo01psCj0o3LdiFxrkmsH5eoBubpfoVmj1PWr9WsUmi6xokWsbFLVd7T2mEw2tzuUTgIkTORxsoTgeRDm0lkqkyFBkMEQnsTzLFniiBKLFxkkR4EckWGINE1lGA7kS3h5mpme4+bnuLkZenqKqkwzk3P52XWl+fnS3GxhZpKvFKkCh7IURFEgycA0h7I8xvEYxyCMcJOGKRqm8AwGxoBsOAMnYBIgGZhlEY7H+DJdXlde2DC9cV1pocyUGYzBEQKHcQzBERCFsjCUhWEAQSEMBtBsCkxG07FwIh5OpuNZKIOgII6CBJhG0nEwGc3EQulYKJ0IZ5NRKJNAskk0m0DTcSQVg1IxIBXLpqOZRCgZ9UXDnnDMH89Es1ASRtIoGIdS4XQimEhF0kgW46l8iS/n6BwOEVAaziaBTBKAsgiOUiydK/ClPFfk6ByBMShEwCCOgASSQcEYkA6m0gEB/QAYiXmslhatUr76Mevazue2zH34ix+d+fDn5069dfn0+9fOnrp29tPr5z67eeHM7Yvn71y8eOfixdsXzt86f+7G2dPXzvzy6ulPrp7++OrpU1c+++j62Y/vXTzzq2uXf33t6pdXr3xx9cqXN64Jh+r+/Q///P/86x/+xxcPhCkT4iceW/W97/rs1mMH9i4bu/a3//03n//mi3u/enDni/u3Pr93897ta/duX3tw98bn927ev3P99s0rN65dvHrt/PXr569fP3/96rkbV89fv3L+ysXTZz87deqDdz545+cfnXz79KkPrp4/8+kHJ3dt3zYxZtdIZdLaWrVcVq/T6bUahVwml8vUKrVOp9MZ9BqtVqlRKzVqjU5jNOoa6rX1RpVOK9dq5WqNXKGUKlVSrV6l0SqEyWiN9WrraF8i4qLgaJ5I5bEEB4WprA/PeIisjwSDFBxDs1HfhL2jo1mmlIoVcoXeoG1qMbS265rbVfUtCkOjTGuQqDQiuaJOKqmT1IkkNZJqCSCW1NSKV9WIV9XJ6qQqqVwrl2vkUqVEKq9TyEVKWa149Q+lq7/fpBZZ+9tTXguV9OSAQCHrFzq+RcAvZB4KWd8MHltg0gtMegaPlcCA0PSdRMLrqOR6NvMUl93AA5vy0NMVfMcUuXOaerqCb8yBc2Si2iTOZ7zFrL8EBSfR8CQWmcIiFTRcgoIlKFBBw3Nk4qkcsKkEbykh6/nsFBbJA74C4CvBwQLgF0BcBP2zZGJDDtxSxjYXkfV8dpqMl5FQCQqUkdAkHp0h4uvo5Ho2s5EHNuXAjTywgcuuewTijXls2xS3scKwSNLtGGptUctVNTJNnb5N27KmpWVta/NAS8tQe9twZ8doV8dIZ8tgW3N/c1NvQ32nQdem0bZodK0adbNK3iCTNyjUrTp9Z4Ohq1HTbpA3auT1alWTVtdqMLYadPUqvUHR2W40D3U7Rvtsg52m7qbBznpzX5ttoGuoq6XDqG3QKAwquU6p1CqVKrlCqVAolAqZUlonrV0tXlUrrZGqJH8CxMtNXD0/90dBLFbUiRWiOplotaRupbhulVi0Sly3WlJXI617eH5OLn741wOVTKKSSVRSiVoiVv9vRSbEzc3avu7GtX0tQ2tazYMdjpHeCdtat23AMdxjW9s5PtQdcY5gMW8eipfgRAmOl6BYEYzmsyEu5RPyEmzCzae8uYwvD/gLYKAA+Pm0V+CpMEdC2M1RHVEscLl6XwhICK7NZ/0VJFJBIlUQCxquIruavqgmMaraXj7cDQ3avh2NgHzmtGsoPtYftfVFbX3xsf4qiJev/Kjegf3WrNecco+kvRYw6HwE4o6BZl27VtakEBklNarVK3oajTSQXnrlpQ9/9tNP33nn2yD+6zfeeP3I0vHDi8tAfOT1o8deXzp+4vCxY4tHjx1cOnpg8ei+g0f2Hlj69qG6Q0snDh0++Nq+rU9tjvjDjfoGvUrvsLumJ+f3vXro2JE39712eM/ufXv27H/l1SP79p149dVju19c3LX74IsvL+098PrBw3+x7+CxF17cu2XHc5u373x+956DiwePv37s9Tdff+PNN5eOHn/x5dfKU3Mef2RgyGZzBjIQlyttmFl4Zm7jrtmNz89sfH528/ML23Zv2PnShudeWf/si/M7d808/ex3MinCanZr1I3LQQyCWQgCstl0JpMCgCwMwzCMgCACZAUTUyjM42iRIso0McVSsxzz1SjiHD/NsRWWKdFUkSQLBFmimCk2N5crLvDF9TQ/lwRYqyvW0DG0Smb47grxnz0h+v5KyeM1MrFK19ze028ymyz2EavdanfYHU772LjNPm6xj5vtrhG7a3jM/dDEdq/J5h2yeoZtnhGbd9TuG7X7zWN+iyNodQZtzpBtPGR1Bq3OoMURMI/5LY6AZSxQ/bQ6gsJT23jI7gqPTUQc7qjDHXN4Yk5PbNwTG/fGXL64yx9z+aMuf8Tli7p8sQl/dMIfnfDHJvzxCX9swh9zB+LuQNwdiE0EqjejE/6oyxdz+aIuX9Tle/iuyx8Vvu8RToP5Ex5vwiM42J/2B9KBQCYQyoZCQDgMRiJQJArH4mgigaVSRCpNpjNkNkNlAQaEOBjmUSSHIDkI5iGIAwAmk6VSaTKVJtIpIp3C0+mHWQgQJEGQEFqSIECAIAmCFAzTMEyjKIPjPI7nCSJHkQWWKXPcJM9XOK7McZMcO8myZZYtc1yF4yaFzxw/lcvN5Phplq2QdAGnCjhdIpkKxU7S/BSTm2Zz02xuRiiGn6K5KYqbpNgKyZQJpkzQZZKt0NwkzU+xuWlhggSXn+ELc49qli/M8oWZXGGGzU2STAHBWQCi0lkincUyAJ4BySxEpgE8noKCkYzbF3W4/JYx96jVNWJxjVjGRyxfgXhodGxwxLF2eGzAZOsfsvSttfQOmHv6LT391p5+W3efraPH8g0QG1ssxlarvsWqbbapGm2KBqui3qZqsKubHOpmp6bJoW4YUxqtMu2oRG0Sq9ZKVGtlqrVy9aBCu1au6Zepe8Xy9jpZk1jZrKnv7lxjsY5HwkkMQPIYWcapCoqXYDSfAdl0hspmaBjkUITHEB6FOBhg4AwFpQgwQcBJAk1TRJZl4HwOK+WJSp4o5/ASjxVyeCFPlgp0OUeXclSRwXM4SEEpNBuHwBSCAjgGkhhIogCBgSSJMDTGs0SewXgcosAUBiZRFKBpNM+TlQIzXeHn5sobNs1v3/rUs5vmt0+X1nN0CUNoCCJAAM9kkEwazmZRAMAgiAAALJUEY9FMOJyKhjPJOJRJo9k0lkmjqQSciEOJGBiPgrEoGItCiRiSSmDpJJ5O4ok4EgkDkVAmEQWAFAIm4WwMTEezQBxCszgJ0wzKkRCNZDAwCYEpGIeoHF0QQEzAJJRGgBQEpCEEwimCzbHFYq6S50ssnSNQGgYwIAVlEmAmlk2H0plgGohk8TTKQgSWzPjG7C1alWzV49a13c9vXXfq7b8+d+qdCx+/c+XMh9fPfnxdAPG507fPn7tz/vzdCxfuXrhw58KFW+fO3jj72bXTH1/77NT10x9dP/3RrXMPO8S/unbl88uXPr9yWQDxP/76y3//wz//3//6h797cE9YzCF0iAMO+/GD+x6C+P/43f/8u9/+919//pvP7355//YX924+uPswOHH/zvX7d64LMeKb1y/dvHH59u0rd29fvXPzyu0bV25eu3j5wpnTn3744cm33nvrZx+++9YvP3r/0rnTp95/9/kd2zzjDp1KKZPUqRUyg1at0ygVCqlCIddoNTq9XmvQqXUapVal1Ko0OpXeoKk3aurr1UajUm9QanVKlVquUsu0OqVKLROJVtXVPmnQyofXdsaCTgZNTPLwFAeWiCQHhxgwQAF+POvHMkEwGQx4HP393TqjVqpSyrRadUOTobVd39KmbmhW6I1StUasUNTJpHVSiUgmlsjqpLI6qbxOKq+TyEQSuUgsq6uT1tSKV9dJa8SKOoVGptLJFWqJTF4rk66WiZ+sffJ74pV/3qiusw60p/xWKu3LAQE+4xPCwWzSRcWcVMzJp92TaHgdk1rPZeep5BQaKUHBEhiYRMJzVGKBTT/FZTfmwM1F5OkKvn2K2D5JbCkh69nMDBEvw6EiGCiCgRIYKIPBEhgQJgpPYZEpNFKBwxUkNIVH19GpTXloaxl7uoJvLsDr6NQUFp0hYvNUcpaIV5BwGQ5Oo9H1bGZLCdsxTe2YJLeUkAUuM0smZomYMMJiHZtZz2bWc9mnOGADDzzFA+u57DyVmcYSM3hqgUM2lemFEkmCkTHrmoYGuVjxpEi1WtWkMHYbG9Y0Nq5pahxoaR5sazF1tJo6mtcKTeLG+k6jrlWnaVarm9TKRqWiQaFsUqlbddp2o66jXt2qVzRplE0adbNO12rQt+i19Sq9UdnRbhxe2zU2usYx3GsZ6Bzpa7P0d1n6u9Z2trQZNXqVTC2XKGVSpVwml8lkCplcKZcppSJZXY1kdZ20VohMCBliqUoiVoiWNX2/VsuVXGXxMhCLJEqxSC6ukYlWS0U10roaaV2NrK5WJqqTi+rkojqFWKSQiJUSiUoqaFiiFv9JEH9VIlVtnbJGqRU3NWnW9DSaBtpGBzuspi7HSK/L2j9hWeM0ddvXdjiHusPOYTTqyYHRAhQrgJECGCkAoVwmwKW8bMLDJtxc0iOMqS6A/gLoy2W8bNJdnRpBxZyCdItgsASFBPsKB+OEEcVCD1i4yae9RTC4vDcsQFk4G1cdMbE8mFG1tVBs0l09wFc9SCeEKJCANTNhSjrXPgwKT5iq6+uqgYqHJwLDY3jEAQfsGY855bFk/HYwNJ71OyKO4bGB9oFmXbtW2iCv0YtWqlY93tdkZMHskVdf/ujnP/vlu+/+8t13P3nn3dMffHDmw48+OXny7Z/8zV+9/sbrS0vHDx8+vnT42OHFY4cPnzhy5MSRo68fPnZi8eixQ0eOHVg6tn/x+L6Dx/YeOPJ1EB/df+j4ocPHDh0+tHf/0xu3Rnyheq1Ro9CO2caXg/jFPftffPHgK68svfbq0ZdfPiIsq3vp5aV9B14/dPjNfQeOvvDiq0/vfG7rjmee371n/6EDh48ePnri6Ik33jhy/MTLr+2vzC54grG1prExVwjE8oXJzTNPPfcQxJuen9uya/32PRufeXnjsy8tPLN7bsdz09t2fgfMMmM2n17X8uQKsVSi7O1ZEwgEIQgAISCTSaXTSRAEMAzFMByCUACAQQCFQApDeAIrkniZwicpfIohpzlmJsfNFXLz+dwsz07SVBHHcyiWw4gSzc5whXV8YR2Tm6O4mQzMOb2J5i7TKon2z35Y893Ha36wSvz4arFIrm5q6xoYHh222kdtdsuYwzLmGLXah802k9lmstiHrY4Ru2tkzD1sd5tsE0PWiSGre9juGbF7zQ6/ZTxgc4XG3JExd8TuDtsnwlZX0OIMjI75hm0ek81tsrqHbR6hRuze0THfqMNndvot4wGrK2ibCNknwnZ3ZMwdcXjCTk/Y5Y1M+KITvojbF3Z7IxOeiNsbdntDbk/Y/Y1rT8jti3j9MX8g4Q/G/cG4L1CtmD8Q9wcS/mDCH4r7g4lAMBkIJoPBVCiUDkeykQgQjYKxCBSNCgXGIlAsCsVjD5O+QJYCAQYEaRCgQZCBYBaBeRThEYSHYQ6CWAigAYDOAhQI0BDIIDCDIiyOcwSeI3CewDkC53GMwzAGQxkUZTGURREaRWgUYVGEQREaQxmCyNFUgaELDFNgmTLHlnmuzPOVHD+Vz00V8pOF/FSxMFMszBYLM/n8FM+XWa6Xi7jKAAAgAElEQVTEcCWGK9FsiWaLNFukmAJFPyySyhNUnqByJJUnqJxwTdEFminSbFF4keXLLF/mc5N8bpLPT/L5yVx+KpefzBemuFyZZgoYwcIwBYBEFsQBEM9CRAYkkhk0mgCDkbQ3EHN5gvZx76jNZbI4TRbHsMVpsoybLM4hs2No1D44MjYwbO83WdcMjfauNfcMjPb0Cya2dffZOnusHT3W1m5rU5e1scPS0Gapb7EaWqy6Zou60aJssCgaLPJ6i9xokddblU1jmmanusmhMFjFalONrH+VpK9O3i9TD6l0oyrDiFw7KFb01IjbaiRNUmWboXHNmiGXNwgCSIGgp0lmmqSnCGqSoCZhrJgB2HSGBkEWhjgQYDIZKpUiUgksnUDTCSybxIEUnk3imQQmVDaJg2kSzlJQhgTTBJDCgTQOZgggjSeiYCiQDPmTiWgWyKBgFs+kkHQCgkGSoQqF3FQhN8MzFRLLoRCHQTyBFVlyKsfMFXMLU6VN62a2b1x4bvNTL2xYeG5makuenyPwPAjRqSyeSCHJNJoBCBCmQZjOgGQihUSiQDgCRKJQIoklU3g8gcbiSCwOxxNoIoklkng8gUVjSDSGxOJoIonHk1gkCnu8SfdELBLKwgBFICwOMThIERDDYHyOKpa4ySI7maMKDMaSME2hXI4qFrlSjs5TKIMCOJLFMIhgCK7IV6ZKs9PlucnidIEtURiLZNFULBMNxCLeaNyXACIgnsJzWK7CFFkYD41PtGg10iefsPT37Nr21C9P/uzSp+9f/vT9a2dOXT/3yc1zv7x57rObZ0/fPnv27rlz9y5efHDp8oNLl+5dPH/7/JmbZz65efrUrTOn7pz7+MGl07++fum3N699efXy/UsXH1y+9Ksb139968Y//OqL//WHf/73//Nf/vb+3aVXXgqM2aRPPiF6/IfhCecbiwf+4be/+l//+vt/+Z9//4/CHOJ7t764e/PzuzeFmEQ1QHzr+qUbVy/evHbp7q2rn9+7+cWD25/fu3X/9o3b1y9fOnf604/eP/nWz9752U/ee/vnn3z43vkzv/zgvbef3fm0z+uqN2iVColKJdNqlRqNQqGUqtQKnUGrNehUerVSq1LqVCqdUq1VarQKnVZhNKrqG9TGerUAYqVKqlLLZHJRTc2KVSsfU0pr+7tbon4nj6eneKTCZAtYPIdGClgsj0UpMISmA0AiEAt5nQ5LZ0+HQqupUyhkOoOuqUXf3KKpb5DrtCKFvFYqqZWKRTKJVCmVq2VytUymkspUEqlSKlVKZSqJRCEWS2trxatqJavkSrFGJ1NrJTLZKonoCXHND1Y9/meild9t1IpsQx2ZoJ0BAgU4nAf8uayPS7np+DgZHSOiY3RivAD6Z8j4ei6zns/OM6lpPFaCgyUoOIVFZqnEOib9FJ/dmIc2F5FNRXhDDljHpKbxWAUNl5HQw4UaZGIWj1fgcBEMlqBgGQxWwGAFDE0ikVkivp7ObMpBW4rothK2tYBs4ID1bHZjDtxaRDfn4fVsdoFOP0VnNuWgrWVs+yS5vUJsLWIbcuB6NvMUk9nAAhty4IYc9BQPrmez65jMOiazwGYX2OwclZlEE5NYcpYBF4r4bAFHskHLaI/BKBUrV4o1NfJGqbZTa+itN/Y2GPoa9WsaDX1NxjXNxr5mY2+TsatB327QtmhVjSpFvVLZqNY06zStek2bXtWiUzZrFU1aVYtW06rXtul1rXpds07XoK5v0nR1NY0M9bpsQ277kNM8YB3sGe3vGupp621rbNKrVXKxWFQjEtWIJSKxVCxRSGQqmVwtkyolVcgKq5tlaqlUJZEoxWKFSNCtTC0VSqqSVK0sHLNbHp+oaliqkoiVEpFSXKcQCfVonppYKPHDI3SSR0kJkUQtkqjFf6xEy0usqhOpahUaUUOjsq+nwWzqHDP3jZl7HaO945a+CUvv+Ei3w9Q5buoKOYbgiIvNhvhskEv72ZSPTXrZpIdNerikh095cmkPn/HyaQ+XdjPJcSrmwMJ2JGCB/GbYb8ZCD8erLQex0OUVBLy8B1zNV1QP0lU1XM0BVwm7PCssdIuXD6YQ3lo+wQ0L2YVQhNADroaMl6/8EB4RUScRc8HBsbTbnPbZwZALCk+kvPagbdDe3762Rd+ulRokK9WrH1eufKy/uSGHgMf3vvrxWz8/8/7JM++/99l77587der8qY8/Pfne2z/+yV+deP3E4SPHl5ZOHDl6fOnI8aWl40tHji8dPbF49MShI8cPLh3ff/j4vsXj+w4d23dQ6BMLGj6y7+CR/QePHVw8enDx8L4DOzdvj/hCOqVWIVHabc6Zyfl9rx46uvTG/r1Lr7x08JWXFl9+cfHFPYt7dh/as+fQnj2Lr7yydODAicXF1/ftX9q955Udzzy3feezu/bseW3/3v2L+w8dOXzizTde/8sfHVg6um7j1lA8M2yZmPAncWaqMr99ftOu+U0vzG58fnbzc/Nbd63fsWfjzhc37Ny9bvuzM9t2TG5++jsQwDvsQaO+beWTEqlE2fMQxCAIAel0Mp1OgBBAkjhBEDD8EMQw9BWISaxCYpMUMcXS0zlutpCbL+TmeXaaIksoykMIj+IlmpvliwtcYR3Nz1LcNIjwE/5Ea/fQKrH6z37w5HcfW/XYKtHjq+vqZMrGto6B4ZFhm23EbjOPjY3a7SaLZe3w6MDw6NoRy5DZNmJzjthdwzaXyeocsjgHLeNDtgmT3T3q8JrH/baJoN0TtrvDNnfI6gqax/0jDq/J5h60jA+YnWvNzkGra8jqGrK6TLaJYbt7ZMwz6vCanT7LuN/qCtgmQjZ32O4Oj3lCTk/I5Q1NeEJuT8jjCXrcIfdEyO0Out0BtzvodofcnqBw3+MOeTwhrzcc8MeCgUQwGA8G46FgIhRMhEKJcDgZCacikVQ0mo5GU9FIOhrNRKOZWDQbjwGJBJRMwqkkkkogyQSSSMCJGBSPgvEYmIwj6RQGZAgIpBGYRSAGAmkIpGGYQWAWhVkEZmHhJkBBIA1BNAIzGMIReI4ilxcvfJIER+AsgXMEzuIYg6E0hjKCjDGUJjCOInma4mkqx9BFji3xXCnHV/K5ycIjEBfyU4X8dCE/lc9VeL7EcUWWKzBsnmHyNJ2jaJ6kOJLkSJIjKY4kWeGConmK5mk6R9M5hsmzbIFh8yxb+Kq4AssVOK7IcUWeL/F8KZcrc3yJYfMkyWEYi6I0gtIoSsMoDcBUCkBjSTAUTfuCsQlvyD7uHbGOD46ODY7ah8xjQxbHkGVsyGwfHLWvHbENDNv6TZY1ptHewdGetaOPmsS2njW2rl57Z6+tvcfW2m1t6rQ2dljrWwUQm9WNZlWDWdFgltebJfoRiX5U3mBTNztUzWMyg7lWsfZJUc+K2q7Vkj6p2qQyWDT1Vrl2uE7Wu6qutUbcLFd1NrUMjZgDsQRF0bN8bj3LzdPMLEVP08wMTlQAkEtnaABkYZgHACaVJuMJLBaFoxEwGgGiETASBoLBtNcb97ij7omozxsPhTLxGJyII7EoHAmDkTAYi0KxKBTwpz3uqNcTi0QyqRSSTqPxOBiPATBM5/jJSnldqbiO52YoskziZYqo0PQUQ89yzBzPLhRyGyqlrdOT26crOyrlrcXCBp5fR1IVCM2lsmQijSczRBZiIJSHUD4Ls8kMGU9isQSWSJPpLJPK0rEkHomj0QQWTxKJNJnMUIk0GU1gkRgSiaHxJJ5IEdE46vVn3O54OAzAAE2iPInwJMxRCMdg+RxVLnHTldxMmZ/K0yWWyHFEocCUy7mpSn66wJZZgicRmkKZHF2YzE/PVuZnK/NTxZk8UyQRGkrD8VAi4A4GXKGEP4XEcQZky3RlOjfFoVRw3N2o1oieeNy8pnfXtg2n33/rymcfXvn0g2unT904++nt86fvnD97+9yZ22fP3Dt37sHFS19evvLllSsPLl28e/7s7bOf3j5z6u7Zjx9c+PTLK2d/e/PK3966/uXVy/cuXqiC+HePQPzbe3cWX9rjt1tlK1dIVjwe9bjePHxQAPEf/vHv/+G//fo3n9/94u7Nz+/ceHDnhtAVro6YuHH1wvUr529eu3jv9vUvH9z5zRf3f/Xg7oM7N29fv3Lx7GenPjj59s//5hc//fG7b/3s1Acnz57+9L2Tbz2zc5vPP9HQoFeppSq1TKNTqLUKpVqm0an09VqtQaPUKRVahVKnVOkUaq1cpZZpNDKDQVnfoDYYVRqNQqmSCeMmJNLa1aufWLnyMYWkpr+rJRWaKFHgFAcX8CQPR/JopEImy2SCAUNIygcmA5lkOBL2DZtNuob6OrlCrNao6xv0TU3a+nqFVlUnl9RI6molIrFcIlPLFTqlQqeUa+QytVyqlss0coVWLlfLpHJxnXhljWiFVF6r1Uo1WrFc9qRE9EPR6u/VrPiurPb77Q1yl6UXio/zcKiERYtwqAAGclkvm3YzSRedGBdWx321JoNNCwfjHq6aI2NCrrc6GU04G1eEAsKRuEk8Ms+knuKB9WxmBo9XoHAZDJWBYDkbKGcDFSg0hUTmsPgCmX6KyW7koa15ZFsBe7qM76gQOyvk9jKxpYBuzsGbeWhzHt5SRLcWkC05eBMHrmezTzHZjRy4JY9sKaKbCsh6DpijUjNkYhpPzFKpOSo9Q6bLSLyEJKZoYL6Iz5ZwFAhZzD2GBplUvVqiq5M3SjUdGl2PUd/boO0xqrsNqi6jprte292g727Ud9br2gyaZp2yQa0wqtRNOn1bg76jQdtmUDRp5I1qeaNG3arTdRj1HUZdm17XrNU1qhtb9b19bVbzWq/LGpiwecZG7cP9w2u61nS1dLbUN+hUCmldTe3K1bUra8U1tdI6kUIi18iVOoVSJ68K+BsgrkJZqpIII4oVWnm1f1wFcZXFy0Es+Vom+E+XSKz6jzT8zRKrRGJVnUIjqm+Q93bXW0e6x+0DTtsah7ln3NI7YemdMPeMj3S7RrpCjkEoPM5k/GzaRyfcVHyCirmo2MOjcnzKzacmuOQEkxyn4g4iakNDFsg/CnhNgNcE+UbxsJ1JTPBpnxCZyGV8whm46tqO6m4O4RyeEDuulkDn5R1foelbNXGVxdV3q/HibwSa8fCYMGUCDdrIqLP684UZFIBnRAhXYCE7FXdRCTcccqQ8lmzAgcS8SNST8toDtsGxgY7BNkO7VqoXP6lc+QPlk4+tbWksovCJfa998vbPz37w3tkP3z/zwQcXPv74wsef/PLke2//+Cc/OiaA+MiJo8cemfjI8cNHThw6cuLAkeP7/xMQHz24ePTg4tL+g89s3RHxhTRytUwks1sdy0H86suHXn358Et7Dr3w/P4Xnt+/Z/fBF19cfPXVpYMHTiwunti3b3H3nld2PvPcjmee3bVnzyv7XnvtwN4DS4dO/OWbf/Hjnxx5/c2N23ZG07B5zOsNZ6nc7PT6ZxY27163efcyEO/esHP3+h3Pzz+9Y3rztsrGLVUQt696UioRK7u7+/z+AAgCIJjNZJLpTAKCswTxR0BM4kWKqJD45Fcg5ueK+XWF3DzPzlBkCUVzMJJDiTLNz/LFBb64QPOzND8NotyEP9HWNbharPzuD1b8+eNPPr6q7onVdXUyZUNrW79p2GS1Dtuso3b7sM02ZLEMDI/2m0YGhs2Do7Zh69iIzTlidZosjkHz2FqzY63ZMWgZN9kmhsfcZqfX7PSZnT6z0zvq8Azb3Saba9DiHBh19I/YB8yOIatr2D4h1MiY++saDtrdIbsnPOYJO73hcW94whuacAfcE1+Vxx30uB8i2OsJ+bxhvzfi90UC/mggEAsGYkF/LBiIBQOxUDAeDiUi4WQ0kopF04l4NpkAkkkglQTTKSidglJJKJmAkgkolYTTSSSVRFJJJJmAEnEwHgPiMSCZgNIpNJvBIZBEIBqGaAikIJCCIAqG6K/dAUkYohCYRhEGQzkSz5EET+AcjjFCEThLYCyBswTOEDhLEtyj4kmCo0ieIgUHC7tU8ixT5Ngiz5V4rpzjyzm+zHOlanFskWXyNJWjKZ6mBUPzDJ1bXiyTZ5k8xxY4rsBzRZ4r8vzDyvEl4Q7HFTi2wDJ5hskxzNdfZwssV6CZPEXzBMkRBEeQHEnxBMWjBAsgZDIDh2MZbyDq8gStDrfJMrZ2xLp2xDo4ahs02wfN9sFR2+CoTbg5MGzpHzb3mcy9JnPfoKV3wNI7YO1ZY+vus3f12jq6rW1dFmHQRH2bxdBq0TWPappG1Y2jyoZRhXFUrDOJtCapYVTZaFM22qT6kdXy/hV1XU/Udq4U90pUg0qdWW2wyDSmOlnfqrq2mroWpaqrrXXYbo9kMhzPLRQKG3h+gaFnKXKaJKcwrJTNshmhQwzzAMim0mQshoRCWb8/5fMlvN64xxNzucJOZ9DhCDicwYmJiD+QikZBYUxeIoHF42gijiYSWCQCBgKpUCgTj0OpNJpOo7E4mEhAGMbm89Ol0jzPT9PMJEVWaGqSoadZZoahZyhymsCnCXyaImZpcp4k5nFsGsenKHqGYqZQvJiF2FSWzgAMAPMwmoexAoTmAZjPgmwWZEE4B6MFCM2nASaRJhNpYbwJlcxQ8RQRiaOhKByJIYk0mQaYdJaOJ/BIBErEESBDoQCNZmkkQyEZEgNoEuY5opinyzmqxBEFFs/nqFKZn54tr1uY3jBbWVfkShTK4BBJY2yeKVZyU5X8VIEtMTiHZLFMPBsNxALuYNgTzUYgMsMwIF/Ai0WyiKcRt8VhkCtrH/vh6JqeXds2nn7/rSu//PDSJ+9d/vSD62c+uXvh7P2LF+6eP3f33Nn7589/fvHSl5eufHn5yoOLF++eO3P7zCe3T5+6txzEN699eeXyvQvn71++9OWNa7+6ef13X37+b7//p3//1z/89u7txZf2+GwW6ZNPPATx4oHf/ebLf/uXf/79P/yP3/3tr6ogXt4hvnvr6t1bV25dv3TjyoVb1y7du3X9y/t3fv35vS/v33lw+8ata5cvCCB+66e/+NmP3337Zx99ePLM6U9OvvuLnTu2erzjxnqtSi1Va+RavUqrV6m1Cq1BrWvQaoxq4e/aCq1CqZWrdXKNVq7TKYwGldGo0unkKqVUoZAI5+qksrra2idra1ZoFGJTfycUD0xx6DSP5LEED0fyaLRCJot4nMoG4KQXTgcRMJ7Nxl2e8faebqVeL9Pp1A0NhqYmfUO9UqcSKyS10ro6qUiskEjVcoVOKdcpZRq5cHhOrpErtHKlVqFQy8TSmlrxColstVot1qjrFLIVMvFjMtFjsrof6JUr+7v0QdcQkfUV8GiZiJWQcAkOlZFQGQkJYxwKoL8IBYQ9yTNUorpVjk1NFKHADBkXFmQI+zJmqcQkFilCgVzWm8t6H56ZoxPr+exTXHaeTM6i8RkkOg1HpsBQGQiWsoFixlfK+CfB0AwSXSBTW3Lwzgr53DTzzCT1dBHbmkc289AmHtrEgZt4cBMPbWCy66n0PJ6YxeLriORGFny6hD9dITYVkDk6PYnFymikgkQnscQ0kZzCk0UoWkIS0wy4UCHXTdIkGhsbG2hsUcm1tTK9SNEkE0Cs7a1X9RiUXXplp17dZdR21+u7G/WdDbp2o7ZFr2rUqhq0mmajoaPJ0NGkazMqm7SKRrWyWatpMxi6Ggxd9YZ2g75Vp2vSNLYb1qztdIyNBLyOoMfhHTPbhwdMfd1rOls7Whoa9GqFXFwnrNGW1tVIRWKlRKlTaus12nq1kBsWyCv8asnUUoG8QvdXJK+TqiTVGRQytVTgshAsrq5xXt4kFivFouXJh2X1R6Ur1Uj+KyX0jBVasbFe3tNltAx3jdv7ndY+p7nbZe3zWPvclj7XaM/EaHfYOQRHvgLxsgjv+Fc7EWMOMmYnonY8YkVDZjgwAvpMoM+EhW1CXqIABKsBYkG3y1c3f4Oq1X+iulxDGBZRXWK3fKVzdUHd8qEW1aqu9qiSWpiRLPSnBRB/Y3MHHh4TQIyEnWm/DQiNowk/Gvdl/I7QmMmxtnOo3dihkwkgVq18bLC1qYTCr+999ZO3fn7m/ZNnP3jvzAfvCyD+9OR7b//1j3909MTri0snDn8TxMcPLR3fv3R83+Hj+xaP7T10bO/Bo3sPHFle+w4s7T947NDi0UOLh/cd2LFle9gbFEA8ZnPMTK37FogXH4L4hQMv7jn0yiuHDxw4dmjx+N59h17Y/fLOZ57d8ewzL7y455V9r+09uO/gkcXXf/QXf/GTr0A8OubzhLNkFcRbXpjb9NycAOLtLzy184WFHc/Nb9sxs3nb5MbN34EA1mEPfAXirl6fzweCAAgC2Wwqk01AcBbHsT8FYvyPgriMonkYyWPLQMzk5gQQu/3x9q7BGonyzx9b8b1lIK5vbesbGhqymIcslmGbzWS1DlrMAyPfBrHDZBkbHLUNjNoHRuxrzY4hi3PIOj5sc1XLZB0fso4PWZxrzWMDo/b+EfugxTlinzA7PWaHx+zwWJxe67jP5vLbJwJj7qDDE3J4ww5fxOmLuPzRCX/U7Qu7PUGPO+CZEBwc9LqDXnfI5w0LCBbgK6g3GkmFgvFva1igcDoFZdJwNoMAWRQEMBDAshk0lYSTCTCZgNIpOJ2CU0n46yAGU0k4k0aBLA6B5LIivnENQyQCUyhCYyiLoawQk8AQGoFJoVCEQhFKwDFJsAJ/aarK1iLLFIRPoTi2CuKicC3cF7hMUzmKFJrNwk/jaIoX+MtzxRxfyvGlfK6cz5UL+UqxMFnIV75RwtMcV3wIYjrH0Dma4miKo0mOJjmazjFsgWby1WLYAssVWa5IMXmUYDMgFk1kfcHYuDtgsbsGR239Q+Z+k3lg2PKVjB+BeO2IZWDEumbYsmbE0m+yrhm09A1YetdYe/ps3b22zm5Le5e5pdPc1DHa0DZqbBnVNY9om0Y0jSPqhhGlcVisG6xTr5VoTXKjWW40izVDq2V9K2o7n6jpWCnqFin65ZphpW5Eph4SyXpX1basrmmUy9vbW03OsSgE5PK5hVJhA8/NU8QUhpRQuAABXDpJplIPhz2n02Q8hoSCgM+XcLtjbnfU7Y56PDGPO+bxxLyemM+XCIUyiTiczZAwzKFIDoZ5EGQhIXEB0tmsEBmnQJDMZLB4HBBAzPMVjqvgeA5BeQzLU2SZYaY5doahpwi8gsAlEMhDQAEGSxBQymZyEJgn8ApNT+FECUZyAMgCIAvBPILkUKyA4UWhcLxIUhWKniTJMozksgCTyVLpDJVOk8kUHosjoTAYCGbDYTCRxIUuOASx2QyVTRNgmoTTJJQiwCSejaNgEkcyFAGxNJqj0RyN8gyWy9Plyfzs/ORTC9MbpoqzLMFBaSQdy4IpmIApjszlmQJL8DhEgikoFU1HA7GQNxIPptAUwQA5OsszIEcBVCaUtA+OasSS1T/4/uianhe2bfrsg7cvf/rhxY9PXvrk/eunP71/8fwXly/fv3jh3vnz989f+PzipS8uXfri0qUHFy7cPXv69umHIP78wi9/dfXcb29c/tub1764fOnuhXP3L1388vrXQXzn1qEXd3ttFumTT4ifeCw8Mf76nwSxkB6+f+f6/TvX7ty8cuvaJQHEn9+9/eX9O5/fvXXv5rUbVy5eOPvZqY/ee+edn7/1i795991ffPTRydOnP3n3nZ8//fTmCbdDb1ArlBK1Rq43avRGjVav0hk1usblIJYrtXK1Xq7TK/R6pdGg0usVGrVUIRfL5SIBxDKZSFS3UixaZdDIzEM9SDo0k8dmc2iJSBWweIlITNKpEpGgsgE05cfBKEOCNI0m04lRm7Wpo1Pb1KRrbqpvbalvblQbNFKVrE4mqpM9BLFcq5RplVL110CsNig1epVMKRJJV0pkq5TKOpWyRiFboZA8rpSu0MifbK2XWgZbk0Ebi4bLdLxCxitYdAp/2PQV1iYvX4QxTcSEDRoCiAugX4DyLJUQVsdV28O5rJfPeHJZbwkKThHROTq5jkrOE4l5LDGHxeew+Cwam4YjFSBYTPsKKW8x7asAwTksvpEFdpSJZ6foHSV8Eweup9LVeopKr6fS64jkLBqbgsJTUHgOjW1gge0VYscUtamAzJDJEhopIuESHC4jsUk8MYklilC0jCZnOXjDFLNhlueojNs93NqpVxnEcoNY2SzXdmp1PUZNr1HZrVd06hQdOlWnQdtl1Hc3GroaDZ0NujajplmvaTLoWhuMnc3GziZdm1HVrFM2a9Wtel2H0djdWN/daOys17frdC2axg7jmsEup3PU73X4J+wu67B57ZrBns6+jtb25voGg0allEpkdRK5WKKUipUyqVquNqj1jTp9o1ZjVKsNqmoJv11ihWi5d4UpxdWnQpP4T4L44cK5PwHi/yKC/yiIDUZZd6dhdKjDaetzWnud5m63dY3X3u+xrpkY7XWP9kbGh5BHIGaSHjZZhebDxeB4yIaHrHjYgkeseMSKhS1oyAwHhuHACBV3FsFgBYkIYQkmMYGHx6qTHwTFChoWor2gd1ToHH97Qd3yHXXfWBBd7S4vn3lcHfEmAHp53KJq8SrHhTyG0HImIo6HII44s8ExMOLCUgEsGQCC4xHnyPhQt6mjvkMnM4ifVK36gWrlY0NtVRD/7Mz7J8+8f/LMB+/9pyA+dvjIsUNLx/YvHdt3+Ni+xaN7Dx3de3C5hpf2HlhaBuLFvQee3rQt6Alo5GqFWO6wjc9O/xEQ7951YPdDEB985ZXFffuPHjx09LW9B1/Y/dKOnc/uePaZF17a89qBffsXDyweW3rjr3/0l3/zN0sn3tiwdUckBY86fO5QhuBnphZ2rtv8wjdAvH7HroUdz85t3TGzedvUxs3fgQDGOeavN7StWimRiJVdnT1erxcAshAEAkA6CyQhKIthKI7jMIyCIAKBGPIViMsUUaGICk1OccxMnp//CsREGUXzCKiUU/kAACAASURBVJrHyQqTm8uV1vPFBSY/R/MzEMZ7AomOnqFaqep7jz/5/SdWPrFa9MRqUZ1MYWxp7R0cHDR/E8TVyIQA4mGrw/Twz+Jjg6NjQ2bHkMVp+mM1ZHEOmR3C14ZtLovTa3f5beM+27jP7vKPTQQc7qDTExr3hl2+iKtK4UDME4h5/VGfP+LzhX3er1XAH606OB5NJ+LZVBJMJoBYNB0JJ6td4XgsIzxKp6AqhSEQhyEChggQwNIpJJWEUkk4k0YyaSSdQqomFiqZgNIpJJtBQQAHgYcOBgECBPBHRUDgVxrGMQ7HHiWGUaaqYQylMZQWWsXVZvBy+D4ib375/eX1R0FM4kxVwzxXrAq4WqXiVKk49W0TPwQxL4C7wNI5ls4JneaH/WYmz7AFoQQHc3yJz5X5fIXlixTFQwgZT4H+UNzlCVrsrsFh65rBkf7B0QGTeWDYUmXx8hLu95us/YOWNf3mvj5Lb5+1p9fS1WPu6Da3do42t480to7UNw8bmoZ1jSZto0nTOKyqN0m0A3XKPrF6QKYzyXQmkWpgtaRnRW37EzVtK0WdInmfXD2o1A7J1WvF8p7VtU0rV+ok4sbW5rXOsQgM8nl+XbGwnqGmUbgAZJhMmkoliHgUTcTQdJJIJ4lYFA4GMj5PwjPxMB0R9KeiYSAehRJxJJlA0ykMzAr/4woUWSLxAo7mMTRH4AWaLNNUiSILFFkgiTyGskAWTySAZAJEEYphCiSRg0AKyBIwzBB4gaErPDvN0pMEVoLBHJDlwCwHAwUYLEBADoHyJFaiyQqJF1GYh0EWAmgIYGCQRWEeR3MkXqTJEkNXOHaKZ6cYqoIhOQiggQyZTRPpJJaIIZFQ1u9Net2xgC8Zi4DZDIlALAKxUJYGMyScoeAMCadJAcRAAoPTJA4yJMyRMEfCLIVwPFmczM/OlNdV8tMMzmUTYMQfC3kjiXAKzqAUynAkT2MsBuICiBPhZCwYT0dBPEMzQI5IM1iSgGNw1B0a6RtU1opqfvB9c3/v7u2bz3z4zpXPPrr4yXuXPnn/xplfPrh08curVx5cunjvwoV7Fy48uHjx80sXP7948f7583cegfj+uU++uPjZr6+d/283r/z2xtXPL128c/7svYsXvrh29csb1/7+iwf/9vt/+vd/+f1vbt88uOcFj9UsWfG46PEfhlzOE4f2//2vv/i//vBPv//d3/39b3/1m8/vChniLx5NXntU1+/eunr7+uXb1y/fvXntwZ1bX9y7/eDOzbs3rl6/fOH8mV9+fOr9d9/9xdtv/fTkybc+OvXeZ6c/fvvtn23dtnHcZdfqlXKFWKNVGBp0xgad3qjRN2j1jTqNUa3QymVqmUIrV+kUWoNCp1fq9UqDXqnTydVqqUIhlsvFCqVEoZBIpXV1tU+K61YaNFLzUDeUCkzn0bkCNkUDU1R6msnM8sAknWahMJENsXi6XKCmpgo0SwXC4f7hkeburoaO9qaO9sbWZm29TqaWi+TihyBWyWQahUyjWA5ipU6hNaoN9VqVViaWrZbIVikUtQr5arl0hVzyuEq2wqBe3d2qdll7wbgrR8QrbHKSSkwSsVkq+VQO2FxCtpTRTUV4Qx6sLkyepRLCmmVh3lku6y1CASElLJh4lkpM4dEyEsoDPgHEBdAvjBCexqLTSHQGic6isTksPo8n5rD4DBKdgsIVIFgBglNgaBaNLZCpTRwohCIWyJTwnRk4MoNEq5IW3pqCwnNYfAOTfbqM75iiNhfROSY9iccqWLSCRiexuNAhLiPxSTw1n0M3zXCb5vN5BvB5zR09RnW9VGGUqFoU2i6drseg7jEounTyDq28Xavs0Gs6jfruBmN3k7GrUd/RoGs16lrqDW2NVRCrW3SqFp2m3WDoqm/obW7sba7vbjC06/Wt2qYO45rBLrvd5B63uOyjdtPAUG/nmo7W7tamtiZjg16jVssVSolCLVfqVAqdSqlXa+u1Aoi19RptvUZjVAsXywdN1EprBO8Ki51VeuVyEH87NVE1sfjrG5i/3RiWaiQyrbRa/1UQawQQi6ogdlj7nJZep6XHbVvjHRvw2vrd5j6PuS/qMqHRcTYb4DJ+NuWt5nqJiAMPWtGABfGbkcAoGjRjYQsRtQksRkNmLGxhkq4yHJ5Eo0UwyCbdRMSxPJyABm3CiDTAMxIf64/Z12TdwwKIl3tXwO4frT/xtKphgcLVnR3LxyQvXwf9qNlsJyIOMjZOxifgsBMIjkHRCSwVwJMBMOSKucwTw72mjvp2rVQvWqFa9UPN6sdN7c0VDHlj32ufPMwQnzzz/n8C4mOHl44uLh09ePjo/sNH9y0e3XfoyN6D1eN0S6/tX9q7//C+A4cfgvjwsUOLh17bv23jloDbr5GrlVKF0+6am1m//7XFo0tv7Hvt8CsvH3r15cMv71ncvevAC8/v2/PC/j27D7z88qG9+44cOLj06msHnt/14vYdz+x89pndL7+49+CBg0uHlk4cffPHf/Wjn/506fU3NmzbEU0jo06/J5wl+JnJhR3rtrywsHX3/Obn57fsWrdt18L2XQvbn1/39DOzW7bPbN46vWnzdyCAdo75641tq1dJJGJlZ0ePx+35/x/EyY4eU51U/b3HV37/iVX/IYhttiHr/8vafQfHdV95oq9XMxYlymJA7BzRyLkbOXYOt3O4OXdOaGSAIJipYEmUmMEAkgrOSQ6KlmQxiARzDpK8tmfGnpndN2nrvaq3s/PX++MHXDZBSbZntuoU6rK7UZBY/ONTB99zzmBn/0Bn30BX/1DPoLFv2NxvtPYNW3oGTT2Dpt4hS++QtW/Y1jdk7R2y9g5aegYt4EVQfUM28G7fsG3Q7DTZPGaH12T3mO0eSxGFAYIdnpDDG3Z6wy5vBPJGPL6Izx/x+cJC6xeU3xcJBpBwCAOtXxxjSIIjcBaByUgYX05HRJbTEUJjGBQwMUXyBM6iCIMiDIqwOMbhGIeh7IqJHwExhrI4xhWDmMB58C0rIH6oYQHEPJcSHCwEJ0BAQkhHCP3gVDKfiIO0ceZxEwMxF+M4mciCwHEykU2n8tlMIZ8bK4xMjBYmQQkUBhoGbWOheSw8L2cnUvnVtYJg4GDwIDwnElmGS8AY7Q3AdpdvyGTv6h3Sd34diDt6Bw09Ax09A4buQUPngN7Qr2/v17cPtLcNtLQONLb01zf11Tb01tT16Gq6NdXdKl23Qtet0HVLtV0VCn2JuLVM0l4p76yUd5aK9evLm5/eWL92Q9260sZSUatY1iFVdIrlHRXilg0bdU8/LS3doKzR6a0mP0NmcpnZfHZTnB8lsGQkyIYDdMhPBX1UOEDDYQ4OcUEf5YEQyBl2OUJuZyTgxSMhmsBiNJlkqDRLpVg6zbPZRKyQjBWiXJbC4zgaJfE4x6Tj0XwqUUglCqnESCKW47kUSXAoQqIIxTLxZDwbi6ZpKkYRPEPHY3w2lShkkmPJeIFncxSRIrA4iSVpIsuQOZrIsGQmRufibD7GZDkqyRBxEuUJhCMQjsKiLJmIsZlkNJeOF7LJ0UxiNMnnODJBojwBs1iEQUJU2Id5XWGn1Wc3uZ1Wnw+KIEGSRDgS4XGYw2GOQqIUEqOQKBHhHgVxKkolOSLOEfE4k84nxwrpiVQ0S6F0wBNy271uuzfsg2mMTXCpdCyT5FNROsbgLIlQBEIRMEmjXBRPxNAkHeKJAIV5Ua8F6m0zSEtKStY8Mdyl3/vczvMfvXv13EeXT39w9cyHty+c+ezKxS+uXgEgvgdMfPnSg0sXHyxdACC+++mvP1s6/d+unP+bm5f+7s6139+89vnli3cvfDWIB/vL1j5Z8uQTfyaIwQq2B3ev37159c6NK3dvXn9w59Znd2/dv33jzvUrNy4vARC//94v333n5+9/8PZHH79/5uzHv/jlT7fvmDdbhuQKMQCxVqfS6lQCiGUamUheCUAsU0uUGqlSJVEqxCqlSKkUyWUVUkm5RFohkVaIxeXlZRs2rHuqZN1ahbSkx9CAhhyjKXImz01nqJk0OZulNuXoyRSeZUNJOpRLkNMT2c2bJ8fGCzhFDdvsrV1d9W2tdS3NNQ11Kp1arJCUicu/HsSqKoVWp1KoxBXijRWi9SsgXltZ9qSkYq1GvkHfpHSZO1jUlY/D4ylkNBoaYXwTfGguhW7NU9sLzNY8NZ8lgIaFbjEgL9glDEw8wQcBiMF9DZCaADnjHAHlKTcYwhslPKOEZ5z0TdEBYOJZPrIpCgMcT7OhaSYIAhWTdGCaDQH7jhHeAvowVjHDhoGMZ9jQJj6yOY5uzZA7RtjtI+yWHLUpjU8nkOk4MpPAZpP4TAKfjKJTcXwuz++YyW6fzeVSpBsabGrTyqsqxdo/C8TqxiplnUZVVwVArG7UKerUshqltFapaNBoWnSPg7i9o3FgoMM01DPU19Grb25vqGmurWrUaWu0Sq1SJpeJpLJKuUqmrFLJtUqZRiHXyFdRWFmlAJkcmVoKTCwEJ8DIHUhWgMjE14C4VFRSKi75kyAWKSv/syAu02hXg9g+3O4sAnHI1suFbBnCmyG8GcydxdwZ1JUI26J+M+sZpKF+ytVHu/tZ7wAfGIqFjKCiweFocDiN2AuUt0D5MqgLnFB+uOt3BcSczwg6xLClk3T1g0bv4yAWdq6BKgbx41Xc9BXWRwg/cVWDeRWIeb8pGrTwQSvlM+MeIxmwsbCbi7iLQVwvL1eVrpWuW6PY8HRfU914lPvukb8YxKeOnTi5sHjq8PFTh4+dPLSs4ROgHgPxsUMLO+a3QTaXTCSTVEptZsemmfmjh0+sgPjYwf2L+189/hiITy4cObH/wMKLL726+7nnn//WC6/u33dk8fjiayde+84b3//pj4tBPPAYiDfteHnTzj2bdu2Ze/blTbtfnN31/PSO3UUgNnuqtI0b1leUl4kbG1ocdgeOYzRNkiSGEzBJYSzHchzPMBxFsRTJM3SCZ7PxaCERG0vExhOx8WR8MpOazmc3FfJzI7lN2fR0IjbGcXmWy0fj46nsLABxKjeTzE7RfNblRZraeksr5d9Yuw6A+Kl1JRsrRJqaWgDinuGhPqOxz2jsHR7qHhjsHljW8IDJOmCy9RutvcOWvmHLgMkxZHYOWVyDJseA0d4/bOsbtvUP2waG7QNG+4DJMWhyDpld4DMmm8fi8FldfovTZ3X6bAKF3SGnJ+zyRly+iMsHQz7Y7YM9ftgXQEJhLBRGQ0E0GEBA93e5MfyohmkqCoyLYwwoDKUBhb+mAHYxlCNwHhi3yMQr8eIiENNUnKbiq0BMU3GWSQIHP1rpoqxwujgrLJQQGk7Es2DkThAzMHEmXQAZ4lx2LJcdy+fG87nxXHYsmymkU/l0arkxDJrBo4XJ8bHp8bHpsdEpoTEM+AuiEUKsQqhVUAY95lxuLJsdTWdHM7mxbG4skx0FTWKhZxyPZxgugeKMP4Q63YFhs6O7b9jQ1d/RPdD5KIWXu8K9A4aeAX13v76rT9/Zp+/o0+v79O19+rb+9rb+1tb+pua+hsbe2obumrpuXW2XtrpLretSVnUpqrqkmo5KeVupuKVM0lopM1TKDGXi9g0VTc+U1H1zY936ssZyUatEppcpOqSKDrGktaRE982npaUbFHXVerslyJKZXHomn56JsiM4HAv5qICHCHiJkI+KBBk0zKNhHg6yIT8V8GI+N+r34JEAjcE8TSY5OssxWQ6YmMpE2VyUzeII7/egXggOB0gc4RgywTMpjklxTJKlYjTJkzhLYDRFsFEukUpkk4lMjE/yTJxnEnE+k4xlk7F8nM+yVIrE4jgaJdAYhacoPEWhcRqN83gyRqaiVIIjojTKEWEKCeCIH0ODOBmhOTwao5NJLp3iMgk2xZMxCmawEIEFCTRIwH405Il47X6nCbINOexGp8fmC3kiaABHAwTswyM+HAlQaIjBVkoAMU8mOSJOIRwJswwWjTPpFJ+L0gkCpsJ+OOgJh30wAVM8FUvy6VQ0HWcTUTrGkTxPRXk6FqVjUSrBY3EmzOE+EvNiqAfxWaF+faeivKL86bWmno79L+w8/9E7V89+eOX0r66f+/jO0pkHl5c+v3LpwaWLd5eW7l64cG9p6cGliw8uLd1f+vTehbN3z5++d/6TLy6d/f31pb+7feUPd6///ubVzy4t3Tn/6b2LS59fu/rFjWt//PzBv//LP/3Hv/3Lb2/fPPrKy46BvtKn1mxc8w2v1fzGsQVwqe5f/+EPIDLxm/u3v7h/6zcPbgMHf37/1hcPbn/x4PaDuzfu3rx6+/qVOzeu3b998/7tG3dvXrt17fL1SxeWPj3zyce/+uD9t9979xcffPDORx+/f/rMRz/7+Y+3bpszmgaWQayUCCBWauVKrUKqkoCRf4lSLNdIVVqZQimWyyqVsgqVolKlECnkIrlCLJWLRKKy0pJ1zzz9xPpvrpGKN3S110V81nwMm8oy02lqJk3OZqhNOXoihee4cJqN5BLk9Hhmbm5ifLxAsawNcnf0DzQbDA1trbWN9epqjUQpLZdUlIrKvgrEUpVEpV0GsUhaUineIJGUSMQbRBVry0ueqCxdo5at72hRe2w9UdI7msLGU+gIF8jgUJ70gHPKIAIBLsMJ95NBk7g4KAxADDQM0DzBB0H+OEdAORIaoT0F2lugvSOEZwRzjxLeCdI3xQRn+chcDJlPYFuSOEgGz3DhcdKXg53ZiAMkKKbZ0CjuycHOHOwsYO5JOjDLRzbH0c0xdC6GbIrCM3x4JhqZS2LbR9jd47Edo9yWPD2fpbfkmK15dnOWnk2SM0lqvhDbMZsDHWKXq7+xRb3cIa4RK5uVyrblyISoSSFqUEobVYpmrbpVp2mpVjfpVA1aAcTqhmpVQ5W8ViWtVhSDuKq1WtOsVdUrVbVyXYO6VV/f16cf7O/o7WrtaKlvqa1q0KnrtCqdWq5WSOTSSplCrNQo1NUapU4t08ilaqlUJQExCWBilU6p0imVVQqFVl6cjiiXlAkFVk8I5+uE/cSrNxOLNq4CsWBiQNtKRYVIWSlUcbf4a6pCXl4hL5Moy7VVorZm7WBvs2VYbxlqMw+02IbaHMMG55DePtDmHGwP2/v4sD1L+nKUP0d684Q3i0Ep2BELmDnvEOMeoKF+xjPA+QdjIWMiYgYVD5viYVMKtmUxFwA0CEuQrn6wGxhkeYU7GsCsnM/4uHdXhYOFMTvhCl1xlAK8IsQkhPbw8j61Rz/8+HdxvmHOZ+T8JtZvIjxG1D2M+SxU0EGHnITXGrIN2Hrauhs0dbIyZclTsvVrlBu/OdDSOJmIfu/owum3f37u/XfPvf/uufffW/r446WPf/3Ju+/98oc/+v6pN948fuKNxZNvrGj49RMnX1s8cfLo4onDx08eOnby0NETB4+cOLhw4uDC4sGFxUMLi4cWFg8fWQbx4onXjp84evDwts1bXFaHVCSTimV2m2tu09ZjR06+duo7hw8t7t939MD+4/v2Hnvl5SN7Xlx45eWFV/Yc2bfv2KHDJw4vLO7dd/hbL76y69nnnv/WC3sP7D928sTJN0698b1v/+Ctn/zgrbdOvPnt+Z3PBlF6wOJx+nE+PTm26dnZ7Xs273p1bueeuV2vzO1+ZW73y7O7lvMSk9t2TG7bsQxiXVXTxg2V5WXihvpmu80OQExROEEgJIWxLPMXgzg+xnF5ll8B8cjmTP4hiCEv0tzWW1Ypf2LtuiceBXF7V3f34GCf0ThoNg+aLQMmU9+wsW/Y1G+0DJptwxbHsMUxZLYPGK2DJtuwBTLZPSa7x2iFhs2uIZNz0OQcNDmHTM5hs2vYApmsbrPNa7F7LU6fzem3uwIOKGCDAg4o4ISCjuV0RBjyRCBvBPLBbh/i8SEeH+L1I8EQBsMkiEOEQ1g4hIWCKMhCABAD8gpNXxAOXokIP2JfDKVXZulIUCiy3P0lcI7AeYG5golBCSAGneCvAnGUz8Si2WIQx2PZYvt+fcVjGbB6QshUpJJ5oGHg4MLIZGFkcrQwNVqYHi1MjeTHs5lCNrOs4dHC5NjoFNBwMYiFXEQqmRNm74pZDCgMchRCymJkZCKXG8tkRzPZFRCnRpLJXDyRjSWy8UQ2GkszXALDmUAIdbkDRrOjd8DU2TvU2TvU1TfU1TfcJYC4Z7CjZ0Df3d/e1dfW2dva0dOq727Td+v1vfr2Xn1bX3tbX2tLX3Nzb0NjT21Dd01dl66mU1vdqdZ1Kqs6FVWdMk2HSN5WIWkpl7aK5O0imaFC0l5a2bShrH59aX1JeVOFGIDYIFd0yGTtFeW165+RV5Som+o6IFuIpzL51HQ+NR1nRwg4FvZRQQ8R9lFIkMUjUQpN0FiSxpIEEkPDTNhPhr0UHKCxCEdhCQZPMXiKxhIUFqexJEdmOCqNhGiPI+x2hMI+HIdZCuMpjMdhBg2RSAhHwziBUjTB8kwsEU2mYulUPJ3gk1EmxpJRjopyVIyn4xwVp/EoifIkxlFYjCYSFBonIhwZYViEj+KxKBHlMI6OUJgfDbvDQVcwBAURL0yGSRZlozjP4zyLMOC8HOyJIF4Y9SGID454wgFnwG1xO40Ol9HptXpCUAjxwrAHDrnCfnvI5wj7XXDQjYa9eMRHoEGaiHAsHmfxKIVwWIiC/TgaJCmE48l4lIpzZJQhOAbnODIKdk3EmARH8hRKkQhFoTRH8nE2keBSUSrBwBzuIxE3ivkwIoCHXX5zb1+VVCpev87S17XvhZ2ffvj2ldO/uvzJB9fOfnT7wun7l84/uHTh3tKFO+fP3zl//u6FC/cvLj24uAziexdOP1g6/durn/7drct/f+/6H+/d/P3Nqw8uXrjz6SMg/l///H//HwHxrWtXbl+/eu/W9Xu3rt+5cfXm1UtfBeK3fvajLVs3rQKxRqdSqmUKjUyukYmV4gppOQCxskqurpLLFWKppEwuLlMpKrUqiVolVallcrmosrJ0w/qnn37qr9Y9/Q2ZeGO3vh7223JRdDxFjsWR8RgyEUcmk9hoHMkwwSQdSkexQi46PpbJZlIYSVpdUNfAYGtHR1N7W11Tg6ZGK1XJvhbEYqlKotTIVRq5TCESSUvE0hK5rBwM1ZVu+Eb5xm+opOu72rRBaCDFhSZz1FSWKPDBFOpMo84cATbCLucicgQ0yvhALkIIToxzgQLtHWV841wAjNYJMWLwlnByeYz1T/DBqWh4OhqZ5iPToL/LR+biyHwS35ahdubZnXl2e5benMCm2NAIBuVRaIIOzMXRTTF4jPTlEGcWdo5g0CQT3BRD5pP4fBLfnEBn+MgE4x8lvZNscFueeWE69fx0cudYdMdodOdYbNd4fFuB35xhNmWYLaPxHbO5rTPZTBy123vqGhXLGeJqkaJJIYC4KEOsVbfq1C06VWOVsl6jqFWr6qpUdVWqep2iTiOrUUp0cgBidXOVtq1G26JTN2qUdQpljUzXoG4zNCyDuLPV0FzXUlvVqNPUV6mr1QqVQiyTVsoUYpVWqanRKnVqqVomVorBJY5VIFZXq1Q6JTCxMG9XLikrPlknLCFeVcUgLpN8SXpY6PX+V0AsVZbrqqWGtmrjQJvN2GEdajcPtFiHWu3D7fbBNnt/KwBxFHbm6UCBCRaYQIHy5wlPGnHGQ5ao38h6BjnvEO8fjoWMSdiSRm2gUog1CVuSEWsi/MhUHAjyCruBV4WAwdq14oN2wtI0AcTgdaDY4jG7YgSvKuEnPo7gLwU07RmiPEOoazDiHIChYcxnJfw2zG0GIO6q19RKSxUbn5StX6MuXTfc3jKTTvzg+JEzb//iLwLxiSPHFw8dO3Hw6ImDRxYBhQ8uHD+4cPzQwvHHQLxw4NCW2XmHxS4VyWRShcvhmd+8/djRZRDv23fkwP5j+/Yee2XPkT0vLex5eeGVPUf27jt68NCJQ4ePv7r30PMvvLxr97MAxMdPnTz17dff/P63f/jWT37w1luLb7y5efvuIEoPWleDePPuVzc/++rcswDEL0xtf3Zy286HILZavNW65pKNorJScV1tk9VixTCUYSiaJkgSJSmMYWiW5RiGo2mOpqIsk4xyuURsNBkfXwHxRCY1nc/OFvJzhfxcLjOTTIzz/AjLj0Tj46nMTDY/l8nNpbIzqewUw+fcPrSlva9cpFizdv2atevXrit56pmNG8tF2to6fXdP79DQgMk8bLUarbYhi2XQZB40WYbMNqPVYbK5TDaX0eocMtuHLQ7Q9LU4fGabx2yFTBbIaHENm11GM2SyQGabx2r32h1+hzPggIJOKOiCQk4o5HCHnO4Q5A673GGXJwx5wh5PxOONuH2wx4f4fIjPi/j9aCiEIysgBlkIQGFQQj5Y6AQLuQjQKgZN4lUUBmmKlUAFg2PLGgZxCAKP4hiPodxKmmJZwwTOA/gydEJITYBhO5CXACAG9eeAWOgNP94hBu8CDedz4yP5iRUKT60CMRDtl4IYpCaKO8TC9gkQiigGsdAbXh7Cy49nM6PpdCGTKeSyY9nMaDo1kkzk4rFMNJYGxXIJnGADQcQJ+Y1mR/+gubvf2N1v7Bkwdvcbu/uGu3qHunqHOroHDF397Z29rR09LYbuZn1Xc1tnS1tXe3u3vr2nva2nrbWntbm3pamnsbG7rr6rurajqtqg0RnUVQaV1qDUdsjVHRJFu0jaKpK1iRV6scIgkrZXiJrLKhpKyxvKK5pFklaprF2u0CuVBoVCLxE3lG1USyt1bY3dHnuIxZOZ+EQ2PhFjchQSj/jpkJeM+Gk8zNNogsVTHJHmiDSNJfAwH/aRQYgIuomwj0QCLBbksBCPhTk8zJNwnMXTHJnGw1zIg0d8BIVEeSrJkQkK4ZAAHnCH/e5gyBvGIwRL8nEukeASMTYeY6IcyZIohYVxNIRhYZyAKRKlKZShcY4lozydiNJJFo+TMEOGKQZmYhgXwzgeYegwgXrhkDPgt3n99W2ATwAAIABJREFUNm/YGcC8MBXC6TBJhwjCjyKeSNgVCDn8ESiEeWHch+B+FPXCYVcwYPcF7L6IK4h5YSKAYT4k7Ap7rT6X2QtZfB57yOeMBCAk7CXQIE3CHAmzWIiK+LCgGw57UTRIMhjPU/EEl0pF0+lYNpccycRzcTZJoUzED/uhQMAdRIIojTExJp7gUjwZo8I04sEQD0qFaB7lyCDqMprrVCppyQZLX9erz20//d7Plj5+98KH71z+5IObn35yb+ncvaXzd85/euvcuVvnzt05f/7e0tKDi0sPLp6/v3T2/tLpzy+d+f31C3+8e/UfP7v59w9u/u7G1ftLF25/eu7u0oXPrl75/PrVP3x2///7p//xv//1n/+LIL5z88rNq5duXbty58bVuzev3b5+5eaVi9cuXVj69MzpX3/4qw/eee+9X37wwdsfffTeJ6c//OlbP3wExAqxpkqp1ioUKqlcJZWqJEAnFdJyqUqi1ik1OqVcIRKLSqSiErWiskotrdLINRq5XC6qqNi4Yf1T31z716UbntKqREN97STsLiSIsQSWZfxZypujfXkumONCaToQJwNxJpKI4okYzTBkIBQy2uwdff0tj4K4QlpZJi4vl1RUykQihUSkkAAWi+RisUIiVUnkKqlMIRZLyyslGyWyMoWiQqUsl0nWlW18omzDNzTyDf2dtVjQUkhic+PRTaPsRALOkZ4sDoEEsLB2LYM5RxnfVCw8l8bmswTYRgxYLKSHhfbwZDQ0xvpBS7hAe8e5AFjNthnsKs4xWzPkfJrYnMLnU/iWDLktS+8YYXcWuB0j7LYsNZfEpvnINB/elEC3pIm5BDrBBkdwTw6DRgjPJBuajSObk9hcApuNI1NceIzyjRCeCTa4NUcLIN45Gt01Ht89kdgxFpvPsnNZdstofMdMdst0JhVFrNaumnq5WFlSqSoV675my0SVqrlK2aBV1KnlNSpFjUZZq1XWVclr1dKiFROqJq2mRadprlLVq+U1Mnm1VNegbu9oHBrqMg53D/Tou9oa9Y11bfU1zXW6uiq1RimVy0RypUSjU2trq5Q6tUQlkyglEqUYaFhZpQAUFkrITgATl0vKNpSvf6bkm8+UfHNd6TNgiu7xe3UPD9eJS8qlX7JKYhVw/1MgLpWpKmpq5d0ddZZhg8PSZTPqLYOt1qFW21CbbaDV1tfiHGgLO/rjiKvAhsa48BgbGmOCBcqXxaAUbE+ELLGAKR40J0LmJGzNYPYc4cgRzizuyGD2NGqLh5cTusXwfbQjawRbhIUjHcI9jlUX6YQZOKDh4jm54ip28KqtFOA/40u7yMW9ZAoaIKEBAhqAHf0he1/IMQC7TZjHgriMQWu/rae1s05dIymRb1gjW79GW77BZGjblE396MSxs+/88iGIP/rowkcf//qdd3/xgx9+/9Trbxw78frxE68vhyVOvLZ44tTxxcWFY8cPHl08cGTxwMLxg4ePrZQA4sWFoyeOHnv9xInXFk8c3n9w8/SczWSVimQKucrt8m3dsvP4sVOvnfrOoYOLe/ce2b//2L59x1955ejLLy+8/PLhPXsWXt179MDBxYOHjr3y6oHnnn9p567dz73w/L6DBxZfO/X6d9749g++88O3fvL9n/z02KnXN23dGUCoIZvXFcC51MTo7O5N2/fM79675dm9W57bu/m5V+d2vzyz8/nJbbsntu6Y2FoE4prqFgDi2poGs9mCogjDUAxDkhRKUhhNU38KxA87xI+AmBuJxsZT6SIQZ4pBrHxSAPE3N2wsr9TW1nX09PYPG4fMFpPNbrY7TDa70WozWu0mm9Nsd1kcbovDbbZBRovTZHVZbF6bw2e1+6xWj8XiNlvcZgtkMkNms9ti8VhtXrvD53QGXa6Qyx2G3GE3FHJBIZc7BLlDHnfY7Q5DnrDbE/Z6Il5vxO0tArEPDQUxgFeBwqBDXNwnBjIWjPt4AQoX94aLOsQAu1EhDlEcEcZQVtAwSUQBfFkmCT4GCmxbW9ks8QiIwUo1ISmxKi9RHCBeiQU/nKgr7g0DEIMaGZkYGZkcyU/ksqMgBZFO5YXIxNjoFGAxeAAmFjLExQ4GFC7+WhycAB3lZCKXTo2AqEYmXQAgjsXSsVgmGs9wfBInWH8Atjs8w0bbwKC5b9DcC74OmB4BcWd/u6GnRd/V1N7Z0NrR0Kxvbu1ob+vUt3e3t3W3tXa3NvcUgdhQpdNrdHp1lV6l1Su1Brm6Q6bUS+XtUkW7VGWQKg0SebtY0lopaqoQNVWKmsXSZRCrVAaVSi+XNYnKdUpJbVtjj9PsR4MsR6SjVJbGkliIC3oIvwsLegg0xJFInEITFJog4TgW4kNeyutE3TbYbYO9DsQP4UE3EfJQIS8V8dFogCfhBI2lCDiGhTkGT6b4Qj45kY6N8FQSC1MBd8TnCgY8ITxC8HQswSd5OkqiFA7jaAgJekNel8/r8vndwUgAwWGCxpkoE09GM5l4PhPPJ7g0S0QZhOFQJo5xcYyNIjQTwjFPOOzw+S1uv8UdtPkQKET4YMKH4F4YgUJhhz9g9QSsnogzgHthOoizYYqLkHQQJ/0o6UeZEMHDdBRh2DCF+5CgI+C2+NxWv8ce8rvgAISEvTgSoPAwg4dpJECEPIjfFQ55EDRIUghLoxyDczEmnonn8qlCJp7jqRgcQCCb225yQDZ32BehUDrGxONckiOiZIjCvDgRIGN4LMOmYgTrtzubqqpkZRvNvR0v75r/6Jc/OvvBz8+8+7Pzv3r76ukPb3965s75c7fOnb1x5sxDEF9a+uzShQcXzz24eOaLy2f/5sbSP9y/+o9f/NkgfnLNxjXf8Fr+XBCD0823b1y5ceXizauXbl+/cufG1VvXLt/4KhB/shrEMrlIrVWoNHKZQixViCVKMUhwCiDWVivlSpFYtHEZxBpZlVahUcvkssqKio0lG58u2bBWLiltbaxyO4ZSPDqV48YSaAKH4qgjgTnTpDdDB9J0IEEGomSIJUMUHo5Egi6Pe8BkNvT2tRgMjW2ttY0N6uqHIK6QVorkYrFSKlJKBRBLlBKpSiJRiESS8nLRxgrxBomsTKUSaTUipbykonRN+cYnqtVl5oFWDvfMFLgdmzLbpuObR+ipODzOBcdYf550pxB7ImJNIfYs7prgg3NpbNsIvWOU3V5gQLAYTNHNJOBNKRSsIgYvgpzxOBcQdlBsSqHzGWJrjtqWpbdkyPk0MZfENiXQ4ppLYsKLc0lscwqfTxObEugkFxqlfAXSO0b7J7nQdDQyE4Ono5EpPjzJhSbY4CQXmo0jW/P0rrHojlFua57Zlmd3jEZ3jse3j0Y3Z5i5zEMQJ6IRi7kTrF2rUJaIq/4UiOs18lqVrFopr1YrajSKWu0qECsbtermKlWjRlGnlFVLZdVSXYPa0NVsMvVazX3D/Z39nW097S3dbc0drY3NddU6jUKpkKjUMl1tVXVDjaa2Sq5VyNQy0BhWVikAgjU16sdBLCydWFf6zNMb1j69Ye0zJd98HMSr7tiViksqpF8SAv6vg7hcVipTVdQ3qPp7mhyWbsjW6zB1ABBbh9qs/a3W3mbHCojH+MhEFJ7gI+NcaIwOjJDeLOZKI45UxJaG7WnEnsUcedJVoKEC7c6TrhzhzGD2RGRZwGDNmbAeGOx2AAwFMYkc7i5QvuKLzeCTQkxC0PCqabmvAnExgoURuq8CMfheChqgXP2Es49w9WPOgYi9N2DtCdj6Qs4hBDIVg7havFG2fo1s/Zqqio2WTv3mfObHpxYBiM++/86fBeJji4uHjx47cOT4gSPHDywcO3D46IFDR78CxKcWTxzcd2B2csY8bJGKZEqFxusObt+2a/H4a6+d+s7BrwXxgYNH97yy/9nnXtyxAuITr7/2+nff/PYPv/PDt37yvR//ZGHx5PTmbV8K4q3P7dvy/L7Nz726affL0zuem9i6a3zL9mUQk3jCZvHV1rSCg4k11fUmowlBYJalWY6iaIwgMYoiGYZlWZ5heIaOcUUgTsYnkvGJVGIqm54Zyc2NjmwuBjHH5mPRsVRqOpPblM5uSmamk+lJhs+6fWirvr9CrHry6Q1r1q5f+0zJk0+v31BWoa2p6+jpHTCahi1Ws91hcTgtdqfZ7jDbnRYHZHW6bS6vzeW1OtxmG2S2Qlabx2bzWm0eq8VtMUNmM2Q2QxYzZLW4rVaPzeZ12H1OZwByBSEo5IZCbigEQSHw7HGHgYk97rDXE/F6Ih5PxOuFfSsVCKDFAgZJ4q+pVUoWoCwM2BUXhtIr3l0ejAO1isWAyxQZA0FhnkuDPvFKJVkmWbxfQiieSz1cQsynVk3UCfAVUsLFz0JceFUBnq60bLPJxCP7JUCMGGhYMHFxq3hVCVsmQIGQMdjCFo+l47FMKplf/rmZ0Ydjf/FsPJHloymcZH3+iNUGDQ5bBwbNA0OW/hUQ9/Qbu/uGO3sGO7oH9J19bYae5vbOxlZDfbO+vqm9qdnQ1tq5rOGW7pam7ubG7oaGrtq6Tl2NQStoWKOXa/QytUGmMsiVBrnKIFN3yFQGmUIvkbWJpS0iSYtI0iKWtkplbXKFXqkyqNUGhbxZUlmjkNQ21XYO9jqclpAPwkNeKuAhvU7UYQlZjX6HJeR1YUEvFfSQfjfpdeKQDbGbQpYhv2nQax7y20xBpyXissIuG+yywpANcdsxH0QEvXTIR8MBlsHT6dj4SHo6mxyPsRkC5UI+1OeOBL0wjlBRNhHnkxTOhANwwBvyewKQw223Oh1Wp9vlC/kjGEyyFJ+IpnOpQiE7UchOZJIjMTbJE3wU5+I4F0eZKEwxQRz3RCIOf9DqCVg8IbsPcQVxTwT3wJg7DDsDIZs3YPEErV7YGSB9CBem4iiXxLk4ysYQNoFxKSKapeMZKpHAeCZMoj407IZDbjTiI2A/GfERSIBCgzQRYQUQB6BI2IuSMEuhHOzHgp4wEsR4KpaKZpJ8miX4sC8C2dxOi8vn8uMRIsbEMvFsOp6N0QkGZqkgzcJcmsmMJvIpJhpyuZuqqqQl64a72r61fdMHP/v+J+/+5ONf/ujMuz+79PH7N89+cvvTszfPnhFAfP/ixc8uX/z88tJnlz59cPHsF5fP/v76hT/eu/IPn9344/2/CMSmN48t/P1vv/j3rx2qAw/371y/df3ytcsXrl9eunXt8u3rV25dvQRAfLEYxO+//eGH7/36k18JIJbJRZWiUqmsUqmWKdUyqVwkkYuELbDFIFaqRBJJiUxSopJXaNVSrVqmUkqkkvLKypLKio1yaVlDrXq434DDnvEcPzeWGE/icczFR2xx1JEi3FkmkOMiGQ5O0BGWCOFIIBj0Ot2uQbO5o6+v2WBoaG2pbqhT6dQSpaRCWgnaw2KFRKKSiVUykUIiEkCslIjllRWi0tKK9WWV68TSEqWqskorVivLROVPicqeaqgWQ9buTBTeMpXcPZ/fOZvaNs7P56i5ND6TgCf4IEgJ5wioQHun45GteWrXOL97IrpzjNuap+bSGJixAzvatuTIbSP01jy1JUcWy3g6HlleyhaHZ2IrFYcBaoFox2j/KOUbo/3jTGCSC83EEcDi2TgyxYfHwQdoH3gXfMs4E1j+cAzekiG355mtI8zmLDmbxmaS2KYUMZ9lto5wW/LsphQ1m6bnCzEA4mQUtlq6quuklYoN5YqNoqoKWYNc0aKWtz4SmZA3a5TNVcomraJeLatRSnUKmU4pF0Bco5RUK6S1SgBiVaNGUa+S1cpl1VJ5tbS6UdPR3WI299msA6ahbmNf53BPh7G3c6DLYGhprK/RajWKKp2qrqm2obWxpqlOXaNVVimVVQp1tVJTo9bUqLW1GgDi4hixsHi4TFy6vmyd0CEWRugECoNssVDl0rJK+Z9l3L9sqE5WViYtkakrGps0Q/2tkL3P4+x3Wbpsw+3W4bbVIEahsSg8GUMmo/BkNDLBhkZp/wjhyeFQDnPlMFcOd+UJV4F2jzKeUcYzQkF50pXFHSnEJtyQy6CuHO4G2AW3ncH2X9Y7HA9Zc7h7lPaPMQHhbnPxsTohOlyM2q8KSKzSsBBBFjasfT2ISVc/CQ3grkHE0Re09Qbs/QDEKGQK2wcdfe2ddWqdaIN03ROy9Wt0lSW27o4tI7kfn1o8884vz773zpn33j773rsXikD8vZOvv3Fs8VEQL548evz4oSNH9y8c279wbP/ho/sPHdl/8OiBQ0cPHDp28PCxQwvHDx85vnBk8cjR1xZPnDy+eGDv/qnxKeOQSSKWqlRavze8c8ezJ068ceq17x44ePzVVxcEEL/00sJLLx3es2dh795jBw8uHjh49OU9+3c/+63tO3c998Lz+w8dPPnG629879vf/uF3f/DTH3/nhz86eOz45KYtfpgctvtcAYJNjhdmds1u37Pl2X3bnt+/9YX988+9Orvrpcltz47N7xib3zaxdfuXgLi6us44bIThCMvSHE9RzH8ZxPxYKlkE4tRXgHgtAHGtobvnERA7HoLY5vLYIZ/d5bU6PBYbZLa6rFbIanVbLW6rBbKaXRazy2KBrBbIZnHbrB67zeu0+1xOP+QKQFDQDQU9UNC9Uh4o5IFCbnfI4w553WGvJ+zxhL2esM8T9oEHb8TvWy5h2TCAr+DjgB/+ms8I/WMBxEKOAkNpDGVwbHnN8Mot5SRDx2kKLBh+WDQV49hklE+vXNxIgeLYJCjhlSifXrnVnBTWD38NiIWBuVXDc8LX4neFwxzJRC4eS8djaZCCAF1ekHkA+yUAhQUZF2+cWLV2rWgP8fLOtXgsHeNTsWg6nRwZyY0X8pP57JgA4kQ8m0jkotE0QXJ+P2yxugaHLP2DpoFB8zKI+429/cae3qHOnkFD90B7R2+rvnsViFtbO9vaultbu1taupubupoau+rrO2vqOqpq9Bpdu6qqXanVKzR6mVovVetlKoNc1SFXd8rUnTJ1h0xpkMj1Elm7SNoqkraKJK0SaZtMrlcoDSq1QSFvEVfWSEXV1ZrWtub+Tr2pt8s21AcND7iH+qC+Lnu3wdLXZRse8FiG/aZB33C/d6jP098D9XY6ezrsPR32vk7nQI97qM872Ovp74Z6OhzdenuX3t5tcPR1uQZ7IfOQ3+vCsUiMIdMMmSKxGByi/R7E44r4PQgG01E2GeNTOEr5PEGPO+DzBCGX12GDnHbI6w6EgwiOUiwdTcTSmVQhn53IZyfSyZEom+SIaBTnYhgXQ2guQtIBHPfAiCsYcfjD9gDsDKJQGPfCuAfG3BHEFQw7/CGbL2z3I1CQ8qNRmEng0TQZTRHRJBFLU/Eckyzw6TybThFxHmGoME1FGArmKSQKFk2AImGOiDBokAx70aAbhv04g0ZplA+6Iy6r2+cKkAgdYxIJLsVTMTxChn2RiB8mESoVTY/lxqZGp8dHJrPxfJSIszAXwxL5aH48VUgx0YDDVa9WVa57asDQ9NyW6fff+t6v3/nxR7/44Sdv/3Tpw/dunP317U/P3jx7+saZ07fOnbt74cKDSxc/v3wJgPj+0tnPL5357dVP/+72pT/ev/aHe9d/d+NKEYgvf379yh8+u7cC4htHX3nJMdBb+tQTG9f8tddqevP4wt//7ot//5///K//+Ie///1vfvf53d/cv/XFvZtf3L/1+f2bD+5ef3D3xmf3boCrdTevXbp66fy1SxduXr1069rlVSAGGeL3HwXxsLFfKqusqCwRSyvAYQ6JrPJxEKt0Cq1OoVKJZNJSuaREKStXKkRKuUgmrZCIyyTiMqVCXF+r6e9pD3gsSQ6bHUvNT6TGk3gCh6KwPYE506Q7z4dG49hogshG8RgNk3g4Egm4fR6jzdY10N9s0Nc1N2rrdAqtUqwQAxCL5GKJUipVyyVquVgpBSZeAbGoUlxWVrmhrHKdSLJRoazQakQadbmk8mlp5TdbG5RB99BYhtw+m921Obd1MjZfYOZz1OYMsSmFghMb4ELHBB+cTSJb89TOMW7nGAc6xDMJGMzbgTjEthF65xi3a5zfNc7vGGW35imQrBAm8yb50CQfnuLDMzEY9IA3JbGZODIVjUywQUCZCS40E4Pn08SWDLncG6b9oytcnmCDE1xonAmM0v4C6R2lfJNcaHMK3z0WfXYysXWEmYrDY3xwnA9NRuHZBL45Q89lqJkEMZOkNhdiO2ayW2eyqRhis3bX1MsqlRvKFRsrq8plDTJ5s0rW8siWCVmTWtGkVTZq5Y+CWFmnVdRpZLUqWa1SVqdSNGhUTVplo0Zep5TVyGTVUkWNrKZJ29HdYjL1Wi39FmOvdajXNtTnMA5aBvt6O9qbG2qqderaWm1TW2NbZ3uTvqW6sUZTo1FXq7S16qo6bVWdVlurKdYw2D4hdIjBJY4vT0esgLh49q5CVi5SVBanhB9vA//n9hADEDe3aE1Deq9r0A8NQfZuu1FvM7bbhtttA20PIxNFIJ6KRib58DgbHKX9BcpbID0jhHuEdBcoaBWIc4QzizuzGAQKaHiE9ALsxkNW1jsMVqEJIB6l/UDDIDgBrjqDSPFDEK+YeFX0Yhm4jwYkigfyAIhXHfVgvcOM52GymQbnOTxDlGcYg4Zg50DIORiBjJjHgnsssHPY1W/orNPoRBuk674hW7+mWlRq7+ncUvhPgvjIvoWjQMP7Di7sOwBAfPTg4aOPgXjfq/smxiaHBo0SsVStrgr4I7t2PX/y5JsAxK+8urBv/7G9+47veeXoiy8tvPhlIN72GIi//9Mfv/n97+9bODI2PfelIN7+woFt3zow//ze2V0vTWx9dnTz9kdBbPXV1baVlUpKS0Q6Xe3w0DAAMc/TNIOTyyBmWJZn2SjDxDg2FePzyfhYKjGxAuJJAOKxwvzoyOZ8djaVnIhGCxybj/KjyeRUOjubyswm0lOJ1ATNZSAvUgzip765cc3adetLyzXVNfqu7r6h4UGT2WSzfx2IrS6zxWmxuKwWyGpxWS0um9lltbhsVshuhRxWt8Pmcdq9LocPci7fk3NDAY8r4Cl6Xr4zBwW8UNDrDnrcQS+0XB73cgnXNwTgCgVCFMICilVN4lV94qKkxCN9YgJnaSoKtgWDi8osE2foGE2BixvLu4R5LikkH4Q4RNERZlAP16uBt4Q/rrpI99gBjkLxM7AvQPAqChdtLF7uEBef5CiOAgt7iIUBu+Le8MMlxI+BOBHLxGPpZDyby4yO5ifHRqYAiGPRdDSaBovhYrEMRfHBIGq3u4eGrX0Dxr4BU1+/sa/f2Ns33Ns33NMz2AUCxB29rfrulvauptaOxhZDQ7O+qaWjpbWrtbWnpaWnubm7sbGzoaGjtq5DV2vQ1ujV1e2KqnbQG5ao9GKVXqo2yDWdMk2XVN0lVXdJVZ0SZYdYYaiUtVdI2yrFrSJxq0TaLlMYFEqDXNYqqqwVVeiU8oYqTZtO016jNTTW9rY2DbY1DTbV99XXdDfW9ba3GA1t5vYWY1uzsb3F1NZsbm0ytjQOtzYa25rM+harvsXa2mRurB2s0fZUqTo1ig6tslOn7qrRdjfW9nW0m4cHPHZLyGkLO+1huy1oMXnNRq/DFgj6CYZKcGwKRSjwD9jvi3g9Qcjlc0N+nzccDmEoQpEEy9BRnkvFY7lEPB/lMwwVpzGeRVkeYbgwRQdxwodhHhiBwjAURqAI5oFxL0L4UMKL4l4E9cCIOwy7QjAUxjwRKohxESaGcnGcj2FcFOXieDRFxbNMKk0lowhHhygqTLNolCeSPJli8QS40EEhUQrhSZgtBjGN8DQWjfhRnysQ8kZWtq1lwRlnjoxG6Vg2kZsanZ6f2bJ107a56fmx7ESSSfNoNE4kc3yukMjFCMZlNGsl4o1P/nVvW8NzW6Z/9fMfnH3/rU/e+cmZd3928aP3b5775M75s7fOnb559vTtT8/dW1r67PKlL65c/vzy0oOL5+5dOP1g6ZPfXD77uxsX/vb25b+9c/W3Ny49uHj+zvmzdy+e/+zapc+vX/7DZ3f/1z//9//4t3/67e3rR1950THYU7r2Gxuf/CufzfjtxcP/8PvP//f/88//9t//7h/+5ovffX7ni3s3Pr97/fN7Nz67d/3+nWv371x7cPfa/TvX7ty8cv3K0uWlc1eWPr1x5eKta5dvXbt88+olEJn45Ne/AmvX3nvvl7/68N1fn/7VT9/64fyW2aHhPrGkvKx8A5irkyslAMTC4H+FtEKiFCu0MnWVXK0SK2TlCkmpXFIqk5RJxGViUalYVCaXiWprNN2drZDDSGOBkQQ9MxKfzvOFGJIk3HHUmcSdGcpTiIYnU8Rklh1LMekYybM4QSDBSMgGuboH+5v0bTVNdZoajUwtq5RVlksqKqSVYoVEppaD7V1StVyslIoV4Jq0WKoUS+UikaS0QryhUrxBJi9TqyrUqjJJ5dNy8TpDixYJWCbzzNbp9OaJ2EQaG49HJmORmQQym0RmVybkQJd3NonMZ4mteWrbCD2fJcB6tQk+OBULg7cAiHdPRAGIwcdWnfaYiSOzCXQuhc9nyK05emuWms+Qm9MEkPGmBDqXwrdkqZ2j/I4CtzlNTHChEdJboHzgV+HjAMRsEPxavED5JrjQXArfOcrvHo/NZ8lxPjTC+AqMf4wNTUWR2RQxmyKmYthUnJgbie6YyW6bzWXimMPeW9eoEKtKypUbK6vKpfVSaaNC0qSsbJSX18sqamWieoWkQSlr0CgaNPJ6tUyITNRqVfVVqoYqRb1GUa9WNGhUTVXq5ioBxPIamapOUdei6+xpHTb2WMx9VlOf0zzothp9DqvLahzs7Wxtqqut0dbV61r0zfpuQ0tHW21znaZWC3LD2loNaA+DWTq55mGUQlg3IVaIQAm3ncGuCaGEo81gBYpIUSlRi4USq0RilaiYxStXNv6yIx1lstIyaYlcXdnSqrMYO/zu4aDH6HX2Oc0dDrPBYTLYB/X2/lbwnT4lAAAgAElEQVTXYHvE2R9HoTE+IoBYMPEY4x+lvAXSUyDdIxQ0QkEjlFvQcI5wjpDuUdpfoHzgTF0GdQHmgogw2IzGeoeFyARIJwsfE0C8qkn8VWc7Vt2uEw5EAxDHghbhJxavm3hkOA+86zdxATPtM+MeI+IxoV4L6bdTfjvmNruHOrsbtCsgfrJaVOro7dxSyP345PEzb//i7HvvnH3vnbPvvXvhww/Pf/jRx2+/8/Pv/+C7J157/ejx144tvnbiJEgPnzq+eOLo8WOHjizsO7yw79DCvoML+w4s7DtwZP/BI/sPHjl46Mihw8cOLzwE8eLivlf3jo2ODw4MS8QyrUYXCiK7d3/r5Kk3T7323f0Hju159fDe/cde3X/85VeOvvDS4RdeOvTynoV9+44fOnTiwMGjL+/Zt2v3C9t27Hz2+ecAiN/83re//YPvfu8nP3r9e9979dDhwuSsL0IYHX4oSLLJ8cL0rtnte7Y+t3/Htw7uePHglhf2ze56cWLr7tHN20Y3bx3f8hUgHvpTIGa/BMRTXw/iTG5TOjubSE/FUxMUWwTitRueeGrdk09veGLtM+tKytS66vbOrp6Bwf5ho9Fq+1IQ21xei91ttjjNFofV4rRZXTaLy2Zx2S2Q3QrZbW6Hze0UNOzwuZ1+jyvggQJuKOB2+j0uvxuU0w85/ZDT7wa18iKox89wFK9aE3ZHgN3DxWHi4sk5YRrv8RLaxjjGABADvAomZpkYyywfmePYRJRPFSWAwUMmFk0XfT4uqHpVdPhLY8SrVrCtUPvLYxWrTjdn0st37ABqizeprSph8fCXLBt+NClRXOlkPpceHc1PTozOTIzO5LNjyXiOZ5Psyt9DPJZh6FgkQkAun9Fo6+sf7u0d6ukd6u0b7u0b6u0b7u4Z7Ooe6Ojq13f0thl6WvXdzW2dzW2dTa2dza2dzS1dzS09Tc09jU3d9Q2dtfUd1XWGqlqDpkavqm6XV7XLNHqp2iBW6sVKg0TTKdd2y7U9Uk23VN0tUXeJVZ0iRUeFTF8uaSsTtZSJWirE7WKZQaYwyGRtInFDZUWtRFwnEddVlOnKS6ul4iaNWq/TdmjU7Qp5i1LRqtN2Vuu6tZqOKk1nbXVfXc1Aja5Pp+3VaXurtf21uoGaqv4qTa9K3iEVtYkrWsQVLVJRu0JqUMraVcr2al13S9NQe5upvc1k0JsMBrNebzTojT3dVqs1EAmzBBEPh0mXK+Bw+JzOgMPps9ncdofHBQW83rDfDweCaCiEIwhDkDGGSbFsmqFTNBGnEY4KkYQfx7wI4oZhKAK7YdSDYF6U8GOEHyf8OO7DQGE+FPOgqBfFfCgZwOkgRYcpOkyRQYLw41SQZCN0FOE4mMV9WMQVgT0oGWZoZPlYXXGHGA/TsB8PQBGfMxR0w1iQYjCeJXiOjEbpeJJPZxP5fKoAksTpWCaXzE+MTM5Nbd42t33b3Pa5qS0AxFEsFicSWS6T4ZJkCDH29EpLNj79V/9XZ3P9c1tmfv3Oj5c+fvv8h7+88NHbVz754Nann9w5f+bWudO3zp25c/7cg0tLn1+59MXVS59fvnB/6ezd87++++nHDy588sWVs7+9ceFvbl1eDeIbfwLE//g3n//H//sv//N//OEf//Y3v//i7qMgvnLv9hXw9faNS1cvnb94/syl82dBauIhiM+fFUD87ru/+OBX7wggHhzqFYnLSsrWV4pKZQoxALG06HZuhbRCrBDJNBKVRqpWiVXyCqWkVCbeKK7YUFG+oaJsg1hUplZJW1vqLaZ+LOJNRYnRFFNIUFkOTlGBBAbFEEcCc6RJqBANTafJmTw3meNHUmwqzvAchRGYy+vpHuhvaG3WNdSodCqpSlIhrQATdWKFRK5RKKpUiiqVTKOQqGRihUQkF4kVYrlaptYqwNq1CtEGsWSjQl6qlJeIytfKxeu62quJiGNqhN00Fisk0RjmjCK2LOEe5wIzCXg+g2/NUyACMZ8l5rPElhwpJCJAehhQGLwOrAz2FguHPMBJZxAv3pzBNyWx2QQq1EwcATUdgwUob8szO0f5HSPcfIacjsFjoB9cBOIJLgR+LT5Cekdp/yQf3pTENqeJ2SQ6EQ0XOH+BCYyxoUkenkngMwl8GcR5fvt0ZttsLpvEXc7++iaVRF1aDGJxo6K8XlpaKymrllTUyMT1SlmD+nEQqxt0mqZqdaNO3VilaqpSN+s0LTpVk1Zer5TVyBS1cm2DqrG9tqu3zWjssVr6HdZBn9MS8boQv8fvshsHetqa62uq1TWgQ9ylbza06hpqlToVgC8IDQsaBmN2Kt1ylAK8DnZQgGwxILJgYqFPDEC8fENRJZZqJEIJLBZAXC4r+6oFFF9TpbKSUslGubqypbXaauoMeIwhn8nn6oesXZC102XudA4bHIPtrkE97OxPoG7QIZ6KIVMxeDq23Cee4IJjtG+U8o4CB1OuPOla0bAjRzjHGB+gMzhTB/q1QiwYjMdFA+YU7MgTHtAeBvwFega1SsPFGydSsEN4V4gXf9VJZ+F6M1g38fgSYqGvHA9Z4xE7H7YzQRsZsJFBOxuGuDBE+e1+U29vU9VqEI/kfnTi2OkVEJ95953zXwZi0B4+tbh46vji4tHjRw8uHN536PDehyBe2H/gyP6DCwcPHTl0+OjhheNHji4ePfbaiZMnFxf3vvLqaGF0oH9IIpFVaatDIWT37m+dOPXmyde+s+/AsT17F/YdOL73wGIxiPfvX/yTIH7tu9/dc+DgyMSML0KYnAF3iGQSYyNTO2e3v7z1uf07Xzy086VDW17YP7vrxfEtuwpzW4tBHLdb/fV17QDEVdqawcEhGI5wHMNHGZohCBIlSYKmv7xDnEpMphKT6eR0LjNbyG/+2g7xTCI1KYAYDNWteWq9AOJnNpapqqrbOjoBiIctVpPNbrbbTTa7yeYw210WB2R1eqxOj8UGmS1Os8Vps0IOm9thdTusbqfN47R5XHYv5PAC1IJ+sBcK+twhnzvkhYKCd7+kXMufFwr0j8EljlAQBRouPq4B1qsJY3PCuglhswR4q5jFwmQeWFJR3CEWsg2gsyv0fYVtaEJnV7gbB9alcWyi+Cgd6CWDobTig8xFd+aW7SvEi4t/YvGuiVXbiIVu8coCivHi/IOgW5CjKC6hASy8JczkrfZ0ZiSbKeQyo4XcxHhhenJsdmJ0JpcejUfTLB1n6Bj4v0vEszyXxFDa5w1bLc7+PmN310BX90B3zyCoru6Bru6Bzq5+Q2df+4qJW9q7mtu6mtu6m1p7mlt6m5p7G5p66hq6auo7dXUd2lqDqtqg0OllWr1Uo5eoDSKlQaTsEGu6ZFW9sqpeiaZHrO4WqboqlZ0V8o4yqb5U3LaxsqWksqVM1FYh0YtlBqlML5a0iMSN/z9v7x0dx51fe2r32TOaEQNSx+rqjEbOoZEz0Amdc6rqrtBVnRNyJJijCJIACIJBVBppPLZnlKgJClQiCYBJIsWgNB7v23Eae+09u/au/9o/fmCph9SM/d7b3XPuwSEb1QDOkf748OJ+7+XxK9js0p150h07pIVFZZCgRiRqgOE6Hr+Kx68WihqEogYIqhUI6qXSVrm8XSptE4taRMIWkbBVLGoVCVtguJnPa+CwaznsOh63EYZbJOI2iaRFIm2Wy1tLyzpKSzsUirZiRUuxokVe3FRc3FRe0apsVWl1LrsTs9gQzbBtUG3qHzL0Duh6+jS9A7r+If2QxqjSmtVai2bYZjC5rQ7U7Q35kQiKRFEv5XMEPWafy+B26l2OYadj2OnUu9xGj8fk9Zp9Poufkd+K+K1+n9nnNXs9Jo/H5PWYvG6jx2Vw2XV2q8Zm1znAe10Gt0Vl0fcbDAMmq87pMPpAdBjIbUU9NtRl8duNbgDEJq3NbnQHPHicSo6mxkdT45n4SCqaSUbSiXAqGopHyFicTqRjmfHMxOTI1ER2MpsYjYUSIYTG3QThxkM+kvAGbTpDa11d0bZnvv/UU83VFYd2TX74i59e//DnG5ff3vzg5zc/eufO1cufX/3w7pUP7175+N7VKw82rn1xff2L69cebnxy7+oHdz5+97MPf/X5x+88uHb5y+sffXP72je3Nh6sX7lz5cPPr33y8Mb6w1ubfxSIT//NX33xJBA/uHvz/t0bn3+2effTDfDx05tXr69/dO3jy48B8c2Nq9ceAfFbb/7s0qXXABD/9Gc/mZmd6Oxq5XAL8wu2szkFApgLi/gQzBWIeIBFgEXHhTl8ERcW80QirhhmC/kFEGcnt2gHq3AHq3AnxGcVy0XK5jq9diDgs0dJJEb6Qn4b5tJjTi3h1BBOFelS0V5dImgeod3jMXQ0hqWjWCyMh4ig1+dRD+saWpTFFWVihVQoEz5iIBYb4vCEECwTiYolTwKxSCaUKyQSOcyHi9jcPC4vDxYUCAX5XNYPBNztzXXFbutgOuLLRPwUavKae32mHsqpTqGmCcrJRCB2p4PgkA4IbNdN0i4Qk2D8YDBox+Qocs3jXUl0TwbblQxMhz2juGMkaEuh5qTfmPAZEn5jCjFlg9YxwgG4dibim436gWYivknKPYrbgTGcDVpHcTtgqUzAsvUVfIak35gJWEYJ+yjpyBK2dNCaxexjhGucGeYIeacT+O6J2K7JeIz2arUdFdUSSFLEFhdwi9lQuQCqFHIr4KIyfn4Jr6CYy1JA3DKhoEIsrJAKyyVwmXirZaJMLqlUyKpLZNUKWbVCWqOQ1ZbIahW5QCyvlFQ3lrd1Ng4MdKiHujVD3UbNgE2vcZkNZp26r6uttrKsWC4CGeKq+uqymgpJiUwgEYCWidyABGhhA5QsK5WCKAVIGCsqihUVxfIymbhY9NhyBwPEYLxjq95YtqUngfhR+KGwCCr8Q8sd36lCqKCAlyeQcGrrFEP9Souhz2bqN+u69KpWvapleLBF19ek6W7QdTc6NJ2kU5cM2jKYPYvZR3D76KObyEzAnEaMKZ8+4dPFvNqoVx31MFLFvJp0wDSK29KoBQxzAOJkiBYwbsg2FHFpwT+QADeDzHHYqQFAnOsQgzeCzz75QG7IOPecjllyBnFhAMRPeszMAgjtUNMuLenUBu0a1KZB7TrcacAdetSsNve3d9QoSvgF0I7vPQbE77/x2geX3vzg0pv/IRBfOHvu7Jm11d8D4qXTJ06tnDx1+uSp00tLq8srqyunz5xeXVs9c+H8+fPnzh0/vphMpjo6unh8gVxeYrO79u4/fO7ii+eff3lxae3o8ZXjf9ghPnJ0cfeeA/O7FhggfuGVl1589eWXf/LjCy+9dGTxZCw9arB5ABAHqExybPfkwrH5A6d2H15eOLw8e+DExO4tIE5OzYLUxFM+D6keMldWNLFZgoJ8jlRS3NnZ5XDYMSyAEwEE9Xp8Tp/X4/cjKBoMBHEsSBF4lCJTYSoboUcj9FiEHouGx+PRyVRi5jEgxrAkgadDoZEQPUpSIySVpcIjoGWiuq6tiCP8/g92Pv1M3jM7Cp/etnNnIUssV9Q3K0HLRM/AIKPeQVXvoLpvSNOv0g1q9ENq/ZBqeHBoWDU4rBka1gwOa4f0OpVBpzIMq416jdmosxh1FtOw1ay3WQx2q9FhNTpMw1a9xjSsNuo1JoPWbNCac5+xGB02k9NudtktbofFbbe4rWYnE4TI5VfAxGCdjvGJ3S4EgDKg5N/PCn870uFy+gEfOx0+rycAlpxz15VzQw5M8gEAMegGZhg3tz841x4GD4fpRG7agREgY/De3O/C6I+jMJOpiMcyzBUdOJsD3WoM+ALSBeALksHMyHNu4RpTu7alWDoezyRimWQsm4qPpOIjiUiaJmNEgA4iZAAhCIymqXg0nKRCsQBC2G0ejdrQ2dnfouxsbu5obu5oam4HalZ2NCs7mprbG5va6htbaxtaqmqbK2uaq+taaxu76pp6auq7q2o7y6vaSipa5WVKaWmzUNEkkDfyZY08aSNP0sQRN3PFzVxpC0/WxpW1cSQtbJGSJWwughsLoYZ8Xn0+tzaPXZPHrsnn1BZy61i8Bg6/ngPVcqEaLlTD4lbmF5XmFZYUsit5UB0sahKImiC4ERI2wWIlJGzi8uv5UKNY2i6Td0vlXRJpl1jaJZJ0icQdAriNDynZnMYiVl0Rq57FaeTylQJhq1DcKpK2SeTtMkW7TNEmlbeKZUqhpJEPV/MEVWJZQ21D34DaYXHgdjdhsqMGq19n8qiHHQMay4DaPKA2D2osg1rLoMY6pHPojB6jDbW6SIc75HSSTjvmsgU8VtRnRf22gN+G+qyIz4J4LYjXgvgsCGIPBJw45iZJLxXy0YQ3FHDiflvAZ0G8Zr/L6HXq3Tad06Kxm1VWi8Zu1dptWodFYzcMmHR9el2fQT9kYcol3FYUjNV57QHQQGwzuGwGl93odll8BEKNJsbnpxZmJ+ZHU+OpaCYRTsXpZIxKxOl4IpxMRdOZeDYTz6ai6TidCOPREEITHjLoCAQciM/qHu4fqi8vy3v6e99/6qm2uurj++euvPvGjY9+sXH57esf/uL2lXfvbXz0cPPKw82rDzfXv9jc+OL65hfXN764fu3B+sf3rn5w95P37n78zr1P3rl35d2HGx98fevqN7c2Hm5c/fzqx/fWrzy8sf7g5sZf37/zb7/723//5999fecWA8QFP/gTk7r/5fOrf/NXX/zf//vv/ulv//q3v374zcM7D+/efHDnxv07N+7duc4A8eefbd65fe3m5iebVz+6fu2T29fX79y6/tnNTQDEYKnu7Uuvv/nGTy9dev2Xv7p0+cN3Xnv9L2bnJju7WtmcgvyC7WxuISzkCcWQQMiDxXxYKgDDHAA+uDAbEnJgmC2EigTcPD5rO7doO6doB5eVL4K5leXF3Z1Kq0mD+e005iFRe9BlQO2aoF1FOtWUWxP26iJ+fTxgShH2kbB3LB4cS4YycZoO4U6Xo7uvr7SqEhILuTA4m+NwYQ4X5vHFkEAihGUiWCYCeYlHtWs8vogvksHSYpFIJoCELC6/gA8ViIRFYmEhj/2MgLu9rlJk0nZQqDlOuuiAGXOrCacq5tODxDA4kmO0kAowAWKAv0xGYnc6+FiOApRLgGzxriS6b4Q4OE7tzeLTEe8o7sgErEnEGPfp4159CjWPEo6psHcujszFkdkYMhP1TYe9M1HfQiq4N0vsyRDzCXQ67B0PucZI5yTtno74ZqK+Sdo9gtmSiDHm1ce8+hRqHgs5J8OeMco5SjrGQ+7psH8q4h8PebKYczTknUuHDsym986m42GfRtNeVimCJEUccSEDxLwqIbtCUFQGFZXwWSUQpxTmlwkFZWJhuURYLgHDHKLyYnFFsaSyWFqlkNeUyOtKi+vLZLUKUaUUKoX5xXyBQiCtEFc1lHV0N6vVPTpNn2qgc6CrdbCrbXiwd3iov7eztbayTCaFJVJYUVZcXl1eXFEilIsFEgFY5QCDzIwgMZ9xjqUlEnmZrLhcXlKpKKsuLa0qUVQUy0qlIrkQNAAyPnERrxD8Iw28HZYKBFLoDznEuUCcu9nxnwfiunrFUL8SOMSW4W6jpt2gbtMPter6m7U9jcM9TXZNJ2ZVhb2GmM+Y8JtSqDn9KAge9w7H3NqoUx12DtHOQco5QDsHQQ9xxD0U9agTfn0KMSV8xrBTA5AUECcDteBj1K0D8eKIS5sLxEzymFFuvDhXjJ3M3OEx5jFD0oxDDKotclmZwWLw44Vd2ohHT7mHMYc26NBhbgPpNhFOg9+kMva1dtaWlMMswc7vQzu+V8wp0LQp51LxP79w9v03fnb5rTc+uPQm00Oc0zJx7uLauefOnrtwZu3cmbVzZ9bOrq6dWV49fXJlC4hPLp8+uQSAeHVpaXV55fTyysrS8vKp5bNra+fPnTtx8lQ6neno6OLyIJm8xOH07D907PwLL1944UfHl84cPHry4NGlQ8dWDh1ZOXB4+cDhpcNHlo8fP7O0dG5pee3I0cVdC/tmZud2791zYunUcy8+/+IrL73wykvPv/LymeeeO3jseDiR0ZocXYN6ncWLR0ZHpg/M7juxcGh54dDS/MFT0/uPT+zeikwkp2aTU7Op6Zmn/N6QVm2tqVZyOcL8PLZYJGtv73A47ASBkSSGol6P1+n1enw+P4KgwSBB4GEqlIjQmWh4NBYZj0UmouHxWGQiEZvKBWIqlMHxJIGnQ2SWIDMYkQ7iKZzM0NGxIJHQm9zVda0FLAEIEO/IZz+zoyCviCMpLmloaQWda72DQ119/UDd/UPd/UPdA6reQc2QRq/WmTQ6k1ptUA/pNYPD2kH9sMqgVxv1GpNRazbpLGa9zWKwWY12m9FhNzkdZpfD7LIY7Eat2QCeGbaa9TarwW43OZ0Wt8vm9dh9PieCuAOoJ4j6cMSLed2o67sK1J4UAGK/D0MRwu/DAPgyEWHwOmBWxI8DjPZ5g8DvZJzg3HQEk2cgiQigZAIPMzPLjxm9DNHmBoWf7JH4A2ngbwvXwFse26UDzWvgri4XrEHbWiY9ls2Mp1OjiXgmTMdJIkzgdIiMgDo24B8zoEyFokwlBXNj91j1xNanYplEJB0Lp6JUIkzGSCyMByggmozFI+l0fCQRzVBE1OsJ6Ict3d2DrcouZXNHc1N7U2NbU1Nbc3O7sqWzhfGJm9rq6pWV1Q1llQ2VtS31zb2NLQO1zX1VDd3lNZ0lVe2y8lZxaQusUPLlzVxZE0fazJYogViSFpaktUjSWiRSFgqbCwRN+VBjHr8hj1efx6kDyufUFXDqCrj1Rbx6Fr+OI6jjwvVAHEE9F27gC5sE4hahtE0kaxfLO0SyToG4jSto5gqUAnG7SNYtkfdJFf3ykkGZYkgq7xdKuiG4g8NvKeI0F7IbC1mNhexGFq+JB7fC0g6xvENS3C4t6ZCVdEoU7QJJE5tfxeJVwtLG6saBPrXT5CAcPtrho91oxI1EbB7SaA8MW/w6s++R/Hpr0OIkbV7a4Yva3WGLnTBbgg4b5nMSQQ+Fe2ncSwdcpN+OeSyo24x4LSjiwAkvTaGxKJaM4kk6ECd84YCLRBy43xb0mBGX0WfXe2zDbiCrzmXVOc0au1FlMwxahgctepXVpHPYjV63FfU7cdRNom4SceE+R8BrR712FHFhQS+J+6komRxPT81OzE+PzaRj2WgoHiaiYSIao+JxOpEIJ5ORVJxOxKh4hIyGiQiNRehAhPSGUDvqs3hcRrumd6CurCT/B9975r881aOsXz66Z/3ypesf/uLqu29ufvDzT6+89+D6J1/f2vz61vWvb934+tbNr27e+PLG5heb10DFxL2r79+78u79K+/ev/rOg/X3v7rxyTe3Nr68vn5v/ZP7G1cf3Fi/f/3ab+599q+/+9t//5d//Obu7TPHj6g6Wwt/8CeFP/xTi3bgR8+d+e2vH/5f//L3//jbv/qv3zz46v7t+59dv/fp5r3PNgEN3/10496d6/fvXr/76canN6/d3Lhya/PaZzc3mWGOG+tXrnz0/rvv/PzSW6+9+cZP3377jXfe/fmHH733xps/nd81DYC4oHAHh1ckFPFFEgEs4gslAqEMhsR8QCEsfhEHYvEELAgqEvAK+Owd3KJtXNYOHjsP4hbJJYL62vKh/naXbRjz2wjEFvSYMbcBdw+Tbi3t0cURfSJgjKPGKGKIoqYk4RyJBibS9EgqQpFBs8XU1KKEpZJ8dlE+q6CQW8SGWHwRD5bCIrlYJBfDUiFfLGALuEV8JkfBg8QQLIEEIh4fZnOhQh5UAMMsqYQrk7Ag7jY++5nyYu5AV53PpgoHbUnKlaIcGdI+SjpAziE3+8vwMeMTAz4GJ3Rg4Rk0S4BOCZCmYCzkg+Ohw5PhfaPkbBwZp1yjpCOLWVMBcyZoHadccwl07wh5YIzamyXmk4HpqG8q7J2J+fdkiUMTkcNT0QPj9EIam4n6JsOemZh/VzK4O4PPJwOTtDuDWZOoKRUwj5KOqYh3KuKdoN3jlHsmiuxKYHPxwDjlzQQdYyHf7rHIsT3jh3aPJaOIStVaUgHzxYVcSRG3mA2VQ4IqEVQt5lWLOJVCdpmAXSpgKyBuiYBfKoTLxKIKqaRCLq1QiMuLhWUyUblMUimX15YoGsoVDeWyWgVcLuYpIK6MCxXzxWXCyvrSzh6lVtun1/b3dbc011bUV5R0NtcP9XT2tLcAIBaJIZlC+qh2TSSUi8TFIlgqAMH0raiDiAeJ+UDAKpaWSBQVxWXVpQCISyoVxeVyaYkE/K/ITNmB9DBPyAXvgmUCSML//yJDXMjPh6Xc+oaSwX6lUddt0fda9N1mXadR0w6AWNfbZOhrtqk7EFM/4dCEHBraqY0+aoqIODW0Q0XZBkOWfsLSBxabQ/Z+yjEQdg1G3KqoRx3zaB+LAj9m7uYKtE8wWYiISxv36sEvELJB6whmY37bAELJDAcDngYPg4gO8/sHcMAHvi9zVMfUvTF0zuQ3gIEddmmjXkPIpQvYNQGHjvCYQl4LZh92D/frupo6a0uqxFxh/g942/5Exs7TtrcsZFJ/efH8+2/87P03X//w7bc++eUv1t9/f/299y9fevuNP9uabr549tyFM2tnT6+eWTm9dnr17Ora2dNrZ5ZWT59cOX1yeXVpZXVp+fSppdMnT62eWlpdWl45tXRy8eTis8dXT58+f/780tJyNjva2dnN5vCkMoXL7Tt05PhzL/3o4ouvHj91Zu/BZxf2H9tzYHHfoaX9h5b2Hzp58NCpo0dXTp5aA0A8N79ncmpm1+6FxVMnL770wkuvvnzx5RcuvPj80tra3kNHQtHkoM7c1qvRmr1UYmJy19GFQyt7jpyeP3ByZv/i5J5j47sPje7al5ldSE7Nxiem4xOTT/k9IZ3aWlfbwuOK8vPYIqH0WyAOYWjA6/E6PV6Pz+f3+9FggCCIME0lo+EsAOJoeDzHIZ5mWiZCZBrHEpOMqfUAACAASURBVASxBcQBLIkGkziZCUfHMDKZC8Q/3F6ws4CzbWdRPosjKS5pbGntGRjsV2t6h4Y6+/o7evs6+/q7+we7+oe6+od6BtWDGr1m2KwdNms0xi0gHtoCYsMjILbobVbDtzTsNLucFrfN6LDoreZhq0VvtRrsdpPDYXa5rJ5HKIyCQSzMT2AoGURI1I/7PEGvO8DkIv5QDhhEKRA//p1AjCIEwFwQb0D8OPCSQUwCC4aYQzrmfg6EFsBexmNhBlBJxiR9f19RwMqPbXAwB3O5ZPwYIucWriXi2cf2OJKJkUQ8+2i3GaQmkvFYOp0aBUAcj6VpKkbgNI5RAIi3VjZiaWapDgBx7u0dOK17LHCciKWTsWwyko7TyUgoThPREBYmsTCJhUN4JEonU/GRkfREJjkWpZMoQpiMjr5eVVtLd4uys7Wlq0XZ2dra1d7W09HR19nZ39nZ197Rq2zpbGhsrapuLK1sKK9W1jR01Tb1VTX2VNR3ldZ2Kqo7ZBXt4rJWuKSFL1dypE0sSXORuLlQ1FQobC4UtRSKWwvErQWilnxhc76gOV/QlAc15fMb8/mNBfzGfH5jIb+pkNdUyG8q4jexBI1cYRNfrIQkLbC0TSBtgyStkLhFIGmDpR0ieZdY3gVLuvjCdjakLOI2FXKbWPwWHtwBS3slxYNShUqqGJLIB4XSPoG4hy/s4sGdXEEHR9DGg9thabdE0S8t6RUruiQlXZKSLpG8nStsLOBWFXArBdKmqobB7kG71hww2HGTk3QiMS+WdKExm4c2u0IWd8jqoe3eiBOJe4PpIDVOxGZC8TkiMo0So15/wuMO+1wU6qYCHhp1h7w2zGH0W4Y9Vr3HYfJ77VjQSxNILBSIk2icROMkEsP90aA3jLpDPgfhsWEuS8BpRp0mxGH02ww+67DHpHWZNE6jxmFQ240au0XvdJr9YLQ54AkFPCHUTaBuPOAhcD9FBaOxUCoVGRlNTk6Pzk6PzY6lxxPhFIWFCTREoCEKC4eJaDQUi4ZiYSJCYXQoSIWCFBUM04FIyEcFHUHU7vdZXYZBdXN1FXvHD/Oe/i+DHU1nFg9sfviLGx/94tp7W0D88MaVr29tfnP7xje3b35z+/bXt259eeP6F5vXHqx/cv/ah/euvX//6nsPrj4OxPfXr9zf/E4gPqzqbCnYAuJBAMT/9i9//w//66//+qt7X3x+696nm59/uvEIiNfvfrr++WebwC3+7NYG6CG+c+v6Hwfijz5+/823fvZHgBiWCvhPADGfV8jn5HGLtgEghjj5MJ+lkAmbG6q0qm6f00gEHARqx32WkN9CI+YIYowhhmTAmAyYooiB8mhDbm0EtaQo32gylE3SJI7qDbrahjquQLC9IG9HYV4ht5ANsSAxA8QiSAJzYF4hj5XPKcxnFxTyWFyYyxfx+UIel89ic/PZvDwuP18gKJKIOVJxEZ/zDKfwabmooFNZbtf3Uqg5E/aMxXwTUe9k2AMSwKOELYUawV5dOmACdi+4q9uVRHeng/tGiANjof2j5J4MBhxiULUGRjpAEdtCKrBvhDgyFT42Ezs0QS+ksemobzLsGQs5M5g1g1nHKddsHNmTJfaOkIB6J2j3OOWaingX0tiBcfrQZAQA8XTUN0G7p6O++WRgT5YAr4wQ9nTQksVt4FNTEe8E5Z6g3XPxwO4UsSuJTdC+LOYcp/z7JuOL+6eO7J1IRlG1qk1RLngciGvE/Boxt1rMKYc5pQK2AuIoBPwSoWALiIsBEMOlUrhUIiqXPQ7ExRBHxuXL+aJSuLxW0dbZqFJ1a9U9PZ3NDVWlNaXy9sbawZ4OBoiFIr5YLpaVykXFUlgmEisk0hKJSC4EQMykHYCAWyyQQOJiUXG5vLSqpLymDGBxSaVCXiaTKMQMTDNMzIU54F0CKfT/DxCb9b2W4W6TrsOgbh8eatkC4v5mm7rDb+zDbCrCpqIcmohbx1AmZR8KWQfIR0BM2vpCjoGwayjqUce8mrhPG/doo25txK3NHd14zM3N9XQBm+YCMQiag5w6U2wCYuiMVRzzDDPZG5BTzwQsmYCFKXEDZ3wgxAyYGKQmQKAZfF9m/Q4391N2ddg9TDg0iGUItWtxt5H0mIM2nVPbq+lo6KwtqZHyGSDWdbTuHkn/9PkLl998DQDxlV/9cuPy5fX3LwMg/rPnt4D4/Jm1MyunV5eX106vnjtz9vyZc+dWzp5ZOr16auXM0srq0vLKqVPLJ06unDy1cmpp6eSp488eP3b02Mry8rnz55eXV0ZGxjo6u1kcnkSucHmQI8cWL770ysWXXj1+6szuA0fn9hzetffY3oOnABDvP3ji0OGlxZNnTi2dOXx0cW5+z8TU9K7dCyeWTj3/8osv//hHF19+4fwLF0+tru4+cIgIx/s1xtYetc7io1OT07uP7z58evfhldl9i5N7jo0vHB5bODgyvy8zu5CanktMMkCs+c8CcQDFMYwiiRgd2opMhKlROjQSpsBR3dZ0c4QeJfEkFogTWCpEZgkyG8RTASyFkxk6MoqRCYPZU1PfXsQRfv+HO3+4PX9HPvuZnYV5RRxJsaJB2dLdPwAmObr6+jt7+7r6+rv7B4FJ3DuoHlRvOcQajUGj0oOwxGNAbB62AibewmKj025y2k1Ou9EJ/uowu5wWt8vqcdu8HrvP6/B/aw97gogXQ7wY4sMQL+bzBJmoQ+42B3NjB+IQwAZG/PiTQMxEhEG2gRl5Bq+jCOiUwIGYKDCT7s3pncABW2NBOicl/Hvnbox/nGsb56Yg/ggZ54pZbM7ZqBsF8xzxWIaJOoA9jmQiG40kQ2QExygco0giTFOx3JWNEBkhcJrA6dyxutxsMRMvjtDxWCSZjGZSkXQinIpRCWANhvAIUC4Qx8KpIEJaTS5Vv667o7+jvbezow987Ozs6+rq7+4a6Orqb+/obWnpamhsra5pKqtsKK1oLKtSlla3lVS1llS3FVe1y6vapBVtkrJWYUkLVKzkSJuLxE0FwqZ8uDFP0JQHKwvErfni1nxRa75QmQ9vqUCwpUKBskjQwhK0sGElG1ZyhEq+uEUgbYNlHUJ5JyzrFEg7IEk7JGkXSDsE0g6BpIMv6uDCbSy+Mo/VsC2/ZntBbR67kQ21QeIekXxAohiSlqgkiiGJYkhcPAgkkveLi/tlZUPF5Sp52YBY0SMq7hbKOyFJGwduKuLXcuB6SWlHXYuuR+VWGwNqY0BjCpiclMMft/tiVk/E5o04/DEXmvRgGYQcw8LTkfTu5PihzOTR9MSReHY/SU8j/qTXSXkchNtOOC1Bi8Fn0Lr0aqdR57YZEY8dRzw04gn73ZTXSfrdNI7GyWCKCCQwJBbwRlBP2O+ifE7S4yBcNtxhCdhNiNXgtxh8Zr3XMuy2GTwOk9dtRX0ODHERwCFG3UTAQ2C+EBWMxqn0SGJiamRuZmzX9OjsSHIsGU1HyBiBhjA/gSMkqJuIhmLRUDRCRmg8HApSZCAUClAUStN+OuQNUX6SQjC3ydKtbIZZ+UXbvqfuVq6dOHj9o1/e+OiXAIhvf/LuvY2Pvrxx7aubm1/duv71rZtf37r51c3rX15ff7hx5f76fwDED29sPLixvgXE//y7r+/cWn32u4D4n//+H/7rN7/56t7Duzc/v73BAPGd2+t3bq8/ihFvfnpz/ebG1Vub1/5DIAYO8dz8VFd3G4dbWFC4g8MthEV8EJkQiPkCCQSmm4v4RWyIxYM5EMzm8wt57J081jYeaxuPDYC4SCETKhurhzV9qNdKE54w4aGDzijmjOOOBGZLBs0J1BjzDVNuDe4YwuxDpMcQxZzJcCAZxQnMbzQN1zc18IXwzqKCAk4RR7BlHwokAlgiFEhgnghiC7iFPFYeuzCPXVDALWJDbC7M5UJsFqegkLWjkL2dzd3J5xeIhEUiOJ9T9HRR3p/KhPkdzeV2fU8IMaUoVzbsHo94JsLuqbBnknaNEbYUaox6tBG3Ju4bZvaZQXoYdBIfmqAPT4b3j5K7kijIEINDOuAxg8d2p4MHx0NHpiKHJsN7R4hdqeBcAp0Me0ZIewazjhD2Cdo9E/PPxpGpiHecco0Q9ixuGws5p6O+XangniyxkMFnYn5gLY9TLsDE88nAVMQ7SjqyuG2UdEyGPcAeHgs5xynXbAxdSOG7kthU2D9KuKcigf1TicX9U0f2jCejqEbdXloh5EuKABDzyyCoUghVi/jVIm6VCAAxp0TALYH5pSA1ARziYnGZHC6VCkrEwjKptLoYRCakNQphuZivEHBlPKiYLyqFS6vlTS013d3K/t627o6m1obq1rrqgc427WBvX2dbbVWZTCqERXxYAovkYlgmhmUiySMgBpea32Z/H4UowCuwVMCYxOU1ZeU1ZbnBCRAmBhmeXCZ+8qguF4i/MzLx3wrEQ4+A2KzrMmja9KpW3aBS19ek620y9Csdmk7UPEA6NJRTG3bpch3isEMdtqto+xBtHwRhiYhHFfdtFRKnA4YUYkj49CAOwRQMP1kfwSg3JcwAMQipj5NOBoiZrhLwBRlv+EkgBlYxw8TM7R24nANbIQDut/xjfXfA0ENYBkm7OmgZ8pkG/FZV0KHHXUbUqnVoetTt9R01imoJT5j/A/72Py3mFAx3te0dzf7sxYsfvPX65bfeeAKIf/Ljiy+8ePbCxbVz58+srZ1ePbOysnZ69fzauefOXrhw5sLZlbUzy6try6dXl5aXTp48tXji1OKJUydOnjxx4tlnnz127NjyyvLZ8+dOLS1lsiNtHV0sLk+iKHF6kcMMEC+t7Tn47PzeIwv7nt13aGn/4eX9h0/tO3Ty4JGl4ydWT55aPXxkcX7X3qnp2d1795xaWX7hlZd/9GevPP+jFy+8+PypM2cW9h/E6diA1tTepx22+qnk5OTCsV0Hl+cPnJrafWx81+HR+YMj8/uzc3szswvpmfnU9GxyauYpxEvptLa62lY+7wkgfhSZYIAYRbBAgMSDkRCRYFomwHRzmBqNRcbj0YlYZDxMjRBYIojG8GAyRGZJMovj6SCWJsgMHRnFyYTJ7K1r6GBzRU//cOcz2/N35rO37SzML+RIixWNypae/oEBlbp/SNXd19/V29fd19/TPwTUN6geUus1WqNGZ9RqDFqVQTtk0KmMwyqjXm0yaMxGrcWktZp1VvOwzaK3W/R2q8FhNThsRqfd5HKaPVuyeFwWr8vqdVt9bpvPbfN5bH6P3e+1I1474nYgHifqcwf+M0AM8g+AVv8IEDO5CADEXk/A58Ue1QxvlQ3nCkVIFCEf9ROH/D7c6wn6vBiKkMEAOJuLh+lkNJJmFKaTNJWgQvEQGcWxMJNIfqxwDWDxY8q9vWOejISTsWiacYuTiZFEfCQey0QjW10TwOsFF3UETmPBEBYMgX5ihnoBDeMYhQVDAItBhzHzIhDIWtChaISOx+lkgk7GqUQ0FN8CYixMBCgiQNFENB5OpeMjqVg2EoqjPtxudg9rTKp+bV+vqqdzoL2tp1XZqWxqb2psa2xobWxobWhoratT1tQ0VlU1lFXUK0rrZKX10pIGaWmjtKxJWq6UVrRIylvFAIgVLVyZkiVpLhBtAfEOQfNOWLkTVu4QKHcKmvO2pMyHlPmQMl+gLBAoi+AWFtzCFrZwhC1cYStf3CaQdQiLu0SKXpGiV1jcA8u7BbKuLUm7IEkXT9zBgdsKec07iup3FNXnc5rYcDsk6REVD0hKhmRlammZSlqqkpQOSUpUEgXg40FJyaCkZECk6INlXQIpUIdA2i6QtcvKe2uUwz0qr95GWz1xsztmdIYtnqjDn7QjCbs/7vAnHEjShaacaMYdzPqIcSwyS6f2RrMHIun9ZHQXio97vAm3k3I7SJedcFgxqwk1G3wWI2K3BD1OCvVFg0gc9UU9zpDTinmcIQxNUkSWIjIhPENiaSKYxgJJ8IzfHfaAL2UjnTbCYQ06rQGXNeCxBXwOzO/EERfxSDjqxjFfiMaiCTozlpqaHV+YGds1khij8QgRCBFoCEdIMkCFiWginMrER0aSoyPJkXQsE6cTNB4mgyESCYX8FI2Eo4FoKpTIhOOE16/u6Zby2ZwdT6u6mleP79+4/PbmB29feee1a++9dePDX965evn+xscPN69+cWP9q5vXv75146ub17+8vvFw4+qTQPzljY+/ubX+5fX1++tX729ee3hj88GNjd/cu/Ovv/u7f//nf/z6zu3VZ4+oOlsLfvCnhT/8nkU79KMLa7/99Rf/9r/9w9//L9/81Zf3Htz5fw2IX3/jL+fmp7p72r8FYiEfHNVBIh4k5nPBMRO/iCNg84VcgZADQUU8zk4eezufs53P2Qlx8mF+oUImbGms1msHgn57NOSPhfxR3J0gPemQOxNypnFrHNHTLjVhGwha+oO2QdyloxBrlPTFwwES91usRmVbi1AqKeKyuQKeQAILJAJIDEFiCBIL+CKIK+SzIc4jh7jwERBz2HxWISsvv3BbAWsbi7ODx8sXwoVCQR6r8PsAiDuV5Q5DL4WaU5QrQ7tGadc47ZqOeKcjnknKCbY5Yl5d3DecRAwp1JgOmNIBE4gIT0c8ezLY/lFybxYH5RKgSgJUUgCbGVRMzMZ8Cyl0TxbbO0LsGSF3jxDzqeBU1DdOu8co10TEMx3zz8SRyah3jHJmCFsKs2Rw2yjlnIx4Z+LITAKZjHhGSEcGt2YJ+xjlmo75ZxLIVOzRVwh7pmI+wNMAmhkgno4g4yHvTAw7OJ3KBeKyShEkZT0JxLz/CIgFJRJIIYJLxeJKmay2RF5XKq1RCCskUAnMk/MBECsqpTX1ZUplTUdbQ2dbQ3drY397i36oz6AZ7O9qr6sql0uFsIgPifiQWMAXCwVSIQBicCEHkhKgXyK3fhj8KwgEJ0CMGDjE4LpOohDnBie+7VyDOXwxTyD9vaO6XCAGrjBzUQeO6v57gbjHpOvUq1uHh1q0A83avkZdb6NhQOnUdgVtKtqjj3oMMa8h/i3a6mJubcyljbo0Ubcm5tHEfdoEoksHDFnMNIKbRwnLCG7NBCwZ1JJ+lDzOxeInmfgPATGo/AM9J2OEgylCBl8N2MO5QMxgMZOgYAZBmEVoQMPAYP62Bm64CxnuChh7g+YBxNjvMfT5zEMBuw5z6hGLxq7uVrXVMUAM7fiegldo6GnfPz762ksvfHDpjf88EF84e/7i+YsXz108t3pu7fSZtZXV1eWVUydOnji+eOL44snFE4uLi8eOHTt69OjS8vLaubMnT51MpTOt7Z1FXJ5UUcoA8XMvvbq4vLb30PGF/cd2Hzi+79DSvsPL+w+f2n/oFADiEydPHz6yuGth3/Ts3N59e5dWV1589Uev/OTVF1556bmXXlg6c2bXvgMYFR3QmTv6dXobQiWnJuaPzu47ObvvxMSuI6OzB7Iz+zOzezOzezKzC5nZXemZuczs/FOonx7W2evr2vg8cUE+RySStrW12+02HA8SRBBBPG6Pw+Nx+3x+xI8iSBBFiCBK41iMxJMhIk3iaQJLkXiaIrMRGoQoxuhQFg/GA0gUCyRIIhMisySRwbE0SWTC4VGCSFgsvsbGLi5P/MNn8p7Zlr8zj7V9R0FBIUcmVzQ1t/T2DQwOqQcGVb19Az29/b19A339KqCBQY1KrddqjVqtUas2alUmnco0rDLrVWaD2mJQW4waKzhUN2ltZp3drLNbhh2WYYdV77Qb3U6z9zvlMHkcJo/D7HGaPQ6zx2b22C1el8PvdQe87gA4m8vdcGZK1gAQM+dxIA6Re1THADEQyFT4vAGvJ+D1BL0eDCwzgx3m3AFnIDBiB9bpwDNgso7AoyEyTlPJMJ1iRFNJKpQIkYkQGSOJKFM//FiCgtF31q7lJjSYS77ceY4wDUzfKGP3AurFMSoYIBm0Be3CJBEG1BsMkOCzjIIBMoASKIKjCB5ACfBGiozQoWiYjEaIaBiP0niExiOhIE2goaCfCPhwAg2FiWicTsboZAgL+90Bh9VjNTnNBrtObRzsVXe29yqb2hvqlLXVjdVVDVWV9dVVDdWV9VWV9ZWV9eXl9SWldVJFrbi4VqyoF5c0iEubxKXNolKlsEQpKG7my5sfOcSN+XBjnqBxB9S4HWraDjVtg5q28xuBdvAbd/Aad/Ia8/hN+fzmQqi5CGpmwUqWoJklaGbDSp64FZJ2COU9wuJeYXEvLO8RyLofEyTt4os7OcJ2jrCDL+4SyHqExX3ikkFxyaCkdFBcMiBS9MPyXoGsF5L0QuJeSNLDF3fzxJ08cSdf0imQ9QiLe8UlfdKy/uLKwaoGXUuPY1CPmVxxmy9l8SSMzojRGTG5oiZ3xOgKG51hgyOst1FaS0hjJnVWyuSM2f1ZV2DM4R8xuxJGK222UQ4H5XFRPjftddFeF+1xhbxuGvFGg0gCD6bwYCqIJDwu2mHFnHYi4I+TWCZEgPrFEYocCREjJJ4hgmkMTQaQeMAfD/jjASQeQGKoL4J4aNRDBb1U0EthPjropYNeKugNYb4QgdBhPJagM6PJyenR+cnsbCqaBf/pyQBF45E4ncwmRidHpmcn5uYm52fGZ8ezE+lYJkJGiQCJ+wjCS9JIOIEnxmIjU6nRKEYMD/TLIS5r2/f62+pPHVr4+FevX3nn9Q/e/ouPfvGz9fcu3f7o3btXP7i3/vGDzStf3Fj/6ubmVzc3v7yx8cXm1QcbH91fv3z/2nsPrr577+o796+998X1j76+uf7F9fX769fub248vHH9wY3N39y7+6+/+/t//+d/+vrOp6vPHlV1tBX+4PtFP3zaqlW9cuHcb7/58l//6R/+7q+/+fXDz+9/dvPurc27tzc///T63U+vf3Zr47NbG3dub9799Pqd25u3b1y7sX7l5sbVz25u3r19AxzVPQHEr//qnbc/+PDd117/CwDEXF5RIahdg3kCIY8HsXkwh1lJYPGLuDBHIObDYp5AwIK4+RBnJ8zLE/DyIW6+gFdQLBUoG6sMuoEg4oiG/DHSFw26ErgrE3KPUK40bo36dKR9ELf04dYB3KEi3MMhxBIhPDE6QJGo02Xr6ukqLiuFRLBILpaVyiQKiVAmEkhgAMQ8IZ8j4LIgTiGPVchlFfFYHAGHAeKCou1F7B0cXh4EFYpFLLGwgMP6Abvg+wpJUW97lccyGMFs2Yh3JOoZpV1jIed0xDsf98/GvBOUM4tZUqgR0DCA44hbQztVEbcmhRpBiQQY4GBCw8y2M5i7ezTtYZ6gnPNJdM8IuXec2jMa2pXBZpPodByZTaJz6eB8BptJouMRT5a0J4OWJGZJE7ZR2jUZ9U7F/RNR7wjlTBO2NGEbCTkmot7pBDKTRKfjyHTcP5tEZ1OB6S0X2Q6AeHeKWEjhs7HAVBiZTxKHZtKL+6cO7R5LRPxqdVtZpUggZfGkLG4x5zEg5lYIOWXwY0AsrpBLyotFpTJIIebJhZBCKCyXSKqLZbUl0ppiUaVUUCrkF0NQMV9YIpCXi8ur5LW1pc2NVe0tdX0dSnVvp1mrMulU/d3t9dUVCrlYJIZ4MJcj4HJgPiSBJQoJGOMAZcNM9zAYbQYlEkwyGPjExeXyXMlKpSCFzHjMQHwRD5LwYZkAlguebJlgwhIAiAt4+QW8/P9WIK6rVwz2NRu0XabhbqO2Y1jVohtUavqbNL2Nup5G40CLe7iHcGiiflMCMScRc9JvepTQ1Se8w1vyDSf9wylUnwkaRnDzGGkdD9kmKPt4yDFGOMZwpqbtW0hljNvceDEjgKoJnyGNmkcw22NADMLETCLiSSAewWzg2wEKz+1CZvibOeYDPwYAYrBXh+i7EUOvV9/r1vd6TYOoTRt0DPvNaruqS9VW115dDDLE0I7vlfCLjL2dBybH3nj5xQ9/H4ivvX/5/Utvv/7jx4D49JmVlbXVMxfOnb944fmLF54/t3ZhbXXtzOkzp3OA+MTxxePHjx89epQB4sUTJ+KJlLK1vYjLk5WUuXzooWOLz730ynMvvXpi5ez+Iyf2HDy++9Di3sNL+44sHziydODw0qGjywCIjxxZXNi9f3Zu174D+5dXT7/06o9e+fMfv/jqyxdffnFpbW3XvgNBKjKgM3cODBvsKJ2cGp8/MrP3xPSe42NzhzLT+1JTe9MzezKze7Jzu7NzC9m5Xdm5XU8FkLBe56iva+fzJI8DMR5E/DlAjHwLxBgWI/EkiacILIUHkwSWYoA4Qo/SoSwW+BaIgYtMYGkSz4TDoySRtFr8TU3dPL7kmW35z2zL27GzaPuO/N8D4kH1wMBQb99Ab29/X99Af7+6/zuBWG0aVpv1uUCsthrVVpPGZtLYzFq7WWtnsBgwsd3othu+FThst+qdWxp2WoedpmGH2eC0WTwup9/tRECAGIiZ2Mgd2mBSE8zN3H8SiD1usM+M+bwE4ifBILPfR3g9uMe9xcqIn8wZZ47iWATHogQeJfAoScRyFA+R8RAZf/SH2GMQ/J34myumwQ2UyoF4BoGHcxvcqBCoewszXu/WthxOA8bFgiGQmsh98VGnMpHLxICGET8GmDgYIHGMChFhiohQeDgUpKkAHQrSoSBNBCjMT6CeIOIOBLwYEQiFiWiEiBJoyOdEXDav2+H3OBG7xW0ctmoG9f09qu7O/va2nhZlp7K5o6mxramhpaG+pbZGWVXVVFbeIC+tkyrqJIp6saJeWFwPF9cL5PV8aT1XUs8R1RUJ6/Lh2jyodie/dgdUtwOq3yFo3CFo2gE1buc1bOfWb+PWb+PWb+fU7+DU7+Q25PMaC6FGFtTEhpuLoMY8du2Oopo8Tl0R1MQVtfElHXxJJ1/SwRO388TtfHEHX9IBSTshaadA2iWU94gV/ZKSQUnJoFgxIFb0i4r7hPIegaybL+niiTu5wnYO3M6G2ln8NhbUxoJa2XAbT9QJy3okpQPyCpWiUlVcMSSvHCitVlU16hrblYWu+wAAIABJREFUzW29zrZeR3OnpbHdoOy2dAw4O4dcnYPOrkFX54C7vc/R0m1Xdtnaep09akRtDA3bYnprTGOk1HpMZ8SsVsLtovy+CLoFsnEUiYE/o0gc8ce87rDdhptNiMUccDtDiC8aQON4MEXiWYocoUIjFJkNEVkSz5BEhiJHaGosGp6IRSbC1CiFpyksGSZSESIVIVJhHHxMRIhElEwm6HQmNjaanJrMzk6Pzk+Nzk5kp8bTk6Op8bH0xHhmcmp0ZnZifn5q19zk/PTYzGhqLBlJURgdRDDUHQi6sJCPTpCJqeTE3MhkIkTpBwckXHbe9/+ks7H62J6Z9976yQdv/8U7r796+dJfXPnVGzcu//KzT967e/WD+xsfP7x+7aubG1/d2vjq5saX168+3Pz4wcYHW0B85Vf3rr77xeZjQHzjwY3rv7n3eS4QD30LxGoAxP/nP/793/7m628e3L336Y07NzfuPALiT29ufHpzHTDxZ7c2bl2/ev3aJzfWr3x6Y4NpmcgF4jfe+Onbl1775a8uXf7gnZ+99ucAiHl8FgBiSMCFYC6Xz+IK2Lm/nuYJubAEEkr4QpgD8wqFvHwxv0DILxBw8yFuvlzCb2qo0Gv7UL+NJrzhoJvy2yKoLYk7MqQjhVnCHi1hGyCt/ZRTHfYOhxFTOGCNEp54OBimMT/iUWlUNQ31xWWlpVVl5TUViooSiUIKS4WQRACJBRCoWhPy2QIuG+KwIQ5XyOMJeVwBh8UtZHHyufwCCC4SiThyGS/nqI431FOPunQpyj2RDIwn/WNhNwDihSS6Ox2Yi/tBmDiLWdIBU8Kvj7g1IfsgYe3HLX2UYyjuGwa4nEQMWcwyFXYvpAL7R8l9I8R8AhkPOZKIIeLWUI6hsEuV8BvGKddcMrAwQuweJXeNEHPp4EwSnU0H5tLB+Sw+kwqMR70Z0h4PmGKoMYlZRignYN+puH884hmhnJmQA7w4k0TnM9iuLL4ri+8eJReyxGwCnaDdo6RjgnbPxdA9aXJ3mphLBGeigYV06NBM+vi+yQPz2RjlVQ21llYIHwNifrWIVy3iVX43EIsq5JLyYmGpjF8s4spgnlwgKBWJq+TSGoW0Ri6ulMJlIkghAEAsKxMpysTl5dK66pKWpuq+DqVuoMeiUxu1Q31dbQ01laUKqUQKcwXcIh6riM/hiwUShUReJgOpCVgqEMmFoGkYMC5PyGXxi8AOMxtiASYGz4AWNqaRjdnvAAIeMywTCOUwAOLHTGImLwG84f9uIB7oa9Zru4y6LoOmXadSageUmr5GTQ8A4laPvjfk0iVQSzpoSwetadTyqFsaNBAbUn5DCjGkUUMmaMxiplHCMh6yASCeoJyTlGsy5GYqq5nDuCcN49x4MUDVpN+YC8RAzBd50iFOo2YQlgBAzHwXBsGBGQyYG0xJM1yeC8R+fZdf3+PV9wKHGLVvAbFN1TXUWttWlQPEvG+B+KO332SAeDMXiJ974cWz57eAeOX3gPi5CxfPrZ1fW107c3r19PLKyRMnFo8vnlhcPLG4eHzx+NFjR48eO7q0srx2/tzxEyci8URTS1sRlycvLXf7AwwQnzx97uDRk/sOLe45fGLvkaV9R5cPHFk6eGT58LGVXCCem1/Yd/DA8urpF195+ZWfvPrSj19+/kcvrZw9u7D/YA4QI3Ryamz+8PSexandz47OHkxN7U1O7klPM0C8e2R+YWR+4akgGjEMOxvqHwdiDAvgeMDvd7vdTwBxYMshJvEUgSVzgHgsxyFOBNHYFhCHRkJklsDTBJ6m6RGSSFqtiFLZCwlk27YX/HBb3vYdhdu25xcUcqQyRWOTsqe3f2BQ1Q+AuK+/r3+wf0DdP6BmgFijNWo0Rs13AfGTPnGuW/yHlPukSWszaKwGnc1sdObuzDHDy7nDHCBKAR4APvGTQAzgEghkKnzeIMg/eD0MEOPA/Q2gFOInfV7c4w563EHwOhYMM34wFUqQRAzHIlgwHAzQAZQOoHQwQAcDYRyLAEoOkVvk+h/6wbkuMihxA1UYAO4ZIM5JU8RA8QXAXCxIgtzwkwIozCAvQ8OPPfAtKwdDxGNA/EhkgML9BOoJ+l0o6gkSCEnjkTARJdAQ4kJ9TgT14RgaCvgInzvgdvidNq/d6rGYnCajXT9s0agNQ4Pavh5VZ0d/a0tPY1NHdV1bZU1reXVrSVVrcXmztLRJVNwgkNXzxLUcYU0RXF0gqMqDqnbyq3bya/Lh+kJRU6GoOR9u2slv2MGr286t3cap2c6u2cGq2cmpzePWFfLrWVADB24q4tdvK6h4ekfpD/PKd7JqCnmNbIGSAys5sJItaGYLmjmwkits4Yla+eI2SNohKu6RlQ7Ky4akpQMieR8s64YknXxRG1fYyoXbcsURtHLhNr6oQyjvlZcNldcO1zZbGlpt9a3W6kZDea2mpGpQUdmnqOpXVPXLyrpgWYtA1iwr76xsGKpuUlc3qaubNDVNuqoGTWW9uqJOXd043Nxh6xlChoZDagM1NEwMqP0DKo9W6zUaEYcdd7tCblfI6SDsNsxiDljMKJDZhBj0Pr3OPaxzGw0+ixm12zC3K+T3RlAkHgwkgoEEFkziWIokMmFqLB6dSifnsun5VHwmRo/FqJFEeDQVGUtHxzOxiWx8MhufGElMjCYnx1JTE5mZyezc1Mjc3MTufbsOHtp75MDuQwsze+Ymd02PzU6OTIPi4fHMxEhyNBVNx6g4hdE4SgQ8wYArSHpCCSIxlZqYG52KkyFtXy/MKnzmf/6flNUVB+cnfvX6q5cv/fm7b/z4g7f/8sqvXt98/+e3P3zns08u37v20YPNq1/eWP/q1vpXN9e/vHH1i81PHmx88ODa+zlA/PHXNze+uL5xf/3ag82NL27eeHjz+l/ffwTEn90+fezIYHtrwdPf2wLi58799psv/4/f/d3f/Pqrr+59dvfW5mc31u/cYoB4/faNa4CJP725fnPzyubVj0Ht2mc3Nz+9sXF789qNa5/kAvGlt177xS/feu/9X/70Zz+ZnZtkgJjNKeALOHwB5wkgBowCiaSQSMgV8YskUKFMwJJARTC3gM/Ok4q4jXXlw5pexGulMHcIdeAeU8hrigWsadyWDJrDHm3IMRR2qRN+QwqzJHFbDHdECU+MDkTCeBBDDCZDa2dHTUN9bVNdTWNteU2FrFQOTGJYKoSlwt+fqePzQaBCyONBbL6ABQs5YilPLheUlsAlxTyRIE8E5dVWCIeHWkjEPBpHZ0bI6UxwPOIBQLw7HdybxXYl0emIZ4y0gya1JGKIeXVhl5pyDNFOFe1UhV1q2qmitn5y/XjIsSuJ7h8lQap4gnICIKadqrBbE/fps7h1IuydTaLzGWwuE5xOIJMx32TMNxX3zyTRqbh/LOxOEzYGiEdp11TcP5sKAHSeiPnGwu6xsHsy5ptNBRZGiL3j1L4Jev9keO8YNZ8KgtTEVNg7Hw/sSZO70+R8EpuLY7sz1KGZ9NHdY3umkzTuHOhvLimHIUkRT8riFXP4ZXx+BcyrEnKrhGC6mVsm5JbCvFKYXyoUlIqFZRJRuUxcJodLpDy5kCOFuDIIUgiFFVJJtVxSLRdXSuFykaAEBtPN0lJhcamorExSU1Xc3FDZ09ak7u0yqAZ0Q3097S0NNZUV5Qp5sYQH8wo4hQXcIp4IEucAMbO7IS2RgGs5AMS5HcMgHAyJ+eBhgMWAiQFGA3078yGHBfLvSE38DwJxEZQPS7m1dYr+3qZhTadB22VQt+uGlNqB5kdA3GQaaPUY+ii3PhW0ZQlHNgdn06gpjRi3hBrTgS0gBmGJUcIyRlrHQ45JysVMujBMzLjFucDKVEMwBdXA9AVHdcwQDGMPA9OXWYRmmJjBYianketJM4b0kw4xZuoDRcWooQc19vmN/T7TAGJVB53DmFOPPALi1kp5pYgD5z3N3/6nCm6hoafzwMQWEH9w6c2Pfn7p6ju/3Lx8+dp777/31qXXXv2zVy88/8LauefOnAVAvLZy+uyZtQvnzl8499z5sxfWVs+urpxZXTm9srR88sSJxcXFEydOnDx58sTJE8eOP3v02WPLqytrF84fO3GCisYalC0sHr+4vMKDBA89e+K5l165+PKPT61eOPzs0v4jJ/cdObXv6PL+oysHjy4fOrZy9PjpxZNnFk+cPnz4eC4Qv/Cjl/4f2u4zOO7zzhO8r3bG9oiSSIIAOgdEIuecQ+ec+59z6tyNRiOSAINIiqJEEoE5iAqULGmsGSsHUpEBjJJsK9jyzN7tXpq0++r2au/VvXiAZguUvJ6qu6qnWI3uf6Ok0puPfvw+399Lr7784iuXn//VS6cvXNh36DAtRg02z8C43RnAxeTs1MJT8/uPz+59ZnLXofTcE6m5HwMxQ8XcTqjjz4AYCiEIjKIFIKZ/EsT5DDHPphkqkQexKEwCEIvSJM+lAgGyt3dco6167PEdjzy67bHHi7Y8ur1oR2lZedUmEI+NGwpBPG60msxOi81ttayD2G7xOixeh8XrtPjyx2X1u6x+l83vsvndtoDbFnDbA25bwGn1Oa0bn24847YFwJMuq99t87ttfqfV77T7Pa6Q3wcFAjCoDc7vqANVxAC++V7hUBAFQ+JNIAaFEiBhnB++YigNAsQYyuZTE2ASTFMSGBLnQUwSAstEJTEVj2XjsawkpnguztARQGcc48AhCSEfpQAT4oe30+UHxpuyE/nSYklMbHh3feMd+DR/aQ98l6YEAmcwlCJwBkiXZUQwMM4ng8EAGEMp8Nim4fHDMWKWEXkQI+ZjET4e5eMxbv1EuJhASwzOUQjNYKxAiTE+EReTEhtlMJbGWIGJRMVkVEhIfFzkYiIfBy94NsJQIomzCEQE/YjHHXTYfSazc2TMNjhi6R80d/eb2rvHmjtG6psHdtb3ltd06ao6VBVt8rLWUl1LibalWNsmK+tQlHfLy7tLdB1F6rZtiubHZI2PltQ/Wlz32I66x4vrt5U0FMmaSpQtMlVbsbz50aLaXz5e/ci22q0lTcWKdpmmS6HtUWh7ZOquUlVnqbpTpulSaLtVZb2ain591ZC+alhXOaQpH1Dq+uSa7lJ1p0zdIdd0KXW9mvJBfdVw+c7RitqxipqxqjpDTaOlucPdMwCNGCmzU7R7ojaPZLSxIyZ8YAzqGw52D/o6+twtXba6FkNN02h9q6G509LcaW3utDR32po6rA1tltom484GQ02jqand0dnn7xtBBsaw/mGop9/T1WPv7bUODTkM4x6T0Wc0+MZGXMOD9oF+6+CAdWTYYTR4Leag3QY57JDVHDSOew3jXos56HTAXg8e9NPhEAeFeQQSMEQiiTjHZqKRqXRyVzazmE7Ox6VcXMwmI7lMbDqbmJ1K75qZWJibXJzPLe6e3rN7eu/i7P6Fmf2Ls/v3zD2xb/eB/QsH9szvm8vtmsrMZJO5dGwiE58Af+ZLiFORdFxKSEyERbl1EGdmFiZn4xxvGRlWFG3/xc9+1tFQf3Bh+sM3fvXZe69/+u6vb1x549ZHb9/5+L37n3zw1bWPvr752be3b3x/b+1PX6z9hSD+/ot7f/zi3n/69uv/9i//9P/813/7h6++OPn0U8a+nodB/L//4/fff/3V7+7f/uru2u/u386D+Iu7N4GJv7p/697tG3fWVzffAls5fhTE773/1tWP3i9c3VwIYpmiWK4qALGqVKlTaCpU+go1AHGFurhKKytXl2jkRYqSrWUaWUdLndM6RmEBkUF4IsjAbg5xxUlfhg1kGF8cc0QRWxJ3TXKB6Qg8KcFJNhxhIInHRZGmWdIfCowaDd0DfV393W3d7fUtDYUg1lbotJV6UEWs1KuVOpVKr1aXqdQ6pUqr0Ojk+nJlRZV6505dXa2udqeqTFtUrt3R0VzhtQ9G2dBshl2clnZlmZkYOi1Cu2IYqFRbTBKzEjTJ+kF0GGSIwZ9Z1j9Be5O4MwJZ+IBBCBqjsHWC9s5Hkb1pav8Es5DAZ8TwBO0Fz09ygRzodIsgu5PEQoaeT5Fg6JsVQpNieDqKTEeRnARN8ME060+z/gk+OB1FCifBu9PULKjCiGO7UuTeSe7AjHRoLnpoLnpgWtyTYXbF8dkIMh/DFpP0JhA/OZ8+vJhdnI6xpG90pL2qVrUO4mqZslapqFMrGjR5ECtqdYpa7SYQ62oq1NVl8gpNaZlSVq5UVmk0dWX6poo8iDU7tZqdagDi6lp9fX1FS/POzrb6we628YE+y+iQaXRwsKezvbmhqbF2Z02lSqcsku3YLtsh1yr1VfpNIAbGzYO4WLFje+k2cIpk2/NNw+oyla5SWzgnBiwGB/xYVq3XVmo27eb4/xbEYyMdDsuA0zbkMvfbjF3W8U7LaLt1pH0dxO5xCXFlmGCOhya5UN6yE5R3YsPEacIFbtEBFk/Q7gkaJIn903wIOHiqYMUd+CWFF+AKCZs/+cI1AGLwGyaZQP62HGiuAKjNMxrIOH8KqV2YmiisOgb9x/lFd4x3nPEZKZ+J8JmooI2FXRzkJn3WDRBX1GtL1Vt/oXj0r6pkRc7hgQPTk2+8+PxmEF/96Orb7/zmV6+8fOHSc2fOARCfO3nq7MlT58+cvXj+wvmzF86cPnfy5OmTJ06dPHHyxOqJ5eVloOGV1ZXlleWjx489c+zoyTOnzz178enjx/lIpLWzq0ShrK5vQEnm8LHlZ198+dLlV1fOPHvk+MmDT68AEB96+uThZ04eOXrqmeNnllbOHl86efjw0T17DwAQr546CVomXnzlpRdeefnMxYv7n3yKFqPjVnf/mM3hx4TETG734fUJ8a5DmfkD6fnCyMQGiFk67nHBne0DKmVZ0XaZTlve19sXCPhpmmQYEsMgCArCMISi2PqlOpJn6AjHJgQuLXAZkJrg2YwkTIKiiWR8NhaZEvkJlk4ydJJjM6KQk8Qcz01wbEYUsxyXDIWogQGjvqzm8a3FWx7dXgDiyvaOruGRMYPRbDCax8aNY+PGcYPJYLQajNZxg2XcaDWZHRary2JxWc0um9ltM3vsFm/+OKw+h9XntPnzx2UPgOO0+QufyT+Zf8BlD7gdwfXjDHrdIXB5Lg9iMB4uBHE+XhwOYeB2XSGIwTsAwSBhnK+YwDEWJIaBiQF8GTrCMlGakgicB8NjHONoSuK5eERKx6IT0UhGFJIcG8u7uTBqDEAsCkmBT3BsNL9rIz8G/qmrdfFYBlybS8Qn8uoFZcYgQAwK1/J7PWhKwFAKhnAUIYGJQdsaaI3gWAnMhnGMRhESPAMiwuC+3aYNdnkfr1eziYm4lAT36pJiKiWmEkIyysZ4QmAwjiP4CBNJSKlUNBMTEgIlcqQQ4ePJSDoZScelVFRMRqVUVErFpFRMSkXFpMTHBTbCUiJFcDjKQBDuC8Aeb9jlCtkdQbPVN2Z0D43Y+wYsHT2Gls7R+tbhnU2DlfX9FXX95bX95bX9ZTX9uupedUW3Qt9RomktUjRuk9VvLandWly7raSuqLS+RN4oV7Yo1a0yRdO2krrHimq2FjcUy1vl6k6Vvkdb3qct71Pre5XaboWmS6HtUum7tBW9ZdUD5TsHdZX9mvIelb5LqetU6jpVuk5NeXdZdf/OhrGGVktbt7Orz9s94Ose8PUOBQZGoTETaXdLASiDkrMEM48zsyg5BeHZMJYOY+kgkvSFYy6/aHXRJjthsuMmO2GwYuMWdMyMjpqQoXGobyjY2ett7/Z09fp6B0P9w8jACNI3GOrudXV2mrs6DT3dhr4eY0/XeGf7SEtTf0Ndd31tV2N9T3vrUH+vaXTYYTb6LCb/+Kirr8fY3TnW32saHrSNjTiN4x6z0Qc+tVmCLgfs9xJQmCWwKE3GaTJGoCKJCDQqsnhEoOJRLp2UJifi07nU7MzE/Gx299zkwtzk4tzkwszErolELiGlokI8wsUkNioyEYmNgh3OE4lsLj01PTEzlZmeykzn0lOpSDpCRSNEJC2k5ydmFyZn4yxnGRlWFG37xc9+1tXUcHjv3Cfv/vrm1TdvXn3z7mfv3fv8g7ufvH/34/e//Pzq72989u2tG3+8u/b9/bXv7699f/eHIAYZ4jvX/nTv9h/v3P721tp3d+/8AMT/5V//9EMQB+yWX22A+H/7x+//+Puvfnvv1gaI733923sPg/j2jc9u3/j8/u01AOIv7qzdXbt+4/NP8hnitzdA/OvXX5nfNb2+unnH4yUPgXj9ApO6VKlTaCvU+gq1TluqVRZVqIurdbIKTalGXqQofrxMXdrVWu+xG3kSivN4hIF4zCsR3jQbzAnhSS4IoJll/bMReC6O5SJInAnxRIAlwwyNEiTqDwWMVkv/yFD3QG9rV1ttU11ZdTnIEKvLNNofbqpT6lRKnUqlV6p0CrVWodUryipUldUaAOKaalWZtqhCV9zVWhVwjcR5aHaCW5gS5zP0dBQBIN6bpvamqd1xbIoPPkAw4wOVamD5HCBvinSvz4AhSxJ35rjAXAQGl+rA1ropPjgfRfakKdAxvCtBLG4khsE8OM36M1xgUgznJCgnQXkig0kwAPF6yiLL7kqRwMRzCXwhQ++fEg7MSAdmpP05fk+G3p0g5mPYrji+mKT3ptk9KXYhQe+O03sz4sHZ5IFd6bkJgUCcg4PNlTVKVVmxsqJ0M4gbtYoGnaIOgFirqtGtg7i2XLuzXFWlz4NYUaVW1+p1jRVlTZX6xgptnV5To9XsVGuqVeU12rrGyvb2+u6upp7Opv7OlsGu9pHeruG+rt6O1vbmhpbm+rr6ak2Zeoe8eLtsh0yj0FXqCjMPm0As18h2yIu2l27bVrJ1W8nW7aXb8nNi0MUGdnaAUwji9YXP1TpNpfovaZn4916qK1YVacplzS1Vo8PtdnO/0zroNPfZDF3W8Y51EI92eo29KAAxG8rxUI4LPwziNO5K4c4kbv/hsSVxe5pwTVDeCeoH6i08hXfg8tnfQi7nG4jzni4MSxSCuJDFhWfTXg9g3/y2PGDifNHExm4OsxCyciErHbQykJNHPQLipQL2oGXY1Nu6AeKfy7f8h8rS7Y6hviemsr958bnP33nrs3ffvvb+uzevfHD7k09uXv3o6ltv//3Lv3rpwrOXTp+7ePrshTNnz506fe7U6Qtnz104d/7M6bMnTpxaXjmxsrK6unpidXV1ZWVlBfxw8sTqidXjy0vHlo6fPnf2wqVnjxw7xghCU3tHsVJZ09iE0exTx5YvvvDypcuvrp67dGT59KGjJw48vQpA/NTRU88cP3Ns+dzSytljx08cevLpxT1P7F7cc+DQwZWTJ5594fkXf3X5xVdeuvzqr85eurT/8FO0EB01u3pHLDYvysenAYhBhji7+9DEroMTu5/ILjyRXdj/IEPMMQmvG+nqGFSrAIjL+np7/X4fRRE0Q6BoOAwF/iyIMzybEbiJiJiLR2dSiTnQQywJWY5JrYNYnIpI0yA1IQoTHJ8Mh+mhIXN5eR0A8aOPPQBxW3vn0PCowWh6GMQGozUPYrPFaTE5rSaX1eS2mT02s8dm8dosHrvVZ7d6HbYHLHbZAy7HunfXHWzzOWw+p83vtAdcjqDbEfQ4Qx5nyOsK+9zQ+vFAgQ0NAxAXbuV4ODiRt3L+TZCXAPzNs7igc40jCZEkBAzl8iBmmSiIQ1CkCKCMYxzIS2wwNwbEDK7Z5e/hUaRIUxL4uigkReHPgRhIF2AXzH0T8Yl0KjeRmU4lJwF88wVt+Q0d4Dod2BdNEhwCE1AYhSEcQykAYiBdAGKK5HCMxlAKRUgMpUiCfdAjIcbz65rz5WuiEBPXm9diUTGRiKSS0UwqkklJ6ZSUzoOYRTke5yNMNCml09FMQkqJTASUD8SFRJSPCwyAL08RPE3wNMEzpMBSIkdLHC3xTIRnJJrmcZzGUBJFKBgmw2EiEMS8XsTpCltsAYPZOzzm6h92dA/YOvus7T3mlk5jQ+tYXfPIzvrBipo+XVW3uqxdoWuRq5vkqia5qkmpadZoW/X6jvLyTq22rUTesG1HTVFJvUzZqtJ2ast69BV9ZZX9uvJejb5bretU6Tq1ZV36yt6KnQPVtcM764ar64aqagYqa/qrawdrG4YbWw0d3bb+Id+YETbbCZuLdrgZu4uxu1mHm3N7pSCUxKlpmtvF8PMUO0vQUwQzRXMzjDDL8DMkk4PxdCAc8YcjMJ4imRxBT2LkBEpmMTKLElkISftDCY8v5vHGvP6EL5D0+hNuT8TpZGxWxGoOmk1e45hzaMDc3TnS0thTX9NeU91aV9Pe3NjT2TbU2z022Gcc6DN2dww3N/Q01HU2N/a0Nve1tfS3tw60t/S3Nve1NvW1Nve1tw50d44M9BpHh22GMafZ4LYY3FaD22bw2I1elyXgtYdDHgwNUiTMsrgoUFGRjklMXGLiPBmhMY6AKRAcZ3Auf7UuE89OZaZnsrMgPjGVmc4mJ1ORdIJLpPhkLja5e3J+ITcbZznr6Ii6ePuW//CzvrbGZw7svvbhb25/8s6dT9/98saVL69fuffJBwUgvv6HOze/v3/z+3trf7x74w+3QYa4EMSff3937Y93bn17a+27e3f/xyC+dAGA+H/9hz/+4XdfPgDxbx+A+Iu7N7+6f+ur+2v3bl+/df3TW9c/u3fr5ld3fwzEb7z+1lu/efe9N69cfe9vf/2rufmp/Orm4oLIhEIty9e+ytSlSp1CV6HRV6i1mhK1fFu5qqhaV1qhKdXItyuKHy9Xl/a0Nwbc1hhHTMTYlETEmHCKh6ai6FwMm5HgHBeYZP1TQmguiszG0KwIRUg/jbhx2IPCfggKuL0eg9nUNzzY2dfd1N5cXb9TU65VaJVyjUKpU2nK10EMUhPy9WV1coVGplTL1DqZrkxRXqmqrFTvrFZXVci1qq1lmqLOlsqAayTOh6fTzNwEOxXHsmIoJ4TmoygA8a4YCkCcoTz5zXNL0QR0AAAgAElEQVSgSS0fFJ7ig4XtbOBJ8K8zQXuzjG+KD+6OY/smmP1ZdjFNLWbovZPc3kluIUPPxFAg4JwYBlmIqQgMWAxeA/gCE+/L8XsnOTAkzgcngJX3THKLGXohRe5OELvi+K44vpCgFpP0QoLeFSN3xag9aeGJ6fi+mXguySAha39/Y8VOxQMQ1/x5EOu0tWXamjJNdZmyUicvLwBxjU7bUA5ArKsr09RqNTvVmipleY22pb1uaLBzbLR3qL+jr6O5p6Wxt625r7O1u625vbmhtbm+rmGntlxdrCgpkhfLNAptpQ6kHcDeZl2l9kFkomwziMGEWLb+v2Hri52r6ioBiPOpCXAnT1epBeNhZbmisIp4E4jzV+vA+XeAuEzW3FI5MtRmM/U5LAMOU+8PQDzW6TP1YhsT4kkuPMmGHo5MpDBnEnMkMFsctcZRawyxRGFzDDZHYXMcsSZQRwJ1/fgQdyPbkMdxfrl3IYvB6xwbBO/nF3Ns0vDDOAbvbDpRyAbK14CJQZgY5CjyUJbC1gjsEGEHG7ZziFvEfSLqo4OOkHXkYRDbB3sLQXz9g/cegPjNt/7upZcvn7/47KmzF06dOX/6zLlTp8+fPnPx7LkL586fOnV6efnE8ePLS0vLKysbHF5ZWT1x4uTpkydOnlhaWT6+vHTm/LmLz106cvQYyXENbW3FKmVtUwvO8Ec2QHzi/HNPr549fPzUwWdOHHj65KGnTx45evro0tnjK+eXVs4ePXbi4KEjC4v7dy8sPnHwwPKJ1QvPXXr+5RdfeOWll1575dxzzz1x+AgtREdMzu4hk9WDcLGp3O7Du544vuuJ4zN7juQWD0/uPpRdODC5uA7iid17JnYv/oxnkz4P0tU5pFaV7yiS6bRlvb29Pp+XJHGKxpENEGPYvwPEidgMSE2wdIpjM5I0FY3MgNSEKEzwfAqCmOFhS0VF/dZtJaBoYsuj24t2yH4UxAaj2WiyGU02g9FqMNrMlnUQm0wOs9FpMbqsJneexQ/PiQvnvpuGwQDBwMF+DwzKJfInFEBBPvjhUzgwLpwZ50Fc+P5PgRi4FkM5ECMmCQEEHsAAGMe4QhBzbCxfNAGu3wEEb1y2K0wPJ0UhkW+Z2HQKWZyPTEQjKdA6DOBbCOJ8M3FESuYXheAYA0N4IYjzHcOgbiIflsAxurBE4s+BWIhtgDgOJsQJMZUQknE+EWVjAikyKEvBNIOyIiUlhGQqko4JCZ4S13ep4ByNsThMwSE86IMDXgickB+BghgSJlCIxBGaxBgCo3CUwFGcwEgCowiMJjAaQ2kEpkJh0h/APR7E4YQstpDREhgz+YbHPAPDrr5BZ0+fvaPb0tphbGwZrW8arq0frK0bqK0bqKsfbGgYam4aaW0Za6gfKi/vVKlb1Jq2svLuqqr+mtqh+obRhoax+obR2rrhmprBnTUDtXVD9Q0jTc3j7R2Wnl5n34Crt8/R02vv63cODXvHDUGrDfN42VBYgtEYgsURNA7BsVA44g+I/oAUhhI4kSXISRTLhKF4KByD4DhOZGgmx7A5kpqAkbg/IITCEZbLJVN7k6l90dhiLL4nld6fzhxMZw4mkwdisf3R6P5o9EAsdiAWeyIa2SsJ8zybpck4gfJwiPS6whaja3TIPNA71tc10t8zOtRvGBk0jQyahgeM/T2j3R2D7S29bc097S294EVrU3dTfWd9TWttdfPOysadlY211c0NtW0tjV3tLb0drX1dLQOdzf0dTX0dTX2dzf3drYP9naMjfUbjsNVmcDnNXpD+d1v9LovPZfG4bV6vwx/0hCE/goUJGmMFWooJ8VQ0DYITqWg6JsRFRhJpMc7GMmI6F8vOZ2bmJ6YiNGMdHdHJdmz75f800t28fHjPzY/euvvZe3c+fef+tQ++uHbl/qcf3v/0w6+uffT7m+sg/uO9m3+8e/MPd65/d+tBy8S3N698ewuA+OYf76x9d/vWH+7d/f6L+38GxEG79ZXnLv4f//FPGyD+AoD491/c+eZ397/+7T1wka4QxGvXPl279um9Wzd+FMRvvvH6W2/9/bvvvfnh1Xdf+9uXZ+dyA4M9pbKibdsfLS7drlTLVBq5QlWq1MjBdX5QbrUO4nKVWrVDWfqYXrmtSltSoSlRy7bJdzxWrpH1dTZDfmc6ys5kIrkkl4kQU3FyV5renaLmo8i0EMxxgSkhOC2FpyQozQVF3EtCTiTkCPkdXo/DarMOj4129fe2dK6PhxVaZYmytERZKtco1OVaEJlQ6tUyjaJUJStVlcrUpTJViVxZolCXqLWlWr1Mr5eXl8n02h1K2RaN4vH2pjKfYyjKBifj5GQcTwuhJOOdYP1zERjsostfqgPL6oCG96TIfRnqiSwLdtTNReAc6wcrPJK4E8ySJygPaKVIEa4M5QHQ35XA5zd0uyfLLmRocFtuLoGDF7NxLCdBWSGU4QITfDArhICMwRW6PVk2z+isEJrgg5NieDaOzafI+RQ5l8Dn4/iuOD4fw+ai2HwUn4/icxF8NoLNRYiFJLcvF13MRSZiJBQw9/U1VO5UqMqLlRWliiqZokbx4yCuXQexpkav2alXV+sBiEGGWFGlUdfotPXl+sYKfWOFrr5MW6fT7FSrKxUVtbruvla7fdzrNluMQwNdrZ2NdR2Ndd1tTV1tTe0tDS1NdTV1VZoydYmytFhZKtcqtZXgCp0W9KzlY8SgiE2ukeUjE4Ua1pSr8+NhAGIwVN50tQ5s5VCUycFKjk2LOQqN++/azVGiLi5WFanLZE3NFcODrVZjr8Pcb18Hcad1rMM22uEY6/KZ+jD3uIg403Qgy4ayTLAg+Lt+qW4dxKgNUDgCmaSwceOYpJBFClnz2+ny25g3pX5BQAKkI/Ih401D4sJNdfnR709Ngh/e8LwJxGBNHQBxfki8PjaGbFHEKSFOHnYKqEci/BLmZ4KOkHXE3Nfa21C5aUJ8YHryjcvPX3v37c/fe+f6B++tXf3wzk+A+CwA8bnzAMRLS6vHji0dP768srKyurKysrK8srKyevLEydOnTpw6uby6cnxl+cyF8xeff+6po0dxlq1rbS1RqepaWglWOHJs+eILLz17+dWT558/euLckeXTTx47dfCZU4eeOXXk2Oljy+eWVi8srZx95ujqgYMPQLy0unL+0rPPvfTCC69cfulvXzn//PNPHD5C8ZFho71r0Ghxw1xsamr3U7sPLO0+sDS775mpPU/lFp/M7TmU23NgcrEAxAKX9HuR7q5htapiR5FMqy3r6en1ej0EgZEUBiOhEOTPg5ggaIrkGUriClom8pGJeHT6p0Aci86IQo5jMwKf4bkkDDOjo7aqyoZt20sf2bJty5Ztm0A8bsiD2GQ0WUxmu8lsLwCx02xxGE12k8FhNjgtRlchi/MgBjGJvH03HUBhvwf2uaE8hUN+7MEJoKEgGgwiICWc3073MIiBcTdpeBOI8ywGL0iCB7fiUISFwiQMUQTOs0xU4BM8FwcgBhliEJlg6AgIUeQDEmAkXFg3sdEyAa6+gZtzDxY7/9QBSgZZ4fwm58JlzuBNcOUO1FCgCAVDOAxhCEzkQQxSEDwXYWgBhCXys+EHKeGNXMSm1ET+SGIsIsaiQjzGxWNMLEpHJUriCYFGGCJMYkGcCJMczkfZWFxISEyUwVgshMMBFPIjkB8J++CgFwp6oYAnHPCG/d6w3xP2e8J+L+T3hP3usN8TCnj8Qa8/7PfDwRASgnEYJRCCQCl8g8VQiAgGMK8PdbsRlwtxuVGXG3e5cYcDtdpgszlkMPjHxnwjI56RYffIkGtk2D027DaMeIxjvpFBV3enuaV5rLXF0Nlh6e1xDPS7h4d8o8P+kWHf0KBncMA10O8cHHAPD3nGRv0WM+RyEh436XYRTgfmdOIeNxUIsAgcIckkx2Y4boJl0zSVwrE4DEnBAB/w81A4iqMpHEtB4ajfy3k9TMDPY0icpiZYJstQEziWgKEIhsYFfiqZWIjHFiRhLiLtSiX3Tk4cmso9NTV5JJs5PJF+MpM6PJE+ks0cmcw8NZHcn4jORviMxMY5SiJRFg7iQS/sd4cCnnDYjyIhHAkRcBALeCCPw++wuG0ml83ktJmcVqPDPG43jFhGBw0DPcO9nQOdrb0dLT2drT3d7f393UP93cNdbX0tdZ0N1a11lS21Fc015U21Fc0N1W0tdZ2dzb297YP9ncMDXSPg9HcO93UM9HUO9HcNDvWOjA6Mjw8ZzWNWu8npdfhC3jASRHGIIGASDWNwEMVDOI9xMTqa5GIZKTURSbAoZhoa0Mt37NjyV8aB9pPP7F/75J07n7578+obtz5+++6n73/x6ZUvP7/62+sff33z829vXf/uzs0/3L3xhzvX11c3r3387drV725e+W7tAYj/cGftu9u3/njv7vdffAFA/H//6z//9//yr99/ef/kkcOGvp6iX/68ZMvfhBy2V59/FoD4P//pD9/99v5Xd9e+urv2+y/vfvu7Lx4G8d1b129+/snNzz+5u3b9yzu3vrizdv/2zYdA/HfvvPfGB1ffffW1l2ZmJ/sGukpKtm3dtqW4ZJtSLVNr5Uq1TKVTbBTElso067M6XZlSqSxSFG/RK7ZWaYsrNCXq0q2yokfLNKX93c1IyJVN8LsmY7MZMZeg59LsYpZbSFGzESjH+bOMN8t4s6w/ywVSbCBC+hnUg4WdQZ/N6bCMG8b7BvpbOzvqWxoq66rU5ZpSlaxItmOHvBiAGEyIlXq1TC0vUZaWKEtKVSWlymKZoliuLFaqi1WaYrW6WKvZoVZuLd3xS5Xs0dYGvdc+GGH8mQiWEqEo5YlgjiTpnhFCi0liX4bekyZ3xzHQJQx21C0miYUkvpDAFhL47ji2O47Ng2gE45ugvfmToTzgBl4cscUQWwJ3pkh3mvZmWH9WCE1FEXCRbi5J7E5TixMMaJyYTeBZIZSkvVHCFSNcCdq7LmMxPBNDFzL0nkluYYKZiWMZPpCkvSnWnxXD0zF0OoZOR5GZKJJf3TwjwtMCPMXDUzw8I2K74syerLQ7K6YjeNhv6u9vrKpVqStKlJXrIJbXquT1almDRtagldfrFPU6ZZ1OWadT1+rVtTr1Tp26Wqeq0ikqdPJyjaxCLa9QKau0mhqdtr5c11AOQKyr02trNKoKRWV92fBYLwz7aDIc9NnHBro7G+vaG2q725q721s6WhqbGmqqqsvVOlWpSlaqliv1arC6GSg2v6gZTHkBiPOX6vJFE2BPx8N5icLfs77oTq9Q6ORyvQwguHBHXf5F4flLNFwA4tLGpvKh/maLocdu6rObem3GbpuhyzbeaRvtdI51e019mGtcgB0pyp9hghk6kCa866lc3JXCnCnMmUQdCdQeR6wxZF3DYsgAjhA0CAGTEDDnFzLnY7t5E28CceGVu8JYReFHQOSb4sKFQeG/HMSRsDX/MBgSF4JYQH4ExH2NlYUZYtfIwKHZqbdefvH6e+98/t67eRDfuPLRlTfefP3yS5fPFYL41PnTZ549d/7C+QunT5/ZmBBvDIdXlpdXVlZOrJ44dXL15Iml1ZVjGyB+8pmnUYqqbW4uUanq29oITjx8bPn8C5cvXn715IUXjp+68PTKmSePnz74zKmDR089dfz0sZXzS6sXji+fefrplScOPLWwuB/UrgEQX9oA8bnnn9//5FMEJw4ZbJ0FIF44uLxwcHlu/9HpvUem9jw1tffJqb0HJ/f8AMQpvxfdALH8ByAmMRgJhcI/ADFJcDQpsnSMY5LgRl3+Ul0sMgUyxPHodETI5kEc+SGIOS4Jw+zYmL26unF7keyRLdse2bJty6PbfhTE44YfAbHZ6jSZHUaj3TTuMI07zAYnYHEhiPPhYPcPQxH5A6IRfg/8I7NhPxbyY0E/EvDD4FLdw7uaCxsnHp4N/yUgZpkITUkIzISCeDhEYCgLhsEAxBjKwhCFIgxFihwbo6nIRtr4B23EP2xei4NMBctEWQY4WMz3Cuer3zadwr3Q+caJPIgLV9/lN+2hCIXABAITKELiGE1TPNhOB7Y3UySHoRQCEzhGM7SQTxUX3r3bdK8u/74oRCUhFuXjUSYWpSISKQmEwGIcESbRAAb7ECyIsxgXYaIxLi5QEglRkA/JryQM+2A4gGJhAodIHKIwaL10wu+FvK6gy+Z1Wt0uq8Njs/sdjqDbFfb6EH8ADUJYGMVgHENIFCaRMAGF8FAQD/iwoJ+AwiyKihgmIYgAQzwU4kIBJuinA14y4CH8btzvxgNuPOjGgx7C68QcFthiDFmMkM2COG24x0n5PWzAywW8jM9NuZ24y4657JjHifs9ZDjIYoiEIRICCeEgGwrQ4SCLQDyBRVg6KXBpgUtzTILEowjEB/2U14V73WQ4IBJogsSSSDgS8DJeFxnwMigUofAkS2VYKkMTKZpIsVSGZ7I8kyWxBByKIOEohadFbiYRXUjG9salPTFxMSbuSUSeyMQPTaaezMT3RvlJgYqJdCTfAM1TYmFWYSKezcSzCSkV4WI8JbIEDw4Y0pMIjYUJOICGvJDfFfQ7A35XMOgJg/9jcVo8o/3G3vahrtbBjqa+toae1oaejqa+7taBvs7hwe7RoZ6xwe5RoOGetoHO5u7WhvbWhva2xo62xg7wor2ps6e9d7BnaHzIYBm32ox2q9FuNdqdJqff7odcYdgTxgMoFUKDTudgZ7umZFvJY39tGe46c/zgrU/fufXx25+99+vP3/+7W1ff/uKzK7+78cnvb376zdq1727f+O7Oze/u3Pju9rVv1z7/Zu3TdRCvffjdrSvf3f74j3evFYL4T19+8f2X9//zd9/8FIhfe/7Z//N//ocfBfE3v7v/QxDfunvr+s3PP77x2cd3165/cWftJ0H87hsfXHn31ddemp7J9vZ1FhdvLQCxQqWRq/VK0Pkq18hkGhkY12n1CoViu7x4i16xtVpXUqEpUZVsLd2+Ra8u6e9qRsOuySS/KxefzYiTcWouzS5MsHMxLMv6UoQzgTvimD1BuFK0N8OHUgIc5xGeCsEht9NhGR4Z6uzuamxp3tlQo68uU+iUxYqS7aVFO+TFCq1SW6HTV5frqspUZRq5RlGikm2AuASAWKEuVqp2KJVFKuU2hezR4u0/V5ZuaW3Q+xxDESaQkpA4F+QxOw9ZYpgjxwV2x7F9GTq/f24+iuyOY4tJAjgYLN0A6+hmxPC0EJrig4VnkvVnKG+KcAEQR2BrBLZKsFVCbFHcmaC9aS4ALLsrTe3N8ftnpD05fj5FTgihOOmRMIeEOaKEK0F7E7Q3xfonJQg8uWeSm0vgaS4QI91xypPiApMSlIvAOQmakiCwmGOSC2aZ4AQdyFCBLBOa4pH5GL04Ie6aENISBvnNgwPNNfUabaXsz4NYtQ5ivXqnTlWlU1ZqFRVaeYVGXqFWVKpV1VpNrR6AWNdQXgji6sZyk3WEF4h0UqCJsM0w3NPS2NlU39fR2tfZ1tHSWF9bpS/XKDUKmVou1yrV5RpdpQ4UroG9dAC7+UEvAPEOeRHQMGgjBmuZQbgCXJ4D6WEA4vXCtXKwYFwh1/4IfAGIHz5/oYnzIG5oLBvsazKPd9tNfQ5Tr93YbTd22w1d9rEuAGLUNQZq19J0IEX6kpj7QWB3o4c4D+L8hFgMG8SQQQwaxaBZDD5oF84PiX+0FyJ/zS7fDlF4tQ4MiQuL24ChC79SmKb4KRCDaATYzQHajsH9vChkkwDcw9YIZBchBw87edQj4n4RW49MABBvtEz8fKei2DM2fHh+5p1XXrrxwbvX3l8H8e1PPr5x5eqHb7z5+uWXXnwYxOcvXLxw8eyZcydOnFpePrG8vAoGxMvLy0vLy8urK6snVldOrB5fWT66vHTmwvkLz1869PQRmCBqmppKVKqG9naCF588vnzuhcvPvvTq6YsvLp2++Mzq2SeXTh88eurgsVNPLZ05unL++Mr5Y0unnzqytP+JwwuL+xcW9x588tDyidULz+UnxK+ee+65vYeexBh+cNwKJsR8fGpq4QGIZ/Y+Pb33yPS+w1N7D+X2PDG5uG89QyzyGb8X6+ocVikrdhTJtbry3t4+r9e7DmI4FAoHYBjCcYwgKIKgCZylCIGmoiydYOkkQyVpMslQSZ7NRMTJeHQmEZuJRXKSkOGYFEMlOSYdlabjsVlJnOK4jCBMcHwKQblxg7O6pnn7DvnfPLLtl1u2PvLo1u3FMn0exEazwWgZHzcajCaTyWLeAPG40WY0O0wWl9HkMBjshjG7YcxmHHOYxhwFJn4A4g0KhwspXAjijQMDGRcenyfs9YS83pDfB+XXcIBk8MNx4U2NbD8F4o0ddTRFroMYhmi/Dw34MQSmaUoCU16GjmAoC4UpBKZJQgD1wyA0DGbD+ZgEx8bBkBhQeKOLTQSdx/muN3CfL382rYnOn/yq53zCOL8RGpg4X1SMImQhiAU+GpESohBjGRHHaAQmYAgncEbgo9FIUuCjoHSisIcYEBm8D2rXWEbkOUkSYjEhEecSMSYmUZFNIMZDxPqEmE+IlERCFOxDQp5wyAtBPgQN4SRMMRjLETxHCCwp0DhHIDQSJsJ+NOgJ+11+v9MTcrkglwv2uhGfD/MH8GCYCCE4hOIwjiMEDpM4TGEQjYZpFGJwVCCJCEVGSSJC4RESi5JohEAjBCIQMI+HOSzMYkEWCzJogIH9NOSjg1466KFDPjYc4JGQiEERDIogYSEcYAJe0ufGvS7M58aCXhwOMTgiYLAAhZiAD/e6EZ8bCfpwOEQTGM+QEZaK0ISIwWw4SPjciNMactqgoI+l0ARHpik0Bge4oIcKeWkkxBNIlELjFBZn8IRAZ0Quy9MZAo4E3JTTijgtiN9Fo+EoS0wI9JRATvHklEDPRvmFTOzAdPpwNr43yk7whCQxkYSYTEfSqUg6KaUSQiIppTKxiVwqN5Wens7M5FJT2cRkKpKOC/E4H0+IyaSUSkVSSSmVlJIJIRHj41EuFufjCSGRiqSziclsPBth4wTEhDyozwG5rEGHyWc3eh0mn9sayC/QcVv9DpPHOu4yjdhGBwyDvcMD3UMD3UN9nQPdbb0dzV1tjR3tTR1drd19nX0D3YODPUP93YO9Hf197b0DHQNDHYPDnYOG/lHriGG8r7+1dqds6yPFj/61bbTn/Mrh25+/u/bRWx+99epHb71244M3v/z86je3Pvvm1uff3r7+3e2b3925+e3tG9+uXfvm5mdf3/wEgPjbByD+/MdB/C//9O8C8Xe///Lb338BQHz/zo08iG989tH1Tz+6c/Pa/QIQ37z26cdX3nsXgPjN19955zcffPjOK6++lJvKdvd0FBVtfXzrluKS7Uq1XK1TqbRKdblaW6FVl6kVWrlMI1fqFJoytVanUMi3y4of1Su3V5fJKrSlypKtxdse0Sp39HQ0IkFXNsHP5WJTKT4TxaeT9GySyvKhGOYQIbMYNvEhkwjb4pQ3K6EzKXYmLWZiLE1AbpdtaGiwrb2ttqG+sqZaU6GXqRVF8pJtJUXFihKlTl1WVVZRW1VeU6mp1Ct0qlKNAkQmStWlclWpUl2q0paq1CUKZZFSsU1e+tiO7T9XlW5pbyr3O0ciXCgloTE2wMBWJmSUEFuW9c1HkcUkuTuOz0kwuEg3H0UXEsRCktgdw+cjyKwETwMKC6FpMTwjQbMReC4Cz0Xg2Qg8I4Y3WOxJk+4E7oyiDhG28pBFgK0S5ohRniQXmIzA82lq34x0cD6+fzayO8vmokiaC6YYf4r1JxlfnPJEcFeMdGeE0K40tW9a3D8l7EpTGS4UI1wxwpVkfFkBykXgnAhN8qEsG8jQvjTlTRHeJO5JYJ404ZtkobkotZgR5jN8SkShgGVkuK2+Sa+vViirSuUbIJbVq0sbNKU/CWKtolKjKFcrKtSKSo2qSqveqdPUlRWAWA9ArCyXVzeW293GdEbaPZ9NRGiv3djf0dzd0jjY3T7Y09HR0rCzqkylkZUqS2QauapMpa3U5se6Sq0cLKVT61XaCk0hiPPNEnKNDAR1QPt1PnD8oHOtUqur0OortaB8TVOulmtlpT8MQuRBXJijAOcvB3GJskitL61v0A/0NprGOu2mXoep12Hsdpi6naZup6HbNd7jM/ehrlEhbEsQ3iTpS2CeGOyMQrYobI/D9gTy4MQRWwyxbKQmzBJkksKmSNgShayb2oULK9UKB8DgRb5BIh84LkxTbGqryNex5ePF+W0dD2eI8w1rD7LCIUsccQB5gwKKdSsHTELQwgWtbMjBwW4B8wmoh/LbwKa6vsZK0EOs3vqLOnWp3zh6ZGH+vb995eaV965/sA7iWx9/dOPKlStvvPH65ZdeOHfxYmFk4szZZy9cfPbZSxfOXzx9+uyJE6dWV0+urp5cWVldArVry8vLq6vLqyvHlpaeOX789Llz55+7dPDIEQjHaxobS1WqxvYOkhcPH18+/8LlSy+/dvbS5dWzzx47ce7w0umDR08dOnb6yPK5Yyvnjy2fffroiUOHj+7df2hhcf/C4r5DTx5eOXni2ecvvfDyi5dfefnl11479+xzew4cwmh+aMzaM2i0umE+PpVbOLxwcGnh4NLc/qMz+wCIn5re++TUngO5PfsnF/dNLu77mchP+L1ET9eYRl21o0ih0ZR1d/d6PF6CwEkSh+FwKBSAoDCKohhO4BhYycZTZISh4gyVoMkETSZYOsmzmag0mYhOJ2LTscikJKQ5JsFQcY5JRaVcPDojiZMclxaECY5LQwg/anBW1rRs26H45SPbfrFl6y8f3bqtWKYrr2xt6xgaGjEYzUaTxWAwGX8AYvu40WEwO41mt8HoNIzbx8ds42M2w5j9hyD2bAaxK/QwiP/ccYe97rDHFXS7Ah530OcNBwNIfktzYRoYNK+BK3c/BeJNJi4EMUWKMEQF/GgwgMEQBYbBHBujSOdatZ8AACAASURBVBFFGBClAEUTeemCpEThYegIQz+4Zgda2DCUKRTwj1KYInmw2xlMkcGP+aq1fHo4X7hWuMoOlEiAigkwBgZ76RhaAONhBCZIgi0EMXg4f0BFMY7R4PeQJEdTPMeIIh+NbUQmJDoikCKLcRRM4yECD+EUTAukGOPicT4hURKNMHgQx0MECZEgYczhvECKEi1JdESiJYESOUJgMI5CGDJM4iEMD8FkMESHQnQ4RIfDdBiiwzANoRSEkTBOIgQBkwRMExCDQwwGMyjMYjAHDg4LOCyCQ8A8AXF4mMVCDBagMT+F+knETyEBGg4wkJ+G/DQcYNAQh0E8CnFwiAn6cK8LdtmDDqvfYfW77H6fCwr6sIAX87ogl329BcVlD/hc4XAARcIEBpFImAj5EZ875LL5bSav3RwIeEgKjYl0hieSJCzCAQby0UiARUM8DokELDFYTGImIvwkT6WwEO+xIxaD3zzqc5iggItEQxKNJlg0zWITPJmL8fOT8f3zE4enU/uS/KRIRaJsNCWlMtFMOpJOCIkoG40wkSgbjXHxhJBISal0JJ2OpJNiEnwUW7dvMikmwaeZaGYiNpFL5qZSU7MTs7tyu3blds2kZydiuaSYjQsTETYlUgmejAlUXKLjETYR5ZIRNiGQUQbl8RAN+bCAO+xzBnzOgN8V8DkDbpvXYXZZDXarwWYdt1kNVvOYxTBiHOkfHewe6mvr7W7q7qzv6KrvGGjrHe8dGursaqyqLHn0b3Y88tfWkZ6zy0/e+vSdtY/e+uit1z5++29vfPjml9eufr322Te3Pv/m1vVvb9387vbNb2/d+HbtOgDx1zc/+v2ND79e+/DbW1f+cOfT7+9d//7ej4D4v/0kiC/90//yjw+D+JvfPsgQf3lvDfQQ3711fe3aemQiPyG+c/Pajc8+/uiDd9958+9/85tfv/nG6++8/ZsPPnjnlVdenprK9fR0bS/a9tjWR3eUFCnVCrVWrdSp1OVaXaVeU66Va5UyjUKhUap0ao1OqVDsUMi26jUl1eWKck2pvPixosd/qVYUdbc3hn2OhERnU3w6RiUkbDJO5eJkgglwkI0OmpigkQqYWMgepfyTUXJXNrI7l5xKR3gG97odQ0ODrW2tNfV1lTXVmoqyUo2ySF5aJC+VaZSaCn1FbWVl/c7y2kpNlV6uV8u0SplGLtfJFXqFUitX6eQqnVypKVGodsgV22Syx4qLfqmWP9beXOF1jAhMMCEiEcbPwDY6ZJIQW5r2zIjhOQmZ5sMTtC9FuNOkZ5IJzIjQXAzdFcXmI+hcBJmRoGkRnPC0CM1I8GwEmYsi8zF0I7oQnuSDWS6QYQMp2hcj3SJqF1CbiDsjlCfOBiYi8Gya2jMjPTEf3z8fW5wSZtPUVBSbimJTUSQrQgnatw5iPjSXJPdM8nsnufkEmWFDccIdI1xJ2jfBhSdFKCdAWS44wfgzlDdNrq9DS2KeNOHLMuG5KLmYEXZl+LSEwQHL8GBLbYNWWylTVJTkQayoV8sbNPI/B2K1olypqFApK1XKKo16p1ZTq9PW67X1ek29Tlun0dVptTUadYW8trnS4zdPTScO7J/NZSTIZx/t6xjobBnu6xzq62hvra+q1CpUJcXyIplGpixTaio12iptfsmcXCvLJyLyfwsB9r8ABK/7WLmjVFUC/mpCt2FffZVOt3GdLt9DrClXy3Wykv8fQFyqLNLoSxsbywf7mixjnQ5Tj8PU4zB2O4ydDkOnY7zTOdblNfagrhEhbEsS3iThjaOuKGQHgeAYZIvDtgRsWwcxao+j+Xt1tihsjcLWGGJPoA8uuhXeqNs0Fc4PesGIt/ArP9pGDEyc93FhlCIP4h+dEOcXOItBc347NPhWFLJJIbMQMPEBEx+0sAErE7CzkJtHfTzqpQL24PqEuKpRL9cVPaLZ9st6rSxgHn1m7673X3917er71z945/oH797cAPGHb7zx68svPX/uwoVTZ86fOnPu9Jkzp06fOX3m/PkLFy9eunDh2bNnzp86debEiVOrq6dWVk4cP7507Njx40vLSyurSysrx44fP3ps6cy5CxcuPXfwqSMQhtc0NMpU6ub2TkaIHDm+cuH5y5cu/+rMhedWTl84fuLs00unDx87dfjY6SPHzxxdPnN06fTTx04ceurYvieeXFjcv7hn/+HDT6+ePHnpuedefOnyyy//6pVX//bCxef37DuE4OzgiKV30GTzIHx8anrh8MKh5YVDyw9AvPep6b2Hp/Ycmlo4kNv9RG5h/88ELhP004N9lnJ9ffEOlVKpa2vrdDrdOIaTJAFB4UDAHwoFIQiCYQSBcRQhMZQlCYkm4yydAJEJnk1LQjYenUrFZ1PJ6UR8MiKleDbO0FGOTUjCRFTKCXyGYZIcl6bZZBBih0btZdXNj25X/PyR7T/fsu3nWx5/vKhEq69oaW0fHBw0GIxmk8VsMptNJpPRbDbbzBanyeIyWtwGi8dg9oybXAaj02BwGA0Ok9FhNjrMJqfF5LSaXTaL227zOuw+p93ndPhdDr/LGXA7A25X0OMKetyh9eMKeVwhrzsE+Ot1h73ukM8T9nnCXk/Y6wl73EGPO+j1hPw+CLSqFTYKbwxKqYdBDKbFD1dSFF6wA6NZkuBRhA6HcCgMdtpxNCVSpIBjLAyRG+/TBM7lD02JLBPh2CjHRlkGUFggcA5DGRShEZhCYAps/cj/oxamIxhaBAguLKAAWQiwiYNlJDAhLkwPb1rhIfDr9WqbDqgfBtfpQIAY5IZZRsxvaSZwJn+AhvMX70CmgmclgZF4SuAJgSd4DudZjGVQhkZoGmFYjBVIIcJEokxUIkUe4xiYZhGGQ1ke4wScFwlBIsUIJUUoSSJFiRQEQuAwjoUZBqLoMM5AGAejPILwKMojKIdgHIyzCMFABAURBETgYQINEUiAgAMEFCDCfiLsA4eEfNQD6QZoNEChAQr1U6ifxHwE6iNQP4kGKTRIIQECCuBwgEBDJAbRGEQjITLsQ7zOoNPqtZtcdrPLYXG5bV6vM+B1BD0On9vmcdk8brvX6/D5XIGAJxj0hoLekN8d8Ng9TqvTZnJaDU6H2R9wYzgk8kSCJxI0KmEhDvHTiJ9BgywO8TQq8WQiymVjwqRApfAQ53diDnPQNu53GIM+Owr5GRKSODTBE2mJySWFuanE3t3Zg/MT+7PR6RibiLIx0AAdZaMSHRFJkcd5Duc4nOMJQaKlKBtLCImEkIiyMYmOSJQkUqJISSIlSrQUYaIxLpYQknkZT8SyE7FsWsqkxIlMdCqXnJtK7ZpMzGWi0+lILh3JZeNTU8nZXHJ2IjaVENIiFWNQnoAoPEyAkb9AiRITibCxCBuLsjGJiYiUyOIsCZNIAAl5wn6b32lwWocs5gGjc9QWsLod48bupkbFtseKt/zcNNh14un9N668sfbRW5+993fXPvjN2tV37n/24VfXP/ndzU9/d/Pzr29e/2btxre3bnx3+8Z3t699vfbpb69f+erz939744Nvb1/90/1r//DF2vf3bv3hzq2NDPH99cUc//JP//2//tv3X95fPXxorKdr28//qnTLI5DL8esXn//n//Qf/69/++c8iL+8cxPs5gAI/vLeWn518xd3bty5+dmdm59/cefmV/fWS4hvXf/s84+ufPjO22/+/et/9/prb/zm9XfefuPDD9977bVXZ2Zm+vr6dhTveGzrY9t3FMkVCqVGrdCoVXqdtqJMXaaTqVUlKmWpSqXQaFRalVIlU6lKyvWKqjKVXlVSUvTotsd+oVbs6O5oCnhsLAkJLBLh0YRE5FLcZIqJcxCDuCjITkF2CnKwqCdChdMSNZUUp1KRVJSncdjjtA0PDrS1tdY1NlTX1emqqmQ6zQ6VolitUlWUldVVVzXWVjTU6GoqFBW6Up2qVKtU6FXKcrW6Uq0uV6vKFAqdTKYulqmKShVbS2WPFRc/olFta20qt5v7CdQtMiGB9jOIk4FsEuJIku4s688ygTThjSJ2IWwRQuYobE+Sngk2MCWEpwVoSghPSdBsFJ2NYlMSNMmHslwoJ4RnIvBsDJ2NYdMRZFIIZ1h/mvGn2ECKDSYYn0S6RcIpku4I44vz4UwUnUqRu3L8npnIntnI7pwwl2FmEtR0jMjFsKyEpLlQgvYnGf8EH56KYLNxYjaG5QQ4RQUSuDuOu5OEL02HJthwlgtNcsFJNphl/VnGn3tQsBWYZEOzEr6Y5hcmxGyEgP3mvu76ikqZQlskK9shryhV7FQo69Rge7OqSa9s1Csb9Mo6nbJWq9ypVVZrVdVaVZVWVa1RVaoUFQp5uUJeqVRWq5Q7VepatapWrapRqmoU2hqlrkalq1Y0tVf7Q7bZudThQ/Nz03EK8VnH+kf7OkaHuob6O9rb6quqdUp1abGyqERdItPLFOVKVblKVaZSlamUZUqlXqHUK9d/1CvlWnmpurREVVKiKpFpZAqdXKaVlahKipXFJapiuVam1CtU5SpNhTp/1BXgv/vG79Qr5Dp5qaZUppXlz0ZAYrOGwX27wid/6pRqSmSqHbpyeUtz5ehAq93Q5TT3OE3ddkOndazNMtJiGWy2Dra4xzoQ55AE2zKUL036EptBbE+sz4kdCcyZwBwJzJ7AHAnMGcecCdyZJH6kEjgf/C0MS+RLiB9ez/FTGt60mbkwQLxp713+St+mH/P78MDXY7A9Cq3vsRPCNi5oY4MODvaImF/E/UzIGbKPmQfa+5qqG8rk2qJHVNt+Uast9ZuHn9m36/3XX7l59b3P3nvr2vvv3Pjow1uffnzt6ocfvPnGa5cvP3v23JmTp86cPHXm1OlTJ0+dPHn69OlzZ89dPHfu4pnT50+dOnti9fTK8qmlpdXjx5ePH19eWj6xvHxiaXnl+PGlpaXV8+cvXXruxYOHnw4j2M7/l7r3Dm7jztM+5ybsrsdBFiNyIEiAYA4iJYpiEHMEkbvROXcDDaCRCGYFKudAiVTyjC177Akey1mWg2xliRQpyfI4h5m5e29v933furqrq6v78/5oqgVTnpmdvd1666q+xUJ1/xoN/vepp57v85SUqbT6mrp1nBA+dPT4M88+f+YXZ2eOnzx4ZPbw0ROHZk4ePHJi36HZPQeO7T90/ODRuUMzJ/YdPLp9597NW7Zvnd6xb9+hudmTz/3y7PNnX3jphV+//Ntzz/3yxc2bdwIg3rihq2FD94ALESJj41v3bd1zbMueYxPbD41O7x/Zsndk85705j3DU7tTkzuTEztSE9t/xFAxwEtvbBm0FlblZOtUeYbKitqBfgeKYgSBgyDo9Xp8Pp/fDwAAKAcLwBCFoTyJhxkqylAxlo7xbCIkDEfDo3FpPB4blaIpMSRxrEhTQYYWeVYSuDhDR0kyQtESTkbcPnJ9c6/eUv7YKvVPf571D4+v/tnPn3ri6Ry9saCyqmbDhg0d7e293T293T09XV1dHV3dXb09PY6ePld3n7uz193e42rvdnZ0D3V2Obq7HD3dg8r09jj6eof6+5wD/a7MGRxwOwY9suKbOS6n3+0ClPG4QWWUK7I8LJcwK3ypALHCvplAnNn2rGzgyUCcSdWyk0GmWEV7/kHhWbFkKAVyStmy3BcdADEQwEDgYV80SXAkwWdCsJIyoTTVyR/kgjqlq1kJoFBKOuT/miJ5GYhXxETIyRKK/0HhXdkjkVlHtwKIlWPf67EjORKjCZgkIZKEKQqmKJiiEZpBGRZjleFQlkdZDmVZmGYgioEoFqY5mOERVkCXh0cYDqZZiKJBgvJhpBchPBDlgxgAZgMQC8EshDABlAlgdACjQJzwY6gPhTww4IL8Q5DPEfA6Al4H7HUgHgfsGYQ9g7DXgXgGEa8D8Q8hwBACOtGAE4VdKOJGEQ8GezHIJy/5gYAbBD0BZfcLBTHYD/tdgGvA7ex3Ovud7kGXx+HxDnm9Qz6f0+t3+QC3H/QAoAcA3H6/y+dzej0Ot7N/aLBnoL+rr7ejr69zcLDb4xmEIC9JBAQKDpIBDvXTsIeAPATio4gAx6ChICmF2aTIJnlCIgI85CY8g7CrF3T1gd5BOOAhCZBj0bBAxkQmFeNHh8NT4/Gt44ktw5ExiY+H6DBPCCzGMSjLoKz8gUYYEqJkDZ4nBFmkF5mwQAZZjJPv4iCBgwQJUTTCcLiMyAKH8/IBAiSJACMQ4XhwOB2dGI6Mx4R0hEtGuUQiNDwijY/GJtLRsZiQDFFRFhVohKURhiN4kQnHQ4mR2Ojk8NTm0S1bx6e3jk9vHt0yOTw5lhgbjg4nwsmYEI8wUQEVaIDiYTZCBkkA7mzcYM7PzXvysfb1aw7tnLp0/pXrH7xx7b3Xb37w1q0Pz9++9O7SlYt3rn549+rl+9eu/uHGtc/nb3x5++aXizc+vXX53tX3ly69c/fqhc8WPvz23s3v7i18vbTw5e35Lxbmv1y8/eWdxc8XF/702R/+7//2rzIQz+ze2Vq/ZtXPfpL3+M8hp+Pci8//1z//UQHiuws37sxfv7tw4+7tm4p7+JN7txW1eOnW1bvz1+8vzt9fmr+7cPP2jas3rnz00XsXzr/x+mu/f/n3L//2tVdfefutN957792XX355fHyiaUNTbl7uk6ueejorK0+lUWn1Kp1eazQZCixakzlfp8/R6nK1+nydQa3Xq3UanV5lNmksJq1Bk5uX/VRO1hOWAm1bawMMumgCpAiAZ+BomBpOCsNJXhIJngZp3EeiHgJyEQEXGfDQCECjAQoNoKDP53T0dXW0NDauqa0tr6y0l5ebbMUqsylHr8s3GfS2osKK0qLqMnNZsabInGvSZevVuQaNukCnLTLoi4w6i05tUuXpc3O0Wbna1bnqVXnqp/LVT5lMeTVVRd2d6yFwkKUAngY4whsivBLpTTK+YdafYvwxwhNCBjmgl/Z2sb4eIdAfxoZipCdOeeOUJ8n5x0R0LIwNC4EY5ZFIT5z2pXhwRERGRDQlBCTaK+JDQXQohLvCpFekvEHSLZCuIO0ROX9UgOIimoriI3FqLMGMJZixOD0aI9MRYljEUiI6HEKHg+hwEBkOwsMCnOLgJAMmKF8M90YQdwRxRlBnFHVLmDdO+BKUb5j1D7P+YdaX5vzjQUhWskc5MM0AE0F0a4LbNiyOhinY09OwpthoyMrTPJVvyFIV5Gpsam2pXldu0lWadRVmbblZU2ZWlxjVxQa1Va+26jVFeq3VoLcZdEU6tUWVb87LK8hTFearrSqNTaW2qVTWPLU1V2fLNxWrC4o1NfXFPqBvdDS8c+fY+EiYxryDXc0dTXVtzXVNjTU1tSU2u0lvUuXpsnO02dn6nFxjnsqk1pg1ugKdzvJwNGaNDLK5ulx58g35KqMq35CvXJSvqE1qjVmjjNqkVo7JozKq/sMn35CXr8sxW9S11UXtLTUDXfWO7vrBrrq+9pruloqOxpL2dfbOhpKBliposCkE9ycpb5L0SOhQODAggn3LNAwNLI+S9oAORlFHFBuKYkMS7owRK0vjVvCuohk/uiGnXFGW7ZTkNVlLln0OK2TgTOSV0VYZhYkzBeOV2RQPviQYGOCAAQYY5CB3EPMHcT8dcAKDHd1NaxoqraVmlS7rMfWqf7Dpc1zdzQemJy688uvr77/90fk3Ll9469rF925e/vDKxffOv/Har3/1wplTp+aOz87Nzs7OzR07PjtzbO7Y7MnZudNzc6fnZk/PzZ4+NnPyyOHZw4dmDh+eOXr0+MzM3MzR2aNHjh05PHNsZu6Xv3zh7NmXdu3ZD4CIrbhMrTHU1a8PidLRmblnfnH2xIkzBw4e3bv30KHDx2eOnTw6c2L/wZldew/tOXDk4MzckblTB4/O7tyzf8vWHdu27Tq4/+ip2TPPnTl79pnnX3zupXO/e/2F536zeWqn14Osa+ho2NDtcKOiNDG17eC2/bPT+2Yndxwe3bovvWlPetOe9NSe4Yk9qbFdidEdidHtP6LwmN9Dt7U6bIU1OdkGVZ6xsmLN4IATxwmKomAY8vt9AACAYCAQgAIgEgBRKECgCEvgoQwgjovBlBQeicfGZCAOixLPiQwdZGmRZ6MCF2PoiAzEGBVx+ch1Tb3agvJ/XKX+yePZP3s866cyEJsKZIW4s6Ojv6env6endwUQ93s6+7ztfd72Xk9Hr6uze+jfBsTOHwBip8/p9LlcfrcLcLsBtxuQaziU7GHls+weVvwSsutAZtnMXboVhR3KZKYUK76F79c44zC0rB+v6PuQXy3DsbzSh8AkjjEPrA6csuWmELP8FplflY06eeQrjyrEMhPTlCDHTSi7dLJ4LP9UmYnlMwIfEUOSGJJCwagCxCuqmGXGfRSIHx3l5LK9mGAJlCZgkoBJEqYohKYRmsVYDuc4XNaMGQZhGJhm5ZF5F8BpkGBAkg1QHETxEM1DNBcgWYBg/TjtRUk3jDsD2BCAuwDSG6AAkAICFABRAEKBKAWgpB/DfRjiQQJuyD8U8A4GPAOgewD0DsJeB+IdRDyDsGcA8gxA7gHIMwh7B2G/AwaHkIAThd0Y6sUwH4740IAH8rsAn9PrG/L4Xb6AF0RBhIBxEiFwCEMAOOANBDxgwAsifggBYBREUBDBQAQLIFgAwQMoBiIIAEE+EPT4fU6ve9Dp7HMM9gwMdA8MdDmGuj2eARB0YaifIUAOBxjER0FuPODGES9JBFgWCwVJSWQSIhPn8QgF8aiPAp2YbxD2DkB+Bwy5CRxgGCQkEBGRjktcKhEaTUcnRqSJVHhE4hMhOsxivEzDsgVFgVoaYRiUFchgmI3IoXgyEFMwjYMEBuCPArHM0yREIV4MduMUxEfYeFIcTYRGImwyREkiLcWF1Ig0NhabHJHGE6HhMCMFiXCIEsNsJCpI8VBiOJoeS4xvSm/eOjY9PbFt2+T26Ynt0xPTW8a2bBrZPJWe2pTevCm1eVwaTwmpdGh4PJoOk9xAW3uRVpP/1ONtDWv2b5v84M3fXX33tcvvnLv+3us3L759+9J7S1c+vHvto3vXrnxy/dqnN69/uXDrq8X5r5ZufTZ/9f61i3cuX7h37b3Pb1/67v78Hz9e/ObO7a8WF768vfDVncWv7ixlAvGXdxaP7trRUlf71E9/vAKI//z1F5/dW7wzf33p1rU789fvLNxYWri+tHBdVojv37t9d/Hm0vy1pVtX783f+GRx/pMHQHwzA4hf+d1vXzt37q0333zv3Xd/97vfjY+Pb9jQlJub9+Sqp1dn5+ardWq9Ua036UwWY6FVX1CoNprz9KY8vVllMKsNRpVWo9Lk6fUqs0Fj0OVrNblGg6q2pszj7hdDVEzixRAVCdMxiUsmhGRSSMaFaIThOYzAAMjv9A71Ovu6HD2d/d2d/d2dfZ2d3W1tbU3NTesa1q6pr6qutZdXGK3FeSZTll6XZzLqi62FlWVF1RWmMru6qCDHpFutV2Ub1PlmrbrQoC00qM2aXH2uXLiQq83O02ap9dl6Y66t2LB2bflAfyuOekQBk0KEFMSGRWIySm2O05tj1FSUHAthSQ6MEm4RGQrCjiDiEDFnhHBHCU+EcMVoXzqIjIhYggcjlCdCeGK0PykERsLoSBhLBuEI7RVQBws7OGRIwN1ByhukvEHGJ/JgJATHwlgigiejeDKCp8JYMoylwvhwhEhHiJEoOSpR4zF6Ms5OxZiJKDUuEiM8mqIDccInoZ4I7I7ArijiklBPDPclCX+S8qUYX5L1JVlfmgcmRGRTBJ8SsTEeGuUCUyK+Ix3aPRGbSggEMLhhbWmBKUetfVptzNZYcrU2tbZErysz6splGjapSkwqu0FVbFDbDBqbQWcz6GxGBYhVBXn5ljx1Ub7WptIWq9S2fJU1V1WUo7XmGotVBXZ1Tb3N4+tOpvitW1MjKYFEXAOdjW0bals31DQ2VFRXF9vsRkOBSmXIztVlZemycvQ5+cZ8BYj1hXp9of6vAbExP8+Qn6vPlUVfGU/VJrUyKqMq36jK0+flaHNytDn/aUCcLwNxTVVhe3NVf8eawc41Ax21vRsru5rK2tcXt9XbOtYVD7RUwoNNIjKQYnzDtC+OuyTEEYUH5ZEQh4Q4JNghIQ4JGZKQZYqNYs4o5pTwh0nDSpREZnVcBB6MwCu7mhWdWJlHhWTZ4aA01WWu0CkZapmzIvHtUXuxfEsM9IvKI8tA7OAgbxADgjigAPG6iiK7KV+z+h9VT/3Mpst2dTcf2DZx4dxL195/+8Pzr3904c2rFy/cuHzx8sV3337j1Rd/9fzpU6fmjs/K0vCx2bmZ4ydmZk8dnzs9O3t6bvb03HEFiI8dOXzs6NHZmZm5maNzR48cP3L42LGZE8/+8lfPn31p9+79AIDYbGUataG+vjEsxmZm5n7xzNm52dP79h3es/vA4UPHjs2cmDk6d+DAkV17DuzZf+jgzOyRuVMHZx4A8fTOg/uPnp595uzp58+eef7FZ3/92u/efPG5322d3O11IQ3rOtZv6BnyYOH45Obth7YdmN267/j4toPpzXuHJ/cMT+1NT+1LT+wbHtuTHNmVSO/4EY5GvS6qtXmgyFKdk2VQ55urq9YOOTwkSTMMi6JoIABCEIQgKIpiMIQFQBQK4CjCEHhQtkwwlMQxsZCQjIbT8dhoPCb3O8QEPszSIZYSBS4a5GMMEyXJCMXEcDrq8lPrmvu0lop/fFr9k8ezf/p41k9/vuqJ1TkGs6W6Zk1zc0tXZ+dAb89AT7cMxF2dvd3dgz19zu5+T2e/r6Pf39Hv6+jzdHY7u7sG/30KscvpV+RhWRJWUFgm0RXJEgpurjAE/yWj8IrJTCPObK3LVH8fLcDLBOLMgmjZ/6AI1Yo1GUUoRc1VnMGZq3Ur1ulkOJZ1X9kmoezSyYt0StRa5iMssxwnLNNwZglzJtrK2RGKlWIFJf+VoXCGxpaHkfXgBzScAcQUA1F0gKRAgvChuBchWswzYwAAIABJREFUfCgF4AxIcgGKh2gBooUAxQMk5ycYD0a5YMIZwIb86JAPc/kxjw/3+HAPgHsDhA8mfDDhQzAvKgMx4IT8Dtg3CHkdkN+JAi7c78R8Q6jXgXgdyLJULAOxE4VcGOLBMR+OAwTmx2EvDMhA7PQCbj/sh3AIozGKJRgGp2mMIhGSREgaoziSlYfBl29RKEkiBAHjOIRhARQFUQSAA14QcPu9Q173oMc94PUOAKATQX0UGeAoiCdAFvVRsIeAPQTmpymI57CQQERClBSiJA4TKYjH/DTsIQIuDHSioBNVTrKozMSxCJuICal4MCUJiQgrBSmRw3kG5ViM5wkhSIWCVEggg7LcK8vDUV6K8tIKhViWkFmM4wkh03cRpEIczuMgBXsIAmSDZDTKJSNsIkhGeTwcJCMSn0hHR0djEzIQR9iYSEclPpYMp1KR4WQ4lQynUuHhtDQyEhsdjY+NJcbHk5MTyYnx5PhYcnw0MTaZmpoemd46vHVCmpiMTWxKjEtMcLC906rTqlY93r5+zf5tU++/8bvL75z76O2Xr7xz7sYHby1e/uDe9csf37hy/8a1T2/e+Hz+5le3579euv310sIXC9f/cOOjj6+9/8mND75cvPLH+/N/vL/47d3bXy/e/mrx9td3l76+e+eLpds/CMS5P38sMDT4yq/O/uufvvu//tu//Pmrzx8F4sX5azIT3128efvW1YUblxevX75789onC7c+WZxftkxcvXT5g/cuvPXmG6/8/tWXf/f6uXNvvfHmuxcu/Pa3smWiMScn76lVMg8btcYCrbHAUFBkttpNRcV6i1VbUKgpKNIUFGpMJpVGnZefo9XkGfVqg15lMmrsNktr63qSCIyOxqamhtPpaColxuO8JLGSxMViQiTCsQwWAD2O/q721sbGdXVr11TX1VSvra1dV1e/vn7t+rq1jXXr1tWtq66uKy6t0FmsOQbjap0u12jUWYss5WWFlRWmshJ1kUUG4iyDKtekyS/Q5Zu1OYa81Zqs1aqns9VZedoctT5Xb8o3WzSl5ZbGDbVOZxdFglGRiofphEiORpnNSX56WJhO8dMpYXOcm4xSIyEkxUExGoiS3gjpiRCeMO4RMXeE9Ca4QJyDIrQ/RHhEwisxYDIIpyN4OkwkgkiE8QmYk0OdPOoKEt4Q7RcZIMwHoiIcj2AJiUhKRDKKx0KIJEBRPiDxUFyAUyI2EiEnYsymJL8lJWxNCZvj7FSUngjhoxySogNx3CehHgl1xzBPgvClKHCECaRZMEkvdz6nOP9YCJ4KY5MhdIyHx3h4S5TaOy4d2JKeHomwiLttQ7W1UKU3ZOtMudrCPK1NrbHrNKUGTZlJXWpSlRjz7cb8YoOq2KApNursRr3dqC826mx6bZFWbVGrLfmaonytTa23a3R2jaZYJQOxxpprKM43F6uq1hQ5XG2RKDE+HklIFAIM9Gxc29JQ2dRQua6+tLKyyGrTGwry1cacPEN2tj4rR5/9dwGxov4+MD/8ABBnKsTKmf8MIDYVqKoqC1o3lPe0Vfe3V/e1VfW0VHQ1lXWst7ettXU22AdbqxBHcxgZHGb9acafJD1xzBlDhx6dTISVFeIoNiRlxAxnMvFfkoofLVv+S1ryipZmhbAz4XjFRp3yyKMnFVE5+EBO5oE+1t+vALGAARQ45B9o79pQu7a8sNiQq171D/lP/tSmy3b3tBzcMfHua7++9v7bH55/7cMLb1z54J3rlz64/MG7b71x7sVfnT1z6tSJ2bm5E3NzJ08enzt5bPbUsROnZ0+cmZs7Mzd7eu74qePHTh49Mnvk8PEjh48fPTI7c1QG4tkjh48fmznx7C9feP7sS7t37Qf8sM1aqlEb1spAfHTuF8+cPTF35sD+I3v3HDx86Nixo3NHj8weOHBk954De/YfOnD0+KHjJ/YfObZ9177NW7ZPb91xYN/hU8fPnD39/PNnXnjp2d+8/tu3Xnr25enJPT43ur6ho3FDj9ODRRJTm3cc3rZ/dvOemdGt+1NTe5ITu4en9o5s2j86uX9kfF9qZHdieOePkIDoHMSbGnst5oqsp/WqXFN11VrnkJeiWI4TcJyAYQhBEAzDcZyAYVxGQwSmCUygiDBFRGkyytJSkE9EwsPx2Eg8NhKThiPheFCILAMxGw3yMZaJUlSUYuM4I7kAel1zv9ZS+Y+rl4H4J4+tenJ1rrGgsKa2rqWltburSwbins6uzvaOzo7u7u7+nj5Hd7+7a8DXOQB2DgJd/d6uHqdsHf73AfEKFJbZVwlWy6ym+8Gmuh/s3chE3sx5dL9Npti/4rhQMo/lz/LvlLXqzFcoFI6htCziyrMCiFf8vAeMu6z78lw4c4tOXqTLTFvLzKOgqaBS1CzTsJKepgSoKUXNsttYZuVlU8Qjkxk6QeIsTbAswXEExxIcR/IcyXMEzxEci7MMytAITcM0DZEUSJAATgI44UMJH0r6MRogWJDkIVqAmSDMhCAmGKAFkOJ8BONBKTdMuEDM6UecPsTpQV0e1OXDPCDuhXAvhHuXgRjywKALBp0oMIT4nSjoxiEvFfCQgAuXmTgTiIEhFHJjqJfA/SQBUkSAxEEC9aOQDwp4A5AfxgIYhVIcyQm0wFM8R8r/FCfQQZETRU4UaIElOBpnKJQmEWpZGkdIEqEolKJQioBJHMIRAIX9COLDMD9FQRyHiQIRCZIRGXlxgMEBhgxwDBLk8bB8SyDCLBqSoRn306iPQrykPJifIkCWhgUOC/F4OEhGQ1RUpKMiHQ2SIocLillCQVvZLswTgiwPR3kpwkWDVEgWgCmYzjRUBKmQLCFHuGiYDcvcTARoxEsSIMvj4RAlCUSEQUIMEuSwUISNpcIjo7FxBYjDjBQLJoaj6eHocDKciocSsWA8ISaS4WQqkpLX9dJSWvZLxEPxEWlka3rr9tHtm5Obt6Q2bRmelIG4SKdVrXq8o7HuwPZNH7z58pULr146//KVC6/eunj+ztUP79+69of565/O3/h8/taXt+e/Xlr49u7St3cXv1q89fmty5/c+PDTWx99tXTtT58s/OmTxW/vLn6zuPj10uI39+58c+/ul3cW//T5cg7xF0u3j+zc3rym5smf/DjnsX8CHQO/f+G5/+2P3/yf//rPf/7ys0/v3r67cCMTiBduXrl96+ri/LXb89duXb908+qHC1cv3b1x7ZOFW5/cnr87f3Px5rX5a5evXHz/3bffevPcK6/9/uU3zp17+403L7xz4Te/+U06nV63riE7J+fp1Vm5KrXOaNabLXqzxVRoK7SXFdrLzLYSo9Wutxbri6y6ggK1TqtS5ek0eQatSqfNMxrVJfbC9vYNNAWPjcWnpoZHRqRkMiRJnChSgkBwHE6SMAh6Bvq7W1vW19VWlpUU26yFtsJCu81WZi+rKq9cU1m7rqa+fs26qqq6InuZ2mTJ0hlW63S5JpPeZv1BIM4xqvPM2hyjarUue5Xq6afzV2Wrs/K02Q+AWFtaZmlYXz0w0IbAbo6GBAYSKDDCBBI8OhzERkLYWJgcD1PjYXJUxNICluDgKAWECa+IeUKoJ4i6QrgnTPpEwsfjbg51Cpg7TAFxHkqFseEwGQ+iURYIkd4g6Q1R/ggXkAQ4FkTiIpqIYimJGI4RKQlPRlApCEU4QGR8Iu2LMH6JA5NBZCSMT8aozQl2S4LdJNGTEXIihI8JSJqFUhSQJH0Jwpck/WkaHGPhCR4dE+AUA0iURyI9SRYYC8GTYWw8hI5y8CiPbI0x+yeTR7aP75yIC7ivvbnGVqT+20BsN2qKjboSo77EqC82yh5iTaFaW6TW29R6u9ZYqtOXaLV2tcqam1+YrS7K0dvyTLb8ihpL32AzL0DDKT4iYrCvr3tjfUtDRePa8rra4rKygkKr1liQrzHlqky5OYasHH1WvjFfW6CVnRKZQKw2qTOdD/mG/EzkfQimPzT/GRC84r0qfY7RrKqoMDc1lHa2VvZsrOreWNnVXNG5oay9wb5xra2zoWSwtQZ1tEZQR5oD0hyQehB5lsBdCbms7sHEsKEYNiRhQxI2FEEd8kQz7MIrvMJ/BXxleH20ZC4zoSIzke3RdTr5/IpiPPm8clJJYVPihzlvlzKsr4fx9dH+QRZyC5hfwPwk4PD1t3Wsr64rLbDqsvOf/GneEz+x6rI9va2Hd029/8bvrn9w/uLbr148//rl989f++j9S+9fePP1V371wnNnTp08MTc3d2Ju7tSp4ydOHZs7ffzkmbmTz8yd+DuAeOeOvV4PWFRo16gNDWubIuH4saNzz5x5bm729DIQH5yZOTJ79Mjsgf1Hdu85sHvfwX2HZw7MzO49dHR6x56pTdNbt2zfv/fQqWNnzp56/vnTz38PiD3Y+nUdjY3dLi8eTW7asvPI9L7ZqV1HUpt2x8Z3xsd2pib3jm4+MLbpwOjE/tTI7nhq548Cfn6wD16/rttsLFu9SpuXY6iqrB9yeCiK5fhMIMYwDIcgTObCR4FY4OJhMRWT/gYQ02ycYCQ3QDe09OsKK/9ptSYTiE0FhbVr6ltal4G4v6e7u6Ozo629o72zq6u3u3ewq9/VNeDrGgS7HGD3gO8/BIgzaVgJGF7heVDwVIHUTMH4UQJWFu9+MPsss8jj3wjEPi8ks7v8auW9yrfJ2rAs3yolGkoC8aM5xJm/isBZlgnJ7XTyLp0SPyx/leK1oEjhgai8koMzaVhu2eA5MdNknKkZPxpFrDguSJxlSI6nBIES+AfDkTybAcQURFEBQgFi0o+RfowCcCZA8hAdRNgQyokoF0Y4EWZDECMAFOcnWB9Ge2HSHcBcftTlQV0e1L0SiFEfivhQyItCbgJy4wEPDnlJ2EdDXgp0E7JO7HEgjwIx4adIkKYghoZZCqbxAClnIeMQRWMsRwocGWQJgcY4CmXkKwId4qkghbI4RKEggQA47MdgP4aCOA6RFMIwOMcSPEsIDM5TKEshDIsJITIa5ZIxYTgeTMeE4QibEIgIi4YYJMiiIQEPB8lokIwKRITDRAYJUhBPQTwNCxTEkwGOAFnMT2N+mgBZWSTmMJHHwzwu8niQw4IMwlOwbBemZLrNBGLZPiHnQMt92jIKK/LwCiAOs5EQI4boEE8IJMTgAE1BvIzsHCZSkEBBPIsGw4yUFNMj0lg6OhYPpmQgloR4MpxKhpPxUEIu8f4+E8u34nIORkyITcQmtiS3TMWnNiUmNyXHwyTX19pWoFapVj3e0Vh/aOfmD99+5dp7r1+5cO7GB28uXLpw9/qlT+avf3b75ue3b315e+GrxYVv7tz+7t7Sd/eWvr4z/8XC1U9vffTZ/KWv71x/CMRLD4D447tf3ln8cwYQH96xvam25okf/zj7sX8CHAMvP//sP3/39f/xL//rn774VAbiBx7iZSCWmXjh5pUbVz+8fvni/JVLd29cu79w634GEF/98IP3zr/95qvnXn/l92+8ugzEv/71r4eHh9euXZudk706KytfozGYLUZLoaHAYi6yFZWUW0srCkvKC+xlpuISg9Wmt1j0RoNerzXoVDp1rirvabUqq9Cib2ys9fsdwSAZibBCkOQ4jGERkgwgiNfrGRzo7+pob97QuLa2pqK0xFZUWGAxmwsLCqyF1mJbSXlJRXV5dV1VXW3N2vKKWou1RGU0Z+n0WTp9nrnAUFxsKS/PAGL9ar1aBuJckybbkL9am/O0anWWerUMxCpdjtaQqzeqrDZDdU1Ja+tax0C719Xjc3V7hjp8jo7AUBfi6iZ8vSzoCKKeCOGXaECiwDDhF1A3Aw1RwCDlHyCBATowyMJOFnZR0BAZGGSgIQH3RhgwHkQTISIexCQejnKBmICkwuRonBlNsCNxeiROjcSpkTg5EifTMSIt4ckwmhDhmABKHCBPjAUSHDgsQCNBZDSEjgSR0SAyKsCjAjzCQ2k2kGbANAOOsIExDpoU0KkQNhFCh7lAnPbHaf8wD02EsckIMR7CRzlklEe3xrj9U6nD2yd2jMc4zNPaWGUpyNPontYaczSWPNkyoS0zassLtOUFmlKzqsSkshvVMhDbjXq7UVe8vFSnLdLorBpDsdZYqjeVGQyluodAXJitt+aarHnl1QXdfY0U7YvHmXAIRYGBvo6Gtg3VG9ZV1NbYiu0Gs0WlN+dpzXlqc16uMTvHkJ1v+vuAeIUSnHkmUzlecfI/AYhzjWZVebm5cV1pe0tlV2tVV2tlZ1NFR2NZ2zr7xvrijnUlg621qGNjBB16CMQPWzNccjG4PDF8KIYPSZgjijki6KA8UdQhfT9TItP28CgQZzYw/yUgVlzFyjwKxJmhFiuIPBOI5TIOOXRCTiZWhvF2095e2jfAQi4B8wmYjwQc3r6N7Q1VtXZToWZ13hM/yX38x1Zdtrdv49E9my++9fsbF9+5+ParH7z92qX337764XsffR+IT5w4ceLUqdkTp47PnZ49+czcqV/8XUC8Y/set8tfaCnWqA3rG5qjkcSxmROZQHzo4Iz8yP79R3bvObBr74E9B4/sP3Jsz8EjW7fvnpzaumXz9v17D508dvq5U2e/B8RTe3werOEBEEvJzVt2HZ3eNzu583Bicmc0PS2N7khN7hndfGB888EHQLzjR4CX7e8JrK3rMOrtq55U52TpKsrXDA64CIJmWA5FMRAEA4EAAiMwjIKg7GRFYYjCUZ7ERRKPUESEoaI8GxNDSSmaVoA4FIxyjLgCiBkuQbIxD8isbx3QF1U9lqX96RM5P3si+weBuK+rq6u9va11Y9vG9o6O7s7u/s6+oc5+T+cg0DUkA7Hr/yMQZ7iEZXu0jLk4DOGZeCo7KGRXsfyIsif3g3rwo/0XGY7h71V4/KUYY0WNlsfvg+VXK4ZmRZ9W4FjWeuUUCHlPTvFOZK7TKdt4it0CQ2nlQSVHQtm6+3758/Ljiqb7qEdCFoYzK5rlwo5MDla6mh91XFAEx9FCkAmFmFCQCSlAzOAcg7E0QstATEMkDZJ0gKRAkgJw2UPMQtQKIA7DnAixoQAjgJQAkhyA0T6Y8IK4x0d4/YQXJHwQ6UdIP0L6UcKP4wCOATjqJ1AfhfhI2EchfloGYlkkVrwTPgcMDCGgE4PdOOZTgJilYZ6GOSLAoCCFACQGUgTEUghHwiwOMShAwj4c9hNYgJavwD4cdCN+J+QbCniHAr6hAOhBET9BQAyNCRwREqgwT4osHmTxYIiW4sF0OjIxEp0ckSZT4bGYMCzSMYGIyJQZoiSRisn6K4uGZA5mkKBMvfIVMsDhAEOCHA3xHBqSaZjDQizC0zBHBhgcJHGQIAKEbAWWLROy7UHerpOVY7lPW16kw0GCCJCKe1gggyFalEcggzzBMyhLQgwZ4GSfhkBEGCRIBjgywMlAnAgNp6OjqfBITEhGWEmko1E+Hg8lZW1YdmhIwkMgTkVSCTEhCVKIDnEEH6LEZDA1Gh4dEUfGIqPjUlpAqa7GZmNuTt6Tj3U01h/etfXSO6/e+ODNa++9fuvDt5euvvfxjct/WLjxxdKtL5cWvlq8/fXS7W/u3P727uJ395a+uTP/5e1rn81f+nzh8td3rv/x/vyfPln87t7St3eWvrmz9O3Hd7+9fy+zmOPzxYVD27dtqKl5/Mc/zn7sn/yD/b997hf/5Zsv//d//l++++yTP9xZBuJ7t2/eXbx55/aN27euLivEt67euCYD8Ud3rl/9eP7mxwu37s7fWLp1beH65WsfXXz/nfNvv/bqG+deefO1V9964413zr/z0ksvJZPJ+vr6rOys1dlZap3OZCk0F1kNlkJzkc1aUmErq7KWVhaWVhTYSw1Wq77AbDQbzSa9Sa/S5Gdlr348J+txvS63qtre1dXs9Q74/UMeT7/b0y//HRjo2Ni6vr6uqqaqrKLcXmK3WosshZaCQovFWlhUbC0psZdXlFZVldfUVK2prqorLas2FxXnG0xZen2Owai2FJpKSosqq4qqqkzlZRprUa7ZmGXU5hg1OUZNrkmTbVBl6fKytTk52pxcbW6eNidfm6PSZmt0uSaz2m4vWLOmtKmxtrW5rnVDbVNDZfPaio3rKjvWV/U21w61N/j7N6LuHhIYoAEH6R9A3D2Ao93bv9HT2+rtawUdHZi3jwAGMaAf9ffh/gEadgqkL8xCEo9KAhoT0EQIS0eZqbQ4PSlNT0qbRkPjKW48xYwl6bEkNZagxpP0RJKZTDETCXo8Ro1E8eEQkuQDccYfJT1R3B3B3RLpTdD+YRYc4QOjPDTKw+MCIs+EgEwG0ckQOh5C0wKcYqEUD4+K+JREb4qxk2F6XMDHBGJrTNg3lTo4PT49GqUgZ2N9mVGfrVI/pTZkqc15GqtGW2LQV5j1lRZ9pUVXbtGUFWhKzWq7UW0zaGx6rU2vs+l1Nr3eqtdZdXqb1liiM5UZzOVGY5leZ1errLl5lixVYZYCxJ09DTjhjklUNIyTsNPZ19K9cW1LY3VNtbXIqtWbcrSGbK05T1OQn2/OyzPmqkwqbYFWZ9HLEWyGIoO+UK8t0D4KxKqMFbrM5TnFVpGry1XQOfPYfw4Q5xnN6vLygvXrSttbqjpbq7uaq9o3VLSvL9u41t5aV9y+1t7fUg0PtoaRoWEWGGb9ScqbeNCCEceXIVhB4WUaxhxhZECeCPKwjk5Rc5WVOAkdktCV2nA4c0UPcTw48BBwE4RrRcNzHHfFHsRTZCrEK7BYcWvIx5S6ZlkbXkZhd4dcYkd7uihPD+XtZyAnj3l51Ev4B909LRvXVtQUGwtUq3J+/j/JQOzrbzu2d+tH51+5+eE7H7z16vtvvfrRe29dufjuh++988Zrv//VC8+dOX3q5IkTJ0+ePHn69NzJ07Mnzsyd+oUCxLPHTh2bOXHk8PHDh44dPnRMAWL5yszRueee/dXzZ1/avm33kMNTYLZqNcYNja1SNHn82EkZiA8eOLpv76GDB44ePnTs0MGZffsO7dq9f+eeA7sOHN57eGb3gcNbtu2amNyyedP0vj0HT8ycevbkc2cfAvHvty0Dcfv6xm63j4iltmzdPTO99/j49oPS2DYxtSUyPJ2c2D225eDElkNjkwdSI7tjye0Pgdigsz/1hCo7S1teVtvfP4RhJEUzMAz7fD6/3w+CIAgG/H7I74O+D8RhOX+NY6RQMBGNDMektBRN/T1AnPuzJ7J/+vNVT67ONZoLa2rrmlpaujo7+3u6ezs7O9vaNra0trZu3NjW0dbZ29E92N7r7hjwP1CI/wOB+Hv5aJnyrSzWrgBiRanN9ARnBv1m5lHIWmymR0IRmH8wt/jR3juZiVeI05kGZQWIM4MjlGhh2SKsSL9yfISykCfnImfIwA8X75StuwezrBkrOcQrMiL+EhDLHKxUNGcC8feYmOJZWuCZUIgVQ6woAzFHcizBMhhDy34JhKZhmoEpFqY4hGZgigbxZYUYJFiQ4AIkF6D4ACXIA1ICSPEAyQMEB2AsgNJ+mAYCNBCg/BAFIBSAUgBKARgJEARI4CCBAaQso6IAnQnEoJtQmPhByoQCxCQBUGSAkRVZHGQQPwX7SMRPowCDB1gUoCEfCboxvxPxO5GAh0D8NOyjABfqdUDuAdDVD7j6AfcA6BuCAx4cAxkKEeSkXhYXaTRIo0GBjMaE4eHIuDyJ0EiUT8n4yxNhgYyKdEykHwKx/GNkBg1RkkBGOTxMy7IxLDBoiCciQUoKUlGBDLOYQEEsDlCoH5ejnWVDsEAGZbOEvBsnsy8F0xRMEwESA3B5lOsyLgtkkCcF+SkKpokARUIMDQuyQ+MHgXg4MpoKj8SDqSgXj7CxmJBIiKmEmIwF47L7IsJJmSJxQkzEgrEwGw5SoSAZitDRGBOLM/HhYCotJpkAtnFtgy5rdc7j/9jRWH9k9/TlC69df//Nq+++duvDtxevvPfxjcufLtz4Ymn+qzu3v15alN3DMhN/c2f+y8Xrny9c/nzh8td3rn338a0/3l/87t7St3eXvr1757v7977760A80PebZ5/585ef/ff/8udvP73/ydLCnfnrd+av31u8eW/p1t2lW3LQhAzH8zcv37zy4fyVj5auX/34lgLE1xeuX7l26eIHF945//prb756bhmI3z7/4osvJhKJurq6h0BcWKQAcVFJua2swlpaUVhabi4u0RdatEaDwaQ3GbVGXZ46b1X204/lZj1u1OdVVlqbm+o6Oja0t61vaa5vbq5vaVnb2rKucX1NdVWJvdhisxbYrBZrkcVaVGgrKrLbikvtpeWllRXlNVUVa6oq11RX1VVW1dtLq02FxSpjQa7BlG8u0FltlvIKW3WNtbrGXF6utVnzC8w5Jn2uSZdr0uaaNDlGdY5elWfIzzeqVAZVvj4/X5uTr8lWa3IMelWhRV9aaqmqsFVX2qrKCivspiq7qbbEXF9WsL7K2lpf1t1UN9TZ6Ovf6O9v8/S2Dnas72qubVtf1bquonVtRVdTraOz0dXX6uxtcfQ2OXtbvIPtoLsL8ffjoIOEhmjExRP+CI+mJW5yRJwaCY0l2WGJSEXRZARNRdC0hI0lqE1pfutYcNu4OD0a2pTixqPEcBCO0b4QNiRAgwI0IGLOGOlJseCoAI+H0EkR3xQmlkfEp0RsIoSOh7DRED4aIsYi1GSM3ZoKbUuJW+LBqQg7GWa3JcL7N6UPTo9vHYkS4NC6NaU6bVae6imVXgZirbbEqK8oMFQVGqoK9RWF2odArFdbdRqrTmfT64sNhmKD3qY3FOv+ChCbbfnlNQWdPQ0E6UkkmESMFmgw4O4Z6m3paK2vrbZZLGq19ul87dMaU67WotIUqtUFKrVZ/f9bINaUl1sa15V3tNR0tdZ0NVe3b6hsW1/eurakZU1xW729r7kqMNAcgh0p2pekfXHCLT2MgJAzJQaXURgdjD4Qhv/tQPyDLuEVirJcFq2ciWHOOO5Okt4VLR6ZonJm6IRCOm/NAAAgAElEQVTiJ1aU48wwCgWIl5n4USAOOHnUyyEe3Dfg6m5urS+vthlWAPHxfdOX3jmnAPGH77515eK7H757PhOIT506derMmROnzszJ8vDfCcTbpncN9DvNpiKtxti0YWNMSh0/dlL2ECtAfOjgzIH9R/buPbgMxPsP7Tl0dNf+Q5und45PbN40tXXv7gNzR0/+ABC7HwJxfHgZiMe2HYiOTocSm8KprYmJXWNbDk5uOTw+eXAZiAN+YbAPbljbadSXygpxeVltf98QiuIESQUCAY/H4/V6fX6/3w/4fKDPCwF+TAZiAgsRmEhgIomLDBUR+FhYTEajqWUgFh4AMRcNCXGOlWhaYvkkxcW9AbZx46DBWv3zbJ0MxD97/OknV+caTAVV1bUbmpo62tt7u7p62jvaW1tbmpqbm1taWtta27vbOvs3djvb+rwdA/6ufm/X37NUJzOxgsV/E4gzN9sycycUIFaU2sxFukxLcaZ5V9mfU/IiZCvwih67HxwUoRTNWKbwH1zak3PTFAPxI1lpDx0RioQsf7OSKJfJ8UowRWYkhSwYkwSHIiQM4QhMKPUcmUwsI69c5iy7JmT8la8oNKwAsYLFLBvi2VCQE0VODLHBICPTMMPgNI1SFErRCEWjFIPSPEoLGBskOA6lKRDDvTDuhQkvQnph0ovIQ3kRyovQXpT2oYwPY30o60dZAGVBlIUQNgAzIEKDGAVg8l8SIGSFGPOTmJ/GABoFaNi/TMMKEMsjL6jJQIx6cMyLYz4SB2gC5IgAjwEs4mdgH40CDAZyeIBHAQbyUqAb9zsxwIUjfhoP8BjIQV7K70S9DtgzCLkHIK8D9jtRyEuiAEvCAo2GaFSkkCAG8hjIUkgwSEWjfCLKJ6N8MszGg5TEYiKDhVgsxBORIC2FaClISzwZYdAQCfEkzLNYKEhFRTYeYmICGeVwkUFDLCbyRCREx0Q2EWbjIiPxpMggHAEqQEwodCuHRch6MOrHFPyVPdOZCrHSjSIHUzygYQIDcCJAM4ig+CVoWCBAlgxwHBaKcvFUOJ2OjqWjY0kxLW/4pcLp4ehIKjIcC8bDbCREi0E5d4KX4qF4MpxMhpMJMREPxaO8FGYiIhkOE+EoFU0Fk2kxSYFIy5q1mqdXZT32s47GuiO7py+98+rVd1+/dP6V6++/sXDpwr3rlz5duPHF0sLXdxZlIP7q9vxXi/Pf3Fn4ZunWl4vXv7h95fOFy18tXf3m7o1v7y18D4g/+fjre3dkIP5//vt//ez2/MHt0xtqqmUg9g30vfSLM3/8/A//9X/+49ef3Lu/eEs2EH+8eOvjO/Mf312QC+ru3124d+fW4sL1+euXF65eWrp29d7Nmx/Pz9+5dXPp5o2F61evX/rw4rsXzr/xugLE598+/6tf/Soej69Zs2Z11uqns1ardTqjpdBUWKQvsBgLiyz2kqLSssKS0gJ7idFq05jNap1Wo1XrNHlaVZYq96n8nCcN2pzykoLGhuqOtoa21nWNDVW11faqSltVhbWy3FpeWlhit9isZmuR2WYtsBZZbNaiYputxF5SVlpRUV5TWbmmqqq+qqq+unptZfW6krLaAmup1lyoNlu0hVajvdRaVW2vrSuuXVNQXqGzFastlvwCY36BIc+sk4E416BWmTQas0Yjlz7oclXaXK02z2hQF1r0xcWmUntBabHJXmSwF2rLrPplJi4vbKwu3riuqqe5bqCtob+toauprqW+vL6ysNpuKrfqy4t0NSWmdVW2xjWl69fY19UWr68taV5b3tpY1d5c29m6tqd9XV/n+qHeFp+zCwWHGNzLUz6e8rC4i8UcLObgCWeI9kgCOCLhkylmywi/Oc1PJpiRMBbnwDDpFlCHgDiCiCNCuOO0L81D4yI2FSW3xOjpODMdZ7bGmC0SvTlKTkaIiQg5EaUnJXYqLmxJhXaMSbvG4jtHpOmEuDUu7hqJH946cWT71LaxOBVwN9RX6A25+ZqnVcYctUWlsem0JUZduVlXUaCrKNCWFahLzeoS0wMg1mtten2xwVhiMtpNhmLDMhArloliVX5RzjIQ2/IKilWVtYXdfY0040+nhdF0UArhFOwC3T19XRvqau1mc35u/hM5qidVhmxdkUZv1WqLNFqLVjZLyDQsj7JXp5giVN9PWPsfDsT5ujxTgbaioqipobKzdU33xjXdLbUdG6rbGitb60uba+0b6+y9TVVgf5MQGEiQnjjpiWLOyENbwkAY7g/D/RG4P4IMhJH+MNIfRvvDaH8Y6ZMnggxEkUEJdcZxd4LwJElvkvQlSW8cd0uoM4oMRWBHBHZE4KEoMhRFlkk3RflSlD/NAGkGSFH+BOGJYa4I7AhDg2JgQAwMiIFB+UExMKAg74pYiczYNdkivLw29/04NvnWQw+x7JfwdNKeLtLdTXr6aHCIQzws7Ma8/c6uppa6siqrXgFimz7HP9A+u3/b5Quv3vrowgdvvfreW+cuXnjz8gcXLl54+/VXX37h+WfPnDp58sTJU6dPn37mmZOnnlkBxMdnTs0cnZPFXdn2IAOxfOXokVkZiLdu2dHX6zAaLFqNsbmpLRFPzx4/JQPxoYMz+/YeOrD/iEzGe/YcWAbifQd3Hzyyc9/BTVt3jI1vmpraunfXgbmjJ3954tnnTp198Ze/fu03b774y99vm9ztdaHr1rY1ZALxnmOj0/sjI1uD8SkxuSU+vlMB4mR6l5TY9iMMCruH8KbG3gJTxepV2rwc/UMgJkgQBN1ut8fj8fp8Pp/f65VDeTG5m4PAQjgq4miIwEI0GeZZSQwmIuFkNJL89wGx3miuqKxe39jY3tbW09nZ3d7e1tLSvKGpqam5uWVjS1tXa0dfa9fQxl5Pe5+vs8/z9wKxgsUKEyse4kwDcaYoK6Pwink0ekLRdH+wrjlTG5a/E/AjMob+4OJdpsysbM799TgLZalOptjM8GClkFk2QigOYyVKWX52helZweIVvR4Pko8fVjcrkcOZInGmDKygsALEmRycoRmHBSES5MMhXhS5UIgRBJrnSFZJYKBQkkZJGqNYjBZwJkTyYUoI4iwdwGUfMOYOYC4Qc4GoE1geF4i7A4QHorww44VZH8ICKBfAOBjlIIQNoMso7EcIH4r7MMyHoX4M8eGIj0R8JOwjA95lFM6kYcCFg87l0AbIhSFuDHWjsAdHvCTqZzCAQ/0s4mdQP4sHeBIOUnCICAion4W9NOShED9DwkEWj3B4lEJCKMAqIjTkoWAvjQIsHuApOEQhIgmH8AAP+xjIS6EAQyECR4g8GeHJCEeEGSxEwjwJ87KcLFDRoALED24xWEigoiIbF9l4iJEEKsKTYYGKhJhYhE9GhZQUHJaCSZGVeCJEwywRoDL9DzIQy/IwBuCID5WZWNGJM0fOZWMxLjO9GAdx1I/jIEVBnOxaluVh2cfM46LEJ4YjoyPS+Ig0no6ODUdGhyOjw5GRVGQ4ISbl7T0ZymWDcoSLKK0fcTERC8ajnCSSYREXJTo2Ek6PRoYpEGleU69e9dQDIN760flzl98598Ebv710/pWbF8/fvfZRJhB/tbjw5cKtL2/f+npp/usMIP7i9pWvlq59c3f+27uL/3YgfvGZ09999sm//Onbr+7f/fj2zcWbV5duXft48ZYctXb/7sL9uwuf3l/6w/3Fe3fml25du33tytK1q/du3vp4fuHOzVuLN24sXLt2/aOP/iYQq7RaQ4HFaCnUmQsMlkKzrbig2G6y2QzWIq3Fkm/Q56rz8/Jz8vOyVLmrtPlPm/R5laWW9tZ17qEun7t3oLe1ZUNNTaWtzF5gtxqKCrRWi76k2FJeZisrtZWWWO12a3GxrbjYXmIvLSutlIG4sqq+qmpddfX6qpr1pRX1luIKfWGxvtBmLC6xlFcW164pWVNvr11jKa/Q24o1hRaVxayymPILDLkmbY5RnatXqYwajVzQYFCr9XlqXZ5er7KY9bYiU4ndXGovKLWZ7FZDiVVfaTfVlhXWlxeuq7Q21pS0rq1qb6ztbFrTvr62qa6irrywrEhrNeYXaHPM2qxCQ469QFNm1ZcUae2FmtIiXUWxsbLUXF1uqakoWlNlrau2rq0t2bCusq25rrujob+7cbBnvaOnwdG91tnb4BnYALhaEV8XgwwECVeE8UUYX5j2BgkXiwxSgX460M/Bg0FkSMRdEuVNsGBagMdEbDJKbpaoLRK1WaI3SdSmKDkRJsbD1KTETsaFyURo83B4+3h8z0Rq93hy50h8Rzq2dzI9s2PzsV3TOyfTPB5oaaq3FOk1hjyNOV9dqNHY9Bq7UV1iVJcaVSXGfLshr9iQZ9PLsWvaYqPebjSWmM2lBaYSs9FuMBTrDHatsURnLNXrS7QaW35eYXaeJUtdlG0ozi+wq6vWFPUPtghBeGIiMjURHY6xAglgoGOof+PaulKTKS879+dZeY/n67P0Vq2xWK+36XSFur8JxLI8/Jfyhv8HAnFlhbW5sbprY31PW31Pa31nU21bY1VrfVlzrb11TUnPhmqgr4kD+yXcLeHuMDIkZuivItS3PHCfiPSKSG9oeXpCSE8I6Q0j/Q+A2JMgZBr2yYAr03AYcoQhGYidEupKEN4U5R+mgWEakL3mMhBLqFMMDAaBft7Xy3q6WU835+3hvD2ct1vunJNHDhtWkFfxQtCudtrVzrg7FItw5lPfA2LvI0AMDLGwm4FcqKcvE4hzH/9x3hM/KTbkAoMdcwe2X3n3tflL7158WwHid/4WED8zO3d69vip4zMnM4FYthEfPTKrAPGzv3zh7HMvbt60rad7QK8zazXGlub2ZGLkUSCWzcS7d/9dQPzytALE67tcXjyW2rxl19GtjwDx6OYDE5sPjU0cWAZihkgAXqat1WEtrMnJknOI6wb6nRhGkCQFgqDH485QiAN+HxwAcRRhcDwoAzGGBHE0SOIhlo4E+ZgoxsNiPCzGZCDm6HCQk0LBOMfFGCbGCSmaT/ggbkObw2ireTxH/7Mn8/7hyZyfPb76iadztAZTWXllQ0ND28aNPZ0dMhA3bWhq2tDc1NLasrGzub23uWOwpcfV1uvt6P27gfhR+4SyWvdoysQD2+7KODaFhh9Itmim6/dRN/Cjq3IyECsYqjgrHo1FU3hUSZNYYVlesVeX+YV/aTJfpPD3itetMHvIr/h+ZzUmAzECE48C8aOO4aAQUaTiZTE4w0TxwGIRDYUkMRgNCeEgFwwyvAzESmAZjZI0SjI4zeNMkGTDtBBhgiLJcTBJASjpRwgvjLsD3wNiJ4C7A6QHon0I50N5AOUDKBeQaRhmQGT5QR+MeRDUgyAeBPYikAeDPATkJSAvAbofQrDfiSkDDKFyMQfoRCEnAjnhgAsNuDDIQ8JeGvYyiI/BAJ6EQjQSppEwAQVRPwd7GchDowBHo2GBjIfopEDGGSxCISIJhXBQwAMCEQiSUIiCRflBChZxUEB8DOSlET9DQDyDhVhcZHGRwUM0GiQgjoA4EuGXgZiRQozEUxEWFylEeADEEZGNh7mEyMZlYg4xsTCXkILDsVA6ER6Nh0ekYEpkojy+bHJQvMKZfgkMwDNpWMkqltlXQeEVQEz8v9S9V3Rc95nt6W45yhIjUDnnnJABIlcACpXzqZND1TmVkUgQTAqkGERSoqicbTmo7bYtKjEpUCRFEjmQkq0sufv2nXBv9/Sap56Zl3k44GEJpHy7p5fXzKz1rVrF/wmsx9/a2N/eAIakMTSNYxmK2/DDMjk26aKAV8YKkzuq0ztHd0+P7dk5unt6bO/O0d0Tpe3lXIXzLrPbe+yvquuLrpTzlRJVLhKlAlosY+Xx3MSu2vSu2hQFIL0tbcKNG7be/UPPttbHDj9w4fQfPjj9+3de/7sLb//u2rtvL1/54E/z1z5bnv9iZfGLpcXPFuY+nZv5ZO7a54szny/OcED8yfzFTxcuf7408+XywlcrS1+uLH99ffXrG7cB8f4Ht7mc99z1tw13/yQV8P/6xee+/Pj6//zNl5+uLq3OX1u4dnlx5sPVhZkby/M3VhfYSo5PPl755OOVj1YXV+Znlq5dXb56dXVmdnV2bunazMLVq3MffnjlwoX3z5098+brb5167e3XT51+660zZ87+6le/WrNMbNmyactmvkgkVSilSpVIrpAoVXKtVqHTSTUakUrFV8gbJKKt/MYG3hY+b7OQt0khaTDpZD2drkwiQFNgnsym437vYEdbk9lm1hh1Mo1SpFVJLCaty25x2CxWi8lsNppMRpPJZDJZzBaH1dZks7fYHG12Z4fD1eVwbTPb2zQmp0JnlutNKrNV53CZmlvNLW0GV7PKYpXqDSKNRqhWCdVKgUrOU0gbpIKtIh5PKhDIRUK5UCjhC8SNQjFPLhdpNXKjQWUxqS1GtVmvNOvlFr3CYVI1WbQtNm2bXd/hNG1rtvW22Xvb7NuarW12o92oNKiFahlPIdoqE25WSrbqlSKTVmbUSgwasUkjtegVVqPSblbZzWqbWWUzKawmpd2iaXIYWptM7U2GNpe2zanucGm2teh6O0yD3TZfv2vE3Rr2dcSGu+Ij3YmR7kSgJxHoTgZ6gHA/HPdiySE8NUxlRvJAsABFymi8RqTGqcxkHthOZ7fT2R00OJkHJ2lkqkRMVfJTFWbXaPG+7bWHdk4cnJ48ODVxcGri6N7pxw8+8MThA4fv21WmMJ+712zRytViiVok0kpEeqnAIOUbJI16cYNOtFUj2qoRNWjFfJ1UZJBLTUq5WaW0aFRWtdKsYoFYahBJjWKZSSIxikQGPl/bsJZDbBSoTSJniy4UGahUsfvuG7t/7+iOsXyByKBAOBoc6GizKhS8rQ13b+H9VCDbKtNLFCa5zCCVaG8BsVwnl+vkLBCzrgmOQb+rgIMv49cD8Tp6/usBMU/SKFeJ7XZ937Ym32D7kLt9aKDd09My2OnsbbV2u4y9TWZvpzM51E2l/BUkWkGiJTBUBALFzE05FhguAsMFYLgADBVAXwH0MVkfk/UyoJfJepmsrwj6K1CwBkdGkRjLxGNofBSJVaFIORsqAcFihpV7wzU4yt3DofMEnhxD4zU4WgHDHA2TUQ8eduPhQTw8yJLud2FuPuGlYm4yOoiH+7FQHx7uJyIDt+D4ZqDEXwBiLO4n0iEqGyWBCBQbDnu29bZYnHqZRrSZf+/3BRt+YFLwgbD3mUcfunz+9flL71w48/q7p0/9BSB+5rkXn372haeeffGpZ1948qnnnnzi2SdOPnPysacefeTxR46fZH3A7HYde/LYiSdffukXP//Zr/buecDjHhaL5GKRvL/Ps31y+umnnueA+NjRE8eOnjj68KNHDh8/dOjY4SPHDz58/NDRR78NxA+ylomXn/nZz5/9+a9eevXU3735q5f+/oHdh+IRqK21v73DE47B1fG9+x46cf/hx3c+eIy1TJQm7x+bPji19+j03uNTu46Obz9YG9//vUJuCgIKXnfcqG/hNSiEfIXD3hoIrAExAABsU106nc5kspk062FdyyHG0RKGlBCogEAMhhQovMTkagWmViqOloq1AlP5jwKxSCo3W2y3gNg9ONjX39vT29Pd29PbfwuIff9ZIObsE3fMX2OHq6xbB8TrItg4CL79ZF1URX12RCYNfxcQ1yf+ctFp9fB6xwiLddLyHYOK62XseoCur+3gMiVYCZkTp9cZndly5tv9EvVAzM0dTcMcENcZjmvl0mipWCsyZSZfYCiaIWmayOeJXB6nchiZQwkKJXIoSWMUg1NFPF8i6CKeL6I5BiZoCM9lUSoNE0kQS2S5IZIQlYLzAFrIYkUQY0A0D0A5AKAyWTIN3qRhAI5loRgIxsBsHATiMBBHgTgGxNF09BYEJ8PwrQmByWA2FQJTITATymbC2UwYTIXAZAhKBqFkGMlEcSiZQzMMni1iAAMlc5kongjC8QCUjmBwKk+AJRobLRDjDD6WR2sUXCHAEsfBFFxhh4TLeLaIZmg4nUcBmoCKeazCEDWGqNF4laVeAmIIqJBDywxRLVKjRWqUIWp5rEzCRRIuUEiRxisFcrRIsSIx+2W8Qk+MFneMlaYmKtMTtV3j5Z1VeryAsyHEt2LX1hmIueqNevatr7VbB8RcDAWaxtl0C9Y6jKYpFoiLRHWsMLmjuqYQT9V27R7fNzW6q5KrESC1zpVBgAQFU2wuNY3R+ZurlhRI0TBTJaqTzPY9Y7v3jE3nsmhvc5tg44aGu3/k7W47eeTBD06/9sHpP3wLiBdmPl9Z+Gp1+Yvlxc8W5j6Zu8aW1X2+OPP50tXPFj/8ZP4Su1r32eK1L5bmvlxe/MtAfO9df9v407vTwREWiP+nr7/4dHVpZe7q/NVLC9cuL89dvb44x8rDLBB/+sfVP15fWl2YW56ZWbk2c312jgXi+StXZi9d/vD99987ywHx66ffeuvsmbO//vWvJycn29ratm7dumnL5kaBQCyTSxQKoUwmVihkGrVUrRYqFDyZrEEq3iISbOE38AQNYlGDVLRVLefZzQpPfxuBJMZr+VqJgDJhv7e7q93RZDfYzGqjVm7UKWwmndNmtlvNFrPpJg2bTSarxeq02Jut9laro93m7LQ6Oy2OTqOtVWN2qYw2lcmmtTqMzmZzS5u5pU3vbFKYzGKdXqjWCNVqoVolUCl4cukWEX8zf+tWYSNfKhRIBHxhA0+wVShskMtFOq3CbNRYTVqLQW3WKa0Gpc2othvVDpPGZdY0WXUtdmOb09zhMne4TK12Y5NFZzMqjTqpTi3RKkQahVCvFlv0CrtJYzOrbSaV3aRxWnQuu97lMLgcBodNZ7OoLUal2ai0mtQ2s9pqlJu0YrNWYNOLnGZpk1XR6lC1OdVtDnW7U9Ph1HQ16bpbDH0dlsFuu7fHNdzfHBhoDQ62BQfbQu72iKcj5utK+nsywX4w4objXiwxRCT9ZHKETAWoTLiApEoEVCLgMomOMdTOcmFPrby3Vtk3Wtm/Y+LhfbuPPXjf/l1TRRIb9g7Y7SalVibVSMRaiUgv5esljTrRVq1ws4q/ScnfpORvVQt5WonIIJeZVUqrRm3Tqq0aFoilerFEL5QYRFKjWGIUiY0CkYEn0vOkBr6CBeJWfTThGZ/IPfDAxL7d1bEyTsFxMBkIj/R1tFmVSn4j754Gwb0iRaPcIFGY5DL9vwuI2bwIjnH/v5AywZM0ylgg7maBuGNooMPT0zrY6epttW5zGXvWgLiHTI2UkXgFiZWhcAkMlbPBcjZQyo6Usv5i1r8GxFkfk/XlAW8ecOeAQSozmMt4CtnhMhSqIWuwy9JwBYyUgFAhHWBSI4X0CAvEo0h8DI3X4FgFDJez4SoUqYDshMvZUDETZFL+fGI4Fx8io14i4mGBmAVc1vX7PwTieibm1GL2EfaT8xCTMTcR83BATAIRPBMGo0Mhd1dvi8VlkOskW0WbfiTe/GOLSpiN+Dgg/uDMG++def3C+be/yzLxzHMvPPXM808+88KTzzz/xJPPslUa9UD86COPs2ZiDohfevGVn738y9277hsc8AkFUrFIPtDv3bF91zNPv7AOiB8+8sjhQ8cOHTp6mJWHj534tof4jkD821tA3O4ORaHy6O69Bx697/Dj0/uP16YPlCbvL29/YGz64I49D0/tPrpj+uE1IC4x03C25PMkzMZWfqNSyFfabS0jI2uWCQAAEolEKpUCACCbhbIAK4hiCJzDsSKBlTGkjEAFGKRRmCGwYp6qMDTrVa2wxRx5slygR0vFcZoey+XG6MJ2iplIgXT3YFhh+E4gHhzoH/Z5h70ez8Bgf19/X29/X/9g34C3d9BfD8T/zmIOjoZH/BHu0u32iXoyrq9uXtdgx5mA12Fx/dT3Nt/xTm4h798PxLdrwPXBavX+inogZh+sz3fjWvfqLRbrtui4+GG2F5p9vB6m61uX650SXJJafSgby8Tr7MLfRuFqqVgrFUcr5bFyabRUqDB0kcnRTI5mqDxD5RkyR5O5PEHlcTKPk3mMzGNEHiVojGRwqkzQFZIuE/kiRhVgggaxHICsTQbJZ1EGxIowUUapCkYVYSwHgGQ6wy7VoYksEgfgWAaKAmA0C8ZAMAFlEwiYxMEkASbxTAzlIJgLIY4HwXgAiI9k4iOZRABIBTLpEJAOZeMjQNiXCngSIV8qHgDTUSybIMEkBcTwRBAK+lJDA1FfX9g/GIsMZ1IRFMnQJFzOoVUKLuNgEcsWMIDBswUcLBJQiYTLFFKhkAoJlwmoSEAlCinnsWqBHCvlJsr5iVJunCFGc2iZhEsUUspjFYYYLVLjRWqsQI7SeDWHlimknEPLeaxC41WGqBXIsSI1XsqNl/MTFXqyVpgaLU5NVndtH90zWd1VYyaKZIUViTnFl3MD49n1VgoOndn71826Qxwg0fQtIMYyORygKahQJKqjzMREacdkeYr93FnbPVmeYvAilESycRBKwuzeHgfEXEULAbJ+DBhNYzkwV8GrO4o79o3v3TM2TQFIT1Mr/957tv7kh97utieOHrh45tTFM6+9+8ZvLp75w8z7p1euXvzT4uyX15e+vrHy1ery5wvzHBB/sTT75crMF8usSHzxk/lLn85f+Xxx9vPF+S+Wl75aXfn6xmo9EH+yMPfogf3dTc4N37+Ld89PgXDw1Zdf+OqPN1ggXp69Mnfl4tyVi0szV1YWZjgD8Z8+Wv7k45WPV5dWF+ZXZmdXZ+ZuzC1cn1tYujYz9+GVaxcvXXrvvXfOnDn9xhtvvnbq7dffOPPW2+fOnnv11Vd37NjR0dHR0NCwcfOmrTyeUCIRyWQCiUQkl0tUSrFSwZdKGiSirWLBZiFvq6BRJBEoFEKlrFElazDrxf3dTUg2UivjxRyUjg55+9o7WqzNdqPTqrOa1GaDymLQmA1ak15n0Ot0ep3BYDAazWazzWJ1Wu3NVkeb1dFucXSY7O16ay0D4tkAACAASURBVKvW0qwxuzRmp8bi1NubTE0tlpY2c1Or1u6UGYxCjZavVAmUKqFKyVfKG2XizULeJt6WLYIGnkTAF/N5gq2NvM18wVaZTKjVyE0GjdWoMetVZp2CA2K7Ue0wqV0WXZPN0GwzNtkMLqvOYdbajBqrQWU2KM0GldmgNhuUFqPKZtLYLTqbRWuzaB0WvctmcDmNLqfJ5TQ5bEabVWs2qowGpVGnNOrkRp3UoBGbtCKLQWI3SR1mucMst5tkFr3YrBOZNAKLTmw3SpttqvYmfVeLsavJ0O7QttnUbXZNm13Tbtd0OnXbmoy9reaBDpun2znU2zzS1zrS1zbS3x5ydyeD3mwsmI0Fs9EQkozlwEwRhSs4WiOwCTq3u1bZOzm+o1rGwMzgQI/FalBoZBKNRKiVCHQSnlbcoBVt0Qg2KfkbFbyNCt4WlaBRIxbpZVKzUmnVqG0atVWjMCmleolYKxTrBGwxh9QkkppFEpNQYhTITUKlSag2Cl2t+kR6aMdU4cEHJ3fuKBQoAEz6k2HPiK+7rcWsVgv5gg188SapWqA0yRRGmVQrlmhu0bBCr1DoFXKdnNur4xhUpBSJVeLbfRTfaWn4awYS1wNx77Ym70D70GCnr7/D3d020NnU22rd5jL1NJt9Xa7UcB+VDlbQZBVLVJBYFYlWkUgVDlegUBkKlqFAKTtSzA4Xsz4a8ObSbiozSKb7iVQ/mRpkgKEyHB5FY6NofBRJjCLxKhQtAeFCOkgnR/IJP530FzPBChgZQ5PjWLIKRW+CcoBJBbhP9pBO+vMJfy4+TMWGyKiXjHo4Dua03npnMOuXYJmYiAzUy8P19olbUWsxNxlZuxOPurGYF0348XSIyISxdCgb8YXcXX2t1iajwiBrlGz5iXTr3TaNGIz6nn7kwKVzp+YvvXPx7JsXzr7xwTunL79//v3zZ+qAeG2p7ulnn3/iqeceZ+eJZ7h4tUeOnzx29ATrA2a9E48cP3n82GMnHn3ixRd+/vJLv9g1va+/zyPgSyRihXtwaGrH7mefebHeMrEmDx88evDgw4ePHD987NEjjzx29LEn6lMmOCD+2bM//+WLv37t1Td++eJv7t91MBYGW1v62toGg2GwWJ3e/eDxfYdO7jrwyNieg5UdD1Z27B/d+dDk7iPbp4+wmWvVsQe/V6R3Qtmi1x036psbt8r5jXKrpWl4KAiCMIKg6XQ6Ho+n0+lsNguCMAiyfyjHUSRPYCUCq7BADGXzMJjHkAJFluh8haErNNth9l1ADP1lIO50Dw6O3CzmcA+6Bwfcg4PeAfdQn3uk1xPq88X+M0DsHw77h8P19ol1WByNpDiH8e1A/F06cb1UfEcgrmfKOrIkb1d5WdW2Xqllt9/qReV1G28sv9Y7gG8HYs7OweUWcy/hRGIuUII95B6vfwpFbpUtkwRd73xgpz5geF1K8bc9EmsoXC6NVspjlfJYpTJWLo+WCpUCXWTyTCFPF2mmRDOlPF3M04VcnqFyeYLMYQSJoASE4CCcQ/EKRY8xpVG6WKHoMp4roiQD4wyEsVOA8SJClDGqSuSrRL6I4DkAJFJpIpXBkwCayMIsEMcAKAbCCRhOIXAaR4EclqVRIA8mCQ6FY4FsdASI+IGIPxMZTkWGkpGhZGw4lfCnkoF0KghEh9Mjg1Ffb2h4MBoeTidCUCaGZmJoIgSFhpKe3mBvh3dbq7un3evpDQS8iUQIYp3BUN3qXjZBsNt4KJDHwQIBFVnezaGVPFal8VqBHCvnJyv09nJ+skCO5dAKCZdIuJRDKzReK1LjRWq8QI7ReI3Ga3msmkMrObRCIeUcukbMpdxEOT9Zzk9W6B21wtREZdeOsb3bq7tqzASDl3Jwnk2QYJfkWJxlhV4uR4LtrqPgHLtax+m43D/ZZ2+6ilk4zhPZPJuXTEEFEmRIsJCDi0WiWs2P1ejxan6sTNXKVK1GT1TzYzRWwAACzaDs27gfk0PYF1IkRBIggQEYmkGxDL4OiMkM3OVoavjp3Zt+dJdnW+vjD++vB+LZ98+sXr346fL81x+t/MPHN765sfrF4sJNIJ79cnnu69XZL1eufbb44acLl1gg/nR+5tP52c+XFv8yEPPvvScbCf3dz178+k8fsZaJpWsfzly+MHP5wvzVS4uzV7jqZtY4cWN5YXVhbnV29sbcwkfzi9fnFpeuzc5evnrlwqWL7753/vSZt19ngfhNFoh/85vf7Ny5s6uri8fjbdy8aUtjg0AsEkgkAolYJJdJVEqRQtYoFm4R8TcLeZuFvEYRT64Ua7USpaxBIrhXLtrktKqCQz0IEMpEh909rW1Oo92kshqUVqPKrFcatDKtUqpWSFVyqVIhUyoUKpVKo9Hp9SaT2W62uiz2FrO91Wht1ZmbVUan0uhQm5xai0tnbTLYW8xNrZbmNpOrRWOxi7U6nlLVKFfwFAq+UsGTyxqkok2Cxk28LZxCzBM2NDRu4vO3SKUCnVZhNmqtJq3FoLLolTaj2mHWuqyGJruxxWFqdVpandZmu8lp0duMarNOZdIqTXql2aCymjRWk9Zq0lhNaqtRYzaqTUaV0agyGzVWs9Zu0zscRofD5LCb7DaD1aI1mzQmo8ZsVFlMKqtZbbeoHFa106ZyWFQ2s8JilBm1Yr1GqFXx9RqhUSe2muQOm9pl1zjMSrNOYlILTWoROxatxKqX2Y0Kl0XVbNO2OnTtDn2bXd9q13e4zP1dzd7eTnd3x0Bnm7e7K+geSAz70oERIBSAY9EcCBQwhISy4ZGh1hanSiMXyYVCpYivFvE0Yp5W3KAVb9WItqiFm1WCzSr+FpWgUSMSaCVig1xmVCotKpVFrTAqJDqxUC0QaflinUBqFMstErlVIreK5Rax0iJWmUVqo9DZqk8DI9O7yg8+ODk+SiJAKDzc43d3uvtaW5qMGo1ILNkikTcodGKVWS7TS0RqoUgl+g8B8e0tdP+vNNWxQGy16rs7XO6+dm9/p7e3/SYQ27ubzL0tFt+2prS/P58JV7FMDU/X8OQ4kZogkxNEYgyP1dBIFQmV4WAJGilmh/KAl0q7iVQ/nuxF4z1YvC+f9lWQyDieHMOSo0iiBscrYLSQCdLJEZZrc/HhQjpQAaPjWGocS1WhGMvKLC6zQydHmFSASbNkHGRSQSYVoJN+Orm2PHerZy49vG6p7lsJEnXo/C0IvonLeLgfD/WxWjIaHkBjXiThx9IhPBNGU0Eg7A27u/rbbC1mlUnBV/DulTfeY9dKwKjv6eMHLp09NX/pncvn3/7g3JsX3z1zZyB+/vmnn3nu8SefPfnksyeffPbxm/LwiUefOH7ssaMPP8oyMQvEx489duzoCQ6Ip3fu7eke4DWKJGKFxz28c2oPB8QnHn2CBeLDh449dODIQw89fPjI8SPHTjz86MnjJ598+NGTDx44vGfvA98FxPftOhgNZ1ub+1rbBkaCAFOemr7/6L5DJ/ccPDG578jo9EPVqQOjOx+a2HV4cufhiR2HRicOVMce/F4hPwUCBc9gTK9t2rpZ2rBFYjI6vB5/JpOFIDiVSsVisVQqlQVBCEIgCIVAFAJJDKVJvEziFbwOiFGEIYliPlem8+V8vpSjChRRuCMQpyGmxx1RGl33NMp+uOFbQGyx2jo7u7wed9A/HPL7R4aGvB6vx+31eIbcXv+AN9jni/QP/ceW6jggZlGYnfp76tVibuqB+I46MYu5HBbf3qxxOw2zqjAXOrEutY11I7An9UDMUin7Bs7yy23LcfzKVcpx+nG9A7g+s4Jj7vpICq7ojosrZs85AzH3CEWuwW6OYuoLONYZhTkgrq+pY+l5HQ1zQFytjFXKtWKhUqCLBbpQYgrlQrFSKFYLxUqhUKKZQi5PkxSF4jiEoAAIZwACQspUfqxQGqWL1RxdJvIljCogRAHGbg5egPESSpYxqoxRDIzlgCyRyhCpDJbIrCnECQBJgGgSQdMoBuA4SBEQQ6ElEi7CaSoVQeNBKB4EoyNAeDgdGkoFfcmgNx7yxsO+RNSXiA0nEyOpVDATHU75B8Le3uDwYDjiT7PxatkEngxDoaHkYLd/W+tgZ3NfV+vAwLZhvzsaGUnHg9mbERNAdCQTC2TiQSARAlMRCIijYJJAMjksS5NwIYeWKKTMisQMMVogxwrkWB6rknAJBws4WCDhUv0lhhhliDGGGM1jVQopE1CRE5hZGi7nJ0u5ySqzY7y8a8fo3u3VXdX8eB4pEFkuTQLh4iM45CVAMo/SbMAwniXgFAIl4fqBUwjnM75JsSQF53IIQ6Nswd5ab0gOLtFouUhUy1StRFYYrJSDGQqi83CRwUtFslwky0WyxMI3l1yRq2vzpjGawRkGZ2iUYRCmSlR3FHfsm9i7Z2yaSEMdNueWH/9ow/f/ZqCj6bHDD3zw9h8uvP2H86de/eD072feP3392qXPVxa++Xj1H//40Z8/uv7l0uKn8zOfzs98vjj31erCN9fnv1qd/Xz5ypqTeO7DT+evfTo/+9niwlerK+ssE58szJ14aH9Pk3PjD+4SbLgHjIZ/8/OXvvnk4//lz199urq0eO3y1YvvXb343syHF+auXmJbOZbmr15fnruxMr+6OLcyP7s6N//R/OLHC8vX55YWr87OXLpy5cLFD86/e+7t02+//joHxOfPnf/Nb36za9eu7u5uPp+/cfOmzQ1beSKhQCIWSMRihVyqVork0gYRf7OgcbOgcbOwUSDlqzRSnV4ql2xp2PiDzff8QCne1NViHvF0DnY3O80qvUKgljZqZHytQqRViNRyoVIqkEsEcrFAJhZKxWKpRCqXK1UqrVZnMhjtRovLaGnSmZpUeodMa5XpbWqTQ2dtWgNiV6u5qdXgaFKZrEK1plGuaJDJG2VynkLeKJNslQg2CRpYeVikkIjlIr6Y18jfIhA2yOUig15lsxgcVoPdrLUZ1U6ztsVh2tbm7NvWNtjTMdDd0dfV1tnibLabrUaNQaPQqWV6jdygVZj0KpNeZdQpDVqFQavQaeVajUyjlmnVcr1OYTKqLRad3WZ02E1Oh9lhN9ptRrvVaLcZnHajy2lschqdDr3DprVZ1BaT0miQG3RSvU6q00r0OqlBLzMZFWaT0mxSWgwKk15u0kqNN8ekk5mNCqtRaTep7Ga1zaK2mVVWg9Ksk1sMSqfV0GQz2406i07tMOjb7dbelubBjnZ3Z/tQz7aI15MY8UeGfT2dbTqdii9saBBt5cn4jUoBTy1q1Ip5emmjTtKokzRoxQ0aUYNG2KgR8jUigUYs0kplBoXSpFQY5GKNSKDiCdSNIp1AZpIobTKlXaZ0yJQ2qcomVVvEKoPA0aLLZAO791QfuH+iXIDjoUF3d1N/l6O3y9Hk1Gm1YrmCp1ALNCa52qKQ6EQ8BU+oEEo1UtYsUQ/EXD0H55fggLi+zPmO3mJu046Np/hrADFfypMqxWaLrrPN2d/d5untcPe0DW5r7e9s7mlzdDdZe1psvu7m9MgADURrRHaUAMZJYHsenKLBqTwwSaUmyMQoHq1i4RIcKIDDOcBLpt1Ysh+J90CRbXCkO5fyVpHIOJ4aw5KjaKIGx8vZCJMK5BLDZNRHRLxUbIhJrQHxBJ4eRRLlbKSQZpF3pB6IC+lgMRMqAqFiJlTMhArpQDETLGeD5Wzw9sC1eiyuX7Njv7P6cT0Nc54KLNiLBnvRYC8S6keinjsCcatFbVEJVYKNKsFGp14GRn1PHdt/8exrC5fe/fCd0xffefvSe2c/vHD+fS52bc0y8dyzzz//1NPPnXzimceeeOaxJ545eVMeZj0PDx95hGVi1jvBeoIffeTxF1/4+UsvvrJzak/3tn4WiL0e//TOvc89+xIHxOzjhw4ePbD/8IEDRw4dPv7w8RNHTzz+yONPHT3x+P6DR/bue/D++/YfPfJIHRD/6g+/fv2XL/7mvumD0XC2pbmvtXVgOJDOF7fv3HfkvsMn9x06OXX/0fHdh0Z3PjS686Hx6UPjUwfHJh+qje+/CcSZOiDeLDEa7B73cDoFsEC8phCDIKsQQyAGQ+RNhbiMI2UULsIgjUA0hhYossQC8ZpCTBTzZJnJ14qFMZoey+fHmeIODohVpmYWiH9wz9bv373pFhB3dXk9HhaIA8PDQ74hn2/I5/N7fCPuodDAcGzQnxwcSXr8sTsCMcfE3HDge8dD7tK6MAqWie9onKhXi9lgYC5deJ1XuH4Jr56AOdmVs/PWB7et8xazrMzJtPVAzJkc6rua10nFd8xQY4eDafZ/+TbyrvV3cI+z999Mq2DLmb+VsFafqrau1Zlt7iDwfH0oW51ZgsXiWqlULZUqxUK5yJRKhVKleHMKxTJTYEVimqRyGEHAKAqAUCqDZ6ECTlVzTDXHlIlcCaOKKFmACU4hrpeKCzCezyJkGiBSGTINkGmQzMBEBiEAhAQwEiAIVteE8iRcoNASCRegFJmKIIkQlAhBsUA24s+EhlIBbyLgiQU9sZA3HvEl4v5UOpjJhLPxkXTQE/UPhIPeWDyYycQQOE0iGSqbwOJBYHgwPLBtqLfD09/lGxoIRfzJeBCIBwEuhDjiT7ETHUnHg5lUBATiCJTCkQzF5kigQA5MknA6R0DFPFZl1V8CKqIAjQI0lmU4JqbxGo2PsljMQTOFlFkJmaXhIjXO0nM5PzlanKoVtheJKgnmsQwOpxAwAUFJiMuUYDEXzWAERDJ4oUSVC0SRA2L2E0xA2TgIJtaeqgdiEqJyKMPGIbPDYBUGq7Kt0UWiytIwkc3hAEWCNIOXqvToRHmS7W2uMaNVulbOVUpUqUgWi2SR3air0tVaYXSsOF6jR6tUbTw/vqsy/cCO+/eO78JTYJvVvuXHP2IV4scOP/DeW797/63fnT/1KqsQr1y5+Mni7JfXl/780fVvbqx+tbL0+SIbu7bw9fXFP3+08M2N+S9Xr32+dOWzxQ8/W7j6+eLcZwtzny3Of7G89MXK8ucrS//l0z/92z//t3/7l//+x4W5R/Y/0O1ybPzBXcKN90KxyN+/8rM/f/rH//Ufvv7sxsrK3NW5KxdnP/xg7upFrqBuaf4q651Ynr+2PDuzOjt/Y27xo/nl63NLS1fnZy/PXP3g8gfn3z371um3Tr3+5muvn37zrXOnz5w/d561THR1dTU2Nt67ceOmrVt4IoFQKhHJpRKFXKKSC2XiRjFvi4i3VcxvkPBFcqFGK9VpxRLBhk13f2/Dj/9Gxr+n3aHz9bb0d7qcJpVBKdBKG3VygUElNqgkJq3coldb9BqjRqmRy+RSqVQqk8kUSqVGozXq9Fad0a41OFQ6u0xtkShNMq1Va2kyOdtMzjazq83S1GZ0NmutDpnOJFCqGmTyBqm8USZrlMsapOItYsEWEa9RzBfIRCK5WCRjl+p4EqlApZaajBq71eC0GV02Q5PN0OYw9bS7/O7eeMifigbj4ZGw3+sb6OnpaGl2mC0GjUGrMGgUBq3CqFMadAqDVqHXKAw6pUGv0uuUOo1Cq5HrdUqjQW016+w2o9NhdrmsLpfV5bS4nJYml7W5ydrSamtpsTU1WRxOo82ut1p1ZrPGbNaYzGqTWc1+N5s1JpPaZFJbzFqbVW+36llLhtWstVq0Fqtu7dCqt9h0FovWbFKZ9EqjXmHUqfQapVouVUpFOrnUqlE5jYZms6nZZGy3WXtbmgc6O3rbW51Wo1Qi2NKwsUG4RaAQ8tUigVbC10sFRjk7fIOMr5fxdFKeVsLXiPlqsUAtkWhlcr1crpOKNSI+C8RavtQoVlilCptUbpPILWLFTYXY1arPZANTO4u7d1UoPBnwbevtsPd22Pq2OVubjUajXKURqrQijUmusigkOhFfyRMq/8NAfMdk4nVAzM1fGYj1HW2uvu52d0+Hp7fd3d3W39nS0+bsabH3tztH+jvAiK8IJ8coaIyCJihwBw3vpOEpOrs9l56gEqNErIKFS0iAAf05wEem3XhqAE30wbEeJNZLpTwlMFSD4zWYlYdjJSDMpIL5hJ+KDZHRoVzcX0gHq1BsAktP4BlWJC4BkWImzKTWbBW5uD+fGKGTLBOHi5lwIR1iUqybYqSYGVkHvtxnvWZcz8ecvZiKub9FwzcHD/ej4QE44oZiPjgxgqaCUGIkFRgM9Lf3tliaTUqjnCdvvEfBu9epl0Gx4acfOXDx7GvzF9+5fP7ti++8ffm9sx9eOP/eudOn/vDbV37+0vPPPvPM08/8ZSCuV4hZs8TtQNzTPcDniWVSlc87smt6HwvEXDEHayBmFWIOiI8//uTDj558sA6I2WKOnz/3CgvErzz/6p6p/ZFgpqW5r73DHYpCxcr09H0P73no0ekHj0/uPTy++9D4rkNj0wdHpx6qTe5nafiWZcLnjhv1LQ1bZI1bpSaD3eMezmSyMIxkMkAqlcxkMkA2CwBgFoBvIl0OQwoYUsSQMo6WcbREYCWSKOVzFdYysdbZS5ZyRImmKgVmlGHGGWayWN6ZK0xm4EKvJ6o2t9zLk//g3sa77t581082/HTjVqFEZrFau7q2eT2ewPBQYGhoZGjIPzQ8POwfGg54hwKe4bB7JO4eSQ2OJAeHoh5v2OsJDnmDw0NrKDzkC/q8AW7Wacb163TscFaKO4rHrGZcn87G0jCnGbNSMYuqbMHyusTi23OO61PY6vufbxdxOeW4npU52zEnIXNTT8Psg6zSzGau0fkynS9z3RxsMzPX08ExdL0Zg5WfuWe5yVG3qphvb2O+LUztW2oxd+edctlKNF2k6UKxUCoVK5VSpVquVErlUqFYoBmGytEkRZMUQ+VogspjBA4hSCaLAWAOxoo4VcDIAkoUEKKAEAyE0xDGTh5E81mEnRwAk2kQT2aIVJrKZGkQLSBkAc0VsFwBzdNwPgflSIjCwRyWzWNZGslQmRiaDEOpCMI21cWDIMvEQW886IkFPbHocCodykIxGEog6XA25k+GfbHocCIZzmYTKApQOJhHATIbR2KBVMAbGR4M+t3hiD+ZioBADE5HoXQUTEehdBRKRcBkOJsIZeLBdCIEpKNgNsECMYllcyhAZWJwLJBJhiEkk2cNEnmsSkBFJJOH0zkkk2eplwVllozXATFDjJZyExV6e5EaZ89JuEQhZZqo0nglBxVwgELTGEvArOLLMi6YgFjGpeAc28xcJEussZilXgxYw2gWiFktmXUhUzBFQlQOYRjsVrM0+6VI1EpkrUhUaLSYgxkSzFMQnUeKJao6WhxngXiiPDlZ2b6jtpbCxhZzbK9u317dPlGeGC9PTFa2T5a3TxQmp0o7943te2h6/32Te/AU2GqxNdx9N3/D3YHB7scfPvDem3//3pt//96bv73yzhvzH5xbvPT+6tVLf1qY+XJl6evVlW9WV75aWWTnmxtL//Axy8RzX65c+2L56lcrc1+tLH25vPjZwvwn83OfLM5/urTwT5998n/867/82//2zx/Nzz58375Oh23D9+8SbdqAJGK//+XP/+GzP/23f/zmyz/e+OPKwurCzPLc1eX5q8vz15YXri0tXOWKOZbmri7NXFuZmbs+s3Bjdun67PLKzNLitYXZy9cuvvP+mTfefuMPp9567Y1zp8++e+78ubPnXnnlldHR0dbW1k2bN999z0/v3byhUciXKKUytUKilAlkIr6Ez5PyeTIhXyEWKMRSlVijlWpUQlHjT7f89Hu8jT80qQXublciMJAIDPp6W7tbLG12XZtd3+E0dzZZezuaPL1d3r5tvR2tzXar2WjQ6/R6vZFNmTBbXQazU2OwK7VWqdIkVhiVervJ2e5s73a0dzvaOq3N7Xq7S2m0iNU6vkLZKJPzZAqeXM6Ty7ZKRFvEggaJUCgXC+VivkTAEzUKxTyJXKRSy3Q6pdGgNhs1Nou+yW5sa7J2tzp8/V3paIBEsjSBkEgWBpLJSGDEO9DX1dbitDoseotBYzFoLEaN2aA2G9QWo9ZuNTjtJofNaLPorSat1ayzWfQOq9FpN7EQ3OSyNd1k4uYma0uro7XV2dzqaGq2OV0Wp8tid5jsDpPNbrTeHIvVYLbqzVa9zW50OC0ul9XhMNvtJpvNaLEZzHaDxWawWg3sd7PNYLHprRa92azT69VqtVylkKgVUr1KbtaorFqNVaO2qFU2rabJbGy1WZttFpNOLZUI+MKtIoVAppNLDQqxUSE2K8UWFTsis0pkUgmNSqFeIdTJhFqZUCMVa6RSjUSqlYg1IqGGL1DzhBqeSCeQGFkPsUBs4EuNfKVJqDWLWzrNaWBkdIwcrREgEBh2d/R3Ojw9zb7B9u4uh82m0eolap1YZZAqTTKpXizSiMQacb1f4rssExz4chbh+kt3rHT+69mI+TI+T8KTqSQWm7Gzvbmvp8Pd2+np6/L0dA50tfa2O3vbHJ5tLdGhXjwVqhLAZB4dz8HjFDiZA7fnshNUZoxMjhLxKhYpo6EiHGBAfz47RAEeMuMmM24iPUik3VTaR6dHiulQKRMpZSKlTLSYDhdSISYZpBMBOhEopEIlIFqDEuNYZgLLjCGpSjZeBqJlIFpIh+lEgIr6ibCPCA9R0eF8IsAkQ8VUmEmySO0joh4iMoiH+9mpD51YF8TGOSjWZbGtOSXqYihYqzEedUOhwUxoEIj4wNgwEPFFvN3eLlenQ29Vi1SCjYINP5Bs+YlTL0OTgWdPHPzgzGuzF85dPPvmxXfe+vD9c1c+eOfds2/9/u9ffenF555+8omnn3pqzUP8zPOcZeLk408/duLJE488wTmGWW2Yo+GjDz964tEnXnrxFdYy0dfrFgllCrlmeCi4Z/f9zz/38osv/PyJx59hteEjh4/fXKo7dujwsSPHHn340ZPHTj5x5JHHHnjo8J69D9x//63q5lee/8WvXvr173916mfP/mp64v7AcKK5qbe7ezidzY3veGD3A8em7j8yuutAderBsV0HJ/ccGd91YqFXOQAAIABJREFUqLp9f3ns/nLt/urYg6MTB75XYqYRsDzsTZqNbbwGBa9BZjY6vB4/AIAoimWzYCaTBgAAAIBMBgAy0M0/+lMIRKNwAUPKBFYh8QpFVHJUhc5X2aW6YqFaYKo0VV4Tiekaw4wXittLlel8cXsGLvR6oxpL6wa+4vv3NPzNjzf97Y/vvXvDFoFYarZYu7q2edxuv8/r93r9Pp9/aNg/PMIBsSeQcAfSA8OJAV/E7QmtA2KfN+D1jHjcfna8nhGWiVnGXVdWFw4lWCZmgZh9AwfQ7GcwEIuEk1wuG5vFxq3cJeIAC8RABkklQfZ8ncvijrnF6wrq6kPN6gOJ690O9Q7j+o26+tW6elGZ1ZJZIGZRuL6bgwViFna54rp6RZnVg+l8ucBUi4VasVDjSj0osrCuupmbeq9wfRNH/abd7blst65SNEXlGbpQKpYrpTUaZvJ0jqRIDCcxPI+TDJUrUHmGoCgUx0EYA0AiC+cgNAehNIQxMM7At2iYA+IcAOcAmMpARArAEmkilc4BYAHGy3i+QhYqZKFMFAook4fzBEiiANtRR2QTWCoCJ8NwNkHA6RyUotJRNBmG44Fs1J8O+xJhXyI+kgajMJ4msDQBxuFUCIgHUolgOhMDoRSKZUkCyuEgBafxdAyMBVMRfzwykkiGM9kEDCbRbALJJhAwibLfMzEoFQESoXQynElHs0ACBlMolMbYzud4IB3wRiPDKTBJUkiZxkdp7FaSMZSi2BgKCilzrmLWYYxlmZsJFdUCOVaixhlilEJKWJbBsgwOFiikRCFFEqRxgMQBAs/ibAtdPeMi6bXuuiJZYgPRSIhiXcWsyZg1WrBCMglRXIEzmyLMYKUCvuaXYOs5btonyjRazME0CeZJMJ+DGQYrlahqJcdKwuUqXZsoT+4cm54e37VzbHp6fHr35O492/fsmti1vbp9rDQ+VhqfKE5MMBMsEB/Y+eB9k3uwZLbVYuPdc4+0YVNs2P30I4fff/v3F97+/cUzv5/74MzS5XfnP3h38dL7N2Y+/Gxx/quV5W+ur3y9uvz16tLXq0ssEP/Dxwt//mj+6+szX63OfHN94c83Vr5eXf5sYf6PszMfzV77ZHH+v37+6f/5v//rv/3rv9yYmzm8d0+7zbLh+3eJN29Ek/HXfv3KP37+yX//L3/++pOPP/to5Y+rix8tz99Ymru+NHd9eW51eXZ1aXZlcWZp/uri3NWlmWvL12ZXr81fn1m8Pru8OruyPLs8f2Xu4jsXTr/+9uu/O/XWa2++c+b8e+ffPXf27Msvv1wqlVwu170b7v3RT3700433NAp5MrVMoVVKlFKehNcobuTLBEKlWKSRitVSmVqi0UjUCp6o4Se8jX8rF9zT7tAmAv15JF4kMngmnA55Ir6esLcnNjyQCHiy8SCeTRHZNBALB3yetST4bT09PX3dPQOd2/qb27qtznajtVlrdGoMDqO1xdG6raWrr6mr19nRZWlp19kccr1JqNTw5UqeTMGXK/lyBU8uZYGYLxOLlVKhXNwo4jUKGkQSvkIl1WqVOq1Sq5Hr1HKTXuWyGjqbbf2dzQFPL5yOFXNYtUAVc3geg5BMMhEeGXb39XS0tLlsTovBYdbZTDqLUWMxaGwmrctuanFZm50Wl93ksBq4cdqNToeZ5WCXw+x0mB12k9NhaWq2N7c4mlocTc0OV5Pd1WR3umwOp9XmsFgdFqvDbHWYLXaTxWay2E02p8XZbHe1OBxNdkeTze6y2pxWi/PmnU6LxWWxOq02l8XhstmcFrPVoDdq9Aa1yaC1mfR2o95u0Fm0arNaadGoHAady2x0Wkxmg0allMqUYoVOrjKrlRaNzKKWWtWSmyO2aMRmjcSklhjVYoNSrFeIdXKxVipRiyUasVgrEmuFIi1fpOULtXyRni8y8IX6RoG2QaRrUBgFequ0fZs1lfEXS3CBAVMJn7e/tb/L6etrHfZ09na7HA6dVi9RaoRyrUiml0j1YolOLNVK/0NA/FcKjvh/BsQ2u6mrs6W/p2Owt9PT1+3u6ervau1pd/a1O4d621NBdx6Mj+Xh7QV8kkbHqOwoAYziqRqWqGDxChoto+ESEizCgQI0wsAjDDzMwH4G8RfQkQISoLMjueRILubPxwPs0IkgnQgyyVAhFS6mI6VMtAzEKtl4FUxUwUQlG2dPykCsmI7QiSAZGcZDPjzkIyPD+XiASYaLqQiTDOXifiLiQYL98EgP5O9GAj1IoIeFWnZtrn7HjpON1+UTcxkUt2IoQn14uB+PDGCRAWCkLz7ckwwMZMLeZGAwMNDBGojZjbqtP/mecOMPXQY5kQm/8PiRi2dPXXv/zIUzr188/9aVC+evfPDuO2fe/O3f/fL5555+8vGTTz355HPPPff82lLds48/9dzjT30LiNlhwyVYtZh1ULCxa+xS3UC/VyJWqJS6EX94754Hnn/u5Ree/9nJx546dPDoQweOHDl8fE0nPnz80OFjh48+cuSRx44+9vjh4yfuP3CIBeLjR0889+QLrzz/i1+88Mtfv/Tq73916uVnfrljbK/fF2tu6u3rC8BYaeeeQ3v2PzKx52Bxcl9hYu/o9EM77js6uedIbceB8uj95dr9tfH949sPfq/ETCNQediXspja+Y0KXoPMbLB7PMNrQAyuAXGGA2JwHRCX6oC4+p8B4p9s2MwXSUxmS2dnp3twcMjjHnK7h73eId/Q0NCwz+d3e/2DvpDbHx/0J/uH4v3e8KA76HEHfJ7AkC/AWibuCMTsCh3rgqjfnItGUhwTcw5jTktmnRUsECfiALdIx9U4s7zLqr+ZNMwltdVnt9Wj8O1LdfW6b30I8e15atw223fJw6xCzJExZ/xlbcHrijlYf3B9zlo9WNfLw/UkzTI0t2+HodTtc8d6jhxVqN+ruyMKr91A5kkyl8/lmTxdpJkiU2BpmMBwDEZwBKUwnCapApVnyFweI0gYxQEIByAiA5FZOAciNIQVYILF4ltwfFMkzgEwmc4SqQyZzuQAkIGwIkqVsHwJzxcxmkHoHMSm7RJs8TIbuwbEMTidY5kSTJJAHE9HkGQIjPnT0eFUIpCBYgiRIfEMCSfRTDSbCqfTUSCbhOE0imYJHCTRLAGl0UwsGw+loiPxaCCRCKczsSyQADOxbCaWBeIgEAczsWwqkomHUtFAIhZMxkOpVCRz8yqUjoKR4cSIJxIeTmUTBOuOyKEVFKCzCQKIYUAcZ38nARVxsIBnGdZbjAL0zdq8HGecYEGZXdrLoRWGrBXIWh4pkmCOyJI399VwNINx5cwYgJMQRWNMiSqXcxUaY5A0mo2D7KX6vTqWhiv56mhhjDU8VPLVMlUrU6MlcpRj4jxSyiMlCmJIMIdlCDRNoGmCyOZyMJNHCzmEZtfyaIypMaM7alPT47t2Tezes33Pvql9+6b27Z7cPVGeqNLVSr5aoSplojJKjU0Vp/aN7909uhOJZ1rMVv6998gaNydGvM899vDFM6cunn3t8rnXFi+fW/nwvYWL7y9dvnBj5sPPlm4C8crSl8sLXy4vfL268OePFtYB8TfXl79aWfp0fu7jmWsfzV7708Lcf/380//r20C88Qd3SbZswlKJU6/+8p++/Oyf/+kfvv7k409vrAHx9cXZ1cVZ1inBAvHywrWl+WvLszMr1+ZWry1cv7Z0fXbl+tzqyuzK/JX5i+c/ePvU6dd+e+rNP7xx/u1z755/79zZcywQO53Oe+6994c//uFPN/60UdgoU8sUOoVEJeZJGhvFjXy5QKQSizVSiUYqU4tVapFS3iDc+mPepu+rxBu7W0zZmK+aB7dXyFoezsMJPB0igQiNJIt4tpbHxou58UKuSGAEmAGTyUwimU6mUqlMIpEJhxNeX6inz9vW1d/U1uts6Xa1dTd1dDd3dDs7ttnaOoyuFo3FJtMZhEqNQK7iy5V8hYInZw3EwgaxQCATS5RSkUIikPIFYr5ULlKppFqNQqOSqRUStUJs1MidFl1ns22gqyXg6YWSEYaAynmsQCJ5FMKzqUwsFBoa9PR0dre6Wh0Wl9VgM+nMerVRqzDrlDaT1mk12C16m0lrMWosBrXFoLaa1Dazzm7VO+0Gp93otBkdNqPNarDbjA6HxeGy2p02u9Nqc1htDqvVbrHYzSabyWgzmerHbrI6rY5mh7PV5Wx1Oltd7DjYaXE6Wpz2Fqe92WFvdjianY5mh91lsznMNrvJbjM5bWaX1eQ0G6wGrUWntug1DpPeZTW7bBabxaDXq1Q6udKgVJjVcrNaalZJLGqxVS22qcVWtdiikZi1UpNaatRIDSqpQSnVKyQ6GasQS3USNnaNDZqQGIUSo1Bk4At1jWJdo9Ik1Ntk7d3WVNpfKiMsEHv6WnrabQPbnIO9zR1tVrNZqdaK5Cq+TCOQaIQijVCkEUo0EplWxtHw/7+A2GozdnU093W39/d0uHu7Bro7ejuau1sdPe2Oob72VMiTh5KjNLK9uAbEVSxdQRJlJF5GoiUkUkLCJTRUREIlNFTCQmUsVMbDZTJSoaJVIlaCI3QqkIv5ycgwERrCQ6zWO0InQsV0pJyJsexbSIXpRDAfDzDsORArA7FSJsokQrnYCBkZpiL+fDxQSEXKQKwCxEuZKJ0MkFEfFhpAg7fy1OpDJ+ppmAXi+k47JjXEhbJhoT402AuPdEP+bdDwNnC4C/RvA4a3JbzbIr6uuL8vGRhM+PtH+tvXAbF484+bTcocGHv5qWOXz79+7f2zF06//sG5t668f+7DC++cP/3mb179xXPPPrUOiG8qxM+sAfGj3wJiViFm0fbY0RMsEL/04ivTO/f293nEInk9ED//3MuPnXjy4EMPH9h/+C8C8eE7AvHvfvnaS0//YrK2e8gTbXL19PYFEKy8c+/hPfsfGd+9BsRjuw5O3X9sx76jYzsPVscfrI3vH5t8aPvU4e+V6G8BcWODlPUQc0CcTqczmUwGADKZLADAtwMxjpYJ7D8FxH/LAbFQYjCa2tvbB/r7fe5B3+Cgz+32erxer8/jGRpwD/V7AgND0f6heK832usODbgDtwMxy8Ts+LwBVh6+vYyjPlCCw+L61Tr2JBxKxKJp1hpRHyLB+SJu73a+XRKux991hXP10cL1ft917Ri3e4JvNwTXkzGKUOuiJNaFuK3j7/oXcot6nGOYHS6RjSTo7wLi27GYhV1OP+ZAmctfqzMZ0ySZJwiKJEiSIHIkmaMoiiRxDENgGAZBBIIIBM0RBENSDJVjCDKHYjgIo2kASWWwTJYC4TyEFhC8gBIFlGCQOrUYRGkIzYMIBYBkGiDTGSqTzQFwHsRoiKAhgobIHEgRWQLNYHAah1IEmMSyCQyIY2CSZAvnsCzD6sRQkszGsXQYSgSAVCgLxRA8TeAZEklh2TiUiQFAAoTSMJxBEQBFAAxKw0ACTEXTsWAiGohFRmKxYDwRTiYjqUQ4mQinkpF0MpJOhFPsDWF/JOyPRkaisWCCvS0VSSdC6dBwIuCNR0cAIEHgYIGEyzhUBFndOoKko2g2SSKZPJpl2F5o1koBJkm2Zg+I41A6h2YZAi6RcJmESwRczmHVIjVRLeyoMtuLRDWPMDk4fzPUbC1CmB2uqoMF4hySh1NINg5ydmHuNvaeGjM6XpoYK46z1cplqlbNj5epcdZAnEdKbNwEkc2jaQJOYlAChRIoksJxgCKyOSJLsZxNwblKvjpZ2b5zbLoeiHdN7BovjVdy5SJZorFCLpujQaZK1naWp6bKk1AsxQFxMuB9/uTRy+ffuHz+9Q/Pn1q8fG7lyvvLH15YvXrpj/PXPl9e+Gp1+auV5S+XFm7aiOe+vj7354/mOSD+enX+69XFL5YWvxOI9+3puDMQf/TJ9WWWhpcXZpYWri7Nr/kluFmem12ZmV+9tnj92vL12dU6IL749qnTr/32tdd/d+rMm2fOn3333NlzP/vZz8rl8k2FuA6ItfI1IJY08uUCoUok0kjEaolUJVQo+TLJZt7mHzRsuEsp2rCt2ZiN+Wo0tKNKjRfQMgEU0FSFACYK2FQlt7NG7yjnxwtUlcKLBMJgGEMQDEXROTpH5lGYSCXBQDDm9gZ6B4a29Xrbtw00d3Q7WjqsTa1GZ7PO5lQZzTKtXqTSCJQqvlLJV8h5clmjTNwoEfLEAqFMLFFKxUqJSCGSyIVyhVilkmjUUrVKqlFKdCqpRa9sthm6Wx2D21oDnh4gNkJBKQYHaCxLo1kKSiPpaCrsD/sGfH3b+jpbOlvsLY7/m7r7jJHzPPvFrhy5Suzc3em9t+299zK9PL33Z/rsbF9SVLHELpLqXbIo+bWt3rstyxTrksslKVuW1ewcnOQkBwmCk5MPAZIA+fAsR6MlJesN3jeAgRsLcuaZwX788eL//l++Rp8z4LL6nGaf0+J3Wbwus8dhdNuNbpvBZTO4HUavy+L32Op99nqfo97nDPicAa/D53P6/S5fwOP1e7x+j8fn8fjcbq/b7XM5fS6Xz+0OeNwBj1vBcYPP1+gPNNcHWhsb2pqbOlqaO9tautuV09zV1tzV1tTZ2tjR0tje3NDe3NjR3Nze3Nze2NRS39jkb2rwNQW8TX5Pvcfpd9sDbkeTz93c4GtuDDTUez0eh81lMbstBo9Z7zXrvBadz6oNWLX1Nu06iO0Gr83gsVVAbHQaTU6jyWkwuY0mj8Ho0Rk9OqNXb/LrTX69wafVeVR6V53Fq3EGDB29fhgNlaa56RJHYJHJkc6Bzvr+zkBfV31zo9Ph0BnNtQZzrd5ap7Wp1NY6tVWls+n+iUHc4Onubhvo7Rzo6xzq7Rzobu/taO5ure9tr5/o7wDDYwIGFEViNsPMSlSJQ3MUmCWSWSKRJeJZIpYlo1lKAXEsx8RybCzHxfN8oiAkS3yqQCez6HrygY1OMpFxNjohJIJpMJpHk8pUOI8m02CUj09xsUkxGcohiQKWKmCpaijLQCQLxwtYqkSARRysgFjZ0KHEJCoBiWt3MldwXF09ISRH2dgQHRkggr3YZDc60QWPdUCj7eBIW2q4NTXSnhjpTIz3AKEhKDIKhoYjI90jXY0dAbvXrDLW3Fx7838w1tzcEbCnKfD4I8dO/e6Ns3947w9vv/aH9948eRXE150QXxfElRLi7wLx0uItA/0jGrXhWhBXT4gPHjhyYP/dFRDffe8DB4/ee8c1IH7m8Wd/9cS/vPDsy088eHy2uGtiNN7S3Nc/ECKo7MLufbt/cWT2lv35hdtz87fN7N6/dPuRxduPzO0+OLOwb2Z+39zigcXlQzdkpSUKzwcn4YCvS1Vrqdmpd7vqR0cmEQRnGBYnCBiGEQRGEBRFMQwjCZwh8O8AMV/4doa4IPE5gc2IXE6WirJcTmfWM8QwmR4YT9j9HVvVlh9vrr3x59tv/PmWm7bsqFPrXG5PR0fH0ODg+Mjw+PDw+MjI2OjY2Nj46OjE0MjE4GhoaCI+OJHsH4v3j0SGRkKjI6Hx0ZASF66c6gyxMh6uMLcC4spRTFw5lXcVKCsBYmUMvKFE4trEcGUqXJ2OuO4a52sjENVX3zaMezd0R1QPcavPhgq279p4VwklV3N8Q2h4wzj52u9XgKvwl6b4DWfDqg6WESuNxdV7OhQQV55hGYnjRJblGZalaZplaJZlWIaiSALHUAxFlB2JHEvLAp8WhIwgSBzHEgQBQRgAkhDM4YRIUmmazTJcluEyNJumGJmg1g9JywQlYoSIYAKM8jDKIziPkDxC8QjFIzSHsAzCUDBNQAwOshjAKOs5cEWZqEwhEgEJSlqXggUsSUNRHI7iVSBmCZDCAByHSBKhSIQiYBKHCBTAoAQCxqFUFEhFgWQklYikkldPKgYCcQiIQetvhZOxYDw6FYsF44lwMhlJpaIAEANSETAaBCKTYCKCowBPYxkGz1JoGklxQJxORUkwTiMpDodEApEJRMJhEYdEDBIRgIMSDBin4SSLgjyJygyeZckcR+V5qiCx0zlpfjq7NJ1dLIjlDJdLMxmJlkVqfa1GpXlNIEWlflgJQki0rKzqqF5ZpzymPJMXCwWpmOVzIiXxuCDRmbwwfV0QMwhPQSwJMiTIUBDLIDyHiSIlK80SaTZTlEtzhfnF6aXlmV2753bvWdhTPSHOC3mZTnMwx8N8lsrOZ+bmM2UiAbX76tVbNpvqdoDh8SfuP3zy/TdOfvD6x++9cv6P766d+vDSqT9+cvbkXy6c/fLS6teX1r5au/jF6srVoomzX1869/dPVv7+ycrfrpz9+tLZry+tfH3pwherFz5bOaeA+LPVlf/85ecKiK+cO1MBsWHHdhYGX/3Nvygg/vovn/zl8sVPLq5cOn/m4srp1ZVTqyunLp4/vbZ65vJFpZN45dL5lbWz5y+dvnD59Nrls5cvr1y5vHL5wukLJz448darb7/83MuvPP/yW6+99d7b77/7zrvHnz5eKBRaWlq2bN3ys5t+umnrplpNreFbIK5RmVQai0Zj02ltOr1FbTDVaNWbd2y+ccfN/8Gk2tzV5IRjI3kBnc0x0xKRY+AsBRY5dD7D7CqKSwVxRqKzNCrhsIjDIo7JNJXh+awsZ+WMxEsUwQApOBiMjY4G+wfHu3qHWjq6A81tnoZmh6/B6vaZHS6D3aG32TRWq9pqVpmNKpOhzqCrM2hVBo3WrDdYjXqLXmfW6owao0lrsegcDqPbZfZ7bI0BZ3uTp6+jYbSvfWq4OzY5hCWDPJaSaSTDYlmOyLKkTKMcBlBgHIkF41MjUyO9I30d/R3NXS3+tnpXk9dR77b6XWaf0+S1Gz02g9uu9ziMXpfZ77YGvJZ6rzXgsfndNp/b6vXYPF67x+t0e1wuj8vpcTo9Dqfb4XA7nB6n0+N0+9zugMfT4PM2+nyNfk+j39Pg8zT6/S0NDa1NTR0tzV1tzd3tzd3tTV1tjZ2tDZ0tDR0tDR0tDZ0tjV3NzZ1Nze2NjS3++gZPIOCu97nqfa56j9Pvtvnd9nqvszHgaaz3Bvxul9tmcZiMTpPebdJ6TFqPWeu1aPw2TcCuDdh1frvBZzf67Eav3eixGT1Wo9ticpnMLpPZbTJ7TGaf0ewzmH0Gs99oqTdZGoxGv07vVevdKrNXY/fp2nt8KBGZX0gvL+VEHkqEh0b7Wga7G3o6/A0Bm8Wi0hl26Iw7teZarVWlttapLVdB7PznA7HJZqhv8vX2dgz0d/X3dvT3tPd2tXS1NXQ2+3taA2N9bangCIck8zw2LZElAc8xcJpIyVhcxmJpPJbGY2kimiYiaSKaIaNpMpKmImk6kqajGSaao2N5Kp7D4hk4JqXCfDzIxSb5+JQMRPJoskSAZQouU3CJALNwXJkEp8FoAUtNk1CJAAtYKgvH02BUiVjkkEQRB0o4WMBSGSgmJKeY6CgdGWKiQ1z8WyCuXslRXTxc2dBBRwaocD8Z6sOnerDJbmS8U3EwMNyaGm5JDjbHB5rigy3JkU5gcgCJjmHxCTg6Fh/vG+9t6W50+a0ac91m1eYfmWo3dTU4swz87GP3KCD+8K1XP3z3jY8/fPfjD99//+3XlQnxA/fd++ADDzz66KOPPf74Q488dv+Dj1RniKsDxBtAXMkQP/nE8cWF3X29Q2qV3mJ2hEPxPbfc8dijTz326FP3HHtg/77D+/Ye+iZDvO/w94P4+GPPHH/smWcf/9Vzx1987L5flvOL4yPR5qa+/oEQTmXmdu3ddcfdc7fsLyzeUVi4Y/aW/Uu3H1m64+jCnsNzywfnFg8sLB9a3HX4hoy0SOH50BTcEOhW1VpqduidDv/I0MS/IYiFfwjim74F4vZ/IxAr6WFFw4puN5i4Yt/KtLi6U0J5vZIeroBYMXF1dkL5iALiSs/ahnDwDwTxtfmHDSb+gSBWvqE6ULFha11Fw8p3Kt9QyUhULttV+iuqf6VKgPh7QKyYWDk0xStbPL4LxJUv5FiRZXmaYSiKommKYSiaIkgcQxEIgUEEBgkcZWhSFDhlzpwWeJYicRBEUykCglgcl0gqzbBZlsuyXIZmZJIScULECYkgZZKSSUrCSRHDFRCzEMqAOA1gNIDRAEGDFAUqbQk0tr6mjoQTlDJbrfQEK1FdGhEJgIVjBBTFsQRJgwxzFcQ4SBAwqWgYA3EkhUIJGIiByqwXTMCKjBPhZCKcTEUBMA5BCRhOIlACVmbGCourNAyCcRCIQfEwFAshqRiFQSKFZWg8SyAyDPBAnEnFKCBOwykOg0QcljBIrBwUFOAUB6c4FBRwWKKwDEPkOKrA00WeLgrsdFqcy6cXiun5ojSTE4pZLiczaZGSlMXLVXXC63s60mxGWV+n/FXZZqc0o1X21SmWVYqK0SQGxxESYiQql2FLMl1QwhIynZfpvEStX6fjMJHDROVenUxn82JxOlMuyqWiXCpnZ+aLC4vTS0vlJSVDrIB4rjBXykwX5GKGzfIIz8N8lszOpWcXsjNkCu4MNGq3bVVA/Ni9h06899qJ91796O2Xzvz+zdWPf3f59B//vHL6rxdXFBB/ubr61/Nn/3Lu9F/Onf7rhTNfXjzz9ZVz1wfxuTN/Xjn714vn/+1AfH7t7Pm10xcufQPiK6unV0/87uO3Xn37xd+89NJvX3rjlTfeefPdd95+9/jTx4vF4g8DsVZr0+osKoOpRqfZsnPLj3du+pFZvaWr2QVFhzMsNC0ReVahQCJHgWUBX8wwsxKZIyEGiOCxIBYNotEIkUywKCLRTFYQMoLEsxwK47FoYmx0sq9vuL2zt7G13dvY5PAFLE6P0eY0WG16q1Vvs2ptVs06iHUqg05l0GpMWr3VYLQZ9Ra9xqBS62p1+jqLReP1WlqavX1dzSODHRMj3eGJ/vjUUDI4DEbHSSAsYKk0jeQ5vCTSZZkrp9mSRBcEKsOgPA6QYASOTSamRsKjfeP9Hf0dTd3N/o4mT3uju63e1RJwNvsdzQFHS722Xr0ZAAAgAElEQVSrpd7V0uBsqXc0BRyNPnu91+b32rxeu8fjdLsdLpfD4bLbXTa702Z3Wu1Om8Nld3mcLp/LHfB4GrzeBp/L77Z7nXaP0+l3e+p9vqaAryXgban3ttR7mwOeZr+nOeBtqfe1NfjaGwMdDY2dDQ1tgUCTxxtwen12n88R8DsbfK56nyPgddT7XQ0Bd0PA4/e5nC6b2WEyOIxap0HtMqjdZo3XovHZNP5/AGKL22Txmi1+k8VvtARM1nqzrdFsbTSZAnqDV6N3q0xuldWjae/2EUz81tvKe/cuzpR5Co1EJ/rGBtr7uxvq/VazuU6r36417NCaa3V2tc6h0dm1eof+nxfEjS2B/v6uwcHu/r6Ovp7Wns6mjpb69iZvV4tvpLclPjlEQdEMDeU5NMvAaRJI48kMnsjgiTShnHiaiMlEVMajEh4RiZBIhAQ8JOIhGQ9l8EgGjWXgmOLaatqWKXiGRmZoZJqE8mgyA0WVsbHyepmCiziQQxJpMKpMiJUP5pBkBozy8SkyNIxN9qETvfhULxXuZ2NDlbyE0h2hpCCUoySMyVCfMglGJ7oqf0DGOysHHutAxjvgsQ5orAMa70Km+onYOA2EGChCKi0Tw139rb56u86q3qra/CNz3ebuRleORZ599J6TH7x+5sN3Pnzr1Q/fff1fC+Ijd9/7D0E8P7fc0z2gqtNVg/jRR568FsT79h36hyB++tHjzzz27G+ffuGRe54sZeZHh8LNTX0DCoiX77ouiBf3HJ7fdWh+6eDC8qGF5UM3pMUFCs+Fg0hjfY+6zrpzu85h9w0PjiMIzrIcQZIIAsMwDCMIimIYSuIYjWMsgfMkLlFEmia/B8R5kc/yTIZns5JYkKXpf3MQD4+Erwti5VRuxSmD3ngMrOzgqFytq84TV9+Hqwx9K71plfDDhiFx5SJdxc3fMx7eEJm4dtly1VHEuTE48UMiExu4rLxbyRZXIF7pbqsOSFQSw1X35+RrUa50qFWzuFrGG0BMkZyy5JllRIFPb7hstw5iWmRogWUEluVohqHob0BM4CiKQDAEwBCAYwhNEQLPpkU+K4kZUeBokoAgDABIGOYJQqboDMtmWS7DsDJFiTjBoxiPYt+YmKAknBARjIMQBkSoJEIkYCIBEwmUSOJEisABAktRaJJGkhQUJ4AongxjQJRQ1nMAUUKJ6ioghqI4EEaRGE6mKApiCYDBAQIFcAwicIjEQAJJYWAcTkXBZBQAYiCUQBAAu/oikIqCUAJGAQwDcQwiMJBAARxJrY+TwTgMJWDFykgSRZIYEMdSMQJKMjgiM0SOJfMUlsEgEU5xYJKtkLcaxAQiK6/gsESgaRrPsmR+ncJMqWJiiSun+XJeKOeFkgJigRSUAXD1oo1r9zNX+1ii5epdzcrHsRQORMBkMAUnMBaVRDIrEFmRzCr36pSWiRxfzHKF6lMQp2dyc0qtxHSmPJObnS8uLJQWF6cXl8pLu2Z37VnYUw3iLJeTcEnCpAKTX8jOL+bnGBDrbmzWbd9mqtuRCo4+cuzAR++88tE7L//+jec+fu/VlY/eu3zmxKfnz36+dv7LS6tfrV384sKFz1bOfHrm1KdnT322cuqL1dNfXT77tyvnvr589utLZ7++vPK3yxeUyMSnK2c/PX/u87UL/9NXX/xf/+2/KiDev2d3Z8C/5Uc36rdvYyDglV//6j99+df/5T/99199euXTS6tXVs9dOn9mbeX06srp1ZVTaxfOXE1NnLu0unJp5cLamQtrp1YvnVq7fObS5XNXrpz/5OKZix///uRbr7z9wq9feuHXL7720utvv/HO22+9c/z48WKx2NraunXb1p/d9NNNW2+u1dQYbAazw6i3ar8BsVWjsWo1Vo3WXGey1JkM2zU1P1fv+KnDsKO/3YfGx3IcXBaJPAOlsYSExDJ4qsQicyJRZtEMlqISQSQ0BkyMJMdGgMkJNBZlESTDsnlRyogSQ9CpBDA2OtHd3dfc0uZvbHL5A1aX22C168wWrcmss5h1VovWZtFYTSqLQWXSqo1ajVGrtegMdqPJbtSbtXWanTtrt6rU2y0WTVOTe2SoMxEdx6AIiUZJJEpCUQIIkUCYheMiBmQouMjhMxK9kOUXC+JiUVoqSAs5oZxmCgKepmAeTdFQFI1PJqaGw6N9weHuqaGuiYGOsb720d7W0b7W0d7W4Z7Woe6m/s6G3vb67lZ/e4u3pcnT1OhtqPcG/B6/z+31ulweh9Ntc7psDpfN6bK53HaXx+72Oj1+t8fvdnrsVqfF4jBbXVabx273OWw+u9Vrt3ptFo/N4rFaPTab32lvcDsbPZ4Wb6DdF2jz+Rqdbr/V7bP6/Y6GeldTo6ep0d2opJkbfI0NXn/A5fTYzQ6zzm7QOPQqp17lMqk9ZrXXqvbZNH6b1mfTe20Gr83gtf2rQKxz1RlddWaXqq3LS3OpffuXj91zx623lDICCifGQ2M9g71N1RNivVVldOqMbr3RZTA4//ku1dUZVHX6WrPd2NRWPzjYMzTc3d/f3tfT0t3R2NESaGvydrT4hnpbohMDBBCWCCBNgRKRkvBkhkjlKKByslQqQyVlMi4TcYmIikRExMMCHhKwoIiGJCQkQRH521foijhQIsDKUe7SKbnhEgHO0Mgsg06TkDIJVibHfHxKSASlVFhKhvnYFBkcgUZ7UkPtycE2cKQDHe8igr10ZEDpiGCig1S4H5/qqfauwt+KhvGpHnyqhwj2VrhMRwaY6CAbHWCig0xsiImPsKlJHoqIaELEkxwaxxOTiYn+oY76RqehAuKeJneORY4/fPTEe6+e+t3bv3/zlQ/fef3E79858fv33nvrtd/++plHH3nw/nvveeD++x955JFHH3vswYcfve+Bh9dr1+5/uLKj7trCtQ0gnptd6u7qr6vVWsyOSDhx655fPPrIk0oJsTIVPnTwqLKpbu/eg/sP3L3/8NEDR+45fM+3L9UduufRBx5/+tHjv3zk6eOPPvObXz7/8LEnCvLcyGCoualvcChMUNnZpTt33X54bs/+4tIvCot3zOzev3jb3Yu33b2w5/D8rkNziweUc4PEz1F4LhLCmhr6FBDbrJ7BwVEEwTmOJ///BfHVDHHXyPCwcqlucmxsYnxiYmJyfHxqZGxqeDwyMpUcngIGJ5IDY9EfAuJoJKVgNx4Dlctz1eVr37W3uXKLrnoLXUXDG0BcPR6+9vlrz/cniTdcqquUr1Ug+0OKJqp3zlU3Clc+rvRIKAKuzIO/C8TVv8nVDgq5eu8Gx26MFFdW2f1/ADHLMgzLsCzDcUpkAkNRBcQpHINpChc4Ji1yGVHIiDxPUxSCkDBEY6hIkWmGybJshmFlihZxnEdRFoZZGOZRVMBwiSBlgpRwQtnNQQMwkYCxGIjFQCwGY3EUS2BoEkMTBBonkQQFxYhECIlNwfEgkgihyk8oThGQoEQmgDCaDEJgGMHiOJ4k0QQBx1EojsLKhbkUBiWQVBRMhIGkcpEuheEQiUMUmsKhOAInUAwkSISmUIbGWBpjKZQhEYaAKBwkMZBQDg6SBEQREIMCDJxiMEigsYwy4uWoAoVl1r2LyCSaprAMiaYxWFI0TGEZ5dB4tnowrByOKrBkniFyDJHjqXyGK+WFUobLiZTE4ZzSGqGUr1EwTSNMZWCsrOqovLi+nPnqi8rryjU7EqKQBArFYDRBkCCnbGzm8bRE5TJsMcdPF6WZkjwznZ4tZ+bKmbmZ7PxsbmE2tzCTm5vOlAtSMS8WSunpq+VrC4vT6yDeNbs8m5/NS4UMn00zmQyVydP5slBeLiztKi3yCNnb3Krbsd1Yuz0xOfzQkX0fvvXSH9568epijncunznxl9VzFRB/fn7l07On/nTq4z+d/vjTcyc/v3Dqq0tnlADxVRBf/PrS6herF/5y4dxfLqx8vnZxA4g7Av7NP7pRt20rBaZe+tUz//Hzv/yX//i3r/78LRCvrZxWNFwVI1ZAvKqA+NKZS5fPKiBeq4D4uV+98MoLr7752ltvvfn28ePHS6VSW1vbtm+BWP9tENdprGqNVaO2qLTmWrNVZbPUmrRbjOpNXrtqpKeRBIIlEZ9LUyUOyRLJDJbIk0CZQ+cFfI7DShQiIwk6EUSCY8DYMDA+ioRDLARlGaYkywU5LdAMkEyNDA23trb5AwGXz2d3e4x2u8ZkUhkMaoNeYzLqrGatzayxGlVm/TqIzVq9TW9yGI02g8ag2lG7Zcu2n9XUbbbbtT09TUByShawcoGbzrN5mZAZRCRTAp4UsZSEAxkSKrLIjEAupNmlgrirJO+eTu8upZeL0mKen02z0yJV4LEsA4sEwKEJFo7RUJQEwkQqhCemsMQkGp+Ao+NAeCQ+ORAZ65sa7hob7Bjpbx/u6xjo7ejrbuvpbOlsb2praWhu9jc2eRsaPPX17kDApRylhc3rtTtdFpvTZHOZrW6zxW02O40mh8Fg0+msWp1Vo7Nq9Q6D0WU0eyy2gM3T5PQ2O131FofX4PQYvX5bfYOzscnd1ORpavI0NXmbm3yNjV5/wOXw2EwOk86uV9sVEBvVHrPaa1H5rGqfVevdAGKb0W0xOk1Gh8HkMiqRCYvf8C0Q+/U6t0rrqNE7aoyOmpYON8MDhw7veeihA3f9Yr6YIdHUZHi8Z7C3qbHebrNpjOZak1VldurMboPJYzS5jUaX8Z8XxM1tDYNDPcPD3X397b0KiFsD7S3ezjb/UF9rdHKQAMIiAcgUKOJJEUtkSCBHgeuHBrM0mKGBNJWSyaRMJiQyJhIRAY8IWFhAwyIclqFoGorlkEQBA0oENE1C0yQ8TUKKg68e4KqSoWkSKhFQHk1loLiQCDGRcTI4QgZHqNAYE5lgIhNUcBQZ608OdMR6m6O9TYmBFnCkDZ1YN7EyGFY0DI22Vw481oFNdhPB3m/sGxtSGtaUSor1e3hK2hieSiOhNBZL48kMCSr/GKDBMBAcGu1uanIZLaotdZturID4lw/e/Ye3X/r4/Td/EIjvvz6IKz3E1wXx7MxiZ0dvzU71tSBWcsOHDx47eODIvr2HqkF86B+B+KFjj+ekmeGBUGtL//BIlKA3gri8a9/8nkPzew7N7T44u3RgZn7f9OxdpZk7bxC5WQrPR8N4c2O/RmXbsU1rtbgHBkYQBOd5gaIoBIEhCEIQBMNwHKNwjPk2iLNKaoJn88K1IOYyHJ3m2YwkFCRpWk7PZvKLCogHx5OOQMc2jfUnW+p+dNOOH9209eatO9VaQ6VlYmp8bGps7HtaJgbXWyZC42PhykqO6qP0RSi34hQQVxZwbNhOVwlRVIO4MhWuLD2uULiyemPDRboNm5yv3epc3TVRjeMNxWobSog3VBRvYHH1qchVKZeoivxK1e8qIBb4TFouKJVq3wViRdLVIL762fSGgogN/WuKkhXs0hRfDeLviUywjMCyPMexvMAKAiuKLM/TNIPjOAwjAAKlMBSiSIxnKVlg0wIn86xAkyyOMjjKKdvDWSbDMmmaEkmCRxEWgmgQoEGAgSAORUQck3BCxkkJxXkYrYAYjQJoFERjCBpHkQSKxnEkRsAxEozhiRASD8LxIKqAOB5EoDiFgzwJ8WiCSoWQ2EQqOQVCYRiKIGAYToXAVAgCojCUQKE4CsSQZBhMhIBkGARjCJoiCIimEJaAaDRFYgBJwgyN8QwusITIESJHiCwhMhhPoxyFsCTMkDBDISyD8jQqUohIICKJpTmqILLTElcW2WmOKiiiZcl8BbjKYJhE04qDWTJfOcozlcMQOcXQDJ6VmXyWK8hMhid4GmGUEmI0iaFJrLJuQ8EuBdM4QEAxGIxCaBKr3s1R3UOsTJF5ZdgMcyTIURBPwyKHyQKRkel8lisVxHJJnpnJzs/lFxeKy0vTu5fLtywUl0tyWWbSyk2+LJ+7OieeV0B8y/wtS+Wl6cx0mk0LlCiSUpbJTfPTc+n53aVdt5SXRYzub23X7dhuqNkWGx984PBeBcQfvPabP7z14tkP37l8eh3EX6ytfnHxwl9Xzv35zMlPTp745NSJP5/9+K/nT365dvrry2e+vnzm68tn/3bl/N+vrP3t8sUvL65+trry2er5Ly6t/c9ff/l//7f/+n/+b//r5bOn992yq93v23TjjZqtW8lU4sVnn1Y21X35p8t/XrtwZfXcpQtnL50/c+n8N9fpFBZfPH9u7dz5S2dW105dXDu5tnb60qUzVy6vfHLxzKWTH556+9V3Xvj1i7999vmXn3/l9VffePONN59++ulSqdTe3r59+7af3/yzTdturtXUGKw6k92gs2jr9DW1+p0qU53aqlZbVSpzrcZUY7bW2a11Zt1Wi25LvUs7OdDCIuGZNLmYY+dEvMSARQqYYZFFiViWqF0SvUtm5gWyQEICEKMjU2Q4SCdiMo6UeG4mI5dkSSDJZDTS390d8HltDpvVYTc77DqLWWXQ1eo0dTqt2mjQWkw6q0lrMahNOrVRozFptBadwW4wOYwGq65OW7Nt502btvy4pm6Ty2MYHe1iGXBhLn3bLdO7F3NzRT4vElkOUf47W8ZTGRzIU2CJRWdEcj7NLOb4XXlxV17cVRCX8/xill/IsPNpZi7NzGXYuQw7m6bLMlWSyKJIFASswKM5DsnQsESmOCRGAiE0PgFGx4DoGBSbAONTqehEPDQamRyaGusfH+kZHuwc7G/v72np6W7u6Wrq7mzs7mrq7GpsbfU3NXnqG12BJpe/0eGpt7t8FrvHZHHqjXatwabW29QGu8bo0JqceqvH6Ky3uBosNr/B4tZYXVqXx+T1W/z19vp6R32Do6HB3djoqW9we312m8tssBm0Np3Krqtz6OtcBpXbpPKY67wWldeq8dh0HrveY9d77Aa33eC2G1xWg8Oot+sNdp3RpTd6DCav3rSeITaa6w0Gn1brqlPbd2ptO/S2HU1tTppLHTq858EH9//ittmMgCTDw2MDrT0d/nq/1enU2+xau0tv8xjNHoPRbTA49VcnxP9UkQmDqk5fZ7Ibm1rr+we7BgY7e3pbu7ubuzobO9sCHa2+7o76kf72+NQQCUYkEswwsEQCIp6UiJRMpNJkKk2mMhSQpgDlZ5pKyVRSJOMCGROIKI9FeDQqobEclizgQIkAp0m4TCEzNFKmkGkSKmBAHlUGw6k8miriQAEDckgyA8XTYExKRfj4FBUawyaGkLF+eLQfmxgkpkbI4CgxNQKP9icHOmO9rbHeZgXE2GQ3GepTqtOocL9yT64yHlZGwkov24YyiuoOiiwSzCqNxVUgTpOATAISnqTBMBgaHu1uanQaTLWbam7670y1m3qa3FkWfuqBw79/88UT773xuzde/v3br/3xd2//8Xfvvvvmq7/5l+OPPPzAffccu/+++x5++OFHHn30gYceufe+h+65/6F7H3j4vvvWQXz40LHDh45WNtVVg1hZzPHE40/PlBfaWrt27lBZLc5oJHnbrXdWQKzMhu8+dM/BA0f23nVwHcSHju6/+9jBY/ftv/vY7XfuvzYy8fSjz/z6qecePPpYViwPD4TaWgdGxxIkk5tdunP59sPzew6Ulu8sLN4xvbx3dveB2d0HZpb3zyzun569qzB9R7Zw6zqI41GytXlQo7Lt2Kb5bhATOP7vCOJN22q0eqM/UN/b2zs+NhaanAhNTIQmJ4NTwWAwNLXeQxwfD4NjYXgkCA5PJkbGN4JYqU77ISBWTHxdEFcXDCsVadVT4QqFr9utVuHydZfVVYO4GsobWtiqIxbXnS5fu7/j2kHytfVtlcxGpY5NqRnOpIuVK3TVJWtVDWvfKrtQML0BxBX+Vi/sUJ6pxIivC2KBT28AMc9zosTLMi+neVFiWY4kKRTFQBQBMBSkSJRjSZGjJY4WWUqgCZ7CBZoQGTLN0RmOybCURBM8jrIwRAMpMpUkU0kKSDEwyKOIiGMbQIzHISwGolGoAmIkjsMxAoziYAxXVisDURKMkakInorgcILGQZ4AeThOJqagyFgiNp5ITqbik8nYeCI6lohNJONBMBVBgCgKRNFkGFYOGMOubp7jKYQnIE75M40KDCZyhMyTaYHKCFSGJ9McITOYqDxJoyKLyxyRYYkMjWdYMi8wJZmfSQuzMj+jsFjxcYXIFJapDIwVEzNEjsazin2Vtza8zhAZic6lmZxIySzGKg0SSAKF4wgcR5AEWs1iAiThOJIMpZKhFBSDleUdip6RBKp0sSnlazkhn5cKWT4nkmkaFiiIp2GBQUQOk3k8LZLZNJPP8cWSPDObW1gs7Vou37J79taF0nJeKHI4T8E0i3Eyky7KpelMeTY/t1BaUFITC6WFolyQaInDOYEQ82x+RpydzyysgxhfB7F+59bo2MADh/f+4e2XT7z7yodvPn/i3VfO/eHdy6dPfHrh7F8vrnyxduGLixc+Wzn35zMnr3x84pNTJ/505sR3gHjty4urn69e+Hxt9cvL34D40pmTd+1aavP7br7xRvXWrXgy/vzxp77+9JP//LcvP7+y9ue189+A+MLZDSBeXTmzdm6lAuLVk2sXT11eO6uA+PTbr737wq9f/O2zz73425dfffn1119745dPrYN4x47t1wGxoabWsFNlrlVbVWprncpcozbuMJh2mo079OpNJs1mBcQ8Gp7LkMt5dl4mZjh4hoEXBWx3mtqdZvZkuNvz4m05YVliyjSaR4EMnMqiUIEmygJXloQ8R1MQEBwdbq0PWIx6rVZtMBkMVrPGZKjVaWu06lqdRm3UaUwGrdmoNenVRq3aqNFaNHqbzugwGB0GnVldo96+dcfPN2/9kUqz2RewBIP9mTS+Z3fprjvm9ywX5gp8XsRzPFrg0TwDZ0kwRwB5EijR8DSLzvD4rEjMS9SCRC/I9LxMzcv0QppezDBLOe6WorSnnL6lLO2elpZL4nJRWCoKSwV+Mc/N59jZNFnk0SwNiViCQ2I8lkhTUJZFZQYWSYDDkhQcw8EwkgpC8YlUdDQeHo6FhqLBwUhwMBQcmJzoHR/rHh3tGhnpHBpu7x9o7e5t6ugKtLR761ucvka7p97qDphdfpPLb3L5za56s6PeaPFqTS6VyaGyubQOt97lMbg9Rq/X5PPbAgG7L2B3uk0mm05rVqstmu8DsduuX9ewzeCw6u1GnVWns2r0Dq3epTO4tYarLRNGv07nUasdNXW2HRrrdp11e2Org2QSe/ctHTly29J8BodCI30tHU3OpoDV6za6XAa3x+T2Wxw+s8lt0Dk0Gpvm6mKOf0IQ2wz1Tb6u3tbuntaOzsbOzoaOjobO9kBnu7+3q3FssDMZGqHgWJqGcxyaYWCJTElESiSSEpmSyVRaATENZmgwTYMyDYhUUiDjAhHjsCiPxtJ4skRBMzQyTcIlAiriYBEHC9i6fbNwIgPFM5Bycy6qIJiJTNDhcSo0hk8OI2MD4HBParAbGOqGR/vxyWEqNHb1rX5wuBsc7oTHOtHJ7kqMuPryXCULUSllq1B4Q+9E9eaO9YpiYEIAgzwU4ZEYh8RYOEokp5KTA0Md9QGbVr/j5zt+doOx5mZlQvzkA4c/eP2FP777+gc/AMT3XA/Ehw5+H4gff+yX06W5luaO7dtqrRZnPAbcfttdFRCvV1Lc/Q2IDxw8ooD4wJF79h0+etud+/4hiDvah8YnUjRbUEC8sOfg9PJdhcU7Sot3lpf3lZf3TS/tm57fVyz/Ilu4VcrsukFgZyg8n4hRbS1DWrV9+1a12eTs7x9GEIznBZqmEQSBIAiGERwnCILG8e8GMZcXhbyyuln5D3GBy3B0mmMyopCXxFI1iAcqIN6q+vHNO39887bN22t1BlOgvqGvr39ifFzZVBeemgoFQ6FQOBiMTExFxoOJiQg0HkFGQ9DIVHJ0Ijo+Fp4Yj1QorJQHVzcKVzYw/xAQV+7YKc0S1Us0KiC+djBc3bBWTefrgrj6Wl4lYnFtvkKR64bh9IYSt+p1Hte9uld9qvMeGEqTBMcyknKLrnJ/rnqnnZKXqG4prs5jXAvi6lMpG67MgJWosWLlSu1apYe4ImmWVUDMSxKfzoiZrCinOU6gKAbDcAhDQRyDKBJlGUJgKZElBYbkaUJkSIklZY5OK4chRRLnMISBQCqVJJIJIpkgU0kaAjgEElBUwggJxQUEY0CESqFkEiESMB5HlMgEkkDhOAZFcSCCAVEcipNIksEADgM4JMkoK+sIkMcBDooR8UkwMpqIjsVjY/HIWCw0Eg0OR8Oj8egkmAghQBSvHAXWcILCAJaABAoRKUQkYUE5FCIymMwRyoKMHE9mOSJDo7LymFL6puza4MgcRxdFrqyAuPpkxLmMOCfzMwJTovFsBb6KiRUiY5CIADwC8BgkkmiaIXKV7ARP5UUqK1JpgRCVtXMV4ComVkbFFfvCcQSIgIqGlQbiiqGVmTGDsiIlZbhsXsznhLxEZ1hUUjRMw4JyGETkMEmiMlmuUJJn5vKLiokXistFaVqiZSW4rBRNlNLT05nyTG5mrjC3OL04V5grSHmJlnhCkCi5wBXK4sysPKdEJgSU6m9p027fpt2+OTLa/+Dd+068+9qpD9448e4rpz54feWj9y6d+uOfV05/duHc5xfPf37h/Gfnzv7p9MeXP/7jlZN//NOZE59Vg/jSOoj/fvnSV2sXv7i4+sWli19dufRf/vaVAuK10x/fubzY6vPedOONqq1bsETst7984ss/Xf4fvv7ir5cv/uniyuXKePjbIL54XgHx+ctnL146vXbx5MULH19cPbl28cyV1VOXTv7+zDuvvffCr1/67bPPvfCbl1556bXXXn39qSefKpVKHR0dO3fuuGnTzzZtu6lGs1Nv0ZnsBr1VozLW1Bl3qi21aqtKZamrM+1UGbZr9Vu1ms2qnT/V193kt6sn+5o4ODSbJpbyzLyEz3DwLAsvCvhumdotU7ek6Vuz7K1Z7ijktpYAACAASURBVBaZXeTJOQYrU2iZwsosWeaYIkdJGAJHgsNdHV6rRbVz247tW9Qalc5sUBt1FRCrDFq1Uasx6TRGrdqk0ZjUOqvWYNeZnHqDQ6c119Votm2vuWnbjp9odFv8DZapYJ8sobsXc7ffMr00ly6myTQLZ1m4KGDTAl5ikRINlWiwTMNlGplhkTKLzLBomUXLHFLmkBkemxPweZlcyjK7C8KeknRLSdhV4ncVhV0FfrnI7yrwy3l+Kc8tZOkZCS9yaJYEZDyZo6FpgZhNM+U0VZLIooDneTTLwmkGkilAJJMckWDxOIPGaDRKoVESjZBYlEAjOBpB4RAETiaTY9HYcDA8MD7ZMzTa0T/U0t3X0NEdaOvytXR46tscnmarvcFg9eutPq3dq3N4dE6PzunSud0Gr9/ir7d5Aza7y6C3qFTGGpVFrXJoVc6NIFZ7bFq3Teey6Vw2vcumd1r1dovOZtBatFqrRmfX6hxanVOjc2n0bq3eo9V7NRp3ncq+s866XWPdrrfuaGx14FTs9jtm9+5dzGfJyGRfa73dbVU7rSqHTeNyGXx+q6/B7vRbjC69ylJba6rVWDX/jLVrKkOd0arzBJzN7YGWtkBzi6+11dvW5mtr83W0+3u7GkcHO+KhYQKKSjSUZZE0DUkkIBEpiUjJJJCmwAwNZWkoy0BZBkozFRAneDzGolEOjWaIVIlGyhRcwIAMFJdSESkVllIRGYgqR0pF+HiQiUwozEXHB5GxAeXAo/3AUE9qsDs50Jka7IZH+4mpESYywcWm2OgkHR4jg8NEcJAKDzCxIT4xIgHjG5YzKyvrlNcr3cOVF6uLiqtXdSi76+jYMB0bpRKTZGKKSEzhiUk4Mhob6+1v9XnNKs3Wn2z/6Q2GnTf1NnvyHPrkg3d/8PrzH73z2vuvv/S7t1796IO3PvrgnXfeeOXXv3r64Yfuv/fY0fvuvfehhx56+JFH7n/w4WP3Pnjsvgfvuf+he+97qALigweOKLfilAV1FR/fc+yBJx5/+rFHnyoWZpoa27ZtrbFZXYk4ePttdz326FMPP/S4AuLDh44dOXLvoQNH9t51cN/eQwcOHtl/+OjeQ0f2331s76Ejt/5i7+5bbr/j9ruO3n3v4w89+czjzx5/7Jnjjz3766eee/DIY1mxPDIY6uwYnpwEGK44t3TnrjvuXrz1YHnX3uLSL0qLd04v7Z1e2lte2lde2Fcs/yKT3yOml2/gmRkKzyfjdEfbsFZt37ZVbTI6+nqH/ilAPD4Zn5yITk1+s2z5uiCOx0AFxJWy4R8I4utepLsuiK99sjInvi58Kz0VG6C84fyrQPz9o+XqvAeKUATOKm1rymC4cievUkJ8bX/FNZf2rkPha0F81cRpjpV59lsPKKoWhYzIV1gscizP87wocnJayGRFOc0LIk2zOE7CGAYROEyRKEMTPEPyNMFROEfhIkNILCVztMxRMkNKFCESGIchDAxSQJJIJYhUgkwlaRBgYZBHEAHFFBBzMMaAuFI0QSYxIoljyY0ghhOUUrumdK4pdRM4yGMpBori8UkwOpaMjSfi44nwaDQ4HJkaioRGEtEJKBHCwBgFx2k4wcBxGoyRqQgBREkoRqFJlgAFEpYISMQBHk1xGMCTsMRgaY7ICUpDMJ6lEJmARAISKURmsQxP5niqwFMFni6KXFniyjI/oxxFw1lpPivNp4VZkZ1miJwC4m8FiyERAXgwwUBJFgUFCsvwdEHiyrIwkxZmJK4kUlmeEDmMr6ypU1IQioyxFI6llJ/rBweIyrYOBa+VxDAcR5Q5MYfzIiVKtCyQMotKDCIyiEhBPAlyeIrBUwwJsiwqSFQmxxen07OzuYW5/OJcfmEmN1uUS0rFmxIjLkilvFgoSIVSujSTmylnywUpn2bTaTaT5XIFrlDipkv89HxmbjE/x8FEb1OLZutWzbZN4ZG+B+/ed/L9N85++PapD14/++Fb5//4/trJP3xy9uSnK2c+u3Dur+dX/l1A/NXnFRCvrYP4zNrqmY0gXjn/yblLV85cvnhy7fwfV8+fWF09dflaEL/8wmuvvPzaE088+YNBXFtn2lGn36bWblbV3VS3/ce6upsCDs1Uf7OAhOczxK48syATczwyxyFLArZLInaJxLKALwvYsogvC8QSjy9wxDxHzLH4LEtOs2Sewng4lZoc7W9tchp0OzfftGXTz2prd2gNWrVBW6fX1um1dQaNyqCuM6hVBo3KqJhJrbNqDU4FxFqdRaXS76jTbK6pu0mr3+rxGYZH2kg8Wi6wC7PSdJ5J87BIJdM0UBTQGZGYFfBZDpll4VkGmWWQWRaeYaAyDZUosECmCmSqRIFlBp4V0HmZWExTixl6IU3Op4l5mZyXiFkJn5OJeYmck4gZESvxcIGBskQyjcVzZKrEwjMiVhaxsoiWRbQsYtMiNi2i0yJaEpGCgBR4OM9BWQ7M8mBeQkpZcjpHlrJEIYNlZUQWIZ4HWDZBkVEUDYLgeDw+FI70T4W6Ryc7ekea2wYCTX3exl5vU7e7qdPV2OZsaLYHGqwNjbbmFldLm7exxe32WQw2tcpYo7KqvhPELpvOadM5bVqHVWu3aG1mrbUaxGqNsqbOqda61Fq3Su2qrbPvqLNu19p2Gu01ze0ujIzu3lO87bayyEGjA61em8ak3mLSbbea65xOgy9g9dXbHD6z3qGtNdfUGGs0FvU/KYj1Zo3DbfbVO/z1jkC9vaHB0dTkbG52t7Z4utr8g70twfE+MD5BIzEeTXBonEPjIn5VwxSYZaAcA+dYOMfCGQZK06BEpQQiwWExBomwcERE4hkkmQbjfDxEhcbxyRF8cpiYGqHD42x0ko1OMZFJMjiKjA2mBnsS/Z3JgS5wqBce7VdMDI30g8O9wFAPNNKHTQzR4XEhEZKBmAxEpVRYSEwJyUkxNS6BExloMocG81hYOTk0lFMiEEgwh4aKRKRIRHNoSAbGxW8PiatnwxtATEaGscgoEh6Fw6NwZAQIDoWHu3qbPS5DjWrzj7b++AbDzpv6W31FAf/lQ//uIC7ky40NrQqIU0n4jtv3VkCsJI+PHb2/AuKDh47uP3z0roN37z189LtA/Mxjz/7mqeceugri7s7RYBBi+Ksgvv3QzC37S8t3lpbuUkCsRCZKM3dmC7eK6eUbOLpMEflUgulsH9FpHFu3qIwGe2/PIIJggiDSNI0gMAiCMAxjGEHgNI7RGMrgGEdgIonLFPG9IGbTLCWzdFrgc6JQlOSZTK46MtG5XWv76Tb1TzbV/GTT9s07arUGkz9Q39vbNzE+Fp6aDE9OhCYnQ1PBUDA8tQ7i+HgEHIvAIyFwdCo5MZWYmopXdssp0t0AYoW8lb101+7guDZAXL2WWXHk+pAVodFv36Wrbh3+Zhx7PchuSA9fC+INwYlrTfwPIxPVLP6u9EXl25TFzpWo8bdb1b7pqajG8bfrLKTvOdcs4LiajuDS1c8oqq4MkgU+zfMSzwkcx/E8I0qcnOYlmRNEhmEJgkRwDCJwmCQQhsI5muAonCUxlsQqkQmRISWaEElcwFEOQ1gEoiCABFMkkKKAFA0CDARyMMwjqIhiIooLCKGUEHMwyYAkmSJwJSQQw6AoDkYwIIpBcRID2GoQKwdJ0GAES0xB8UkwOQUkp4DoeCI0EgsOx8OjqegEnAoTcILFAB4HBCzFQ3E6GcYTQSweRFMRAkmwOCDggIAkWChGw3EGS/EULLNYlifyHJFjsAwJSzgo4KBAwhKDZngiL1wFscCUKkcJS6SF2QqIBbZUSQYr9+qUXASByEoFGwLwOCyxZF7iyllpPpdeyKcX0nxZIDMsJrAox2Ici3PKJbnK3bhqH2MpXJkBS7SsgDUn5CVapmAajiOpMJAIJlNhAI4jOEAoq+xohFMiExUNY0kaS9IEwNAwJxByhs0XxOmSPFOUZsqZ2bnCwnxxQdnrUUpPl9LTebGQ4TIZLpMTckW5WJSLeTGX5bM5MV8QiwWukGcKeaYwK8/MZ2dYEO9pbFZv2azaclNwqPeBw3s/fv+Nc394+/Tv3jj74VvnP3pv9cSHl0+f+NO5U385f/azlXN/OXfmz6dPXqlkiC+c+vLSma8vn/368pmvLp392+Xzf79y8W+X1yog/vqTy//l71//P//H/74BxOqtW/Bk/Lmnn/zqz1f+x68+/+vli5+srneuXTx36uL500rn2lUTn714/uyl86t/On/5k7NXLn68tvKH1XMfXbjw8dqFk2unPjz77uvvv/ibl3/77HPP//rFl55/9eWXXn388SeKxWJnZ2dNzY6bvxvEGmudylpTa9pep9uq1m7WqDepd/7UpNnc7DFEhtvTZGIpT+8p8ctZckFE53lkSUR3ifiygC6w0BwFzFGpOQqco6BZGpml0Vkam2XxMosXGUxCU0hofLizxWsx1G3btOXmn+3cuVWlrVPplcGwTmXUqgyqWn1dnb6uzlCnMqrW8xJOvcmlNzp1BptGb6nTGXfWaTarNJvM1pq2dncsPCDQQCFD5GRUYgGRimeYVJFHZgRslkNnOXiWheZYeJ5B5jlkjoXKNFQiU3k8nsOjeTxRIoEyC80JyLyIzYnYDA9Pc1CJAUs0UKBTBTpVpIEiDRSoVJZKZIhEGo3KcDiNhLN4NE/E82S8QCdKTHKaA8oCNCPCMyI0I0LTIlQSwBIPFPhkgU9NZ9CFEr04zcwXqdkiUc7jpTxWyKH5LJLLwGkJkPgky0QpMojikwA8FgGGJhJ9Y4nesUT/eLxvPNIzMtk5ONrWN9jcP9g8ONw2ONze09/c0OK2ugwai0plU6sdOpVLr3IZVW5Tndtc6zHXeSwqt1XjtGocFo3DorFbNFaLxmrSWAxai1Zn1ejsWq1DrbGrNPa69dXNLpXaWVtn36Gy7dA5aswuVWunB6diu/cUb799RuLh0YFWn01j0iggrnU4dG6vye0zW90GnV2jstSp/jl7iNUmtdqo0pnUFrve7jI63UaXx+j1mf1+ayBgqw/YmxscHS3egZ7m4FhvKjQChkfB8CgcHaeAMIfEeTQuYHERTyjTYpkEJCIp4kkei7NIlIYiJBgigSCVmKIik2RwHB0fhkYGgKE+cLgPHh3AJkbI4DgdnqBC49jECDTSn+jvivV2JAd6kLEhYmqUCo5ToQkyOE5MjmITw/jECBUa52IhGYhloFQWSmaguAxG0lA4A4eySDCHBnNoaJ3CaCh7VcNZJJjHwgU8UsQjOTSkjIElYEwGJ5SxcQXQygh5ncWpMS45RsdGscgIHBqBQyNQeB3EfS0el6GmbtONW350g7Hm5oE2f0kknn74yAevP//R26++/9qLv3vrlY/ef+ujD955+/V1EN9z7Oi999zz4IMPPvTww/c98NDRex44eu8Dx+576N77Hrr32INH7r5XqUs7sP/uiokrID529P7HH/vlo488mc9NN9S3bNtaY7e5gRT8izv2KSC+954HlXqKe449cPjg0b13Hdy379DBQ0f3Hzp654HDdx06ctfBu2+94xsQP/Hwk88+8atnHn/22cd/9dtfPv/w0Sdy0szoULinaywUglmhpIB46Y7Dc3sOTO+6a3p5b3l538yu/fO7D87vOjQzvy9ful3O7r6BpaYpIg8kmc72UZ3GsXWzyqCz9vYMogguihLN/HAQF64LYmYdxHlRKEny7LUg/tk29U82fwvEPb0942OjocmJ0MR4aGIiNDkVCoa+AXEYGAtDI0FgdCo5OZUMhRTarrdGfD+Iq1fTbaBwZa2GspM5mYCBJHp1QR2p4BLHGSX7u962pnxqA4hxZr3oF9uwj4PBMQbD/jGINwQeqkMUG7qNq4PCG1h8zZW7a2PEbKV57eqtu281uynTYknIfXtPR+bq4o9KoQT/zWEElhU5VuQ5iedlQUiLQloUMkqthCzlBCHNskpNG88yAscptcQZWcrJUlYSM4KQ5jmBYRiGITmeFiVWlFheoGkG/y4QMzjC4ihLYDyJ8SQuEJiAr4OYwxAGgWgYpCGQBkEaBBkIZCGYgxEBQUUUlzBSxBkJZ0SM4RGGASkCINAkBscwKIqBESwVQVMRDIwRSv0wBnBQnAJjJBgjwSgBhtFUEE4GYSiCQBE0OQVGx1Ph0VR0HEpMYVCMwUGRQTMsmqVgGUmwiSAWHoOCI6nIOJQKE0iCRRIcGKVSYQKIkEiCJUCRQTMcnuPwHINmCFDCUgKWEkhIYtGsQBZEushTBZbKs2SeIXOVu3TKzFgJTkhcmaeLNJ4lsTSJpWk8y1J5gSkJbImjCkqUgsIyLJmX+JmcvFDM7irldhWzy1lhhiczLMpzGC+Qkkyn00xGZjIyk5EoWSmRUGSMA+uX50iIUlYr54R8TshJtETBNBSD41OJ6EQsNhkHIiCaxCiYolGGhBgsSaMJWhkMKyCunhBnuUJeKBXE6RxfKoilcnZ2Nj+nrH0uyiVlx4fMpGVGznCZvJjPi/l1H4v5gljMc4Xc/0vdewbHdR9Yvh7LYwUmgEDn3I0MMImimANS59w33/u/OXdEBgNIWZRIEIwgwSDJkuzRyJIlkUq2PEqULAYEkiApKowlS/O+vNmZ2Z2d3XpVb6fq7Va9DxcEYcme9YYP76FOdd0G/qjqj78+df7nMIU8k++Ve/q1HhbGN65aY16yyLT4gfD2TSfH9n/y7ptTF3995f03Jz94e/rD31z7+IOblz/+dPLSFzOTd4H4yp0rn9y58smXU5e+un71m9tTfxYQ/6f/eHPy8kIgprLpV3723Lef35kD4uszt2au3pi+cmPq8o3py0bt2hwQ35i6dX360xuzn9+489n0Zzc+uTl18drUxZlrn8xevzx75aMFQPziq6/98vXzr71uAPHGjRtrTTUPLX5g0bKHam3LnT6Hp97l9NvMc0BstvktFr/J5Kk22Zda7Usd9iUO80N+Z9W6Nm+qe1OegXaX+cd6pD0FZkjGBwV0SMSGRWyAg3upTIVIlvFECUuW0FQBTRewTInIVWislyf7BFBkMSYbi27buLrBZ69ZumzR/VXVi03W5VaX1eZ12L0Oq8dudplrHbW1jhqzq9bitjj8dned09Pgcjc4vY0uf5M70Ojy+K0W29LqmvtrzQ/W1Vu2bVmFQiFFgPMypomwyuUKAlwRsTIHF6lsiUpXQKaXgfpZZIBHBnikl4XLVCZPJDQspmHxPJ4sgXQvBw1K+JBC9otYhYNKdLZIpXUyqRMJnUjoeELD44pRm4VGZTisIGENi+h4rEDGSyBRYVK9fLZPhPtluF+C+yS4V4QqfLbEZQpMKs+mikK2osBlBS5K2byY0YS0JqZ1OVtQoaKGFDWkqMG6CqlyVpTSLJ8iuTjGxVEhQcgZSs5SQganExAWTue6UpmOVKYzke7oDm1et3FFXYvb5jNb/BZrvcN6D4g9piaPuclrafRZG3zWOq814LX4vRaf1+pz23zOe0BcZ7UFLLaA2VZvsTWYbY1ma32tuW65ra7G3WAONNvXb25j+Nxjj/cdODBcytOJ8Na1bf4Gn7nBb6kPWOvq7HUNDn+93RWwOgJWZ4PD0+TxNHr+f9QyYVkAxDaP1eW1evw2X8Dqr7c3NDqbmtxNTe7GBldTg6utyfPwyobN61d2bn6ka8u6rs3rglvXxzu3ZEI7spF2KNqBJLqwVJBIh8lMmMhEiEwEz4TRdBBOBaFEFxzvQqKdaKgD7e7Autux7g482EmGu+lYiEvGxHRCyqbETJJPxZl4hIoEyXA3iIb4VFzOpTUkq6M5Fc7K2RSfinPJKJ+KS9mkCmc0JKfBGQVKyVDcAGINjapIRDFwFgpKRi4CCkpz1+YiGhrRsKiKhKVct5jtlqCggoQ1LJrHYwUyUSQTRTJZIOI6FlXRiAKHJCgk5EJcNgQyISIVxFNBIh3CksF0cOv2dW1NbrN58Y+W/ugHHtPi7evayhJ4/szR99965SMDiH/1h0B8+uSJ40fngXj81OljJ04dO3EPiI8cHj80emz0wP8QEGOP/+SgAcQnT5w2aHj8xOl5IB4bO35w7NjjB8f2HzqyEIiPHz357LnnXnh2Doh/+fPXzo0/W1D6utoTmzd1x2L3HOKdjx8Z2Heod8+B3t0H+/aMDoyMDe89snPfsaFdh8t9+/Xi3h9wdJkmC1CW3bi+22mfA+LNm7ZjKCFJMsuyGIZCEIQgKEkCQLEUzpAYR+ICRciAVGnK2OYoClxJ5IsLgLioyAWB11hG4RhN4IuiUJaUPjU/JGkDKNC2h7L1K/8QiKtNdqentW3F5s2bgl0d0VDQGF82TOJIJB4Kx4ORZCiW645BXZFsdzgTiWbjsdyfAuL5HmJjmGPeA56fpvsODc+PMM8zcS6LwTCBohRBMBTJURRHEAyGAhgmcjk8m8NyORyGSRQFOM4YKExRC2IMgAcL+yIojiTZead2PkrxR93f7ycf/lR78XeKihe2TMwnE0RBvbvNYXwefmH52vyY3B/+STIqio2vNwbRypIuCppRHEEDnqa5hWIYnmUFjhN5XhIEWRQVUVQkSVFVXdcKmpqXJIXjRIbhjcMcJ4qiosiaquqKosuyJkkqz4sMQwNAsiwliIwocgLPsgwFKJwkUIrAaArnAMkbXW4UzhAYQ2AsgXMkxpO4QBICSYoULlC4QBICjvMYZjSvsQjKIgiLoByKCRgukZRM0QrgFMDLFC8SHIcyAAJ4lkDSOJzC4SSRS+CZGJaOYlCSMtaPcwkymyBzCRJKEFAch+I4nCDwDCAyNJIgMhEkGYRTYTQbo7AMBxCZJ/MCVWBxDc/y6Qge7cwFt6fC7ZlUGDOMYSgBsjESSgA0zZKQyGAqR+gGEANENlxkgMgcoYugKNJFHhQYkGconSb1+T4145qdEaKYv1RnXJvj6aLEVwz/2EhTCExJYCoy35dXBsv5XZXiSE9hT1nfqQm9PKmxmMATokyrGpfXhWJeKOp8UeXyMq0JpMzhIoPyNMoChCFyhBEsNrLCRmSChCgoASdDqUQwmQqn4SRCQpSRAwYIiyRJKE6gKcpAYQriaERgMdGwhw0aLohljStqXF4TjE1mVWYUjdd1oaDxugHEKqfqgq4LusIqMiMbkYk8V9DZvM5oPXK5T68wML5x9RrT0odqFt8f3LbhxOi+j945f/n9t377NxcuvfvG1fd/NX3xPcMk/nz66pczU19OT30+efXOlUufXb305fSVr25Mfnt72ugh/ubW1Le3Zv7u9o1vb934/eyNr74HxLcmrzyxa3hda+ui++6zVS0DucyrP3/+7z6/8/fffv27W7N3rk3dmr5yY+ry9clL1ycv3Zi+Mntt8tb1qds3pm/fmL5949qd2ZtfzN75bObO7KXZ6YvTUxenrn1y/drlG5cvTv7mrXf/AIhfff3pp58tlsobNm6sMdc+uOTBRYZD7He4610Ov93sNpldtVav2ea3WHxmk3u5yb7UYltity1xmB8KOKvWr/BnQluLHLynLOzrkXbl6UEJG+CRQQEZ5OFeJlMmkkUsVkSiOhxVcxEpG5GyURVJFCmoT6CGFK5PphUilw3t2LCyyW831S57qLpqUY25yuy02H12h99p89otbkuNvWa5fXmtY7nFbXb47a46p7vB6W5w+ps9jW3+pja/v95hsS1dsuyHDy3+ocX60JpVvkR0i0CnCzJWVLCChJQltCwieZBWkKiChHUsVqKSPUy2j4P6OaiHyZbIpI5FFTgkQyEFDut4rIfJDCvEngK9UyP7RaSHzZbodJ5MaHhMw6MaHlXxqIpHFSwio2EFDmtopEjGKyDZy6T7uMyAAA3LyE4V26lhwyo2pKADEtQr5Mpcpsik8nRCA3GZiopEiMO7GLSTRjpprJMjgyITVYVUXs4U1WxRg/IapKmQouQENcvnc2IJVfvIfD+T76OVIsErEOBSBEjgVBzGItHE9vVbVgaanRZvjdlnsjc4bI0uW6PL2uS2NLnNTW5Lk8fS6LU0eM31bnOd2xxwm31ui9dp8zkcfocrYHfWG0BstQUs8w6xrcFkratx1NV6Gi31LY4NW1dwIvzEk0NHjuwdGlBxKLJt06o1K/wrWj1Njc76ervPb3X7TA6PyRmw+Vu89SvqAy0BT4NnYWri/7NAbPFazd55JrZYPRaH2+L0WFxei8dv9QfsdXVOf8Du9Vo9HrPPY2kIOFa0+NeubHxkZdPatoa1KxoeXdm0cU3r5rUrtj26asfGhzu3PNK99dHQjg3h9k3hjs3hjo2hjk3Bjk3dOzaGtm+MtW/Jdu1AujuJUDeIhrlkTMymFTiro3AeRwoEViSwIoEVcLRAYHkc1TE4j6MlEu+hqV4GVGiySGIqAsm5jJTLyFBGhXMqAilQRsolxFxcgeMqGpfRqASHRSgkZLvZTBeT7mRTHUy6g0l3sOlOLtPFZ7q4bDef7eYzXVymk891i1BIRiIqGlXxuIbHdTyuYjEZiUhwWMwF+Ww3lwmyuQgDxQAUA7kYyCXIbDQbad+xfnWz12ZZ8uNlf/kDr3nJjkdXVGT6+TPH3nvzlYu/ngfiX3383ju/eevCSy88f25ifPzYkfHx46dPT5w5e/bkqYljJ04ePzFxYvzMyfEzhr87dujY6IHDc0D8h5GJeSDO6+WVKx6uWlZbX9cMQ8QTj48+/dTzZ8/89OSJM8ePnTpx4vSJ8TNjY8effOLQwQOHxw6fmAPi0cP7Rw+PPPbErt37HnvsiWNHT/703HMvPPfiC8/+9QvPvvjyC+fPjT+bV/q6OpKbNwVjMZQVSn3D+3c/fnTX/qNDj431jxzs3zM6sHdsaN+RXT85vufx8Z17j/UMHshXHjMiE8Vcht24vtvlbKxeZnM5Axs3bkUgbC5DjKK5HATDKEEAQLIUzlJ/GohFsSAtAGJR0DlW41id4wocV+SlHlkbFLUBlNa3h3P1KzdW2wL3Izq35wAAIABJREFU380QGy0TrW0rtmzZHOrujEWCiVAwEQ7FI+FYJBoJx0KhWDCUCEYy3ZFMVyjdHUqFo5lYzKgW/iORie8DsRH8/c403Xzy4Ts0nEkj6TSSg3AEpXCcJnAGJxgUAzBM5CA8B+E5mIAREkEpFKMJggWApxmRZkSaFgAQAOBJwBMUR5IcSXIkxRIkS5Asedcq/qMtbN+P/C6cvpt3iOe94e8DMaD4BUUQcx6tJGrC3TIHlpE4VmRZY11ZEQVF4OX5IggacMaqHMsIHCcLgsHEeUXJz1VDyLogyAzNA4oBgKFphqZZQwzDsizHcTzPi6IoybKiKKqqarpeyOeLup6XZYXnBZbljMMcxwvC3DFZVmVZkSSF5wUaAJIkaJoQBFaWBUUSBY5hAAlIHJAEC0geUBygWJJkCYzFMQ4neIKcQ2GSEikgAUoClGxUDhOkiBMCRvAowaMYh2I8hgs4IVFAphmF4WSGlwDHEyyDADJHohkMTmFwCofTJJwis3E8HcWyccIwho2FDjgFoCQJJ0gkSeEZBiACjYpEloUSRDqMJkNoKozn4hSaZsi7WWE0w6ajeLQzF9qRjnRkUxEMSTF4jseyHJpmsQyHZ3kSFhlMYQmNJ/McqTO4SqMKQGUaVVhc5Uidp/IcVeBAgQdFHhR5UOCoAkfleVAQmZLEVmSuR+Z6RKbEknmG0FkqLzJlVejLy4NFdbigDKpin8z1SEyvwvfnlaGe/O7e4r6e/N6SMqywFY7QGERkUIHFJA4XOVziCYnDRRabE4eJHC4JlCJSMoOxeIbAMgSNsgIp8qRIoyyWIbLRXCKYSgST6UgGSaEAASIQRSBRMJOLYZkICicIPEPfpWFJpFSF0fNCyaBhnS8qjC5SCk/OFRsbJrTG5zVevzuGJ8qMrLCyREsiEI1LdSqrq4wmU1Ke1ytqkUHxzY+stVYvqV3yQOfWdUee3P3B27/87buvX3zntY9/c/7yu29NX3z3xicXb1355M7klc+nJ7+Ymvp86uqdq5c/m7z8xfTV312f/OaW4RBPf3Nr+vc3Z76evf7VDUM3fn9r9u8+vf1Pf/fNf/u//vO//st/uHXl0hM7h9a1tiy+7z579TI6l3n1Z89++9ntv//2q9/dmr0zM3lr8vLs5KUbk5dvTF2+MX11dnry1vXpT2evfTp7/faN65/emL1z7dadqdu3r9yavXTjxifXrl+6NvPJzCfvX3rnjd+cf/nCKy+++tpL58+/8sb51954+uln84XSuvXrq021Dy1bvLRmmdlhdvqdzjqn3W+3eC1md63ZY7J4TRavyeyuMduXWaxLrKaHzNU/9lmXbVzVgCa6KhKxuyzsKvEDCtkvov0iMiDAAwLUx2UrIFXAYzocVqGQnAuJ2ZCQi8hIvACgPpHamReGC2JZJBkoEd2x8dGVTXUem9VSXV27tMpcZXaanAGnq85p89pqHTXV1qrltmqTq9bisVi9Vmed3dvsaVhZ17ymoWV1fX2z2+muqa69f9GS+5bX/GV9nWnH1pU4FFT5XFFGCwKU57I6nVKJuIxGFDSsY9Eimagw6V4228tly3QqT0RluFvIdgrZDgnq0tBQmU4OysiuPL5Tw/olqIdLF+mETkZVPKxiYQ2P5slYgYoXyHiejOXxWImM9zLpAT43JMLDErJLwXZr+J48OZIn9+TJ3Xlip4oOKciABPWJuYqQKTAJmQzzWBeDtlPQDjK3nYS2AXQHR3WLTEwVkgUlXdRyRR0u6nBeh9QCpJaRfB9RHmZ6dwm9O/lSH60WMV7JsUKG5tM4iCcy7Ru3raprcVh81RZ/raPR4WhyOZpctma3rdltNdTksTZ6LI0eS4PHUu+xBNxWv8vmdzj8Dne909vodDc6nPV2R53N2WDzNNu9rQ53k9VRZ7L7a9x1prom24bNKxg+9/j+gaNH943sLokcHAtv3bxxxdqHG9rafM3N7rp6h9dncbhNDq/FW++qa/H7m3yeBo+7weNp9BlyN3icdS6732H12Cxu65w8NqvXbvPabV679buy3ZPnrrw2q/d/wgC2LJDV4rFavfdkALF57q9mi8di81gdHqvTa3N5bW6f3eOzuzxWu9NsddTa7DVOp9nntdcHXA0Bd73fVedz1nsdDX5XY8DdUu9ta/SvbAmsaq1fs6Lh4VXND69uXru6ae2alofXtKxZ2fLIqpYt61YHN29IbN+aad8Bd3Xi4SBIxNh0UshlJDinoIhOYEVAlmjQy7M9HFOiqQJFFAFZYekejqmwdIkGBYrQCUzDMZ3A8iQ+95aANAIqALjIQHk6q1EplUzKWExAoxwUZrPddKaLTHUQiR14fDse24bGtuHx7WSinUq2U+lOkO5kMl1stpuFQiwU4nJBNhukM110potOdVLJDjLZSWXDAI4DJAngJAUlsXQ0Fdqx7dFVLT6HterBqh//wGte2rlxdb/O//zciXff+OXFX7/+/lvnL77z5m/f//XH7/76nTde+8XPnzs3MX7y2JGT48fPnJ44e/bsxMTp8fFT4+OnT46fPnni9PiJiePHTh09fGLs4OHRA2OjBw6PHTp2ZOy4oaOHT5w4PvHM08+fPfOMphTaWldXV5lbW1YTOPvkE4efOvf8mdPPjB8/c+zoxLHjp4+dODM2dvLAgaMHDx47NHbiwKFjjx88bADxnsf2D+/aO7L38cOHTzx15qd/9dyLL/78pRd//vIv/urV8aPnFLHS3ZnatjWSTJG8VOnb+cTunxzd9fjR4ccOD+49NLh3bHDf4aF9R3b+5Niun5wYHDlaGnxSrTz2A4Hvp0Epm+Y2bAi63S01NQ63q279+s3ZDMQwLA1oFEFy2RyUQ3CMAgQLMA5gPIWLAJdpQqVJjQE6Sxd4tihwRUEoimJRkoqyXJCVgiQWeL7AcXmGzQNap7kir/Tz6gDGFNojcMOqTVVW/18uMd/3YPV9Dy5btKzG5nC1tbVt3bo5EupOxsKpaCgVDSWi4Xg0EglFg8Fod3e8O5zqDqe7QsmuUDIUSUWjRob43qW6+dq1/y4QfycsMU/D92IVaTiTwyCERDGAohSEkBkIz2TQTA7LwQSMAQxnMJzGcIagOJqVOEFleYVmJQrwBMVhBIPiNIrRKEajOI0SDE4wJMVRFEcucIu/3+w2301hfB4D2RcO4H0/FDFvD1OksUIn8pzM8zLPy3fvusk8L/Gc0RAs8bw0F+QVZJ6XWEZkaMPxZe8yseH4Sjwni6Iiy5oi65pa1LSCJCkMw1IUAAAwDMMwrCHjh+M4QRAkSVZVVdfzhULR+Mnn84qqiqLIcbxxmOM4nhdEUZQkSZIkUZIkSeZ5ngaAJAiaIkWB0zWlqGmqJPI0zVAkQ1E8DQQAWJKkUZxBUQ7HRQJIFC1TQKZohWIUwCg0o9CMClgVMAplzDUDCaNEjBAwgscJgSRFmpYYRqI5gWY5ggYohedwJIXmkjCUROEUjmYoLEtjWWaeg42KCWPD2fglkgIExDO4wuIKCfFwkkpHsUQQjnXnYt1QPAhnojiUpJA0DSVBJoobf0qE4GycxLIsQCQalQEqU4hIwgIJCwCVaEzmCI2ndJ7SOVJjCZXGZIBKFCLSqMwSukgXFa6iCb260KfxvQpbkZiyxJRlpqywFYXtkZgyTxVZIs+TRYmpqFxfXhwsKsMFaUjj+yWmwpMVEfRo/EBZ3dWj762oI7owKIISi2k0LJE5Hs8waIqEE7ghJEniGZrMsQwqipSqccWCWFbZvGEYC6Qs0apAyjTCYWkiG80lQ+lUOJ2N5dA0RsEUi7MsxhE5AMXxXAw3HGIA80YhsQQ0jSvofDEvlDSuoDC6QMosJtAICxCawVijvs24XSfRspHc4AheokWZkY2WCZGSZFoRKYlGGIESCqLG4MT2TeudluXm6gc7tq49tH/43bd+8dG75z9859WL77z2ybtvTn307vVPPpq9/NtbVy59Onn1s8nJz6YnP5u6+tnU1c9nJr+8NvnV7NQ3tyb/7vbMt7dnvp6d+fL6zBczM397/dpX169/c3P2/7h9699/+/v/9p//5V//wz/euvTxk8ODj7Y0L/3RfY7lyxgo/crzz3xz5+a/++Z3X92+cWf66s0rl25OXr41deXWzOTszOSN6amb12bu3Lzx2a2bn87O3py5fvPqzKdXb3w+/ekXM3fuTN6evXx96uLVi+9c/PX5X1/45euv/fL1C6++eeH8WxfOv/nU08+qemH1I48sralZVL202lJr89gdAZfN77D57Va/zewx17pral3LzZ5aq6fW6lxusSyprbq/etEP3aYlW9e2MHC8X2d3loR+jS4LaK+IDCjooIwMSvCQjPQLUJFKqGhYRUMaFlHxmIIndDJdYuE+iRrOCzvL8oDO5zmchpLpcMfmR1fX+V3VNUsWLXtwuaXKHXD6m7yuOpfZZaq2VldZq5Y7aqrs1VW2KovX4m/1Nq1paFzT0LAiEGh2e+osdldVjfkhk/kBr6dq3cOBVHQzR8Y0LqOABIeGWKhLQsM6lciDRIGMFal4iU5WmFSZSRVBXMNDItTBZXfw2e0S0qERwSId7eGSfWKqV0hVuGSRjulkWMGCMtolo0GdiJboZA+X6eEyFTZdYVIVJtXLpgf43KAAzQPxSJ4cKVD7itTeEjVSJPcUid0FYncBH87jAypSkTIFIalxMZmOiFRIoIICCEpsRBUSBTld0jOVPNxTQHtLWKWEFEpQvgwVetHKANU7TPcMgkIPoeRhXs5wYpqT0iQbT0Mdm3esqm9zWP1V1roaV5Pd1ex0NjsdLS5Hi9ve4rG3eOwtXnuL19bitTX7bE0+W6PX3uCx1zkdAYenwRVo8QZaPN4ml7vB4W1y1K9wN67y1be53PUWu6fa4a321Zsf3dBCUMlde0qjo7tGRsq6DnLZ4Pbtax9Z27hqZWDlyrrWVn99g8vtttodJofL7PI73HUud73H3eh1N/oNueq9joDb5nOa3TaTyzont9XssVk8dqvPYfM5F8rqc8zL4rXPyWe3+GyWe3ay5c+R2W02uc0mt9nsMZu9FrPXYvFZ52X2WUw+i8lrNnnMJrfJ7LHYvDan3+H0OR1eh8PjsHvsNpfV4rSY7Waz3WS1m+0Oi8NpczptTtfcq8tlc7nsbrfD43F4PA6v1+H1Ob0+l8/v8vmdPr/L53d5vc6Az9XWWPfoyratD6/e9vCaHWvXdDz6SPfG9eEtm2LbtqY623OhbiwWodJJNpcRUVhEYR7OMdk0k8twUJZHIBGFRQyRcVQhMJXEdUAVGFDkmCLHlDhQ4ukemelT6V6Vqsh4WcSKPKKzkAIyEpHk0CiVC+LpTjS+A4pszYa35CJbkfh2LLEDS7ajyXYs0Y4n27FUB5bqwJMdeLIDTbZjyXY82Y4l2tFkJ5YO4lCMQJIEnESz8UysO9S+ecPatma/07Z8cdX9f+ExLwtuXbezor7w9Km/ef3lD3914YO3L3z87tuffPDOR3/zq1+99ssXn//puVPjp44fPXXi+NmJiXNnz507c/b0xJmJk2dOjU+MHz918sSpUydPjx8/dWT0yMEnRg8+MXpo9MjRwyeOHRk/dmT8+JGTJ0+c+elTPzt98imJ15oaV9Qst65ZvYFllAMHjp09+/zExDPHj509euT04aOnDx89M3Z4YvTQ+Ojo+MFDJ54cPbp/9MgTh448fnBs977HB3fu2bVn38GDR05PPPXz51986cVXX3rxtb96/uVDB8c5Nt/dnWrvSGQhVtL6+3c+seuxIzsfOzK0b2xw79jg3rGBvYcH9h4e3HtkYO+Ryq5DWt/jQnnkB6IwAEA5nebWbwh6vK21tU6Xq27doxtTyQxN0YCkUBiBMjk4ixAIBbA5IAb/JhCLUlGSi5JSlKSSIBQ5rgCYPAE0ii1ycj+nDmJMqT2KNqzaUmXx/2ix6YcPVP3wgaWLli232h2tra1bt2yMhLpT8XA6Fk7HwslYOBGNREORUHckGIwFI8lgJNUdTnWHk+FIcmGN2ndaJv6ngTidRlJJKJnMJdNwOotmERLGAISQmRyWzKLJNJzKojmYQHAaI1mcYFCCwSmO5mRO1FheAaxEAh4nWQSnYQzAKAWjFIwBBKdxkiUojgQ8CXiKupcVXthNMe9Vz38eA4jnuyz+e0DMGSsYDC2wLM+yPMcKHCsajWY8J/KcJPCSIEiCYCR9DSAWGJqjaRbQDKBYQLEAMACwNM2xDM/zksHEqlLQtLwsywzDAkDRNGAYmmUZlmWMeTmWZXieEwReliVNUwuFfKlULBYLhUJe1zVVVSRJEgSe4wwgZnmeM84LAi+KgiSJPM/RAFAEQVOUxPMFXSvn87qsCAzLUhRLAYFmBMCwBEkjGINgPE7KpMG+rAJY40GlWZVmNYrTAKtSjEIyCkErOJBwUsQpgaR4iuIB4GnAUYAhKBLB0SwKJaFMPJeJZ7MJGE7hWJYiYRagonGXDs0wWJYlYcF4m42TqbvDdQbLImk6E8OTYSQezEU606H2ZKg9FevOpiJINo5n43gmhiXDcCIEpyIolKTwHGsUrgFUJGEez7FYlsFzLAFxABUZXGYJlSUUBpcpRMAhFs3QeJYDiCyQBZWtFKSBkjxUlAd1vldhKzJTlumSzJQluixQJRbP06jG4QURlGWmR+X6dH5A4wdkppcnSwxaYLGiCCp5YbAk7y6IO2WmlyeLHK6zqAZgmcjyWJpGUwBLAzxDkzmORkQWkwVSU9liSe7t0QZKUo9MayKlKLSusnmZ1jhcInM0nEBzMSgXh+AkgmVwEiIpmCIhCs9SWBrgaZrMsTQicLjME6pIaQqT17iCxhVUNi8BlSckAHMURAOYMSosjHt7ebFgALHRgMERvMIqBalQUkoFqaBymsTINMagGYzGgMpLDIF3bNvkcZhstYs6tz9y6Mnhd99+6eP3Llz8zWsf/eb8J++9NfXRu9d++9H1Sx/PXr50++qVO5OTn01PfTYz9dn01Gczk19cm/zbG5Nfz05+e3vm29vXvpqd/mJm6rPp6S+vLQDib37/3/7Tf/zXf/p3tz756MmhgUdbmpf96D7XHBA//c2ns//wze++vgvEtyYv356++um16Vsz03eB+OZnt299Ontzdmrm+qXJ21eu/e3Mna9nv/jy2p2bV65Pfnj5w7ff/9Vrb1/45evnX3nj9Qtvv37h7QsX3jz39LOSll+x5uHFy6sXVS+rsVnsPpcj4LL47Fa/3RZwmH2WGldNjbPa7K6xe0w2Z63FtGT5kh8vu/8Hrtql29etFPDMYEEYKgo9MllgoYoID2j4oIoOKsiwhg2paIVP50G8QMdLTLLIpPN0psBkSyzcK5KDOjdckoaLUq/K5TmKw3Ox4I5VK5sstpql1YtqrdXeendDa52vyWvzWmvsNdX25dX25YstSx+sXVTtqHY2On2tPneTy1FntftMDl+Nw1NtdSy22Rf7fTXrHg4kwxsZLCyDOIN0I/HNUGQDk23XqLgO4ioeVtGQiod1MqpT0TwV0cigjHaKcLuE7FDxzjwIFelwAYQKIFgAoQII5cmQgnVJSIcEd8hod56MVthUv5gbkOB+EerlM2U6WSSiRTxWJuO9dGqAzw1JyC4V25Mn9xWpfWVqXwXsK89ppAJGKmB3hdxZwQeLSJ8O9ajZkpwuKamSlqnkod4i0l9BB3vwoV5yZz812EeUy3C+kNGLmWIFLvUghTKs5nOimuLkpCCnBSVDC8ks2rmlfWVdq9XiW2L1VzkbLc4mm7PJ5mxxulpczjaPq83ravO72vzOFX5HW8DRGnC0+p0tPkejy1nn9DW6G9oCDW2BQLPH1+j0NzubVvpa19Q1rfB66y02d5XdtdTrr123vhkj4kO7Ck8eGN4zUi4UWRiObN++ds3DDStXBlatali5sr65yefz2p12k91e63BbXX6nu97jbvS5G/3uxoC70e+o99oCbqvPaXLbal3WeZncNrPHbvU5bX7XQll8znvyOgyZfXaz12bx/A8Dca3bVOs2mf4QiM1zsph8FpPPXOsx17hNtR6L1Wt3+J0On9vuddk8TqvbYXHZLU6b2ZDDarZbLXar2W61OKxWh83mss/L6rRbnTar02p12u4+3JXdYndYfR5nc8C3oi6wIuBb4feuCPhWBvyrG+oebmpY19q8cdXKbY883LHh0eCWTZHtW6Pbt4W3bQ1u2RTcsim0dUt0x7ZEZ3s62AVFw2giRqSTNJTlUFgkMInEZRLXGLIo0hWVrmigrJBlmSxJRFHC8yKqcbBMZwUyxeJxGo6QuRCeCWLpbizdjWe68EwXlunC011YugvLdGGZLix17xlPd+OZbiwTRLNhFIqhcBKFU1Amlgh3dm7fuG5Na6PfaatZsuz+v3CZloW2rd/dm//rpyfeOf+LD9++8OGvXv/te7+69ME7H/3m7bdeeemFZ58+e/LEqWNHJk4cPzcx8fTZc0+fO3fuzLkzE2cmxifGj588deLUmVNnJk5MHB09cnD/wQP7Dx46ePjo4RPHj548fvTkiaOnJk6c/elTP5sYP8czckN9W22Nfd0jW0QhPzp64ty5n5069dNjx84dPnLm0OE5jY5NjB469eShE/vngPjo4wfHdu17vH9499DuvU8cGDt56tzzz7/48svnX375/PPP/WL//iM0ULu6Up1dqRzCy9pA//D+XXvHdu4dGzLs4b1jA3sP942M9Y2M9e4ZKw4fVPp+wpX3/EAQBihQTmXmgLim1ul0BdatuwfEGIzCGQjJIiRC0RgLUA6gPI2JNC7ThEaTOgPyC4FYkIqCXBSVkqiURKkkCEWWKwAmTwKdYkucMsBrQxhb6oihjau3VFkDP1pi+uGDVT98wJhutre0NG/etD4c7EjGQqloKBULJaOhZCQcC4fDwXAoFA1Hk+FoOhhJByOpSDQVj6WNsMTCPjUDi79zqc7Ayrn7cBn0jwaIDVM2m8XSaSSZgpIpKJVBsjABoVQOITMQPg/EWZiAcRolGIxgDDKmGJHmZMBKFCMSFIdTHEowKMEgOG3I4Gac4giKIxY4xH+0Ge07xW0L7eGFU8/f2ai72zLBAsq4NjeXZGAY7h4ccyLPizwvCoIkirIkKYIgMQwPAEtRDEXRFElTJE1RNEXRADA0zbIszwuSZPjEiiZJEstyd2mY5jiG4xieZw0JAieKvCSJqiprmprPa7qu6bqqaYqiyLIsiqLA8xzPs8Y/chzDcSzHzf2jwHMMDQBBMhSQOL6gakVd1yRZoBmWJFmSEgAj0ixHUCxKsCghEJRMMgrFGlIXSCGZORG0gtMKRkk4KRKU8V2EpQiGxCkMJxAUycK5ZDYdyyQj6XQsk03ASJogcgCgPEvILKECVDKMYRIWCIiHUyAZQWPduXgQSkdxwy1OR7F4EEqEcolQLtadjnSmIp3peDCbisDZOJaNY+komgzDiRCUiiBQksRzDAFxeI5B0hSSpqAkASUJKEXCKQrPMQTEUghvCM8xaAbAKRJOATzL06gqgqLO9xakgYI0oPG9ClOR6JIIiiIo8mSBwXQSkomcBBCVIwoCVRRBWQI9Mt0rkBUWKwBYB4jO4SWF7tO5IZUbEEGFJ4siVZSookAWOFzjcJUnNJHSJZCXQEGmCxIoSKBwd16uV+fLIqWKlKzQ+l2c1VhMoCAaz5LzjcUkRBE5As8SRBYAmGfvztRJQJfpvEznFSavsnmF0SWgcrgIYBZLU3iGYlBOomXDGy5IxaJcyosFY7vOKHorq+WB0sBwz/Bwz1CP3iOxMgGTUAoGGKkIAk1g7ds2eV1mh3lJsOPRI6N73nvnlU8+eOOjd89//O6FS++/PXnxb2Y+/vD6Jx8ZQPzZ5NTn09Ofz0x/PjP1uQHE1ye/ujH5zc3pb27N/O7G1BczU59PT3957drvrl///eyNb2/d/Kfff/1f/+Wf/8tCIL7vPnf1MjaXfvX5Z769c/Mfv/3q97dnP5uevHn10s3Jy7enJz+dmb49PT07PXXz2synszfv3Lp1+8bs7NTM9UtTn165/uXMp1/Pfv7ltU9vXrk2+eGlD99+7+3X3j7/8oXXXnnj9fNvv37h7dfOv3nmqZ+Kqt62+uHF1VUPVS1dbrPYfG57wD0PxBafrcZdW+NcbvHU2r1mu6vWbFq6fMmPqx+8z2upbl+/WsAzAzo/kOcqEl5goYqIDGj4oIYNqMighg5qaL8C9YrZXinbK+YqQrbIZfJMpsBAZR7rk8FAnh/Mi32qUBIZCWC5ZHjTxrX1DV6Hy+L02gKN3obWgK/J6/A7LG6LyWVa7qxdbFn6QO1Diy1Laj0ms89S666psi9dZllUbX3IZFtksS1yuatamh3bt6xAMx0inVDoJMh1ZELrkp1riORWmYgoRISHOrlMO5/rkNBulQznQbRIRwsgrFNBnewugGCRDhXpkE50qniHRnTqZJeOdylopwS3y0iHigWLVKyXTw9K0JAMD0pwH58tkjEl1yWl29VsVx4Nl8h4L5MZFKFdCjqi43sLxL4SZWhvidpbpvb1gsf66X0D9J5ealeFGC6igwVkoIgMlNDBCjbUSwz3k7sGwO5BemSI2TlA9VRgXU+qWkLTk7qeUrWkpCREOSEqKUWHtAIiqFkI79rcvsLXZKpxPWDyLLYHauz1JkeD2dFkczU73a1ud5vX3eZ3t/ldK/zOFX5nm9/Z5ne1+FxNHleDy9/kbWita2gN1DW5/Q3OQKOzqdXbujLQ2Orx1JntrmUGEM87xAdGd+0eKet5OpcLbdmyeuVKf0uLt60t0NYaaGryBnwOj9Pqcdu8fqcn4HHXeV0NPleDz9XgdzX4HHUem99l9TnNHvtCJjaA2OJ1/AEB+5xmj2OB7IZMHrvJYzO7/1eB2JDJd0+1PnOt11zjMde6LRaPze512L0um8eQwcRzmusHdNhMdqvJYTPsDcSrAAAgAElEQVQ7bVaXw+p2LpDD6vqjstudNrfL4Xe76tzOOqc94LD6bRafzeK3Wfx2a8Bhq3c5mrzu1oBvZX1gdVPD6qaGlQ11bXX+FXX+lQ11a5obH2lr2bBqxZZHHt6+fl3n5o2h7VujHTsS3Z3JYFcq1A3FwmQuweJpjkhxeJIjUjyZEUFGpLMinZPonERnRTorgqwIsgLIcHgSIHEKjlBwlEKiFByjkBhAowCNAiQGkBiNxWgsRqNxGotTWIJEEziSxNA0imSgbCIR6ercsXndwysaAy5rzZKl9/+F07QsuHX97t78C0+f+g4QX3znrTd/+Yu/+um5M+PHx48ePnX82LmJU8+cPfv0uXNPnT139vSZ0ycnTh4/OXFi4uypMxMnTh0dPTK6/+DB/QfHDowdOXRsziE+empi/OyzT/18Yvwcx8j1dW01y22PrN0sCoVDh04+9dQLExPPHTv+1NiRs4cOnz10+Ozo2JmDhyYOjJ56cnR8/8Fj94B4708MIN5/YGx84txzz//1Sy+df+ml888994v9+48AoHR2Jts7EpkcIyp9vUOP7xwZ3TlyaHBktH/PoYGRQ/0jY70jh3r3jvWMjBV3HlT6H+crIz/g+Dkg3rAx5L0LxI88sjGZSC8EYvR/AxDnAVvmlUFeG8K4u0Bs+y4QNzc3bdr4aKi7PRkNpmOhVCx8F4hDBhBHoslILB2KpkORdHRB4dr/OhDfW6GDiWwOS6Xh7wNxKosm5oEYAwbmGryLUxxJCwTgCcBjFIdTHEayC2XQ8JwIFsf/SB3bfIjiO8N1C9/+qUt1C4DYKAOhSQKQJKAoQAH6bsx3LuP7HSCmaZaiaJIEJAkIgiIIyng2mJhh5nIQd8+LHMcbFu9dFJ5zeQWBF0XD6xUkSZRlUZYlWZYU5Z5kWRJFwfCJOY5hWYZlacNaXgjENAVEjtdlJa+qiiByFE3jBEOQPGBEmuVJmscpnqBEkpYpRqFYmWIVipUJWiJoCQcSbrwCCQcSBmQMyBglEaRIGkBM0AQGcJRAUDQH5dLZTDydjKaTkXQmns0lETRDkhBNYwJPqTylG0xMISJAJcMMTt0DYiyXILNxIhlG4kEoGYZSETgVmSPjVATOxNBcAs8l8EwMTUeRVARORxE4ReI5Gs/RcIowcDkTQ7NxNJfAoSSBpCksSxMQawjL0kiaglMklCSRNENCIotrMlPWhT5d6FPYORoWqAJP5hlMo2AZTfNIisOzIgUrAFEAotKIzmJFFivSSAHAOoB1FitKoFdlB1VuQKZ7JLqicb0616swZYHM84TG4SqHqyymAFgkshyaouEEacQnFtyHkxRGNzIPGleQgMrhAotxDMYalW00ypKQUdPG8IQi0wWVLWpcSefLGldS2aLC5A2nmSckGuGILIATGJoiWIzXeD0vFopyqaL19Oi9Fa3H6JrIi4WK1jNUGRoZHNk3vG/v0N6B0oDCqThEQCmIxklVFO8BsXVJuGvDsbG9H/zm1Usfvvnx+xd++94bl95/e/Lib2Y++uD6b/8kEH957ervrl/9enby69mpv70++cXM1OczfwDE//j1V//1X/75v/zj39/67cU/F4inp29PzQPx7J2bc0A8e2XmzuSNL2duf3Xjsy9nbt+6cm3q4qUPf/Xe26+99dpL5199+cKF82+9fuHtV197Y+LcM7yita5as6iq6sFlS6otZqvXbQ+4rT67zW+3BxxWn83kNplcNRZPrd1ndrhqLaalNUvur1304wanqXvzIyKe7VfZfo0pC1iBgSoiMqjhQxo2oCD9CjyoIkMaOqzjw3l8QMP6ZLjEZ/NMRgfZAgOXebxHAX0q1yPzJZFVWJKAU5HQjg0b1rStbGxo8dc1+XyNXne9y+F32H12q9da6zIvtS170LToIfPiZY7q5a6a5c7qZdYli2sfWFL74xrLg1bHkkCded0jDfHIJgEkSwpakmAOC8HRjbnQOjbXUaCTBTohoUEB6hLhLhUPFehYhU/2i6k+IdnDxctMpMSES0yoAIIa1q4g21WsXcc7dLxLw7pUpEPDOvNEqMIkBsTssIzsVNCdMjogQCUirmY7xeQOOd2hQd0FLFIiE71MeoDPDkvQLgXZo2N78vhIgRgpkiMlcqRCjvSQe3qIXWV8uIgO5uEBHerLQ30FuL+E9JfRgR5ssAcb6sGGevCBCtpTzBW0pKrEVDkqi1FJjIpiVFYSWj5XrhA9fSBfxHAQ3tqxwtuwvNr2oxr7A1ZPldW33BaosddbnI02V7PL3epxt/rcrT5Xq9fR6rW3eOzNHkej29HgctW7fI2e+uZAfZMvUO/0BWy+Olt9k6upxVPX6HD5aqyOJTbnEo+vZt36ZopOj+zrGR3bs3ukrGpUKtW5cUNba6unsdHV1ORtavI2NHgCfqff66gPuOsbfL56n7vO66zzOuvn9B0gXqh53v2+vnPA5Lab3H8uEM/nhs1uc63bXOs2/1tA7F0AxG6r1e2wuZ13gXhOVo/L6nFZ3E6L22l22k0OW63danLYrd87+SfkdLgdbo/L7/XUedwBl8PvtHnsFrfV7LKaXBaT01LrstQaXxB8DmvAZfc77R6bxWmudZpr3VaT127xOW1+l73e42r0uZsDvtaGwIrG+lXNDauaG1c1Nz66qnX7xoeD7evDHevDHesjXRvjwS3JyLZMvD2X7EIzQTwXJuEoQOM0lqTxJI0lKDROITEKjQMsDtAkjScZIsWSaY7M8iAr0jmRyYkMLLGwwMIsgACRIwkIxyEESqfioWDntg3rVjfXe+2mZUsfvM9prure9uiuXv2vnj75zoVffPD2hQ8WAvHLv/j5M2dPjx/9PhCfO3P2zKnTEydOnTkxcfbkmYnjc0A8uv/AoScPHR49amSIjx89NXHy7LNP//zU+DmWluoCrdVV1rUPbxKE/NjYqWeeefHMmZ8dP/7M2JFzhw6fHR07e/DQmScPTjx58OSfBOKDc0D8i5deffGlV5997sXHHz9MUXJ7e3z7jlgqA3ipp2fgseE9B4f3jA7sOdi3+2D/ntG+PYfmgHjv4dLuQ+rgfrF33w9Yrp8CpXSW37gp7PO11dY6nU7/2rUbEvEUIAFNARzBkCyMZtH/PUCsDgr6MM6XO+NY45rvArHV5mhpad68eX042JGKhTLxcDoeScXCiUgoGgoGu4Pd3eFwOB6OJLvDye5QMhxOxe6u030nLPH95rXvRCbmiybmL9XN27EISkEQkc4gf8QhziDxFJTMIBkIh1DKQGEYA8YzSjAG+xre8Pc5+B4f4wyKgu8Mdnx/bmP+8tzdPjUjCyF+XwvtYZJgcAxgKIVjJI6TBEESJEVRgKJoQDOGWzwPuKIo87wIAEMQFI6TxqvxYGDxQiY2MFoQREEQeJ5fAMGCJIkLJYqiIPA8z3McdzdVLMqyrKqKqiqyLBvpCJZlaZqmaUDTtHGM53kG0BRBApISWE6TZE2WJY5nCIpCMRonOEALDMtTDE/SAkVLgJUBazjzEkmLOBAwikdJHiWFOVEiSkkYJeGURFIiRQl3gZjCUQJBMQiG0tlsMpOJZzPxbC4JwWkMz1EkzACUNzaTWUKlMYXGZAZXGFwxmDiXIKEkhWYYPMdhWRZKUpkYno2j8+BrsK+BuQuBOBNDoCSBZgCaAVByDoizccygYThFohlgmMQkzJIwi+cYLEujGQCnKCTFEDmBwVSJLqlcj8r1yExZBEWezPOkzhE6g2kUrGAZAUlxaJo3yBhJcVhaoiCNRvIMWjQiEzxRluk+jRvKC0M6P6Dx/QVxIM/3y3SJxRQyx2NpBk5QmQgW78qFdyS6tkQ6NoW7t0bDOxLJYA5OEADmREpeCMQKo4uULALJ6J2QGUWgRAY30sC8BHSNK+WFSkHsKYg9BbGicSWZ1g0a5nCRRjgyRyNJHE0RLM5rvF6US2W10lfoHywPDZaH+osDvfm+vkLfUGVoz8Cex3Y+9tjOx/YM7Okv9quCBjAagzCOYnRJpkl8+5YNHqfJbl4c6txw9NDI+++88skHb3z8ngHEb1398J3pj9679tuPbl6+9OnVq59PTX8xM/PFtZkvrk1/fm3q85mrX8xc+XLmyu+uX/nd9atfXLv6+czU5zMzBhB/PXvjm5uz//DV7/6ff/73//c//J83P/7wicH+PwnEM5O3Ji/fmrry6czUnZnpW1PTN6amZmemb9+48enszVvXb8xOXbt59dpnU7N/e+3Tr2589uW127evXp/+6PKHv37vrVfffPUXr73y0mvnX3vzwvm3Xnn19ZNnnmIlpWXlqoeWLXtg6eIqs8nmcTn8bpvXbvfZjQYAi9tsdtdavSaH3+J0m6ympbVLH7Que2iFzxHbvlEhoH6F6ZVBiUMKdK5HRIY0fEjFBmS4T4T6JWhYRXfliV0FckjH+xW0IkAFNquDrA5yBQYp8nhZBGWRKQqMxlE8QDE0FYt3btm2bsWapkCj1+l32H02Z53TXe921TutPlu1c/li69LF1qVVzuUmn9nqt5jdNdW2JdXmB832xQ53VWOTfdPG1mxqhyZAAyV6oEjluTQDddKZdp2KD8rogISUmVQBJEp0oodL9UvZISW3U4WGpGyfkOxhY2UDiKluDW1XkB0a1p4nugpEd4EIFohgkQxVQGyAz+yU0RGN3KuRIyqxS0L76XQZjxWQcBENl7BoGY+VyUQFJHuZVD+XHhCywzK0S0P36PhIkRgpkbuK2FAe7teyfWq2V8n0yOmKnC4r6bKSLquZspYpa5mKlq5o6bKWKmupip4u66m8ElfFiMSFJC4sCVFNTZVL2NAgu3On0NMDaCa+o2OVv6FmueVHNdb7ra6lNk+VzbfcHjA56q2uBoe7yeVu8riaPM5Gt73RZWtwWusc1oDd7rc7A05vvTvQ4AnUu7w+m9tj9vjM/jpbXYPDF7A4XFUW22KrfbHLU7320SaKTu/7Sd/o4T07dxdlhUgk2tevb21pdtfV2esb3A0Nnvp6d13AVRdwNTb6GpsDgUa/K+BxBDyOunsygNjidfwp8P0ztQCI/60mNbN3TiaP5Z681j+qWo9lXma31eKyG76vwbJ2r9vudc9hsdtpdTstLsddILb9mUBsdTvsHofb566r8zfU+ev9noDP5fM4vG67x2Wb95eN41633e91+jxOt8Nqt9baLLV2a63darJba22WGpulxmausc5pudW83GKqttRWu2y1DX77imbPqhbvqlbv6jb/2pV169Y0bHikefP6Fds3re7Y+nDXjnXBjg2hzk2R7k3x8LZ0vCOb7Momu3KpbigdQrJhLBchkDiFJWkizVIZDuQEGhZZRGAQFsCAgEgcxjEIgdLpRDjcvWPT+rVtTQGXraZq0Y/dlurg9g27+govPHPqN6+//MGvL7z/qwsfv/v2J+//+sNfv/nGyy/+7OmzEyeOnDgydvLY0bOnTj599swz5849fe4pwyQ+Mz5xZvy0AcTHDh099MTo6P4Do0+MHvp/ibvP4Djv/E7wW2t7ZpSI0PmJnQAQzDmJGRnoHJ6cUz+dAzIYJIo5gyRIipJGMxplaUSFESVROTEBYCYljT22z167fOXz1m7d3lZd3at78QeaEKUJnjrvob6lajQeoIr96lM//cKegwf2HT64/8jRwyfGTjz5zNPPHT92WuA1r2dO7Sz7ksWrNS138ODYM8+8dPr0r0ZHnz5w6Ml9B07t3X9yz96xXXuO79pzbNfe0Z17D+/cd2jXgSkQ9w5tGRjZ9sSe/aMnTv/82edffOm1F1587elnXnh8xwGG1TZs7F63vjsU4WStVOp7bGBkz8DInt6R3ZXh3b0jeytb9pW37itv21/e9qMgfnQKxDDsWbJkZaAnBEDMkDQZJ6j4fziIH5pV74KQuXPnrFu7uqujJRLojAW7otMg7mpva21pbWlpb2vvbusItLQHWtoCHR2h7umjzSBgnK6amSYG9v3ezNz0Ebv7isQkyScI9o+COE6wSYoHGo4TbJxgEyQH3qn2SNzH4hkgFkiSJwn2R0FcVa8k6tWzydNVYfU+B99b68bKHCtVQUwSLEnQJElTFANYDHQrCKIoSpKkyIqqqrqq6rKscpzwx0AsAUYriqaqmqZpmqZr01+6rhszvnRd1zRNlmVRFHme53lekiRFUXRdN00znU6n02nDMBRFAQ9wHFd9ZiaIZUlOabqp6aoo8TTDECRH0VMgFkRQKjZE2bjXqsIrFCcTjJSkpQQFohCMQjDaDBDfqxAzFEfRLEnRSYKKk2SMAqHiLB3nmITAJiWeVHlS50mDJw2RTilcRuWzoGYMfCwxpsSYQMlkVIwF6FBnItAeqybUmQAJdsQD7bGetih4E1SOgYBBiAhHRnkqJtBxkU3KbFIGLRNsUp4qFUfF6nY2lcsZYlEXCiqXk5mMRKdlJi0zGZnJSnSGJ0w6ppERJR4Uot1crIdPBGUmlhLJnMIUVbakcWWdr6TlgZw2UjBGCqmRvDGYVftMsaSyGZ7QmZhMhkUixMd7mHBHsqcl0rEh0L6+p2tTKNQej/fQTEwQCEVldZ03U2Km2vag8yldTJlyOqvlcno+rWR00VA5TWUNQ8im5UJOLef1Sl6vZNWyKeV1Pq2yhsLoCqNLlApMzCVEhdUyaraQKpYy5f7CwHBlZKR3y3BlZKA4OFgaHOkd2dq/dfvg9i19W/oL/cV0KavnDNmQWCml6HkzLTD0ujUrYGedw/Jg26YVB/duOf/uK59/ePaz8298/uGbX3749oWPz13+7PzEF59e//rLW5cu3r0y/u3ExLeTE1UQ373y9TdXvvr2ylffXPnq7viF74H46tXfXbv6L7/97v/5t3/9n//yT9c+//gPgPjuj4H46viVG5NXb129dn3y6rXLEzcuTd65fOO7iVu/vXr7m4mbNy5OXvn864/Pffj262+/9uLrr778+j0Qj52WVH3O/AUPzKr56ayHamw28H9wZ4LYidntuNXpscFeB4LbnPYaR91DmLVmWbMv2rYhzSV7DaGkMjkxmRNiJS05YFIDKbJPTYCBsz41PmAQgybZnyL7DKKsJvNSPMPH0mwszcUzQjIrUjmJyYisKbIpmdMUlmGiHV0bFy+b525AHagdcju9s91NCxobFzTgs3G7x1GHWuqQepvbDjXAWBMC+5x2pNbqesQBPQKhNQ2NzhUrmsI9aw051l8QhkpSySBSXMCgu4pSdNikh0y6X0v0qYkBPTlskiMZakuGHEknB7RoRQ6WhO6S2FmSuopCR45uzVAteaatyHWW+K6y0F0WuitioF+OjOjJ7Wl2R054IifuyPDbU8yIRgyrySElMaTEB6RYvxjtE6O9QqRXjPTJ4T4lOqDFhlKJkTS5JUtvzdHDGXIgHe8zowDElVS0nIqWzWg5HaukY+V0rJSOldORcjpUNIPFdKicjZSz0XwqaKpdutSuS50ptTtnRntLzMigunXE6KsIkhjcvGmRv8FidfylzfkzCK2B8TrYXY947ajfiTVAeCOCNaFoE4Y0onADCvkRlxd2eSDYA6Ee2O2DPT7E7YUw3I6gVhS3uj12r8+Ju60QXONwPuSCH8Hc9cumQbz3wJbB4ayqkYHAxpUr586dgzU0QA2NaGMj2tCANfiwhga8udk3e26Db7YH9WGwD4P9OOQDwaZBjNhx2IHDfxaIITsG2fH/OBA7rbjTjrkcKORAYQcG/xEQw04b8u+oEEM4jLpRtxf3enGvB3N7EByHMQxCMReKujDMhWHQ9Fge4vViXi8GpvHcbgTHYRyHMMwFIw4IsrtcVofTYrfX22x1VmuNxVJjscyyW2dBjhoUqsWgOhyucyMWD2r1Yja/29Hog+Y0IPNmY/Ob3Qvn+hbO8y2e71++pHntyoXr1yzZ8OiSjWuXblq/vHXjqvbNq7va1gY6N4Z7NkeDLfFwWzLaScS6iHg3EQ8k48FkPByPhaLh7kBXa3vL+jUrl8xvbsBhW/0jP8Ndlo5Nq7f051949uQHb7/6yXtvVkH88bm333zlxV8+dfrE0UNHD+4/fvjQj4D4+MkfBfG+3Qf27T10YArEZ555+rljx07znOpxz66ZBvGhgyd//vOXn3zy+dFjTx849OTe/Sf37BvbvefEzt3Hdk6B+NAfAPELL776/AuvPvX08489tp+m1fUbuqZBXAYg7h/ZUxneVR7aVR7eUx7ZW9qyt7R1X2nrgfzIvlT/E2p5OwBxMRpX16zt8nrnW6wIBLkXLVre0xXgGE7geJZiqARJJyiO5Pg/F8SClOOEnCCX1PSglh1m1FJrkJ69ZF0d5P+rWfb//EAdGKpzwci8eXPXr1vT09UWDXXHgt3RQFeouyPQ2d7R2rp58+ZNm1pbWjtb2ro3tXZvbu1pbw90dgRnpqM9UE1nR3CmiWfeq5t5rO4+ExNJliC4RPIHFWKSq7ZMhKJEJE6B94GGY0kmmqCBkoGMqzgGLL4/UyD+vRXiP7Bp+L6q8H3X6UBoSqBIjiIZiroXwNxqZzAo+sqyKopytV/iR1smwMNVEFcBrM/4MgwjNf2l67qqqqIochzPsizLsjwvSJKsaZppmplMJpPJpFIpRVEEQWBZlmEYlmVBkVhRFEkQeZbjWU4WJUPVDEWVeYElKSqRZElK5gVNlMBonS7KhqQYgqxzosYKCs3JJCslaTFOCTECREpQcpJWSVajWI1hVZadat/maJFjwKCewHACzfOUwJE8S3BMkqNiHBXjyChLRnkqJlIxmU1qAmUoXEYX84ZU0MV8NZqQU7iMSKfouBwL0IH2WHdrpJqetmhPWxS87moJg3S3TrUXgwaJqoNBYZhJSADE94WOS3RUAfc7VC4H2iRkJiNSpkCmpt8saHxR5QqgkzgZkgCIkyGFjZsKU0qJfWl5wJT6Tak/qw7l9ZFiakvR3JLTB0yprLE5mTZFyhBJA7QRK0xapg0+qTAxEeyakChd5zM6n1EYQ6Y1jUvpvKnzJij0qqyuCwYo7oKDGlktZ8ppXTB1PpMS81llqkKclouGkFVZ8FsG+DvVb005A5olKtnegeLgcGVkuDIyWBrqLwz0F/oHigND5aHhynBfvi9v5LN6rmAWC+lCWkvnUpliNsvT1JqVSx3WR6y1P928Yen+3cPvv/PSpx/8+pP3X//s/Nl7IP7yk+sXvrx9+dI34xPfTU5+d3Xy28nxbyYu37ly4c7lr+5e/vLupS/uXPrizuWv7ly5VG2Z+OvJyb+5OvnP337zf//r//5//fM/Xv3so539vdMgrp0J4r+9df2bics3L124OQXi8ZtXxq9Ng/jm1WvXJiavXZ64efnq3Ss3vp24+d3krbvjN65fmrz8xYWP3vvwzdfeeuWF11556fU3fv32m2d/89prbx47fkqUteZ5Cx6YNeunjzxUY7M6MQTyoE7c5XK7phoVcIcDt7k8dsTrRHC7y1ELWR7xw7a1i+eSPa1ZgahoXFGmsnw8y0eLSqIvRfTpybIcLQihPB/M88GCECpJkbISqyiJkpwoiIksH0uzUZOJptiYySbSXNLkiBRPpWUubYiySAaCrUuWzcO8sBOx4Q3ogmXzVq5fsXzd8jlL56BNmN3tsGI2p9eFNCJYIwx77Q60zg7Nsrtm2V0Po1jtvHloy8bFLNmRT5F9Oa6UorJyNM0Hc0KoJEXLUrQsRnvl+IBGDKeokTQ9kiYG9FhFChb4rgLXWRa6e5VAnxIoC10lvqsidvdJwQE5NCCHBqTwkBwdUZPbTfqJLL+7IO8uyDtz0uMmvz3FbDeZx9LsdpPZalAjGjGsEUNqckhNDKixATU+qMUH9fhQKjmUIoZNYthMDqUTg+n4QCYxkEkMZpODOWIwTw4VqKECNVgg+wvkQD7Zn4v35WK9uVhvLlbORPJ60JS7dLFDFztNpSefilYK9FCvONwvl/OMyHZv3rCgocHicPyV0/UAitWieB3qrsc8dtzndPtdbj+EN8BYA4I2oKgfRX0I6oURD4R6IMwNuT2Q2+PCcAeKWhHEimFWt9vm8dhxrB6Ga1zQIwha6/HZlq+aapnYvXe4b8CUlWQgsHH16vnz53tmz0abmrCmJqyxAWvwY40N7tnNvqa5frAtZAaIMTAq5/QgzukhuT8FxD+oJYPpOujfBeKZsc2oBM+MzQ2s7LK5ITsGVTuGAX+/X+idAjFoJnagcFXMfywo7EZgHIYxCEEhBHXCqANCHBDigGAHhDhg1IlgLhSHMBzG3Yjbi3p8mK/B7W/0+BrcPj/u9eNeP+7xYW4PgrlhzA2jOIRiLhh1wqgTwZwIYodc9ZBjlss+C3LUwI5axFGLuGpRVx0G1eOQBUcsbsTqRm0e1O7BbD63s8kLz/ajzQ3onCZ83mzPgjm+RfP8Sxc2LV8yZ9WyeWtWzF+7atH61UvWr1m6Ye3yzRtXt7asb2vd2NqyoXXzuk3r16x/dMWKpQvmzfbhkNUy62duyNq5ec22gcJLvzj94W9e//T9tz569+xnH7zzxYfvfnTurTdeeeEXT506ceTQkQP7jh06eOr4sadOn3r6yTP3gfjUsZMnjhw/sv/wgd379+/at2/Xvj279u3dfWD/vsOjR06cHHvqmaefGz16kmVkN94EQKxr+cOHTj377Ctnzjw/euzp/QdP7943tmvP8Z27jz2xa/SJ3aM79xx9Ys+hJ/YeBFsmRrbv6B0aGRjZtmP3vqPHTz3z8189/8Irz/3q5SfPPLdt216SlNeu61i3vjsSE1SjUhnYMbhlT//InsrQruLgzuLgruLQ7sLw7sLInsLIvuzQHr33cbm49R6IH13X7fUtsFgRF4QvXLi0u7OHpVmB4zmapZMUk/wPB/GDU1sm5qxbu7r7+yDuASDetHnTptaWls6Wtp7NbT0tbYGOjmBXZ6jrByAGr6sarhaJQWEYaBh0GwcDsWqH8b11E0k2nqDv76+g/ngAACAASURBVCH+MRAD/gINh2NkOEZG4lQkTgEcgwcS0ysmZk7XkbRAkmB+TqBIgaZEmqq2DsscO33ag1MFXhN4IGD9vgi8Bh5jGQBikOqsnsDQHE1zNM1RFEtRLE2x4FuW4VlW4LipPRLC1DjdVFhWAD+deoCXRUGRRLU6kPengLiKXZqmaZrmOE6SpB8FMcMwNE0zDFMtEkviPRDriqrJisjxNEGS90Asfw/EvKyxgsrwMuhWSVB8nOSjSRAxToI6sUoyKs2oDAAxK/OMInCqKKqipIqSKigKr0qszFMCneCICJsIUfEg6HZgk2GeiskcoUmMqfJZYGLAYpXPgmoxm1SpmJQMs6AhGDRIVAM6KKoBb8YCFGiQqFaFAYWZhARwTMWEKpTpuETHJDomgwoxOPkBNMwTYFdxWuPzKalsyr2m3KsLJZHK0DEtERSTIYmK6hKVS4n9OW04r49k1aG0PJBRBjPKYFYdzKqDGbUvLZVTQkHnczqfNYScKRUySimrljNK0RCyCpOSKF2mDZ1Pp+W8KeWAgDUupXGp6tkOmVZVTjeVdE7PF80SMHFaAY3Cps5nQQNxRimmxJzKmjKty7Sust9rvciqhaJZrmR7e3N9vbm+/sIA6JcAl5wLqULRLPbmevvyfaV0KaNmMlq2nK30FnoL6UIpWyjn8zxNrVq+2Fb/UP2sv9q0bsm+XUPvvf3ix++99vG51z47f/arj94BIJ786pMbF7+6ffnSNxM/AuI7l764c/Hz2xc/v33py/tA/NeTE//l7p3/+S///D/+6R8mP/3wD4D47p8C4ivX7o7f+Hbi5jcTN2+PX79+afLylwDEb77ywqv3QPzq2dFjJwVJnT1v/gOzZv304R8BMeyBXLjDidsgjx31OlHcDjnrMHvtPC/StnqpEOnKi2RFZfMSmeFiWS5alOIVLVGWYwU+lGV60lRniuwwyY403ZXjAgUhUhBjeSEOQJxiIgYd0amoQccMJqGzhCkxaY2XhGQg2LJk2VzcAyG4c87Cpo1t6wLxnq5I16qNK/3zG5wepxW1OtwOl8fhdNvsWJ0NqbHDtQ6oxup40O58wO2uW7HUH+peo/LBgkEWDbKgJzNiRCM7pGiLHNmkxdvSZFeeC1akaJ8a71OiZSmY47qyTEee6ayIgUEtMmxEB7TIgBIZVqMjWmxEj49osREltkVJbNPIHSa7OyfuKyh7C+runPyEyT9mMNtS9PYUve372ZqiRlLkcIoY0pNDemJAi/ersT412qdGerVIrxbpNaJ9qWi/GQMsHsoRQzliMEf054j+bKI/E+vLxHoz0UomWkqFckrAFLp0vkMXOk2pO6eFCmainKXKWTqtxuhEy8a1c5v8FsjxU8j5AIbUoGgNitaiqAXFrShuQ3Eb6rYjbgficaFuF+qGQDAcwnHIjTvdmANDbChiRRErjlk9bpvHY8OxehSuQeEat9vS0OhctWYeJ0S2bCvu2NlfquiCFAsEN61dt3jxksZ58z1z5rpnN+ONjZjfjzb4scYmT0Oz19vkxhowxI/BDTjkxyAf6vIiLi9yb42aB7LjLjvusk3FacOctnvfusBP7y1cm9q5Bjs9sNMN3dtM/P04ZsTu/pHYcKcVd35fw04r7qxq2OaG7RjiuDcJh/yewA5k6gEIR2E39qcFQdwI7IYRNwzjEIy7qkFwCHFDqAfGvAjmRXEf5mnAPX4c96GoB575AOqGETeEuCHEDSNu8C2MemDMA2O4C0HsMGSBoToEsmCQFYesKGzBYAsGWTHIgkD1iKsecdUjznrYWQs5aiFbrcteAzlqYGcd4rKgkAWDrThq92JOH+7yuV0NXqjRizR6kUY/NrfZt3BB8+JF8xYvmrdk0dylC+cuXTR34bymJh+GOurqHv4J7rJ0bl6zbaD4ynNnPnr3jU/ff/ujd89+9sHbVRA/+wMQP/XkmTNPnnny1OnTY/eD+OCeAwd279+3a9/unXv37NpfBfHTT/3yyOETDC3OAHFhJoj3HTi1e++JnbuPPbF7dMfOo38UxE8/89yvnn/5l8+9dPrJX27dujuREB5d275+Q088KRvp/r7BJ4a27h0Y2VMZ2lUYfKIwsLMwuDM7sDM7uDM7uNvs36mUtgm54f8kyb2cUIwltLXre3z+hVYr4nRh8+cv6WzvYihG4ASe4RiCZpI0S3A8Kf75IBbzolLWMkN6boTVym0hpnnp+jq44SezHH/xYN1fPDDrgVl1dqerqalxzeoVnR0t99audXX0dLR3tLa2bG7Z3NLW1tbd1hFs6wi1d4a6usLdXZE/3CwB7AuKwVUK3zd1N/OOXTxGxeN0NEaCLRORGAlaIxIkF0syPwriaIKOxKlQlKimiuNonIol6PtqxgQtkLRIURJNiTQlVcPQcjXTup0Kz6miYFQj8LrA6zyncazKsSrLKDMiT4/iSRwrsazIMgJD8zTFgcZiiuRoiqdpnqEFlhFYVgRbKQReBgFr18BrUVCmNawpsq4ohqrq04uD9R8FMVgkIcsyz/MMw1AURdM0wK6maalUKp1Om6YJWiZ+CGJZliVRFDieZzlJEFVZUSQZrP/7IYg1QdIFWedEleEVmpNIRiRoPkGy8SQbTXLRJBdN8jFCiJNSglYIWqFohWZklpU5VhFYVeQ1SdIkWZNkVVRkThEZiSU4Ks4kQnQsQES6E5FuIhZgEiGOiIhgywRP6iKdktm0zKZBpwQVk5JhftrNYrWgC1wLeoVBAHCrIaM8WDEBRuhmNkjM/On0L4pkVCQjIh1TwO06cNBOIFMAxDKT0YWCKVfSSl9a6UtJFYXNg94JOqZxSVPjSll1qJjaWjK35bRhU+pPiX06X9H5isaVDLGUUSp5rTerlk2pYEp5kJSY1/mMTBsCofJJhU/KMq1qnAG6I2aWhwGIJUpRWA3cc84bhZyez6gZQzQ1LqWyJuiayChFU5r6syI5dazOlLJ5vVRMVYqpSsns7csPDBQH+wsDffn+3lxfJdtbNEsZNWuIKUM00kq6kCpUspVSupTVslk9V8qWK/lKMVMo54qVQoGnSQBiS+1PqhXij99//eNzr31+/s2vP/7NpU/fH//io6tff3bz0td3rlz+FoAYtEyMX7p9+evbl768ffHzWxc+u3XhMwDibybGv5uc/O3k5G8nJr4bv/IPt2/9j3/+L//9H/9+/OPzT/RVVjTPrp0G8WvPTq1dm9lDfHv88p2JiVvjE9evXLk2MX7z6rWb165fn5i8fmXi1vi1uxM37o7fuHPl+q0r165fmrz85cWP3vvw7KtnX37+lVdefP3sr99+6+xvXnv17NHRMU5UZs+b/+CsWT97+KHaGSCG3C7EA8NuyIU5nJgNcttRjxPD7IizzuuyLJ3tDW5coyZDRZkuK0xOSGbZWI6NFoVoaerORY9JdRpEu55o1RKtRrLNpDqzTCDHR3J8NMvHMlzMZKIGHdGpiEHFDCZhcIQp0oZMs0ykq2fjkmVzvD7Y14CuWL04mgxKhsApbGtPy5zFzQ7cUeestcD1Vri+HqqxQI/Y4RoXVg8h9TbHQxbrT1zOB+fOdrVsWMgkWk05mjeIcprJqQkp0ZbsWJ1oXUF3rhGCG9RYi0l15dlAgQ/muZ4s25mlOwtsV68UGjJiW8zESCqxxUhuM4jtKXJbitiqJ7YoiS1yYrtK7EgxuzPC3py8J6fsyog7DHarQgyKsQExOiDFhpTEsJrcohFbDWoaxOSQTgyqiT4lWpEjZSlUFHpyXHee78qLPUUpUFaCFS1cMSK9qSgIaCwu6+GyHirpoZIRKqrBrNST5rtMrsvku9Jid1YKZJRwVomklbDCdCWC6zauaZ7baPNAD+HQw26k1g3X4HAtBtchcB0M1UFQLQTVQVC9C7ZAsBWGbTBsRxA7hjhw1OlGHDhsw1wWFLKgsBXHbB63zeu24mgdCtdgSI3XY21qcq1eM4/jw8Nb8o89Xi4UFU6IBMObN2xatmLV3EVLGuct8M2Z62mcjfkaEJ8P8Tdgvia3pxHHG3G0EUcasalWDR/s8sFOL+T0Qg6Py+FxTdVrMYcVm+pnmFnKBc+A50FcXtjlhV0+2OWBnTjkxO6PA/s9w3lu2O6B7R7Y5oasuMuKuyyYsxor5rLiLqsbsnogmwe2e2AHjjgxxIUiLhRxIrATgR0IVA14B/wUwlAIQ2Ec+9OCwm4E9WKY3403urEGHGvApuJHMT+K+bHqO+DqNdaAOXFnvau+1l5T56yrd9ZbXPVWyGKBLFbIaoNtdsRmR2x21O7AHA7UAaEOBHVgmBPHHW7c6XVDPjfs9UBeD+RzQ17cheMODLVjiB2FbTBkgVx1Tlutw1Zjt81y2GuctlqnrcZhr3HYa1z2Wqe91mmvcdprnPZap63OYa+DISuGutw47HEjfi/a6MOaGz2zG9w+3AXZamof+ivMWd++cc3W/uIrzz318bk3P33/7Q9/88an738fxEcPHT24/9jhQ6eOHztz6uSZ06dPnzp9auzkyeNjJ4+NnRwdOzk6dvzwsSP7Dx/ae/DgngP7du3fvXPv7p379u89NHpk7NTYU0+d+cWhg8coknfjTXU1jqVL1uh64dChk88889Lp088dOXpm7/6T1fLwjp1Hn9h1dOeeo0/sOfzE3oM79x/asWf/8LbHewdH+ke27ti978ixk089/cvnfvXSL3754slTzw4P74zFuDVrWjduChCUls4NDgzvHtm+f3DL3srQrsLAjnz/jlz/jnTfjnT/jnT/TqPyuJQfYdMDUyCOJ/V16wM+/0KLFXE40XnzFne0df4vBvHPHqmtt9o8Xs/yZYtbWzYEOltDXe3h7o5gV3tPR3tnW1trS2trW0dnV7A7EOsOxLsD8UAgHgzEgt/fLFF1MJilq+Y+Dc9sLwYgriYSIcLhRDAUD4UTkThV7RX+00F8H4urT84EMT2DvzMzk8gUKYKwjCLwuigYgjBNYe6HFJ4CMccCQKuiAHqLJbB04nsgJnmamgrLiDwng+enDzhPvZZETRI0WdJlSVdkQ1FSqmpoqnFfA/HMHmLQLyHLUhXEDEMLglAFsWmaoIosy7IgCCx7H4ilH4KYux/EksKLCieqvKjx0lSzBMVKBCMQ1I+AOEZIcUpOUjJJyTQNQAwqxIogKIIo84LEiQItsgRHxelkhIoHyWhPMtINOn1ZIiKQUbEaKiaBCx1gli7STYU6iVAnGQswVEyY2ft7H4irHRHVObmqhnlSFWldpHWB0jhCYRLSTC7TCZFJyGRMTIZ4Ijy1aAK0DgtkSiBToGasCwVQIU5JFV0oKWxeINNMXGfiukBkdL6c04ZL5rZiamtWHUqJfRpXVpiiROUFIiMz2ZRUymmV6U4GU6J0gGAuIbNxiY1LfFKRKFXnU6aUSYkZQ0gbQjolTr0GRWKF0cDy4LSSAbflVE4VKVmiVZVLm1IelIdNKa9xaYnSBUKRKFXjUhklX0xVKpl+EADivnx/b663ku0tpcs5PT+9dk01RCNv5MuZcjlTLhiFnJHLm4W8WcilstMVYnLV8sV2y8N2ywMdLSsP7992/t1XPv3g11UQX/7sg4kvP7524fNbM0AMeojv/HEQj3975fL/duvm//lP//Df/uHvrnz0wfdAHAu/+vMzv7t59V9+993f3Lh658qPgBisXbt1/caNyavXxydvjV+7M3799pXrty5fu3n5ahXEb7x69sXnX3n5xdfPvvHOW2+++9prbx4ZHeMEeRrED/8xEDswzI466xoQ2+r5jfH2DSk6VpTpqX4JNgpAXBAiOSaQJjtTRIeRbDOSrXqiVU+0Gsl2k+zOMMEsF85x0SwXSzOxFB016IhJx9MckRHptMxoIklToa7ujctWzGuajTfP9a3fuJIViHw5beaNYDwwf+k8O2J9xPpwnaO23lVbD9XY4FoIt2I+B+6xO6FZ9ZafWC0/8Xksa1Y2xUIbNCFUMKnBktyf41NciA6sJzpW012PcoH1YmSTTrRnmO4CHywKoTwfyHM9RS5QkcL9anTIiG9JJbeb1GMm/Xia2Z6itmrEiJwYlhJb5eTjOr0zxe8yxV2muMPgtiv0kBAr00EwTldiAmU22MuF+oRInxjplaK9cqxXivaK0YoYLouhshgscD1ZpjPLdub57qI4DWI90mtMpWJEynqkooerKSmhvBTICT05MZCXAnkpmBODaSFo8gGd7RaTrYmeR9vWzls+D53nszZ7bM1ex2yPvRG3+VCrG65HoTrYWQs5alxTrKlx2Wtd9jrYUY86LRhkRZ0WxFEH22pgRw3qqsNhiwe1uJE61DULcT6MumZ5sPoGn33FimaGCQwNZbdtK2ZzIsuHQ5GWza0r16xduGxF88LFjXPmexubMV8D7PHBHh/sbkDdjRjehGNNfwTEVsxuQW0W1GbF7X8AxOB3XT4Y8iOgDfrPAbH3x0FswZxTIPZCNi9s98BO9wwQw7AThu2Qyw65HDDkgKdADKEIDCiM/YkaxmAMhdwI4sXQBjfW5EYbcbQRQxswpAFF/AhcjQ+BfDD4r8sL2TFHPWypc9XXQ5Z6yGKBLRbYWg9bLLDFglgtiNUCWy2I1YrYrLDVgdhg1IniLtzt8rghnwfxe1GfD/H7UL8P83kRtwfCcSeGOlHEDsNWGLaisB2F7TBsg2Eb2JzhcllcznqXw+J01DkctQ57rd1Wa7fW2qy1dlutw1bvsNe7nFYEsrlRp9+DNHhRL+Z02WpqHvwr1FnftmH1lr7iy798+uNzb376/lvTID730bm3z77y4i+ePj02enj00IFjhw+dPD765KmTT546derkybHjJ04cOz42emLs6ImxIyeOHRo9sv/w4X2HDu09uH/3gftAfObJZ/fvO0ISnMc9u77WuWzpo7peOHjwJNgycfjI6T37xnbuPrZz97Endh39E0H8y+defPYXL4ydfGZwcEc4TK9e3bJpc5BmU7niyODI3i2PHRjaum8axI9n+x43K4+neh8zeh9XS9v47BCd6vtPktzLC6UEYazfEPT7F9VbYJsdmTNnYVtrB03SAsfzDMeSDJNkWILj/iwQy0pelPO8VJDUip4dNvJbOL3SHmbnLNtQjzT+tMb5lw/V/+WDNT97uKamrh5F0UWL5m/a8Gh3++ZAR2uwsy3Q2RboaO9qb29va2/v6OruiQTDyWCYCIaJMJiNmy79VgOm5ar3mautw8FA7D43Aw2DFWzV7ROhUDwYjAWCsVAkOXObRJxgAXzvYy4AMeDvzFTbJ35YIaYYiWWV+0Q7E8TAwSQhEEmeJASGlnlOq1aFWUZhaOWHmAZ/h+dUUdDBlWZRUHlOnmniH4ZlRIFXJFH7fbkHYnnG0TtFBV/ajIqxpk0toADrI0B/MOiXAAedZ6IZPMNxHMuyHMcBNMuSJAp/CMTgNofMCRLLgxsnU+OKYAHe9JAjFyNmgliMk1KClAhSoiiJYSSWFllK4hiR5QSG5SiaIWgqThNRMhkh4iEiHiRjASIWIBMhhogIVEyiYhIREaZXSTCgHhwPskDDwY4k2L+WCE2Nx4FFadXlEqBBojpCFw/SYK0EEeGAhiXGUPm0JmRUPi0xBk+qwM2gciwyusQYTEJJBPlkUAAgVtgsKBKDKGxW4/O6UNSFksoVZCYnUhkumQIVYj6Z1rhSRhnM6yOgPDxDw1kukRJIU2UzhpDTuEy1aZgMc0RoatUan1Rk2jCEdFbN5/ViRskbQlrnTVPKgj3EKSGj86bGGWDFREoyDTElMwqX5OgYwxOSxqczSjGrlrJqyZTyKmuKpAZArPNmVi2UzN7e7EBvdqCc7itnesGqterOtUKqaMppcLo5JaUKqQIAcTFVzGhZU02nFDOlpArpXCmb4yhi9YolTtssyP5woHPt8SNPfPz+6599ePbj9177/PybFz55d/zLD69d+PTGpS9vX74AeiG+nZj4ZmL87vjl21cu3rr01a2LX9y++Pnti5/dvvj57UtfzQDxxHfjV765fOnvblz/7//49//17393+cP3d/SWp0FcI0ZDrzzz5F9fn/jnv/7mt9cnbl++eOPi1zcvX7g9cWUKxOPjNyYnbl+/cefGzZtXr92YuHpr/NqtK9duXpq8cWnyxqXJ65cmLn958cNzH77+yhvP/+rll1587ezZ37z99nuvvf4WAHHzvAUP1dQ88Mgjdd/fMoF4YAh3OVG7A7W6cBvitqOoDXXWNaL2tYuaya7NaTZekMiCSGS4aJaLFvh4UYjn+UiG6kklO0yiwyQ70lSnSXamkh2pZEcq2ZUme7JMMM9F8lw8yyXSbNxkYxk2mReogsLlVE6XKIYKBQKbVq9ZNG++f978hnXrVzBsPF80M4VUlAgvXDbfBlkern/Q4qxzIFYnboXdDrcf8jehvgYIRuoslp9a6v8SQ2qWLPJ0d6zi6a6sQQ6VlZFetTfDmFxIS3YqiXY51q4mOwy6OyeESnK0osTLcrQohotCqCQES2KwV44M64ltKXq7yWw3mW0GtUUlhqXEkBgfERPbVfJxnd1h8I/r3DaFHhGJfjZSogJ5oitHdGaTHZlEezrelo63pRNtZrI9Q3bm6O4CGwB7J3qlcFkMlYRAUQyW5XCfGu03YgOp+KA5lX4z1mfG+lOxgen0G7GKFikp4aIUKivhihqpKNGSHMmJoTQfNJhuhWhnQhtCm5dtXjn70YXe1Qv9qxc1rFzgXzbXu3g2Pt+PNHtdDbjDi9jdkBVzWVBnPeqsx5z1uLPe7bK4XRbMUYfYamDrI6h9lttV54UtPsTihmoRx8OQ/UHY8bAbqfXilmWLG2iqe3gou21rMZPlGS4UirS0tq9eu37J8pVzFy5ubJ7naZiNehtgtx/GfRDeALubMPdsNz7bjX7fxFUQg/KwBbXVI9Z6xGpBbVbMPnP6DZj4/xMQOzyww4s4vIjdAwMN16OOmbHgTqsHsnlhuw9xeBAA4qnaMAw5YOg+EIPaMOLGETcOsAtKxX8siAuHXW7E6UFc3qmPwjl9e88x44g0+ATAZ+LwuKr//GqxHHyAjurIIPjoULsDtbtALzLqxDCXG4c9HsTjRbxexOtBPR4Ed7tQ1IEgdgiyuVwWBLF7PIjfh3l96PQzsNsNud2QG4NwzIViThSdahJBYPBJ2FxOK+SyIZDdjbkavGiTH/e7YdheV/fwT1Fnfev6VSN9hZd/CSrEb51/541P33vni/PvfXTunTdffem5Z86APcTHjxweOz566uTYqZNjY8dPHB89duzI6LHDo8cPHzt+6NjowaNHDxwBObj30J5d+6ZAfHTs1NhTp08/s2f3wWSC9XqarfXQ8mVrdT1/4MDYmTPPnzjx8wMHT+7ac/yJXaOgPPz7QFwZHOkf3vr4rr2HR8fOPPWLX/zihWd+/qvjJ57q738sGCRXrty8aXOQ5dOF8rahrfu2PHZwaOu+yvCufP+OXN/jmcpjqfJ2vbxdLz+mFLdymUHK6J0CcZIw1m8M+hsAiOE5zQtaW9ppkhI4XmB5jmJZ4n8FiB+pqYVheMGCuRvWre5s3VgFcU9HGwBxR0d3TyAaihChKBWKkOEwGQnfD2JQGP7DIK6WkGc2SwAQh0OJYDDa0xPpCURDkWTsByD+Yd33vgbimT3E4BngYEDhKog5VuE5jWM0jtFYRmUZlaUVllZoSqYpmSZlmpQpQiQJkSJEhlZ4VuNZnWM0llaZ6mOUTFMyQ8kMrTC0Av6OwKtgPcX0fmIFmHi6sVhgaLD8eGr/McdK4Nrz96NXMxPE4PKzJKnTOyGmSAyiqqqiqOA4syCIHMdzHC+KEjjRDJqPNU0Hm4zBMzwvcBzP84IoTq02BiDmWE4SREVWFFnmOI4kSDKZZEhK5HhFECWOFxhWZFiJYUWKFSlGIGiBoO6BGJg4RnAxgo8RQpwQ44SQJESSFGlaZCiBIXmaBFsmqARBxJKJcDIeSsRDiXiISIQoIsIQEbABbepcc/UWXbiLjPbQ8SAXCzDhLjLUSUS6yWSYo2Ii6CEG6yOAhsF+iWBHPNJNgPcTIQYoOdpDEhGOIxSg4ZScN5WCqRQ0ISOzKYHSQNlYZlOGlE3JOYlOkRGJDEs8YQD+gjZiUCoGXcUql1fYPLhUxyVTTFwnIwoVVbmEKdPFlDA1UadxZZUtyXRBpgsimeMSJpc0JCqlsqbKmgpjSJTGJ2UmJlARjo7yXEKWKE3jzO/Pzxmg1QEcXs7IeVPKGmLaEFOGlDJEU+N1gRSpKJUMEWyc1zgzLReBiWeCWKa1lJjJ66VKpr8vN9ibHSiZvTm9kNVyWS1XSBXKmUol21vOVPJGIa1kTNnMqJlCqlBKl4pmMafnUrKpCpoqqJqo5cxMKZtjKWL1iiWQoxZ11YR7Np48tvuzD89+/tGbH5977fPzZy988u7kVx/duPT5zctf3bly8ZvxK99OTHwzPn53Yvzu+OVbVy7evPjl7wPxd5MT3165fPfSxb+9fu2//cPf/dvf/c2l8+89XinNAHHw5adP//ba+D/99u5318ZvXbpwfQaIb09M3JgYv3l18s6Nm3dv3rp17fqNias3x6/dvHz12sWJaxfGr12cuDYN4tde/vXzz7300ouvvfnmu+/85v3Xfz0N4vkLHq6tfXDWrHq7DcJRxIu53FNrB+AqiDEbgttRxIo4ahsR27pFc+juljQTywtEjo9n2Eiej5XEZElM5LlIhuo2kx1psjPH9hS4YJ4NZKhuAGKT6M4ygTwXKfKJgkDk+ESGS+R4oiDRRY3Pa5wuEiwVjIRa1m9YtnjJ7Hnz/StXLgxHOzVdSGWUGBFavHyBHbbWWB52IjbMC+F+2N2AeBsQfxPq9btgpNZi+WltzX922h+Y3ehcv2ZepGedxASKJj1YkodLcn+GK2pkRoimmJDBBE0+lJOiZTXeqyXLSqwoRfJ8KMcFslx3QQj2K/EtBrXNiynfLgAAIABJREFUZLaazFaDHtHIITkxKMWHxORWmdyuso9p3DaFHRbIATbex0QqbLjEBPNUdzrZrkc2K8ENcmC91LNOCq5Xw5uMeGuG7CryoV45OqDG+9VYrxLpVaL9WnxQTwyZxJBJDKeTQ2ZiKJXoT8X7UrF+IzZwL4k+LV5RomU53KtG+vV4v5boU+MlKZoXwlkuaNLdSqKd7lkf2bysZ93iwMYVoc2rA5tWdq5d1rp60YZl8x9d3LxifuPSZt/CJs98PzbHh87xInO8yBwvPMcDN2FOP2zzuCxuZ50PsjRi9tlu52y3049Ycecs1P4w5prlReq9mGXpQj9D9WwZKWzfVs5keZoNBSMtre1r1q5fsmzl3PmLGprm4P4mxNsAuf2Q2w+5GxHPbNzT7HE3e7DZPwSxy+EBzRL2esRaB1vq4Pp6xGJBbeB8xvTOYMcPGyemXOiBpkEMz4wDgx34VGbe9XB4EKcXdXpRuwex4pAFc9WjM03stOAuqwe2exGHD3V6UCeOOECL8DSIZ9aGq80SMI79GSB2YJAdc9lwp21qks/xvSUYuMOKOyyY3YLZ61GbBYDYj0DgA5yO0wdX4/BCIE6Py+l2QZgLQp0w6kRRF47BOI7gbtjthnE3guEwOr2kwum0OlwWGHF4vVhDg8ff4Pb7cb/P7fO7fX7c58f9Ptznw70+zOvDfF7c58W9XszrRcFmDByD3Djs96LNjZ65s31NPhx1WesfeQBzWVrXr97SX3zluac/ee+tT99/+/zbb3x67p0vzr/38Xu/eev1l3/186dOHx89fuTQ8aNHxo4dOzk2dvLE2PHR40cPHz1y8MjooaPHDo0eOzgKKDx68OixQ6OH9x/eu2v/TBCfOvX0rp37E3HG551jt6Erlq/Ttfz+/cdPn37u2LGn9+0f27n72I6dR3f8CSB+bOeeQ0dPPHnm2Wefff7pZ547dvxMX9/2QA+xYsWmjZsCPwRxrn9Htvfx9PdAvG0KxKJUASDesCnU0LjYYkFsdri5eX7L5jaKIEVOEDmBpzmOZDmS50iBJ6U/BcRqKq+lCppR0LQCALEgFWSt18iNpApbeaO3I8zN/bEKMTajQhzsbAt2tQc627rbWztaW1tbWtvaOru6Qj3BeCCUDISSoVAyHIqHftAWXC0SVzNzs0QVzTOXEE/dqIuS4VCipyfS3R3uCUTD0WQ8yVQ3RSRIrloMrs7MxZIMeAc4+IeDdNXNa9Ui5jSIVYHTedbgWYNj9GpYWq2GoRQQltY4RmdpjaFUmlRoUqEIuRqaVBhKBc9wrCbw2vdBPLWUbeYaCpaROFbiOXnmtuOZmQniaRYbsmTIki6JqiDIoJ4L9k5UA9ZWSJIiirIoyuBOnqJooMdY0wxV1RUFaFgGt0KqF0PAFgtJureLTRRFgG6e5ymKIgmCoWiBE2RBFFiOo2gehKR5kuYIiicoITll4moAjvkYwceSXDzBJZIcAa7/JTmKYEmKIUgynkxGEvFQIhaMgz3EVIxjkyKbBO0NUyBOhvlINwVuL8cCDDhQF+2hI91kIsSwSZknVTLKg63DM0EcaI8BEIOdEkSEiwdpAOJkmGWTskjrmpAxlUJGK6XVoiHlVD4tsymJMRTO1MVsVi/ljIoh5gXSABo2xCJYQjxj7VpGYbMKmwO1YZ4wwb06AGI2npKogs5VDL5X48qAwiASleeTaS5piKSusimdn+qCAG3BAiGLpKIwhsaZOp9WGJ1LiESIIUI0lxAVRjeENBiDm1pFLGVSkpmSzZRkgkvLTJwlIxQb5xXGSIlThznARJ1IaiKpqqyRlnMls7c/P9SfH+rNDhRTlYyaM6U02FZRyfb25fv78v2ldDmn59JKOqNm8ka+kCrkjXxaSWuCrvCqwqu6pOfT2VIux1LEquWLXfYa1FUTCWw6dXzPZx+e/ezDsx+9++pnH7xx8dNz1y58cuvKV7fHL9yduPztxPgUiMev3Lly6dblC1UQ37n4+Z1LX9y5/PU9EE9MfHvl8t2LF3937ep//fu//T/+9q8vnT83BeK//AusfpYYC7z01MlvJy//47e3v7t65ealr69d+OrGpa9vj1++Ozl5Z3Ly5uTErWtX79689c2t27ev37g5ee3GxLXrlyYnv74y+dXlyQtXJi+OX/rywvlz5wGIX37p9bfeOvfuufO/fuPto6NjvKjMWbDwkbq6h2pqLA47jGOoB4NwCHFDmBtGMJcLsTkRC4RaUdSGwhbYNsvvsqxb2Ex3bTapSI6NZ5lolokUhUSvTFakZIGLZKjuDNmVZwJlIVIRoyU+nGMCJtGZSnaaRHeWCRaEWFkiShJVEIksn8xyyZxIFhQmI1EyE2USXZFQS8vmlcuXz5kz1zN/gX9Ty2qKjioqG0sGl61c6ERs9bYa1O3yN+G+JszbgLh9kNvnwj12CK4BILZZfoKjNQvmImtXNne3raDjbboYzRt00aAzSlLnwjLVI1E9KhNI8cGMGMlJkawQyvDBNBfIcIEsHyiI4T41MWxQW0x2S5rdYjIjBjWkEkNKclght6jMNo3frgtbFG6QJ3vpeB8bHZAS/VK8zIezdHcq3qZGNsvBDVJgvRzaqEY2pxJtWaqnJET61cSgTgzqyX413qfGB/TkoEEMpcihFDGYSgzosX4tWlEjZTVcUcIVOVyRw71KuFeJVuRoSQyDBo+KHOlVYn1KvCxHS2KkJEQKXDhNB+RYG921lux4lAls5sPtbKiN6tmc6NwQaVkb2Liqc+3yttVLN69cvGH5wnVL569dMm/tknlrF89ds7B5xdyGJU2ehX5sgQ9d1IAvm+NbPq9h2Vz/wkas2eNsxGxNbvscn6vZ51q1bLbIRR7fXtnxeF82K1JMKBBq2dy6es3axYuXNc+Z5/E1IR6/y+N3eRsgbxPinY3553h9c32eOV682Y02YXADAvlhl29Kw2BtiAW11sH1tVBdjau2Fqqrg+tB6hFLPWKxoFZwW86G26ebKJwOj8vpcTncrmkNI78vDgyx41NxejCXF3d5MIcbteGwBYPqUVcd4gSpR10WDLK5EYcHc4LHMMSOQPbfT+Fq/j0aRiF8CsQ21GlBHRbMbq2ugfM47R6nzfPjK+HsHtfMVAUMrttV4/LBLi8MuyEYhxAMwnAYxxEcRzE3grlhDEdQDEZQF4w4IdjpctmdkA1CnLgb9XhxjxfzeDGvF/dOIRj3+dw+n9vrx31+t9/vAWlo9Pgb3T4/7vGgHg/q92HNTd65s32z/TjmsllmPYi5rG0b1mwbKL3+ws8/++Cdz97/zfm33vjk3DtfnH/vk/fffeeNV1/4xTNnxo6PHT18YvTo2LHjJ0+MnTg2dvTw6KEDhw/uO3TkwOHRg0dHpzV8/PDoiSPHjx48um/3gT279h/Yd/jY6MlTJ586OfbUjsf3xKKU3zfX6cBXrlivqbm9e0dPnvzF0aNn9uw9PlUb3jW6Y+e9HuIdew7t2HNg576D0yAe7hve8tjOPYeOHD/95M9//uzzTz/93OixJyuVrd1diWXLNmzY2MNwZr60dXDL3pHtBwa37C0P7QTl4XTlsVRle6r3sVTvDq38mJAbZsz+/z9AXKyCeGMVxH/xQM3PHqmtt9i8Xs+yZYvbWjYEu9rC3R3hns5gV3t3e2t7y+ZNmzZt2tTa1tbd0RXu6I529cQCgXgwEA10R7o6Q9VFE2CiDqh35vm6maN11VVrRJKt3kkmkiwAcXd3uKsr1N0TCUeTiSQDLjNTrATaiEE9uGrfmeVhsI8CAJrmZIZXWEHlRI0TwRYEhWIlghYIWqQYmWM1kTMELiVwKcDimTiuvr73Jq0DDZNJiUxKREIEIZMSMPE0iHWBNyTRkKXU7wMxx8o8JwMHz3TzzPx+IoOSswSudQDFVgMORAMNS5ICruLpRiqVSptmBlzFA4ve7qOwJE/tdJNlRRRFjuNmglgQBIqmKJJkaUbkRVmUBJZjSYolKYakWILiCGomiGeGT5B8nOCjBBdNsLE4HYvT8TidiDNEnKOSHEWBPcRkjEhGiEQ4SURJKs5yhCQxmsTobFIhoyIZlaiYFA+y0+foiHiQJSIiOM8R7aGSYZYjFIHSyCgPrmwAEEe6iWBHHOweBgfqwDhdMsxGe0hwxy4ZZpmEJDGGLmZTcj4l53UxCxonZDYFKsf5VG8pM5DVK4ZY0IVCWumt3m0GVzmqIAYVYmBiUCRmEzqbSAlERqYLGltWmZJMFwQiC85zyHRBonJc0mTiGk+oCmMYQjotZ00pq3EpkVT4pCSSis6bYAWEIaQFQiZCdLyHpCIsn5RVZmpBBGicMMR0SjJNOZ1W0qDDQaJlLinwCVEiNZUFy9dyYG2FSGoSpRlCOq+X+nKDQ6UtQ8Ut/fmhktmbUXPgbnPRLPXl+0E/cdEspZW0IRopyQAmzuk5UzY1QVcFTZcMUzWL2Xw5n2cpYuWyRQ7rI7DjkVD3hrHRXZ988OtPPvj1+Xde/vT9X1/89NyNS5/dmbhwd/LSN5NXvgP9EuPjd8ev3L586dalrwGI71z64u6lL+5e/vL3gfjf/u53//q73146f25HpQxAjNfPEmOBF8+MfTN+8R++ufXt5OUbF7+6+vWX1y9+NQPEk7evX/vm1u1vb9+5c+PmravXb0xcu3ZpYvyrS+NfXhz/+vLExSsXv7zwQRXEL//67bffO/feh2+cfWcKxAsXzqqvf7i21up0IDheBTHuRhDM5YStDqgeQiwoasMgC2R52OOoXTOvkWjfoCeCaTKSpsJZOlIWiX6V7pWJAhfJUj05KlDmwwNqsl9JlIVIjukxkx1Goj2V7MoxoZKU6FXoisKUJDLLJTJMPMMlMgKhM1E62hELbAp1b2hrWbVq5bzmZqyhEVm5akEk0iGIRCIZXL5ykROy1ttm4V64aY63ocnt8UEoZkcwG4pZYaTO6XzEbnvAbv0Z5HjAjdQ0eqyL5qDrV83pblsVD25KhjfHgxsj3evD3euiPeuT4U1MvFVItstkh0K2q3RniuvJSpGSHu9NkQMmPZRmtmb5bXlhW07YluG2pJgRnR7Rma0Gv80Qt6ekLRo/IFAVJtHLxgbk5KBK9MmJkhDJs8Es1ZMmu9JEV4bsztI9BTZYFqJ9cmJAJwcNclAn+tXEPRAb5KCe7NfivXKkJIYKfCDH9eS47hzbnWe781xPngvkmJ402ZlKtqeS7Vm6K88GinyoyIdLfLgsRktCJM+GjGQnH9jIdK3ngy1ytEOMdAihdjbQSne3kJ0bk+0b4i3ro5vXhTavDW58NLhxTWDjmsCGNYENa7rXrepYs7xl5eJNyxe1rlrSuW5F54ZVbY8u37B8waoFTUvn+pbO9a5Y4F++wN+ybqmp0Xt3De3eOZjLSRQd7Als2rh55ao1CxcsbmyYjeI+J+6xu31OXyPsn4M1zPU0zvc1zPd75/rcczzYbPw+ENvcDqDhGlftI86ahx2zHnHWzHLW/L/Eved3nHW+5TtzuntOg7EVKj75qSplyUHOQVZWSRVU8ck5Va5SsuQIGHC2ZEu2wXRDdx+gm0wDbcBAQxOMg5IDucPMuzv3ztz7T9wXP6ksG7r7zF3rzF1rL6+S9JPNyw977e/eFVAlgGPAx9WozYY7bHex2OUkXS4SchPLQHzvhpwbx+5hYgJ1EZiTQN0eAvaRkJcAQGzHEQDElQCIcdiGIw4Sc3kJyEdCHtyJwTbIZYfcICZRzkisDAT/eyF4hSACceOwE4PsqMuGOctA7PwB8v69suQf5eO7oOyB3B4Y9iCoB8VIlCBRgsQIEsdJDCdRnEAxwMQ4jOIIisEIBqE4ghPgGUaQGElipAcnvTgJ4NhLeHyE10cuqYasqSV9tQTpRTEcQlE3gcM1Xry+hqzxoIjTVvXQzzG3va9j56P7Rt98+bkrH733+QfvLQHxH9//0wfvvfPmay8+9+tnnrrw5MzZCzMzT5678NT5J8/NXDgzefbUyclTx09PnZyaPn12+tSZ6dNnz03NXJg+/9TMk+emzp06PgmA+PzMUxefeubJC7987PCxRJyrq10LQ55tW9tNo3D8+PSTT/7mzJmnjx6beeyJs489cfbxIzMgOLEExMd+BIgfPXJsCYh//cIzzzw3PfP02NjDgUBy06b29o4gL2aKw4f2Hjx+4JFTew8eH9n3RHHP4fzYo8tA/Fh2/InU2GMqOKpbAmI209kdq6vfaLOjdgdS39DS3dXL0qwiyf8RQKyk9wzE5JYtXTas/l8r3D95sPonD1Q8sKbK7nDV1dXu2L5lwN8dDQ3Ew4FYODAY8Af6enq7Ojs7Ojs6urt7+nv6Qj3+QbBUFwxEAv2D/f6wvy8EBGrXgisW7EANRTkxfB8Ng9gAzyksIyUT3BIQB6OhcDwWZyhG/CEQl/MSoHpiZVYY0DAnaoCGZS0FBJiYl3RWUBle43hDElKKmAFA/A+VBcQMaJhjdJbWWFpfxmLtPiCWxbQiZVQlo6kZVUnd11UMVG44NvSMaWQNPVMe/vgHKpMxONSTRFWWl3F2WWXSXS45tkwjlcnkcrlCLldIpTKGYamqLssqkKJoP0BqXVGW5jxUVQWJZEVReJ4HQKzIiiorMi/wNAMk0KxIsyuBWGV4kCcuA7EUp8U4JcQTfDzBJRI8lRCYpMQxMs/LvCAwHEexbIJj4iyb4HhKklndkNK6mBZpg4nJdFRhYsqKfWYGbNSBb0YDTCLMCZQqMTog3TIQ3+cQ3wfEYLADBCdk1jSkrKXkLSVvSFkQI1Y4C4By3hoZyo4PZSeKqfFSeu9w9sBI7kApvRcAMShfW44RD5nSEEhNAKlcTmHzGlfU+SFAwypblOm8whTuA2KJNnU+ZUnZjJpLyVmdt8SkwscliVItKZ03S8OZsVJqJKPmVdYQEhIXE8WkAk7iMmpu+cwum9GyOSNfMAt5s5DVc5ac1nhTpnWJ0lXW0vk0CGbofFrjUqaYAfbwvuGDh/Y8emD04b1DB8by40OZkVJqaCgzPJofA/bwWGFPMVVKq2lDNMBdXc7IZfVsWk2nlFRaz+SsfCFdGC0Njw0NiSy9ZeM6p+0hyLEqPLD7wvSRj99//eP3X//gDy99/N7r1z95786Nz75dvP7dzRvfLS4HiOfnv5mb/erG9S+vf3EXiGevfDf3xbdz1+5miBcWvp+b/eb6tb/dXARAfP2Duw4xUb1G+QEQ37p65faNq18vzH17c/Hbmze/unnzPiD+cuHWzRsLc1/cmL1yfe7q7Pz1uWtXrr1/+cNXX3njhedffvnlNy5dunz58kdvvvUOAOLm9RvW2JaA+AcOsduN2N1INYzYUNSGQpXu6gdI55pd6+rYga40Hcmy0QwTyXGxUZXZawnjBjssx4v84JAQ3aMl96fYvSY9psaLQjhL96eT/VkmWBLjYzozYQnjpjiqcUWJyvGJLJ/I8AklEYwHOkJ9u0L+tv6e7W0717U0ET4f1NpaHwx2yTLFC/GOzh0eL+qCqnEPXFNH+GowjHBCcDWM2HDc6fG4SNJJ4NUovAZ2rYKdD0D2n+PQ6gavs7WF3NJau2VDzabWmk2ttVs31+/a3ty1e4O/Z3PIvzUa2J4I7WCj7TLTm5LDJSs5mmFG08xYip7IcPvywoG8eCgvHcxJh7LSwznl0bxxuGAdLlgPZ/W9hjimsGMyPaGz+yxur8lOmMyEyYwbzB6dXhY1rifHDXrCZPda7F6LmTDpcZMaN6kJi5qw6AmT3mMkx7TYsDJYksJ5PpDjBoDyfCDPB3JsfzrZa0Q7tcF2bbDdjHVlKH+BCxb50JA4OCJFh6RIgQ+nkv1KuEsYaBcDHVKoSwx2i8FuPtDFD3RxA51cfxfn72b7u5j+7rLYgR4+2CeG+/lgH9XflfR30gPdXNjPDfZTgZ7B7jZ/25buHa1d2zf07Gzt3tkaHWgfLqinjx88fnT/UFHnucFgqKujc+vW7Wtb1vlq6hDC6wJAXNOA1beQ9Wu99et8det8vpYfAWK3FwIOcRVSXQlXVkAVq11rgNbci8Ur3eIlwxh3Opemlf+JQ7zSJ3Z78LtAjCN2DK5C3ZWIqwJxVSKuuw6xF18GYsQOux3LueEf7ZRYYlwM/V8Qfg8Q23EnOCVcGQ4pp6uXNkQIV/n7rhXgC57dtzxiJ5wuEoI9CO7FCS9BeHAgnMTuFfqD7/yIyr9OeHDSSyzJgxEkgmAuN2R3uWwQ5MAxyEMgBOZ22SsrVv0X1GXzd+46vH/srVee/+Ljy1f+ePmDP7z58XuXPvsIAPHrLz3/m2cuPnnh3MyFmXNPnr/w5PkLMzPnJifPnDhx6sTxk5MnJs+eOnN2GYifnL6wBMQn7gHiC+d/8egjR+Ixtq52LYr4tm/rMI3CsWNnz5//1dTUxaNHp+8D4iPHZv4eEN91iAEQTz89OnoIAPHu9iAnpAtDBycOHN3/8MmJA8dG9t4F4uzY4ez44/m9RzLjT+jDD8uF/f9J08dVbYwT8n1+qrl5m9NF2O1ITU1j++5OOkkrkqzJqsxLIiNKrASAWPl3AnF6yEyVDLO4EohThQPpoUNqek8grqzd2m3H6v+1wv0vD1T/5IGKByuqHU43qF0L9PfElmfqQv29A73dvZ2dne2dnZ093T393b3Bzp5gV0+wry884A/3+8N9vcGVug+LVyaGwf0cSEqAXQyeU4BYRqKSfDzGRCJJUDGRSHIAiFlBZQQV4C/whsvgywoqiK2Wz+ZWxiRW7jaXT79YQed4Q+BMkbNEPiUJaVnMyCJg37sC3wQSOIuldZbWedYUOBCfSIl8SuAsgbN41uRZs/xXKVJalsD5nSEKusBroLtNEpfu7YB/bOhZ08iZRs7Qs7qWURWw/ZECzcfLHGwtFyGD30rrWlqRTXClB5hYUXRF1hVFVxVdUXRZ1pbai1VDVQxNM9PpXD5XyuWKlplRVUMUFVCHLAiyJKqKsvRSljVJVCRJVlRVN3TdMHTDMC1TNwxFVQRB4FiWY1me43iO42iGSVJMkmIpWqBZieVkjle45eETTlBYXqY5iWKFJC0mKCFOCfGkmEiKFCXRtMwxMscoAifzQhmImThLRWk6xjBxnk/KEqNJjM4lVDoqURF52Qzm4yEe9E4wMRV4xqG+eGSAYmIil1CAKwwKhkE6ApAxQGTQoVa+t1tecmbZuKxw1sqjOokxyjsdIFCRM4dLmfGR3P6xwqGxwsMjuQMFazytDmt8TqJTImVJdErlsoZYNKUhQxzShaLGF3ShqPF5lcurbAG4wgqz9MEQhi1pqXNN44sKm1XYpUrglJJJK1lTSqmsLlGKwmiGaOX0wlBmZDg7WkoNZ9SczpsKoymspvGGKaYsOZ1Ssmklm9FyOSOfN0sFs5g3ixktZ0lplTUlShMSqpBQJUpXGBNUGptiNqMWSqmRPYW9+0cOHRx7ZP/IoYnS/j2FibHC+FhhT1mj+T0judFSeiirZy3ZMiVTF3RDNHRB13hNF420nimki0O5oT1Do6OlEk8nN7euddoegp0PDQbaL0wf+dMHb3zy4e8/fOflj997/erH79y69snX8198PX/t67nr387Nfjs3983s7Fc3rt+5dvX21c/vXPv8y2uffX39M8DE385d+3Z+9s83F/9669ZfFxe/n5v9+uoXf1mYB0B89fI7Dw8Xt9TXVf70X/Cqh6RY8KVnnvrzzTkQmfh69vqXN659NXf9m8X5727e/O7Wra9v3fr69q1v7nz5zZ0vv7p1+87irTsLt27NLi5cm5u/Ojt/bW7++tzVK9fev/zhK6+88cJzL7/00ut/ePvd99798PdvXZo595Sim83rW1dXVz24ZnWVww6hCEpgCAEjuBvB3AjmQnEXijsR1O52VzhtDzrW/MwLVXZvadHigSGZKYrJDBPNMJEhKTlhchMmO6omhsToiBQf16h9FrvPZPdoySExUmBDOSZU4CPDUnJMZ/cY/B6dH9W4IZnOC4kMFzPpiBDxR/1twd6d4f7dof5dXe0bW9f5amugtS3e3u4dkpiwLJFho7vattTWkRjhQlAnijohqNrpXAPD1V4v3NBANDTgdbWIl3QQaBUGr4GdD8KOBzH3QwRaSWJVBFaFE1UEafP6HHX1UHMTtmE9uXmjd/uWmt076rvbWwK9G2OhHUy8U6R6JKpXoft0tj8lhvJKZFhPjqf5g3n10SHribHc0T3Fo2OFx4Yzh3L6Pkvea4oH0vLBrHIwKx/Mygey0v6MuC8lTJjcmM6MqskRNT6iJkbU5Kia3KMnx016wmImUsy4Re0xqDEtOazGhuRIUQoXxVBBCBaEYEEMFcRQSQwXhVCW6Tdj3Vq4XQm1KaE2PdKRSvTlmUCRC5f4wZIwWODCWTpoxfu1wV4l1CUHOqVAhzDQwfd3sH3tTO9upnc329vO9nXy/V18oEcI9gJJYb8SCRiJsB4PKbGAHA0osZCaCCvxkBAZoAM9sb6OcHdbqHvXYG9bqGcXHekbKejHn9h/9PG9w0VDEmPhcHdH59Yt21rWrq+pb8R9dYivDq6pR+qa8PoWsn6tp2atx9dMeppIogHH6jG0FkFqYMgHQV43+NPtcTlJJ5Ads1XClRXuNRXuNRVQRSVUUf5QCVdW3aMqG1ztQOxO1OVEIQcCOWC3A8ArAjkReLkbGAE9wU4UdmCIi8BgkIUgUDsK2WB3BeRc47Y/5LKvdtkrYGcV4rJhkINAXR4c8hKwl0BIAlBv+ZRspVZS8t1qtuV8xcpnK+MWMI5COOzCIAfqsqNOO+YAiO/AnU7C5SIhtwdye2A3CW7sIJAJdnuW7u3KcpOQu/zAs/TMRUIuDwR5EdSHET6C8JGEl8C9OO7FMQ92VySGkXe/xD33/tRzz4/uE+HBCRLDCQRB3W7I4XbZIciBoW4Ch3HU5bRVrFn1M9Rt93e1Pbp/z5svv/D5R5c/+/C9Dy69+dEoffwHAAAgAElEQVR7lz794+WPLr9z6Y3XXnzu17+8eAEA8YVzFy6cvzAzc25q6uzJU5OnTp6ePDF55uQUAOKZyenzZ86dP3Nu+tQ0cIhPHp+cmX7y6YvPXjj3i4MHDodDiRpfE4r4du3sTlmlY8fOnjv37NTUxRMnzh87fv7I8fPlo7ojx2aOnpg5cuLskZNTR09NPX781P5HDo/tO7D30COPHzt5ZvrC07/41W9+89tnn33+7NmLw8MHAoHkli2du9uDDGflivvH9x/Z//DJvYeOj+4/Uhp/rLDncH7P4dyex3ITT+T3Hc1OHDFHHlVLB/+TYe7VzXFRKgaC3IYNbRDstdthj6du187dyXhSlRVD1WReEmhBZESJVRROVznQD5X5cSC2ikaqaKZLZqpkmAVNz2t6UdWHFH1YM8es/P5U6aCaGQ8ltXXbe+xY/X9Z4/qXB6p++mDFgxXVdoertrZm+7bNA/7uaHggGuwPD/QN9Hb5uzt7Ozu7O7u7u/t6+wI9faHOnkBH10BPT8DfGywbw0ArfeJQMFae3gACNHz/VjMjsYzE0CJNCckEF4+zsTgTT7BJiqfASRyvUJwMAhLACWZ4BXjAwPcF13Iryfg+3Rsp1jleZxmdYwyeMXjWEvm0JGRkMatIOSBZzEpCRuTTIp8SuBRL61RCpZOawFmymNWUgq4WdbWoynlZzII3ApcS+bQsZGQxJfLmcmGFynEqz2miYMiSpSppXVviYNPIGXpOUzOamtG1rK5lwOeVVcdAqrKUwQBSFQt0Vgi8IgqqJGqSpMmSrsgGkCyBSIYuiZoiG5aVzeeGctmSoadlSeM5iWUElhF4ThIEBXQey5Im8ArL8BwnKKpqpiwrnTIsUzcNVdckReYFgWEYKplMJBKJRCKZSCTjiWQ8wSQpgWFlXlAEURUkjZc0XlJ5UWZ5kWaFJM3Fk3w8yccpIZ6UkpTCMJog6BIomuBlXgBHdXSCSkaoeDgRDycSYSo5yNJRnokJTEyiozIQFZGoiERHZVC+RkXkaIAN9MT7uwZDfXEAwYkwFw3QiTDHxCQ+qf6wVxjwMVA5XAGoFwCxIWUVzuKTKoBmKiJwCUViDF3M5IyR4ey+sfwhYA9ntBGNz4mUxcY0NqbxCUNiUiqX04Wixi9FJhQ2p7BZmclKdFZMZsVkVqJyKls0xZGsNpE39oOFjrQ6ZkolXcjqfMoUrZSSzmi5rJ5LKWldMDVe1wUjrWYKVnEoM1xKD4M+4JSctuSUIVqGaJqSZcmptJrJ6YWCWSqYw3mjlNMLKTmr86ZMa2JS5eMKF5P5uAKwWONSlpTLG0PDmbHx4r69Qwf2Dh2YKO4DtWt7ihPlJY5iqlRMDQ1lhocywyA0nFJSGq8prCLRkkRLCqdaaqqQLg7nh/cMjQ4XCmwyvrl1rcu+GnGvAZGJTz78/WcfvfXRu69+/N7rV/74h4UrH9258dmdG1e+vHH1q+vXv7p+/ctr1+5cu3r76pVbX3x264tP71z99Ktrn359/dNvbnz+7dy17xfn/3r71n+9c+dvt259Pzf75ZXPv5+bBUD8+TtvHyjmNtXWVP30P2OVq8Ro4OVnL/719sL/8Zdv/3Jr4duF2W/mZ79ZnPv25gIA4m9u3/r69q2vbt368uat2wuLtxZu3l64dXv+1uKNhcUb84s3FhZuzF+9cu399z585eU3XnjupRd/9+qbb166dOn919/8w8yFi6qZatmwcXVV1QOrH1pTXeWCIRRHMQKGUScEOxDURZAw6YFR1O6wr6pa/VP7mp82Es5w59aCTO3LqGM6n+PiaXqwKMTHDXbCZPdo1IgcH5Hio3Jij0qNa9SYkhwSokVusMhHh6TEiEKNqPSwQg/J9JBMFyUqJyTSbFRLBrlwT8zfFhloi4c744NdQf/OnduaWxqx5kZ81471DBXKZpV8XmfZaNvuLXX1BII4YMjucFTYbA9BUFVNDdrU5G1u9jTUYbVeqM4H1dW4azwOD1aNQmsg1yq3e5UbXu1CVruRNRBWgeCVKFFNeqq9PntdnaOp0bVuLdK6Ad+yybN9a03btrrOnY09u9f6O9YHezbFBrYL0S6TC5V0ZiKrHCqlHh3OPFLKHMib46Y0onKjGr/Xkg5k1f0Z5UBG3peW9qbEPQY3otJFMZ4XInlhMC9EilJ8WEmO6tS4xe5N83vT3B6THtESJTlWEAfzQgioIIYL4mBRGixKg0NSBFjsRrRLDbcrod1KaLce6Uwn/HkmVOQGi1w4z4Qy1EAq3m9G/Wa034j06eFeJdglDnRw/t10zy6qc2eyc0eycwfVtYvu2c30dbD9nVx/J9ffyQ90CYEeKdwnhfvEcJ8Y9ovhfmAYs4Feqr8r4e+M9XVE+zpi/Z1RfzsT7S+k5UcOjDxycKSU1yUxHg53d3RsAUDc1OJpaCYbmomGZryhBa9rxmubcW8T4WnEyQYMr0exOgSrhdEaCPFBiM+N1kBYLYzVIXgdQjZgZCOO1yGw1+UmHS7CDv504jYHVu3Aqu1olQ2tsiGV1UhlNVxRBVVUuSur3dU2yG53O6udjiqHvcphr3Y6bC6n3e0qYygAUzvkssNuJwq7CcyNo04UtkGuKpdjjcu+2ml7yFH9kKN6jcteCTmrEbcdg50ECnkJvM7nqasla3yYh4RxzIXADshtczmrnQ4gu9vlgNwuBC4DcZmDHZDbDrntbpfN7QLPwH8SAGKYQNwY5ERdDsTpQB0O1OHEnKBF2E24IRKCPUsj6ogXQXwo7EUgEnLhLhfuci2P8EEkBF6CN4gPRX0o6kOxGgyrwfAaAvctCfPimBdHPVhZCIkureURKEKgKImiHgw8+8fCvTjhwUkPTpI4jqMoCqOIG0OXOokJDHI5Kise+lcMdvi7dz+yf/z1F5/75MN3P/ng3fcvvfnH9/7wpw/e/fDdP7z12su//c2zv3jq/IWZmfMz587PnD9/7vzM9LkzZ6cnJ8+cPj05eXJy6sTkmZNT06eWKibOnjozdWLq5LHTx46cPHbk5Nkz55+++Oz5c0/v2/twvz9MEvUo4tvd1ptJDx87dnZm5pkzZ54+PXnx9OTTx089deTYOWAVHzk2c+zkuWOnZo6eOnP01NRjx07ue/jRsb0H9j98+MiJ02emL1x8+tl/e+7FX//md2fPXhwq7QsGqW3bu9s7ghRjZAt7Jw4cPfjo6f2PnNxz8NjQ3idKE48Xxh/LjS8BcW7iiDV6WBs6tATEslwKhYWNG9sRtMZuhwmiZsf2Xf/7gdjmcPp83m1bNwEgjgT8of7e/p5Of1dnb2dnd1d3b2+/vz/U6w939QIgHujrCfj7giuBeOVuMwBicDwHSiR+yMRl0ZRAJflkgksk2HiCTSS5RJJLgn3mZRouZ4UZXgEp4XIyuEzDoHriPoEfLc3UCRrLlQMP+j8GYoFL8axFJ7VkXKESKs9aspjV1aKhlQytpCkFRcqVnwlcSuLTkgDSxjrobgOTH5JoqkpaUzOmkTeNvGHkDD2nKmnQ5qZrWUPP6VpW17I/isXgS01Nq0pKlgyeUzh2qbINHOctlRarlqZay2XGhiRqsmRY5kog1nlOZhmRZUSeU8DvAobmOZmleZYVZFnVTdOwLM3QFU2VFJkXBYZjk1QyFotFo9FoNBqPxZaAmKLvAWJB0nhR4QQAxHySZuNJLp5ccogpSmZZdbl2TRE4iVs+qotTicFkPJyIheLxMJUcZKlBlopwdFSkIjIVkZKDIhAdlZkYSFCIoT7K3xnpbQ8GeqLxEFOOSSQHeTYug1QxKIsAvcL3trCxZSDmkyoolNCEtMJZAqUxMSkR5sDhHfjbRFo3pXzeHCul9xZT41l91JSKMpPm4jodUeiIwsU1kbIUNqvxBXBUJ9EZic5ITEaiM2IyIyQyQiIj03mdH8qo40XrwHDmEVBLXErvzxljKblgCClTNFNKOqNnc0Ye9P5qvK5ymilb5UHmYqoEfppW06ZsGaJpSKYpWWk1ndPzZSDOasW0nDPFlMoawCHmYjKQmNQUxjTFbE4vlVIjI9k9gINHsnvANsdwdnQ4OwJmn0GJW94sLP/rxZyRMyVT4zWZlRVW0QTdUlP5VB44xACIN21ocdlXo+41kWDHhekjS0D83qsfvfva5x++PffZh7eufXLr2me3r1358tq1L6/9EyD+882FZSC++f3c7J3PP/tu9gYA4s8uvbUvn9lY66v66X/Gq1ZJseDLv3r6b3cW//tfv/vr7cXvF+e/W5z/dhmIv7156+tbt766dfPLmzdvLyzenF+4Ob+4BMSzi4uzCwuzC/Oz8198sQTEzz/30u9+9+rv37z09qXLr7359vSFi6qZWtu6cU217YE1qyuqq1wwhBEoTiII6nJDdgR1gdIlGK6urvp51eqfQNUPbGwg6EDHqCk8XDQnLKkoUFk2UhIT4wY7YXJ7NHpYig8J0RIfKfGRIjdYYMM5JpRnQ0UhOqwkRxRqSE4WhDiIW6TZaIqNmHRYifczwY5I347IwC462i3QA0y819+9dfOGmqZ6dNP62oC/TZGThZxumSJFhTo7t69dWweOd6oqH3Q61uCEs6YGra1Fa3xwrRdurEWbG/HmeqzW48aQSpfrIad7lQtZ48QqXFiFC69045VurBKQMUZWEJ4K0lvp8VV5fZVeX1Wtr7qh1t5U51rbAG1oQbe2ejq2NwW6NlPBDikxYDARi4ubTExNhPhQHzPQJQ76M1xsSGWGVXZE50Z1blTnhjW2pFAFKZETY3kpVpQTwxozZvATaXFvRtybEcdT3KhBl5REXoxmuHCaDaaYQIoJpNlAmg1m2ECGHcgwAynKr0e6pEAb79/B+3cI/Tvl4G4j2pOhBnJ0MEsH0sl+K9ZnRPqMSF8q1m9G/Xq4Vwl0Cv272d5dVNeORPu2WNvWWNuW2O6t8Y7tic4dya6diU6gHUDxrh2J7l3J7t3J7vZkd3uia3e8a3esuy3WszvaszvW1xHzd0b9HfSgP61xEyOZidFcNiUJXCQY6Ghr27hxU0NTi7ehiWhowhuagbDaRtTXiHoaMU8D5mnAyHqUqEOJOgSvRfBaGK9DiHrU04B5G4maZk/dWl/9upqG9TUN62sb1tfWr/PVrfXVtnh8TaSnASPqUbwWRn1u2OOESIcLtzkxuwOx2yBblbO60lZdUV0FVGmrrrLbbA6Hw+1yQm4HBDkht8Ptsrkc1S6nHXI5ENgBQzbIXe1yVjkdFQ77GodtjcNW4bRXuh3VsMuOwk4ccZM44iPxWh9ZW0P4vKiHBCaxE4bsbpfN5QS6S7orju1W1pLZwON7mdiNwhAOu1C3E3U5EacTdbpQpxt1ujCnG3dBuBshIAT0vXhRzItiPhT1oqAMESYgmIQQEkZIGPUgiAfBPCjuRfEaDKvBiBqcqMGJWhyvwTEfjgII9t4LwSSKkChMIDCBQDgMBJPIvx+IQRKD9BAEgWEYgqMwgcNeD+bz4gQGux1VK4H41d8+9/H773z8wTvvX3rzw3ff/vj9dz545+3fv/rSC7965uknz5+fnj43PTMzPXNu5tz02ZkzZ6enps6ePj116sTp08dPT52YPHvyzNlTZ86enJo8fvr0sdMnj546+sSJo0+cODN17umLz547d3Fi/GBfbxDHalHE19Huz2VHy0A8OfX01Jlfnjx98YdAfOTk1JGTk4ePnth76JHRif37Dx0+emJyavrCxaeffe75l/7tuZdmZn4xPLQ/FKK37+gBwxz50v59h44fOjx54NFT44eOD+878k+AWJJLwRC/ceNuBK2xO2CSrN25o+1/NxCvqa62O7xez9YtG/v7uiKh/nuAuOsuEPf1D3b3hbp6Aj09AQDE5bnm8l1deaxuMJwASQnQNVFuZCtjcVllaI7F6GiMBiZxeWcOZIXB4gZY61gZmfhR/C23ra2sXWN4heZUhlVBFJhb4RADJgYCX4p8GsAuQ+lUQqUSKseYIp9WpJwqF1S5oEg5ScgAGgYCVrHAWQJnCNxSObEsmWXqBUCsa1lVSYuCAczju6Cs54AAHAMmliVr5Soez6nAUOdYCYx6aKpl6GnTAC3FGUMHZRSWIhuqYlpmNpctZTNF08ioylLcorwGUmZoSdQEXhZ4WRRVRdUUTZNUWZBETuAZjk3SVDwRBzQci8YS8QSdpBiK5hhWZDmJ40H4QQFhCYaTGE6kWYFi+CQtJGgxQYsJSqAokaYllpE4RmJpkaUFhuFphk1SdJwq165RUZaO8mxMYOMiE5MADSfCQjzEx4IcKCFOhIVYkAv2Jvs6BnvbQwCI6agIKtWArVte6CjTcCzIgNxwZIACsAt4Fww4l+eaVxYYlxPJbFyWaFMX8pZcAoVrICzBxjQ6ojBRlU/oEp1S2OyKc7q0SKVFOi3RGYnKSlROovJle7iUOjiae3Qsf3gsf3gkd6iUnshoRUtKm5KVUtJpLZNWM6ZsqZwm0bLMKIZoAiAezo6U68/SatqSU6ZkAaWUdEbN5vRC3iiB0omsBkabMxpnSZQOUhNCQl2e+Uil5FxWKxTMoaI1XEqNFK3hpcIKo5BWM2Uc1wUjpaSXmXgI3NItpYeVVEpJgYu6Ura0EohBZCI80HbuzGMfXX7tkw/f+PCdl//4zqufffDW7Kcf3Lz640B8++rnt69+thyZ+Ozb2SvfzV8HQPy327f/enPxu9kbAIj/n//2t//5tz+Xgbj6Z/9CVK9W4uFXfv2Lu0B8c/67xflvFue+WZz/dnHxm8WbX928+eXNxTuLi7fmFxbn5hfnFm7N37w1d3NhdmF+dmF+dmFudv6LL65dvvzhKy+/8fzzL/3uxVffePPSW+9cfvX3b589/5RipNa2bqy02x+qrKi22yAExkmM8KCgjwlF3TjmxjCny1VRXfVzZ9XPfaitY0uzHOsfS4kHC/q4KZYkOs/HhqTkuMGNG9yIQpWEaJ4JZZLAsOw1Ij1GrDdNDRS4yJCcGFGokpTIshEzGdLiA2p8QEsE1PiAHOujg7sjfdtjgV0C5TflmCnH6GhP567165vJdY3Eji3Ngf52lg5LfEKVaZaN9vS0NTXWuJ3V1VWrbNUPuV2VCGLDMDuOOXwk1FiHr2v2rGsi62sRErfDSCWEVkKEDfLYYa8D8TkRnxP1OVCvHfPYMG8V5qlEyQqEWIPgDyHYKhRdhSKrMGQVjjxE4hU+T3VjrWtDM75tQ2371pbu7Ru6d2zs2tbavmnttpa6LU017Ztaoj27hME+OTagJUMWG0nz8ayYzEmJnJTMy1RRZYZ0biwlTWTVfXl9X04dT4tjFj+s00U5kROiaTZsMUGDCujJAS3Rr8X9WrxXi/Wo0W55sFMM7Ob8O5ne7Uzvdq5vhzjQpg12Wwl/JjmQTvZb8T4j2qsP9poRfyo+YEb9arBb8O9me3bSXduTHdviu7fGdm2J7toc2bU52rY52rYl2rZlcOfmwR2bQ9s3BrZt6N+yvn/ruoFtGwLbNwa3bwrt2BLeuTW8a1t49/bBjh2Rrl3Rnt3R3vZoXwcV7jNEajirDed0U2WYRMDft2v7trVr1/pq61BfDeSrcdfUQbX1cG097Ktze+ogTz3ia8R8jZi3AfPUo2QdEOKpR70NmK+RqG321K/1NayraVxf27KxYeP2dZt3bti0Y33rtrWt21rWb2lu2djQtKGucX1NXYu3pon0NeKeesxTjxM1GELATshhd9htTrvNYbc57Hanw+FyOt0uF+R2gcQC5Ha4nNVOe5XDBvzjapezyuWoctqrHGBkwl7lclS5ndWQyw67HSjkRGE3jkLEiku4lQlgFHHfJxCcQBGEwEEV2X1YDLQiYoHABAJhkAt1u1CXG3NBqAtGXRDmgnA3jLtRHEIJCCFhjERwEsE8COpBcA8KPgPhHgT3opgXxT0o4UHv+4x6UIREAPXepzIErxRM/HuBeKVPDBxiDIUIHPZ5MZ8XJzHYba+qWAWAuP2R/eOv/e65j99/5+P337n8h99/+M5bH12+9P6lt9545cXnnn3mqfPnZs6cnT5zdnp6emZm5uzZmakz05OTZ06dmjxx/NTJYydPHzsFfOIzJyYnj58+dezUiRVAfPGpZ2ZmnpoYP9jXGyLwlUA8fdchnnr6xL0OMYhMPH789OPHTz3yxLGJAw+PjO/be/CRJ46dmjx7/uLTv3r+hZeff+GV8xeeHR09FA4xO3b0dvdEBCk7NPrwwUdOPfL4mYOPnv6nQDyhm+PiMhCjaK3dgfz/BcRVNrvHQ27Z3Orv7RwM+u8B4u4lIO4fCPsD0R5/uKsnWAbiMgQDlYfoypEJQMM/LCpeudhcHuaIgtHmFUBMrwDiwRgdTbAgRgyMYVC+VtZ9tWtlld9TrEIzKkNrLG1wjMmzKZFPi/yPAnFG5DMCl2Yog0poVEJjaVPgUssvc7KYFXkAxEDWskyBM0XeFAVTFlOqktHVnGkULLOYMkumXtDUrCylOEajkzLHaqqSscyiZRZNo2DqBVMvGFpe13KaklXktCRaomDynMFzOseqDC3RlABC2GDUQ9fSlplNWfl0qpBOFVJWzjQyupYGR3imkc2kC5l0wTSyupYqj+FpqqVraUNPA4C+uyEiqqKkCJLESyIr8DTHJhk6nkzE4rFoLBqNxeLxeDKZZBmW5ziB50XuriSWlxhOZFgggWYFmhEo8H8qtEBRPEXxVJKjEjyd4OkkR1EcRTOJJB2nQMsEyBBzCUlIygKlsHFgD0uAgKMBNhpgY0EuHuKjATbYm+jrGOxtDwd6YokwR0elcoZ4aWEuqYK8BADlaIAGNBwN0OBZuaANJCgAIgOViRkwcXKQpyMyF9dFypLotMykRcriEwYTVQEQC0lDZtIqlyuXEAPJTFZhcwqTV5iCwhQ1bsiSRrPaBHCIR3OPjuYeBUCc1UtpJWPJqZSSTqlpS7Y0XpdoiU/wIiVqvJ7VswCIhzLDebOwbBJnUkraklNAaSWTUXPltY7yB1NMK4wpUXpZMm2orGUIabD/nFHzWa2Q1Yo5vZhR85acBiwuJEU+Iawk8pHcyEhuBGBx0SqWrELezKe1TMbIFDPFlUDsqF7ldqwK+ndOTz764buvfPz+ax/84aUPL73y6ftv3vjk/cUv/nTz6qe3rn5+5+rVL69e+yEQf3Pj829nP/9u7ovvF2785dbi327f/tvt239ZXPz2xvXbn3367Y3r//d//ev/+Ov3n/7hzX259MZar+1nPyGrK7RE5NXf/PJeIJ77ZmF2uYd48cvFxTuLC7cWFm7OzS/Mzi3Mzt+cW7w5tzg/uzA3uzA3uzB7HxC/BID4vVfeeOvs+adk3WpZ31pps62pqrI77BAC4wRGelCCRHAcMIALhmxOx2p71QOoa01rIznYsyPNR8fT0r6sMqpzBSmZF+IlOTmqMiMqXRLjeW4wnRzQIz1KqFMKtEuBdiXcZcb9eW5wWE6OqvSQlMiyET0+IEf7pEivHO2To31ipIcJtScCbUykSxfDQxluNCel1WQs2L5zc+O6BrylAd+8ob5j16agv4NnorJERQb9m1pbCNTttFfYq1c77WtczgrIXYnA1V7S3dRAblhX27qutrmRrK2BCY8T8zjRGjdaC2F1MF6P4A0o0QCT9RBZ5yZqnXiNDfNWI2QlQqxB8NUwugqCH3S7H3S7H4SgB2F4FYauIfGqGtLR4IOaa9CmGqzRi9YTkAeyke7qRg+yc0NT367NwY7tgz27koEuLuKXEkGVCulsxOLjGYnKq+ywJYxllPGcNp5Vx9LSsCWUdLagUDkxnuGjKTZiMWGDDunJgJoYUGJ+JdorR3rEcJcY6hSDHUKgXRhol4IdaqTHSvRn6GCOCWXooJXo16N9eqTXjPWnEgEz5pcCHWzvTrprO9W5LdGxNd6+Jda2Jda2Obp7c7Rtc6RtU2TXptD21uDW1oEt6/s2tfRsaOre0NjT2tS7scW/eV3/lg2BbRuDOzaH2raG2wEQt8f6OmP+Ljrs19h4ThdzhqQKiWTE39u1beumpqZGwutxEbgNJ6oJj93jdZAeB05WY6SdrHH56hFfPeqpQ8hamKiBCFBRXAt76hBfA1bbRNQ3exrWehvX+Vpa61q3NG/atnbTtrWtW5s3bm1p3dq8YUvT+s1N6zc1rtvUsG5jw9rW+pbWurWt9S3r6xuaany1JOkhgAgSxwkcJ3CCxAkSxwgMxlEIgZwuh81hq7RVVdmrq+zVlQ5bhaO60lFd7bBVOWyVjupKp62squU/q5x2m8vpcLucMOSGYWh5lA4jifuEEjiCY+UfgS9hDIVQpKylQTscQwkcI3Hcg2MkhhAIjEMIDqE4hOEQsiwUg9ClD24UcyO4G8HdGAETJEp4UEDGBIngJIySMErAGL70Hll+D2OQG3O7MejfKQiHwZr0PxXqxVHgEy8DMYpBBI74vHiNj/BgsNteVbnq5zjs7O/pePTAxGu/e+6jy5c+unzpvbff+OCdtz66fOnypbdef/nFf3vml0/OzExPTZ2dOjN9dnpm5tzZs+empmYmT589dXLy+LGTJ46eOHn05OTx01MnJqeOnz597NTJoyeP3wfE0wCIgwCIOzv687mx48dnloH4qVOTF0+cfPI+IH7i+NThoycPHzv58ONHx/cfGt6zd/zAoceOnjh95tzFp3/1wm9f+e3vXnvyqV+PjT0MgLinNyqrhZHxw4cOTx5+4uzBw5P/BIh1Y1w39ohyKRgWNm1qXwbimh3bdyViCVVWDFVXBHl5mOM/BIh/8kDVTx+sfHBNVWW1jSDwzZs29PV0hAN9gwN9QX/PQE+Xv7uzr7urp7unr29gIBAZCMZ6+yPdvaGengA4oQP3c2UILvesraxaK/ev/ZCJyzN1cVBavAzE4KgOgCwoIY4m2LJDvBKIQbb47/UQl+uHaU6m7gKxztImx1g8mxK4tMABJs4CARQuA6AwZb0AACAASURBVDFLm3RSp5M6S5vgffkxeCBwaZ5N82yKYyyOMZeB2JKElCJldDVv6sWUOZS2htPWsKkXNSUnCSmGUhMxkaFURcqkzKGUOWQZJVMvmnrR0Aq6mteUnCJlQAaDYwyW0RhaoSgxmeCpJM8ykihoimwaeiZl5TPpYjZTymZK6VTBMnOgvEJVLEPPWGYuZeVBo8VynzHYvcsCge+DGRFJUkVJ4SWJk0RWFGieS7JMnErGkwmgJE0xLAM28GRJEgVB4Hie5XiWExi2LNDLJrKcyHAizYo0I1AUl0yyiTiTiLHJGJtMsMkkm6TKQEzHGCbOsgmBT8oirYo08GtlKiKDi7r7gDjUl+zvivo7I6G+ZHJQZGJyPMQN9iejARr4vuCKbuUJXRmFV97Ylc1j0EcB/GPwpnyTFw+xsSCXCInUoAISw1xcB/YwHVHYmCZSlspldaFQ7iEGKKxyeY0vaFxR40oaV9L5YUsazajjOX1vwTxQSh0spQ6W0vsL1p6cXsqAWQ01nVJShmgorMIneCbKcHFOYZW0mi6mSkOZ4VJ6qGAVARNn9dy9WJxOyZmUnCsPOwMsTslZnU+rrHWfNM7SeQvMfKTkbFrJZ7VCRs2bUkphVYESuTjPxjiRknTByBn5oczwWGFsT3HPWGFsJDcykh0ZyQ4XU8W0lknr6UKmsGdodKRY5KjE5g0tjupVLvuDA707zpx6+P1LL3303qvvv/3ih5de/vT9N69/cnnhyseLX3xy6+rnd65+AYD4y2tX71z74s61K3euff7VdVAxceX7+at/Xpy9D4hvffbpN9ev/c+//fn/+st3n7z9+73Z1MYaj+1nP/HaqvRk7LXfPPO3O4v//a/fAiD+dhmIv56f/2p+4c78/K35ucW5uYUbs3PXb8zdmFuYW1gAQHxjfu7G/OyNuS+uLAHxC8+/9OJLr/3+rUtvXXrvlTfeOnPuSUk1mlrWVVRVVVRW2h12CIZwHCU9qMeDekiUJBAMdUGuKpd9tdu2qpZwdmxbJ8T8JZ3dkxZHLa4gJzJ8JMNFckK0KMYLQizHRTJM2Iz3y6Euvn8352/j+3dLwU4j5s+xg8NyclRjhhWqwMdSTLjshqpxvxTt4Qe7uEi3RPktOTKS5SdK2nBWlJlgf+eWLetqGmvgei/UVIdvXt/Q17kzEu4L+Du2bFxb40ERt83tqIScVZCzEnZVInC1h3A3NJLr19duWF/b3Oypr8d8tQhZC+N1CFaP4g0Y0YiTTYSnCfc2Yd5GxNMAkfUuss5F1jrJGgdZYyd9NsJTjZNVKF6F4pUoVoFiFRhWiWPVJG734k4P5iRRBwHbEWcl4qjwII6WWnLz2vrtrU1tW9Z279zY17Et2LMr4m+PB7roUB8XHZCTYZ2LpsRkVmXyOlfQubzO5VQmK1NZMZEV4hkhnhHiaT6W4qIWGzGZQZMOG1RITwYNKmgkA0ZiwIj3m4mBNB3KcZE8H81zkTQdNOJ+ZbBHDnerkV4j5tcivZy/Ldm1LdG5NdG5Nd6xpazyd2LtWyK7NoV3bAxuax3Yss6/qaVvY7N/U4t/89r+resHtm0I7tgY2rVlsH17pHNXrGd3vK8z0d+dGOihw/0yFU1JbErmZCaWGOzr7dy2dWNjUz3mIew4WomiFRhWhePVGFYFo2sgpAIjbB6f2+NzE14X7nFipKMs3OMkfW5vLeyrQ2obsNpGvK4Rr28i6pvIhmayoZlsWuttWutrXudrWV/Tsr52XWvd+o316zc2bNjU0LqpsXVj0/rWprXrGppbGpqbG5ubG5uaGoDA58am+tr6Wl+NhyAwFIPdsNsFOZ1upwNy2CGnA3x2O21uR7XLXu20VTmqK+xVa6orHqpavaryoYcq11TYqm1Oh8PtcrndLhiCUATBUIzAcZLASYLwkGXhJIEROErgKI6hOIbgGIKhMIYiGIpgKIpj4LcID0l6PR6fx+MjSS+BkShKIBgB4wSMEzBGwCgOoTiEYm4Ec8OoC0acMOKEECeMOFHMXX6G4RB27zMIdrhhhxuyuyG7C7K7IIcTdjoRlwt136d/AMQrQ8b/WOC6DsMRBIURDCYIrMZH1taQHhwA8QME4g70dT12aN9rLz7/0eVLf3zv0rtvvfHBO29/dPmdy5fefv3ll37zzC8vTE+fnZw8M3Vm+uzMzMz56ekLZ6bOT56eOXVi6vjRk8ePHD9x5MTpY6cmj5+evBeIjx05eXbq/MWnnl0JxBha09U5UMjvOXHiHDiqO3X6yZOnnzq+AoifWGqZmHz0yIlHj54oA/Ge/QcPHzl+emrm4tO/+u3vXv3di68/dfE3Y2MPh4L09u3dfx+InyiOP/6jQLxH1/eIcikUFjZt6kDRWrsdIUnf9m0749H4fxAQK5nxYEJdt+1+IK6oqsZxbOPG9b3d7aGB3nB/b6CvexmIuwEQB4LRQCjeNxDt6Qv39ARXAnG5UOJHBcY77gPi+wftloE4GqPjCZZmRHa5MgIs1ZU718qBYMDKoH3i/xsQc0wKsOy9ELxSaY6xGMpgKAMAMc+mBO5+egZYzDEpjgHZCevvAbFllJaAOKkmYiKdVGQxbRklQMOGVgA0rKt5Vc6CFuQlIKY1hlKopJRMCFRS+CEQA6WsvGXmlgHXXNnvBgQg2DJzZZXb31TVlFVdVnVRVUVVERSZk0RG4GmOpVkGiOU5QRTA1LOqqpIo8izHMSy3XMTG04ywHKVYEsNJDCtQFJdMMPEYHY/S8QgdjzOJBJNIAiBm4iyoXWMTYhmI+aTKxlUmpoKhZtAyAVIT8RA/2E8HexOBnnhkgKGjChtX4yEu1Bcf7E+CLATYaqYiAggElzPBoH8NzDILlEZHxViQCfsTwd4Y6KxY6TGzcRn8DdEAGwtwiaBIR1QurgMxUZWJqlxcBy0TulDQhSWH+B4g5otgg0Pnhwxh2JJGU/JYRp3Iantz+kTOGM/pozmtlAWzGmompaQMwZAZhYtz1CDFRBmJlizZypuFYqpUTJXyZgFoJRNbcsqUUoaYMoRUecouJWfTSi4l5ywpZ4oZQ8gYQkbn06B2TWVNjTM1zjSElCVl0kohr5dyejGtZg3RlFml7BCbklWwiiO50fHS+MTQxHhpfDQ/OpIbGckOF61CWr0LxKOlEkcnN7euBUDc37N96uShy3948aN37wLxtT+9N//5RwtX/nTzi89urwDiL69fBbVrX9+48u3sle/nvvjzwrW/3LwLxH9eXPzm+rWbn37y9bWr/+Ov3/+ff/72T2+9PpGxNvpI289+4rNXG3T89X979keAeH72q7m5L+fmb8/NLc7OLty4MXft+o1r12evz87PzoOkxOyNudkbczeuz165cu29yx+88sobL7xwDxBPzlzgJbWuoemhNavXrFljs9vckBvDEIJEvB7U68E8BIqjLshZ6bavQV0V6+qJUPeOtBQfy0gjJpeX4xYTMqiASQUtJphhwhk6lKZDGSZsJQbkUBfnXwJiMdChRnrTVLAkJUY0ZlRnh1W6KCfyUiwnxTJCxGJCaqJfivVKiT6Z8mtcIKfFh9L8UJo3xWgy1NG5fd36RqIGdxBQlQ9zbmiq2bWttW37xta1DbUeFIMdiKsacdsQVzXsrITdVTjmqKlFm5o8TU2ehgairg7z1aFkHYrXoVg9htXjeANONJJkI+Fpwj2NCNmIeBogbwPsa4RrmpDaZqSuGaltRGobYV895K1zeWqcpNdBeOwE4SAIJ0m4CMyJYw4cceCwHYPtJOKsIeB6L9ZUS6xt8La21G5a37BtY/POzet2b93QuX1TT9vWga6d4b72WKCLGvQLybDKxnQ+rnMxg4uaXCzFx9PgUlWiczKdk5m8zOQVJq8wOZnKiokMH01zg2k2nGbDWS6S46NZLpKiQ2qsjw920H07kz076L6dbH8b29+W7N4ea98cbd8cA1qmYap7O92zg+rZQXXvSHRsjbVvibZtjuzaFNm5aXDnpsGdm8I7N4XbNg+2bY7s3hpp3x7t3BXrakv0tif6OpP9Pcn+XiroF2IhjUnobFJMDibCff7OHds3N7c0ED7SQWJVOFZJ4NUkYcOxKgRZA8GrEbQCx20YYUdxG4JVQ0ilG6l0w5VuqAKCK2G0CsGqUdyGEw6cdOKkAycdOOHAPU7C4yS9bo/P7a2Fa+qQ2jq0rgGrbyIam8mmZk9zi7e5xdfcXNPUXNvUVNfc3NDS3LiupXnD+rWbNm7Ysnnj1q2bt23bvGXrps2bW1s3rFu3rqWpubGuvtbr83h8hMdHenykx0uQXgL34iiBIhjsRtxOyGlz2arsVRW2iorqykp7tc1ht7uczuUYhhuGIASGUQRGEQRDUQwFBIziGIqhMIpACAwj8MoPfw+ICQ+OEQiKwygGoRiEYW60LNRVpuGVQLzMwcvOMQhaABp221zLcrqqnS6b073ExHeFup33AvHKyATi+V8AYsyD4x4cxWEYhRAMJkm8ttZXV+slccRlr6xY9QCJQCF/z+MP73/9pR8H4l8/88vz09NnJifPTJ2dnj537tyFmZknz569MDV17vTJMyeOnvoxID514tipY0dOHj96avrMhacv/urczMV7gThQLIyXgfjkqQsnTz117OSTR46df/zIdBmIHzt6PxCP7T/w6JFjPwTiYIDaurWzPN184JFTjzw2dQBEJvYfKU08UZx4Ij/xeH7vE4V9R3N7jy4Bsabv0fQ9kjIUHhQ3b+5EsVq7HSaI/71A/GDVTx+sfGB1VUVVNYahra3rerp2h/qXgLi/pxMAcW9Pr98fAEDsD8R6/YO9vaG+3mD/MhCv9INX7tINrpiy+ydADEaeo3QsziQpnuVkXtTA8RzoIQbpCEDDoFWtnCEu5yXuyxDfl5qgOZnmFIbVWKYMxNYy46b/nng2xdLmSkcZOMSymAO6D4vLSWKRt2QxrSk5QytYRqlsA+tqXhbTLK1RCZmhVFlMrzSGgTcM7GEAxOWRPI7RWVqlKZmhJY6VARDrWhp4wACFV3YbgyW88tAdoGEAweD9Pb+ipVTNUg1LNS3VNFXTUE1d1jVAxoIkAomSJIMGY8PQNE0SJZ7lWJphKZqjaI6iy0AMgsUyL8gsLzGsQNH3AnGsDMRMnF4BxAKXkPikzCdlPqlyCY1LaGx8iYmTgyLomqAiEhiuC/upeIgH4x2JMA8s3jIQr3R5y8YwIF2ZNcEVHZdQ4iEWAHF5wgNM3ymcJdL6MhPzybDIRFUuboiUJVKWkDQBFvMJAwCxxuc1fmmmbpmJARYXgENcZmJTHLGksbQynlH3ZLSxrDac1Uo5vZDVcxktU3aIARDTEVpICoZogLEMAMErVQZiQ7Q03lRZQ2UNjTPL7q8lZVNyPiXnLQmQcdYQMgCIwUtDSKXkbFYrFs3hUmqkmBrKGXlLSZUzxBktO5QZ3lMc3zu8d+/wXgDEw9nhocxQ3syn1HRazxQzxfHhsbGhIZ6hQA+x2/7gQO/2qZMP/7/EvddzXOedruuqCXtkMQIdVu6cgEbOGd3onMNavfJavTp3IzIHKzADBAFmiUr2jIMkUqIiJSpYtiICSUmWJQfZM3v2nNrnnD0n7P/hXHxAC6LsCbvO1FS9xWoBzSvdPPrp/Z739uvP/vzNG2+99ty7t66//9bLK++9eeeDd78DxCv/AhD/8Vef//Hzz7++d68OxP/jD7//P37/m/defmF/Kd9h0jf+1V+YNY35TAoA8f/+hzoQ3/3NvTsAiL9Yv/P5+vq9tbW7q6vrn6ysfrKytrIGgHh97c7a2p21tTurq+sffvTJm7ffvn7j5k9++vyzz73w0iu3Xnn9zedvvrJ44XKGFUwW2wMPPrht+/aGxkYIgjAMIXSIYQOIUQLVIJpdiHqnHlX1tFrJsHsqx+yriJNyOp8JiQmPGPfISZ+S8udTgUI6UCRDFTpapsJK3MsHx745EodduaS/ysZnZHJPntmTY/bk6bk8PZunZxSqKiTzdFgm/TLlF9IeNuESUh6FCRX5eI6NcklveKJ/qMvhtKB6eBem3mHENM1WfVuTpdlqNOsxAtFgsApH1BisgjW7Ic0uBG4gdFqTCTGZEIMBNhhhvRklzChmQlEzilowzIrjNpywYYQVxa0wboF0Fq3BCpvsiLkJszoxewvhaNU3teodLTpbM251oGYrYrLARhNsNCJGI2IwwAYDYtSjZgNmNmAmPWrUIcDTZTZgFiNuMeFWM2Ez6xwWfbPN2Npk7my19XY0D/S0jg50+VxDUb8rGZpIhSbIiIeO+blkSCSjCp0osOkST1VEuiazkwo3leMnFaYipAt0LJ+J5DPhwmZyZFCMezOB0YS7LzzSGRxqDw13RMe6467e+Fh3bKQLJA6AeLw37e6nPIMZ3xAI5Rkg3f1pVz/p6qfcg5R7iHQNpl2DKddgyjWQHB9IugYTruGEeyQ5MZqcGEt6XAmPK+mboMJ+LhHhk1EmHkqFPAHX0HBfW0eL2WFBrUatxai1mmGbBbaYtEajSqdvIIjdBNGA4Q0o1oCgu2B4hwbartZsU6sfVKsfVGu2qbXbNNrtWu12LbQDgnfA8E4Y3gkhO2FkJ4LsQrFdKLYbwxtwvAEnGnGditBt/peJXqvXw0YDZjLqLGaDzWJy2m1tLc1dHW19vd2DA30jwwMjw4PDQwODA339fT09PZ0dHW2trc1OZ1NLS3OLs9npbGp2NjW1OBxNNrvdarGajWaD3qTTGXBcj2HEBuCCQAgMIbAWhuoBPwG/RTAUQREYgWEEhrbkm99iKIpjKI5jOIYRGEagKI4gGASjWngTeRFUg2BaFNMC0kUw7UYFAodQHAK1CmyzF1E/D28AMazSwqqNCzEEotbCGg3yDRBvvRDXORjk33UexjbFbSiOwCiEYojBoLPZLDarWa/D1KpdOx78Gz0GRwPek48cvfn8TwAQv/nqS2+/8drP33rjrVuvvXj9uR8+/eSlixeWlpaWly9cvHj58uXHLl1+7OLFx86fv3Ju8cLCmUVQmdgKxGdPLy6cWZw/vbhw5tylC489ce2Hly9dO3jgB15PWEdYCdzidoWmpw4sLFy+dOnpc+cem1+4PL9wFQAxMK+dOHXhxOnzx06de/TUwrHTCw+fOL3/yEPfuRBf/+nPXrh69Zm5uaMBf6qre3RkNAi0aweOnDry8NlDDy3sO3p67vDJmYMnpw+enDx4YvLQyanDp6sHT+X3PCJPH/2enN0rZ/cJ0kw0xvf0uHDCqlIhBGHs6x1IxBKyIOWyisxLAs0DIBb/I4F4x67dGIa2t7e4x4dDvomwb2IrEHs9Xr8/FAonQpGUP5T0+mMeT8TnCQW8YfCE7j4g3rpUd9+w832Via3FiVSSTiRo4FyjGZH7tkoCSCTqEuKtQLwVhf8kFm+BY5lmFIbOMZkNIN6KxVuzWaUobSHd0lYaloRaPXUyruspgKVY4EqSUMlKtVx2Kq9MF3IzeWVakSdlsQr0xkwmJ/JlRZ5U5MmsVJPFqixW73MhC1xpM0WezQOhG8dmBT4HFMU5pQKiZMtARiGJGyJkgc8Bk7EsFZVsOZ+rFvK1Qn6yWJgs5GuFfK3uQs5mi7JSzBZKSqmUK5Vy5WK+XMyVitlCXsopYlYWZAlElOWsklVyOTmbFXiBoZkMlcmQJE1SNEkxVIa9D4gZVqBplqKYdApUJjKpeCa1BYhTG0CcSdKZJJNJcJsRwFIdmOHYal7bXOWgo34qGWbppMymFSougNYvuA0D5TA4EoOAH9aBOCdUFL7MU0oqwoBNO3BdBmZiMFYHLGx0UqQT0mZRuJJlqzJTETMlLp0HAUAsM1WZqQpUmUsX2VSBSxe5dJEnSwJV3bpOVz8SAyCuZPdVlbmqMl1VahWlUlZKJbmYExSJEZkkTUZJMkqyKTbLZktyCcglCuLGQ7qNzrG08bpO4fIyk5MyCsgWLC7fB8QKW5bpgpTJba5DF8Ee3qZ0Yv9cdc9kcQqUMYD0bU9t76G5Q4f3HD40d+jAzIE9tT2zQMSWrxWzpXKuMl2ZPjC3b9/sLEdTvV1tWtV2WP1g0DuwfPbht249997tF95+/fmfv3EDAPH6B+/c/fC9Tz96/98IxH/4/PM/fPbZ13fvfrXyyVYg/vlLL+wr5tqNetVf/6VFqyrQaQDE//3r+4H41+vrv1pb/2xt7e7q6p2Vb4D4zvrdO+t311bX19burK6tr6yuf/jhx2/efvvGCzd/8tPnn33+hZuv3Hr59Tefe/Hls+cvUQxvsti+/+C27eBCDEEoCuMErNejBj2mJ2AcUcPqnahml4nQDnQ2sQn/bJHfWxFKfFxMetmoi4u6paQvm/LnUoF8OljKRGp8YopLlMmQFJ1gA6MZ7xDlGWT9I3LUU6LCk0JyVsnM5eg9BWZvkd1TZOcKTE1KF9hongkX2IhM+ajIcCowkImOCimvnAmKZIAMj/tGunpbTBZcjat34JpdZgJqMuuaLHqrATfgkA7T6jAtBqsgzW6teiek3Y2iKoLQ4Lgaw1S4ToMbINQAQTqtVq+FDBBsRBATgppg1AisBSpE14jpVbhBTZg1eqvGZEfszURTq6GpxWBvJmxNmMWGma2YyYKZTKjJhJlMmNmMW8w6u9VotxotZp1ej+C4FschgoBxHMIwLYpqEFiNwmoMUROY1qCDzUbcZtY1202drY7+7rbhvo7RgS7XcI93bCA0MRL3j5NhLxMP8qmIRMVzTCrPkSU+U+DTSiYmJoN80ickfWLKL6UCUiogJLx02JXwDIZGu3yDbb7+1sBQW2SsK+bqiY/3xMe6Y6PdsbHu+FhPfLwn6epLT/ST3sGMf4j2D9OBYdo3SHkGKM8A7Rni/GOc38X6NqTFlGc47R5KuobirqH4+FB8fDg2NhwdG4mMjUTGR+MeVzrgpUK+dMgT97mCrqHxwa7+rqauFnNHs77daehoNXa0Gttb9C1OwuFALWat0aDW69U6nYogGjB0F4zs0Gq3adTfV6seUKkeUKkfUIPP6u9rNA9C2m0QtF2r3QZB2zb+hLZpoW3Qtz9rNdsg7Q4UbtDhWgOBGfWY2aCzmwzNdkub09HZ5uzubOvt6ujt6ujubOtoc7Y6Hc5me2trU0d7S0dHa0dHa2d7a2dHa2dnW2dXW2dna0dHa3t7a1u7s7Xd2drmbG1zOp3NdofdYrOarRaTxWwwGUE1AgN1CAzdisvgHwH11n8FgHgrRmsgSANpNZBGA6nVWpUGUmkglRpu1MCNgGUhVIOgGhTTojiEEjAG2hR6FDeghB7dqFXoENCywHQIqtuoGqM4hABurl+OES2EaLWIVotqIRSCUAjGYRiHEQJBCATVoagOxXQYpsMwPbahJdZj/+bgmA5HMARCIBRDjEa93W612Sx6Pa5W7d6x7W/0OBIL+08ff+jm9Z++e/v1d2+/fvu1l9+5feu9d26/88atm9ef/9HTT126eGFpaXn5/MXLl69evXrtytUnLl++dvHiY8tLlxYXlhbOnAU0vDR/bmn+3Lkzi4vzS4sLSwvzS2fnly5ffPzJJ3505fITAIj1OqsOt064w7MzhxbPXrl06enFxaunz1w8c+bKqfkrJ09fOnn60vGTF06cPH/81PKxU+eOn1k8Mb/4yMkzB44+PLf/EOgQn9voED//459cv3TpyenpQ15vvL1jqH/AE0+K+dLeuf2PHjhy+sDR03uPnJo7fHL20KmZw6enD5+aOnxq+vDp6oFTubmHpakj35PkPXJ2ryDNRONCb6+bIGwqNboViPP/CUDs/DcCsdcb8XvDAV9kq1PiPiAGNFwvVPy5DnH9aV06xaRSTCrNpEmWogWGk8GmxtZLcL0vUafkelPiu+a1+6/FQLvG5hg6fx8QfxeOv9stBgHsKwk14JrYNE7U4XhDPcExBSAnFriyJFSBvRj42hR5KitNinwFiCxEviKLNVmsAePbfQEmOFmsZaVaVqrKYhlIJ4CyDRjZ6tlqpeC5HNBc1L+clcvAdFHITxbyk3W1BdC9yXJRVopKoZQrl/OVcqFaLlYrxWolXy4pxYKcz4lKVsjKvCzxEti5k0VJ4nmeYZhMJpOhqAxJZUiK/g4QCwzLAyAm0wyZZsgknU7Q6WS9Q1wHYiqRIeOZdJRORTKpSCYdZcmYAJbq7lMRg6kOAMSJEEPFRSaVpZMSIGDQD64HjHRs/SGwC+eESk6oCJkcGePiQareP2bTsswWFb4MVut4SmHTMk/mZKacF6YK4nRRmqmLJsC1eBOUa1l2UsxUebLEpgogXLrIk2WBqsr0lMLO5Pm5grCnJO0ry/sr2YO13MHJ/MHJ/N5qbhrQcFkplrKFvKjIrMimaDK2AcQyIxfEQlEq5oWczMgCJfKkIGakLKvk+DyIwuWzTF6mc3Ug3mTiYp6v5PmN27DClmS6KGXyIqWIVFbKKApbqAPxnur+A9OHDswc3FPbO1mYquZq9Q3nI3uPHN139PCew/9WINZsC/kGzy8+8vYbz//irRffvXX9vTdf+ODtV1Z+8W0gXln9cnX1y9X7gXizQ7z29Wf3vv7ss68//fT3d+4AIP7N6so///Hr7wCxukCTL/7t03/81b3//vVvvrFMfAPEa5+urt5dXQFAvPbJytrK2vr63fX1u6ur6yCbQPzOjRde+snPrj97/cWbr9566fU3n33hpbPLFzOsYLE5tu/YuXPXLrVGDcMwhiE4ARM6BAj2MViFaHbhUIPNgAz3tHCp4GyRnytxeTbKJzxs1CUkPAoZzFOhAhUqZMJlNjYtpedkaopL5JJ+LjhGTgykJ/pp/7AYcefTgTITqwrJKp+oCsmqkKyKyaqYLHKxbCaUY8JlPpanA3RkOOHvTYeGuOSETAWymTCf9Md9w+N9re02nRXXmjFNkxFrtZla7KYmi8Gixww4rEO1iLZBo9qpbtyh1exGURWOq1G0EYJ3BlTKkgAAIABJREFUI2gjSqhhXK3BVBpcDem0qAHBTChuRjATjBq0sE4F4w0wthtCd0HYTgjbgekaTBbY5iBsDsJiw8xWxGRGjCbUaEKNRsRoRE0m3GLWWS0Gh83ssJstFoPegGE6GJAKisMwBkGIRgurwP/ChmAVgqgxDCII2KBDTAbMaiLsFn2z3dTabO1qbervbBnubXcN9nhH+4Pu4Yh3LBFwp4IeKuwjw550yJ0MjCUCo6ngKBkeZ2ITbNzLxDxU2JXwD0fc/aHxnsh4T8LTTwWH6dAo5R9JewdTnoF60t5Byj+UCQzTwWEmOEIHh+nAIOUdID0DtHeYD4wLQTcf2GBiyjOSdg8lXYOxsaHo6GBkZDA8MhgeGQqODAVHhyPjo7EJV9zrinnHIxOjwfEhz3Dv+EDHSG/LcE/zcK9zuL9luN851Nc80NfU221rbzU6m3UOB263oTYrYjFpDQa1jmjAsV0YsgOBt8PwdgTevvEB2YEhOzB0J4rsqGfjV9A2GNoGaR/Uah+ENA9Cmu9D6m2wZgcGN+KwBoc1OhQyYLBJh1kMhM2kt5sNDovRZtJbDIQBRzBEgyEaox532M3NTdZmh9XZZHM221taHK1tTe3tzo72ls7O1q7u9u7e9t7ezt6+rp6ers6uzraO9pb2tpa21uYWp6O5yeawW2xWk8VsNJsMJqPeaACUvKUO8c0PcR0B6LmOxRpIq9KoG9WNjeoGlaZRA6k0sFqNqDSISouotahai2ngTRpG9ciGTcKA4UYM16O4HsGAcE2PfPMZUPKWnwNoRnEYRiEQBINBtwHFEYxAMQLFwYCzDsN1G3t1W3/yr4bQ45gOh1FEC28AscNus9utBgDE2x8w6NB4NHDm5CM3b/zsnduvvXP79duvv/Lzt9745btvvfvmGy/duF4H4vPnL1658tjjjz/52ONPXb365OXL1y6cv7K0eH5xU0UMJuuWF5aWFpbPnV0+u7C8uLB85dL9QKwnrF5PZG7u8LnFq5cuPX327JVTpy+cOn3p1JnLAIhPnLp4/OT5YyeXjp9eAsMcde3awaMPnzhzdun85cevPfN3P37uR3/77PLyY7Xa/omJaGvrQFf3WDBMi9mpydmjew8e33voxJ5DJ+YOnZw7fHruyJmZI2emj5yZPnKmeuBkbvZhcfLw90RpTsruEaWZWELs65vQ6TaAuLenPxGLS4L4HwHE9z+q+1+6EPsCcb8/GvBFgv5oHYjrHeI6ENenm+/77Z8E4g3/WppNp5lUmkmRLFiq2/p4rt4h3vrYrv7MDtiIAQrfV6LYGLHjswyvMFweADG9GSaTB6WIjWoEff9jO5EHfuJvrsJbaTgrbX7YIN3q5pEYZIOJZbGWlSYBEINdj/sIGNgt6gE0XP9beQX0jCeVbFWWyrJU3grBwMsGOBiEY5U6EAt8XhSKYBkkp1RzyjeWNyVbycobQCwphWy+qJRKdSAuVauFLUDMyRIr8AzPsTzHCTzH8yx4U0fTdCZDUxthv90h5mmGy9AsRW4mzZBJhkwBywSdJukUtUnDVDpGJcNUPJiOB9OJUCYZZlMRHqjWQICNmIqLW8ecUxGOiot0Uqqzbx1/67qJeoBhTcjkgHuYpzY2n+srd2Cqow7EIp3jyKyYKShctShNl+TZkjwLgBjoJgSqKNFlhavlhem8MAPe1QHzGkd+cyFW2JktKHygkj1QVQ5O5g9NFQ5NFvZWctPlbLmULYAUJCXLSVyaoeIUGaXYJCvREphNzrJZLs2RUSodITNxmkvzYkaSGUXhcgqXV9gCqAWD2zBIlilkmWKWKWWZYpYpynRBpIB0QhZIWaSyYAIaKNjmKvsOzBw6OHto39Q+8IBvqji9p7b3wMzBI3uPfguIK98AcUkpT1c2KhNchuzpbNU2boM128L+oQvnHn3nzeu/fPvmz9+48YvbL37wzqv3A/Hq2ldra1+trX65Bph4E4jXP/rdnY9/f2/195/e/f2nn/7+3r3fra8DIP7t2ur/9fd/AEC8t6C0GXSqv/5LK6Qp0uSLf/v0Hz6/uwHEn25o1768u/7F+trnq6v3VlcAEN9ZWV1fWV1bXVtfv7O2fmcF4PHK2icraxtA/OLLP3n2xs9u3ARA/LPrLy4sXWA40dHc0tCoalSpIBjGMIwgMIJAcBzCUS0Oq3FIhUMNRkzjtBBj/e1sKjiVZ6cLTJ6NiimfmPBkyUCRjVa4eJmNldhYVUjOZal9OWZOIktUWAi7KM8g6Rlkg2NSzJMjA/lMOJ8JSSkfH5/gYhNcfEJIermEh4m7RdJXYsMFJsDFx6jwIJMYlzOBAhct8gmFjjJxT9jVP9LZ1OkwttuMPU5rb1tTV4u91W62GQkjDuOwSqva0bh7m6phu1azG0M1OK6B4Qa1ZodGuxNCGrRIoxZRwbgWMyB6C2GyGyxNRkuTwWzT6c0oodeieCOM7tbCO9TQNhjdqTOoTRbEZEGMJthghPR6rU4H6fSQXgfp9YjBgJlMhNmst1lNNpvZbDHqjARqQFEDBpyvqB5DdAhMwDAGQZgWQrUwqkUwCFRFUUQDQ2oEVhMopCcQix53mHVOm6GtydLZYu9tbx7oah3u7Rjt6xrr73YNdnlGun3jvT5Xb9DdF/ENpkJjmaibTnjphJeKutPh8VR4LBN1iWlfno0UmIicDnAxNxt1MREXEx4HYSPjXHRsI5ExNjSS8Q+SvgHaN8wHx4WQWwi6uYCL9Y/TvjHSM5JyD8fHh2NjQ9HRocjoUGR0JDw6Eh4bjY6PxVzjMfd4xD0Wdo2Ex4eDYwP+sT7faK9vtMc71uMd6/GMdXvGutxjneMj7UP9Lf29TT3d9u5Oa2e7ud1pcDbpHHbUZoGtJq3ZqDEZNWaD2mRQmwxqo0Ft0quMepVB1wiiJxp0+G4C363DdhHYLhzdiaE7cWQHjuzEoJ2Qaptq1/d37/h+444H1bu2a3fvhBt3o5pGHNboEK0OhQhEi0FqWN2gbtipbtgBaRpwRKvDIB0G6XHEoEONBtxk0lmtBofd3Nxsa2trau9wdnW19vR09HR3dnd3dnV3dXZ3dXR1dnR1tnd2tG7CcZOz2dHcZG9yWO02cEW22KxWu83msNscdvDDOjoDRAZ8jGAohMAwooUxCMFhhEBgHQTrIISAEB0M62BEB6MbvuENxsX0KFqXEG9+p+4kBt9HDQhqqH9/A4gBB9dRGAQnMJy4n27//UBMYAQOIYgG0qIoYjIZmpscjia70UAAIDbqsUQ8OH/q0Zs3fvb2m6++8+brt19/5b233nj/52+/e/uNmy9c/+EGEC8BIL72xFPXnnjmscefunLliYsXri6fu3Du7NLy2Y2xOjDMsXz2/NLi+cVvA/GB/Uc9EyG9zmrQWX3e6J49R5bOPXbp0tMLC5dPnjp/8tTFk6cvnTqzgcXHTiw/euLc8dNLp86eP724fOz0wsGjD+85cPjwQ4+emj+3fOHK49ee+dHf/uypp3989uylcnmP2x1paelr7xj2+FMMXy5PHpzd98js/mNzB4/PHjqx58jpPUfnZ4/Ozxydnzk6Xz1wUpl9SKgd+p4g1oFY6uv/Twbif7lD/G0gTvgC8cAW1VqdibeCb/08/N0nd39SvrbhJCbZdJpJJDPxZCaRoutQu9UyAZgY3IbjKbouYvv3ATH1LQiuP5v7k/aJOgr/yavwJhZP5bIzijwti99cf+sjdnUmBjQMjsRg667uPK6nDsR1Gi7kZov52VJhFrSQc0pNyVbBhIckFrdy8NZsonChfk7eHMarbHUefwPE2YKcK2QLRaVUzJWL+Uq5UCnnN1sTvCzRAp9hmQxDg9AMw7Asy7IMwzDgaV2GZjI0m6G5umVig4YzgIa5DMVlyK3atfuAOBWlEiEyFkhF/alYgIwH6USIBRLiumIClInBu7qwNx3xkYkQk47yVFy4ryABBMNgpENmizJblJgCWLCri4rZtAzKFeCvgPd29akOmS1KTF7I5ES6kGUrOX4SqIhz/KTMVLbuNueFqaI0W5L3FKU5gMVZdlJiqhJdlenJLDOd5+dK0j7AwfXUcgdr+YO13J5ytlaUigUpV5RzRTm/AcQkQ8UpKrYBxGAwWWZkOkHHA4moL5YMpQATS7ScZZUcVwAv6u5LlilImXw9IpUTSIVPZ/m0xKclkZJlOpfnSyWpWlWmpktz+6YOHJg5uHdy73RpBrzkm6vuOTBz8PCeI0f2Hjk0d2jf1D4gXwPbdQW5WMwWJ0u1vdNzdcuEpuFBWP0gAOJ337xxHxDf+eCdex+999nHH3yx8smXG0C8VgfiL1c//M3ah7/dMt38u3t3f3f37m/X179a+eTzD97/3fra//0Pf/w/v/5tHYgb/2oDiF/40VNguvkPn9/7c0B8d3X17urandW19bX19fU7a2t3PllZ+/iTVXA1/uDDj998653rL778k+c2gfi1N376/Avz586zvNTS2q7WaNVaDYKiOp3OoCd0BIqjWgxS45DagGrNBNxsJnpard7RXi4VrCqZqTxdFOJKJqRQwSIbrYrJmpis8PESE61w8RkpvTfH7MlmqkxMjnvZ4BgbGhNjE9mUP0eFFCooJDxkcDjm7g2Nd4ddPTFPf8I3mAwMZiIjYtIlpVxcbJRPjCt0oCwmatl0LUuWhVQ2E6GjnohrYGKg093f5R3qdQ309He0tDusDrPeSMAo1Khu2Naw8/uqhu0IrNIRiF6HwEhjo2p7o3q7FmqAETVOIAYTYbWbnK2Ojq7Wnv7O3oHOnt62js6mlhar3aE3WVC9UYvrVDqD2mCCTBbEaN6gYVDAwHENjmkITKvDwS4XbjLqTCa9wagnjDrMRGBmHW4xEBaTzmLSWQw6i0Fn1oOdMDB4qzcSegOGopBWq9JoGmFIjcIaAtHqMchAwEYdatbjNiPhMOubraYWu7nFbm53Wno77EN9zuF+5+hAi3ukIzjRFw8Mp6MuKj4Bkkl4eNKf52M1haxlyQIXE9N+IeUTUz4x6a1HSnmktEdKTogJtxAbZ8MjdGiYCYzwwTEh5BJDE2LYI4Q9fMjNBFyUdyzlHku4RuPjIwnXWNLtTnkm0l5P2utJeibiblfENRYeHwmPD4ddQ2H3UGRiODIxHJoYDLr7A66+gLvX7+71uXs94z0TY92u0c6x4faRgdbB3ua+7qaeLlt3u6WzzdTRamxvNXa0GDtajB2txrYWQ1uzvqVJ52winA7CacebbKjDitgtiM0EWU1ai1FjNqjNepVZrzESaky7S73z+7u3/U3D9u+rtj+o2bldu2sHrNqNaBpxrRqH1LhWhWoaYdVuTcNO9e4dql3bQdS7d2gadmobd2nVuyFtAwKrcQzS61CzSWe1GBx2U3OTtbnJ5nQ6nM5mZ4vT2drS0tZaj7O1xdnashWLbQ67vcnR3OIEv6pn4zvOZnBdttptoIBhshhNVqPRZjLYjDqbXmfTEVaCsBC4GcdMGGpEwVId2KIDu3QbM3V/JtDmfB2kg2ACggkIwb/FwfWAC/HW/LtQeCsQaxFYrdUgKGI2G53OpuZmh9FAqFW7dmx/wGTAU4nwwuljN2/87O03Xn37jdfqQPzOW2+8+ML1Z55+8uKF8+fOnTt//gIA4ieefObxa09fvfrkxQtXl5cuLC0un1/coGEAxOe3APHlS48/ee2Hly4+vm/v4Ql3UEdYDXqb3xfbu/fo0tIGEJ84ef7EqQsnT186debynwTiR0/NHzjy0J4Dh488fOzM2eULlx57/Nozz/zwJ9ee+NHpM+eLxVm3O9La2t/eMez2JjJssVjdP73noZl9j84eOAaAeO/R+bkfzM/+YGHm6EL14Ell9iG+dvB7vDAryXOCNBNPSP39Hr3eplajOG7s6e6LRwEQ57KCLNACnxGEzH8MED+wAcS7djcQBNbZ2eZxbwLxN9q1+qO6b4A4GIwD2P3uJAdoRwA+Dm1+bauUbSsW338nJtlUmoknqGgsHUtQiTQDDBKAhoGHOEmyAHyTJBtLZrYCMcDf7051bAAxJ9NclgGVCapAkwWaLGTIQiadp9J5Kp3PkIUMWaCpIpMpcXSZZyo8UxHYqsBVRX5SEqZkcTorTsvilCxMiVxN5GoCWxW5miRMZsXpXHY2l51V5I0ROyAqrmPu5sUXXJQ3OhICVwHcfB8Qi3xFEmqgaJFXZgq5uVJhrlyc22Di/FROmayPd9TPw3UCBhN3gJjr03fgM2Dib42AbAFiSclLubxcyGeL+WypoJQK2WJezCu8LDECT7EMSWfIDAVC0ZlNJGZZluUYhqMZNkMDCxuboRkqs2GfIKnvXohBZYJOk3QaADFdB+KoPxnxJaP+dCyQSYQYQMNRPxX1U/EgDVwT4FFdHYhTES4d5eoLc/VzL5uWJaaQEyoFqZYXqzmhIrNFMF8HTsVbw5FZsPZcf1QnswWZAyRdlOiSRFcUrqZwta0dYuBcK4jTJXmunN0LmBgkJ0wr3FSWnQbnYSBcq+UOVZWD1ezBsry/LO+vZPeVszMFsZzjczlBzovZvKjkxazMimyapuIkFSfZFCPRYh2IM3E65o+HPZFEMEnFMmyKk2jQnSjm+VI9Oa5YvxD/GSDeuBDXa8RluTaZn5mr7t07uQ+M1VVzNbAavW9q/4GZgwdmDuyb2jdbmZ0qTtXytVq+Vs6Wc2I+J+Yr+fJsbXqqUiGT8Y5Wh2r3A5Dq+xtAfHsDiN9788UP3nl19Rdv3v3w50C79uuVla++BcQf/3r1wy/BMMfqB79Z+/CrtY+/Wl/9zZ31396585u1ta9WPvnVhx/8/s76//Nf//5//OF37730wt6C0qrXNfzlBhDf+OGTv/90/Z9+9+uvP7v7u0/v3A/Eayt311burq3eW1u/u37nzvqd9fU7q6vrH3+yCoD445W19z/6+I2337l+EwDxSzdfvXXz1Vs/fu7GmcVllpda2zrUWq1Ko0FQRK/Xm4x6vQ4DQKxHIJsBb7Ob+juaXYNdMf+oSEWqCjlVoKtKqijEC2y0xMcrQqIiJIpsJEcF81SowsZnJGpGpmpcskCGpbhPinuVdCBPhfKZsEz6mchYbKLXP9Tq7nd6hlqD450xT1/C35/096d8vSlfDxXsFxLjRS5cy6amFGpKoWoyVRHTBTYhpkKZiIcKecmQN+gaGexsa3fYmixGswEjEI1WtUvdsAPS7CZw2GQkTEYcRdUq9Y5G9Q4IVul0iNVqdLbYu7rbBof6XO5Rv38iGPIEAi6PZ3hsvH9wqLO719nRaW9tszhbTU3NBnuTzmrHzBbUaIB1hBbHVBiqwhA1hqhxREugkA5HdASm02GEnsCNOtxiwGxG3GbW2W16h83QZDU2WU0Oq9FuMdjMRpvZaDWbbGaj1YDrcRiBIViLIGC2DMIRLYZqMESLIRCBaPUoZMBQI4GZdJjViDXbdG1OY3uLoaPV2NthGe5rnhhp97t7Q96BsG8w4h+KB0fI2LhABXJ8tCDEZTrEp7xc0sunPELKI6W9MuXLUn4lE1DoQC4TUEifnPIIcRcfG+PDY0LYJUYmpIg3G/Nn4wE55hMiXjYwkfFNpD2utMdFeicyfj8bCnLhMBsKZQL+pGciPD4WHB0Kjg6GXUNRz0jcNxb3jkU8QyFXf2C8N+DqDU70hbwDIe9gyDsY8Az43H3esR73SNf4cOfoUPvoQOtwf8tQn3Oo3znS3zLS1zIy0Do80Dra3zrS3zrU3zLY2zzQ7ejrtPW0WzpbTR1OQ1uTzmnHm6yowwI7TIjNiFj1sJmATThsRGEjDBlhyABrDSgEooe1BKTG1I1w4y7N7h2qndsad25T7apnu2rX9sZd2xp3b1c37tSqd8HaRgxRExikJ2CDHjXocYMe1+t1eoPBYDIaLWaTxQwuwRab1WK3bcRmNVutZqvFarc1OZsBMbe2t7V2tLd1tLd1tLd3drR3drR1drR1tIMDs7O1pbm1uam1ydHaZGtzWNts5laryWk2Npv1DqPOrsetBGbBURMGGxDIAGv1kFYHaXTazWx8VhMgmnpUuEaFa9SYRoNrIBwwMQiE1j9j0DfZeLEHzMcI/m8KihMooSNQHNfAkEqjgVHEYjG1tDQ7nU1Go06t2rVzxwNmI0Emo4tnTrx049m3br361q1X33zt5Xdv3/rlu2+9dfv1Gzeef+rJa+eXl86ePbu0dP7y5avXrj35LwHx2eXzC0vLoDIxv3R2funShavXHnv6/PKVudkDrnE/gVuNBnvAH9+/76Hl5ccvX35mfv7S8RPLx0+eP3HqW0D8yPHF46eXTi4sn1w49/CJ0/sOHd1z4PDRR44vnLtw6cq1a0888/Qzf3f18adPnDxXKMx4PLGOjqGOzlG3N0mxhfuAeO/R03t/sLDnBwv/KhDb/1OBuPEb7ZrfE/F7Qn8CiIFlIg6AGPBuwB/97mjz1oSC8fsOyf9SnzjNJFN0LE5GoqlonAT4ex8Q/8kLcb1AXC8T1/Nt4wR4VJdnqCJNFmmymEkXqFQeJJMuZNIFmiwyVImjKzxT3UxFYGsSPyUL01lxRhamJX5KYGs8U+HoMs9URW5SFqZz8mxemc0rs7nszHcPwFsHokW+Al7L1ZsV370NK/JkTgb/cmfqF+JNIJ7O5yZzysaRGNyAt16CAfJuPpv7pij8XSDOKdVctqpkK9lsSc4WpWxeVHJiPicVNiLmFV6RWVHIcCzJ0Gk6k/4OEHMcx3Ecz3I8w3I0A0RsNJUBrWKGpOpAzJBphkzR6UQmtaFdo9Mknc7QKSaTZKhEJv1tIAb4C8TDwCkBEBncjEFlIurPJCMcGRO+O0dHxjiWlLNcqShPlpXpojyZF6sSW+AphUlJmYSQSYrAvwbux+CEXGdiIZOT2YIilPNiTeErEl2W6EqWrSpcVaLLPFkANmI2lRMzJYWr5fgpcBtWuKmCOAtOxVl2UqIns8x0jpvdCsSV7IGytL8k7StJewriZI4vZFk5y4mKIOUEWeFlkeaZVIaKp6lYmk3TEiPmeAVUJtgUlwqn44FEOkLSSZYnBZmRFS6XF4oFoVwQyoCGQZlYpLIync8yRYUtZZmCTBcAE4tUTqTqb+8Km+a1alWZminvmavuAZN45WylmquBIzHQD4OrMPAlF6ViXsjLbFbmlWK2MFWuVovFZDTc2mzdveNvtI0PhHyDdSB+99b1n7/xwgdvv7L2y9v3Pnrvs0/e/9XKR79eXQE0XAfiL1Y+/PXKB1+uvP/VyvtfrX7w5epHX66tfLW+9pv1dQDEX3z04dd37/y///gP//zH37/38ot1ILZo1YVM+vozT/zu3tp/++0XX392pw7E33SI11bvra3eW1u7t37n3p27d+/cXV+/u/IdIL61CcTPbgHi02eXGE50trY3qtS7Ghq0kJYgCJNRb9BjOKrFYY2JQNuarEM97X7XUDI0waVDeT45mc/MVtiZMl1TyKIQz7PRPBPJUiEh6WEi40xkXEr6S0y8JqSrfKrMJvJUNEeGc2QoT4VyZFBMejOh0ai7NzDc7htuD453xX39VGSEjo2RocH4RFfU1ZHy9QqJ8SIbqgjxMh8vsrEyl6xJ1JTCVKRMjklK6TibCEcmxkZ6OnvbmrtamzpaHC0OK2iL2iwGZ5O1va2pxWkzmwgM1+IEZDITTU2WzvaWgb5u1/hwKOBNJaMsneY5SuDSDB0n0+FYzBsMjvt8wx7PoGu8d2ioo6/X2dVlb2uzNDsMNjNu0sMGQqvDtDpUq0MgHQrrUUSHIQSOEDoMN+oJqwm3m3G7hbDZdHar3mE1OKxG+zcx2W0Wh83ssBgsRp1BR+gInQ7X6XCCwAgcwTEIFE1RSIPBWgKB9RhqJFCTHrUYUYsJtpi0VpPWboGdDryzxdDbae3rtvd32/u67YM9jrEBp2+8M+ztiwUG44HBmG8g7h9MBofIyAgTHxfSExLlV5hgngsX2XCBCeUygSzpk1IeMT4hRtxS1JON+3PJUD4VziVDcjzAh7y030N63aTXnfF52WBQjEWkRFyMx9hQMOGZCI4OeQZ6PQM9/pH+sHso5h2NeUdC7gH/WK9vpMs/1h2a6It4ByO+oZBnMOgZ8Lv7/eO9vrEez1jPxFi3Z7RrYqTLPdI1MdrlHev2j/f6XH0+d1/A3Rdw9/vcfb7xXu9o98Rw5/hQ+2h/y3Cvc7Db0ddl72m3dLeaupymLqe5t8022NUy1NXW397S29LU3WTvdFjb7ZZWm8lpNjgMhE2HmVFYD6kxdQOi2o2od2PaRkzbgGoaEPUuuHGnpmGHumE7iKZxh1a1E9bsRrQNCNSIwGoY1sAwBG/6Ir5rjag7iQm9zmAyWmxWm8PuaHY0OZubN+/KdSZurzNxe2tzu9PZ0eLsbG3uanF0Nds7m6wdDmu73dxqNbVYDE6Tvtmkcxhwmw6zEqgFvy+IGYPNGGRCIROiNcBaA6zRQxo9pNZp1TqthtBqcI0W10KYBigstgYCxuJvBxSXNyzI/0oQjEBxHY7imAbSqNQqGIUtFlNbW0tra3MdiC0mHZWKn5s/9fKN59669ert1195/eWbb7/x2ntvv3n7jdeuP//sE9ceWzq3OH9mfnFx6eLFy48//sS1J57eqEycv7J87sLS2WVQmQDTzcvz55bmlxYXluZPL545vXh++dKVy08sLl6Ynto7NuolcIvR4AgGEgf2P3z+/DUAxMeOLx0/sQHEp+cvnzp96diJ5YePn3305OKJ+XPHz5w9+uiJPQcOz+0/dPSR42eXL1557MknnvzhU0//3ZWrTx0/sVgozPh8ie7use4el8efpvlSefLgzN5HZvcfmz1wfPbQyb1Hz/wLQLxHlGcTCWmg36s3OP7/BuLJTSCeyRb2FCcPl2Z+kK0cAEDciFn/arvmLzaW6nbvalDpdLquznaPeywS8EYD3vCfAOJYIBT3BqK+QCwUSkTCSQDEPm9pHuKOAAAgAElEQVTY69nQEvt9ka0n4ToQbyXmrSWKrUycTGSSSTqRpGNxMrJ5IQblh0SaAewLzsPg3PtdCfGfW6rbYl6TMrTC0Hk2U2SoYoYsUOk8mVJAqHQuk87TZIGhihxd5tkKz1Y4usxmShxdFrmaLExlxWlZnBb5SZ6psJkSQxXZTIlnKxI/qcgzeWW2kJsr5ufqNgmJrwBHRN0aIfJlni1yTIGl80wmx9J5ji7wbFFgSyJfloSKLFaBlQKkkJsp5GaAq7iYnynmZ4uFmUJ+CqxAZ+WyLBXrD+yUbCWXqxYLU6XidLk0Uy7NlEvTxcI3X64DcT5Xzedq+XytkKvlclVFKctKSczmhWxOyCniZngly8oSzfMUy5I0TWZoMpMhMxkqQ2dohmFYhmU5juM5QeAEgeN5lgUiNipNkqk0mUpn0iRDUgxFMSRJp1OZVCKTSlDJJJVMUcl0JkXSaZpJs3SazSRpMpZJhqlYIB31p2MBamtBIhbIRP0UAOJUhEuGOcDEiRBLxsRMQiLjfDJMxwJk1J+O+tPxEEXGOI7MKny5pExVcjPF7CR4RUenxHqtAjSG81K1KE8WpJoilOv3Y47KymyhINXKymxRnsnxkwo3mRemQF+CJ/Ob081SfcQOPKfj0kWZqeX46Sw7KVBlLl0WqVqWmS4IeyvZA7XcoVruELgQl6R9JWmuIE4qXF6iJZHhZU7McpLMiUKGo5MUGU2R0TSToiVGyov5glTM8TmBEukEQ8UyTJLlSUGiZYVT8kKhIJYKQqUglHNsUWbyAimzSYFJ8CKl5PlyUazm+bLClrJMKcuAYnG+bmcr8OWiWClLtaoyNVOam63MTRWnq7laSS4D3dt0aWa6tLHbXBDzWTYrM7LMyBItCRlRZKScpFQKpWJOiYYCzXbTzm1/pd79NwHPwPnFR99588Yv3rq5uVT30tr7b3368S8+X/ngi9WPAeyCfLm28sXqJ2Cs7otP3v/1J+//euWDL1Y+/GLlk1+vrX61vv7V2tqXKytffPTR1/fu/c9/+sd//oc//OKVl/YV8q16/e6//AuzRpWnUs8/fe23d9f+8TffXIh/e+/OV3c2gPiztfVP19Y+XV//9M7dT+/eu3f33vr63ZWVtY8+Xvno45WPP1n9aGX1lx99/Mbb7964+cpPn3vhuRsvvfTqrZdeufWTZ6+fXlikGc7R5Nyxa9e27dsbVY0YhoKiI45CBKy1Gonezla/e4SMh2Q2VZQz1TwzXeL2Ton7psSZElMSE1k6LKR8dNSd8g9HXL1Rdx8ZGJWTgRITr/KpmkCW2WQ+E82mgnLSLyZ8XMxNhUbi3sGYuz/uHaQi40Lam+PCeT4ikd5MeCjt72ciI1nSU2CCuUxASHi4qFtKBspcaibHTue4AkcKyQgZ8oVdI56hPvdQr2dswO8a8Y2PuIYHRgd7x4b7JsYGPa6h0eHe7k5ni9Pa1ubo6Wkb6OsaGez1jI/Egn46nVAEtpLPTpZyk2WlUpCKOTYrkgKTYDNRhoyQyUA8MhHyj/omBsaHuwZ7Wrpaba1NpiaLzmYkrHrcosMtBG4mcBOBG3SYwUDozUa91ULYzLjVjFssuMWEm02E2UiYTTqLSW8x660Wo81qBkxst5qsFpPZbDKZjEaDwaDT6XAcR1AURhAIgbQorCUQxEBgZj1hMuBGPaIjVDjWgGG7cHSXjmgw6tVmk9ZigkwGtUHfaNQ1WgyqZhvc1kx0txsHuq0jvY7xfufEcFvA1Rnz95PRUS7tkTOBHBcp8NEiF80z4RwdypJ+MekVYhNSzJNNBvPpSJ6M5tJhORHkwt6MfyI1MZ6acJFeDxMMiLGInIxLiRgTCsRcY56B3tGu9tGuNnd/Z2C0PzIxHJkYCo73eYe7PEMd/rHuiGcg5huKeAcDrl6Awr6xHt9ot3e02zva7Rvr9o31+Md7g+6+sGcg6h2K+oajvuGIdyjiHQx7B8OewfDEQGhiIDjRH3T3BVx9AVevb7zXO9btG+32jnR7R3r8Y30h91DQNewbHfQM9rn6usd6Ooe72gY7W/rbmntbHF3Ntg6bucWsbzISdj1m0SEWHWImICOm1SNqAmpENbth9U5t43b17m2q3Q+qd2/TNGzTNGxTN2zXqHcjiAbHERRDYATWQlo1eA+namhUNTSqGtUatRbSwgiMYiiGYziB6/Q6vUFvMBpMZpPZarbarHaHvam5qcm5meYmR5Pd5rBZm6z2FkdTh7O5y+noaraDdDbZOh02AMcdDku73dJuM7fZzG1Wc6vV3GYFn02tFmOL2eA065uNuiYDbtfjNh1qxVELDptR2IQiRhTWw1pcq0HVGkSlRVQaRK1BVGpYpYZVaqhRDTeqoUY11KCCGlXaRjXUoEHUCA6hBLK5llf/AKPAZbGRDT0FrsNRHFVr1I2qBhiBrFZze3tLW5vTZPoOEF9/7vbrr7zx6suv3rwB3tW9eeu155/72eOPXTm7MH/q1KmFhcXl8xevXr322ONPXX3syUuXr50/f3lp8fxGh3hhaXnh3NL8uXOnFxdPn1s4s3j61MKpUwtLixcuXXx8/sxSrTo7MjIBgDjgj+/f/9CFTSB+9Ni5Y8eXT566eGb+yvzC1dNnLh87sfzQsYVHTpw9dursoyfnDz90bHbfwZm9B44+fHzx/KWrjz/9xBM/evKpH1+69OSxY2cLxZlAIN3XP9E34PUHKU6s1qaPzO0/NnfwxNzBk3OHTu05cmbv0fk9G0x8tnbo1AYQc/z0BhAn5YGBOhAb6kCck0GH+H8ViLOTcnZSyk5J2Wk5P5uvHixMHZFK+8PpbNuAR03Y/8tO6C8eaNgEYrVOp+/q7PC4x/88EEcDoZjXH/EFoqFwIhpO1mHX5w2D+Ld4JwAZg9vwfVfkP/fSLpHIJBKZWJyMxsl4MpMk2XqHuE69wLy2VT1x3zBH/Sp8X8AwR4aWmUyOofIMlc+QOSqtgGVmMpWl0gpoEjOZAigQ82wZTNCxdFHgKpJQlTc9a2Czo/5lka/K4qQiT+eV2UJuNq9MKXJNFsuSUBK4gsAVBL4o8MW6WphlckAtzDE5js0LXFHgiiJfkoSyLFYUuQZGOupRsrVctpZXJvPKdCE3lVPqNFza0g+u5nOTxcJ0uTRTKc9WK3PVylylPFsqThfyk6B5DLJVN1HITeZzNUWpyEpJzBaEbF5QcuJmeDnLihLNCzTL0yxHMxthWJ7lBI4TeV4UBEkUZEmQRV4SOIFlWDpDUyRFpkkyTVLpDR0bQ5KZVJJKxqnkFiBOUnSKZtIsk2IzSYaM06lIJh4kYwEqGaLBEzoyKiTDbDyQ2dqaSIbZZJgBcJyJS3RyY0QDrDTHA1QilElHWTYlS0whL1YLUm1Do5aSyBiXCtNkjGNSksQUClKtkpup5mdL2amcUAE9Y9A8zgmVsjJdze8pK3NFaaYozdQf1clMhUsDJt6Y52CSuUxcSUekdERiUwWJrkp0lUsX2WSRT5dFqpbjZsvyvqpyoJY7WMkeKEn7iuKeojibF2pZtiDRkkSLWVZSOAnc5OlkhoqRVCzDpbksIxeEQlEs5vmclJH4NM+lOIEUN9rDfL4gFotiqSCU8nxRYQpyRuHTEpPgmAQnZZSiWKlkJ0tSXTTxrbd39SGPglguSdVabgqUJYDhuJytVJQamAKpKJWCWMiyWYESBUoQKIGnBJ4SRFbKiXI5ny9k5UjA12wz7dz21+rdDwQ8Q+cXH33njRvv3b751qvPvf3a9V++9dLq+2/d++QXn6188MXqR79e/+TLO6tf3ln7cn3112srv1r95PNPPvp8g4k//GLlo1+tfPyrlZUv1ta/XL/z5dr6F5+sfP7Rx19/+un//N/+6Z//69///JWX9uRzLQCItep8Jn39mSd/d/fOf/vNl19/du93n97dBOI7QLv2+dqdz9bufLZ+97M79z67++m9u5/+SSB+8+13X7j58s+eu/HcjZsvvXrr5VduPfvs9TPzZymKNpttD3z/wQceeKChYTeKwno9odfhOArrMdhpN48N9SejQYnPVPLiZFmeqojTFWHvlLRvWp4tc2U5KTNhJulJhcYiEwO+kS7/aHfcM8hFPQoVKXFJsCiRp2NyOiQmA3zCx8Y9dNRFhV10xM0lfAoTKUup6QI9U6QrUlxKe9nouJBwZ0mfQvqFuJsMDCc9g5nguJwKlblUmU+JqUja7w6PDwdGBkKu4bjfRUb9XCrKpeJ0IpqKBlMRPxkLpOOBeNgT8Ix4xgcDntFI0BMNTET9E6mQn0vGFTZTkYXpgjJTys+WlKmCVMvzZZkuCGSOT+e4lMwkBDLCJAJk1BvzjwXGB9yDXSO9bQMdzt7Wpu5me6fD1mG3tFnNLRZTk9lgsxgtFpPBYtKbTYTJiBkMqF6HEgRK4KiOwPQ63KAnjAa92WS0mM1Wy0YsFrPFbDabTCaDwajX6wmCwHAcxTAEx1G9jjAZ9VaL0WzW6w0oiqlgdDfYs0CQXSjagOONGNYIIzu12gfV6gc0qgcg7YMIvF2P77aZtE4r0uYgOpz63g7TcJ9jYqQtONGbCAxnYi4mMcGnvHzKx6e8XMLDxieYmJuPTUjJgJIOK1REISNyOszH/HTYQ/rdaZ877ZvIBH1cJCjEwnw0RAU8kfERz0DPWE/HeE+HZ6A7NDYQ8wzHvMNh90BgrNc/2h1y98V8Q3H/cHii3z/W7Rvt8o12+UY7N//s9I91Bca7Q+7e8ER/1DsY9w8nAiOJwHDUOxjxDEQ8A1HvYMw3FPcPJQLDicBIMjiaCo2lw+Pp8BgZGaciLiriTodcyYArBobv3SOhsaHg6KB/dMA30u8d7vMM9XoGe9wD3WO9HWM97SPdbf3tzT0ttq5mS2eTuc1mcFp0DiNm1SMmXKtH1QTUiEMNmGYXot4Jq3Yg2gYdBhn1mF6P4xiCIhAEaTTqRpWqQdW4u7Fxt1rdoNWoIEgNw1oUhVEEqv+JYwiBozodbjDojEa90ag3GfUmo95o1BvB0LRRZ7QaLc0Wa4vF0mI2t1hALK0WS6vV2mazttls7TZ7h93e4bB32O0d9qaupqZuZ3N3c1NXk6OrydHZZO+w29ptljabudVqbjGbnCZjs8nYbDI1mfQ2PWZAYQKCcC1MAOswGHOGIBzSYpAG1agRtQpWN0KqRqhRjag35cRw/fswAf2pzwhMICiBIjiihlQqTSOMQGaLsaWlydliNxjwxoYdO7b/jcWko8nE8tkzL7/w/O3XX3njtZdee+mFt269+u7tW7dee+XZn/346pVLCwtnTp86vbCwuLR84fKVx64+9uSVq09cvPT48vlL5xbPnzu7dG5+aenM4rn5xXNnFhfPLC2eWTp75tyZU2dPn1pYOnfx0sXH508vVcrTQ4MuDDUZDY5QMHnwwCMXlq9dvvjM/Pyl48eXTpw4f+rUxfkzV+bnr5w+fen4ieVHji8eO7l0/NS5R46dOXD44anZA9NzB3/w8MmlC1cfe/xHTzzx4yef/MnFi0898ujZfHE2EKQGh/3Do6FIjBOV6drsD2b3H5s9cGLu4Kk9h87sO7qw/6Gze39wdu7owsyR+cqBE8rMQ3zt4PdopiaIs4I0k0xlBwe9Or29UYVgmL67qzcWiQkcnxVlkRX4DM9n/j/W3vM5rvtO93TVtWbGMkUSoXOf0zkg5ww0OueTcw4dEQiSkqwsihQDACKRoGSJksbjcZAtSrIcJCo4yYwgCQZ54u7cu7f2zq7n1ezfsC8O2IIozR17ylVPdR2e8wOKILpYHzx4vs9XlBhFZnWZLclsWWarEleX+J3yL02Z1w0grsyXqgcq9YPl2oJenleUGUmeEeVZUZmTtANK5VGl9jivH8xhct9E2ubrerjZ+fVvtj70zaZvPNK8r8nkcrkH+voSsej9yISxqS6WiseSiUQ6nc3li9k8lMoW07kdIG4YwI0kcSNM3LhpQPAD+spRPBgiYJiEERKCCQghGyN0X04DGzIyEgYQG2nj3bN0D8QnCFogGIGgRYqWaUqhSZUmVYpQKEKliJ0/MpRmdAOzdMnoTePZMsc0ls9VGkavkXbgmDLHlDimzLM7j4zWYU2d1ZQZRa5JYkUUygKnC5wu8CWBL4l8ybgQuJ1XkS+LQlkSyqJgcHNZ5MuSUJHEiiRWZLEiS1VFMmolappc15Q5A7UloSLyZYEviXxZlmqaMlPW56vlhVr1UL16qF49VDNUOVgtL1RKB8ql+ZI2p+9o1rguaXO6Oqurs5pSV9WaolZltSqrFUkpS0pZlEuCqPOCygkyJ8g8L/O8LAiKICiSqMqyriolVS1rWllTyqpckiVVEmWBF1iWY2iWpmiaommKYWiGpWiGJCkcpzCMxnAGwxmMoDGSwSgGYxiMZTCWQhgCovECheYoLMcQRZ6GJRqRiaKA5lg4QxVTZDFFQGkSyVJojsbyDF5giSJPwSKNSBwuc7hMIyJR5PACg+UZvMCQEM+gkkCoIqkJpMrjCo2IJMQRRY7FJJkpV+S52dKh+crh2dKhijyrchWZKStsRRfqVWW+ri3M6Afr2sGqvFCWDpSlhapyqK49WtceqyqHNH5OomscXubwkkBWBLLC4WUSUoiizKC6RNeNNc4iWRPImkjVVXa+LB2qKY/V1Mcq8mGdX1C5eZWbVbmawpYVVtM4tcRrJUHTWEWmRB7nOJTlMV6mZJ3TykKpLJQ0VpUoScAFARckUlJoRWO1El8qi+WyUC7xJZ0raayuMppCKxIpy5Sic3pFrtW1mZo6U5HqOl9VWF2iZIGUBFKSaEVhNZXTNU5XWU1hNY0vGSXHRs9xValVlfqu9R+6wqoSLd1nYkliJFVQSrJSL+kVVYZy6a5woHnvN6wte/LpyPrpYx+9f+GXF9/98Oc//vgXF37z0XtXfnvxxuVf3rrymztXP717/dK965fvXb967/qVu9cu3756+faVS7evXLpz9dLda5fvXbt699q1u9euf7Z187OtW/eubt3+3ZXtTy//0/adf/9f//pv/+O/f/zuOwdUtQMEmx76ut9qKbP0he+88c/bt/7vf/j7f769/Y+3bv7DrZt/f/PG3924+futm3e3bt7dunVn69adG9t3bty+c+POrRu3t67funp16/Lla5cvX79yZevy1a3f/u7KBx9+fOHCuz/4wY/e/NGFd9/72Xvv/fxHb761tHQaJygAdH/963/x8MMPt7a2OJ12lwsAAIfTYfN5gIG+rmw6zjFESZNm6/rcjDZTE2cq3HxdWJgR52t8TadUEeGpLAkn4MxULjGaT4wh2SkGTkpEXmeRqohXRaLMYzoDazSkUAWJzIlEVsRzEpnXGKgqYbMafbAqHK6Lswoh4WkmP80WogKSFJAEW4iSmSkiNUlmIlwxKSIZAU6R2RgUHc9OjuSmRuFkhCqkBLyoMbjGEDKJcmiBgbMMkmOxPEcUOaLIE0WJRlWW0FhCY3CdwSscVROYusjOSFxdYGsCXeHIMovpNKLTsE4jOgWrJCRiOR5OM4UklYvh6Wk4MVmMjecjY9nJ0fT4cGJkMDbYO9nbNdbVNtQe6g0H2gO+gM/r83jcLjcIgoDT6XQ4nE4H4HSAgNMFAi436Pa43V631+vxej0+n9fn8/p8Pr/fa8jn9/r8Xq/PsyO/1x/0BcIBf9ALegGb02xxtlqdrTZHq8NpAkAL6LaBbhvgsjicrVZ7k8Wy12R+xGTaY7M84nI0ecEWH9jqBVr8ruag19QesPV0gCO9/qnhjvhETzY6mE+MQKkxOD2O5qbwfISGYhySEvGsTBVVGtIYWKUhmSwKWJ6Ds0wxQxfTTDHNFNNUPoWnY3A8UohO5KfHC9EJODGFZ6NUIU7mY3h2GklPwckJODWBpCeR9CSUHCvEh/OxwXxsMBcbyMUGc9GBXHQgHx8sxIeg5AicGkUyY1h2As9P4rlJNDuBZsbRzDiWncBzk3h+iixEqOI0DUVpOMoicRaJs2iCx5I8mqKhBJGLoekomo5i6RieiuLpGJaJYZkYno3j2QSRSxC5BJ6NE9kEnonDyUg+NpGNjGamRpITQ/HR/unh3smBrrHe9qGuUH+7vyfo7vA6Q6DN7zR7nSav0+IFrG7A5nLaXE4b6LACdqvTZnHazA6ryZDd0mozt9gtrXZLq8NqbjyyW1odVpPTZnbazE6bZSd37rS5AbsbdLhdDrfH6fYBLp8D9NkBn8PpdTi9dqfX5vTaQb8T9DvdQcATdnnDbl+b29/uCXUF2nvDHX1tHX1tnf3tnf0dnf3tnf1txp323rDxtLO/o2ugs723zd/mdwc97qDHE/J5QwFvOOAL+71hvzfkcwe9gM/l8DhtLocFsJmdFovTagXtVuMrBOxW0GEF7RbAZgVsFsBuAWwWp8UCWM07X4/VCtjsgNUKWKxOix2wujxAMOQNhjwAYG1u2vPInr8MBlwCR2xurPz0nbcu/vwnF3/xk/d/9u7HH/z84w9+/t67F777N29snt04vby0tLh0+vTq6trGmbPnzp179T4Qb66unFlZXls6eXrpxNLSiaXTiysrS+ury2dWlzdOL64tL66dWX/p5XOvLZ1ar1cXxoYjNovb52lHYeaZJ19cX3nl7PrrS4vnThzfOHni7KmTm6dObp44fubFY+vHj62fOHFmcWnzxMmN554/dfjRZ2dmHztw8KnnjyxunHntlVe/9+r5H7x6/gfrG68/9/yyVj6YzTOT0UI8jeG0rlUOzyw8N3f4yPyjLyw8fvyxp5efPLL+1Avrjz13euGpU7OPv1g5dESdf0acffJrJFXnhQOivIARO0Dc3GJzOFyD/UNQARI4XhYkgeF5ihcZSWbVPwKID5RrC9WZQ5X6Qb08L8t1QazxYp2XZgRlTtQPCqVDtDyXRaWBqRwQ6n/E5H5oj/mhbzZ/45GWfU0mEHT19/UmYtP/ARBncvlirgClc8V0DsrnEaiAfXl+7gEUbmh3JcVuLH6whgIiIJiAYAJGSGNgzsDcB1D4gUIJwyH+sgw+/lw0T9ACSYkUKVGkTBEyRcg0qdCkwlAqQ6ksrbG0xjE6x+g8W2pI4Mp/rPiyJFSMmbbdfcANNfofJLEsS4YePMyxakOfdwlLZVmqKFJVkeqyWBP5imEws7TGsyVjR3SltFCrHKpXDzfG7x6QsSD6gR3RxmI8Va6rSk1V66paV5SaLFclqSKKZYEv8ZzG8SrHKzyvCLwqCpokarKkq0pZ16q6VtO1qqqUFbkkiaooyDwvshzPMFxDLMOxNMuQFIUTFIYzGMFiBIuTLE6xOM1iDIMyNMJQME0UKTxPYTkKzzMUJDCIwiAKWRTQLAOnqWKSKCYJKEXAaQLNUnieIYscBfEUxFOQwKISjyssKlEQTxRYPM9gORrPM0SBpSCehgUGEVlUYhDRuBBJTedrM9rCgcqj8+XDNWVeZSsiqYmkprKVqjw3qx+c1Q/W1QMlYVZl60bTcElcqKmPzujfmi19q6oc1vh5mZkx2Ffl5mRmhsPLDKrzREXl5krighEjNsjYyFHszNsJB4wlzyJVleiKwpQ1rlQWylWxXBXLZV7XGEUmJZmUFErWWa3Ml0qcrrOaQskiLvAox6OciAsKJWuMWuL0xoGGjJsVoVwWSiWxXJYrFblaFqsqWxLIndAFjTAczouUpLCqwqoSLQukJFHyF4xnuWrAcUksa7xurK+TGUVhd1ITKq/oolJWlHpJr6oyks/0tIdM+/c4zPuL2djGyvGP3n/7lx/+5KP33/7k4ru/+eRnl3978fqlT25c/tX2ld/cvvbpnWu/u3Pt8p1rl29fvbR95dL2lUu3r16+c+3K3evX7l3funf9xr3rN39/4/ZnW7fvXNm6+dvLN397+Z+27/77v/6/f/jv/+Pi22/PynIbADQ99FDAbqvw3Dvf/Zv/8/bt//WP/7gLiG/+3Y2bv9+6dW/r1t2t7Ttb23dv3L57487dG3e3t+7cuL597erNK5e3rl65ce3qzatXb/7ud1c/uPjxW2+9/f3v//DNN3/87k9++t57P/vRj95aXl7BMMLhcP63//bQnj17rFYLCDpB0Olw2BwOq9/nGh7qy+WSLEMoMq/roq7zqkprCqGrZFmnKiWmrFOqgos8xJBZHE4ghShaiOJQnMHSAplXWLgkYBWRqEpkRSQqIlESMJ1HNBZWGVhjYZ1DKyJeV+gDJe5gRahLhIhm6FyUycW4YoIvJrligi3E2UKczsWobJRIR9DEOBQdzU8O5SaGCtNjWHqaKaZENK+SsGJUeReSZDZO5hIMlJaIos5hVZGqSUxdomckekak6zxZY/AyiWg4pCB5sZjl8ykul2CzcTYb43JxPp/g8gkuF6fS00RyCk9MEskpMhWhUtN0Jkpn4kwmTqVjZHIajU0Up0ZyY4Opof7p/p7Rns6BjvbetrauYKjdHwh7vAG32+92+V2gHwR9LtDrAoxeWhfgdINOjxv0elxer9vn8/j9Xn/Q6w/6AiF/IOQPhP2BsN8X9vvCPl/Y7w35XH630wM6PYDT4wQ9TpcH8PhAX8DtC3r9Ia8v6Pb4AbfH4QStDqfJ4WwBnS2gswWwN9kte22mh62t37CZHnZaH/E4m8MeS1cIGOzyjvSFJobapkY745O9mfhwIT0OZ6fwQoxB0wKVl1lY41FNQDUelRlYIIosZvy3lSLyCTwXJ3IJupBkimkOzgpoTsRzEpET8RyPZlg4RRcTZD5G5Kbx7BSWmcQy42h6FE2PIKkRJDUMJ4fg5BCcGkZSw0h6BEmPoOlRLDOKZ8fw7BiRG2+IzE+QhUmqOEUVp2goQkMRFp42xCExDonRhSieiaCpCJaeJjIxKhuncwk6n2QKKQ7K8HBWQHICmhexgoQXJbwgoHkezrLFNFNMUfkEkY3j6Siamobjk4XoWHZqJDnWPz3YPdHbNtIV7At72h6vLLUAACAASURBVDyOAGDxg7ag2xn2gm1+d3vA0x5wt/ndIS8YcDu8gA20mRzmJrtpv9PS7LKbPE6Ly24CrC0Oc5O9db9tR/vsrfsdpibA2uqym9wOsxuwgIDFCVgcgMnmbLU5Wy32FrOtyWzbb7Y1WewtVkeLzdniAM1OlwVwW11em9vn8AYAXxD0h1zBNk+o3Rfu8IU7vOEOX7jDH+7wtXX6O7oCnT3hrr72jt72cHdbsDMc7GoLdbWHuzvDPV1tPV1tvZ1tPZ3h7o5gZ5u/PeRrC3rCAXfQ5w76XAG/K+AD/R7Q7wH9XsDvcXpdTi/o8LjsbtDmclhdDivotAAOC2CzGjXJPifoAwCPA3DZPT7A6wMcDlNz08OP7PmLUMilSMwrL238/L0LF3/xk48+eO+jD376y4/e/+j9n7391ptvvP7q2TPrq6unV1ZWVlfXV9c2Ns5sbp575dxLr57Z/Pb6+rm11bMry+unTiyfeHHx5PGl5cXV1dNnNlbObaxsri6fWV0+c+7MK6+89MbyqY1a+cDwwKS5BfR7OilcOvLMqfXTr55Ze/300suLp84tnXpp6dRLJ4+fPfbC2tHnV04c2zi99PLa6quLi+eefXZxYeGZWu2xhYVnjr6wcnbzO6+ef/PV1370yvk31zbeeOa5ZUU/mMkzkTicKdCMWC/Vn5hZeK6+8PzMwSMHHjv+rWdXnn1x89kXNx9/bnX+WyeqB4/o88+qc08rc09/jSBrHD//xwCxxMoy98cA8cJ9IF7Qy3OyXBPECi9WeakuKHOiviCUDtLybBaVBqfyYGhwr8nz0B7LQw+3fOORln1NrQAA9j0AxMloOhH9MhCncsVc7sHhuS9jcYN9DfD944EYRkgEpWCcQXDGsH4b9nBj89yD7u/9qjVD/xsgpmiRpiWGkmlKpimZoRWGVlhDjMoxKs9qPKvxhqfL6YatK+42d+97veJXPRIF3diZLIklSSyJgv4Fibok6pJYuk/DO5LEkijqoqAJvMZzKs8phgReNRbOiaIuSyVZqshiVRKqArcDxByjC1xZkeq6OlcpHaxVDtUqh6qlgw32LWnzJe1AeafGeF5X5nSlgcKzqjyjiHVFqitSTZFqqjKjqbOqPCNLNVFobI3WWEZhGYVlZJaROVbmOVngFVHQZKkkSyVZ1EVB5TmZYyWWEVlGoBmOplmaZg0g5liBYziGoimMIFHs/jeV4giGIxgOZ1mMY1CWhmmySON5Cs1SWI6mIIFDVRZVKUg0gBhKkVCKhNMkkiGxHE0WWANzaVigYYGGBAriySKH5xlDRIElixwNC8x9GuYxxXCLRUITCVVhyhVpdkY9UFcP6HxNJDUWlThMlihd52tVea4izepcTSRLPKbzREkgKzIzUxIXqsrhmvpoRT5kALHMzGj8fElc0IUDxupmmZkpSweN0omStFNOrLCzxrGSeEDl5iS6JpBVgaxIdEVhSjpbqoqVulybkWs1sVLmSzqjaYxqoG2FL5U4XaUViRAFjOcRTjCAmJQaZ0qcXuK0Evc5EFf4UkUol3hd5TSV13ShpHG6RMkMyhFFEivgRJFkUFakRIVTVV4zYFdhVZXTDCAuiWVdKO3mYEPGGY3XVE5VOFkTpJIk1XS1oogGEJv3P+IwN0PZxJnVkx+//+6vPvrpxx/85Fcf/fTTX/3i8qcXr136eOvyL29e+fX2td9uX/vd9rXL29cu37p66dbVS7euXt6+duX2tat3rm8Znu7dre3Pbt69t3X39pWbNz69evPTK/+0fe/f//UPf/iX/+uDt9+ZkZUwADQ99FDQbqvw/Dvf/e59IL79j7du/cOtW39/89bf3bj1+63tz7a2713fvnv99t2tO3e37t69cff2jbu3btzZur59zWieuHbr+tVbl3537eLFj9966+3vfe8Hb/7wR++885N3333vzR/+eGnpNI4TAAD+xV/85d69e202GwgCIOC02602u9nrBfr7u+KJCIIUCBIhKZSiYIoqMnSRZYs8D0kiKkuYKCIcW6TILIEmMTiBwwkCTTF4lqfyEgvrAlYWiYpMVmWqKlEVkSgLeInHdA7VOLTEoRUBr8nUvMYulPkZhdYpSEIyEpqV0ayEZiUkK8JpHkox+TiZmcYSk1B0pBAZzk0O5iaH4Ng4mY3xUFpCczKel9AcV0zR2RiRniazUbaYkvFCmUGrHF7h8BKDlEhIxwsampOhjJhPcpkYnYwQ8UlsehyNjCKRUXR6FJsew6PjeGwci46hkVFkagSZGsGmx4j4BJ2McNmYUEjKUFqBMwqclaC0kE9w6RidjOHxKBybzk9H0hOTsZHRqYHBsZ6ewc6OvrZwdzDQ6fe1eT1Bt8sLOl1OG+iwuUGH3wP6vW6fz+XzuX1+ty/g8QW9/qDXH/L5wz5f2OcNe90hw97z+tr8/raQry3oDfk9AZ/b7/H43Z6AxxP0+kI+X8jrC3l8AbfHD7q9TpfbBoIWADA7HM12yz6raY+l5WFLyzespm86LHvdjiYfaA77bO1BZ2fI2dUO9Hd7R4fapsa7o1N9qdhwITOJQnEKT/N0QWIhmYMlFhboIkfmWCzDIGkaSTNImkUzIp5XyKJKwzqD6Cyis/B9X7lgkDEHJdlinClE6cIUlZ+g8uNkbpzMjRHZUSIzgmdG8cwonhnB0sNY2ngdxtIjRHa0ITI3RubG6cI4nZ9gipNMcYqFDEU4eJqDo3RhmshM4akpIj1NZqJ0Nkbn4kw+weQTXDHFw2kBzghIVkSzEpprSESyIpIV4ExDPJTmiikmnyAzUSw5BccnCtHR5FjfaE+oN+TpCXsHOoNDPeHRvo7R/o7Rvo7h3raBzmBPm7fdDwRAq9veAlqb3PYWP2AJum1+wOKxt4LWJqdpn6N1r61lj7X5m9bmb9qa99hbH3Ga9znN+5zW/U5bi9Npcjhb7Y4Wu6PFZm+22pqstiarvdlmb7Y5WuzOFidgBkAz6LIALrPD2Wq1N1vtzXZnq3EfcFkAV+PCArosbo/N43N4/YAv5Am0BwOdbYGuNn9ne8BQV0ewqyNkwHFvd3t/T+dAX9dgf9dQf/dQf/dgf9dgX+dAb0d/T3tfT1tPV6i7I9DZ5m8Pe9tC7nDAFfSDfh/g9wB+N+h3uQMuX9jja/N6Ai6X1+kNgL4A6ATMrS179u37y7Y2j6Zy51858/7PLnz4/k8++uC9jy/+7Jcfvf/R+z99+603X3/91bNn1tfWVozVzWvrZzbObJ4998rmy6+e2Xx5fePc+trm6umNxZOnT7y4dPLF5aVTq6vLZ9ZXNtfvA/HmxivfPvf64om1sjY70DtubgGDvm6WVI8+t7Sxcn5z/Y3V5W8vn3rp9OLLy6dePnX87ItH1o4+v3rqxbOrp19dX31t8dS5Z55ePDD/TK36+MEDzx59YW1z82/Ov/bjV19765XXfry28Z2nnz0tqQfTOSYSR7IQz6vzlbmnZw8dmTl4ZPbQCwuPn3ziudUdIH52Zf6x49WDR0rzz+rzz+jzz/6nQCwooiyygkALfyIQH6zUD+jlWVmuCmKFl6q8XBfVOam0IJYPMspcDpMHp/JAcOCRVs9D3/wvAXG2mM3BjUq1B6bodjesNSzk3UD85QLjByITCEqhGI3sAuL/KB/8gGf8lXD8QAUbzUgspxhG7H3O+1yGKbt7pcWfKkncAeL/VLtPSjugrEuiLgpaQ7vvPwDEDfdaEqqqPFPS5iulBaOJoqwf0NU5w/r9QhD5cz94RpVnFGnG8JsbUuUZ44xhQvNsmWN0llZpSqYpiSJFihRpSqApgaFFlpE4VuZYmWUkhhZoiqcpniJZkmRIkiaNHgqaNYCYZwWWYigMJxGURnEGIzmC5kmWJ1me4DicZzGORhgSYvA8jWQoNEsRBY5BZBqWiAL/ABCjWcrwfRlEYNEd35cosGiWQjIkktk5wCAijyv3K8ZUA4VluqSyFZku8bgiEKpMlzSuqnFVidJ5TDH8Yw6TJVIz2hh4XKFhiSyKNKIwqMYTFYmuq9zc7gUcEl03miVK4oJhBqvcXEXeaWErSweNATvDRdb4eZXf8Ywlui4zdYWtqUzZAOIZpT6nzs4qMzWpWuZLu73eLwAxygkYL+KCTEoqrXyRifXdJnGJ0xVaFkjR2Gwn0TJPCBRMY3kczWF4gWBQVqQkjdcbMQnDDP4yBxsfLtGyQcO6UCqJJY1XZVaUWU7lhYqilGQBzqW724Km/XvspmYomzi7euqTD9779Uc//+Tie7/++Oe/+/X7Vz798Nqlj7eu/PLm1V9vX/90+/ql7euXt69fvnWtoSvb167dvr51Z+vmna1bd7Zu37t5796Ne7ev3rr5u2s3f3f1n25/9u//+oc//Mv//ODtd2cUdQeIbbYKx30RiLe/CMS3713fvncfiO/cuHvn5t3bN+/evHFn6/r2jq5tX750/cOLn7z11jvf+94PfvjDH7399rvvvPPu97//w1OnFgmC9Pl8e/bsaWpq2g3EVpsJAG3tHYHhkf7p6EQsPhVPRBKJqVRqKpOZyuUihWIUQRIomkSwJIIkICgGFaaLhWmoMI1AMQJN0niGo/ISAyksrHKIIY1FVAZWaEimiwoNqYxhEhMzCj2ns7MqUxeJCouWWbTEIDoNq2RRwnICnOaKSToXI7PTeGoKTUzA8XE4Pk6kI2whIcBpEckIyM4ZIh3BU1NkdpotJEQkI2E5EclwUJLOxah0hEpOkYkpMjFJxCaI6Dg2PYpERpCpYWRyGJ4chqeGkakRdGoEiYyg06NYZBSfHsOjY3hsnIxPMKkIn4vLUFpHsmW8UCGgCglViGIZK5TQgo7BGoGpBC4gCJPPY6lUMTqdmZyIjwxHBgfGe3tGujr7O9p6woGOoLfN72kPeDtCvvaQLxT0BANuf8DtC7i8ftDrAz0+0O0HXX4A9AGA1+Fw20Ef4Av7Qp3hYEebLxT0+H2g1w3sGMYA4AVdPtDtBz1+l9fn8vgAt9fp9jhAlw0AzYCz1WlvcdqaHLb9TnsTYG8CnS0uwOQBTV7Q5AFaXECz190aCtg62sHuLs9AX3BspDMy1Z+MD+cyk1A+ihbjGJTAoARajKOFKFaIEVCCgpMMkubQjIDlRCIvkwWFKioUpNKQQhVlsiAReRHPiWhWRFI8HOfhaQ6KcNAUC02zUIQpTrHFSaYwxRQm6fw4lRsjs+NEdozIjOLpEdx4TY/g6REiM0pmx6jcGJUbp/ITVH6SLkzQhUmmMMUWI2xxmilM07lpKjtNZaNUNkrnYg0x+ThTSDCF+C4l2GKSh1INGe8fCc3KWM6QhGZFJCOgGQHNkPlYLjoaH+uPj/enIsPZ6Gg+MZ5PTOTi45noaGJycHq0d3ygY6g72Nvm6Q65ukOuvnbvQKevr83THQI7fI6Q2xoAzT5nq8fe7LY1ua373db9bluT274ftDe5HC0gYAIAk/Mr5Wx1AiYANAOgGQTNTsBktTWZTI+0mh4xm/daLPss1v0Wyz6LZZ/JvLchs3Hf1mwHzKAPdId8rpAPCPpAvxfwe51+LxDwuoJ+b1so0NkW7u3qHOjtHhroHR3qGxsZHB8dGB8dGB/pHx/pGx3uHRnsHh7oGurvHOjt6O9t6+sO93aFuzvD3R3h7vZQZyjYEQh3BcNdwWC7zx/2BNt8wTavy20zm/c2NX2jo8NX0vjXXjnzwc/f/uiDhkP8i48++Ok7F370xhvnN89ufAGIz547+9IrZxtAvL65unJm6dTKqePLp46fXjq5urK0YaDw6cX104vrZ9Ze3jxz/vjRZVWq9vWMWVpd4UAfS2lHn18+s/bauY2/Xlt+5fSpl1YWXz596uXF45vHX1h/8cja4vHN1dOvrq2cP3li85mnFxcOPFuvfWsHiM/+zfnXfnz+tbdefe2ttY3vPPXssiAfSKSpqRiShQRRP1hfeG7+0aNzh4/NP/rioSdOPfHc6jPHzj599Mxjz5yef+x4/dALlYXnyweeKx947ms4UWG5OVFewAltfCLtcoebm612OzjQNwgVIJEXNVmVeUliRJlTFE7704C4NCsrVVGqCnJNMIC4vCBVDrLqfB5XhqbyYLD/kdZdkYn9Xw3EmUQsnYinkslMJpsvFHMFKJUrJDOFTBbaDbVfXszxwBrn3ebxAxi9u24CQSiDhjGcQXEGwRmEYHcz8QNJYlZQDTG88uU0xQMLnElWpDiJ5VVB0L+YT1Aa4jlV4L+w8Xj3Hrg/BYh1WSopcllVyqpS2aWyqpQVufwAEBtS5J1HX3XHOFmWxarRU2GENES+YgzhGUBs5CI0ZbZBursJWJVnFKnekHFAEqoNKVJdkWaMmzv2MK0zlPJlIKYpgaZEhhYY2rjmKZIjCZbAaRyncJzEcZIgaYpiGJblOUHkBI5mSAwnYJRCsAYQCxQnUDxPCLuAmEEyFJwmsRyD5zksxyIZGkqRhQSej+OFBA6lcCSzk5egYYOJBRrm8TwNpwkohcNpAsvRFMTzuNLAX5HUeFzhcUWidGNbG48rHCYbWCwQqhG3aAQqOEzmMIVBRLLIYTkWy3MkJNGIasQhDJY1OiVYrNSolTCCEIZDrAsHjMjEzpIOZkai6zIzo7CzhqlsXKvcrMbP6GylxJVrUnVOm53X5+a02bpcqwjlBt0aFxqjKpQsEaKIC4YkQjRiFQ0sfiA1oTGqQAg0whjpCOOfmoQoA4iN1R4CKaqcVhLLRmK4LFV0oWSgsETLIiWJlNRAYYVVG/RckSu6oEmMINKMzHIlSdJErphJdoUDrfsMIE5uri3+8uJPf/PxL3714c9++8kvLv364pXffnTt0idbV3598+pvt6//bnvr8vbWle2tK7euX/lqIL5x+96tz+7d/Oz2te2bl67fvHTtn+78/t//9d/+HEB8786te9u37t28cefG1u0bW7dvXL995fLWhxc/eevHb//t337/Bz9488Jbb1+48Pbf/u33Tpw4SVFUOBxubm5uaWmx23cBsdXkcFi8PrCjM9Tb19nb19nX39XX39k/0DEw1D480jk63jU51ReZ7p+ODUZjQ7HYUDw2lIgPpxIjmdRYITtpkDEOJwg4QSJJCk0xaJpB0o1XDsvweE4iCyoDlwW8KpF1mapLZFUgqjxeZlGdQVSqKOE5Ac3wSJqDUiyUZItJppgwxEEpHknzSJqDU0whQeaiWGoKSU4gyQk8E6HyMaaYYApxPBOB42OFyHBxagiOjMCRUWR6FI2MYtOjWHQUi47h0R3qJeITZHySjE+SiUkqGeEyUT4b53JxLhsXcnGpkJThjI7lK0SxRiN1Bq2z2AyD1mikSiF1lpgVuTlJqPNsmSIVDBWgApPLEOkkmohBsenc9GR6ajwxMRIbH4qMDowP9gz1dvR1hbs7gh1t/raQJxhw+fyA12BZjx1wWx0uiw0wWeytNqcZ8Di8AY/X73V53E4XaAcdNqfNZrTMgnan2wG4HaDbAbrsAGgFQJvb4/B4nW6PDXRZAMAMOk2AsxVwtjodLU5ni8PR4rQ32637reZHzKaHTaaHLZY9dtteAGj2eMzBoKOjw93b4x8abBsb6Zoa641M9E1P9EUm+iLjvdGJ/lR0OJccL6YmodQUnI6g2SiRi5GFBFVMMlCKhdMsnGbhjHHBQQkOjnNwjEOiPBIT0LiAJQQsLmJxEU0IaEJAYzwS5eAYC0XZYoQuTJG5CTwzhmfG8Ow4kZ0gsvfjE7kJMjdB5sfJ/ASVn6RyU1R+iilOs1CcLSbZYoIpJtji/TdJIUEX4sYrlY81xBTiLJTk4BQHp3gkLSBpAc2IWFbG8zKRV8iCIY2GNBqSyQKLpIlCnCwmGDTN4VmBzAtkQSQLPJFn0AwJJdDsdCE5kY2NpCJDyanBVGQoFRlKTA7Exnsjw13jA+0jvcHBLl9/h6e3zdUTArtDQHcI6A6DnWEg5LN73WYQMIGACQTNhgADkZ2tDmerw9Fid7TYDcPY1myzNRmy25vtjUe2JoOMzZZ9ZvNes3mv2bLPbG2y2lvtoNXudljdDovLYQXsFsBuBuxmwG51Oe1uwOlzuwJeT9jvbQv6O8Kh7o7Ovu6ugd6uwd6uwb6uwb6ugd7uwb7uof6e4f6eof6e4YGe4YG+4YH+kcG+kYHuge6O3vbO3rYOIyfU4WvrDLZ1Brw+p9XW1Nq6p6srUC4Jb5w/++H773zy4XsfX/zpHw/EGxvnNtbPra2eXV5cXTx5evHkyvLi2uml9ZXljdNLG0uLa0uLa+urL51Zf+XokVMiX+rpHrGa3e3hAY7Rjx05fXb99XNnvrN2+tXTiy+vLH379OK3F0+cO35048UX1hdPnFtbOb96+vyJ42effurUwoHnZmpPHFp47tjR9XOb333t9bdee/2t86//eG3jjSeeXuTEuViSmIwieViSy4/OHjqy8PiLBx4/vvD4icNPLj7x/NrTR888eWT98FNL84+9OHP4aO3QC9WDR6oHj3wNw8sGEBOkPjGZcbvDzc1Wmx3s7xuECpAkiEbLhMxKyp8HiA9KlUOseiCPK0ORPPhAhvhPBOJ0Zmdv81cC8Q7d3pcBxP/7VR07RRP3afjLQLzbJ24s2uBEzZDBxAYWPxCo2Glb4xRGUFhRFQyfdYd0/+PM7v1O3y9vvvgTgbiiqdWGDCz+MhAb4PtFdP5cilxW5NJuIDZaKYxiigYQG9VsJW1elWeMM/cZ90EI/jIKG2rcNKoweLbEMTrHaCzzuZveiHPwnGLEJAyxjEhTHEUyBEERBIXj1OdAzPMi/ycAMZql4DSJZCgkQ91HYSwXQ7NRNBdDi0kMTpNYjiYKLFlkKIihIJYsMg0gRjIknmdYRJLpks7XSkJdYcoCrhqwy+OKQpcNh5hFJRaVWEQyLjhMNhDZkBFHxvMMmmXwPE/BMoNqDKpzeFkgqwJZZbESBasUrBojdCo3Z/SssVjJOCNSNZGqSXTdMJJ3y4gUa/y8LszrwqzOVcu7gHhWnamKFZ3VVFoxYHc3Fhs+sQHEAsYbVvFuMlZpVWNUg49lSmYRFs/jeIFkUJYnBJ4QGJQlIQovEMb+Z4EUG5hbEsq7OZgnBIEUJUo2DjTG7GrqzpidLmgSwwsULTGsLoqqwBbSif8YiN+/9OsPr/z24+uXfnnjym9uXv10+/ql21tXDG3/B0B898btz2599tnNz+5c27516fqtS9f++c8JxJ/d3g3EW18A4u9//4dvvXXhwoUL3/3ud0+cOMEwTGdnp9lsNplMdrutkSG22cx2uxlw2bw+0B9we32g1wd6fYDX5/D6bf6gPdTmbO8AO7vcXb3enj5//0BwcCA0NNQ2Otw+Pto5NdEzPdUXjfRHp/qjk32xqf7E9EAqOpSJDmdjI9nYSC4+WkiOQ+lJNDtNFuIskuaxrETkFapo+IsinhOwrJFGZaAkC6dYOMWjGQHLikROJgvGGQ5NM1CSKsTx7DSSnoQS48X4GJQYRzNTZD5qDHjByYlcZCgz3p+fGISnR5DoGBYbx+MTZGKSSkfozHQjOswXkkJxRxKUVpGshuVVLKegORXNqWhOxwtlEqrRSJ3F6ixW57A6i1YZpEojdRafF9kFWZgXuRmerjJEicR0HFFxWEYhES0KSIGD8wycY+AsCaWh9HQqMjo91j853Dsy0DnQG+7uDLS3e8JhVzAAeH0Ot8cKgGa7s9Via7bYm20OkxO0OQG73WmzOaw2h3VnETRoA1z2+yhsczgtNnurw2nxeJ3+AOj1OV1uG+iyfBGzTHZHq93ebLPst5geaW15uLn5r5qa/qq5+a9Mpm9aLHsdjiYQNHk8loDPHgoC7WFXx321h8DONndfl3+oLzw20DE+0DEx2Dk13B0d6Y2P9ScnBtNTw9npsXxsvBCfNFrY4OQEmp7Ec1NkYYoqRhgoyiJxHksIeFIk0hKRkci0TKUlMmNc83iShWN0cZouRmhomi5G6eI0WYiQhQiZj5D5KbIwSRamiPwUnpsichG6GOWQFI9mOCRtiEVSLJxi4SQDJRkoSRcTVCG+W3QxYTz6sox3GoekBcwY/SxIZEGiCjINqRysC2hJxCsyUVXIqkJVZKIk4rqAqRwsM5BEFwQyzxM5Ds8yaJqCk3ghhmQjheR4NjaSnh5KRQYSk32Jid74RG98qm96ondkINzV7g4FgGAQNBQIAH6/0+d1eDw2t9tqfOOcjhaHvcXhaAEAk9tlcbutDblcFhA0O52tDnuzzdZkte63WvdbrU1WW7PF1mKyNLdYmpqtLc3W1hZLa4vVkKnVbjbZzSaHxeywmB1Ws8NicVptLofL7/aGfN6w39cW8LcHgx2hcFdbe29nZ19390BPz1Bv33D/wMjg0OjQ4Ohg71BvR297R197Z197e3co3OFv7wq1dwV9fsBmbzaZHunuDlZK4hvnNz98/91PPvzpHw/EG7uBeGlt8dTK4qmV5aW108vrp5fXl5fWd4B47aWN9W8fef4kz2ndXcM2i6ejbZBnS8deWDm78ca5s99ZW3n19NLLK8vfPr307cWT544f23jx6PriyXNrK+dXTr96/MUzTz158uDCczP1Jw4dfN4A4tdff+u1N946//qPVtdff/zJkzRXj8SwiWm4gMhq7Vvzjx49+K3jC986sfCtk4efWnri+bUnj6x/67nVg0+cmnvsxZlHj9UPH60deqF26IWvoZjOsLOivEBSpampnMfT3txstdmAvt4BqABJwk4PscLJKq8q/H8NiCuCXBWUuqjOyeVDcvUwpy0UCHV4uuAKDzxidj+0x/z1h5v/ak/z3n0tTifQ19uTiN3vIc4kcqlYJvmfA7Ghr9xF13CIi1+cwPvKrXUo8nkDgbG9GcY+T03cB2KRZBpr55QHaLgBxA/EKhhe5QSNl3RBLklKRVGqjZUWXx56203Dxja43Zsv/lOJgt4YO/sy5u52fBuhCAOINbWiQ0EVTwAAIABJREFUa1VNNcbUGtrBaEXeSRsrUlUSqxJf3Q3ERtShkYuQxbpBtIZ//OVoxBeB+POCZONzfnlSUOA/3wLdsL0VuazIuizpkqhJoiYKCs+LLMNTFLOTmqAYimYYluF5TuB5lmZIDCcRjEYx9isjEzBDFmk8T2M5I/lAGTGJYpIoJPCGQwynCSRD7QzM5WkiT2E5EstRWI5CMhSSJpEMiedZDpNVtlIWZ8rijEKXWVQiixxR4BhENIITAqEZlnBj5E7AVYnUG7vcOEymYYEocHieJYsig6osphuwyxMVY3iOKMokpNCIZrjCRs8ajWgUrNKIZsj4EEMsVmJQncVKxnmVm9P4OY2ra2zFAOJZtT6rztSkqs5qMikZvCsRokorJU6vCBXDNm6M1nEIy8IMA9EszHAIaxw2yNiAY5EQ6SKNZFE0hzMIa3i9AilyOG/YxkaZsUTLCrMzV2f8fMKiHItxHM4buFwSyzW1PluamyvPz1cONHrZvgDE0g4Qd4b8LXu/aWttgjLJs6uLn3zw0998/AsDiy/96sOrn35y/dKvblz5za1rn97eunznxtU7N67e3rq6ff3KfV29fe36nes3jADxvZt3fr/9+9/f+v3d67e3L29tX77+f9z9u//v//m3P/zL//zgwrt1WQk5nfu//vXAnwWIr9++cnnr4sVPfvwlID558gTHcd3d3RaLxWQy2WxWEHSALqP2y+ZwWJyAFQBtTsBqs5ustlarvdVqb7La99mc+xzAfsDV7PK0uH0mr98SCNqCQXs47GxvAzrbwZ4uT2+3t7fL29Xu6gwDXW1gT4e7r8sz0OUb7PYPdftHeoKjfaGJwfap4c7YaE9yoj8TGSrEx5D0FJadxjIRJD2FpCbh1CScmoBTk1gmQuSiVDHBImkBz8lUQaGKPJaligk8O41lInBqspgYL8RHC/ExODmBZSJkPkYW4kQ+hqanivGx/PQwND2KJibw5BSZjtDZKJuPC1BKhNMymlWxnIrnNaLQkIrnNTxvXChYzpBGFEoUVGGQGofVOLzO4TUWq7JIhUZqLDYnUAckZl6g53hqhiNqLF5ldlRh8DKLlVhMZzGdw1QWFYkCBaWwXKyYnkrHR2NTAxNjPSPDHYMD4b7eQFent63NFQg4vF4r6DY7QZMTMDsBS2OvmBOwOkEb6Ha4PU6PF/D6QI8PcHscAGhzOM0AaPP5wUDQ7Q+Abq/D5bYBLgsAmgHAkMUJWpyA2eFotVtbrJb9Zstew1m0WPZZrftt9iaHo9nhaAGcrSBgcoGmHQsTaAWcrS5nqwc0+9zWoMcW9NjDXkebD+gMgD0hT1+bb6AzMNwdHu1tH+/vmhzomhrsmh7qToz3piMD2ehAPj5YTI4g6Qk8P0kWpxkkzqEpgUiJZFqicjKdV+icRGVFImNUwglEisdSHJZk0QSDxGk4TkMxCopS0DRZiBL5aaIwTRdjLJxikbTBssyOkgyUpKEkDSWpYoIqJqhi3BBZiBH5XcpFsew0mpmCU5NwcgJKTsCpSTQ9hWWniVyUhpICkZPogswWFRZSeVgTkJKIVWS8qpI1jarr1EyJmS2zc2VuvsLNlpiaRlcVsizjJRFTeVhmigKV5fA0g6YoOEFAMaIYxYsxAoqjxWgmORaZ6Bsd7h4Z6RkZ7hke7Boc6Ojvb+/tCfd0BTo7/G1tnnDIFQoAAT8Q8Dv9Poff5/AZ8jq8HrvHYGKnyelosdubrdb9Vss+q2W/1dJkMu1van5kb9M39zY/sr9lX1NrU4u5qcXc3GppMVlbTVaTydpqsra0WFqbzS0t5iaTtdUO2AC3E3A7QQ/g8rk8frcv6A20BULtwbbOcEd3W2dPR3dfd29/T09/d2dve7grFO4OtXWHQh3+YJu3rTPQ3hX0BQC7o8Vs3tvTEzKA+OIv3vn44oMO8V+/cX5z88z6+ura2tr6+pn1XUC8vvny2sbm2vq5tbWzy8vrS4urS4ury0try8try8trO0C8vL6x8fKZjVeOPH+SY9WuziGbxdvZPsRz5WNHV85uvLF59jsrK68sLb20vPTy0uLLp05sHju6fuyFtVMnz62efvX08isvHtt46smThw4+Pzvz5OFDRwwgfuONC6//9YXzr//49Nprjz7+IslUJ6fh8QhUxBS9/sSBx47tAuLlx59d+dZzq48+vXzg8RMzh4/NHD428+ixHSBGUJ1hZyR5gaLLkem819vR3GLbDcRlVdckVeEVVfivAXFFlMqCXBGUuqTNK5XDSu1RXj9YJLXh6J8fiPM5Q1+RKi4WvhAp3q0Hd3Ng92kYJWF0p2jigRjxrj3MCiMorKAwvExxEsVJNPdlFJZZQTFQWFQrslaV1Z0Nxg33dzcTN4D4frPvfxGI78d/S5L4QG7Y0OdZ4V1AbKBwvaTPNKRrtftAvFNeochVWapKYgOIK7JYVaSaKtdVZUaVZxS5LovV3YEKVa4rUl2WarL0IBM/oN00LPIVka8a9xX5840e5dJMuTRTKc+W9LquVTXVyIGUFFmTJIXnRYbhaJqlKIaiaIpmGIbhOI7neJZmaBw3fgXAYiSL0/fFMhhHo+zulgk0R2F5Bi9weIHD8iyaY7Acg+VYPM8RRY6EOGN+jigwWI5EMjiSwZEsiWRIOE3AaQLL0ywmKUzZqN0VSY2CeDRLoTmKgngjOiySGoOKRiUFWeRoRBBJTWXLOl/TuIpMlwRCYTGJhgUKEmlYNpqGdwNxo3WYgtVGjsIAYuN+46nhK7NYiUY0ElIoWDWYWKLrEl2TqLJM6RqtlflSTapUxXKJ02RS4hCWLlIMRAsYp1ByidNrUtXIFiuULGA8CzN0kSLzBJHDyTxBFUgGog0sbgQqBJQjCwScQdAcxqCsRMsK9zn4cjjPEbxAiY18sOEfUzBNwTSNMhzBy4xSEst1feZAdeHw7KOH5x49NHP4QG1htjRXVWu6oEoMLzKszHEl2YhMNIB4fzGT2FhZ/Oj993714c8+/uAnv/roZ5/+6oM/CoivX7+zdePujVt3b3wOxPe27ty+cuP2lT8nEN++de/WlzLEDSD+wQ/evHDh7bfffvt73/vbU6dO8Tzf09NjsVhaW1utVgsAOFwuwO0GXS4nCNpBl90JWO0Os8XaYjI3mS1NFtt+m2O/zbnP5thnd+6zO/c5gP0OoAkAm0CwGXS1uN2tHrfJ7zX7fRa/x+wBW1yOJrez2etq9btNAY856LaE3OaQ2xL2WNp8tg6/vTsI9IZdA+3eke7g5ED79HDX9HBXZKgzMtQVGeqaHu6OjvQkxvvSU4O56EgxMY5mIkQ+RhbiaCZSTIznoqP52GguNpqLjuRjo4X4OJyaxLLTZCFOQ0kDj3aoKB+n83E2H+eKKRHJylheIyGdgssMUmbRCotVWKzMIGUGKTGIRkIKXjASpQ3JeF4lizoFlxnjPFpmkBINl0hoxzlm0DqN1GikRsNVGq7QSIVGqgxaZdAKh1Y4tMyjZR4t8WiJQ1UGlukCh2cIOAHnIrn0eCoxEo8ORqf6Jsa7Rkba+/sDPT3eji53uM0VCAJeH+D2Ai6P0/CDQZfddR+IPV7A6wPcHofLbQdAq8tt9wdcwZDHH3B5vE6X2w64rIDLArqsLpfN7Xa4PQ63x+F2212gDQStoMviclsNgW4r6LKABkB/6df3DnuLw9ZstzTZLfvtlv0OS5PT0gRYm0Fbi8fe6nWa/YAl6LKFPI52L9jpc3X5wZ6gq7/dM9ztG+31j/cHJgfD0yOdiYnudKQ/Hx+GUuNobpIoRCgoxiAJFk1wWFoksxKVl6icRGVFMisQGR5Pc3iKRdMMmmIQA44TFBSnoDgNJWg4RX+OwikGTjNwmkHS7BeUYdEMi2RoKEkW4oaIfAzPRdFMxKhPzt9/FxUTE1Bq0ninMWiKJdIcmeaINE9meDIj0FmJySl8URORsoLWNHK2zMxX+YU6f6DGzZaZmk5VNaKi4iUZ00VE5YsyWxCZvEBneSrDk2mOzHBkliWzJJZGoUSxkCgUEvlcPJeaTienEvHx+PRodHJ4anxwfLx/bKR3bKh7dKh7eLCrv7etpyvQ1env6gx0dfg723ztYU846A4FgIDX6fPYPS6bBzR7ALMbsDgcZrOlucW0r8W032RpMllazdZWi63VYjNZ7eb7MllsJrPVZLa2mK2tVrvZ5rDYHGa70+IAbE7QDrrtLo/T7QHcXtDrd/kCHn/QFwj5AiGvL+j2Bl3esMcX9niDLo8fCLZ5Q+0+j89hszWZTI8YQPz6q2c/+PnOUN0fCcRrmy+vbmyurG+urJ1dPr2+tLS2tLS2vLS2tLy2tLy2vLy+vLx+euXM2c1Xz22eP/rCIsfpDSDm+PKxoytnNl4/e+aN5eVvnzq1ubh47tSpc8ePn3nhhdUXjqyePLG5svTK8tLLx46uP/XkycOHjszNPXX40JGjR9c3N7/7xl9feOM7b59//cfLq+cPPnoUo0oTkeJ4pAjhamnmyQOPHVt4/MUDj7944PHjh59afOyZ5UefXj74xKnZR4/VDx1tAHFl4fmvwYjOsDOyeohhq9Fo0efrbGm1W63O3p7+Yr4oi1JFK+myphpA/CdHJmYkuSxIJUGuiOqMrB9Qa4+p9ceE0iGI0kdiRXfbwN4/AoizyXgmmUgnk5lMJpcvZPPFZDafzOQzWSifhfNZKPdFfbFv2NjEUczn4GIBhYo4VMSgIlYsGIiMQkUMhnAYwhGYQBESQykMpzGMRlAKRogiQkAYheA0RrI4zROMQLIixYo0J9G8TPMSzUv0DgSLBCMQjECyAsmKJCtSnEhzEsPLrKhwkiYoJUktS1pV0WqKVlOUqkHDDSBuaLc9/F8F4pIoGJ+q8Wm1Xdp51JDROKHIFVWpamrNWJnRkK59vn2j8bdSlJosVe9XF5dEoSyJlf+fuPd8juu+0z39YtIdSyIBdDw5dDdyIIic0fHknENHRGZSEi2KYiYYEBhESZZp+/rO2JIsWznacrbFnBQse2tcu3d3a+fWvW/2zp+wLw4AQaTssT23aque6jpA/06frmoW+DlPP7/nW/Rn1uV700HJse9OBQXGf5b8Wd+b3hjGCKaElIvzldJcpTwXvKWp2rbpqVUgDmi4VKyVS7VSqeoXS67rW5ZjmqauG5qm67puGIZtWY5l24ZhqqohK4aimrJmyLop6YasG5Khi6YuGiqvK5wms7rEaApr6IJjyUVbKVly0ZSLlly0lJKtlt2gUVgtmbKvC7bC6iKtCJQiFBQ+L7NZkctJIq0ZouPp5ZI9VbRqtuIrrMEXFJFSNd5ytVLRrLpaSRcchTUkWpNoTeNtVyuVnemaN1t1Z4pWzdWKluKZkmdKvimVTKkcRCYCJg7oNkDejQ6xq82YUjVoI1ZYPwDiIEGxkZUNsbJmG9csqWRLvit7Jd2vWuWqVSpqviNZOquptKKzqi1aRc2v2ZVZf3oNiH1Hskxe11lVoSQpL0h5US5IKi0bnGYJhiNZwcY7WzQVWuFzvEhLpmz5ZrHsVMpOpWiVXMNzNNfVPc/wi1bJt4qe6Tuaayl20AxtqbZn+BW3OlOe3TG7c+/2fY/tfvzx3fv37Xh019zu+dq2qeJ02S35lhtk86fKxarvclS2rSlRv+mrsdBmtpA+t3jq/bdf++C9N95/+5UP3nv95z9558Nf/vjab35248ovbl771e0bv7lz88qdm1fu3Lhy+/qVW9c+vHXtw9vXr9y5fv3ujZv3bt7+6Oadj2/d+/TOp5/e/vTjG/fuXrl598r1f/not//v//Pf/9sf/us7L78y6xcbQWjz3/xNCgBm7m+Z+HeAOGiZCJrXVosmgpaJd1dbJl544aVXXnn11Vdf/d73vnvmzBnHcTo6OsLhcH19fSQShiAAwxCCwAgCxXEYwyEEBUAoGo01RKL1sXgDCEcQPIrgERgNQUgDANcBcB0A1QHQZgDaDEKbQagOgupguB6B6xGoHgHrYGAzAtahUD0GNWBwAw41YGA9Gq9D4puR+GYU2EyA9STUkILDTVisLQF1pJBAnY1oZyPa1YRtaca3tpJ9HanBLU3DW1vH+jomBromh7ZMDHSN93eO93dODm7JDG/NjfYUxvvpyUEuOyIUxmR6UuOylkS5Gls0xZIpegpri5QjFjyZKWt8xRCnbWXaUWddbdbVZz19JmjetuSaKVd0oaiwnsy4Iu1Kq/JlpqRyZU2oGGLVECu6WNaEosqVZKYs0RWZrsp0TaZqMlVT6JpKVzWmqjE1na3pbM1gqwZbM7mqyVUsvmYLNUesOULRYFytYMpZVUpLwrjAjXLMMF0YyGX7Jie6x0Y7R4bbBwZau7ub2zsam1uSqUaCTCAYBsJIDIKjMBSF4RgMx2AkUBSCowgaJ0gkmcITSZQgEAwHEQxAsDiKAzgBEQRCJBAigRIkQgQwnUASKSzZiCVSKJlEiASMJyCMADEcQNE4gsYQNAajMRiJwnAUhiJgPBSP1sejdUC0DojUAZE6ILwZDBSpg6L1cLQBi4XweJgAQgQYSsChFBJqxELNRLiVjHWkoC0tSG8HMdidGu1tnRhsz4x05cd7qMk+Jt0vFIZ1IW3LBVvJW3LOknKmlDPlrCllDTFQxhDTupDR+XVldT5rCHlTzJtiwZIoW6ZsmXYUxlEZV2U9jfN1ztd5X+ddlbEkKpApFgwhr3FZhZkUC+NCfpTPjQr5cZmeVNmMIeQsKW/KOV3J6MqkLk/qclqX07o8aSgZS8u5Jl1ymYovTJXlmao2P63PTalTZbniixWfL3t8yeV8m/UsyjUpWy/Yet7SspaWNdWcoeRNtWAbjGeJnqM4lmzpoqFwmkxLYkHkcgKdYalJujBB58eZ3DidH6dyY9nJocnRvonR3vGRvrHhntHBrcMDWwb7ugZ6O/q623q2tHR3Nnd3NG5pT3W1p1qbE6kURhAwjkMYAQW3UjACQME3DHAMhKPg5187RAEwEouHItGGaKw+GmuIxUOxeDgOhOJAOA5GADACQlEQjkJwHILjEBIDkSiIxCAMgHAAwuIQGsMTSKIRQ7F4NLZ5NUNcdb7x3Pm33/j+u2+98t7br77/zusfvP/W+++88cOXX/z2ty4/CMQXnnnuwjNfX774zOK5i2dXLpxdPn96ceX02ZUzZ8+dOXvu9OLK6cWVs4vnF5cuLK88fenZbz737LePHTvruLW29r5YjGht7bWc2pGji+fOXT5//punzzxz8uSFhYWLJ09ePHrs3KFDi4efWjxx/MLZ08+eOf3MsaMrBw4s7Nt3eMfOA3v2Hj5y9NzFp7/zzQCIL3//zOLXd+45LKrlwRFmaIwNgHjHvqM79h3dvu/ojkeP7/nawr4Dp/c8cXrHYyfm9hyd2X14bu/R+X3HZnYfntr51FcEsWra20qVvbYzl84IiUTH/UBcnQqAuOT8FUA85xdrrl8NgLhU21WZe7Qy/5g39R8G4gKTLTAUxTP0F4CYKnBUgSvk2TUxuSydzVC5LE1TPMdKAv/nA7HGCwonKrysiaoh65ZqBnFTT7e9AIWDY81yVNNRDFvWrfVlwUrD8U23aPtlp1jxyjW/MuVXpv3KtF+e9v0p3/2cXzfS8H1AvJ6s+AuBePU1H+yyCJLKX3q54Ir3AfHGcXQPvqv1C3lugPK1jW/DdaqB1b3+4v+OirOlL1jIcwENl4tz5VWHOFgZJKGnfK/q2CXb8m0rmNZRdF3ftl3TtHRdV1VVURRVVXVNM03LtmzbMCxNNRTFUFRDVnVJ1URFFRRVUBVeU3hN5lR5HYg5w5BcRyu7eiV49Iyqb9aK1lTZmSk7M0VrytUrluJrgqVwusSoAqVweYnO8ExWEChFEyxL8Vy95GhFXbRFWuXyIl+QNcF09KJnlC3FUzgjOIvLSzKrW4pXtKoVd7rsTHlG2VY9Q3YMyTEkz5SKhlgyxLIhVjc4xFWNL61HJkrWtqK5zdVmA1YOzGCNL5lS1dNng1oJS66tnxIAsSlXNN5VGVNndVs0fdUtaq6nOJZgaIyi0rLGKLZoFjWvYpamnOq0W6taZV91bdE0OE1jFLkgijk+kFwQVFrWWdXkdUswbMk0BUOhZT7Hi7SoS4ZreEW7VLRLnuk7uuvobvCbslupeNWyWwmeXZVTqnjVqdL0/NS2XfO79+189LHdjz+2+/G9O/btmN05U5mteJWi7fu2W3LdatGfrparRZ+j8m1NyQCImUJ6ZXHhvbdf/dG7rwdbp3/2wdu/+eWPr334sxtX/yQQ37h+9+bNe7duf3Trzse37v32zqe/vfPbT25+dO/qrbtXbvyvA+K7N6/dvnrl5pW1HuKrV27+6pdXAiD+7ndfeOHFl1599bXXX3/9xRdfWFxcdBynra2tvr5+06ZNoVADCAI4jiYSeDJJJBIYmUAJEgmYGISiMBLDSYhMwWQSxBNxlIjCWBhCQyDSAML1IFwPIQ0Q0gAjIQQNoWgYQ8MEGiGxaCIQHkvgURKN4HAIBevh+GYotgmObUJim9DYZhyow8F6AmogoBABhUgolIDDCTicRCJJNJrCYk14vIUEW5NwewrpaEQ7mrCuZry7ldzanuzrahrc2jra1zExuCU90pMd682P9xcmB9jsiERPGhLlmULJkhyVM4WCyecdkfYVrqQLVUuu2eq0o0072rSrTTlazVIqplwxpJIuFjWhqPG+yvsqF6io8mVdLBtSxZQqhlTWxaImeArjyZQv5otivizmK1KuIuWqcqGqFCpqoaIWKkqhrBRKaqGkFspaoaRRRa1Q0qnSekJAz7t63tbzlp639Jyl5Qw1oylpWRyXhDGBG2PpkWxmcHS0t3+ge+vWjo6OpuZGgiRhFAUQOAZDUQiMgmAEhCIAGALAEARHMRxKJDEyEQAxhBEQRkI4CZNJlEziZBInkxiRQHECRgkYT6BkCk804oHnhycQPIFgCRgjIQwHMXz9EcJxCMdADAUQJI7CMRSKIWAUBiJQLARFG8BIPRCpB8L1QLgOCtdD4XooUgdFNkHhh6HwQ1D0q3D0ITT2MAZsJqH6JBZqJmKtSbCjCdnSivd0kH2dyf4tqdG+ttx4D5MZYrKDdHaAyQwy2SE2N8Tmh7jcCFcYEagRgRoVqLFAIj0uMxMyO6mwGZXLanxOF/OGRJkybSuMo7Kuxnk67xtC0RKLlhh8R+bqvKtzjsbaKmMGmTY+p3JZlc9qQt6UKUdjfZP3Dc7WKF3JaPKkrkzqSnpdppa1jYJrFXyHKbpc2RcqRaFS5Ise59mMZ1OuRTkmZRsFS8+ZWtZQs4aa0ZVJXZnU5LQqpjUpa+uMb0slT/Md1TVlWxNMldcVVpNoVaAUgVIEShUpTaQ1idZERhEKEpsT2azAZHk6zRUmmfw4lR0rZEZyk8PZicH02MDkSN/EcO/4cM/I4NbBge7+vi29PV3dW9s7t7S2tzc1tyQbG/FkEiUTCB5MVMQhHIeCvE0cCEej9dFYoIZorGHjcSzeEIs3xGKhWDwUizVEYvWReH0UDEWhcBQMxcAQjAEYCUFwJBx+uL7+H9vaErWK/fyz5956/aV33vzhu2+98t7br/2ZQHx25cKZ5fOnl86dWlw5vbhyZvHcmcU1IF46v7R8ceXCs889/5+//vx/OX5yyfGm2jr6YnGipbXXdGqHjy6unLt87tzlhdOXjp04f/zEhWPHzx06uvTkU2cPHjx77Nj506eeOXXq0rGjK08+eerRx47u3PXk7r2HDx1dOX/xP1/+1svf+vYPn7/80qmzz23fdZCX/f6RwtAYEwDxtj1H5ncfmttzaNu+I7u/dmLvgVO7v3Zq/tHjwV66AIindx2qbnvyK6JUtZztldqjrrctm5NSqc5QGIzGoM6OLV8AYrtYtEtFq1y0Kn85EFfc4pRfnitP7azO76tue8yf3iMY1YE0j7f0bIrif/dwAMR1D2+qB0Goq7MjPTHGFnI8neOoLJNP07l0IZvJ3Q/ELE3zLCOytMDQwkYgzueYdeWydCZdyGYoqsCtA/FGGv53gVhQNEkzHwRi3fY0y11HYUkzJc2QNFMx7I00bHmlAIjdUtUtVdxS1SlWHb/iuJ/PyLiPTQM8XafPv2JT3ToKr9OwaRTXtYbFDw7pCCYwryYT1hWgatGfWX9v60DsefeHPR6sinsAiL+AxRsvtHq54tznlRR+gMJzwdXXnO+glMO3TE/XbFkyZElXZEPTbMOw18IShqqqsizLsrzKxIZhmaZl6AEQ64qsS7ImyiovyZwksZLEyhKrSKwisarM6jKrK5yh8pYuuobsmbJvKUVHK3tmNQDiijtbdmaKVs3Ry6bs6qKlcLrIqHxBZnMimxMFSlF505QdS/FM2VE4g6dkNidyeUnlDVv1A0oWaIXJClSao9IcX5BV3rRV3zPKnlG2Vd+QbFUwNcHUBEcXPUMsrrdMePqso65uqgsiELbyeWTClKqmVAuwOLCHg9KJsr3dUWfWg8XBljtbqamcI+ZlMSdotGyLpivbrmxbgqGzqs6qBqcFoFw2/LJRLBtFX3WDBQEQK5S0DsRSXlAoSWMUg1tlYoPXZFricpxACaqgWartGp6ju7bmWKod/FhyyrXi1HR5JtBMZXa2OjdTmQ00W5vbNr195/yuPdv37t2xb8+Ovbvmd89PbZsqTZecom+5vu2WPb9WKs7WKlPlIk8X2ptTDZsfiofr1oH4/Xdff+fNH7z/zqs//eDt3/zqg+tXfn7z2i9vXf/17Zsf3r119e6tq3dvXr1z4+rt61duX78PiO9+cvujz+7+9rO7n3166+OPrt2+d/XmHz7+7H/+h4F4dTDH1VtXPrzx4a+vBbM5rnx4YyMQv/ji91977fU33njjpZdeXFpachynpaVl06ZNjzzySENDPQjGCQJLJolkkkgm8WQKTyQxPCAqHCJImEjARBLCEwBGxhA8EgAxhIbRvzCXAAAgAElEQVQgpAFGQwgWxvAIQcbJRDyRAJIJMJUAGhNgU6Ak1JSEGkkgicdINILBIRSsR4E6DKgnwPrAOUbidVB0ExTbBMc3I0AdCtShYD0GNmBgAw414FAIh0MkEibgEAGHE1i0kQCak1BrI9LZQnR3JHu7mvq3tgz0tA72tA70tA71to8PdRfSgyIzqQg5iZ7kcqNcdlQsTChMxhDytky7KudrvK8LJUMsGqKvC57Geyrna3zJEMuWXLakkimVTLFkimVTqthK1VGqjlK1lbIll0zR1zhPZXyFKit0VaWmtMK0VpjR6WmDntKpqkZV1HxZzZfUXFHJFpWsr2RdJevIGUdOO3LGUbOulvOMvG9RRYcpeWzZ59bElnyu5AuewxsqLfBZmprIZEbHRvsH+rq7u9ra2xqbmxNBDxuOgSgSh+AICIYhOIpiEEGiBIkEgQqcXP++m0ikCCJJ4AkMIxAYg0AEhDAQIWCERGAShggIxiEYByF8tbwCxiAUAzEMwnAYwyEchwkCIQiEJBASh3EMwhAQheIoGEWCcWaxMBQLQdEwFA2DkRAYqQPCm4DQQ/HQV+Phr8ZDXwXCDwGRh8Dow3B8EwrU4VADiYaTeLSRiDeRQFsjvKWd7O1K9W5p7N3S2LelqX9ry2BPy1Bf20h/x+hg5/jwlomR7vTI1vTI1vRYb3a8r5AeoDJDVHaYzo2w+VGuMMbTEyIzKXMZhc+qYl6XCoZMGQptqoylsoFMlTEV2pApTSwoQk7hcwqfVYScJhZMhXZ0zjd5z+RsjTKUrK5kDC1jallLz9lG3jbyjllwLcq1KM+mN8p3GM9mgmPXol2Lss2CbRSCux1Ty5paxlCzupzR5ZypUpbG2jpvqrwhs5q4xsF8IZAqUrrEGDJrKpyp8qbCGYHFItKKUJC5vMTmAjjmqTRbmGRyE1RmtJAeyU8O59MjVG6CLqQL+clsZmxycnhsdGBosKe3t6t7S2tHR1NrS7K5iVgt/iMRAodQOAZDURiKQFAEBiMQGAGBMAiGISAMAmEQCANAGIyHgHgoHm+IRuvC0bpwvD4MNIRjdeFYHQBHERwAwFBD6KG6un9obSWrZfvrz6y8+dqLb7/xg3fe/OG7b7364/fefO/t13/w/Re+9c1vXNy4qW7lwrkLT5+/9Oz5S88tXbh0Zvn8qaVzpxZXFhZXTi2unF46d3pxZWFxZeHsyuml80srT5+7+Nxzl7/z9cv/dOzkku1PtXb2RwGypb3PdGqHji4tn7u8fO7yydNPHz1+7ujxc0eOrTx1ZPHAwdMHnjx95OjKwqlLC6cuHT22cvDg6cf3H9+15+DuvYefOry0cv5bz19+6fK3Xn7uGy+ePPPM/M4DrOj2DecHxxheKVfn9s/tPjSz8+DMroPzew/v2n9iz4FTu/YvzO87NrP7yOyeI9sePb5t3/GpnU+V55/4iihVbWdHbfpxv7QzX1Aam7q+FIhLdtG3fN8q/bVAXPPLs6tAvP0xf2aPaFYHvwDEdf8BIBbvA+INDjGby9KB/jog5iVVUPSNQLyujSgsqkagdSAOUDigYdsvB8eGu+YrW55h+BvYtPzHgHjjDLn/1UBcfgCIp/+01t9bQLe+/+Vj8P4EEH+JT1x+gIlL88HMjrXG4rmiP+O5NceuWGbJ0D1NtRXZlCVdFFSOlYKPnmVFUVRkWVNVXdMMVdUVRZEkSZKkgIk1TdN13dB1U1MNRdZlSZMkVRQVXpRYUWREkZFERhIZWWJWgVhidIFS+YIqUJpI6zJrqrxtSJ6tltas4ppvVh2tZCmeITkqbwZ/94I/jxKjqbxpSI4hOZpgyawesDKXlxTOMGXXlF2FM/iCTGf4wiRbmGSZrCDSqiZY62cpnC4xmsRoMmsonK0JniF+IftrK1O6UA68MFOqOOqUo06ZUiWICAdkrAslW6mVrPmat7Pi7AgI2FZqnj5bsbdXnO2eMaMLrpATuTQr5QWD0xzJcmXbFk1LMCzBsEXTkSxPcXzV9RTHkaz1p4LIRMDEckGUC6JCSQEQByRtCrrOaxItcTmOLwgKr+qSYSqWIZu6ZATHruGV3cp0eWa2OjdXm5+f2rZjdueu+d075nZun9mxbXr7/NS2bdPbt8/s2DG7c+fcrh2zO7dNb5+pzFa8WtH2PdP1bbfi+7VSabZWnSqXeJpqb268D4h/9O7r77z1g/fffe1nH7z94QYgvvMlQHz19vVrd27ceBCIf3vrk4+v3/no2v8vQPzS0tKi4zjNzc2PPPLIww8/fB8QJ5JYMoUnUziZwIKuiWQKw0kIxqIQGoawMIiGQCQEoiEQDa3SMBElE0AyBTc1Iy0teHMTlkpCSSKeIuKpBNiYhBqTUGMCSq4ycZRAwjgUJuBwAokk0CiBhFGwAQ7qcsF6FGrAoAYMDmFwCIfDOBzG4DAGh3A4hEENCNSAIasONInFkiTQlIRaG5HWZqy1GWttRJtScFMSam1CuztTQ33to0NbRvo7h3vahnvaxvo7J4e25sb6qckhNjvKF8YFakJm0jKTkdmMxKRlJq1wWUOibJV1VNZWWFtlHZXzdL5oSWVHqThq1dOqrlZx1bIllyyxaomzjrTNlbZ74g5P3O6J21xh1uamTaaqFUpKzpMyjjBp8+MmP27wYzo3avDjpjhhK2lXy/oWVXTZSpGvlsXpqjxTU2an1PkZbX7W2D5nz88601Wr7GuuI5uGoMmsyBXoQjqXGZsYHxoZ7u3v29K9pbW9LdXURCSTGJkIWkEQnEQwAsFJhEhgZJJIJEkyRRIpEksSCIHBKByH4hEgGgFjcQSIo2AMBWIoEEfBOArE0XgcBQAUBDEIxkAEgxAMQTEYw2GcREkST5AYSaAEjhI4SqAIgUI4DGEwhEIABsUREEBAAAHiCBCFgTASX+1CBmObwOgmIPpIPPoIEN0ERh8BY5ugeB0C1KFgPQI1oGsfevD5JrBokoin1j7f9mass5Xsak90dyS7O1LdXY293c0DPa0Dve0Dfe2DfR3D/Z0jA12jQ93jw1snR3vSY72Zif7c5EAuPZjPDOWzw3R+lC2MM4VxOj9G5Uao7HA+M5RLD+XSg/n0UD4zTOVH2cK4wEyIzKTETojshMhNSPy4LI6r0qSuZAwtZ2o5S89bet7UcqaW05WsJqc1OW2oWceifYcN5NmsZ7OuzXg241q0azGORTsW5ZiUY1C2ThsKpYp5mc/JbE5icyKTFehMIJHOSExW5vKr/2dIjCGzhsyaMmtIjC7SKl9QuPz6iSKTFemMQKW5/CSTHaMzo0x+QmLzisjIEiMJlMgXeDbPUJl8biI7OTw+OjA82NPf29Xb3d7d1dLZ0dTR1tjRmupoTbW1JFtbEq1NZEsT0ZTCG5NYI4kkSTiBQwQOkiiAowCKxCAoEgfDMTgcg8IRoCESrwfgCIzF42BDQ8NX7wPid95cBeIfvfvGHwXi80+ff/rZc08/u3j+6cAbPrW4cnINiBcWV06cXTpxZmlhceXsysXlp5979vJ3nr38nSMnzhpuubmjNwqSLZ39pjd16NgqEJ84/fSR4+eOHD93+NjKwSOLTxw8/cSTpw8fXTl56tLJU5eOHFs5eOjs/idO7t7z1O69hw8+dXZp5fJzz7/w/De//8zz3zt+6unZ7V9jBKd3OD8wxghquTq3f3bXwdr2J6Z3HJjbc2gViJ9Y2PbY8bm9R+b3Hdvx+Iltjx2f2vlUcW7/VyS55rg7p2f2lyq7KUprat4SjkDRKNTR3sXSrO96U5VaxS8XLd8zPc8s+uZfCsTVVSCuzFWmd9W2PVrb8Xhxdq9k1YYyPN7asymG/d3D4b/5x81//9XNDz1S9xcBMUXzHCNyjMgyIrPBJ/5SOGZo4b6wxH2pic+BWDZkxZBkXZQ0QdZE1RA1MyDdjVpzhU1RNQRF30jDhuOvo3BAw4bja5arGLakmYKii4qhKLaqOLrq6ZpnGsV1lHwQQP9SGn4QiP+YNm7ge+BaX8K1D67c6HD/CSDeqHWe3sjHX2Ti+Wp5vlqer5TmysW59SIOyyzpmqvIliSulujRFL96z5OjaYrleVGWlQeBeJ2JVVXVVNVQZEOWNElQREEWBJkTAiAW6ECSSCsSo8msLtIam5MKk3x+gqPSAp0Rubwi0rrCWbromrJnq76t+gENa4KlcKbCGYEdEBjMmmDpoq2LtsqbAShzeUmgFIUzAuQNgJjJCgEQ0xmey0tBWkPhjPVTuLwsUKpIGwrraLxvyRVXmy6ac0Vz1lGndKGksK7MuBpfNKWKJVd0oajxRVupefqMJVc1vmjJlaI5V3V3VJxtvjFjKzVHnSpZ81Peril/V9GeM0RPzEv3AXEAvgENB57xfbaxyevrMjjN4LTgqYCGgzUGr2ucJtESl+f4giBziibqumSogqbwqipoumQ4ult2K1Ol6dnq3Gx1bn5q2865XXu27929bc/OuV0BEN+n2ercVGm64lWLdtG33KLtlj2/WizOVCu1UpGnqPbmxtDmh+KRepbKnFs69f47r33w/pvB1ulf/PTdK7/+yY2rP7957Ze3b/zm7q0rG4H4zo2rd25cW7OHb310+87Ht+9+cufj39377Hf3fvfZ7U8/uXH34+u3/vDJZ//zX//Hf/vDf3375R/OeH4KBP/qDPHNa3euXb0VoHAQmfj1r65uHMzxyiuvvfbaay+88MLZs2cty2psbHz44YcffvjhUKgBguI4jpIkTpIYQSJkAg2+dicTaDKFp1IYRoAAHIpCdTG4IY40xJFQHA0DaBjCwjAWwYgYmQBTKaSpGWttI5uaMQKPw1AIgUIoGsGxGIHHCTxO4DECjeJIBIMDII4kkGgCjZFIDIcjKBxCkQiGRAk0RmIxAo+TeDyBx0kiODdOYjECjeFYjMBiJBrD0QgCh1E4jCNREouTJJAgAAKLIXAYButhsIFAo00JuLURa0khTSTUTMJtKbSzmehuT/V1NQ9sbRvu6xzp7xof7J4Y2jox3BMoPdKXnxiiMyN0ZoTOjjLZMa4wITIZVSiYCuvqQtFWSo5WdvWyo1VcZdpTt5f0XWVjd0XfXdF2ldXtRXnOFaZMtqIVXDFjcuMaPaIUhsTcgJDrl6khgx+3pLStZj0jX7SZksdXikK1LE1V5OmaOjutz88a2+ftndu9nduLO+dL22aLczPezJQ7VbYrvll0NMeUDU2QJZpls7ns2NjowODA1p7ezs6u5sYmIgBinMRwEiUSOJEkiGSCSJJYkkQTBIRjIAJFwXgoHg2DsTgCARgcw6AYBgEYDGAQgIEABoM4AuEIjMMIgSA4huIoRiAYjqI4iuEIhiE4hmIYhmMogSEEiuAIiqMIjsIYgmAwgsIwhoA4ChAogKFRFIlgcBiFwjAYgsAGGKiH4vUgUAfG6yGgDgbqg3bkaPjhcMNXI6GHouGHY5FHgOgmIFYHgQ0oHMKRCIHFSDyeIIAkASYTUCoBNSXgxiTcmIKbUkhLCm1pxFpb8LYWoqOV7GhLdHaktnQ0buls3NLZ2N3V1Lu1tb+3vb+3vbentae7paeruburaUtX09aupp6u5p7ulr6etoHejqG+jqG+9pGBjrGRLZNj3ZmJrdl0Tz7bR+cHGWqIo0d4ZoRjRjhmhKWH6cJgIdtfyPaz9LAipU0tb+oFy6Asg7IN2jZpx2Ici3Ft1rVZ12Fdm/VszjM5U6UVISdzWZnNyWxOYrIinVmXxGRlNqdweZUvaHxBFyhdpAMa1gRK5fIKmwtOVNjc+rFEZ/jCJJef4AqTEpsPDBVVZnSZNRROV1hNZhWRlrg8R2fo3EQ+PZIZH5oc658cG0iPD6THByfH+sdH+kaHekYGugd7u/q2tvd0tWzpaOpsS7a3JNqaiJZGvDGFJhIITkIoCSEECKCxOBSG0BiCA/cB8XqG+N23XnnnzVfef+f1d9967eWXvvfNy89f2Di6efn8yrmL5y4+s3LxmbPnLp5aWllYXFpYWj6xtLywtHxqaeXk2eVjZxaPnT574szS6eXzixefufSNbz/9/LcOHj0pW16qfUsUItq2DFjF6UMnllYuXF6+8I0TZy4eOXHuyIlzh4+vPHl08WtPnX7i4OnDx1dOnrm0cOaZo8fPPXV48YkDC7v3Htq159CTB0+fXXr+ma9/9+uXX7z03HePLVyc2baf5u2+4cLgOCvqldr84zM7n6xu+1pt+xOzew7t2n9y78HTe548tWP/ie2PHdu+/8SuJxa27z9R23XQn3v8K5Jcc71dM3NPVGp7GcZoadkajkDRKNjR1sVQjO+sArFneo7uuLrvm5XSXwLEXrHq+uV1IJ7a/tjUjv2luX2SXRvKrgNx6G/+cdPff3XTlwFx5kEgLtBcpkBn8kyB5gMaXgfiQOzaLzf+ft0P/jOBWFEMWTEk1ZA0MwDiICK8DsEBBwuKzsta4CJvpOG1jETV9sumW9QsV9JMXtZoXsqzPMWKHKeKgiGLlqo4uuatm8QPGsNfmkP484F4I7N+Gb9WgpjvxuTxfRj9YKJj7RW+8IJ/8s18Plb6QSv6Qc94/Xg9LuLYFdMoaqojS4bAqywjUgU+iMTkslQ+zzAsJ0mypgXJCNswLE3TFEWRZVmSJFEUJUmSZUmRZU0SdUlURUERBJn/EiAWaEWkVZFWBUplc1JhUihM8oHojMjmZL6gSkwQqDADKZwh0lpw1pqhu7pAE2xNsIM1wVMKZ+iibSmeKbuaYEmMFjBxkDwOiDl4Kb4gc3mRyQpMVmRzEptT2JwqFAyV8yy56ukzRXPW1aZ0oSgzjkTb6movW8UQS4ZY8o3pkjXnqDWN902p7BszFWdbyZpztalgWcmam/J2Tvk7fXNGF1ypoIg5UaXlYD9cAMQbHeKAjw1OC5xgjVECJt5IzMGaLyAyp6mcJtESn+cFahWINVFXeFXmlMAwdnS3aJeqfq1WnAoe52rzO2Z3Bk7wXG0+AOXAPw40W52bLs9U/VrZLZccv2i7Rccte95UuVQt+jxV6GhpCtc9HI80cHTuwsqZH7/3xk9+9PaP33v9pz9+61c/f//qb376x4H42p0b1+/cuHH35q17t25vAOLf/f6j3//u7m//NBD/pS0Td27cu33j3o3rd1bnNl+9de3qrV//6vNJdd/73os/+MErr776yve+973Tp08ZhpFKpQIgDofDEATgOIrjKIbBKAYGJQZreQk0kcQwAoTQCICGASwCETGYjENkHCJjMBFD8BiCxzACIEgwkYQbGzEyAcFIJBgiAMEhFI1iWAzH4zgeJwKoRaIEEiXRWBIDUjiYxAESi+NYDMfjBA4kSDBJgokElExAqQScSsLJJJxMwCkSSpBQIgGlknBjAk4QAIpEYSiEQGEMjRIEkCBAEgdQJBI0s4JAHQKFMDiCwmEEDKFgGIcjJBpP4WBTAm5Oom1NeFsT0dFMdrQkOlsTnS2JjpZEZ2uyu6Oxp7N5a2dzT1dzb1dL/9a24f6uiZHe3MQQkx8X2awiUJrE6BJjKoyncTVTmHGkGVea9aRZT5x2hJrFlTXKk3MmP6kyY1JhSMgNctl+LtsvFoY0btyQMqaStfW8Y1KORTsWba/JtRnP5Uq+UC0rtao+XbWmq/ZUxaqVzWpRr3h6ydWKjuJZsqkLqsIIXK6Qn8ikR8cnhvoHtra1NSWSOJHAiASBkxhG4CiJoySBkgSaIBGSgAkcxNA4DEVhMIpAAI6CBAaQKECiEIlBJAaRKERiMIkjCRxJYAiJIQSOEhhGYDCGgAgMIRCCQCiCoCiKYSiOoTiK4hiGYyiOISiKokgAxBCBwSQBkwRIEACJAwQO4Fgcw+I4GsPQGIpEESSKwhEUjiBwGARDQKwuFlmtD4tHN8djm+OxeiBeDwL1EBACwRAEhiAwBINhCApDUBgGQzAYgqAQBIUQKLQ25CKMIREMiWJYDA/+XWExHIslCDCZgJIkRBAAjsVwNIqhMWz11gtIklAqCTem0KYU0pSEWxqR9la8q4Ps7iK3diV6u1P9vU0Dfc1D/a3Dg22BhgbaBvtb+nub+3ubhwfbJ8e35jL9hewAlR9iqGGWHuXZcUmYVKSMpuR0tWBoBVOnLJ22dMbWWVvjbI2zFc6SWUOkNb6wSrpMVmayEp0R6bREZ0QqLTEZhc1tXCDRmUAyk1XY7CoWM1mRSgf/zYhMRmJzEp+XhYImULpI6zKjr35rSSsiJfOFVWeayfBMRqDTPJ1mqUkmP05nxwqZkezEUHqsf2K4d3Sge7i/a6i3Y6Cnvb+7bWt3S2dXU2tHqqktmWoh8SSC4ABKgBgJgXA4FHqoru4/tbUlahXnm89fDLZbvPvWK2+/8cP33n7tnTdf/XeAeOXiwtLKwuLSyaWlE8tLJ5eXF5ZWTpxdPnLq7OGF00dOnT2xuHz6/MULX798/tlv7D90lFMNsqUjChPtWwedyuyRheWVp7+5/PQ3Tpy9eOTkuSMnzx8+ce7JY0tfO3T6iadOHzl5bmHxmVNnnzl24vyho8sHDp7es/fQrj1PHXjy1Jmzz1567p+fu/zi08/989GTF6bmHqM4q2+4MDzJS2a1tu3xmZ1PVLY9Xt22f3bPoV1PLDx66Oy+p87sPrCw62sndj+5sPepMzueOFnbfdCdffQrklzz/N2z8wdqU/tYzmxt7YlEoWhkDYgDh9gruYZra7ajeb5Z/vOBuFKbXQXiUs2vzFZmdk5tf3Rq5+Ol+X2yUxvOCURb7+YY/ncPh/7mP/1xIC6k6VyGymXzufuAmC5QHPtlELwxDrGeiPhjNPzlQKwaimqqmqUEEKybGzl4IwoHEhQ9yFTothfsogtoOABiw/EVww5oOEuxk3kqk2coSuRZTeQNWbJ0zbPMUgCmD9Lwn+baPwq7zsYGty/xgIPqiWCl59Y87ws0bJnFDVMwKo5dWX+dAE83esz32cxrrx/oC4GKjRbyxnDIfZ5xqbha8bbO37ZVtkx/IxDTFB/ExKk8wzC8IEiapluW7Tie63qO45qmGTCxJEmCIAiCIIq8LAqKKKiioAi8IvAyL8g8L3GCxApBZEKgRYGSBUrhCzJfUAQquM/feGMvc/lg48Q6Nyt8XmayApMVgkSEUFBEWl03iTfKkBxL8Ryt6OplVy9ZiqcJlswawRW5vMwX5NWNGQWFy6/+3Qu+XitMCoHnxecNjfcdteYbM45aC4A4mGNnKxVXq1lyxVaqFWe+5u3wjRlDLAVAXLbniuasJVc03teFoqdPV5xtZWebrVZV3pFpTWNUk9fXzeB1tA2YOIhJ6Kwq5QUpLwRtEqZgOJLlq25R80q6X9Q8X3VXsfhzIFYlWhIKgkiLCqcGDnHAxAEQ25rjW8WSUw522vlWserXAgKeqcyup4qDYPE6E89UZqdK01W/WnaLvuV5llty3FqpVPE9nip0tDSH6x4BIiGeyV88d/aD99/62Qfv/uRHb/3ip+/85pc/3gDEv75768q9W9fu3bp29+a1NRq+D4jvfXrnk9/d+30AxJ/evPfJjdt/+OSzf3sAiP/qHuJbN+99Xrt27Qu1a9/97gsvvxzUrv3zwsKCruupVOqRRx7ZtGlTJBKBYRDDEBSFYRgA4dUe4rWGL4ggESKJEEkYT8F4I0w0I2QzijchWCOEJgCEiMNYFEKjMBpFsRiGxVEsBiMRCArBcBjDYgQBkCSYSECJBJQkwSSxqhQBNZFwUwIJ6BYngPWVyQSUSMLJJJxKIskUkkjCiQScTEAkCSUSUGMj2tJCNDYiOB6H4TACh3E8nkzCTY1YUxOWTMIYHkfg1QltCBxG4AgCR1A4giJRHImSaIzE4yQOJHAwgQMJHCBxgMTiBBrD0SiOxkgMSBIgSQS/B5IE2JhEWpuJLe2NfVtbhwa6Rod7J0b7J8f6sxP91OSgkBtRqDGVHte5CZNPW2LGEjIGP6mzEyozJtGjYmFYLAwLhWE+EDUi0KMiNy6JE5I4KYgTHDfGMCMUNVQoDBQKAwVqiGFGeGFcktKymJOFnCxkJT4rsmmBSQvMJE9P8kw66CLI58Yy6ZGJiaGxscH+gZ72jtbGxkQiSRJJAiOCqC8K4RhM4DBJIgkSIUmYJOGgzJbAAZIASRxM4GACh5IEnCTgJA4nCThJIkkSSRAIiSMkjpI4SuAQigIwBMAghEAIgiAYimIYhmE4huEYhmEoiiIIgsAwDIEQDIEoAuIYhOMgjoMEAZEETBAQScLk2nHwFIYBKBZHUQDHABwDMQzAMABF4ygSQ5ANHRdQGATDYDwMAMGEkRAYDwHxhjhQDwD1IFAPAA1xoB6I1wHx+mDGGwDUA/HVSW8gUA+CDQBQvzr3OLIpaF8GgHoYCiFIZPXObVVRHI8RRCxBRJNENEXGGhNAUxJsTkEtjXBLI9zaBLc0wi1Nq2ptRtpb0I42vKuD3NqV6tvaNNDXOjLYOTHanZnoy2cHqfwwUxhlqTGWGhOYSUOhS5ZcdfSSpfiG5GqCrbCGSOsCpXL5VbTNT/D5CTY7xuXGhcLkKiVTaaEwGUik0gETy0x2HYiFwqRApSUmuxaoyIh0RqTSPJXmqbSwpnUfWuZyIpPlCxNsbozOrikzWkiPFCaH8xNDufHB7PhgdnwgO9afGRuYGOsbHtra09/V1dvR3t3a2JogUiiZQskUCiGrm+ra25PTNe/bly/96N3Xfvze6++9/epbr//g3bdeffuNV77/4ncvf+Pr58+vLC2dXVpaWlpaWVo6t7xyYeXCpeULl84sXzi5uLxKwyvLJ1dWFpZXjp9dPrxw5qkTC4dOnjp65uzJ5XMrz359+dJz+558ipJUrKktghAdvcNude7o6ZWVS99avnT55NLTR06dP3LqwuGT5w8eX/7a4TNPHD5zeOH8wtKzC4vPHjt54fAqEB/eufvgEwcWTp155uln/+nZb7zw9HP/fOTE+drso3nW7A2A2KrVtpY7MK0AACAASURBVO+f3vlEZf7x6rb9s3sP7T5w6vEjS48dPhv4xPueOvPo4cVdT56q7Tnozj76FVWb9Ut7ZuaeqFT3MKzR2toTjcHxONzZseXzyIS36hA7mucZJd+o+GbNN6c9a9az53x3vuhtKxe3V8o7qtUd1amdtZmd03O7pmZ3VGqzfrnml6rF6nSpNleZ2VHbvre249HS/J51IF5ziDf/w0ObgwxxZ0f75PgoW8gJTJ6nsyy1AYgpimE5iuFzNJujWCrIED8AweuZ4M8ZV9K/ND28vn51saBKoiZJmihpa8VcpqSZombch8L3SVSNdXs4SA87xUqgIC+hGLag6KyoFFghS7MFWuA4VRJMRbJVxTF0PzBiHyyL+OuB2Ko4VsWxq+5aJ5rvTRe96aI37XsBbU+tYWt13cR17KptVVYzx3rR0IuGXrTMkm2Wg014G3PJtlVemzL9haTExqI3xy7bVum+jgvH/sKJ/567XA3Sw6bh6ZqjyKYk6sFHydACQ/Msw/O8KMuqYViO43me7/u+67qmaWmariiyJImiKAiiIIq8JHAbP3uJ4yWOE1lOZPjAIeYpgS+IAYlyeUlidIWzFM6SGEOg1gNgclAKEYjNicEeCSYrsHmRL6yGLhTO0ARTl2xdsk3ZsRTXVn1XL3pmuWhVSna1aFVcvWQpriE5mmCqvKFwuhxodQ+GKtCKQMkirfAFpTAppEeYzAjLZFSZcQLMDWhYpCyJDoC46qi1dQO46m4PCNhWqr4xU7LmfGPGVqrBuZ4+XbbnS/a8o9V00TMEyxZNV7I8xQm83nWXdyMTm7weVE8EPRK2aHqKU9S8slGsmKWyUSzpfrDlzhYMk9cNXtd4TWZkiZZkVtYEzZDNIECsCloQmbA1xzW8oHTCkE1LtUtOOSDgqdJ0rTg1VZoOaHgjJdeKU7VirepXy27Jtzzf9qt+aaZaqxZ9Jp9rSSXrHn4oHm7g6fzFc2d/8qO3f/HT93/2wTs/++CdX/7s/Q9/9ZNrH/78xtWNQHz97s3VSXG3r1+7ff363Zu37t0MgPijT+98+rt7v//dvd99dufTT27c/fTm3f/9t7//t3/9H//6L//HWy/9IADiur/92yYImvf9V//pnzYC8W9v3vz0xs1Prt/8+Nqtj67dvnf11r2rt+9d+2IP8c1716/dvnH9TjCe4ze/vvbeu5/3EL/88g9efvnlYFKdYRhNTU2bN2+uq6uLxaIIAuM4imEIDAMAGAHACIzEA58YxWGMgMkkmmwmki0E2YyRzRjRhGIpCEkAEB4D0QgAhwA4BMJhGIkEXV0IGkOQKIbG8IC4SCjQGhBDKRJqJJHmBNKcxJpSaDIBEwmITECJBJxIwokkTCbgRAJOrh0HPwZrUo1YcwvZ2ISRJBh06OIkmEwhTc14cwvR2ISTSRjHARSNIUgUxWI4DpAkRAY8TUBJAiRJkCBBkgDJNc8SQ2IoHJTvRlA4iiExBInCcASGwggURpEojsWTBNSUQltaiPa2ZGd7Y1dHY3dnY09X40B3czBqZHygPT3clR3dmh/vyY/35Md78xO9+cne/GRvId1fyAzkMwOZiZ7xkS1jI10T493jE1vHJ7aOjm0ZGukYGGzr62/p6W3a2tO4tbepp7+5f7BtcLh9aKhzeKBzuL9juK99sLdtoKd1Vb3tA70dg70dA32dfb2dvb2dvb1dXVs6WlqaU6lEIkniCRwhMAhDQRQFMSwY4wGTCYRMIIkkkkrCqSSYTMRJIk5gAIkBJAYE9wcJHEjiYJKAEgRE4hCBgQQGERiMYwCKAjAMwDCIwBCKwBiKoBi6JgRB4YCGIRgAIRAEYQhAYABB4ygKYBiIYzAezBMhYIIItv1BOA5hGIRiAI5DyQTemCJTKSKZwpNJLJFASRLBCRjDIBQFETSOIHEYikNQHIKjIByFwAgIhgEoBEAhEAoBYCgOrvIxANTHgPpYMMUtXhdbG30cjdWFo5vCkUfC4UfCkU3R2OY40ABBYQSJImgUwWIoGkPRGIJEQCgMAA1gvA6K18FAHQTUw2ADDDYgYAgBQygUQqEQBodxJBKkgBAohEAhDA4TWCxJAI0JuKUJa28lt3SkerY0921t7e9tH+jtGOhtHx7oyk0OKWzOEhlTYiyJtWXOVlbdYlNidJ5SubzCZOXAIaYyEpVZNYaptLgmicrIgUnM5JTAV6bSYmFSpNIynZGYrECl+cIklxtnM6NUeqSQHqEmR+jJETozymbH+PyESGVEOsMXJpnMKDUxXJgcptIjdHqETo9SmVE6M8pkxtjMGJMbZ3PjXHacy0/Q+fFsenhkbGBgpG/rwJb2LS2pFjLZhJMpFEaj0eimSOSRLVua52ZL3/nWsx+8/8ZPfvRmAMTvvPnK22+8EjjE58+vLC6eOXv27OLi8joQL124dHblwsnF5eOLi8eXFk8sL51YXj6xtHz0zOLhhdNPnTx1+NSZo2cWTyytLD797JmLz+z62pM5XkIbW6Nooqt/1KvNHzm1svzMN5cuffPk0qXDp84fPnX+8ML5p06uHDi2eODY4uHTFxeWn1tYfu7YqQuHjiztf+Lkrt0Hd+x6cv+BkwtrQHzx2X86dPxcbe6xPGf1DheGJjjRrNa275/ZdaC2Y//UzgPzjx7Z8+TCY4cXHz10du9TZ/YePL3vqTP7Dp3deWBheu+h4rb9X7HsHeXKo9OzXws21bW2bI0DGAzj3Vt6OIbzHa9Wrlb9ctEueqbn6r6j+45W8oyKZ0y55swXgLi0vVLZXqntqE7vmJrZWZvZXp2aK1dnKrWZyvRcZWZbZXZnddueyra9xdndklMdzgp4a8/DEeRvH2r426/W/eMj9ZvqGkAQbG9rHR8dZgs5maMkrsDRmaB2rZDPUTTNcjzLSzQv0pzIshL7ZdvjJFFb52BFNlTFVGRD4BWOlQJ03mgJr0sUVJFXBF7hOInlJF5QREkTZV1QdH4j+wZa20InrcWLA3t4vZHNdIuB1vsogtixqBqCqsuqpWmuqa9ucdsY530QBzcmHP5M2VbZMsqWUbHMim1WHKvq2jXPmfLcac+d9tflzfjutOdMO1bNsaqBbLNiGWVTLxlaUV/T2rFv6P76e7atkm2tz08uP6CSY5dsq2SZRdPwNsgPZJmBimuP6yqtpzUChjaNoqF7uuZqqq0qVsDEkqgJvMpzEseJARDrumnbjuu6ruvYtm0YhqqqkiSJoiBJgiyLsizKIi9ybDCyRWQZgWF5huFphqc5nhJ4SuAKPJsX2JxIZwQuL4q0GsR5RVpbo+FgL8SqH8zmRC4vcgWRpySRlmVWVXhdEw1dNA3ZMmXbUh1LdWzNc42iZ5Z8q1y0KyW7UnKqRbvsmSVH923Ns1TXVBxTsQ3ZMiRLlyxdNDXBUAVd4XVNMBTOYHNybpwPHGKFdVXOkxlHKJhsVmOzmkhZQTTClMoq5ymsa8kV31iNVbjaVHDsGzOePu3p08GPZXu+7Gwr2XO+OeVpRU9xvdXkw6o9HABxQMOBbewpzvq+uiAsEdjDQftEoICJvSBBIZmGZKicqrCKyquGZJiKFSjITqwDcVA9oUuGpdpVvxZEhwPwDYB4PSlR8apFu+SZRd8qlpxS0fZ9yyt7pbna9PbZuVqpmE9Pkijy0D/8fSxUz1G588unf/Kjt3/9iw9+/pN3P3j/zZ/86K1f/uxHV379s+tXfnHr+m/u3rz60e3rH92+ce/WjYCGb127euvatTs3bgYm8ce3P/r09qef3f1dULv20bXbv7117//8/b/827/+9//r9//y+gsvzbheIwg1/P3ft+P4rmr1je997w937/7fn332v92+/dnNW59cv/HR1Wv3rly7++H1Ox/euPvhzbtXbt29eufutburPcTX71y/dvva1Vs3b9y9c/vjWzfv/ebX195558cvvfSDIEP88ss/ePHFl7797W+fPHnSsqzW1taGhoaGhoZYLIqiMEniJImjKARAUQCMoBiYSGKpRoJMYCgOYSRMpFAihaAJCCIAEIvF4HAUCkWhUAxsiEMhEImiWJwgoWQSXZ0KgcZRNI6tCUXiKBrHkDiOxAkUSGBgEodSBNxIIqkkmkyiiRSaSCGJJJpIIkEnLpGAyQRMJv+/2s7zuY3zzuPOXM41tiU2bHvKPrsLgGCnZKqxE3Wxi0VfdIAAu0gVy5Itq1kSq9gkOnFin1MndmI7sWO5JXHimcRFtiQX2U5yc7nL3N3k5l7czf0N9+IBIVqyFGUmmfkM5jfg7ju8+MyX3+f3AKJASQGyAqXyY1ixYVlBRAaY8FjkRSIQWZBkKMuQyABLPMIsRAyAFoRYIgmKFVttWLEiq4KsClKsSFaQIkNFhrIMJZn+Z18gRCBEkIggEYFIgkgEIvJE5EXCE0mQJaDIULEiq02020S7Xay3Y4cdNthgow021aNmB25tJO3N8pYWZUuLdWurraPN3rGlftuW+u1bHds7GrZ1NGxpt7U0S01NpLlFamqRGlukxmbiaBLrG7G9Adkc0FYPrQ5obYD2RlTfiBsacGM9brbjZjtusqPGCvViYz1prCeNDqnBITc4FEeD1V6vKIokSaJIMCIIiEjAWKDb10RJEGVAZIHIgqQIisIrMicRhmCLiCwitohX01GGYIaUCwesiBgRcSLiMGIRYiFkIeQg5CHiERIgAhUAEgASABQA5AHgBUEQeAA4AbKg/JIAEX2PRwhAzEPMI8RDyAPEIcwTCcuyKMmYyFiSECGofDpQhOtlHgEhASEBYk6ArCBYOL6WE2o5oZYXanmhlhVqWaGGLqFj+RqWr+G4GparYcquXM1w1Ra2ysJstjCbLWwVw1VzQh2AFohZKLIQs3QBswDqOL6WZapZpoq1VLEMpZplqjimugLP1pRZj6t5tkbgagFfBwULgoyIOIJ5iQB5PXNXJGBXUJND6mhxdD3Q2r9zq693l+Hpi2qehKEmQ/5UWEsG/YmgahqqGfAlDNUM+KKaO+xzhnzOsM8ZVl0RvyuiuiJ+d8TvjvrdEb87orrCPmfQOxD09FMMT7/u6dPdvbqzRxvoVp3d6kCXn0JTZ1dvwN0XoAdcnD3+gW7V2e13dmvOHs3Z43f1aK4e3dUbcPXq7t6Ap89w9wU8fZqnz+vu6R/o6u7btaN7W1tHi6PJaq0nRIECrOO4KkGo3r69dXJ36fvf+eabP3/5V784/8arL7784nOv/OyF8y+98PyPn3n66SfPnl2Zn5+bnZ2dnz9z5szy0srZpdW1xdW1MyvnZhaXTy4snFiYP7W0eGpp8bGFhWNzc8dmZ4/Pz59cXDy1tHxqcXnu7OMzq+cmDz4yoAWQvYEltradPenS+LGZxTOPP3Vm7anTi2vHZ1eOz64cm105PrtyZHrp6PTyifm1maUnZpe/eWru3JFjC/sPnJiYfHhi6vDBR05Pzz9+7hvf+8aTPzz79e8ePbU8NH7QG0ht3enZ3q3qsUJp96GxfUdG9h4e23908tBjex+dfvDo3P6jc/uOzu89Mrfn0dmpwzMTh06NPHi8tPfIbenM3sHiQ0Mjh5Lp8QGnUV/fxvEiQtLWLR2aqmWS6WJ+sJgdzKdy2UQuY+ZSsVw6ms/EixlzKJMY/bLKxFRpZGpobGpodLI4PF4sjRSHRosj44MjE4WRycLYnvzY3szwVCAxuGNAQ/Xt99QI/3D35q/evenu+6ru31zF85yj3t65c7vf4wrrvpDu03xOr7Pf3d/vcbt8qqrpAd0IaUbYHwj71wX3Rtkw1eJwKB4KxnQtRE/d0Yc3hsehYIwKse4P+lXD59O9Pl31G3ogrBsRLRjR1nsRgS+qMG0VUxuubGS7OVSXE6l8KjX4V/nuTc7GXY8Zz8ejVzFjhUR8MGkWU4lSKlGqXAJHr02mQpw0i5REfDARHzRjhXg0H4vkYpFcNJyNhrORUCYcSkfCqWgkbcZz67WK7K0Qj6VvmUxlD4YZz8Vj2XgsG4tSG05RIaZOHA7Fw6G4EQhrWsDv1w0jFIlE43EzkUgkEmY8Ho9EaFlCDwQ0w9BDISMcDoaCuuFXAz5vQPUGVJ/uUzWfT/P6NK9f8+iaR/e7NdWl03PDfpehe0KVOu/6eWKdrkjz9mvl1q/H0L2GoYZCWiQSiMWCZjyUiIcSZjhphhNmJGlGkpUENGNmM4lcxsxlzFw6nk3FytvHktE0VWcznCxrcSgRC5qxYDxqxGNBMxowDV9Mc0cNr0nFNxbIBX1JzRVTByJUkROhwVSklAgNRrRM0JcM+9NmsJAMF2lsnIqUqBlnYsM5czSfGCuTHC+kxgup0UKimI9lc5E0TYgreyQqlWIqvoNmvpgoFOI5qsWV7/Ox7EZodyITTqXDyUQoETfiUT0aM2KJcCIZTSWjKbpoIh4yzXAiFUtXKhPpeCabyA0XRnaPTI6Vxku5ocFMsZgtUSemNpwxs2Y4EQuaZjiRjqcyZjpjpgezhd2j43t37x4q5J29PYjn7r79q0xNle5zry7OvfnzV9/9za/fevP1N1596fVXXnzrzdff+c2vLrxDhfjCJ5c/qAjxpQvvXXzv3YvvvXf5/Q8+/ODix5cuX7n08aeXPv3s8uf06uaP3r342cWP/v0P//J/f/7vP332h5/84IdDyZSV56vvvLNZkvYPD59/9tk/fvwxFeLPP7h45cL7H7/73ofvvHv57QuX337/w7c/+PCdix++e5kKMd0yQc/SXfzgo48+/PTypU/e/u2FV1/5+Y9+9DzdMvHccy8888yzTz/99PT0dDKZbGpqqq6urqqqsljqIBQkSVQUCWPA8WUhttklR4NVsRGIeR5YOGhhQZ1FqKvja+r4mlquxiLUctACMCvKQLGLjgaluaW+rb2xta2hsdFKlzopcnmvE91iS4VYhKyEOAnxVItlAggBogSwJGAiYMIjIiDCI8KX1+jK1ImRbMWyDUsKIjIQZSAqkMhQlACWACI8EnmEOYg5gFmAGIBYATIQsUQCihVbbaJixVYFWxWsWPG1sxVbrX9pVrCiYMWKZQUrCiojC7LEyYRVJE4mnCLxlcUadiuot0GHHTXYkaMeNzhEh0O02oAk80RiRZnFV+GwzInrYIVDCocVTpQ5SWIVwtpE1i6yNrq4g7BWwir0bBnhFcLLBEiE7pdAoggxhghDKEIgYrC+fU0QZQovyhyROUnmJIklVIj/AtSSWYxZjFmEWIQ4WIYvS/B1QChACCCAUACIB4iDkK/MAPKgPPMQloUYIB4iASEAsQCvii+dwRdmDCDmAeIEyPDAwkMLDy3lyyaumwVgESrfC3WcUMcKtSxfw3I1LF/LgTr6I0Eif/UnhFgBWHjBwnN118NdA1vHsXU8ZxF4uhbawnPXsP4WS6kV2FrI1hC+zo74VhvZ0dLQt32Lt2enNtAdcPVWjDbk6Q95ByKqK6K6Qt4Bw91nuPuCnv6wz0m/jKiuqOqKrttw2OsMrQux4e6jIqu7ewPrUnvD2dWrO3t0Z4/u6tFdPTeZNVeP6urxuntdrp5+V3dX/66OnVua2xz2BrkixBDW7tzZPrm7RBPiihCff+n58y+98MJzz37720+dPbsyOztz+vT07Oz8wsLS4vLq4so5eiXHzOLyY/Pzx+fnTi6eObl45vj83NHZmWPzsycXF2dWV6dXVk8tLc+eXZteObv74MP9WgDXN3KSvX1Xb6o0dmT6zMLakwtrT55aXDs2u0w5PrdydHb52OzKY/NrM0tPzC1/8/Tc2qNH5/fsOzo6cXB86pGHNgjx6uPfOXpyaXjikBrMbN3peWCXxx/JlXYfGt9/dGz/kYmHjk89fHLv4dP7Hp3ed2SW2vDuR6bHD54ce+jE6IETIw8eLwtxafhgMj02MBCw21tZDgNA2tu2+n3+dCI1mCsMZgq5ZDabyGUTebplIp8czqdG8+mJQnZyMD9VLOwZKu4dHto3MrJvZGzfyPi+0d37Rif2lEbGC4PDheLw4NBYYWgsPzyeH53Mje5JD03qZmF7vwrtLXdXc1+58/6v3HHvnV/bdN+mzRzH1tutu3Z0qG5nWPcFda/fO+AZ6HP19bldTpoQ60bIb4RUPahuODN3k+IElV26n8vr0ehj1yTERiAS0MOaaqi+gNereb1/eyEuX2u3LsTJZOGvMt2NrYObY8bz8WjZYmPhXCySi0Xy8WiBanHFjCvXI6eTQxUbvokQh4OZcDAVDiWjkXQ8lk2Y+YSZ/WL0e0Nu4L6pCrFohfQtCnEkbIZDphEI+/26qmp0xUQ0Go3H4/F4LBqNhEKGYei67qcYhh4MBoKGZmi+gM8TUD1UiHWfWhFiv7ssxDQGLheCy+3eILVhT5/f3atSvH2ab0D3uwOaJxDwGYYaCvrDdHNCWI9GArFIIBY1ykZrhitpcZpC9XddfMvQ5+m7YT0a1iMhLRLSIiF/LKjGw1oybuRoezgdHYob+bA/Td2X5sG0FEFbwmF/OuxP07pw3MjTT6rIG+U4ExvOmiO5xHAhURw08+suW25NUGgwTGPgoVRxKFUcNPO0K3yLQmwGzbgRN0OJZDRFL+NIRJI0J6YF4mK2RLvCQ/lh6r4jg6PFbKnSKs6nCsVsaTBTzCZyiUgyasTCejRqxBIRMxlNJKOJfCo3Pjy6Z2KilM87e3uwwN9zx+1cXbXh955dWvjVL15777dvvfXm66+/8tJr51/89S9vTYjLa9c+vnLxyqeXPrty8cqH7166/Pb7V96//Kff/fP//ud//euV3z3/vR8UE0mJ4zbfcUeTKO4tlcpC/Pvf/52EuKGhoaqqatOmTbW1NYLAEYIlSYSIZ9lahq2BiFOsYr1DkRXMA6aOqaqqu39z3X3VzOZarpoBdTzmkAxkO3E0WZvbGrZ0tGzb0b6rs6OrZ0cnXXqwpbm9rbGttaG5yd7gsNbbJZtVtMpIFgVZFGTMUyGWMS8iDgALzflYoY4DddRmBMQAxALMIsKLMpAUKFmxZMOSFREFEgUSK5IUROh1EpKAJYFqDRQ5gFmIWYBZiDmRAElGsoIkGckykmVEF2iUZwXJSnmWr5+V8iwpiNYNJBkSuVzEJRIgEk8IRwhLPyXCSRInSXylDG1VyucCrTZotUFJFjDhEGEQYSBhAGGAxACJhRsAMivILJBYRFhRZCRsUZDFiixK5a4TbJEwI2FWwqyEOYJ5EQuYACwCjCHGEIkQiggSsbyGjciAKBSeKJykcJLCyTInSaxEWIkwEmEkwm5g4zcchRBOFLlywxfzCHMI87C8mE2AGHwBBBCCGCERIREiESAMEYZIBFAECAOEIRQBWp+RCCAGAuQFwAuQWx/W5w3QAFqArAA5gFgBsQJirgEgBlyd2cpjHKhjK0LM17BCLQfqBMTQ3xgFihzAjAAZAbBAYIHAbWC9sFGBvx6G567CcRaOvYY6gakFlhrE1Mq8xSEKrVaxo9G2s62xs72pa2tLhZ4H2nq3tffv2Orc1eHu2u7r2aX2dfr7OrWBbt3ZY7j7gu7+oKc/5B0o4xmgKkxt+FrcvQH3hnnDn2iErPV3+we6/QNdWn+X1r+eJfd3+TfMan+Xd6DL4+pxuXudnr5eV/fO7m3tHS0NzTbZhgVYxzCbeL6qo6N5fKzw9JNrb7z6U1qZ+NlPf3z+xedefvF5mhCvri7PzEyfOnV6ZmZufn5xcWn1zPLZheWzc0ur02eWTszNnZifownx8fm5o3MzxxfmTi0tzayuzqyePb28MntubWb13OShRwZ0Q3Q0cZK9bWdPsjh6ZHphYe1bZx5/6vTS48fnVipQIT4xd2568RtzS2Uhntp3ZGTi4PiewwcPT88sfH3tie9XhHho4qAazGzZ4d66062Gs8WJgxuE+LE9j5za++j03iOze4/MTR2e2f3w6fGDJ6kNjzx4/LZUek9h8MBGIWZYJAhiW+sW1aumEsnBXIH28zJmNpvIF1JDxfRIMTNWzE4Uc1Olwt6h4r7h0v7R4QfHRg+Mjx8Y331gfPLAxJ4D41N7SyPj+cJQNl/MD47kS8O5odH8yO7c6FR6aFI389v6fcDWdFcVe9sd9932j/fccc+9996/iWWZeruya0eH6h4IaV5D86ieshC7nE6v1+fXdC0QVANBn2b4NuxZu4kWU9mlx7DoHc5+1dhYHaYP6FroS4Q4+DdOiMtynMiaG06t3Zrm5m6ReCwXi2QjoUwklImGs1RqK1HxNWkx5VaEOBLKRNYTYlqcuEUbvrEQ/w0S4kAgrKqaz+fXtEAwGIpEwrFYLBaLRiKhYFAPBPyaplYwDN0I+A3NZ6hlIQ6oakD16z5V3yDEfpdOuxBUiPXyJnWDZsPuXtXV46N4ev3efk116X63rnkCmjege42AL2ioISrHQX+Y6mxYj1ItruTH1IOp+9JL8jZclReh7xpqyFCDAV8w4A0GvOGgGo8ZmXS0lDNHB1MTheQ43RcRC+RoIXgwNVHKTBbTu6kT05w46EuG1BSV44iWqfgx7RnT/DgZKWbipbw5WCkB05vqKqfr6AbifCxLb6qjQnyLCXEqVBZiM2gmwqlULJ2KZzYKMd25NlwYqSwbpgfmitlSNpGjT6Zi6YyZpXfX0Z5xZUlFPBQzw/F4KJYx06Ol4anx8VI+7+rrJVC49647eEtNUPOdWz7z61++ToX4r0uIqRBf/OiTi59cufjpJx98cvmdi5d+e+GTC5f+7fM//M9//PmPH3/+3He/P2gmRJbddPvtDRjvKRZffuaZv58QJxIJh8OxefPm9ZvqWFFEhGAAOYapsTDVALKygm12SZIRy9dV1dx376a7vrb5rk2199Vy1ZzIYSuyNSpNbY6t21p3dD7Q1bujb6DT6epxe/pc7t7+/s7uru2duzp2bN/S8UDrlvam1hZHY4PVYZfsCrbJSBEFasMy5hGwsGx1reX+WsumWmZzHVtl4aqZdV/hoQWKHJYEokBp/fjOp/7OsQAAAedJREFURqgcizIQ6RVrkkC1pgImApGASD8lIJZF9pbmjVz/jCgBURKo/hLaS5aFCrICFBkoClQUKCtAsULFut7okDgkcVDigPwlCAonKByQOSxxhLCyyFgxY8OMVWSUdWSRXW/88pIoEHE9CxahKCJMECIYEnK9EAtE4SWFlxROVjhZ5mSJkyXWKrFWic7Xw1MUiSekLMQY8+gq19lwWYiRiLFEMBExwVjCWEKY4C+bMSYYiVCAPAc4HnA84DjA3XhmeMAIkAWIA/QfArfAuhDXMnwN5WZCjBgAOQiEWwQI3JfJ8ZcbM+QsmLOIHKMITD3mGwhosYqtNtJiFVusYrOCKa020l4vb22wbm9xdD/QSrXY3bXd27PT17vL399FzXhjqHwzIb4xurPH39+l9nWqvZ1qb6fa13mj2dfb6envdDu7Xe5ep6+v39Pb1bfzgR3tzW0OxS4KsM5iud9iua+93TE8lHnyidXXzr/wyzd+9tr5n3xBiP/pyZWVpY1CfGZxZWFplV7JcXph8cTc3GML86eXl04vL51YmD82N3vii0I8d+7x2bNrUw8fdgaCoqOJk2ytO7pvJsQzy0dnlq8R4j37j45OHJq4gRD7jPSWHa6KEI/tOzK679HxA8cmD91MiIf3H/t/AtSdldMatTMAAAAASUVORK5CYII="/>
          <p:cNvSpPr>
            <a:spLocks noChangeAspect="1" noChangeArrowheads="1"/>
          </p:cNvSpPr>
          <p:nvPr/>
        </p:nvSpPr>
        <p:spPr bwMode="auto">
          <a:xfrm>
            <a:off x="377825" y="2746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2858250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2400" dirty="0"/>
              <a:t>5  Average letters/word (</a:t>
            </a:r>
            <a:r>
              <a:rPr lang="en-US" sz="2400" dirty="0" err="1"/>
              <a:t>english</a:t>
            </a:r>
            <a:r>
              <a:rPr lang="en-US" sz="2400" dirty="0"/>
              <a:t> and </a:t>
            </a:r>
            <a:r>
              <a:rPr lang="en-US" sz="2400" dirty="0" err="1"/>
              <a:t>russian</a:t>
            </a:r>
            <a:r>
              <a:rPr lang="en-US" sz="2400" dirty="0"/>
              <a:t>)</a:t>
            </a:r>
          </a:p>
          <a:p>
            <a:pPr marL="0" indent="0">
              <a:buNone/>
            </a:pPr>
            <a:r>
              <a:rPr lang="en-US" sz="2400" u="sng" dirty="0"/>
              <a:t>X  587,287	</a:t>
            </a:r>
            <a:r>
              <a:rPr lang="en-US" sz="2400" dirty="0"/>
              <a:t> words in W&amp;P</a:t>
            </a:r>
          </a:p>
          <a:p>
            <a:pPr marL="0" indent="0">
              <a:buNone/>
            </a:pPr>
            <a:r>
              <a:rPr lang="en-US" sz="2400" dirty="0"/>
              <a:t>2,936,435	characters excluding spaces and punctuation</a:t>
            </a:r>
          </a:p>
          <a:p>
            <a:pPr marL="0" indent="0">
              <a:buNone/>
            </a:pPr>
            <a:r>
              <a:rPr lang="en-US" sz="2400" dirty="0"/>
              <a:t>Roughly 3 million</a:t>
            </a:r>
          </a:p>
          <a:p>
            <a:pPr marL="0" indent="0">
              <a:buNone/>
            </a:pPr>
            <a:endParaRPr lang="en-US" sz="2400" dirty="0"/>
          </a:p>
          <a:p>
            <a:pPr marL="0" indent="0">
              <a:buNone/>
            </a:pPr>
            <a:r>
              <a:rPr lang="en-US" sz="2400" dirty="0"/>
              <a:t>Add in spaces</a:t>
            </a:r>
          </a:p>
          <a:p>
            <a:pPr marL="0" indent="0">
              <a:buNone/>
            </a:pPr>
            <a:endParaRPr lang="en-US" dirty="0"/>
          </a:p>
        </p:txBody>
      </p:sp>
    </p:spTree>
    <p:extLst>
      <p:ext uri="{BB962C8B-B14F-4D97-AF65-F5344CB8AC3E}">
        <p14:creationId xmlns:p14="http://schemas.microsoft.com/office/powerpoint/2010/main" val="36452841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2212" y="228600"/>
            <a:ext cx="8099577" cy="6463308"/>
          </a:xfrm>
          <a:prstGeom prst="rect">
            <a:avLst/>
          </a:prstGeom>
        </p:spPr>
        <p:txBody>
          <a:bodyPr>
            <a:spAutoFit/>
          </a:bodyPr>
          <a:lstStyle/>
          <a:p>
            <a:r>
              <a:rPr lang="en-US" dirty="0"/>
              <a:t>Darwin: the Origin of Species</a:t>
            </a:r>
          </a:p>
          <a:p>
            <a:r>
              <a:rPr lang="en-US" dirty="0"/>
              <a:t>Not, the origin of life</a:t>
            </a:r>
          </a:p>
          <a:p>
            <a:r>
              <a:rPr lang="en-US" dirty="0"/>
              <a:t>IOW, Darwin didn't attempt to explain how life came to be.</a:t>
            </a:r>
          </a:p>
          <a:p>
            <a:r>
              <a:rPr lang="en-US" dirty="0"/>
              <a:t>Evolutionist such as Dawkins (it could be that at some earlier time somewhere in the universe a </a:t>
            </a:r>
            <a:r>
              <a:rPr lang="en-US" dirty="0" err="1"/>
              <a:t>civilisation</a:t>
            </a:r>
            <a:r>
              <a:rPr lang="en-US" dirty="0"/>
              <a:t> evolved by probably some kind of Darwinian means to a very </a:t>
            </a:r>
            <a:r>
              <a:rPr lang="en-US" dirty="0" err="1"/>
              <a:t>very</a:t>
            </a:r>
            <a:r>
              <a:rPr lang="en-US" dirty="0"/>
              <a:t> high level of technology and designed a form of life that they seeded onto perhaps this this planet, </a:t>
            </a:r>
            <a:r>
              <a:rPr lang="en-US" dirty="0" err="1"/>
              <a:t>uhm,now</a:t>
            </a:r>
            <a:r>
              <a:rPr lang="en-US" dirty="0"/>
              <a:t> that is a possibility and an intriguing possibility and I suppose it's possible that you might find evidence for that if you look at the details of biochemistry molecular biology you might find a signature of some sort of designer...and that designer could well be a higher intelligence from   elsewhere in the universe) and _____ have suggested it came from outer space. Francis Crick of Watson &amp; Crick suggested life was "seeded on earth." ( </a:t>
            </a:r>
            <a:r>
              <a:rPr lang="en-US" dirty="0">
                <a:hlinkClick r:id="rId2"/>
              </a:rPr>
              <a:t>https://blogs.scientificamerican.com/guest-blog/the-origins-of-directed-panspermia/</a:t>
            </a:r>
            <a:r>
              <a:rPr lang="en-US" dirty="0"/>
              <a:t>  "life on Earth was the result of a </a:t>
            </a:r>
            <a:r>
              <a:rPr lang="en-US" dirty="0">
                <a:hlinkClick r:id="rId3"/>
              </a:rPr>
              <a:t>deliberate infection</a:t>
            </a:r>
            <a:r>
              <a:rPr lang="en-US" dirty="0"/>
              <a:t>, designed by aliens who had purposely fled mother nature’s seed to a new home in the sun."  /  </a:t>
            </a:r>
          </a:p>
          <a:p>
            <a:pPr fontAlgn="ctr"/>
            <a:r>
              <a:rPr lang="en-US" dirty="0">
                <a:hlinkClick r:id="rId4" tooltip="Go&#10;          to Icarus on ScienceDirect"/>
              </a:rPr>
              <a:t>Icarus</a:t>
            </a:r>
            <a:endParaRPr lang="en-US" dirty="0"/>
          </a:p>
          <a:p>
            <a:pPr fontAlgn="ctr"/>
            <a:r>
              <a:rPr lang="en-US" dirty="0">
                <a:hlinkClick r:id="rId5" tooltip="Go to table of contents for this volume/issue"/>
              </a:rPr>
              <a:t>Volume 19, Issue 3</a:t>
            </a:r>
            <a:r>
              <a:rPr lang="en-US" dirty="0"/>
              <a:t>, July 1973, Pages 341-346</a:t>
            </a:r>
          </a:p>
          <a:p>
            <a:r>
              <a:rPr lang="en-US" dirty="0"/>
              <a:t>Directed panspermia</a:t>
            </a:r>
          </a:p>
          <a:p>
            <a:r>
              <a:rPr lang="en-US" dirty="0"/>
              <a:t>Author links open overlay panel </a:t>
            </a:r>
            <a:r>
              <a:rPr lang="en-US" dirty="0" err="1">
                <a:hlinkClick r:id="rId6"/>
              </a:rPr>
              <a:t>F.H.C.CrickL.E.Orgel</a:t>
            </a:r>
            <a:r>
              <a:rPr lang="en-US" dirty="0"/>
              <a:t>   Directed Panspermia, the theory that organisms were deliberately transmitted to the earth by intelligent beings on another planet. We conclude that it is possible that life reached the earth in this way, but that the scientific evidence is inadequate at the present time to say anything about the probability</a:t>
            </a:r>
          </a:p>
        </p:txBody>
      </p:sp>
    </p:spTree>
    <p:extLst>
      <p:ext uri="{BB962C8B-B14F-4D97-AF65-F5344CB8AC3E}">
        <p14:creationId xmlns:p14="http://schemas.microsoft.com/office/powerpoint/2010/main" val="2413770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18271</TotalTime>
  <Words>6088</Words>
  <Application>Microsoft Office PowerPoint</Application>
  <PresentationFormat>On-screen Show (4:3)</PresentationFormat>
  <Paragraphs>1068</Paragraphs>
  <Slides>94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94</vt:i4>
      </vt:variant>
    </vt:vector>
  </HeadingPairs>
  <TitlesOfParts>
    <vt:vector size="102" baseType="lpstr">
      <vt:lpstr>Arial</vt:lpstr>
      <vt:lpstr>Calibri</vt:lpstr>
      <vt:lpstr>Georgia</vt:lpstr>
      <vt:lpstr>Old English Text MT</vt:lpstr>
      <vt:lpstr>Palatino Linotype</vt:lpstr>
      <vt:lpstr>Times New Roman</vt:lpstr>
      <vt:lpstr>Traditional Arabic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Logical Inference</vt:lpstr>
      <vt:lpstr>Settled Science</vt:lpstr>
      <vt:lpstr>Did Darwinism Settle Science?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Smelser</dc:creator>
  <cp:lastModifiedBy>Jeff Smelser</cp:lastModifiedBy>
  <cp:revision>215</cp:revision>
  <dcterms:created xsi:type="dcterms:W3CDTF">2018-11-28T22:27:07Z</dcterms:created>
  <dcterms:modified xsi:type="dcterms:W3CDTF">2019-01-20T15:48:41Z</dcterms:modified>
</cp:coreProperties>
</file>