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6" r:id="rId4"/>
    <p:sldId id="260" r:id="rId5"/>
    <p:sldId id="259" r:id="rId6"/>
    <p:sldId id="258" r:id="rId7"/>
    <p:sldId id="262" r:id="rId8"/>
    <p:sldId id="257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1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0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9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5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3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6628-A4E9-4BD9-9827-EA3D723B299B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87DB-B9AC-46FE-BDDA-D98608619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4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6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Day of Pentecost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1676400"/>
            <a:ext cx="647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400" b="1" dirty="0"/>
              <a:t>Sunday</a:t>
            </a:r>
            <a:r>
              <a:rPr lang="en-US" sz="2400" dirty="0"/>
              <a:t>​</a:t>
            </a:r>
          </a:p>
          <a:p>
            <a:pPr algn="ctr" fontAlgn="base"/>
            <a:r>
              <a:rPr lang="en-US" sz="2400" b="1" dirty="0"/>
              <a:t>August 19, 2018</a:t>
            </a:r>
            <a:r>
              <a:rPr lang="en-US" sz="2400" dirty="0"/>
              <a:t>​</a:t>
            </a:r>
          </a:p>
          <a:p>
            <a:pPr algn="ctr" fontAlgn="base"/>
            <a:endParaRPr lang="en-US" sz="2400" b="1" dirty="0"/>
          </a:p>
          <a:p>
            <a:pPr algn="ctr" fontAlgn="base"/>
            <a:r>
              <a:rPr lang="en-US" sz="2400" b="1" dirty="0"/>
              <a:t>6:00 pm</a:t>
            </a:r>
            <a:r>
              <a:rPr lang="en-US" sz="2400" dirty="0"/>
              <a:t>​</a:t>
            </a:r>
          </a:p>
          <a:p>
            <a:pPr algn="ctr" fontAlgn="base"/>
            <a:r>
              <a:rPr lang="en-US" sz="2400" dirty="0"/>
              <a:t>​</a:t>
            </a:r>
          </a:p>
          <a:p>
            <a:pPr algn="ctr" fontAlgn="base"/>
            <a:r>
              <a:rPr lang="en-US" sz="2400" i="1" dirty="0"/>
              <a:t>Exton</a:t>
            </a:r>
            <a:r>
              <a:rPr lang="en-US" sz="2400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140453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69788"/>
            <a:ext cx="8153400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30000" dirty="0"/>
              <a:t>5 </a:t>
            </a:r>
            <a:r>
              <a:rPr lang="en-US" sz="2200" dirty="0"/>
              <a:t>In the first month, on the fourteenth day of the month at twilight is the </a:t>
            </a:r>
            <a:r>
              <a:rPr lang="en-US" sz="2200" cap="small" dirty="0"/>
              <a:t>Lord’s</a:t>
            </a:r>
            <a:r>
              <a:rPr lang="en-US" sz="2200" dirty="0"/>
              <a:t> </a:t>
            </a:r>
            <a:r>
              <a:rPr lang="en-US" sz="2200" b="1" dirty="0"/>
              <a:t>Passover</a:t>
            </a:r>
            <a:r>
              <a:rPr lang="en-US" sz="2200" dirty="0"/>
              <a:t>.</a:t>
            </a:r>
            <a:r>
              <a:rPr lang="en-US" sz="2200" b="1" baseline="30000" dirty="0"/>
              <a:t>6 </a:t>
            </a:r>
            <a:r>
              <a:rPr lang="en-US" sz="2200" dirty="0"/>
              <a:t>Then on the fifteenth day of the same month there is the </a:t>
            </a:r>
            <a:r>
              <a:rPr lang="en-US" sz="2200" b="1" dirty="0"/>
              <a:t>Feast of Unleavened Bread</a:t>
            </a:r>
            <a:r>
              <a:rPr lang="en-US" sz="2200" dirty="0"/>
              <a:t> to the </a:t>
            </a:r>
            <a:r>
              <a:rPr lang="en-US" sz="2200" cap="small" dirty="0"/>
              <a:t>Lord</a:t>
            </a:r>
            <a:r>
              <a:rPr lang="en-US" sz="2200" dirty="0"/>
              <a:t>; for seven days you shall eat unleavened bread. ”</a:t>
            </a:r>
          </a:p>
          <a:p>
            <a:r>
              <a:rPr lang="en-US" sz="2200" dirty="0"/>
              <a:t>….</a:t>
            </a:r>
          </a:p>
          <a:p>
            <a:endParaRPr lang="en-US" sz="2200" b="1" baseline="30000" dirty="0"/>
          </a:p>
          <a:p>
            <a:r>
              <a:rPr lang="en-US" sz="2200" b="1" baseline="30000" dirty="0"/>
              <a:t>9 </a:t>
            </a:r>
            <a:r>
              <a:rPr lang="en-US" sz="2200" dirty="0"/>
              <a:t>Then the </a:t>
            </a:r>
            <a:r>
              <a:rPr lang="en-US" sz="2200" cap="small" dirty="0"/>
              <a:t>Lord</a:t>
            </a:r>
            <a:r>
              <a:rPr lang="en-US" sz="2200" dirty="0"/>
              <a:t> spoke to Moses, saying, </a:t>
            </a:r>
            <a:r>
              <a:rPr lang="en-US" sz="2200" b="1" baseline="30000" dirty="0"/>
              <a:t>10 </a:t>
            </a:r>
            <a:r>
              <a:rPr lang="en-US" sz="2200" dirty="0"/>
              <a:t>“Speak to the sons of Israel and say to them, ‘When you enter the land which I am going to give to you and reap its harvest, then you shall bring in </a:t>
            </a:r>
            <a:r>
              <a:rPr lang="en-US" sz="2200" b="1" dirty="0"/>
              <a:t>the sheaf of the first fruits of your harvest</a:t>
            </a:r>
            <a:r>
              <a:rPr lang="en-US" sz="2200" dirty="0"/>
              <a:t> to the priest. </a:t>
            </a:r>
            <a:r>
              <a:rPr lang="en-US" sz="2200" b="1" baseline="30000" dirty="0"/>
              <a:t>11 </a:t>
            </a:r>
            <a:r>
              <a:rPr lang="en-US" sz="2200" dirty="0"/>
              <a:t>He shall wave the sheaf before the </a:t>
            </a:r>
            <a:r>
              <a:rPr lang="en-US" sz="2200" cap="small" dirty="0"/>
              <a:t>Lord</a:t>
            </a:r>
            <a:r>
              <a:rPr lang="en-US" sz="2200" dirty="0"/>
              <a:t> for you to be accepted; on the day after the </a:t>
            </a:r>
            <a:r>
              <a:rPr lang="en-US" sz="2200" dirty="0" err="1"/>
              <a:t>sabbath</a:t>
            </a:r>
            <a:r>
              <a:rPr lang="en-US" sz="2200" dirty="0"/>
              <a:t> the priest shall wave it.</a:t>
            </a:r>
          </a:p>
          <a:p>
            <a:r>
              <a:rPr lang="en-US" sz="2200" dirty="0"/>
              <a:t>….</a:t>
            </a:r>
          </a:p>
          <a:p>
            <a:endParaRPr lang="en-US" sz="2200" dirty="0"/>
          </a:p>
          <a:p>
            <a:r>
              <a:rPr lang="en-US" sz="2200" b="1" baseline="30000" dirty="0"/>
              <a:t>15 </a:t>
            </a:r>
            <a:r>
              <a:rPr lang="en-US" sz="2200" dirty="0"/>
              <a:t>‘You shall also count for yourselves from the day after the </a:t>
            </a:r>
            <a:r>
              <a:rPr lang="en-US" sz="2200" dirty="0" err="1"/>
              <a:t>sabbath</a:t>
            </a:r>
            <a:r>
              <a:rPr lang="en-US" sz="2200" dirty="0"/>
              <a:t>, from the day when you brought in the sheaf of the wave offering; </a:t>
            </a:r>
            <a:r>
              <a:rPr lang="en-US" sz="2200" b="1" dirty="0"/>
              <a:t>there shall be seven complete </a:t>
            </a:r>
            <a:r>
              <a:rPr lang="en-US" sz="2200" b="1" dirty="0" err="1"/>
              <a:t>sabbaths</a:t>
            </a:r>
            <a:r>
              <a:rPr lang="en-US" sz="2200" dirty="0"/>
              <a:t>. </a:t>
            </a:r>
            <a:r>
              <a:rPr lang="en-US" sz="2200" b="1" baseline="30000" dirty="0"/>
              <a:t>16 </a:t>
            </a:r>
            <a:r>
              <a:rPr lang="en-US" sz="2200" dirty="0"/>
              <a:t>You shall count fifty days </a:t>
            </a:r>
            <a:r>
              <a:rPr lang="en-US" sz="2200" b="1" dirty="0"/>
              <a:t>to the day after the seventh </a:t>
            </a:r>
            <a:r>
              <a:rPr lang="en-US" sz="2200" b="1" dirty="0" err="1"/>
              <a:t>sabbath</a:t>
            </a:r>
            <a:r>
              <a:rPr lang="en-US" sz="2200" dirty="0"/>
              <a:t>; then you shall present a new grain offering to the </a:t>
            </a:r>
            <a:r>
              <a:rPr lang="en-US" sz="2200" cap="small" dirty="0"/>
              <a:t>Lord</a:t>
            </a:r>
            <a:r>
              <a:rPr lang="en-US" sz="2200" dirty="0"/>
              <a:t>.</a:t>
            </a:r>
          </a:p>
        </p:txBody>
      </p:sp>
      <p:sp>
        <p:nvSpPr>
          <p:cNvPr id="15" name="Up Arrow 14"/>
          <p:cNvSpPr/>
          <p:nvPr/>
        </p:nvSpPr>
        <p:spPr>
          <a:xfrm rot="19833520">
            <a:off x="7511059" y="3753969"/>
            <a:ext cx="744252" cy="1340302"/>
          </a:xfrm>
          <a:prstGeom prst="upArrow">
            <a:avLst/>
          </a:prstGeom>
          <a:solidFill>
            <a:schemeClr val="accent1">
              <a:alpha val="6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4572000"/>
            <a:ext cx="57912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PENTECOST, aka FEAST OF WEEKS</a:t>
            </a:r>
          </a:p>
        </p:txBody>
      </p:sp>
    </p:spTree>
    <p:extLst>
      <p:ext uri="{BB962C8B-B14F-4D97-AF65-F5344CB8AC3E}">
        <p14:creationId xmlns:p14="http://schemas.microsoft.com/office/powerpoint/2010/main" val="166209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7663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6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23</a:t>
            </a:r>
          </a:p>
        </p:txBody>
      </p:sp>
    </p:spTree>
    <p:extLst>
      <p:ext uri="{BB962C8B-B14F-4D97-AF65-F5344CB8AC3E}">
        <p14:creationId xmlns:p14="http://schemas.microsoft.com/office/powerpoint/2010/main" val="31143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69788"/>
            <a:ext cx="8153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30000" dirty="0"/>
              <a:t>5 </a:t>
            </a:r>
            <a:r>
              <a:rPr lang="en-US" sz="2200" dirty="0"/>
              <a:t>In the first month, on the fourteenth day of the month at twilight is the </a:t>
            </a:r>
            <a:r>
              <a:rPr lang="en-US" sz="2200" cap="small" dirty="0"/>
              <a:t>Lord’s</a:t>
            </a:r>
            <a:r>
              <a:rPr lang="en-US" sz="2200" dirty="0"/>
              <a:t> </a:t>
            </a:r>
            <a:r>
              <a:rPr lang="en-US" sz="2200" b="1" dirty="0"/>
              <a:t>Passover</a:t>
            </a:r>
            <a:r>
              <a:rPr lang="en-US" sz="2200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</p:spTree>
    <p:extLst>
      <p:ext uri="{BB962C8B-B14F-4D97-AF65-F5344CB8AC3E}">
        <p14:creationId xmlns:p14="http://schemas.microsoft.com/office/powerpoint/2010/main" val="354929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69788"/>
            <a:ext cx="8153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30000" dirty="0"/>
              <a:t>5 </a:t>
            </a:r>
            <a:r>
              <a:rPr lang="en-US" sz="2200" dirty="0"/>
              <a:t>In the first month, on the fourteenth day of the month at twilight is the </a:t>
            </a:r>
            <a:r>
              <a:rPr lang="en-US" sz="2200" cap="small" dirty="0"/>
              <a:t>Lord’s</a:t>
            </a:r>
            <a:r>
              <a:rPr lang="en-US" sz="2200" dirty="0"/>
              <a:t> </a:t>
            </a:r>
            <a:r>
              <a:rPr lang="en-US" sz="2200" b="1" dirty="0"/>
              <a:t>Passover</a:t>
            </a:r>
            <a:r>
              <a:rPr lang="en-US" sz="2200" dirty="0"/>
              <a:t>.</a:t>
            </a:r>
            <a:r>
              <a:rPr lang="en-US" sz="2200" b="1" baseline="30000" dirty="0"/>
              <a:t>6 </a:t>
            </a:r>
            <a:r>
              <a:rPr lang="en-US" sz="2200" dirty="0"/>
              <a:t>Then on the fifteenth day of the same month there is the </a:t>
            </a:r>
            <a:r>
              <a:rPr lang="en-US" sz="2200" b="1" dirty="0"/>
              <a:t>Feast of Unleavened Bread</a:t>
            </a:r>
            <a:r>
              <a:rPr lang="en-US" sz="2200" dirty="0"/>
              <a:t> to the </a:t>
            </a:r>
            <a:r>
              <a:rPr lang="en-US" sz="2200" cap="small" dirty="0"/>
              <a:t>Lord</a:t>
            </a:r>
            <a:r>
              <a:rPr lang="en-US" sz="2200" dirty="0"/>
              <a:t>; for seven days you shall eat unleavened bread. 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</p:spTree>
    <p:extLst>
      <p:ext uri="{BB962C8B-B14F-4D97-AF65-F5344CB8AC3E}">
        <p14:creationId xmlns:p14="http://schemas.microsoft.com/office/powerpoint/2010/main" val="365236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69788"/>
            <a:ext cx="8153400" cy="4042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30000" dirty="0"/>
              <a:t>5 </a:t>
            </a:r>
            <a:r>
              <a:rPr lang="en-US" sz="2200" dirty="0"/>
              <a:t>In the first month, on the fourteenth day of the month at twilight is the </a:t>
            </a:r>
            <a:r>
              <a:rPr lang="en-US" sz="2200" cap="small" dirty="0"/>
              <a:t>Lord’s</a:t>
            </a:r>
            <a:r>
              <a:rPr lang="en-US" sz="2200" dirty="0"/>
              <a:t> </a:t>
            </a:r>
            <a:r>
              <a:rPr lang="en-US" sz="2200" b="1" dirty="0"/>
              <a:t>Passover</a:t>
            </a:r>
            <a:r>
              <a:rPr lang="en-US" sz="2200" dirty="0"/>
              <a:t>.</a:t>
            </a:r>
            <a:r>
              <a:rPr lang="en-US" sz="2200" b="1" baseline="30000" dirty="0"/>
              <a:t>6 </a:t>
            </a:r>
            <a:r>
              <a:rPr lang="en-US" sz="2200" dirty="0"/>
              <a:t>Then on the fifteenth day of the same month there is the </a:t>
            </a:r>
            <a:r>
              <a:rPr lang="en-US" sz="2200" b="1" dirty="0"/>
              <a:t>Feast of Unleavened Bread</a:t>
            </a:r>
            <a:r>
              <a:rPr lang="en-US" sz="2200" dirty="0"/>
              <a:t> to the </a:t>
            </a:r>
            <a:r>
              <a:rPr lang="en-US" sz="2200" cap="small" dirty="0"/>
              <a:t>Lord</a:t>
            </a:r>
            <a:r>
              <a:rPr lang="en-US" sz="2200" dirty="0"/>
              <a:t>; for seven days you shall eat unleavened bread. ”</a:t>
            </a:r>
          </a:p>
          <a:p>
            <a:r>
              <a:rPr lang="en-US" sz="2200" dirty="0"/>
              <a:t>….</a:t>
            </a:r>
          </a:p>
          <a:p>
            <a:endParaRPr lang="en-US" sz="2200" b="1" baseline="30000" dirty="0"/>
          </a:p>
          <a:p>
            <a:r>
              <a:rPr lang="en-US" sz="2200" b="1" baseline="30000" dirty="0"/>
              <a:t>9 </a:t>
            </a:r>
            <a:r>
              <a:rPr lang="en-US" sz="2200" dirty="0"/>
              <a:t>Then the </a:t>
            </a:r>
            <a:r>
              <a:rPr lang="en-US" sz="2200" cap="small" dirty="0"/>
              <a:t>Lord</a:t>
            </a:r>
            <a:r>
              <a:rPr lang="en-US" sz="2200" dirty="0"/>
              <a:t> spoke to Moses, saying, </a:t>
            </a:r>
            <a:r>
              <a:rPr lang="en-US" sz="2200" b="1" baseline="30000" dirty="0"/>
              <a:t>10 </a:t>
            </a:r>
            <a:r>
              <a:rPr lang="en-US" sz="2200" dirty="0"/>
              <a:t>“Speak to the sons of Israel and say to them, ‘When you enter the land which I am going to give to you and reap its harvest, then you shall bring in </a:t>
            </a:r>
            <a:r>
              <a:rPr lang="en-US" sz="2200" b="1" dirty="0"/>
              <a:t>the sheaf of the first fruits of your harvest</a:t>
            </a:r>
            <a:r>
              <a:rPr lang="en-US" sz="2200" dirty="0"/>
              <a:t> to the priest. </a:t>
            </a:r>
            <a:r>
              <a:rPr lang="en-US" sz="2200" b="1" baseline="30000" dirty="0"/>
              <a:t>11 </a:t>
            </a:r>
            <a:r>
              <a:rPr lang="en-US" sz="2200" dirty="0"/>
              <a:t>He shall wave the sheaf before the </a:t>
            </a:r>
            <a:r>
              <a:rPr lang="en-US" sz="2200" cap="small" dirty="0"/>
              <a:t>Lord</a:t>
            </a:r>
            <a:r>
              <a:rPr lang="en-US" sz="2200" dirty="0"/>
              <a:t> for you to be accepted; on the day after the </a:t>
            </a:r>
            <a:r>
              <a:rPr lang="en-US" sz="2200" dirty="0" err="1"/>
              <a:t>sabbath</a:t>
            </a:r>
            <a:r>
              <a:rPr lang="en-US" sz="2200" dirty="0"/>
              <a:t> the priest shall wave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</p:spTree>
    <p:extLst>
      <p:ext uri="{BB962C8B-B14F-4D97-AF65-F5344CB8AC3E}">
        <p14:creationId xmlns:p14="http://schemas.microsoft.com/office/powerpoint/2010/main" val="188852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69788"/>
            <a:ext cx="8153400" cy="6412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30000" dirty="0"/>
              <a:t>5 </a:t>
            </a:r>
            <a:r>
              <a:rPr lang="en-US" sz="2200" dirty="0"/>
              <a:t>In the first month, on the fourteenth day of the month at twilight is the </a:t>
            </a:r>
            <a:r>
              <a:rPr lang="en-US" sz="2200" cap="small" dirty="0"/>
              <a:t>Lord’s</a:t>
            </a:r>
            <a:r>
              <a:rPr lang="en-US" sz="2200" dirty="0"/>
              <a:t> </a:t>
            </a:r>
            <a:r>
              <a:rPr lang="en-US" sz="2200" b="1" dirty="0"/>
              <a:t>Passover</a:t>
            </a:r>
            <a:r>
              <a:rPr lang="en-US" sz="2200" dirty="0"/>
              <a:t>.</a:t>
            </a:r>
            <a:r>
              <a:rPr lang="en-US" sz="2200" b="1" baseline="30000" dirty="0"/>
              <a:t>6 </a:t>
            </a:r>
            <a:r>
              <a:rPr lang="en-US" sz="2200" dirty="0"/>
              <a:t>Then on the fifteenth day of the same month there is the </a:t>
            </a:r>
            <a:r>
              <a:rPr lang="en-US" sz="2200" b="1" dirty="0"/>
              <a:t>Feast of Unleavened Bread</a:t>
            </a:r>
            <a:r>
              <a:rPr lang="en-US" sz="2200" dirty="0"/>
              <a:t> to the </a:t>
            </a:r>
            <a:r>
              <a:rPr lang="en-US" sz="2200" cap="small" dirty="0"/>
              <a:t>Lord</a:t>
            </a:r>
            <a:r>
              <a:rPr lang="en-US" sz="2200" dirty="0"/>
              <a:t>; for seven days you shall eat unleavened bread. ”</a:t>
            </a:r>
          </a:p>
          <a:p>
            <a:r>
              <a:rPr lang="en-US" sz="2200" dirty="0"/>
              <a:t>….</a:t>
            </a:r>
          </a:p>
          <a:p>
            <a:endParaRPr lang="en-US" sz="2200" b="1" baseline="30000" dirty="0"/>
          </a:p>
          <a:p>
            <a:r>
              <a:rPr lang="en-US" sz="2200" b="1" baseline="30000" dirty="0"/>
              <a:t>9 </a:t>
            </a:r>
            <a:r>
              <a:rPr lang="en-US" sz="2200" dirty="0"/>
              <a:t>Then the </a:t>
            </a:r>
            <a:r>
              <a:rPr lang="en-US" sz="2200" cap="small" dirty="0"/>
              <a:t>Lord</a:t>
            </a:r>
            <a:r>
              <a:rPr lang="en-US" sz="2200" dirty="0"/>
              <a:t> spoke to Moses, saying, </a:t>
            </a:r>
            <a:r>
              <a:rPr lang="en-US" sz="2200" b="1" baseline="30000" dirty="0"/>
              <a:t>10 </a:t>
            </a:r>
            <a:r>
              <a:rPr lang="en-US" sz="2200" dirty="0"/>
              <a:t>“Speak to the sons of Israel and say to them, ‘When you enter the land which I am going to give to you and reap its harvest, then you shall bring in </a:t>
            </a:r>
            <a:r>
              <a:rPr lang="en-US" sz="2200" b="1" dirty="0"/>
              <a:t>the sheaf of the first fruits of your harvest</a:t>
            </a:r>
            <a:r>
              <a:rPr lang="en-US" sz="2200" dirty="0"/>
              <a:t> to the priest. </a:t>
            </a:r>
            <a:r>
              <a:rPr lang="en-US" sz="2200" b="1" baseline="30000" dirty="0"/>
              <a:t>11 </a:t>
            </a:r>
            <a:r>
              <a:rPr lang="en-US" sz="2200" dirty="0"/>
              <a:t>He shall wave the sheaf before the </a:t>
            </a:r>
            <a:r>
              <a:rPr lang="en-US" sz="2200" cap="small" dirty="0"/>
              <a:t>Lord</a:t>
            </a:r>
            <a:r>
              <a:rPr lang="en-US" sz="2200" dirty="0"/>
              <a:t> for you to be accepted; on the day after the </a:t>
            </a:r>
            <a:r>
              <a:rPr lang="en-US" sz="2200" dirty="0" err="1"/>
              <a:t>sabbath</a:t>
            </a:r>
            <a:r>
              <a:rPr lang="en-US" sz="2200" dirty="0"/>
              <a:t> the priest shall wave it.</a:t>
            </a:r>
          </a:p>
          <a:p>
            <a:r>
              <a:rPr lang="en-US" sz="2200" dirty="0"/>
              <a:t>….</a:t>
            </a:r>
          </a:p>
          <a:p>
            <a:endParaRPr lang="en-US" sz="2200" dirty="0"/>
          </a:p>
          <a:p>
            <a:r>
              <a:rPr lang="en-US" sz="2200" b="1" baseline="30000" dirty="0"/>
              <a:t>15 </a:t>
            </a:r>
            <a:r>
              <a:rPr lang="en-US" sz="2200" dirty="0"/>
              <a:t>‘You shall also count for yourselves from the day after the </a:t>
            </a:r>
            <a:r>
              <a:rPr lang="en-US" sz="2200" dirty="0" err="1"/>
              <a:t>sabbath</a:t>
            </a:r>
            <a:r>
              <a:rPr lang="en-US" sz="2200" dirty="0"/>
              <a:t>, from the day when you brought in the sheaf of the wave offering; </a:t>
            </a:r>
            <a:r>
              <a:rPr lang="en-US" sz="2200" b="1" dirty="0"/>
              <a:t>there shall be seven complete </a:t>
            </a:r>
            <a:r>
              <a:rPr lang="en-US" sz="2200" b="1" dirty="0" err="1"/>
              <a:t>sabbaths</a:t>
            </a:r>
            <a:r>
              <a:rPr lang="en-US" sz="2200" dirty="0"/>
              <a:t>. </a:t>
            </a:r>
            <a:r>
              <a:rPr lang="en-US" sz="2200" b="1" baseline="30000" dirty="0"/>
              <a:t>16 </a:t>
            </a:r>
            <a:r>
              <a:rPr lang="en-US" sz="2200" dirty="0"/>
              <a:t>You shall count fifty days </a:t>
            </a:r>
            <a:r>
              <a:rPr lang="en-US" sz="2200" b="1" dirty="0"/>
              <a:t>to the day after the seventh </a:t>
            </a:r>
            <a:r>
              <a:rPr lang="en-US" sz="2200" b="1" dirty="0" err="1"/>
              <a:t>sabbath</a:t>
            </a:r>
            <a:r>
              <a:rPr lang="en-US" sz="2200" dirty="0"/>
              <a:t>; then you shall present a new grain offering to the </a:t>
            </a:r>
            <a:r>
              <a:rPr lang="en-US" sz="2200" cap="small" dirty="0"/>
              <a:t>Lord</a:t>
            </a:r>
            <a:r>
              <a:rPr lang="en-US" sz="2200" dirty="0"/>
              <a:t>.</a:t>
            </a:r>
          </a:p>
        </p:txBody>
      </p:sp>
      <p:sp>
        <p:nvSpPr>
          <p:cNvPr id="15" name="Up Arrow 14"/>
          <p:cNvSpPr/>
          <p:nvPr/>
        </p:nvSpPr>
        <p:spPr>
          <a:xfrm rot="19833520">
            <a:off x="7511059" y="3753969"/>
            <a:ext cx="744252" cy="1340302"/>
          </a:xfrm>
          <a:prstGeom prst="upArrow">
            <a:avLst/>
          </a:prstGeom>
          <a:solidFill>
            <a:schemeClr val="accent1">
              <a:alpha val="6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4572000"/>
            <a:ext cx="57912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PENTECOST, aka FEAST OF WEEKS</a:t>
            </a:r>
          </a:p>
        </p:txBody>
      </p:sp>
    </p:spTree>
    <p:extLst>
      <p:ext uri="{BB962C8B-B14F-4D97-AF65-F5344CB8AC3E}">
        <p14:creationId xmlns:p14="http://schemas.microsoft.com/office/powerpoint/2010/main" val="267742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0" y="4572000"/>
            <a:ext cx="57912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PENTECOST, aka FEAST OF WEEKS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1946811"/>
            <a:ext cx="7772400" cy="46063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2 loaves of bread for a wave offering…baked with leaven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7 one year old male lambs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 bull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2 rams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1 male goat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2 male lambs one year old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b="1" baseline="30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The priest shall then wave them with the bread of the first fruits for a wave offering with two lambs before the </a:t>
            </a:r>
            <a:r>
              <a:rPr lang="en-US" sz="2000" cap="small" dirty="0"/>
              <a:t>Lord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 holy convocation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You shall do no laborious work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86400" y="2502151"/>
            <a:ext cx="3048000" cy="12750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anchor="ctr" anchorCtr="0">
            <a:spAutoFit/>
          </a:bodyPr>
          <a:lstStyle/>
          <a:p>
            <a:pPr algn="r"/>
            <a:r>
              <a:rPr lang="en-US" b="1" dirty="0" err="1"/>
              <a:t>Num</a:t>
            </a:r>
            <a:r>
              <a:rPr lang="en-US" b="1" dirty="0"/>
              <a:t> 28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6400" y="2432289"/>
            <a:ext cx="21194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Palatino Linotype" panose="02040502050505030304" pitchFamily="18" charset="0"/>
              </a:rPr>
              <a:t>a burnt offering</a:t>
            </a:r>
            <a:r>
              <a:rPr lang="en-US" sz="2000" i="1" dirty="0">
                <a:latin typeface="Palatino Linotype" panose="02040502050505030304" pitchFamily="18" charset="0"/>
              </a:rPr>
              <a:t> …with their grain offering and their drink offerings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5348" y="1958884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23:17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955062" y="2606691"/>
            <a:ext cx="334694" cy="838200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06241" y="3767396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23:19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365328"/>
            <a:ext cx="18710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latin typeface="Palatino Linotype" panose="02040502050505030304" pitchFamily="18" charset="0"/>
              </a:rPr>
              <a:t>peace offerings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785224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latin typeface="Palatino Linotype" panose="02040502050505030304" pitchFamily="18" charset="0"/>
              </a:rPr>
              <a:t>sin offering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4910396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23:20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0600" y="5977196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23:21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90600" y="2819400"/>
            <a:ext cx="769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23:18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162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493 L 3.33333E-6 -0.4993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7" grpId="0" build="p" animBg="1"/>
      <p:bldP spid="16" grpId="0" animBg="1"/>
      <p:bldP spid="6" grpId="0"/>
      <p:bldP spid="9" grpId="0"/>
      <p:bldP spid="5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04352"/>
            <a:ext cx="9144000" cy="838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1143000"/>
            <a:ext cx="57912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PENTECOST, aka FEAST OF WEEKS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048000" y="990600"/>
            <a:ext cx="1219200" cy="26830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25068" y="308100"/>
            <a:ext cx="669386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Lev 23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10 </a:t>
            </a:r>
            <a:r>
              <a:rPr lang="en-US" sz="2000" dirty="0">
                <a:latin typeface="Palatino Linotype" panose="02040502050505030304" pitchFamily="18" charset="0"/>
              </a:rPr>
              <a:t> …‘When you enter the land which I am going to give to you and reap its harvest, then you shall bring in the sheaf of the </a:t>
            </a:r>
            <a:r>
              <a:rPr lang="en-US" sz="2000" b="1" dirty="0">
                <a:latin typeface="Palatino Linotype" panose="02040502050505030304" pitchFamily="18" charset="0"/>
              </a:rPr>
              <a:t>first fruits</a:t>
            </a:r>
            <a:r>
              <a:rPr lang="en-US" sz="2000" dirty="0">
                <a:latin typeface="Palatino Linotype" panose="02040502050505030304" pitchFamily="18" charset="0"/>
              </a:rPr>
              <a:t> of your harvest to the priest.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1600200"/>
            <a:ext cx="91440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585452" y="2485104"/>
            <a:ext cx="1219200" cy="26830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25068" y="1524000"/>
            <a:ext cx="6693865" cy="13243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Lev 23</a:t>
            </a:r>
            <a:r>
              <a:rPr lang="en-US" sz="2000" b="1" baseline="30000" dirty="0">
                <a:latin typeface="Palatino Linotype" panose="02040502050505030304" pitchFamily="18" charset="0"/>
              </a:rPr>
              <a:t>17 </a:t>
            </a:r>
            <a:r>
              <a:rPr lang="en-US" sz="2000" dirty="0">
                <a:latin typeface="Palatino Linotype" panose="02040502050505030304" pitchFamily="18" charset="0"/>
              </a:rPr>
              <a:t>You shall bring in from your dwelling places two loaves of bread for a wave offering, made of two-tenths of an </a:t>
            </a:r>
            <a:r>
              <a:rPr lang="en-US" sz="2000" dirty="0" err="1">
                <a:latin typeface="Palatino Linotype" panose="02040502050505030304" pitchFamily="18" charset="0"/>
              </a:rPr>
              <a:t>ephah</a:t>
            </a:r>
            <a:r>
              <a:rPr lang="en-US" sz="2000" dirty="0">
                <a:latin typeface="Palatino Linotype" panose="02040502050505030304" pitchFamily="18" charset="0"/>
              </a:rPr>
              <a:t>; they shall be of a fine flour, baked with leaven as </a:t>
            </a:r>
            <a:r>
              <a:rPr lang="en-US" sz="2000" b="1" dirty="0">
                <a:latin typeface="Palatino Linotype" panose="02040502050505030304" pitchFamily="18" charset="0"/>
              </a:rPr>
              <a:t>first fruits</a:t>
            </a:r>
            <a:r>
              <a:rPr lang="en-US" sz="2000" dirty="0">
                <a:latin typeface="Palatino Linotype" panose="02040502050505030304" pitchFamily="18" charset="0"/>
              </a:rPr>
              <a:t> to the </a:t>
            </a:r>
            <a:r>
              <a:rPr lang="en-US" sz="2000" cap="small" dirty="0">
                <a:latin typeface="Palatino Linotype" panose="02040502050505030304" pitchFamily="18" charset="0"/>
              </a:rPr>
              <a:t>Lord</a:t>
            </a:r>
            <a:r>
              <a:rPr lang="en-US" sz="2000" dirty="0">
                <a:latin typeface="Palatino Linotype" panose="02040502050505030304" pitchFamily="18" charset="0"/>
              </a:rPr>
              <a:t>. 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71888" y="304800"/>
            <a:ext cx="1372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Barley Harvest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72400" y="1600200"/>
            <a:ext cx="1372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WheatHarvest</a:t>
            </a:r>
            <a:endParaRPr lang="en-US" sz="28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59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  <p:bldP spid="26" grpId="0" animBg="1"/>
      <p:bldP spid="2" grpId="0"/>
      <p:bldP spid="21" grpId="0" animBg="1"/>
      <p:bldP spid="27" grpId="0" animBg="1"/>
      <p:bldP spid="22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143000"/>
            <a:ext cx="57912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PENTECOST, aka FEAST OF WEEKS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0"/>
            <a:ext cx="5867400" cy="523220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PASSOVER &amp; UNLEAVENED BREAD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32867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50 days</a:t>
            </a:r>
          </a:p>
        </p:txBody>
      </p:sp>
      <p:sp>
        <p:nvSpPr>
          <p:cNvPr id="9" name="TextBox 8"/>
          <p:cNvSpPr txBox="1"/>
          <p:nvPr/>
        </p:nvSpPr>
        <p:spPr>
          <a:xfrm rot="18000000">
            <a:off x="3873375" y="2122941"/>
            <a:ext cx="3311995" cy="415498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100" b="1" dirty="0">
                <a:solidFill>
                  <a:srgbClr val="C00000"/>
                </a:solidFill>
              </a:rPr>
              <a:t>Jesus’ Death &amp; Resurrection</a:t>
            </a:r>
          </a:p>
        </p:txBody>
      </p:sp>
      <p:sp>
        <p:nvSpPr>
          <p:cNvPr id="10" name="TextBox 9"/>
          <p:cNvSpPr txBox="1"/>
          <p:nvPr/>
        </p:nvSpPr>
        <p:spPr>
          <a:xfrm rot="18000000">
            <a:off x="5641887" y="2292840"/>
            <a:ext cx="3311995" cy="415498"/>
          </a:xfrm>
          <a:prstGeom prst="rect">
            <a:avLst/>
          </a:prstGeom>
          <a:noFill/>
        </p:spPr>
        <p:txBody>
          <a:bodyPr vert="horz" wrap="square" rtlCol="0" anchor="ctr" anchorCtr="1">
            <a:spAutoFit/>
          </a:bodyPr>
          <a:lstStyle/>
          <a:p>
            <a:r>
              <a:rPr lang="en-US" sz="2100" b="1" dirty="0">
                <a:solidFill>
                  <a:srgbClr val="C00000"/>
                </a:solidFill>
              </a:rPr>
              <a:t>Beginning of the 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328678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50 days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3679641"/>
            <a:ext cx="258077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i="1" baseline="30000" dirty="0">
                <a:latin typeface="Palatino Linotype" panose="02040502050505030304" pitchFamily="18" charset="0"/>
              </a:rPr>
              <a:t>“</a:t>
            </a:r>
            <a:r>
              <a:rPr lang="en-US" sz="2000" i="1" dirty="0">
                <a:latin typeface="Palatino Linotype" panose="02040502050505030304" pitchFamily="18" charset="0"/>
              </a:rPr>
              <a:t>Christ the first fruits”</a:t>
            </a:r>
          </a:p>
          <a:p>
            <a:pPr algn="ctr"/>
            <a:r>
              <a:rPr lang="en-US" sz="2000" b="1" dirty="0">
                <a:latin typeface="Palatino Linotype" panose="02040502050505030304" pitchFamily="18" charset="0"/>
              </a:rPr>
              <a:t>1 </a:t>
            </a:r>
            <a:r>
              <a:rPr lang="en-US" sz="2000" b="1" dirty="0" err="1">
                <a:latin typeface="Palatino Linotype" panose="02040502050505030304" pitchFamily="18" charset="0"/>
              </a:rPr>
              <a:t>Cor</a:t>
            </a:r>
            <a:r>
              <a:rPr lang="en-US" sz="2000" b="1" dirty="0">
                <a:latin typeface="Palatino Linotype" panose="02040502050505030304" pitchFamily="18" charset="0"/>
              </a:rPr>
              <a:t> 15:23</a:t>
            </a:r>
            <a:r>
              <a:rPr lang="en-US" sz="2000" b="1" i="1" baseline="30000" dirty="0">
                <a:latin typeface="Palatino Linotype" panose="02040502050505030304" pitchFamily="18" charset="0"/>
              </a:rPr>
              <a:t> 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" y="4419600"/>
            <a:ext cx="6324600" cy="196977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Palatino Linotype" panose="02040502050505030304" pitchFamily="18" charset="0"/>
              </a:rPr>
              <a:t>First Fruits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Jms</a:t>
            </a:r>
            <a:r>
              <a:rPr lang="en-US" sz="2000" b="1" dirty="0"/>
              <a:t> 1:18	</a:t>
            </a:r>
            <a:r>
              <a:rPr lang="en-US" sz="2000" dirty="0"/>
              <a:t>James’ readers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Ro 11:16	</a:t>
            </a:r>
            <a:r>
              <a:rPr lang="en-US" sz="2000" dirty="0"/>
              <a:t>Jewish Believers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Ro 16:5	</a:t>
            </a:r>
            <a:r>
              <a:rPr lang="en-US" sz="2000" dirty="0" err="1"/>
              <a:t>Epaenetus</a:t>
            </a:r>
            <a:r>
              <a:rPr lang="en-US" sz="2000" dirty="0"/>
              <a:t>, of Asia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1 Co 16:15	</a:t>
            </a:r>
            <a:r>
              <a:rPr lang="en-US" sz="2000" dirty="0"/>
              <a:t>House of Stephanus, of Achaia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2 </a:t>
            </a:r>
            <a:r>
              <a:rPr lang="en-US" sz="2000" b="1" dirty="0" err="1"/>
              <a:t>Thess</a:t>
            </a:r>
            <a:r>
              <a:rPr lang="en-US" sz="2000" b="1" dirty="0"/>
              <a:t> 2:13	</a:t>
            </a:r>
            <a:r>
              <a:rPr lang="en-US" sz="2000" dirty="0"/>
              <a:t>The Saints in Thessalonica? </a:t>
            </a:r>
            <a:endParaRPr lang="en-US" sz="2200" b="1" i="1" baseline="30000" dirty="0">
              <a:latin typeface="Palatino Linotype" panose="02040502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6019800"/>
            <a:ext cx="4267200" cy="646331"/>
          </a:xfrm>
          <a:prstGeom prst="rect">
            <a:avLst/>
          </a:prstGeom>
          <a:solidFill>
            <a:schemeClr val="bg1"/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Palatino Linotype" panose="02040502050505030304" pitchFamily="18" charset="0"/>
              </a:rPr>
              <a:t>“from beginning”	ἀπ' αρχῆς</a:t>
            </a:r>
          </a:p>
          <a:p>
            <a:r>
              <a:rPr lang="en-US" dirty="0">
                <a:latin typeface="Palatino Linotype" panose="02040502050505030304" pitchFamily="18" charset="0"/>
              </a:rPr>
              <a:t>“</a:t>
            </a:r>
            <a:r>
              <a:rPr lang="en-US" dirty="0" err="1">
                <a:latin typeface="Palatino Linotype" panose="02040502050505030304" pitchFamily="18" charset="0"/>
              </a:rPr>
              <a:t>firstfruit</a:t>
            </a:r>
            <a:r>
              <a:rPr lang="en-US" dirty="0">
                <a:latin typeface="Palatino Linotype" panose="02040502050505030304" pitchFamily="18" charset="0"/>
              </a:rPr>
              <a:t>”	ἀπα</a:t>
            </a:r>
            <a:r>
              <a:rPr lang="en-US" dirty="0" err="1">
                <a:latin typeface="Palatino Linotype" panose="02040502050505030304" pitchFamily="18" charset="0"/>
              </a:rPr>
              <a:t>ρχήν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3849" y="6019800"/>
            <a:ext cx="120395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ΑΠΑΡΧΗΣ</a:t>
            </a:r>
          </a:p>
          <a:p>
            <a:r>
              <a:rPr lang="en-US" dirty="0"/>
              <a:t>ΑΠΑΡΧΗΝ</a:t>
            </a:r>
          </a:p>
        </p:txBody>
      </p:sp>
      <p:sp>
        <p:nvSpPr>
          <p:cNvPr id="8" name="Curved Down Arrow 7"/>
          <p:cNvSpPr/>
          <p:nvPr/>
        </p:nvSpPr>
        <p:spPr>
          <a:xfrm>
            <a:off x="914400" y="1538011"/>
            <a:ext cx="4538772" cy="1205189"/>
          </a:xfrm>
          <a:prstGeom prst="curvedDownArrow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FF0000"/>
              </a:gs>
              <a:gs pos="100000">
                <a:schemeClr val="accent1">
                  <a:tint val="23500"/>
                  <a:satMod val="160000"/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2819400" y="1538011"/>
            <a:ext cx="4572000" cy="1205189"/>
          </a:xfrm>
          <a:prstGeom prst="curvedDownArrow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FF0000"/>
              </a:gs>
              <a:gs pos="100000">
                <a:schemeClr val="accent1">
                  <a:tint val="23500"/>
                  <a:satMod val="160000"/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21445" y="3679641"/>
            <a:ext cx="1602459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i="1" dirty="0">
                <a:latin typeface="Palatino Linotype" panose="02040502050505030304" pitchFamily="18" charset="0"/>
              </a:rPr>
              <a:t>“first fruits”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652724" y="4015581"/>
            <a:ext cx="1348276" cy="708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first day of the week?</a:t>
            </a:r>
          </a:p>
        </p:txBody>
      </p:sp>
    </p:spTree>
    <p:extLst>
      <p:ext uri="{BB962C8B-B14F-4D97-AF65-F5344CB8AC3E}">
        <p14:creationId xmlns:p14="http://schemas.microsoft.com/office/powerpoint/2010/main" val="423095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7916 0.2951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1474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5833 0.128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7" y="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9" grpId="2"/>
      <p:bldP spid="20" grpId="0"/>
      <p:bldP spid="20" grpId="1"/>
      <p:bldP spid="20" grpId="2"/>
      <p:bldP spid="4" grpId="0"/>
      <p:bldP spid="9" grpId="0"/>
      <p:bldP spid="10" grpId="0"/>
      <p:bldP spid="11" grpId="0"/>
      <p:bldP spid="5" grpId="0"/>
      <p:bldP spid="14" grpId="0" uiExpand="1" build="p" animBg="1"/>
      <p:bldP spid="14" grpId="1" build="allAtOnce" animBg="1"/>
      <p:bldP spid="6" grpId="0" uiExpand="1" build="allAtOnce" animBg="1"/>
      <p:bldP spid="6" grpId="1" build="allAtOnce" animBg="1"/>
      <p:bldP spid="7" grpId="0" uiExpand="1" build="allAtOnce"/>
      <p:bldP spid="8" grpId="0" animBg="1"/>
      <p:bldP spid="18" grpId="0" animBg="1"/>
      <p:bldP spid="23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148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31</cp:revision>
  <dcterms:created xsi:type="dcterms:W3CDTF">2018-08-19T17:52:47Z</dcterms:created>
  <dcterms:modified xsi:type="dcterms:W3CDTF">2018-08-19T21:47:55Z</dcterms:modified>
</cp:coreProperties>
</file>