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72" r:id="rId3"/>
    <p:sldId id="274" r:id="rId4"/>
    <p:sldId id="273" r:id="rId5"/>
    <p:sldId id="275" r:id="rId6"/>
    <p:sldId id="277" r:id="rId7"/>
    <p:sldId id="276" r:id="rId8"/>
    <p:sldId id="279" r:id="rId9"/>
    <p:sldId id="278" r:id="rId10"/>
    <p:sldId id="284"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BB7"/>
    <a:srgbClr val="8DEFA7"/>
    <a:srgbClr val="60F8C9"/>
    <a:srgbClr val="3CF0AB"/>
    <a:srgbClr val="67F3BE"/>
    <a:srgbClr val="2DEF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58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A742AD-21DA-4AB7-AF56-1E4BF305E125}" type="datetimeFigureOut">
              <a:rPr lang="en-US" smtClean="0"/>
              <a:t>5/13/2018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41BD57-1103-43BD-A1C9-13D8116BF5D0}" type="slidenum">
              <a:rPr lang="en-US" smtClean="0"/>
              <a:t>‹#›</a:t>
            </a:fld>
            <a:endParaRPr lang="en-US"/>
          </a:p>
        </p:txBody>
      </p:sp>
    </p:spTree>
    <p:extLst>
      <p:ext uri="{BB962C8B-B14F-4D97-AF65-F5344CB8AC3E}">
        <p14:creationId xmlns:p14="http://schemas.microsoft.com/office/powerpoint/2010/main" val="121850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a:t>
            </a:fld>
            <a:endParaRPr lang="en-US"/>
          </a:p>
        </p:txBody>
      </p:sp>
    </p:spTree>
    <p:extLst>
      <p:ext uri="{BB962C8B-B14F-4D97-AF65-F5344CB8AC3E}">
        <p14:creationId xmlns:p14="http://schemas.microsoft.com/office/powerpoint/2010/main" val="3072709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10</a:t>
            </a:fld>
            <a:endParaRPr lang="en-US"/>
          </a:p>
        </p:txBody>
      </p:sp>
    </p:spTree>
    <p:extLst>
      <p:ext uri="{BB962C8B-B14F-4D97-AF65-F5344CB8AC3E}">
        <p14:creationId xmlns:p14="http://schemas.microsoft.com/office/powerpoint/2010/main" val="4076536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11</a:t>
            </a:fld>
            <a:endParaRPr lang="en-US"/>
          </a:p>
        </p:txBody>
      </p:sp>
    </p:spTree>
    <p:extLst>
      <p:ext uri="{BB962C8B-B14F-4D97-AF65-F5344CB8AC3E}">
        <p14:creationId xmlns:p14="http://schemas.microsoft.com/office/powerpoint/2010/main" val="7663144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12</a:t>
            </a:fld>
            <a:endParaRPr lang="en-US"/>
          </a:p>
        </p:txBody>
      </p:sp>
    </p:spTree>
    <p:extLst>
      <p:ext uri="{BB962C8B-B14F-4D97-AF65-F5344CB8AC3E}">
        <p14:creationId xmlns:p14="http://schemas.microsoft.com/office/powerpoint/2010/main" val="1786973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13</a:t>
            </a:fld>
            <a:endParaRPr lang="en-US"/>
          </a:p>
        </p:txBody>
      </p:sp>
    </p:spTree>
    <p:extLst>
      <p:ext uri="{BB962C8B-B14F-4D97-AF65-F5344CB8AC3E}">
        <p14:creationId xmlns:p14="http://schemas.microsoft.com/office/powerpoint/2010/main" val="695607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14</a:t>
            </a:fld>
            <a:endParaRPr lang="en-US"/>
          </a:p>
        </p:txBody>
      </p:sp>
    </p:spTree>
    <p:extLst>
      <p:ext uri="{BB962C8B-B14F-4D97-AF65-F5344CB8AC3E}">
        <p14:creationId xmlns:p14="http://schemas.microsoft.com/office/powerpoint/2010/main" val="40987194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2</a:t>
            </a:fld>
            <a:endParaRPr lang="en-US"/>
          </a:p>
        </p:txBody>
      </p:sp>
    </p:spTree>
    <p:extLst>
      <p:ext uri="{BB962C8B-B14F-4D97-AF65-F5344CB8AC3E}">
        <p14:creationId xmlns:p14="http://schemas.microsoft.com/office/powerpoint/2010/main" val="32131271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3</a:t>
            </a:fld>
            <a:endParaRPr lang="en-US"/>
          </a:p>
        </p:txBody>
      </p:sp>
    </p:spTree>
    <p:extLst>
      <p:ext uri="{BB962C8B-B14F-4D97-AF65-F5344CB8AC3E}">
        <p14:creationId xmlns:p14="http://schemas.microsoft.com/office/powerpoint/2010/main" val="19858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4</a:t>
            </a:fld>
            <a:endParaRPr lang="en-US"/>
          </a:p>
        </p:txBody>
      </p:sp>
    </p:spTree>
    <p:extLst>
      <p:ext uri="{BB962C8B-B14F-4D97-AF65-F5344CB8AC3E}">
        <p14:creationId xmlns:p14="http://schemas.microsoft.com/office/powerpoint/2010/main" val="4074388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5</a:t>
            </a:fld>
            <a:endParaRPr lang="en-US"/>
          </a:p>
        </p:txBody>
      </p:sp>
    </p:spTree>
    <p:extLst>
      <p:ext uri="{BB962C8B-B14F-4D97-AF65-F5344CB8AC3E}">
        <p14:creationId xmlns:p14="http://schemas.microsoft.com/office/powerpoint/2010/main" val="1162056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6</a:t>
            </a:fld>
            <a:endParaRPr lang="en-US"/>
          </a:p>
        </p:txBody>
      </p:sp>
    </p:spTree>
    <p:extLst>
      <p:ext uri="{BB962C8B-B14F-4D97-AF65-F5344CB8AC3E}">
        <p14:creationId xmlns:p14="http://schemas.microsoft.com/office/powerpoint/2010/main" val="38492408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7</a:t>
            </a:fld>
            <a:endParaRPr lang="en-US"/>
          </a:p>
        </p:txBody>
      </p:sp>
    </p:spTree>
    <p:extLst>
      <p:ext uri="{BB962C8B-B14F-4D97-AF65-F5344CB8AC3E}">
        <p14:creationId xmlns:p14="http://schemas.microsoft.com/office/powerpoint/2010/main" val="1713463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8</a:t>
            </a:fld>
            <a:endParaRPr lang="en-US"/>
          </a:p>
        </p:txBody>
      </p:sp>
    </p:spTree>
    <p:extLst>
      <p:ext uri="{BB962C8B-B14F-4D97-AF65-F5344CB8AC3E}">
        <p14:creationId xmlns:p14="http://schemas.microsoft.com/office/powerpoint/2010/main" val="11115610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41BD57-1103-43BD-A1C9-13D8116BF5D0}" type="slidenum">
              <a:rPr lang="en-US" smtClean="0"/>
              <a:t>9</a:t>
            </a:fld>
            <a:endParaRPr lang="en-US"/>
          </a:p>
        </p:txBody>
      </p:sp>
    </p:spTree>
    <p:extLst>
      <p:ext uri="{BB962C8B-B14F-4D97-AF65-F5344CB8AC3E}">
        <p14:creationId xmlns:p14="http://schemas.microsoft.com/office/powerpoint/2010/main" val="12744593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926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26044219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58636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124874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E095A-710C-4572-96E9-826D65F6C311}" type="datetimeFigureOut">
              <a:rPr lang="en-US" smtClean="0"/>
              <a:t>5/13/2018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40362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420450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E095A-710C-4572-96E9-826D65F6C311}" type="datetimeFigureOut">
              <a:rPr lang="en-US" smtClean="0"/>
              <a:t>5/13/2018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6906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E095A-710C-4572-96E9-826D65F6C311}" type="datetimeFigureOut">
              <a:rPr lang="en-US" smtClean="0"/>
              <a:t>5/13/2018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368719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E095A-710C-4572-96E9-826D65F6C311}" type="datetimeFigureOut">
              <a:rPr lang="en-US" smtClean="0"/>
              <a:t>5/13/2018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855263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1570568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BE095A-710C-4572-96E9-826D65F6C311}" type="datetimeFigureOut">
              <a:rPr lang="en-US" smtClean="0"/>
              <a:t>5/13/2018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C27D-56C5-4765-B7D2-49FCFD8A13CD}" type="slidenum">
              <a:rPr lang="en-US" smtClean="0"/>
              <a:t>‹#›</a:t>
            </a:fld>
            <a:endParaRPr lang="en-US"/>
          </a:p>
        </p:txBody>
      </p:sp>
    </p:spTree>
    <p:extLst>
      <p:ext uri="{BB962C8B-B14F-4D97-AF65-F5344CB8AC3E}">
        <p14:creationId xmlns:p14="http://schemas.microsoft.com/office/powerpoint/2010/main" val="3034041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E095A-710C-4572-96E9-826D65F6C311}" type="datetimeFigureOut">
              <a:rPr lang="en-US" smtClean="0"/>
              <a:t>5/13/2018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C27D-56C5-4765-B7D2-49FCFD8A13CD}" type="slidenum">
              <a:rPr lang="en-US" smtClean="0"/>
              <a:t>‹#›</a:t>
            </a:fld>
            <a:endParaRPr lang="en-US"/>
          </a:p>
        </p:txBody>
      </p:sp>
    </p:spTree>
    <p:extLst>
      <p:ext uri="{BB962C8B-B14F-4D97-AF65-F5344CB8AC3E}">
        <p14:creationId xmlns:p14="http://schemas.microsoft.com/office/powerpoint/2010/main" val="2114354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effectLst>
                <a:outerShdw blurRad="38100" dist="38100" dir="2700000" algn="tl">
                  <a:srgbClr val="000000">
                    <a:alpha val="43137"/>
                  </a:srgbClr>
                </a:outerShdw>
              </a:effectLst>
            </a:endParaRPr>
          </a:p>
        </p:txBody>
      </p:sp>
      <p:sp>
        <p:nvSpPr>
          <p:cNvPr id="5" name="TextBox 4"/>
          <p:cNvSpPr txBox="1"/>
          <p:nvPr/>
        </p:nvSpPr>
        <p:spPr>
          <a:xfrm>
            <a:off x="2819400" y="1981200"/>
            <a:ext cx="3505200" cy="1384995"/>
          </a:xfrm>
          <a:prstGeom prst="rect">
            <a:avLst/>
          </a:prstGeom>
          <a:noFill/>
        </p:spPr>
        <p:txBody>
          <a:bodyPr wrap="square" rtlCol="0">
            <a:spAutoFit/>
          </a:bodyPr>
          <a:lstStyle/>
          <a:p>
            <a:pPr algn="ctr"/>
            <a:r>
              <a:rPr lang="en-US" sz="2800" dirty="0"/>
              <a:t>Exton</a:t>
            </a:r>
          </a:p>
          <a:p>
            <a:pPr algn="ctr"/>
            <a:r>
              <a:rPr lang="en-US" sz="2800" dirty="0"/>
              <a:t>Sunday, 6 p.m.</a:t>
            </a:r>
          </a:p>
          <a:p>
            <a:pPr algn="ctr"/>
            <a:r>
              <a:rPr lang="en-US" sz="2800" dirty="0"/>
              <a:t>May 13, 2018</a:t>
            </a:r>
            <a:endParaRPr lang="en-US" dirty="0"/>
          </a:p>
        </p:txBody>
      </p:sp>
    </p:spTree>
    <p:extLst>
      <p:ext uri="{BB962C8B-B14F-4D97-AF65-F5344CB8AC3E}">
        <p14:creationId xmlns:p14="http://schemas.microsoft.com/office/powerpoint/2010/main" val="2861751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908215"/>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marL="342900" indent="-342900">
              <a:buFont typeface="Arial" panose="020B0604020202020204" pitchFamily="34" charset="0"/>
              <a:buChar char="•"/>
            </a:pPr>
            <a:r>
              <a:rPr lang="en-US" sz="2400" dirty="0"/>
              <a:t>An Element of Recompense</a:t>
            </a:r>
            <a:endParaRPr lang="en-US" sz="2200" i="1" dirty="0"/>
          </a:p>
        </p:txBody>
      </p:sp>
      <p:sp>
        <p:nvSpPr>
          <p:cNvPr id="7" name="Rectangle 6"/>
          <p:cNvSpPr/>
          <p:nvPr/>
        </p:nvSpPr>
        <p:spPr>
          <a:xfrm>
            <a:off x="762000" y="2779216"/>
            <a:ext cx="7010400" cy="3046988"/>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Romans 15</a:t>
            </a:r>
            <a:r>
              <a:rPr lang="en-US" sz="2400" dirty="0">
                <a:latin typeface="Palatino Linotype" panose="02040502050505030304" pitchFamily="18" charset="0"/>
              </a:rPr>
              <a:t> </a:t>
            </a:r>
            <a:r>
              <a:rPr lang="en-US" sz="2400" b="1" baseline="30000" dirty="0">
                <a:latin typeface="Palatino Linotype" panose="02040502050505030304" pitchFamily="18" charset="0"/>
              </a:rPr>
              <a:t> 25 </a:t>
            </a:r>
            <a:r>
              <a:rPr lang="en-US" sz="2400" dirty="0">
                <a:latin typeface="Palatino Linotype" panose="02040502050505030304" pitchFamily="18" charset="0"/>
              </a:rPr>
              <a:t>but now, I am going to Jerusalem serving the saints. </a:t>
            </a:r>
            <a:r>
              <a:rPr lang="en-US" sz="2400" b="1" baseline="30000" dirty="0">
                <a:latin typeface="Palatino Linotype" panose="02040502050505030304" pitchFamily="18" charset="0"/>
              </a:rPr>
              <a:t>26 </a:t>
            </a:r>
            <a:r>
              <a:rPr lang="en-US" sz="2400" dirty="0">
                <a:latin typeface="Palatino Linotype" panose="02040502050505030304" pitchFamily="18" charset="0"/>
              </a:rPr>
              <a:t>For Macedonia and Achaia have been pleased to make a contribution for the poor among the saints in Jerusalem. </a:t>
            </a:r>
            <a:r>
              <a:rPr lang="en-US" sz="2400" b="1" baseline="30000" dirty="0">
                <a:latin typeface="Palatino Linotype" panose="02040502050505030304" pitchFamily="18" charset="0"/>
              </a:rPr>
              <a:t>27 </a:t>
            </a:r>
            <a:r>
              <a:rPr lang="en-US" sz="2400" dirty="0">
                <a:latin typeface="Palatino Linotype" panose="02040502050505030304" pitchFamily="18" charset="0"/>
              </a:rPr>
              <a:t>Yes, they were pleased to do so, and </a:t>
            </a:r>
            <a:r>
              <a:rPr lang="en-US" sz="2400" b="1" dirty="0">
                <a:latin typeface="Palatino Linotype" panose="02040502050505030304" pitchFamily="18" charset="0"/>
              </a:rPr>
              <a:t>they are indebted to them</a:t>
            </a:r>
            <a:r>
              <a:rPr lang="en-US" sz="2400" dirty="0">
                <a:latin typeface="Palatino Linotype" panose="02040502050505030304" pitchFamily="18" charset="0"/>
              </a:rPr>
              <a:t>. For if the Gentiles have shared in their spiritual things, they are indebted to minister to them also in material things.</a:t>
            </a:r>
          </a:p>
        </p:txBody>
      </p:sp>
    </p:spTree>
    <p:extLst>
      <p:ext uri="{BB962C8B-B14F-4D97-AF65-F5344CB8AC3E}">
        <p14:creationId xmlns:p14="http://schemas.microsoft.com/office/powerpoint/2010/main" val="4114992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908215"/>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marL="342900" indent="-342900">
              <a:buFont typeface="Arial" panose="020B0604020202020204" pitchFamily="34" charset="0"/>
              <a:buChar char="•"/>
            </a:pPr>
            <a:r>
              <a:rPr lang="en-US" sz="2400" dirty="0"/>
              <a:t>An Element of Recompense</a:t>
            </a:r>
            <a:endParaRPr lang="en-US" sz="2200" i="1" dirty="0"/>
          </a:p>
        </p:txBody>
      </p:sp>
      <p:sp>
        <p:nvSpPr>
          <p:cNvPr id="7" name="Rectangle 6"/>
          <p:cNvSpPr/>
          <p:nvPr/>
        </p:nvSpPr>
        <p:spPr>
          <a:xfrm>
            <a:off x="762000" y="2779216"/>
            <a:ext cx="7010400" cy="3046988"/>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Romans 15</a:t>
            </a:r>
            <a:r>
              <a:rPr lang="en-US" sz="2400" dirty="0">
                <a:latin typeface="Palatino Linotype" panose="02040502050505030304" pitchFamily="18" charset="0"/>
              </a:rPr>
              <a:t> </a:t>
            </a:r>
            <a:r>
              <a:rPr lang="en-US" sz="2400" b="1" baseline="30000" dirty="0">
                <a:latin typeface="Palatino Linotype" panose="02040502050505030304" pitchFamily="18" charset="0"/>
              </a:rPr>
              <a:t> 25 </a:t>
            </a:r>
            <a:r>
              <a:rPr lang="en-US" sz="2400" dirty="0">
                <a:latin typeface="Palatino Linotype" panose="02040502050505030304" pitchFamily="18" charset="0"/>
              </a:rPr>
              <a:t>but now, I am going to Jerusalem serving the saints. </a:t>
            </a:r>
            <a:r>
              <a:rPr lang="en-US" sz="2400" b="1" baseline="30000" dirty="0">
                <a:latin typeface="Palatino Linotype" panose="02040502050505030304" pitchFamily="18" charset="0"/>
              </a:rPr>
              <a:t>26 </a:t>
            </a:r>
            <a:r>
              <a:rPr lang="en-US" sz="2400" dirty="0">
                <a:latin typeface="Palatino Linotype" panose="02040502050505030304" pitchFamily="18" charset="0"/>
              </a:rPr>
              <a:t>For Macedonia and Achaia have been pleased to make a contribution for the poor among the saints in Jerusalem. </a:t>
            </a:r>
            <a:r>
              <a:rPr lang="en-US" sz="2400" b="1" baseline="30000" dirty="0">
                <a:latin typeface="Palatino Linotype" panose="02040502050505030304" pitchFamily="18" charset="0"/>
              </a:rPr>
              <a:t>27 </a:t>
            </a:r>
            <a:r>
              <a:rPr lang="en-US" sz="2400" dirty="0">
                <a:latin typeface="Palatino Linotype" panose="02040502050505030304" pitchFamily="18" charset="0"/>
              </a:rPr>
              <a:t>Yes, they were pleased to do so, and </a:t>
            </a:r>
            <a:r>
              <a:rPr lang="en-US" sz="2400" b="1" dirty="0">
                <a:latin typeface="Palatino Linotype" panose="02040502050505030304" pitchFamily="18" charset="0"/>
              </a:rPr>
              <a:t>they are indebted to them</a:t>
            </a:r>
            <a:r>
              <a:rPr lang="en-US" sz="2400" dirty="0">
                <a:latin typeface="Palatino Linotype" panose="02040502050505030304" pitchFamily="18" charset="0"/>
              </a:rPr>
              <a:t>. For </a:t>
            </a:r>
            <a:r>
              <a:rPr lang="en-US" sz="2400" u="sng" dirty="0">
                <a:latin typeface="Palatino Linotype" panose="02040502050505030304" pitchFamily="18" charset="0"/>
              </a:rPr>
              <a:t>if the Gentiles have shared in their spiritual things</a:t>
            </a:r>
            <a:r>
              <a:rPr lang="en-US" sz="2400" dirty="0">
                <a:latin typeface="Palatino Linotype" panose="02040502050505030304" pitchFamily="18" charset="0"/>
              </a:rPr>
              <a:t>, </a:t>
            </a:r>
            <a:r>
              <a:rPr lang="en-US" sz="2400" u="sng" dirty="0">
                <a:latin typeface="Palatino Linotype" panose="02040502050505030304" pitchFamily="18" charset="0"/>
              </a:rPr>
              <a:t>they are indebted to minister to them also in material things</a:t>
            </a:r>
            <a:r>
              <a:rPr lang="en-US" sz="2400" dirty="0">
                <a:latin typeface="Palatino Linotype" panose="02040502050505030304" pitchFamily="18" charset="0"/>
              </a:rPr>
              <a:t>.</a:t>
            </a:r>
          </a:p>
        </p:txBody>
      </p:sp>
      <p:sp>
        <p:nvSpPr>
          <p:cNvPr id="4" name="TextBox 3"/>
          <p:cNvSpPr txBox="1"/>
          <p:nvPr/>
        </p:nvSpPr>
        <p:spPr>
          <a:xfrm>
            <a:off x="7010400" y="5845107"/>
            <a:ext cx="19050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Jews</a:t>
            </a:r>
          </a:p>
        </p:txBody>
      </p:sp>
      <p:sp>
        <p:nvSpPr>
          <p:cNvPr id="6" name="TextBox 5"/>
          <p:cNvSpPr txBox="1"/>
          <p:nvPr/>
        </p:nvSpPr>
        <p:spPr>
          <a:xfrm>
            <a:off x="152400" y="5791200"/>
            <a:ext cx="2514600" cy="830997"/>
          </a:xfrm>
          <a:prstGeom prst="rect">
            <a:avLst/>
          </a:prstGeom>
          <a:noFill/>
        </p:spPr>
        <p:txBody>
          <a:bodyPr wrap="square" rtlCol="0">
            <a:spAutoFit/>
          </a:bodyPr>
          <a:lstStyle/>
          <a:p>
            <a:r>
              <a:rPr lang="en-US" sz="4800" b="1" dirty="0">
                <a:effectLst>
                  <a:outerShdw blurRad="38100" dist="38100" dir="2700000" algn="tl">
                    <a:srgbClr val="000000">
                      <a:alpha val="43137"/>
                    </a:srgbClr>
                  </a:outerShdw>
                </a:effectLst>
              </a:rPr>
              <a:t>Gentiles</a:t>
            </a:r>
          </a:p>
        </p:txBody>
      </p:sp>
      <p:sp>
        <p:nvSpPr>
          <p:cNvPr id="8" name="Left Arrow 7"/>
          <p:cNvSpPr/>
          <p:nvPr/>
        </p:nvSpPr>
        <p:spPr>
          <a:xfrm>
            <a:off x="2362200" y="5826204"/>
            <a:ext cx="4267200" cy="5745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effectLst>
                  <a:outerShdw blurRad="38100" dist="38100" dir="2700000" algn="tl">
                    <a:srgbClr val="000000">
                      <a:alpha val="43137"/>
                    </a:srgbClr>
                  </a:outerShdw>
                </a:effectLst>
              </a:rPr>
              <a:t>Spiritual Things</a:t>
            </a:r>
          </a:p>
        </p:txBody>
      </p:sp>
      <p:sp>
        <p:nvSpPr>
          <p:cNvPr id="9" name="Right Arrow 8"/>
          <p:cNvSpPr/>
          <p:nvPr/>
        </p:nvSpPr>
        <p:spPr>
          <a:xfrm>
            <a:off x="2743200" y="6200394"/>
            <a:ext cx="4267200" cy="553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effectLst>
                  <a:outerShdw blurRad="38100" dist="38100" dir="2700000" algn="tl">
                    <a:srgbClr val="000000">
                      <a:alpha val="43137"/>
                    </a:srgbClr>
                  </a:outerShdw>
                </a:effectLst>
              </a:rPr>
              <a:t>Material Things</a:t>
            </a:r>
          </a:p>
        </p:txBody>
      </p:sp>
    </p:spTree>
    <p:extLst>
      <p:ext uri="{BB962C8B-B14F-4D97-AF65-F5344CB8AC3E}">
        <p14:creationId xmlns:p14="http://schemas.microsoft.com/office/powerpoint/2010/main" val="2758622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par>
                          <p:cTn id="9" fill="hold">
                            <p:stCondLst>
                              <p:cond delay="0"/>
                            </p:stCondLst>
                            <p:childTnLst>
                              <p:par>
                                <p:cTn id="10" presetID="22" presetClass="entr" presetSubtype="2" fill="hold" grpId="0"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righ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908215"/>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marL="342900" indent="-342900">
              <a:buFont typeface="Arial" panose="020B0604020202020204" pitchFamily="34" charset="0"/>
              <a:buChar char="•"/>
            </a:pPr>
            <a:r>
              <a:rPr lang="en-US" sz="2400" dirty="0"/>
              <a:t>An Element of Recompense</a:t>
            </a:r>
            <a:endParaRPr lang="en-US" sz="2200" i="1" dirty="0"/>
          </a:p>
        </p:txBody>
      </p:sp>
      <p:sp>
        <p:nvSpPr>
          <p:cNvPr id="7" name="Rectangle 6"/>
          <p:cNvSpPr/>
          <p:nvPr/>
        </p:nvSpPr>
        <p:spPr>
          <a:xfrm>
            <a:off x="1066800" y="3524071"/>
            <a:ext cx="7010400" cy="1200329"/>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Galatians 6 </a:t>
            </a:r>
            <a:r>
              <a:rPr lang="en-US" sz="2400" b="1" baseline="30000" dirty="0">
                <a:latin typeface="Palatino Linotype" panose="02040502050505030304" pitchFamily="18" charset="0"/>
              </a:rPr>
              <a:t>6</a:t>
            </a:r>
          </a:p>
          <a:p>
            <a:r>
              <a:rPr lang="en-US" sz="2400" dirty="0">
                <a:latin typeface="Palatino Linotype" panose="02040502050505030304" pitchFamily="18" charset="0"/>
              </a:rPr>
              <a:t>The one who is taught the word is to share all good things with the one who teaches him.</a:t>
            </a:r>
          </a:p>
        </p:txBody>
      </p:sp>
      <p:sp>
        <p:nvSpPr>
          <p:cNvPr id="4" name="TextBox 3"/>
          <p:cNvSpPr txBox="1"/>
          <p:nvPr/>
        </p:nvSpPr>
        <p:spPr>
          <a:xfrm>
            <a:off x="7010400" y="5715000"/>
            <a:ext cx="1905000" cy="1154162"/>
          </a:xfrm>
          <a:prstGeom prst="rect">
            <a:avLst/>
          </a:prstGeom>
          <a:noFill/>
        </p:spPr>
        <p:txBody>
          <a:bodyPr wrap="square" tIns="0" rtlCol="0">
            <a:spAutoFit/>
          </a:bodyPr>
          <a:lstStyle/>
          <a:p>
            <a:r>
              <a:rPr lang="en-US" sz="3600" b="1" dirty="0">
                <a:effectLst>
                  <a:outerShdw blurRad="38100" dist="38100" dir="2700000" algn="tl">
                    <a:srgbClr val="000000">
                      <a:alpha val="43137"/>
                    </a:srgbClr>
                  </a:outerShdw>
                </a:effectLst>
              </a:rPr>
              <a:t>He Who Teaches</a:t>
            </a:r>
          </a:p>
        </p:txBody>
      </p:sp>
      <p:sp>
        <p:nvSpPr>
          <p:cNvPr id="8" name="Left Arrow 7"/>
          <p:cNvSpPr/>
          <p:nvPr/>
        </p:nvSpPr>
        <p:spPr>
          <a:xfrm>
            <a:off x="2362200" y="5826204"/>
            <a:ext cx="4267200" cy="57459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effectLst>
                  <a:outerShdw blurRad="38100" dist="38100" dir="2700000" algn="tl">
                    <a:srgbClr val="000000">
                      <a:alpha val="43137"/>
                    </a:srgbClr>
                  </a:outerShdw>
                </a:effectLst>
              </a:rPr>
              <a:t>Spiritual Things</a:t>
            </a:r>
          </a:p>
        </p:txBody>
      </p:sp>
      <p:sp>
        <p:nvSpPr>
          <p:cNvPr id="9" name="Right Arrow 8"/>
          <p:cNvSpPr/>
          <p:nvPr/>
        </p:nvSpPr>
        <p:spPr>
          <a:xfrm>
            <a:off x="2743200" y="6200394"/>
            <a:ext cx="4267200" cy="5532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effectLst>
                  <a:outerShdw blurRad="38100" dist="38100" dir="2700000" algn="tl">
                    <a:srgbClr val="000000">
                      <a:alpha val="43137"/>
                    </a:srgbClr>
                  </a:outerShdw>
                </a:effectLst>
              </a:rPr>
              <a:t>Material Things</a:t>
            </a:r>
          </a:p>
        </p:txBody>
      </p:sp>
      <p:sp>
        <p:nvSpPr>
          <p:cNvPr id="10" name="TextBox 9"/>
          <p:cNvSpPr txBox="1"/>
          <p:nvPr/>
        </p:nvSpPr>
        <p:spPr>
          <a:xfrm>
            <a:off x="457200" y="5715000"/>
            <a:ext cx="1905000" cy="1154162"/>
          </a:xfrm>
          <a:prstGeom prst="rect">
            <a:avLst/>
          </a:prstGeom>
          <a:noFill/>
        </p:spPr>
        <p:txBody>
          <a:bodyPr wrap="square" tIns="0" rtlCol="0">
            <a:spAutoFit/>
          </a:bodyPr>
          <a:lstStyle/>
          <a:p>
            <a:r>
              <a:rPr lang="en-US" sz="3600" b="1" dirty="0">
                <a:effectLst>
                  <a:outerShdw blurRad="38100" dist="38100" dir="2700000" algn="tl">
                    <a:srgbClr val="000000">
                      <a:alpha val="43137"/>
                    </a:srgbClr>
                  </a:outerShdw>
                </a:effectLst>
              </a:rPr>
              <a:t>He Who Is Taught</a:t>
            </a:r>
          </a:p>
        </p:txBody>
      </p:sp>
    </p:spTree>
    <p:extLst>
      <p:ext uri="{BB962C8B-B14F-4D97-AF65-F5344CB8AC3E}">
        <p14:creationId xmlns:p14="http://schemas.microsoft.com/office/powerpoint/2010/main" val="15587810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22" presetClass="entr" presetSubtype="2"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right)">
                                      <p:cBhvr>
                                        <p:cTn id="11" dur="5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ipe(left)">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2277547"/>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marL="342900" indent="-342900">
              <a:buFont typeface="Arial" panose="020B0604020202020204" pitchFamily="34" charset="0"/>
              <a:buChar char="•"/>
            </a:pPr>
            <a:r>
              <a:rPr lang="en-US" sz="2400" dirty="0"/>
              <a:t>An Element of Recompense</a:t>
            </a:r>
          </a:p>
          <a:p>
            <a:pPr marL="342900" indent="-342900">
              <a:buFont typeface="Arial" panose="020B0604020202020204" pitchFamily="34" charset="0"/>
              <a:buChar char="•"/>
            </a:pPr>
            <a:r>
              <a:rPr lang="en-US" sz="2400" dirty="0"/>
              <a:t>A Template for Addressing Needs Today</a:t>
            </a:r>
            <a:endParaRPr lang="en-US" sz="2200" dirty="0"/>
          </a:p>
        </p:txBody>
      </p:sp>
      <p:sp>
        <p:nvSpPr>
          <p:cNvPr id="7" name="Rectangle 6"/>
          <p:cNvSpPr/>
          <p:nvPr/>
        </p:nvSpPr>
        <p:spPr>
          <a:xfrm>
            <a:off x="1066800" y="3524071"/>
            <a:ext cx="7010400" cy="1200329"/>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Galatians 6 </a:t>
            </a:r>
            <a:r>
              <a:rPr lang="en-US" sz="2400" b="1" baseline="30000" dirty="0">
                <a:latin typeface="Palatino Linotype" panose="02040502050505030304" pitchFamily="18" charset="0"/>
              </a:rPr>
              <a:t>10 </a:t>
            </a:r>
            <a:r>
              <a:rPr lang="en-US" sz="2400" dirty="0">
                <a:latin typeface="Palatino Linotype" panose="02040502050505030304" pitchFamily="18" charset="0"/>
              </a:rPr>
              <a:t>So then, while we have opportunity, let us do good to all people, and especially to those who are of the household of the faith.</a:t>
            </a:r>
          </a:p>
        </p:txBody>
      </p:sp>
      <p:sp>
        <p:nvSpPr>
          <p:cNvPr id="5" name="Rectangle 4"/>
          <p:cNvSpPr/>
          <p:nvPr/>
        </p:nvSpPr>
        <p:spPr>
          <a:xfrm>
            <a:off x="1018748" y="4778960"/>
            <a:ext cx="7363252" cy="1200329"/>
          </a:xfrm>
          <a:prstGeom prst="rect">
            <a:avLst/>
          </a:prstGeom>
        </p:spPr>
        <p:txBody>
          <a:bodyPr>
            <a:spAutoFit/>
          </a:bodyPr>
          <a:lstStyle/>
          <a:p>
            <a:pPr marL="342900" indent="-342900">
              <a:buFont typeface="Arial" panose="020B0604020202020204" pitchFamily="34" charset="0"/>
              <a:buChar char="•"/>
            </a:pPr>
            <a:r>
              <a:rPr lang="en-US" sz="2400" dirty="0"/>
              <a:t>We have special responsibility toward God’s people</a:t>
            </a:r>
          </a:p>
          <a:p>
            <a:pPr marL="342900" indent="-342900">
              <a:buFont typeface="Arial" panose="020B0604020202020204" pitchFamily="34" charset="0"/>
              <a:buChar char="•"/>
            </a:pPr>
            <a:r>
              <a:rPr lang="en-US" sz="2400" dirty="0"/>
              <a:t>That is illustrated in that collective charity, i.e., congregational giving, is always for Christians.</a:t>
            </a:r>
          </a:p>
        </p:txBody>
      </p:sp>
    </p:spTree>
    <p:extLst>
      <p:ext uri="{BB962C8B-B14F-4D97-AF65-F5344CB8AC3E}">
        <p14:creationId xmlns:p14="http://schemas.microsoft.com/office/powerpoint/2010/main" val="3998124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169551"/>
          </a:xfrm>
          <a:prstGeom prst="rect">
            <a:avLst/>
          </a:prstGeom>
          <a:noFill/>
        </p:spPr>
        <p:txBody>
          <a:bodyPr wrap="square" rtlCol="0">
            <a:spAutoFit/>
          </a:bodyPr>
          <a:lstStyle/>
          <a:p>
            <a:r>
              <a:rPr lang="en-US" sz="2800" b="1" dirty="0"/>
              <a:t>What We Don’t See In Acts</a:t>
            </a:r>
          </a:p>
          <a:p>
            <a:endParaRPr lang="en-US" dirty="0"/>
          </a:p>
          <a:p>
            <a:pPr marL="342900" indent="-342900">
              <a:buFont typeface="Arial" panose="020B0604020202020204" pitchFamily="34" charset="0"/>
              <a:buChar char="•"/>
            </a:pPr>
            <a:r>
              <a:rPr lang="en-US" sz="2400" dirty="0"/>
              <a:t>Communism</a:t>
            </a:r>
            <a:endParaRPr lang="en-US" sz="2200" dirty="0"/>
          </a:p>
        </p:txBody>
      </p:sp>
      <p:sp>
        <p:nvSpPr>
          <p:cNvPr id="7" name="Rectangle 6"/>
          <p:cNvSpPr/>
          <p:nvPr/>
        </p:nvSpPr>
        <p:spPr>
          <a:xfrm>
            <a:off x="533400" y="1981200"/>
            <a:ext cx="7620000" cy="1200329"/>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Acts 21 </a:t>
            </a:r>
            <a:r>
              <a:rPr lang="en-US" sz="2400" b="1" baseline="30000" dirty="0">
                <a:latin typeface="Palatino Linotype" panose="02040502050505030304" pitchFamily="18" charset="0"/>
              </a:rPr>
              <a:t>16 </a:t>
            </a:r>
            <a:r>
              <a:rPr lang="en-US" sz="2400" dirty="0">
                <a:latin typeface="Palatino Linotype" panose="02040502050505030304" pitchFamily="18" charset="0"/>
              </a:rPr>
              <a:t>Some of the disciples from Caesarea also came with us, taking us to </a:t>
            </a:r>
            <a:r>
              <a:rPr lang="en-US" sz="2400" dirty="0" err="1">
                <a:latin typeface="Palatino Linotype" panose="02040502050505030304" pitchFamily="18" charset="0"/>
              </a:rPr>
              <a:t>Mnason</a:t>
            </a:r>
            <a:r>
              <a:rPr lang="en-US" sz="2400" dirty="0">
                <a:latin typeface="Palatino Linotype" panose="02040502050505030304" pitchFamily="18" charset="0"/>
              </a:rPr>
              <a:t> of Cyprus, a disciple of long standing with whom we were to lodge.</a:t>
            </a:r>
          </a:p>
        </p:txBody>
      </p:sp>
      <p:sp>
        <p:nvSpPr>
          <p:cNvPr id="4" name="Rectangle 3"/>
          <p:cNvSpPr/>
          <p:nvPr/>
        </p:nvSpPr>
        <p:spPr>
          <a:xfrm>
            <a:off x="2499852" y="2347452"/>
            <a:ext cx="6454011" cy="461665"/>
          </a:xfrm>
          <a:prstGeom prst="rect">
            <a:avLst/>
          </a:prstGeom>
          <a:solidFill>
            <a:schemeClr val="bg1"/>
          </a:solidFill>
        </p:spPr>
        <p:txBody>
          <a:bodyPr wrap="none">
            <a:spAutoFit/>
          </a:bodyPr>
          <a:lstStyle/>
          <a:p>
            <a:r>
              <a:rPr lang="en-US" sz="2400" dirty="0">
                <a:latin typeface="Palatino Linotype" panose="02040502050505030304" pitchFamily="18" charset="0"/>
              </a:rPr>
              <a:t>bringing us to the </a:t>
            </a:r>
            <a:r>
              <a:rPr lang="en-US" sz="2400" u="sng" dirty="0">
                <a:latin typeface="Palatino Linotype" panose="02040502050505030304" pitchFamily="18" charset="0"/>
              </a:rPr>
              <a:t>house</a:t>
            </a:r>
            <a:r>
              <a:rPr lang="en-US" sz="2400" dirty="0">
                <a:latin typeface="Palatino Linotype" panose="02040502050505030304" pitchFamily="18" charset="0"/>
              </a:rPr>
              <a:t> of </a:t>
            </a:r>
            <a:r>
              <a:rPr lang="en-US" sz="2400" dirty="0" err="1">
                <a:latin typeface="Palatino Linotype" panose="02040502050505030304" pitchFamily="18" charset="0"/>
              </a:rPr>
              <a:t>Mnason</a:t>
            </a:r>
            <a:r>
              <a:rPr lang="en-US" sz="2400" dirty="0">
                <a:latin typeface="Palatino Linotype" panose="02040502050505030304" pitchFamily="18" charset="0"/>
              </a:rPr>
              <a:t> of Cyprus</a:t>
            </a:r>
          </a:p>
        </p:txBody>
      </p:sp>
      <p:sp>
        <p:nvSpPr>
          <p:cNvPr id="6" name="TextBox 5"/>
          <p:cNvSpPr txBox="1"/>
          <p:nvPr/>
        </p:nvSpPr>
        <p:spPr>
          <a:xfrm>
            <a:off x="8458200" y="2678668"/>
            <a:ext cx="609600" cy="369332"/>
          </a:xfrm>
          <a:prstGeom prst="rect">
            <a:avLst/>
          </a:prstGeom>
          <a:noFill/>
        </p:spPr>
        <p:txBody>
          <a:bodyPr wrap="square" rtlCol="0">
            <a:spAutoFit/>
          </a:bodyPr>
          <a:lstStyle/>
          <a:p>
            <a:r>
              <a:rPr lang="en-US" b="1" i="1" dirty="0"/>
              <a:t>ESV</a:t>
            </a:r>
          </a:p>
        </p:txBody>
      </p:sp>
      <p:sp>
        <p:nvSpPr>
          <p:cNvPr id="8" name="Rectangle 7"/>
          <p:cNvSpPr/>
          <p:nvPr/>
        </p:nvSpPr>
        <p:spPr>
          <a:xfrm>
            <a:off x="457200" y="3200400"/>
            <a:ext cx="8686801" cy="3046988"/>
          </a:xfrm>
          <a:prstGeom prst="rect">
            <a:avLst/>
          </a:prstGeom>
        </p:spPr>
        <p:txBody>
          <a:bodyPr wrap="square">
            <a:spAutoFit/>
          </a:bodyPr>
          <a:lstStyle/>
          <a:p>
            <a:pPr marL="342900" indent="-342900">
              <a:buFont typeface="Wingdings" panose="05000000000000000000" pitchFamily="2" charset="2"/>
              <a:buChar char="q"/>
            </a:pPr>
            <a:r>
              <a:rPr lang="en-US" sz="2400" dirty="0"/>
              <a:t>Philip’s House, </a:t>
            </a:r>
            <a:r>
              <a:rPr lang="en-US" sz="2400" b="1" dirty="0"/>
              <a:t>Acts 21:8</a:t>
            </a:r>
          </a:p>
          <a:p>
            <a:pPr marL="342900" indent="-342900">
              <a:buFont typeface="Wingdings" panose="05000000000000000000" pitchFamily="2" charset="2"/>
              <a:buChar char="q"/>
            </a:pPr>
            <a:r>
              <a:rPr lang="en-US" sz="2400" dirty="0"/>
              <a:t>Mary’s house (mother of John Mark), </a:t>
            </a:r>
            <a:r>
              <a:rPr lang="en-US" sz="2400" b="1" dirty="0"/>
              <a:t>Acts 12:12</a:t>
            </a:r>
          </a:p>
          <a:p>
            <a:pPr marL="342900" indent="-342900">
              <a:buFont typeface="Wingdings" panose="05000000000000000000" pitchFamily="2" charset="2"/>
              <a:buChar char="q"/>
            </a:pPr>
            <a:r>
              <a:rPr lang="en-US" sz="2400" dirty="0"/>
              <a:t>Aquila and Priscilla’s house, </a:t>
            </a:r>
            <a:r>
              <a:rPr lang="en-US" sz="2400" b="1" dirty="0"/>
              <a:t>1 Corinthians 16:19</a:t>
            </a:r>
            <a:r>
              <a:rPr lang="en-US" sz="2400" dirty="0"/>
              <a:t>,</a:t>
            </a:r>
            <a:r>
              <a:rPr lang="en-US" sz="2400" b="1" dirty="0"/>
              <a:t> Romans 16:3-5</a:t>
            </a:r>
          </a:p>
          <a:p>
            <a:pPr marL="342900" indent="-342900">
              <a:buFont typeface="Wingdings" panose="05000000000000000000" pitchFamily="2" charset="2"/>
              <a:buChar char="q"/>
            </a:pPr>
            <a:r>
              <a:rPr lang="en-US" sz="2400" dirty="0"/>
              <a:t>Philemon’s house, </a:t>
            </a:r>
            <a:r>
              <a:rPr lang="en-US" sz="2400" b="1" dirty="0"/>
              <a:t>Philemon 1</a:t>
            </a:r>
          </a:p>
          <a:p>
            <a:pPr marL="342900" indent="-342900">
              <a:buFont typeface="Wingdings" panose="05000000000000000000" pitchFamily="2" charset="2"/>
              <a:buChar char="q"/>
            </a:pPr>
            <a:r>
              <a:rPr lang="en-US" sz="2400" dirty="0"/>
              <a:t>Simon’s house (the Tanner) </a:t>
            </a:r>
            <a:r>
              <a:rPr lang="en-US" sz="2400" b="1" dirty="0"/>
              <a:t>Acts 10:6</a:t>
            </a:r>
          </a:p>
          <a:p>
            <a:pPr marL="342900" indent="-342900">
              <a:buFont typeface="Wingdings" panose="05000000000000000000" pitchFamily="2" charset="2"/>
              <a:buChar char="q"/>
            </a:pPr>
            <a:r>
              <a:rPr lang="en-US" sz="2400" dirty="0"/>
              <a:t>Judas’ House </a:t>
            </a:r>
            <a:r>
              <a:rPr lang="en-US" sz="2400" b="1" dirty="0"/>
              <a:t>Acts 9:11</a:t>
            </a:r>
          </a:p>
          <a:p>
            <a:pPr marL="342900" indent="-342900">
              <a:buFont typeface="Wingdings" panose="05000000000000000000" pitchFamily="2" charset="2"/>
              <a:buChar char="q"/>
            </a:pPr>
            <a:r>
              <a:rPr lang="en-US" sz="2400" dirty="0"/>
              <a:t>Even in </a:t>
            </a:r>
            <a:r>
              <a:rPr lang="en-US" sz="2400" b="1" dirty="0"/>
              <a:t>Acts 2:46</a:t>
            </a:r>
            <a:r>
              <a:rPr lang="en-US" sz="2400" dirty="0"/>
              <a:t>, they broke bread from house to house</a:t>
            </a:r>
          </a:p>
          <a:p>
            <a:pPr marL="342900" indent="-342900">
              <a:buFont typeface="Wingdings" panose="05000000000000000000" pitchFamily="2" charset="2"/>
              <a:buChar char="q"/>
            </a:pPr>
            <a:r>
              <a:rPr lang="en-US" sz="2400" dirty="0"/>
              <a:t>Ananias and </a:t>
            </a:r>
            <a:r>
              <a:rPr lang="en-US" sz="2400" dirty="0" err="1"/>
              <a:t>Sapphira</a:t>
            </a:r>
            <a:endParaRPr lang="en-US" sz="2400" dirty="0"/>
          </a:p>
        </p:txBody>
      </p:sp>
      <p:sp>
        <p:nvSpPr>
          <p:cNvPr id="9" name="Rectangle 8"/>
          <p:cNvSpPr/>
          <p:nvPr/>
        </p:nvSpPr>
        <p:spPr>
          <a:xfrm>
            <a:off x="3276600" y="2438400"/>
            <a:ext cx="5791200" cy="3416320"/>
          </a:xfrm>
          <a:prstGeom prst="rect">
            <a:avLst/>
          </a:prstGeom>
          <a:gradFill>
            <a:gsLst>
              <a:gs pos="0">
                <a:srgbClr val="FFEFD1"/>
              </a:gs>
              <a:gs pos="64999">
                <a:srgbClr val="F0EBD5"/>
              </a:gs>
              <a:gs pos="100000">
                <a:srgbClr val="D1C39F"/>
              </a:gs>
            </a:gsLst>
            <a:lin ang="2700000" scaled="1"/>
          </a:gradFill>
          <a:effectLst>
            <a:outerShdw blurRad="50800" dist="88900" dir="13500000" algn="br" rotWithShape="0">
              <a:prstClr val="black">
                <a:alpha val="40000"/>
              </a:prstClr>
            </a:outerShdw>
          </a:effectLst>
        </p:spPr>
        <p:txBody>
          <a:bodyPr wrap="square">
            <a:spAutoFit/>
          </a:bodyPr>
          <a:lstStyle/>
          <a:p>
            <a:r>
              <a:rPr lang="en-US" sz="2400" b="1" dirty="0">
                <a:latin typeface="Palatino Linotype" panose="02040502050505030304" pitchFamily="18" charset="0"/>
              </a:rPr>
              <a:t>Acts 5</a:t>
            </a:r>
            <a:r>
              <a:rPr lang="en-US" sz="2400" b="1" baseline="30000" dirty="0">
                <a:latin typeface="Palatino Linotype" panose="02040502050505030304" pitchFamily="18" charset="0"/>
              </a:rPr>
              <a:t>3 </a:t>
            </a:r>
            <a:r>
              <a:rPr lang="en-US" sz="2400" dirty="0">
                <a:latin typeface="Palatino Linotype" panose="02040502050505030304" pitchFamily="18" charset="0"/>
              </a:rPr>
              <a:t>But Peter said, “Ananias, why has Satan filled your heart to lie to the Holy Spirit and to keep back some of the price of the land? </a:t>
            </a:r>
            <a:r>
              <a:rPr lang="en-US" sz="2400" b="1" baseline="30000" dirty="0">
                <a:latin typeface="Palatino Linotype" panose="02040502050505030304" pitchFamily="18" charset="0"/>
              </a:rPr>
              <a:t>4 </a:t>
            </a:r>
            <a:r>
              <a:rPr lang="en-US" sz="2400" dirty="0">
                <a:latin typeface="Palatino Linotype" panose="02040502050505030304" pitchFamily="18" charset="0"/>
              </a:rPr>
              <a:t>While it remained unsold, </a:t>
            </a:r>
            <a:r>
              <a:rPr lang="en-US" sz="2400" b="1" dirty="0">
                <a:latin typeface="Palatino Linotype" panose="02040502050505030304" pitchFamily="18" charset="0"/>
              </a:rPr>
              <a:t>did it not remain your own</a:t>
            </a:r>
            <a:r>
              <a:rPr lang="en-US" sz="2400" dirty="0">
                <a:latin typeface="Palatino Linotype" panose="02040502050505030304" pitchFamily="18" charset="0"/>
              </a:rPr>
              <a:t>?</a:t>
            </a:r>
          </a:p>
          <a:p>
            <a:r>
              <a:rPr lang="en-US" sz="2400" dirty="0">
                <a:latin typeface="Palatino Linotype" panose="02040502050505030304" pitchFamily="18" charset="0"/>
              </a:rPr>
              <a:t>And after it was sold, </a:t>
            </a:r>
            <a:r>
              <a:rPr lang="en-US" sz="2400" b="1" dirty="0">
                <a:latin typeface="Palatino Linotype" panose="02040502050505030304" pitchFamily="18" charset="0"/>
              </a:rPr>
              <a:t>was it not under your control</a:t>
            </a:r>
            <a:r>
              <a:rPr lang="en-US" sz="2400" dirty="0">
                <a:latin typeface="Palatino Linotype" panose="02040502050505030304" pitchFamily="18" charset="0"/>
              </a:rPr>
              <a:t>? Why is it that you have conceived this deed in your heart? You have not lied to men but to God.” </a:t>
            </a:r>
          </a:p>
        </p:txBody>
      </p:sp>
    </p:spTree>
    <p:extLst>
      <p:ext uri="{BB962C8B-B14F-4D97-AF65-F5344CB8AC3E}">
        <p14:creationId xmlns:p14="http://schemas.microsoft.com/office/powerpoint/2010/main" val="3682821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
                                            <p:bg/>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6" grpId="0"/>
      <p:bldP spid="9"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458200" cy="1477328"/>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r>
              <a:rPr lang="en-US" sz="2000" dirty="0"/>
              <a:t>	Meeting the Need of Displaced Believers</a:t>
            </a:r>
          </a:p>
        </p:txBody>
      </p:sp>
      <p:sp>
        <p:nvSpPr>
          <p:cNvPr id="4" name="Rectangle 3"/>
          <p:cNvSpPr/>
          <p:nvPr/>
        </p:nvSpPr>
        <p:spPr>
          <a:xfrm>
            <a:off x="228600" y="2286000"/>
            <a:ext cx="6400800" cy="1938992"/>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Acts 2</a:t>
            </a:r>
            <a:r>
              <a:rPr lang="en-US" sz="2400" dirty="0">
                <a:latin typeface="Palatino Linotype" panose="02040502050505030304" pitchFamily="18" charset="0"/>
              </a:rPr>
              <a:t> </a:t>
            </a:r>
            <a:r>
              <a:rPr lang="en-US" sz="2400" b="1" baseline="30000" dirty="0">
                <a:latin typeface="Palatino Linotype" panose="02040502050505030304" pitchFamily="18" charset="0"/>
              </a:rPr>
              <a:t>44 </a:t>
            </a:r>
            <a:r>
              <a:rPr lang="en-US" sz="2400" dirty="0">
                <a:latin typeface="Palatino Linotype" panose="02040502050505030304" pitchFamily="18" charset="0"/>
              </a:rPr>
              <a:t>And all those who had believed were together and had all things in common; </a:t>
            </a:r>
            <a:r>
              <a:rPr lang="en-US" sz="2400" b="1" baseline="30000" dirty="0">
                <a:latin typeface="Palatino Linotype" panose="02040502050505030304" pitchFamily="18" charset="0"/>
              </a:rPr>
              <a:t>45 </a:t>
            </a:r>
            <a:r>
              <a:rPr lang="en-US" sz="2400" dirty="0">
                <a:latin typeface="Palatino Linotype" panose="02040502050505030304" pitchFamily="18" charset="0"/>
              </a:rPr>
              <a:t>and they began selling their property and possessions and were sharing them with all, as anyone might have need. </a:t>
            </a:r>
          </a:p>
        </p:txBody>
      </p:sp>
      <p:sp>
        <p:nvSpPr>
          <p:cNvPr id="5" name="Rectangle 4"/>
          <p:cNvSpPr/>
          <p:nvPr/>
        </p:nvSpPr>
        <p:spPr>
          <a:xfrm>
            <a:off x="914400" y="2971800"/>
            <a:ext cx="7620000" cy="3785652"/>
          </a:xfrm>
          <a:prstGeom prst="rect">
            <a:avLst/>
          </a:prstGeom>
          <a:gradFill flip="none" rotWithShape="1">
            <a:gsLst>
              <a:gs pos="0">
                <a:srgbClr val="FFEFD1"/>
              </a:gs>
              <a:gs pos="64999">
                <a:srgbClr val="F0EBD5"/>
              </a:gs>
              <a:gs pos="100000">
                <a:srgbClr val="D1C39F"/>
              </a:gs>
            </a:gsLst>
            <a:lin ang="2700000" scaled="1"/>
            <a:tileRect/>
          </a:gradFill>
          <a:effectLst>
            <a:outerShdw blurRad="50800" dist="88900" dir="13500000" algn="br" rotWithShape="0">
              <a:prstClr val="black">
                <a:alpha val="40000"/>
              </a:prstClr>
            </a:outerShdw>
          </a:effectLst>
        </p:spPr>
        <p:txBody>
          <a:bodyPr wrap="square">
            <a:spAutoFit/>
          </a:bodyPr>
          <a:lstStyle/>
          <a:p>
            <a:r>
              <a:rPr lang="en-US" sz="2400" b="1" dirty="0">
                <a:latin typeface="Palatino Linotype" panose="02040502050505030304" pitchFamily="18" charset="0"/>
              </a:rPr>
              <a:t>Acts 4</a:t>
            </a:r>
            <a:r>
              <a:rPr lang="en-US" sz="2400" dirty="0">
                <a:latin typeface="Palatino Linotype" panose="02040502050505030304" pitchFamily="18" charset="0"/>
              </a:rPr>
              <a:t> </a:t>
            </a:r>
            <a:r>
              <a:rPr lang="en-US" sz="2400" b="1" baseline="30000" dirty="0">
                <a:latin typeface="Palatino Linotype" panose="02040502050505030304" pitchFamily="18" charset="0"/>
              </a:rPr>
              <a:t>32 </a:t>
            </a:r>
            <a:r>
              <a:rPr lang="en-US" sz="2400" dirty="0">
                <a:latin typeface="Palatino Linotype" panose="02040502050505030304" pitchFamily="18" charset="0"/>
              </a:rPr>
              <a:t>And the congregation of those who believed were of one heart and soul; and not one of them claimed that anything belonging to him was his own, but all things were common property to them….</a:t>
            </a:r>
          </a:p>
          <a:p>
            <a:endParaRPr lang="en-US" sz="2400" dirty="0">
              <a:latin typeface="Palatino Linotype" panose="02040502050505030304" pitchFamily="18" charset="0"/>
            </a:endParaRPr>
          </a:p>
          <a:p>
            <a:r>
              <a:rPr lang="en-US" sz="2400" b="1" baseline="30000" dirty="0">
                <a:latin typeface="Palatino Linotype" panose="02040502050505030304" pitchFamily="18" charset="0"/>
              </a:rPr>
              <a:t>34 </a:t>
            </a:r>
            <a:r>
              <a:rPr lang="en-US" sz="2400" dirty="0">
                <a:latin typeface="Palatino Linotype" panose="02040502050505030304" pitchFamily="18" charset="0"/>
              </a:rPr>
              <a:t>For there was not a needy person among them, for all who were owners of land or houses would sell them and bring the proceeds of the sales </a:t>
            </a:r>
            <a:r>
              <a:rPr lang="en-US" sz="2400" b="1" baseline="30000" dirty="0">
                <a:latin typeface="Palatino Linotype" panose="02040502050505030304" pitchFamily="18" charset="0"/>
              </a:rPr>
              <a:t>35 </a:t>
            </a:r>
            <a:r>
              <a:rPr lang="en-US" sz="2400" dirty="0">
                <a:latin typeface="Palatino Linotype" panose="02040502050505030304" pitchFamily="18" charset="0"/>
              </a:rPr>
              <a:t>and lay them at the apostles’ feet, and they would be distributed to each as any had need.</a:t>
            </a:r>
          </a:p>
        </p:txBody>
      </p:sp>
    </p:spTree>
    <p:extLst>
      <p:ext uri="{BB962C8B-B14F-4D97-AF65-F5344CB8AC3E}">
        <p14:creationId xmlns:p14="http://schemas.microsoft.com/office/powerpoint/2010/main" val="421381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458200" cy="1477328"/>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r>
              <a:rPr lang="en-US" sz="2000" dirty="0"/>
              <a:t>	Meeting the Need of Widows</a:t>
            </a:r>
          </a:p>
        </p:txBody>
      </p:sp>
      <p:sp>
        <p:nvSpPr>
          <p:cNvPr id="7" name="Rectangle 6"/>
          <p:cNvSpPr/>
          <p:nvPr/>
        </p:nvSpPr>
        <p:spPr>
          <a:xfrm>
            <a:off x="1143000" y="2590800"/>
            <a:ext cx="7620000" cy="1200329"/>
          </a:xfrm>
          <a:prstGeom prst="rect">
            <a:avLst/>
          </a:prstGeom>
          <a:gradFill flip="none" rotWithShape="1">
            <a:gsLst>
              <a:gs pos="0">
                <a:srgbClr val="FFEFD1"/>
              </a:gs>
              <a:gs pos="64999">
                <a:srgbClr val="F0EBD5"/>
              </a:gs>
              <a:gs pos="100000">
                <a:srgbClr val="D1C39F"/>
              </a:gs>
            </a:gsLst>
            <a:lin ang="2700000" scaled="1"/>
            <a:tileRect/>
          </a:gradFill>
          <a:effectLst>
            <a:outerShdw blurRad="50800" dist="88900" dir="13500000" algn="br" rotWithShape="0">
              <a:prstClr val="black">
                <a:alpha val="40000"/>
              </a:prstClr>
            </a:outerShdw>
          </a:effectLst>
        </p:spPr>
        <p:txBody>
          <a:bodyPr wrap="square">
            <a:spAutoFit/>
          </a:bodyPr>
          <a:lstStyle/>
          <a:p>
            <a:r>
              <a:rPr lang="en-US" sz="2400" b="1" dirty="0">
                <a:latin typeface="Palatino Linotype" panose="02040502050505030304" pitchFamily="18" charset="0"/>
              </a:rPr>
              <a:t>Acts 6</a:t>
            </a:r>
            <a:r>
              <a:rPr lang="en-US" sz="2400" dirty="0">
                <a:latin typeface="Palatino Linotype" panose="02040502050505030304" pitchFamily="18" charset="0"/>
              </a:rPr>
              <a:t> </a:t>
            </a:r>
            <a:r>
              <a:rPr lang="en-US" sz="2400" b="1" baseline="30000" dirty="0">
                <a:latin typeface="Palatino Linotype" panose="02040502050505030304" pitchFamily="18" charset="0"/>
              </a:rPr>
              <a:t>3 </a:t>
            </a:r>
            <a:r>
              <a:rPr lang="en-US" sz="2400" dirty="0">
                <a:latin typeface="Palatino Linotype" panose="02040502050505030304" pitchFamily="18" charset="0"/>
              </a:rPr>
              <a:t>Therefore, brethren, select from among you seven men of good reputation, full of the Spirit and of wisdom, whom we may put in charge of this task.</a:t>
            </a:r>
          </a:p>
        </p:txBody>
      </p:sp>
    </p:spTree>
    <p:extLst>
      <p:ext uri="{BB962C8B-B14F-4D97-AF65-F5344CB8AC3E}">
        <p14:creationId xmlns:p14="http://schemas.microsoft.com/office/powerpoint/2010/main" val="133071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458200" cy="1477328"/>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r>
              <a:rPr lang="en-US" sz="2000" dirty="0"/>
              <a:t>	Meeting the Need Caused by Famine</a:t>
            </a:r>
          </a:p>
        </p:txBody>
      </p:sp>
      <p:sp>
        <p:nvSpPr>
          <p:cNvPr id="4" name="Rectangle 3"/>
          <p:cNvSpPr/>
          <p:nvPr/>
        </p:nvSpPr>
        <p:spPr>
          <a:xfrm>
            <a:off x="838200" y="2514600"/>
            <a:ext cx="6705600" cy="4154984"/>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Acts 11</a:t>
            </a:r>
            <a:r>
              <a:rPr lang="en-US" sz="2400" dirty="0">
                <a:latin typeface="Palatino Linotype" panose="02040502050505030304" pitchFamily="18" charset="0"/>
              </a:rPr>
              <a:t> </a:t>
            </a:r>
            <a:r>
              <a:rPr lang="en-US" sz="2400" b="1" baseline="30000" dirty="0">
                <a:latin typeface="Palatino Linotype" panose="02040502050505030304" pitchFamily="18" charset="0"/>
              </a:rPr>
              <a:t>27 </a:t>
            </a:r>
            <a:r>
              <a:rPr lang="en-US" sz="2400" dirty="0">
                <a:latin typeface="Palatino Linotype" panose="02040502050505030304" pitchFamily="18" charset="0"/>
              </a:rPr>
              <a:t>Now at this time some prophets came down from Jerusalem to Antioch. </a:t>
            </a:r>
            <a:r>
              <a:rPr lang="en-US" sz="2400" b="1" baseline="30000" dirty="0">
                <a:latin typeface="Palatino Linotype" panose="02040502050505030304" pitchFamily="18" charset="0"/>
              </a:rPr>
              <a:t>28 </a:t>
            </a:r>
            <a:r>
              <a:rPr lang="en-US" sz="2400" dirty="0">
                <a:latin typeface="Palatino Linotype" panose="02040502050505030304" pitchFamily="18" charset="0"/>
              </a:rPr>
              <a:t>One of them named </a:t>
            </a:r>
            <a:r>
              <a:rPr lang="en-US" sz="2400" dirty="0" err="1">
                <a:latin typeface="Palatino Linotype" panose="02040502050505030304" pitchFamily="18" charset="0"/>
              </a:rPr>
              <a:t>Agabus</a:t>
            </a:r>
            <a:r>
              <a:rPr lang="en-US" sz="2400" dirty="0">
                <a:latin typeface="Palatino Linotype" panose="02040502050505030304" pitchFamily="18" charset="0"/>
              </a:rPr>
              <a:t> stood up and began to indicate by the Spirit that there would certainly be a great famine all over the world. And this took place in the reign of Claudius. </a:t>
            </a:r>
            <a:r>
              <a:rPr lang="en-US" sz="2400" b="1" baseline="30000" dirty="0">
                <a:latin typeface="Palatino Linotype" panose="02040502050505030304" pitchFamily="18" charset="0"/>
              </a:rPr>
              <a:t>29 </a:t>
            </a:r>
            <a:r>
              <a:rPr lang="en-US" sz="2400" dirty="0">
                <a:latin typeface="Palatino Linotype" panose="02040502050505030304" pitchFamily="18" charset="0"/>
              </a:rPr>
              <a:t>And in the proportion that any of the disciples had means, each of them determined to send a contribution for the relief of the brethren living in Judea. </a:t>
            </a:r>
            <a:r>
              <a:rPr lang="en-US" sz="2400" b="1" baseline="30000" dirty="0">
                <a:latin typeface="Palatino Linotype" panose="02040502050505030304" pitchFamily="18" charset="0"/>
              </a:rPr>
              <a:t>30 </a:t>
            </a:r>
            <a:r>
              <a:rPr lang="en-US" sz="2400" dirty="0">
                <a:latin typeface="Palatino Linotype" panose="02040502050505030304" pitchFamily="18" charset="0"/>
              </a:rPr>
              <a:t>And this they did, sending it in charge of Barnabas and Saul to the elders.</a:t>
            </a:r>
          </a:p>
        </p:txBody>
      </p:sp>
    </p:spTree>
    <p:extLst>
      <p:ext uri="{BB962C8B-B14F-4D97-AF65-F5344CB8AC3E}">
        <p14:creationId xmlns:p14="http://schemas.microsoft.com/office/powerpoint/2010/main" val="1486611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458200" cy="1477328"/>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r>
              <a:rPr lang="en-US" sz="2000" dirty="0"/>
              <a:t>	Yet Again Meeting the Need of Impoverished Poor Saints in Jerusalem</a:t>
            </a:r>
          </a:p>
        </p:txBody>
      </p:sp>
      <p:sp>
        <p:nvSpPr>
          <p:cNvPr id="4" name="Rectangle 3"/>
          <p:cNvSpPr/>
          <p:nvPr/>
        </p:nvSpPr>
        <p:spPr>
          <a:xfrm>
            <a:off x="533400" y="2286000"/>
            <a:ext cx="6705600" cy="3785652"/>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t>Paul Speaking Before Felix</a:t>
            </a:r>
          </a:p>
          <a:p>
            <a:r>
              <a:rPr lang="en-US" sz="2400" b="1" dirty="0">
                <a:latin typeface="Palatino Linotype" panose="02040502050505030304" pitchFamily="18" charset="0"/>
              </a:rPr>
              <a:t>Acts 24</a:t>
            </a:r>
            <a:r>
              <a:rPr lang="en-US" sz="2400" dirty="0">
                <a:latin typeface="Palatino Linotype" panose="02040502050505030304" pitchFamily="18" charset="0"/>
              </a:rPr>
              <a:t> </a:t>
            </a:r>
            <a:r>
              <a:rPr lang="en-US" sz="2400" b="1" baseline="30000" dirty="0">
                <a:latin typeface="Palatino Linotype" panose="02040502050505030304" pitchFamily="18" charset="0"/>
              </a:rPr>
              <a:t>17 </a:t>
            </a:r>
            <a:r>
              <a:rPr lang="en-US" sz="2400" dirty="0">
                <a:latin typeface="Palatino Linotype" panose="02040502050505030304" pitchFamily="18" charset="0"/>
              </a:rPr>
              <a:t>Now after several years I came to bring alms to my nation and to present offerings…</a:t>
            </a:r>
          </a:p>
          <a:p>
            <a:endParaRPr lang="en-US" sz="2400" dirty="0">
              <a:latin typeface="Palatino Linotype" panose="02040502050505030304" pitchFamily="18" charset="0"/>
            </a:endParaRPr>
          </a:p>
          <a:p>
            <a:r>
              <a:rPr lang="en-US" sz="2400" b="1" dirty="0"/>
              <a:t>Felix Was Looking for Something</a:t>
            </a:r>
          </a:p>
          <a:p>
            <a:r>
              <a:rPr lang="en-US" sz="2400" b="1" dirty="0">
                <a:latin typeface="Palatino Linotype" panose="02040502050505030304" pitchFamily="18" charset="0"/>
              </a:rPr>
              <a:t>Acts 24 </a:t>
            </a:r>
            <a:r>
              <a:rPr lang="en-US" sz="2400" b="1" baseline="30000" dirty="0">
                <a:latin typeface="Palatino Linotype" panose="02040502050505030304" pitchFamily="18" charset="0"/>
              </a:rPr>
              <a:t>26 </a:t>
            </a:r>
            <a:r>
              <a:rPr lang="en-US" sz="2400" dirty="0">
                <a:latin typeface="Palatino Linotype" panose="02040502050505030304" pitchFamily="18" charset="0"/>
              </a:rPr>
              <a:t>At the same time too, he was hoping that money would be given him by Paul; therefore he also used to send for him quite often and converse with him.</a:t>
            </a:r>
          </a:p>
        </p:txBody>
      </p:sp>
      <p:sp>
        <p:nvSpPr>
          <p:cNvPr id="5" name="TextBox 4"/>
          <p:cNvSpPr txBox="1"/>
          <p:nvPr/>
        </p:nvSpPr>
        <p:spPr>
          <a:xfrm>
            <a:off x="3352800" y="3473555"/>
            <a:ext cx="5578221" cy="2862322"/>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pPr marL="285750" indent="-285750">
              <a:buFont typeface="Arial" panose="020B0604020202020204" pitchFamily="34" charset="0"/>
              <a:buChar char="•"/>
            </a:pPr>
            <a:r>
              <a:rPr lang="en-US" sz="2000" b="1" dirty="0"/>
              <a:t>1 Corinthians 16</a:t>
            </a:r>
          </a:p>
          <a:p>
            <a:pPr marL="285750" indent="-285750">
              <a:buFont typeface="Arial" panose="020B0604020202020204" pitchFamily="34" charset="0"/>
              <a:buChar char="•"/>
            </a:pPr>
            <a:r>
              <a:rPr lang="en-US" sz="2000" b="1" dirty="0"/>
              <a:t>2 Corinthians 8-9</a:t>
            </a:r>
          </a:p>
          <a:p>
            <a:pPr lvl="1"/>
            <a:r>
              <a:rPr lang="en-US" sz="2000" b="1" dirty="0">
                <a:latin typeface="Palatino Linotype" panose="02040502050505030304" pitchFamily="18" charset="0"/>
              </a:rPr>
              <a:t>8</a:t>
            </a:r>
            <a:r>
              <a:rPr lang="en-US" sz="2000" b="1" baseline="30000" dirty="0">
                <a:latin typeface="Palatino Linotype" panose="02040502050505030304" pitchFamily="18" charset="0"/>
              </a:rPr>
              <a:t>1-2</a:t>
            </a:r>
            <a:r>
              <a:rPr lang="en-US" sz="2000" dirty="0">
                <a:latin typeface="Palatino Linotype" panose="02040502050505030304" pitchFamily="18" charset="0"/>
              </a:rPr>
              <a:t> Now, brethren, we wish to make known to you the grace of God which has been given in the churches of Macedonia, that in a </a:t>
            </a:r>
            <a:r>
              <a:rPr lang="en-US" sz="2000" b="1" i="1" dirty="0">
                <a:latin typeface="Palatino Linotype" panose="02040502050505030304" pitchFamily="18" charset="0"/>
              </a:rPr>
              <a:t>great ordeal of affliction their abundance of joy and their deep poverty overflowed in the wealth of their liberality</a:t>
            </a:r>
            <a:r>
              <a:rPr lang="en-US" sz="2000" dirty="0">
                <a:latin typeface="Palatino Linotype" panose="02040502050505030304" pitchFamily="18" charset="0"/>
              </a:rPr>
              <a:t>.</a:t>
            </a:r>
          </a:p>
          <a:p>
            <a:pPr marL="285750" indent="-285750">
              <a:buFont typeface="Arial" panose="020B0604020202020204" pitchFamily="34" charset="0"/>
              <a:buChar char="•"/>
            </a:pPr>
            <a:r>
              <a:rPr lang="en-US" sz="2000" b="1" dirty="0"/>
              <a:t>Romans 15:25-26</a:t>
            </a:r>
          </a:p>
        </p:txBody>
      </p:sp>
    </p:spTree>
    <p:extLst>
      <p:ext uri="{BB962C8B-B14F-4D97-AF65-F5344CB8AC3E}">
        <p14:creationId xmlns:p14="http://schemas.microsoft.com/office/powerpoint/2010/main" val="1349695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bg/>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xEl>
                                              <p:pRg st="1" end="1"/>
                                            </p:txEl>
                                          </p:spTgt>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5">
                                            <p:txEl>
                                              <p:pRg st="2" end="2"/>
                                            </p:txEl>
                                          </p:spTgt>
                                        </p:tgtEl>
                                        <p:attrNameLst>
                                          <p:attrName>style.visibility</p:attrName>
                                        </p:attrNameLst>
                                      </p:cBhvr>
                                      <p:to>
                                        <p:strVal val="hidden"/>
                                      </p:to>
                                    </p:set>
                                  </p:childTnLst>
                                </p:cTn>
                              </p:par>
                              <p:par>
                                <p:cTn id="37" presetID="1" presetClass="exit" presetSubtype="0" fill="hold" grpId="1" nodeType="withEffect">
                                  <p:stCondLst>
                                    <p:cond delay="0"/>
                                  </p:stCondLst>
                                  <p:childTnLst>
                                    <p:set>
                                      <p:cBhvr>
                                        <p:cTn id="38" dur="1" fill="hold">
                                          <p:stCondLst>
                                            <p:cond delay="0"/>
                                          </p:stCondLst>
                                        </p:cTn>
                                        <p:tgtEl>
                                          <p:spTgt spid="5">
                                            <p:txEl>
                                              <p:pRg st="3" end="3"/>
                                            </p:txEl>
                                          </p:spTgt>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5">
                                            <p:bg/>
                                          </p:spTgt>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5" grpId="0" uiExpand="1" build="p" animBg="1"/>
      <p:bldP spid="5" grpId="1"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458200" cy="1477328"/>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r>
              <a:rPr lang="en-US" sz="2000" dirty="0"/>
              <a:t>	A Pagan’s Perspective…Poor Saints in Jerusalem</a:t>
            </a:r>
          </a:p>
        </p:txBody>
      </p:sp>
      <p:sp>
        <p:nvSpPr>
          <p:cNvPr id="5" name="TextBox 4"/>
          <p:cNvSpPr txBox="1"/>
          <p:nvPr/>
        </p:nvSpPr>
        <p:spPr>
          <a:xfrm>
            <a:off x="1143000" y="2438400"/>
            <a:ext cx="7848600" cy="4093428"/>
          </a:xfrm>
          <a:prstGeom prst="rect">
            <a:avLst/>
          </a:prstGeom>
          <a:solidFill>
            <a:schemeClr val="bg1"/>
          </a:solidFill>
          <a:effectLst>
            <a:outerShdw blurRad="50800" dist="127000" dir="13500000" algn="br" rotWithShape="0">
              <a:prstClr val="black">
                <a:alpha val="40000"/>
              </a:prstClr>
            </a:outerShdw>
          </a:effectLst>
        </p:spPr>
        <p:txBody>
          <a:bodyPr wrap="square" rtlCol="0">
            <a:spAutoFit/>
          </a:bodyPr>
          <a:lstStyle/>
          <a:p>
            <a:r>
              <a:rPr lang="en-US" sz="2000" b="1" dirty="0"/>
              <a:t>Lucian, Describing Why </a:t>
            </a:r>
            <a:r>
              <a:rPr lang="en-US" sz="2000" b="1" dirty="0" err="1"/>
              <a:t>Peregrinus</a:t>
            </a:r>
            <a:r>
              <a:rPr lang="en-US" sz="2000" b="1" dirty="0"/>
              <a:t>, a 2</a:t>
            </a:r>
            <a:r>
              <a:rPr lang="en-US" sz="2000" b="1" baseline="30000" dirty="0"/>
              <a:t>nd</a:t>
            </a:r>
            <a:r>
              <a:rPr lang="en-US" sz="2000" b="1" dirty="0"/>
              <a:t> Century Charlatan, Was Able To Take Advantage of Christians’ Generosity…</a:t>
            </a:r>
          </a:p>
          <a:p>
            <a:r>
              <a:rPr lang="en-US" sz="2000" dirty="0"/>
              <a:t>The poor wretches have convinced themselves, first and foremost, that they are going to be immortal and live for all time, in consequence of which they despise death and even willingly give themselves into custody; most of them. Furthermore, their first lawgiver persuaded them that they are all brothers of one another after they have transgressed once, for all by denying the Greek gods and by worshipping that crucified sophist himself and living under his laws. Therefore they despise all things indiscriminately and consider them common property, receiving such doctrines traditionally without any definite evidence. So if any charlatan and trickster, able to profit by occasions, comes among them, he quickly acquires sudden wealth by imposing upon simple folk.</a:t>
            </a:r>
            <a:endParaRPr lang="en-US" sz="2000" b="1" dirty="0"/>
          </a:p>
        </p:txBody>
      </p:sp>
    </p:spTree>
    <p:extLst>
      <p:ext uri="{BB962C8B-B14F-4D97-AF65-F5344CB8AC3E}">
        <p14:creationId xmlns:p14="http://schemas.microsoft.com/office/powerpoint/2010/main" val="13440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538883"/>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p:txBody>
      </p:sp>
      <p:sp>
        <p:nvSpPr>
          <p:cNvPr id="4" name="Rectangle 3"/>
          <p:cNvSpPr/>
          <p:nvPr/>
        </p:nvSpPr>
        <p:spPr>
          <a:xfrm>
            <a:off x="762000" y="2779216"/>
            <a:ext cx="6705600" cy="1938992"/>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John 13</a:t>
            </a:r>
            <a:r>
              <a:rPr lang="en-US" sz="2400" dirty="0">
                <a:latin typeface="Palatino Linotype" panose="02040502050505030304" pitchFamily="18" charset="0"/>
              </a:rPr>
              <a:t> </a:t>
            </a:r>
            <a:r>
              <a:rPr lang="en-US" sz="2400" b="1" baseline="30000" dirty="0">
                <a:latin typeface="Palatino Linotype" panose="02040502050505030304" pitchFamily="18" charset="0"/>
              </a:rPr>
              <a:t> 34 </a:t>
            </a:r>
            <a:r>
              <a:rPr lang="en-US" sz="2400" dirty="0">
                <a:latin typeface="Palatino Linotype" panose="02040502050505030304" pitchFamily="18" charset="0"/>
              </a:rPr>
              <a:t>A new commandment I give to you, that you love one another, even as I have loved you, that you also love one another. </a:t>
            </a:r>
            <a:r>
              <a:rPr lang="en-US" sz="2400" b="1" baseline="30000" dirty="0">
                <a:latin typeface="Palatino Linotype" panose="02040502050505030304" pitchFamily="18" charset="0"/>
              </a:rPr>
              <a:t>35 </a:t>
            </a:r>
            <a:r>
              <a:rPr lang="en-US" sz="2400" dirty="0">
                <a:latin typeface="Palatino Linotype" panose="02040502050505030304" pitchFamily="18" charset="0"/>
              </a:rPr>
              <a:t>By this all men will know that you are My disciples, if you have love for one another.”</a:t>
            </a:r>
          </a:p>
        </p:txBody>
      </p:sp>
      <p:sp>
        <p:nvSpPr>
          <p:cNvPr id="6" name="Rectangle 5"/>
          <p:cNvSpPr/>
          <p:nvPr/>
        </p:nvSpPr>
        <p:spPr>
          <a:xfrm>
            <a:off x="1066800" y="3254276"/>
            <a:ext cx="6705600" cy="2308324"/>
          </a:xfrm>
          <a:prstGeom prst="rect">
            <a:avLst/>
          </a:prstGeom>
          <a:gradFill flip="none" rotWithShape="1">
            <a:gsLst>
              <a:gs pos="0">
                <a:srgbClr val="FFEFD1"/>
              </a:gs>
              <a:gs pos="64999">
                <a:srgbClr val="F0EBD5"/>
              </a:gs>
              <a:gs pos="100000">
                <a:srgbClr val="D1C39F"/>
              </a:gs>
            </a:gsLst>
            <a:lin ang="2700000" scaled="1"/>
            <a:tileRect/>
          </a:gradFill>
          <a:effectLst>
            <a:outerShdw blurRad="50800" dist="101600" dir="13500000" algn="br" rotWithShape="0">
              <a:prstClr val="black">
                <a:alpha val="40000"/>
              </a:prstClr>
            </a:outerShdw>
          </a:effectLst>
        </p:spPr>
        <p:txBody>
          <a:bodyPr wrap="square">
            <a:spAutoFit/>
          </a:bodyPr>
          <a:lstStyle/>
          <a:p>
            <a:r>
              <a:rPr lang="en-US" sz="2400" b="1" dirty="0">
                <a:latin typeface="Palatino Linotype" panose="02040502050505030304" pitchFamily="18" charset="0"/>
              </a:rPr>
              <a:t>James 2</a:t>
            </a:r>
            <a:r>
              <a:rPr lang="en-US" sz="2400" dirty="0">
                <a:latin typeface="Palatino Linotype" panose="02040502050505030304" pitchFamily="18" charset="0"/>
              </a:rPr>
              <a:t> </a:t>
            </a:r>
            <a:r>
              <a:rPr lang="en-US" sz="2400" b="1" baseline="30000" dirty="0">
                <a:latin typeface="Palatino Linotype" panose="02040502050505030304" pitchFamily="18" charset="0"/>
              </a:rPr>
              <a:t> 15 </a:t>
            </a:r>
            <a:r>
              <a:rPr lang="en-US" sz="2400" dirty="0">
                <a:latin typeface="Palatino Linotype" panose="02040502050505030304" pitchFamily="18" charset="0"/>
              </a:rPr>
              <a:t>If a brother or sister is without clothing and in need of daily food, </a:t>
            </a:r>
            <a:r>
              <a:rPr lang="en-US" sz="2400" b="1" baseline="30000" dirty="0">
                <a:latin typeface="Palatino Linotype" panose="02040502050505030304" pitchFamily="18" charset="0"/>
              </a:rPr>
              <a:t>16 </a:t>
            </a:r>
            <a:r>
              <a:rPr lang="en-US" sz="2400" dirty="0">
                <a:latin typeface="Palatino Linotype" panose="02040502050505030304" pitchFamily="18" charset="0"/>
              </a:rPr>
              <a:t>and one of you says to them, “Go in peace, be warmed and be filled,” and yet you do not give them what is necessary for their body, what use is that?</a:t>
            </a:r>
          </a:p>
          <a:p>
            <a:r>
              <a:rPr lang="en-US" sz="2400" b="1" dirty="0"/>
              <a:t>James’ Letter is About Applied Love!</a:t>
            </a:r>
          </a:p>
        </p:txBody>
      </p:sp>
    </p:spTree>
    <p:extLst>
      <p:ext uri="{BB962C8B-B14F-4D97-AF65-F5344CB8AC3E}">
        <p14:creationId xmlns:p14="http://schemas.microsoft.com/office/powerpoint/2010/main" val="326361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bg/>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908215"/>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lvl="1"/>
            <a:r>
              <a:rPr lang="en-US" sz="2200" i="1" dirty="0"/>
              <a:t>The Lesson of the Good Samaritan Applied</a:t>
            </a:r>
          </a:p>
        </p:txBody>
      </p:sp>
      <p:sp>
        <p:nvSpPr>
          <p:cNvPr id="4" name="Rectangle 3"/>
          <p:cNvSpPr/>
          <p:nvPr/>
        </p:nvSpPr>
        <p:spPr>
          <a:xfrm>
            <a:off x="762000" y="2779216"/>
            <a:ext cx="7010400" cy="3046988"/>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Romans 15</a:t>
            </a:r>
            <a:r>
              <a:rPr lang="en-US" sz="2400" dirty="0">
                <a:latin typeface="Palatino Linotype" panose="02040502050505030304" pitchFamily="18" charset="0"/>
              </a:rPr>
              <a:t> </a:t>
            </a:r>
            <a:r>
              <a:rPr lang="en-US" sz="2400" b="1" baseline="30000" dirty="0">
                <a:latin typeface="Palatino Linotype" panose="02040502050505030304" pitchFamily="18" charset="0"/>
              </a:rPr>
              <a:t> 25 </a:t>
            </a:r>
            <a:r>
              <a:rPr lang="en-US" sz="2400" dirty="0">
                <a:latin typeface="Palatino Linotype" panose="02040502050505030304" pitchFamily="18" charset="0"/>
              </a:rPr>
              <a:t>but now, I am going to Jerusalem serving the saints. </a:t>
            </a:r>
            <a:r>
              <a:rPr lang="en-US" sz="2400" b="1" baseline="30000" dirty="0">
                <a:latin typeface="Palatino Linotype" panose="02040502050505030304" pitchFamily="18" charset="0"/>
              </a:rPr>
              <a:t>26 </a:t>
            </a:r>
            <a:r>
              <a:rPr lang="en-US" sz="2400" dirty="0">
                <a:latin typeface="Palatino Linotype" panose="02040502050505030304" pitchFamily="18" charset="0"/>
              </a:rPr>
              <a:t>For Macedonia and Achaia have been pleased to make a contribution for the poor among the saints in Jerusalem. </a:t>
            </a:r>
            <a:r>
              <a:rPr lang="en-US" sz="2400" b="1" baseline="30000" dirty="0">
                <a:latin typeface="Palatino Linotype" panose="02040502050505030304" pitchFamily="18" charset="0"/>
              </a:rPr>
              <a:t>27 </a:t>
            </a:r>
            <a:r>
              <a:rPr lang="en-US" sz="2400" dirty="0">
                <a:latin typeface="Palatino Linotype" panose="02040502050505030304" pitchFamily="18" charset="0"/>
              </a:rPr>
              <a:t>Yes, they were pleased to do so, and they are indebted to them. For if the Gentiles have shared in their spiritual things, they are indebted to minister to them also in material things.</a:t>
            </a:r>
          </a:p>
        </p:txBody>
      </p:sp>
    </p:spTree>
    <p:extLst>
      <p:ext uri="{BB962C8B-B14F-4D97-AF65-F5344CB8AC3E}">
        <p14:creationId xmlns:p14="http://schemas.microsoft.com/office/powerpoint/2010/main" val="2833440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effectLst>
                  <a:outerShdw blurRad="38100" dist="38100" dir="2700000" algn="tl">
                    <a:srgbClr val="000000">
                      <a:alpha val="43137"/>
                    </a:srgbClr>
                  </a:outerShdw>
                </a:effectLst>
              </a:rPr>
              <a:t>Christian Charity</a:t>
            </a:r>
          </a:p>
        </p:txBody>
      </p:sp>
      <p:sp>
        <p:nvSpPr>
          <p:cNvPr id="3" name="TextBox 2"/>
          <p:cNvSpPr txBox="1"/>
          <p:nvPr/>
        </p:nvSpPr>
        <p:spPr>
          <a:xfrm>
            <a:off x="228600" y="838200"/>
            <a:ext cx="8686800" cy="1908215"/>
          </a:xfrm>
          <a:prstGeom prst="rect">
            <a:avLst/>
          </a:prstGeom>
          <a:noFill/>
        </p:spPr>
        <p:txBody>
          <a:bodyPr wrap="square" rtlCol="0">
            <a:spAutoFit/>
          </a:bodyPr>
          <a:lstStyle/>
          <a:p>
            <a:r>
              <a:rPr lang="en-US" sz="2800" b="1" dirty="0"/>
              <a:t>What We See In Acts</a:t>
            </a:r>
          </a:p>
          <a:p>
            <a:endParaRPr lang="en-US" dirty="0"/>
          </a:p>
          <a:p>
            <a:pPr marL="342900" indent="-342900">
              <a:buFont typeface="Arial" panose="020B0604020202020204" pitchFamily="34" charset="0"/>
              <a:buChar char="•"/>
            </a:pPr>
            <a:r>
              <a:rPr lang="en-US" sz="2400" dirty="0"/>
              <a:t>Outstanding Generosity</a:t>
            </a:r>
          </a:p>
          <a:p>
            <a:pPr marL="342900" indent="-342900">
              <a:buFont typeface="Arial" panose="020B0604020202020204" pitchFamily="34" charset="0"/>
              <a:buChar char="•"/>
            </a:pPr>
            <a:r>
              <a:rPr lang="en-US" sz="2400" dirty="0"/>
              <a:t>Applied Love</a:t>
            </a:r>
          </a:p>
          <a:p>
            <a:pPr marL="342900" indent="-342900">
              <a:buFont typeface="Arial" panose="020B0604020202020204" pitchFamily="34" charset="0"/>
              <a:buChar char="•"/>
            </a:pPr>
            <a:r>
              <a:rPr lang="en-US" sz="2400" dirty="0"/>
              <a:t>An Element of Recompense</a:t>
            </a:r>
            <a:endParaRPr lang="en-US" sz="2200" i="1" dirty="0"/>
          </a:p>
        </p:txBody>
      </p:sp>
      <p:sp>
        <p:nvSpPr>
          <p:cNvPr id="7" name="Rectangle 6"/>
          <p:cNvSpPr/>
          <p:nvPr/>
        </p:nvSpPr>
        <p:spPr>
          <a:xfrm>
            <a:off x="762000" y="2779216"/>
            <a:ext cx="7010400" cy="3046988"/>
          </a:xfrm>
          <a:prstGeom prst="rect">
            <a:avLst/>
          </a:prstGeom>
          <a:gradFill flip="none" rotWithShape="1">
            <a:gsLst>
              <a:gs pos="0">
                <a:srgbClr val="FFEFD1"/>
              </a:gs>
              <a:gs pos="64999">
                <a:srgbClr val="F0EBD5"/>
              </a:gs>
              <a:gs pos="100000">
                <a:srgbClr val="D1C39F"/>
              </a:gs>
            </a:gsLst>
            <a:lin ang="2700000" scaled="1"/>
            <a:tileRect/>
          </a:gradFill>
        </p:spPr>
        <p:txBody>
          <a:bodyPr wrap="square">
            <a:spAutoFit/>
          </a:bodyPr>
          <a:lstStyle/>
          <a:p>
            <a:r>
              <a:rPr lang="en-US" sz="2400" b="1" dirty="0">
                <a:latin typeface="Palatino Linotype" panose="02040502050505030304" pitchFamily="18" charset="0"/>
              </a:rPr>
              <a:t>Romans 15</a:t>
            </a:r>
            <a:r>
              <a:rPr lang="en-US" sz="2400" dirty="0">
                <a:latin typeface="Palatino Linotype" panose="02040502050505030304" pitchFamily="18" charset="0"/>
              </a:rPr>
              <a:t> </a:t>
            </a:r>
            <a:r>
              <a:rPr lang="en-US" sz="2400" b="1" baseline="30000" dirty="0">
                <a:latin typeface="Palatino Linotype" panose="02040502050505030304" pitchFamily="18" charset="0"/>
              </a:rPr>
              <a:t> 25 </a:t>
            </a:r>
            <a:r>
              <a:rPr lang="en-US" sz="2400" dirty="0">
                <a:latin typeface="Palatino Linotype" panose="02040502050505030304" pitchFamily="18" charset="0"/>
              </a:rPr>
              <a:t>but now, I am going to Jerusalem serving the saints. </a:t>
            </a:r>
            <a:r>
              <a:rPr lang="en-US" sz="2400" b="1" baseline="30000" dirty="0">
                <a:latin typeface="Palatino Linotype" panose="02040502050505030304" pitchFamily="18" charset="0"/>
              </a:rPr>
              <a:t>26 </a:t>
            </a:r>
            <a:r>
              <a:rPr lang="en-US" sz="2400" dirty="0">
                <a:latin typeface="Palatino Linotype" panose="02040502050505030304" pitchFamily="18" charset="0"/>
              </a:rPr>
              <a:t>For Macedonia and Achaia have been pleased to make a contribution for the poor among the saints in Jerusalem. </a:t>
            </a:r>
            <a:r>
              <a:rPr lang="en-US" sz="2400" b="1" baseline="30000" dirty="0">
                <a:latin typeface="Palatino Linotype" panose="02040502050505030304" pitchFamily="18" charset="0"/>
              </a:rPr>
              <a:t>27 </a:t>
            </a:r>
            <a:r>
              <a:rPr lang="en-US" sz="2400" dirty="0">
                <a:latin typeface="Palatino Linotype" panose="02040502050505030304" pitchFamily="18" charset="0"/>
              </a:rPr>
              <a:t>Yes, they were pleased to do so, and they are indebted to them. For if the Gentiles have shared in their spiritual things, they are indebted to minister to them also in material things.</a:t>
            </a:r>
          </a:p>
        </p:txBody>
      </p:sp>
    </p:spTree>
    <p:extLst>
      <p:ext uri="{BB962C8B-B14F-4D97-AF65-F5344CB8AC3E}">
        <p14:creationId xmlns:p14="http://schemas.microsoft.com/office/powerpoint/2010/main" val="29321128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749</TotalTime>
  <Words>511</Words>
  <Application>Microsoft Office PowerPoint</Application>
  <PresentationFormat>On-screen Show (4:3)</PresentationFormat>
  <Paragraphs>138</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Palatino Linotype</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63</cp:revision>
  <dcterms:created xsi:type="dcterms:W3CDTF">2018-05-12T20:08:22Z</dcterms:created>
  <dcterms:modified xsi:type="dcterms:W3CDTF">2018-05-13T23:24:46Z</dcterms:modified>
</cp:coreProperties>
</file>