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1" r:id="rId4"/>
    <p:sldId id="268" r:id="rId5"/>
    <p:sldId id="263" r:id="rId6"/>
    <p:sldId id="264" r:id="rId7"/>
    <p:sldId id="265" r:id="rId8"/>
    <p:sldId id="266" r:id="rId9"/>
    <p:sldId id="267" r:id="rId10"/>
    <p:sldId id="260" r:id="rId11"/>
    <p:sldId id="262" r:id="rId12"/>
    <p:sldId id="270" r:id="rId13"/>
    <p:sldId id="271" r:id="rId14"/>
    <p:sldId id="269" r:id="rId15"/>
    <p:sldId id="272"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5EE13-C989-495F-B363-D8239D679827}"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121920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5EE13-C989-495F-B363-D8239D679827}"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82759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5EE13-C989-495F-B363-D8239D679827}"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2270793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5EE13-C989-495F-B363-D8239D679827}"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202767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5EE13-C989-495F-B363-D8239D679827}"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2334740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5EE13-C989-495F-B363-D8239D679827}"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269673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5EE13-C989-495F-B363-D8239D679827}" type="datetimeFigureOut">
              <a:rPr lang="en-US" smtClean="0"/>
              <a:t>3/11/2018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274285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5EE13-C989-495F-B363-D8239D679827}"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140419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5EE13-C989-495F-B363-D8239D679827}" type="datetimeFigureOut">
              <a:rPr lang="en-US" smtClean="0"/>
              <a:t>3/11/2018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1271707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5EE13-C989-495F-B363-D8239D679827}"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374424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5EE13-C989-495F-B363-D8239D679827}"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AE5F-1BE4-4D58-A5E2-0AA999C86633}" type="slidenum">
              <a:rPr lang="en-US" smtClean="0"/>
              <a:t>‹#›</a:t>
            </a:fld>
            <a:endParaRPr lang="en-US"/>
          </a:p>
        </p:txBody>
      </p:sp>
    </p:spTree>
    <p:extLst>
      <p:ext uri="{BB962C8B-B14F-4D97-AF65-F5344CB8AC3E}">
        <p14:creationId xmlns:p14="http://schemas.microsoft.com/office/powerpoint/2010/main" val="312638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5EE13-C989-495F-B363-D8239D679827}" type="datetimeFigureOut">
              <a:rPr lang="en-US" smtClean="0"/>
              <a:t>3/11/2018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CAE5F-1BE4-4D58-A5E2-0AA999C86633}" type="slidenum">
              <a:rPr lang="en-US" smtClean="0"/>
              <a:t>‹#›</a:t>
            </a:fld>
            <a:endParaRPr lang="en-US"/>
          </a:p>
        </p:txBody>
      </p:sp>
    </p:spTree>
    <p:extLst>
      <p:ext uri="{BB962C8B-B14F-4D97-AF65-F5344CB8AC3E}">
        <p14:creationId xmlns:p14="http://schemas.microsoft.com/office/powerpoint/2010/main" val="3767574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Caiaphas"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Caiapha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Caiapha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12" name="TextBox 11"/>
          <p:cNvSpPr txBox="1"/>
          <p:nvPr/>
        </p:nvSpPr>
        <p:spPr>
          <a:xfrm>
            <a:off x="2514600" y="2425005"/>
            <a:ext cx="4114800" cy="1384995"/>
          </a:xfrm>
          <a:prstGeom prst="rect">
            <a:avLst/>
          </a:prstGeom>
          <a:noFill/>
        </p:spPr>
        <p:txBody>
          <a:bodyPr wrap="square" rtlCol="0">
            <a:spAutoFit/>
          </a:bodyPr>
          <a:lstStyle/>
          <a:p>
            <a:pPr algn="ctr"/>
            <a:r>
              <a:rPr lang="en-US" sz="2800" dirty="0" smtClean="0"/>
              <a:t>Sunday, 6 pm</a:t>
            </a:r>
          </a:p>
          <a:p>
            <a:pPr algn="ctr"/>
            <a:r>
              <a:rPr lang="en-US" sz="2800" dirty="0" smtClean="0"/>
              <a:t>March 11, 2018</a:t>
            </a:r>
          </a:p>
          <a:p>
            <a:pPr algn="ctr"/>
            <a:r>
              <a:rPr lang="en-US" sz="2800" dirty="0" smtClean="0"/>
              <a:t>Exton</a:t>
            </a:r>
            <a:endParaRPr lang="en-US" sz="2800" dirty="0"/>
          </a:p>
        </p:txBody>
      </p:sp>
    </p:spTree>
    <p:extLst>
      <p:ext uri="{BB962C8B-B14F-4D97-AF65-F5344CB8AC3E}">
        <p14:creationId xmlns:p14="http://schemas.microsoft.com/office/powerpoint/2010/main" val="17840468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2895600" y="914400"/>
            <a:ext cx="6248400" cy="5693866"/>
          </a:xfrm>
          <a:prstGeom prst="rect">
            <a:avLst/>
          </a:prstGeom>
        </p:spPr>
        <p:txBody>
          <a:bodyPr wrap="square">
            <a:spAutoFit/>
          </a:bodyPr>
          <a:lstStyle/>
          <a:p>
            <a:r>
              <a:rPr lang="en-US" sz="2000" b="1" dirty="0" smtClean="0"/>
              <a:t>From that Scholarly Source </a:t>
            </a:r>
            <a:r>
              <a:rPr lang="en-US" sz="2000" b="1" i="1" dirty="0" smtClean="0"/>
              <a:t>par excellence</a:t>
            </a:r>
            <a:r>
              <a:rPr lang="en-US" sz="2000" b="1" dirty="0" smtClean="0"/>
              <a:t>,</a:t>
            </a:r>
          </a:p>
          <a:p>
            <a:r>
              <a:rPr lang="en-US" sz="2000" b="1" i="1" dirty="0" smtClean="0"/>
              <a:t>Wikipedia</a:t>
            </a:r>
          </a:p>
          <a:p>
            <a:endParaRPr lang="en-US" dirty="0" smtClean="0">
              <a:hlinkClick r:id="rId2" tooltip="Caiaphas"/>
            </a:endParaRPr>
          </a:p>
          <a:p>
            <a:r>
              <a:rPr lang="en-US" b="1" u="sng" dirty="0" err="1" smtClean="0">
                <a:solidFill>
                  <a:srgbClr val="FF0000"/>
                </a:solidFill>
              </a:rPr>
              <a:t>Ananus</a:t>
            </a:r>
            <a:r>
              <a:rPr lang="en-US" b="1" u="sng" dirty="0" smtClean="0">
                <a:solidFill>
                  <a:srgbClr val="FF0000"/>
                </a:solidFill>
              </a:rPr>
              <a:t> ben Seth</a:t>
            </a:r>
          </a:p>
          <a:p>
            <a:r>
              <a:rPr lang="en-US" dirty="0" smtClean="0"/>
              <a:t>Ishmael ben </a:t>
            </a:r>
            <a:r>
              <a:rPr lang="en-US" dirty="0" err="1" smtClean="0"/>
              <a:t>Fabus</a:t>
            </a:r>
            <a:endParaRPr lang="en-US" dirty="0" smtClean="0"/>
          </a:p>
          <a:p>
            <a:r>
              <a:rPr lang="en-US" dirty="0" err="1" smtClean="0"/>
              <a:t>Eleazar</a:t>
            </a:r>
            <a:r>
              <a:rPr lang="en-US" dirty="0" smtClean="0"/>
              <a:t> ben </a:t>
            </a:r>
            <a:r>
              <a:rPr lang="en-US" dirty="0" err="1" smtClean="0"/>
              <a:t>Ananus</a:t>
            </a:r>
            <a:endParaRPr lang="en-US" dirty="0" smtClean="0"/>
          </a:p>
          <a:p>
            <a:r>
              <a:rPr lang="en-US" dirty="0" smtClean="0"/>
              <a:t>Simon ben </a:t>
            </a:r>
            <a:r>
              <a:rPr lang="en-US" dirty="0" err="1" smtClean="0"/>
              <a:t>Camithus</a:t>
            </a:r>
            <a:endParaRPr lang="en-US" dirty="0" smtClean="0"/>
          </a:p>
          <a:p>
            <a:r>
              <a:rPr lang="en-US" b="1" u="sng" dirty="0" smtClean="0">
                <a:solidFill>
                  <a:srgbClr val="FF0000"/>
                </a:solidFill>
              </a:rPr>
              <a:t>Joseph Caiaphas</a:t>
            </a:r>
            <a:r>
              <a:rPr lang="en-US" dirty="0" smtClean="0"/>
              <a:t> (son-in-law of the high priest </a:t>
            </a:r>
            <a:r>
              <a:rPr lang="en-US" dirty="0" err="1" smtClean="0"/>
              <a:t>Ananus</a:t>
            </a:r>
            <a:r>
              <a:rPr lang="en-US" dirty="0" smtClean="0"/>
              <a:t> ben Seth)</a:t>
            </a:r>
          </a:p>
          <a:p>
            <a:r>
              <a:rPr lang="en-US" dirty="0" smtClean="0"/>
              <a:t>Jonathan ben </a:t>
            </a:r>
            <a:r>
              <a:rPr lang="en-US" dirty="0" err="1" smtClean="0"/>
              <a:t>Ananus</a:t>
            </a:r>
            <a:endParaRPr lang="en-US" dirty="0" smtClean="0"/>
          </a:p>
          <a:p>
            <a:r>
              <a:rPr lang="en-US" dirty="0" err="1" smtClean="0"/>
              <a:t>Theophilus</a:t>
            </a:r>
            <a:r>
              <a:rPr lang="en-US" dirty="0" smtClean="0"/>
              <a:t> ben </a:t>
            </a:r>
            <a:r>
              <a:rPr lang="en-US" dirty="0" err="1" smtClean="0"/>
              <a:t>Ananus</a:t>
            </a:r>
            <a:endParaRPr lang="en-US" dirty="0" smtClean="0"/>
          </a:p>
          <a:p>
            <a:r>
              <a:rPr lang="en-US" dirty="0" smtClean="0"/>
              <a:t>Simon </a:t>
            </a:r>
            <a:r>
              <a:rPr lang="en-US" dirty="0" err="1" smtClean="0"/>
              <a:t>Cantatheras</a:t>
            </a:r>
            <a:r>
              <a:rPr lang="en-US" dirty="0" smtClean="0"/>
              <a:t> ben </a:t>
            </a:r>
            <a:r>
              <a:rPr lang="en-US" dirty="0" err="1" smtClean="0"/>
              <a:t>Boethus</a:t>
            </a:r>
            <a:endParaRPr lang="en-US" dirty="0" smtClean="0"/>
          </a:p>
          <a:p>
            <a:r>
              <a:rPr lang="en-US" dirty="0" smtClean="0"/>
              <a:t>Matthias ben </a:t>
            </a:r>
            <a:r>
              <a:rPr lang="en-US" dirty="0" err="1" smtClean="0"/>
              <a:t>Ananus</a:t>
            </a:r>
            <a:endParaRPr lang="en-US" dirty="0" smtClean="0"/>
          </a:p>
          <a:p>
            <a:r>
              <a:rPr lang="en-US" dirty="0" err="1" smtClean="0"/>
              <a:t>Elioneus</a:t>
            </a:r>
            <a:r>
              <a:rPr lang="en-US" dirty="0" smtClean="0"/>
              <a:t> ben Simon </a:t>
            </a:r>
            <a:r>
              <a:rPr lang="en-US" dirty="0" err="1" smtClean="0"/>
              <a:t>Cantatheras</a:t>
            </a:r>
            <a:endParaRPr lang="en-US" dirty="0" smtClean="0"/>
          </a:p>
          <a:p>
            <a:r>
              <a:rPr lang="en-US" dirty="0" smtClean="0"/>
              <a:t>Jonathan ben </a:t>
            </a:r>
            <a:r>
              <a:rPr lang="en-US" dirty="0" err="1" smtClean="0"/>
              <a:t>Ananus</a:t>
            </a:r>
            <a:endParaRPr lang="en-US" dirty="0" smtClean="0"/>
          </a:p>
          <a:p>
            <a:r>
              <a:rPr lang="en-US" dirty="0" smtClean="0"/>
              <a:t>Josephus ben </a:t>
            </a:r>
            <a:r>
              <a:rPr lang="en-US" dirty="0" err="1" smtClean="0"/>
              <a:t>Camydus</a:t>
            </a:r>
            <a:endParaRPr lang="en-US" dirty="0" smtClean="0"/>
          </a:p>
          <a:p>
            <a:r>
              <a:rPr lang="en-US" b="1" u="sng" dirty="0" smtClean="0">
                <a:solidFill>
                  <a:srgbClr val="FF0000"/>
                </a:solidFill>
              </a:rPr>
              <a:t>Ananias ben </a:t>
            </a:r>
            <a:r>
              <a:rPr lang="en-US" b="1" u="sng" dirty="0" err="1" smtClean="0">
                <a:solidFill>
                  <a:srgbClr val="FF0000"/>
                </a:solidFill>
              </a:rPr>
              <a:t>Nebedeus</a:t>
            </a:r>
            <a:endParaRPr lang="en-US" b="1" u="sng" dirty="0" smtClean="0">
              <a:solidFill>
                <a:srgbClr val="FF0000"/>
              </a:solidFill>
            </a:endParaRPr>
          </a:p>
          <a:p>
            <a:r>
              <a:rPr lang="en-US" dirty="0" smtClean="0"/>
              <a:t>Jonathan</a:t>
            </a:r>
          </a:p>
          <a:p>
            <a:r>
              <a:rPr lang="en-US" dirty="0" smtClean="0"/>
              <a:t>Ishmael ben </a:t>
            </a:r>
            <a:r>
              <a:rPr lang="en-US" dirty="0" err="1" smtClean="0"/>
              <a:t>Fabus</a:t>
            </a:r>
            <a:endParaRPr lang="en-US" dirty="0" smtClean="0"/>
          </a:p>
          <a:p>
            <a:r>
              <a:rPr lang="en-US" dirty="0" smtClean="0"/>
              <a:t>Joseph </a:t>
            </a:r>
            <a:r>
              <a:rPr lang="en-US" dirty="0" err="1" smtClean="0"/>
              <a:t>Cabi</a:t>
            </a:r>
            <a:r>
              <a:rPr lang="en-US" dirty="0" smtClean="0"/>
              <a:t> ben Simon</a:t>
            </a:r>
          </a:p>
          <a:p>
            <a:r>
              <a:rPr lang="en-US" dirty="0" err="1" smtClean="0"/>
              <a:t>Ananus</a:t>
            </a:r>
            <a:r>
              <a:rPr lang="en-US" dirty="0" smtClean="0"/>
              <a:t> ben </a:t>
            </a:r>
            <a:r>
              <a:rPr lang="en-US" dirty="0" err="1" smtClean="0"/>
              <a:t>Ananus</a:t>
            </a:r>
            <a:endParaRPr lang="en-US" dirty="0"/>
          </a:p>
        </p:txBody>
      </p:sp>
      <p:sp>
        <p:nvSpPr>
          <p:cNvPr id="6" name="Rectangle 5"/>
          <p:cNvSpPr/>
          <p:nvPr/>
        </p:nvSpPr>
        <p:spPr>
          <a:xfrm>
            <a:off x="2209800" y="1793081"/>
            <a:ext cx="747559" cy="4801314"/>
          </a:xfrm>
          <a:prstGeom prst="rect">
            <a:avLst/>
          </a:prstGeom>
        </p:spPr>
        <p:txBody>
          <a:bodyPr>
            <a:spAutoFit/>
          </a:bodyPr>
          <a:lstStyle/>
          <a:p>
            <a:r>
              <a:rPr lang="en-US" b="1" dirty="0" smtClean="0">
                <a:solidFill>
                  <a:srgbClr val="FF0000"/>
                </a:solidFill>
              </a:rPr>
              <a:t>6-15</a:t>
            </a:r>
          </a:p>
          <a:p>
            <a:r>
              <a:rPr lang="en-US" dirty="0" smtClean="0"/>
              <a:t>15-16</a:t>
            </a:r>
          </a:p>
          <a:p>
            <a:r>
              <a:rPr lang="en-US" dirty="0" smtClean="0"/>
              <a:t>16-17</a:t>
            </a:r>
          </a:p>
          <a:p>
            <a:r>
              <a:rPr lang="en-US" dirty="0" smtClean="0"/>
              <a:t>17-18</a:t>
            </a:r>
          </a:p>
          <a:p>
            <a:r>
              <a:rPr lang="en-US" b="1" dirty="0" smtClean="0">
                <a:solidFill>
                  <a:srgbClr val="FF0000"/>
                </a:solidFill>
              </a:rPr>
              <a:t>18-36</a:t>
            </a:r>
          </a:p>
          <a:p>
            <a:r>
              <a:rPr lang="en-US" dirty="0" smtClean="0"/>
              <a:t>36-37</a:t>
            </a:r>
          </a:p>
          <a:p>
            <a:r>
              <a:rPr lang="en-US" dirty="0" smtClean="0"/>
              <a:t>37-41</a:t>
            </a:r>
          </a:p>
          <a:p>
            <a:r>
              <a:rPr lang="en-US" dirty="0" smtClean="0"/>
              <a:t>41-43</a:t>
            </a:r>
          </a:p>
          <a:p>
            <a:r>
              <a:rPr lang="en-US" dirty="0" smtClean="0"/>
              <a:t>43</a:t>
            </a:r>
          </a:p>
          <a:p>
            <a:r>
              <a:rPr lang="en-US" dirty="0" smtClean="0"/>
              <a:t>43-44</a:t>
            </a:r>
          </a:p>
          <a:p>
            <a:r>
              <a:rPr lang="en-US" dirty="0" smtClean="0"/>
              <a:t>44</a:t>
            </a:r>
          </a:p>
          <a:p>
            <a:r>
              <a:rPr lang="en-US" dirty="0" smtClean="0"/>
              <a:t>44-46</a:t>
            </a:r>
          </a:p>
          <a:p>
            <a:r>
              <a:rPr lang="en-US" b="1" dirty="0" smtClean="0">
                <a:solidFill>
                  <a:srgbClr val="FF0000"/>
                </a:solidFill>
              </a:rPr>
              <a:t>46-58</a:t>
            </a:r>
          </a:p>
          <a:p>
            <a:r>
              <a:rPr lang="en-US" dirty="0" smtClean="0"/>
              <a:t>58</a:t>
            </a:r>
          </a:p>
          <a:p>
            <a:r>
              <a:rPr lang="en-US" dirty="0" smtClean="0"/>
              <a:t>58-62</a:t>
            </a:r>
          </a:p>
          <a:p>
            <a:r>
              <a:rPr lang="en-US" dirty="0" smtClean="0"/>
              <a:t>62-63</a:t>
            </a:r>
          </a:p>
          <a:p>
            <a:r>
              <a:rPr lang="en-US" dirty="0" smtClean="0"/>
              <a:t>63</a:t>
            </a:r>
            <a:endParaRPr lang="en-US" dirty="0"/>
          </a:p>
        </p:txBody>
      </p:sp>
      <p:sp>
        <p:nvSpPr>
          <p:cNvPr id="7" name="TextBox 6"/>
          <p:cNvSpPr txBox="1"/>
          <p:nvPr/>
        </p:nvSpPr>
        <p:spPr>
          <a:xfrm>
            <a:off x="2209800" y="1524000"/>
            <a:ext cx="685800" cy="369332"/>
          </a:xfrm>
          <a:prstGeom prst="rect">
            <a:avLst/>
          </a:prstGeom>
          <a:noFill/>
        </p:spPr>
        <p:txBody>
          <a:bodyPr wrap="square" rtlCol="0">
            <a:spAutoFit/>
          </a:bodyPr>
          <a:lstStyle/>
          <a:p>
            <a:r>
              <a:rPr lang="en-US" b="1" u="sng" dirty="0" smtClean="0"/>
              <a:t>Years</a:t>
            </a:r>
            <a:endParaRPr lang="en-US" b="1" u="sng" dirty="0"/>
          </a:p>
        </p:txBody>
      </p:sp>
      <p:sp>
        <p:nvSpPr>
          <p:cNvPr id="9" name="Left Arrow 8"/>
          <p:cNvSpPr/>
          <p:nvPr/>
        </p:nvSpPr>
        <p:spPr>
          <a:xfrm rot="20638125">
            <a:off x="4663609" y="1341680"/>
            <a:ext cx="1615644" cy="890954"/>
          </a:xfrm>
          <a:prstGeom prst="lef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a:t>
            </a:r>
            <a:r>
              <a:rPr lang="en-US" sz="2800" b="1" dirty="0" err="1" smtClean="0">
                <a:effectLst>
                  <a:outerShdw blurRad="38100" dist="38100" dir="2700000" algn="tl">
                    <a:srgbClr val="000000">
                      <a:alpha val="43137"/>
                    </a:srgbClr>
                  </a:outerShdw>
                </a:effectLst>
              </a:rPr>
              <a:t>Annas</a:t>
            </a:r>
            <a:r>
              <a:rPr lang="en-US" sz="28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10" name="Left Arrow 9"/>
          <p:cNvSpPr/>
          <p:nvPr/>
        </p:nvSpPr>
        <p:spPr>
          <a:xfrm rot="20638125">
            <a:off x="4803163" y="2317260"/>
            <a:ext cx="2276273" cy="890954"/>
          </a:xfrm>
          <a:prstGeom prst="lef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“Caiaphas”</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068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8" end="1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right)">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right)">
                                      <p:cBhvr>
                                        <p:cTn id="5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Why Didn’t Paul Recognize the High Priest?</a:t>
            </a:r>
            <a:endParaRPr lang="en-US" sz="2400" b="1" dirty="0">
              <a:effectLst>
                <a:outerShdw blurRad="38100" dist="38100" dir="2700000" algn="tl">
                  <a:srgbClr val="000000">
                    <a:alpha val="43137"/>
                  </a:srgbClr>
                </a:outerShdw>
              </a:effectLst>
            </a:endParaRPr>
          </a:p>
        </p:txBody>
      </p:sp>
      <p:sp>
        <p:nvSpPr>
          <p:cNvPr id="8" name="Rectangle 7"/>
          <p:cNvSpPr/>
          <p:nvPr/>
        </p:nvSpPr>
        <p:spPr>
          <a:xfrm>
            <a:off x="2514600" y="3352800"/>
            <a:ext cx="6248400" cy="3170099"/>
          </a:xfrm>
          <a:prstGeom prst="rect">
            <a:avLst/>
          </a:prstGeom>
        </p:spPr>
        <p:txBody>
          <a:bodyPr wrap="square">
            <a:spAutoFit/>
          </a:bodyPr>
          <a:lstStyle/>
          <a:p>
            <a:r>
              <a:rPr lang="en-US" sz="2000" b="1" dirty="0" smtClean="0">
                <a:latin typeface="Palatino Linotype" panose="02040502050505030304" pitchFamily="18" charset="0"/>
              </a:rPr>
              <a:t>Acts 23 </a:t>
            </a:r>
            <a:r>
              <a:rPr lang="en-US" sz="2000" b="1" baseline="30000" dirty="0" smtClean="0">
                <a:latin typeface="Palatino Linotype" panose="02040502050505030304" pitchFamily="18" charset="0"/>
              </a:rPr>
              <a:t>2</a:t>
            </a:r>
            <a:r>
              <a:rPr lang="en-US" sz="2000" b="1" baseline="30000" dirty="0">
                <a:latin typeface="Palatino Linotype" panose="02040502050505030304" pitchFamily="18" charset="0"/>
              </a:rPr>
              <a:t> </a:t>
            </a:r>
            <a:r>
              <a:rPr lang="en-US" sz="2000" dirty="0">
                <a:latin typeface="Palatino Linotype" panose="02040502050505030304" pitchFamily="18" charset="0"/>
              </a:rPr>
              <a:t>The high priest Ananias commanded those standing beside him to strike him on the </a:t>
            </a:r>
            <a:r>
              <a:rPr lang="en-US" sz="2000" dirty="0" smtClean="0">
                <a:latin typeface="Palatino Linotype" panose="02040502050505030304" pitchFamily="18" charset="0"/>
              </a:rPr>
              <a:t>mouth. </a:t>
            </a:r>
            <a:r>
              <a:rPr lang="en-US" sz="2000" b="1" baseline="30000" dirty="0" smtClean="0">
                <a:latin typeface="Palatino Linotype" panose="02040502050505030304" pitchFamily="18" charset="0"/>
              </a:rPr>
              <a:t>3</a:t>
            </a:r>
            <a:r>
              <a:rPr lang="en-US" sz="2000" b="1" baseline="30000" dirty="0">
                <a:latin typeface="Palatino Linotype" panose="02040502050505030304" pitchFamily="18" charset="0"/>
              </a:rPr>
              <a:t> </a:t>
            </a:r>
            <a:r>
              <a:rPr lang="en-US" sz="2000" dirty="0">
                <a:latin typeface="Palatino Linotype" panose="02040502050505030304" pitchFamily="18" charset="0"/>
              </a:rPr>
              <a:t>Then Paul said to him, “God is going to strike </a:t>
            </a:r>
            <a:r>
              <a:rPr lang="en-US" sz="2000" dirty="0" smtClean="0">
                <a:latin typeface="Palatino Linotype" panose="02040502050505030304" pitchFamily="18" charset="0"/>
              </a:rPr>
              <a:t>you, you </a:t>
            </a:r>
            <a:r>
              <a:rPr lang="en-US" sz="2000" dirty="0">
                <a:latin typeface="Palatino Linotype" panose="02040502050505030304" pitchFamily="18" charset="0"/>
              </a:rPr>
              <a:t>whitewashed wall! Do you sit to try me </a:t>
            </a:r>
            <a:r>
              <a:rPr lang="en-US" sz="2000" dirty="0" smtClean="0">
                <a:latin typeface="Palatino Linotype" panose="02040502050505030304" pitchFamily="18" charset="0"/>
              </a:rPr>
              <a:t>according to </a:t>
            </a:r>
            <a:r>
              <a:rPr lang="en-US" sz="2000" dirty="0">
                <a:latin typeface="Palatino Linotype" panose="02040502050505030304" pitchFamily="18" charset="0"/>
              </a:rPr>
              <a:t>the Law, and in violation of the Law order me to be struck?” </a:t>
            </a:r>
            <a:r>
              <a:rPr lang="en-US" sz="2000" b="1" baseline="30000" dirty="0">
                <a:latin typeface="Palatino Linotype" panose="02040502050505030304" pitchFamily="18" charset="0"/>
              </a:rPr>
              <a:t>4 </a:t>
            </a:r>
            <a:r>
              <a:rPr lang="en-US" sz="2000" dirty="0">
                <a:latin typeface="Palatino Linotype" panose="02040502050505030304" pitchFamily="18" charset="0"/>
              </a:rPr>
              <a:t>But the bystanders said, “Do you revile God’s high priest?” </a:t>
            </a:r>
            <a:r>
              <a:rPr lang="en-US" sz="2000" b="1" baseline="30000" dirty="0">
                <a:latin typeface="Palatino Linotype" panose="02040502050505030304" pitchFamily="18" charset="0"/>
              </a:rPr>
              <a:t>5 </a:t>
            </a:r>
            <a:r>
              <a:rPr lang="en-US" sz="2000" dirty="0">
                <a:latin typeface="Palatino Linotype" panose="02040502050505030304" pitchFamily="18" charset="0"/>
              </a:rPr>
              <a:t>And Paul said, “I was not aware, brethren, that he was high priest; for it is written, ‘</a:t>
            </a:r>
            <a:r>
              <a:rPr lang="en-US" sz="2000" cap="small" dirty="0">
                <a:latin typeface="Palatino Linotype" panose="02040502050505030304" pitchFamily="18" charset="0"/>
              </a:rPr>
              <a:t>You shall not speak evil of a ruler of your people</a:t>
            </a:r>
            <a:r>
              <a:rPr lang="en-US" sz="2000" dirty="0">
                <a:latin typeface="Palatino Linotype" panose="02040502050505030304" pitchFamily="18" charset="0"/>
              </a:rPr>
              <a:t>.’”</a:t>
            </a:r>
          </a:p>
        </p:txBody>
      </p:sp>
      <p:sp>
        <p:nvSpPr>
          <p:cNvPr id="9" name="Rectangle 8"/>
          <p:cNvSpPr/>
          <p:nvPr/>
        </p:nvSpPr>
        <p:spPr>
          <a:xfrm>
            <a:off x="152400" y="1066800"/>
            <a:ext cx="6629400" cy="1938992"/>
          </a:xfrm>
          <a:prstGeom prst="rect">
            <a:avLst/>
          </a:prstGeom>
        </p:spPr>
        <p:txBody>
          <a:bodyPr wrap="square">
            <a:spAutoFit/>
          </a:bodyPr>
          <a:lstStyle/>
          <a:p>
            <a:r>
              <a:rPr lang="en-US" sz="2000" b="1" dirty="0" smtClean="0">
                <a:latin typeface="Palatino Linotype" panose="02040502050505030304" pitchFamily="18" charset="0"/>
              </a:rPr>
              <a:t>Acts 9</a:t>
            </a:r>
            <a:r>
              <a:rPr lang="en-US" sz="2000" b="1" dirty="0">
                <a:latin typeface="Palatino Linotype" panose="02040502050505030304" pitchFamily="18" charset="0"/>
              </a:rPr>
              <a:t> </a:t>
            </a:r>
            <a:r>
              <a:rPr lang="en-US" sz="2000" b="1" baseline="30000" dirty="0" smtClean="0">
                <a:latin typeface="Palatino Linotype" panose="02040502050505030304" pitchFamily="18" charset="0"/>
              </a:rPr>
              <a:t> 1 </a:t>
            </a:r>
            <a:r>
              <a:rPr lang="en-US" sz="2000" dirty="0" smtClean="0">
                <a:latin typeface="Palatino Linotype" panose="02040502050505030304" pitchFamily="18" charset="0"/>
              </a:rPr>
              <a:t>Now</a:t>
            </a:r>
            <a:r>
              <a:rPr lang="en-US" sz="2000" dirty="0">
                <a:latin typeface="Palatino Linotype" panose="02040502050505030304" pitchFamily="18" charset="0"/>
              </a:rPr>
              <a:t> </a:t>
            </a:r>
            <a:r>
              <a:rPr lang="en-US" sz="2000" dirty="0" smtClean="0">
                <a:latin typeface="Palatino Linotype" panose="02040502050505030304" pitchFamily="18" charset="0"/>
              </a:rPr>
              <a:t>Saul</a:t>
            </a:r>
            <a:r>
              <a:rPr lang="en-US" sz="2000" dirty="0">
                <a:latin typeface="Palatino Linotype" panose="02040502050505030304" pitchFamily="18" charset="0"/>
              </a:rPr>
              <a:t>, still breathing </a:t>
            </a:r>
            <a:r>
              <a:rPr lang="en-US" sz="2000" dirty="0" smtClean="0">
                <a:latin typeface="Palatino Linotype" panose="02040502050505030304" pitchFamily="18" charset="0"/>
              </a:rPr>
              <a:t>threats </a:t>
            </a:r>
            <a:r>
              <a:rPr lang="en-US" sz="2000" dirty="0">
                <a:latin typeface="Palatino Linotype" panose="02040502050505030304" pitchFamily="18" charset="0"/>
              </a:rPr>
              <a:t>and murder </a:t>
            </a:r>
            <a:r>
              <a:rPr lang="en-US" sz="2000" dirty="0" smtClean="0">
                <a:latin typeface="Palatino Linotype" panose="02040502050505030304" pitchFamily="18" charset="0"/>
              </a:rPr>
              <a:t>against the </a:t>
            </a:r>
            <a:r>
              <a:rPr lang="en-US" sz="2000" dirty="0">
                <a:latin typeface="Palatino Linotype" panose="02040502050505030304" pitchFamily="18" charset="0"/>
              </a:rPr>
              <a:t>disciples of the Lord, </a:t>
            </a:r>
            <a:r>
              <a:rPr lang="en-US" sz="2000" b="1" u="sng" dirty="0">
                <a:latin typeface="Palatino Linotype" panose="02040502050505030304" pitchFamily="18" charset="0"/>
              </a:rPr>
              <a:t>went to the high </a:t>
            </a:r>
            <a:r>
              <a:rPr lang="en-US" sz="2000" b="1" u="sng" dirty="0" smtClean="0">
                <a:latin typeface="Palatino Linotype" panose="02040502050505030304" pitchFamily="18" charset="0"/>
              </a:rPr>
              <a:t>priest</a:t>
            </a:r>
            <a:r>
              <a:rPr lang="en-US" sz="2000" dirty="0" smtClean="0">
                <a:latin typeface="Palatino Linotype" panose="02040502050505030304" pitchFamily="18" charset="0"/>
              </a:rPr>
              <a:t>, </a:t>
            </a:r>
            <a:r>
              <a:rPr lang="en-US" sz="2000" b="1" baseline="30000" dirty="0" smtClean="0">
                <a:latin typeface="Palatino Linotype" panose="02040502050505030304" pitchFamily="18" charset="0"/>
              </a:rPr>
              <a:t>2</a:t>
            </a:r>
            <a:r>
              <a:rPr lang="en-US" sz="2000" b="1" baseline="30000" dirty="0">
                <a:latin typeface="Palatino Linotype" panose="02040502050505030304" pitchFamily="18" charset="0"/>
              </a:rPr>
              <a:t> </a:t>
            </a:r>
            <a:r>
              <a:rPr lang="en-US" sz="2000" dirty="0">
                <a:latin typeface="Palatino Linotype" panose="02040502050505030304" pitchFamily="18" charset="0"/>
              </a:rPr>
              <a:t>and asked for letters from him to the synagogues at Damascus, so that if he found any belonging to the Way, both men and women, he </a:t>
            </a:r>
            <a:r>
              <a:rPr lang="en-US" sz="2000" dirty="0" smtClean="0">
                <a:latin typeface="Palatino Linotype" panose="02040502050505030304" pitchFamily="18" charset="0"/>
              </a:rPr>
              <a:t>might bring </a:t>
            </a:r>
            <a:r>
              <a:rPr lang="en-US" sz="2000" dirty="0">
                <a:latin typeface="Palatino Linotype" panose="02040502050505030304" pitchFamily="18" charset="0"/>
              </a:rPr>
              <a:t>them bound to Jerusalem.</a:t>
            </a:r>
          </a:p>
        </p:txBody>
      </p:sp>
    </p:spTree>
    <p:extLst>
      <p:ext uri="{BB962C8B-B14F-4D97-AF65-F5344CB8AC3E}">
        <p14:creationId xmlns:p14="http://schemas.microsoft.com/office/powerpoint/2010/main" val="238012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1066800"/>
            <a:ext cx="6629400" cy="1938992"/>
          </a:xfrm>
          <a:prstGeom prst="rect">
            <a:avLst/>
          </a:prstGeom>
        </p:spPr>
        <p:txBody>
          <a:bodyPr wrap="square">
            <a:spAutoFit/>
          </a:bodyPr>
          <a:lstStyle/>
          <a:p>
            <a:r>
              <a:rPr lang="en-US" sz="2000" b="1" dirty="0" smtClean="0">
                <a:latin typeface="Palatino Linotype" panose="02040502050505030304" pitchFamily="18" charset="0"/>
              </a:rPr>
              <a:t>Acts 9</a:t>
            </a:r>
            <a:r>
              <a:rPr lang="en-US" sz="2000" b="1" dirty="0">
                <a:latin typeface="Palatino Linotype" panose="02040502050505030304" pitchFamily="18" charset="0"/>
              </a:rPr>
              <a:t> </a:t>
            </a:r>
            <a:r>
              <a:rPr lang="en-US" sz="2000" b="1" baseline="30000" dirty="0" smtClean="0">
                <a:latin typeface="Palatino Linotype" panose="02040502050505030304" pitchFamily="18" charset="0"/>
              </a:rPr>
              <a:t> 1 </a:t>
            </a:r>
            <a:r>
              <a:rPr lang="en-US" sz="2000" dirty="0" smtClean="0">
                <a:latin typeface="Palatino Linotype" panose="02040502050505030304" pitchFamily="18" charset="0"/>
              </a:rPr>
              <a:t>Now</a:t>
            </a:r>
            <a:r>
              <a:rPr lang="en-US" sz="2000" dirty="0">
                <a:latin typeface="Palatino Linotype" panose="02040502050505030304" pitchFamily="18" charset="0"/>
              </a:rPr>
              <a:t> </a:t>
            </a:r>
            <a:r>
              <a:rPr lang="en-US" sz="2000" dirty="0" smtClean="0">
                <a:latin typeface="Palatino Linotype" panose="02040502050505030304" pitchFamily="18" charset="0"/>
              </a:rPr>
              <a:t>Saul</a:t>
            </a:r>
            <a:r>
              <a:rPr lang="en-US" sz="2000" dirty="0">
                <a:latin typeface="Palatino Linotype" panose="02040502050505030304" pitchFamily="18" charset="0"/>
              </a:rPr>
              <a:t>, still breathing </a:t>
            </a:r>
            <a:r>
              <a:rPr lang="en-US" sz="2000" dirty="0" smtClean="0">
                <a:latin typeface="Palatino Linotype" panose="02040502050505030304" pitchFamily="18" charset="0"/>
              </a:rPr>
              <a:t>threats </a:t>
            </a:r>
            <a:r>
              <a:rPr lang="en-US" sz="2000" dirty="0">
                <a:latin typeface="Palatino Linotype" panose="02040502050505030304" pitchFamily="18" charset="0"/>
              </a:rPr>
              <a:t>and murder </a:t>
            </a:r>
            <a:r>
              <a:rPr lang="en-US" sz="2000" dirty="0" smtClean="0">
                <a:latin typeface="Palatino Linotype" panose="02040502050505030304" pitchFamily="18" charset="0"/>
              </a:rPr>
              <a:t>against the </a:t>
            </a:r>
            <a:r>
              <a:rPr lang="en-US" sz="2000" dirty="0">
                <a:latin typeface="Palatino Linotype" panose="02040502050505030304" pitchFamily="18" charset="0"/>
              </a:rPr>
              <a:t>disciples of the Lord, </a:t>
            </a:r>
            <a:r>
              <a:rPr lang="en-US" sz="2000" b="1" u="sng" dirty="0">
                <a:latin typeface="Palatino Linotype" panose="02040502050505030304" pitchFamily="18" charset="0"/>
              </a:rPr>
              <a:t>went to the high </a:t>
            </a:r>
            <a:r>
              <a:rPr lang="en-US" sz="2000" b="1" u="sng" dirty="0" smtClean="0">
                <a:latin typeface="Palatino Linotype" panose="02040502050505030304" pitchFamily="18" charset="0"/>
              </a:rPr>
              <a:t>priest</a:t>
            </a:r>
            <a:r>
              <a:rPr lang="en-US" sz="2000" dirty="0" smtClean="0">
                <a:latin typeface="Palatino Linotype" panose="02040502050505030304" pitchFamily="18" charset="0"/>
              </a:rPr>
              <a:t>, </a:t>
            </a:r>
            <a:r>
              <a:rPr lang="en-US" sz="2000" b="1" baseline="30000" dirty="0" smtClean="0">
                <a:latin typeface="Palatino Linotype" panose="02040502050505030304" pitchFamily="18" charset="0"/>
              </a:rPr>
              <a:t>2</a:t>
            </a:r>
            <a:r>
              <a:rPr lang="en-US" sz="2000" b="1" baseline="30000" dirty="0">
                <a:latin typeface="Palatino Linotype" panose="02040502050505030304" pitchFamily="18" charset="0"/>
              </a:rPr>
              <a:t> </a:t>
            </a:r>
            <a:r>
              <a:rPr lang="en-US" sz="2000" dirty="0">
                <a:latin typeface="Palatino Linotype" panose="02040502050505030304" pitchFamily="18" charset="0"/>
              </a:rPr>
              <a:t>and asked for letters from him to the synagogues at Damascus, so that if he found any belonging to the Way, both men and women, he </a:t>
            </a:r>
            <a:r>
              <a:rPr lang="en-US" sz="2000" dirty="0" smtClean="0">
                <a:latin typeface="Palatino Linotype" panose="02040502050505030304" pitchFamily="18" charset="0"/>
              </a:rPr>
              <a:t>might bring </a:t>
            </a:r>
            <a:r>
              <a:rPr lang="en-US" sz="2000" dirty="0">
                <a:latin typeface="Palatino Linotype" panose="02040502050505030304" pitchFamily="18" charset="0"/>
              </a:rPr>
              <a:t>them bound to Jerusalem.</a:t>
            </a:r>
          </a:p>
        </p:txBody>
      </p:sp>
      <p:sp>
        <p:nvSpPr>
          <p:cNvPr id="8" name="Rectangle 7"/>
          <p:cNvSpPr/>
          <p:nvPr/>
        </p:nvSpPr>
        <p:spPr>
          <a:xfrm>
            <a:off x="2514600" y="3352800"/>
            <a:ext cx="6248400" cy="3170099"/>
          </a:xfrm>
          <a:prstGeom prst="rect">
            <a:avLst/>
          </a:prstGeom>
        </p:spPr>
        <p:txBody>
          <a:bodyPr wrap="square">
            <a:spAutoFit/>
          </a:bodyPr>
          <a:lstStyle/>
          <a:p>
            <a:r>
              <a:rPr lang="en-US" sz="2000" b="1" dirty="0" smtClean="0">
                <a:latin typeface="Palatino Linotype" panose="02040502050505030304" pitchFamily="18" charset="0"/>
              </a:rPr>
              <a:t>Acts 23 </a:t>
            </a:r>
            <a:r>
              <a:rPr lang="en-US" sz="2000" b="1" baseline="30000" dirty="0" smtClean="0">
                <a:latin typeface="Palatino Linotype" panose="02040502050505030304" pitchFamily="18" charset="0"/>
              </a:rPr>
              <a:t>2</a:t>
            </a:r>
            <a:r>
              <a:rPr lang="en-US" sz="2000" b="1" baseline="30000" dirty="0">
                <a:latin typeface="Palatino Linotype" panose="02040502050505030304" pitchFamily="18" charset="0"/>
              </a:rPr>
              <a:t> </a:t>
            </a:r>
            <a:r>
              <a:rPr lang="en-US" sz="2000" dirty="0">
                <a:latin typeface="Palatino Linotype" panose="02040502050505030304" pitchFamily="18" charset="0"/>
              </a:rPr>
              <a:t>The high priest Ananias commanded those standing beside him to strike him on the </a:t>
            </a:r>
            <a:r>
              <a:rPr lang="en-US" sz="2000" dirty="0" smtClean="0">
                <a:latin typeface="Palatino Linotype" panose="02040502050505030304" pitchFamily="18" charset="0"/>
              </a:rPr>
              <a:t>mouth. </a:t>
            </a:r>
            <a:r>
              <a:rPr lang="en-US" sz="2000" b="1" baseline="30000" dirty="0" smtClean="0">
                <a:latin typeface="Palatino Linotype" panose="02040502050505030304" pitchFamily="18" charset="0"/>
              </a:rPr>
              <a:t>3</a:t>
            </a:r>
            <a:r>
              <a:rPr lang="en-US" sz="2000" b="1" baseline="30000" dirty="0">
                <a:latin typeface="Palatino Linotype" panose="02040502050505030304" pitchFamily="18" charset="0"/>
              </a:rPr>
              <a:t> </a:t>
            </a:r>
            <a:r>
              <a:rPr lang="en-US" sz="2000" dirty="0">
                <a:latin typeface="Palatino Linotype" panose="02040502050505030304" pitchFamily="18" charset="0"/>
              </a:rPr>
              <a:t>Then Paul said to him, “God is going to strike </a:t>
            </a:r>
            <a:r>
              <a:rPr lang="en-US" sz="2000" dirty="0" smtClean="0">
                <a:latin typeface="Palatino Linotype" panose="02040502050505030304" pitchFamily="18" charset="0"/>
              </a:rPr>
              <a:t>you, you </a:t>
            </a:r>
            <a:r>
              <a:rPr lang="en-US" sz="2000" dirty="0">
                <a:latin typeface="Palatino Linotype" panose="02040502050505030304" pitchFamily="18" charset="0"/>
              </a:rPr>
              <a:t>whitewashed wall! Do you sit to try me </a:t>
            </a:r>
            <a:r>
              <a:rPr lang="en-US" sz="2000" dirty="0" smtClean="0">
                <a:latin typeface="Palatino Linotype" panose="02040502050505030304" pitchFamily="18" charset="0"/>
              </a:rPr>
              <a:t>according to </a:t>
            </a:r>
            <a:r>
              <a:rPr lang="en-US" sz="2000" dirty="0">
                <a:latin typeface="Palatino Linotype" panose="02040502050505030304" pitchFamily="18" charset="0"/>
              </a:rPr>
              <a:t>the Law, and in violation of the Law order me to be struck?” </a:t>
            </a:r>
            <a:r>
              <a:rPr lang="en-US" sz="2000" b="1" baseline="30000" dirty="0">
                <a:latin typeface="Palatino Linotype" panose="02040502050505030304" pitchFamily="18" charset="0"/>
              </a:rPr>
              <a:t>4 </a:t>
            </a:r>
            <a:r>
              <a:rPr lang="en-US" sz="2000" dirty="0">
                <a:latin typeface="Palatino Linotype" panose="02040502050505030304" pitchFamily="18" charset="0"/>
              </a:rPr>
              <a:t>But the bystanders said, “Do you revile God’s high priest?” </a:t>
            </a:r>
            <a:r>
              <a:rPr lang="en-US" sz="2000" b="1" baseline="30000" dirty="0">
                <a:latin typeface="Palatino Linotype" panose="02040502050505030304" pitchFamily="18" charset="0"/>
              </a:rPr>
              <a:t>5 </a:t>
            </a:r>
            <a:r>
              <a:rPr lang="en-US" sz="2000" dirty="0">
                <a:latin typeface="Palatino Linotype" panose="02040502050505030304" pitchFamily="18" charset="0"/>
              </a:rPr>
              <a:t>And </a:t>
            </a:r>
            <a:r>
              <a:rPr lang="en-US" sz="2000" b="1" u="sng" dirty="0">
                <a:latin typeface="Palatino Linotype" panose="02040502050505030304" pitchFamily="18" charset="0"/>
              </a:rPr>
              <a:t>Paul said, “I was not aware, brethren, that he was high priest</a:t>
            </a:r>
            <a:r>
              <a:rPr lang="en-US" sz="2000" dirty="0">
                <a:latin typeface="Palatino Linotype" panose="02040502050505030304" pitchFamily="18" charset="0"/>
              </a:rPr>
              <a:t>; for it is written, ‘</a:t>
            </a:r>
            <a:r>
              <a:rPr lang="en-US" sz="2000" cap="small" dirty="0">
                <a:latin typeface="Palatino Linotype" panose="02040502050505030304" pitchFamily="18" charset="0"/>
              </a:rPr>
              <a:t>You shall not speak evil of a ruler of your people</a:t>
            </a:r>
            <a:r>
              <a:rPr lang="en-US" sz="2000" dirty="0">
                <a:latin typeface="Palatino Linotype" panose="02040502050505030304" pitchFamily="18" charset="0"/>
              </a:rPr>
              <a:t>.’”</a:t>
            </a:r>
          </a:p>
        </p:txBody>
      </p:sp>
      <p:sp>
        <p:nvSpPr>
          <p:cNvPr id="2" name="Up-Down Arrow 1"/>
          <p:cNvSpPr/>
          <p:nvPr/>
        </p:nvSpPr>
        <p:spPr>
          <a:xfrm rot="20499737">
            <a:off x="4876800" y="1745135"/>
            <a:ext cx="1524000" cy="3733800"/>
          </a:xfrm>
          <a:prstGeom prst="upDown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6" name="Rectangle 5"/>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Why Didn’t Paul Recognize the High Priest?</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4694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5600" y="914400"/>
            <a:ext cx="6248400" cy="5693866"/>
          </a:xfrm>
          <a:prstGeom prst="rect">
            <a:avLst/>
          </a:prstGeom>
        </p:spPr>
        <p:txBody>
          <a:bodyPr wrap="square">
            <a:spAutoFit/>
          </a:bodyPr>
          <a:lstStyle/>
          <a:p>
            <a:r>
              <a:rPr lang="en-US" sz="2000" b="1" dirty="0">
                <a:solidFill>
                  <a:prstClr val="black"/>
                </a:solidFill>
              </a:rPr>
              <a:t>From that Scholarly source par excellence,</a:t>
            </a:r>
          </a:p>
          <a:p>
            <a:r>
              <a:rPr lang="en-US" sz="2000" b="1" i="1" dirty="0">
                <a:solidFill>
                  <a:prstClr val="black"/>
                </a:solidFill>
              </a:rPr>
              <a:t>Wikipedia</a:t>
            </a:r>
          </a:p>
          <a:p>
            <a:endParaRPr lang="en-US" dirty="0">
              <a:solidFill>
                <a:prstClr val="black"/>
              </a:solidFill>
              <a:hlinkClick r:id="rId2" tooltip="Caiaphas"/>
            </a:endParaRPr>
          </a:p>
          <a:p>
            <a:r>
              <a:rPr lang="en-US" b="1" u="sng" dirty="0" err="1">
                <a:solidFill>
                  <a:srgbClr val="FF0000"/>
                </a:solidFill>
              </a:rPr>
              <a:t>Ananus</a:t>
            </a:r>
            <a:r>
              <a:rPr lang="en-US" b="1" u="sng" dirty="0">
                <a:solidFill>
                  <a:srgbClr val="FF0000"/>
                </a:solidFill>
              </a:rPr>
              <a:t> ben Seth</a:t>
            </a:r>
          </a:p>
          <a:p>
            <a:r>
              <a:rPr lang="en-US" dirty="0">
                <a:solidFill>
                  <a:prstClr val="black"/>
                </a:solidFill>
              </a:rPr>
              <a:t>Ishmael ben </a:t>
            </a:r>
            <a:r>
              <a:rPr lang="en-US" dirty="0" err="1">
                <a:solidFill>
                  <a:prstClr val="black"/>
                </a:solidFill>
              </a:rPr>
              <a:t>Fabus</a:t>
            </a:r>
            <a:endParaRPr lang="en-US" dirty="0">
              <a:solidFill>
                <a:prstClr val="black"/>
              </a:solidFill>
            </a:endParaRPr>
          </a:p>
          <a:p>
            <a:r>
              <a:rPr lang="en-US" dirty="0" err="1">
                <a:solidFill>
                  <a:prstClr val="black"/>
                </a:solidFill>
              </a:rPr>
              <a:t>Eleazar</a:t>
            </a:r>
            <a:r>
              <a:rPr lang="en-US" dirty="0">
                <a:solidFill>
                  <a:prstClr val="black"/>
                </a:solidFill>
              </a:rPr>
              <a:t> ben </a:t>
            </a:r>
            <a:r>
              <a:rPr lang="en-US" dirty="0" err="1">
                <a:solidFill>
                  <a:prstClr val="black"/>
                </a:solidFill>
              </a:rPr>
              <a:t>Ananus</a:t>
            </a:r>
            <a:endParaRPr lang="en-US" dirty="0">
              <a:solidFill>
                <a:prstClr val="black"/>
              </a:solidFill>
            </a:endParaRPr>
          </a:p>
          <a:p>
            <a:r>
              <a:rPr lang="en-US" dirty="0">
                <a:solidFill>
                  <a:prstClr val="black"/>
                </a:solidFill>
              </a:rPr>
              <a:t>Simon ben </a:t>
            </a:r>
            <a:r>
              <a:rPr lang="en-US" dirty="0" err="1">
                <a:solidFill>
                  <a:prstClr val="black"/>
                </a:solidFill>
              </a:rPr>
              <a:t>Camithus</a:t>
            </a:r>
            <a:endParaRPr lang="en-US" dirty="0">
              <a:solidFill>
                <a:prstClr val="black"/>
              </a:solidFill>
            </a:endParaRPr>
          </a:p>
          <a:p>
            <a:r>
              <a:rPr lang="en-US" b="1" u="sng" dirty="0">
                <a:solidFill>
                  <a:srgbClr val="FF0000"/>
                </a:solidFill>
              </a:rPr>
              <a:t>Joseph Caiaphas</a:t>
            </a:r>
            <a:r>
              <a:rPr lang="en-US" dirty="0">
                <a:solidFill>
                  <a:prstClr val="black"/>
                </a:solidFill>
              </a:rPr>
              <a:t> (son-in-law of the high priest </a:t>
            </a:r>
            <a:r>
              <a:rPr lang="en-US" dirty="0" err="1">
                <a:solidFill>
                  <a:prstClr val="black"/>
                </a:solidFill>
              </a:rPr>
              <a:t>Ananus</a:t>
            </a:r>
            <a:r>
              <a:rPr lang="en-US" dirty="0">
                <a:solidFill>
                  <a:prstClr val="black"/>
                </a:solidFill>
              </a:rPr>
              <a:t> ben Seth)</a:t>
            </a:r>
          </a:p>
          <a:p>
            <a:r>
              <a:rPr lang="en-US" dirty="0">
                <a:solidFill>
                  <a:prstClr val="black"/>
                </a:solidFill>
              </a:rPr>
              <a:t>Jonathan ben </a:t>
            </a:r>
            <a:r>
              <a:rPr lang="en-US" dirty="0" err="1">
                <a:solidFill>
                  <a:prstClr val="black"/>
                </a:solidFill>
              </a:rPr>
              <a:t>Ananus</a:t>
            </a:r>
            <a:endParaRPr lang="en-US" dirty="0">
              <a:solidFill>
                <a:prstClr val="black"/>
              </a:solidFill>
            </a:endParaRPr>
          </a:p>
          <a:p>
            <a:r>
              <a:rPr lang="en-US" dirty="0" err="1">
                <a:solidFill>
                  <a:prstClr val="black"/>
                </a:solidFill>
              </a:rPr>
              <a:t>Theophilus</a:t>
            </a:r>
            <a:r>
              <a:rPr lang="en-US" dirty="0">
                <a:solidFill>
                  <a:prstClr val="black"/>
                </a:solidFill>
              </a:rPr>
              <a:t> ben </a:t>
            </a:r>
            <a:r>
              <a:rPr lang="en-US" dirty="0" err="1">
                <a:solidFill>
                  <a:prstClr val="black"/>
                </a:solidFill>
              </a:rPr>
              <a:t>Ananus</a:t>
            </a:r>
            <a:endParaRPr lang="en-US" dirty="0">
              <a:solidFill>
                <a:prstClr val="black"/>
              </a:solidFill>
            </a:endParaRPr>
          </a:p>
          <a:p>
            <a:r>
              <a:rPr lang="en-US" dirty="0">
                <a:solidFill>
                  <a:prstClr val="black"/>
                </a:solidFill>
              </a:rPr>
              <a:t>Simon </a:t>
            </a:r>
            <a:r>
              <a:rPr lang="en-US" dirty="0" err="1">
                <a:solidFill>
                  <a:prstClr val="black"/>
                </a:solidFill>
              </a:rPr>
              <a:t>Cantatheras</a:t>
            </a:r>
            <a:r>
              <a:rPr lang="en-US" dirty="0">
                <a:solidFill>
                  <a:prstClr val="black"/>
                </a:solidFill>
              </a:rPr>
              <a:t> ben </a:t>
            </a:r>
            <a:r>
              <a:rPr lang="en-US" dirty="0" err="1">
                <a:solidFill>
                  <a:prstClr val="black"/>
                </a:solidFill>
              </a:rPr>
              <a:t>Boethus</a:t>
            </a:r>
            <a:endParaRPr lang="en-US" dirty="0">
              <a:solidFill>
                <a:prstClr val="black"/>
              </a:solidFill>
            </a:endParaRPr>
          </a:p>
          <a:p>
            <a:r>
              <a:rPr lang="en-US" dirty="0">
                <a:solidFill>
                  <a:prstClr val="black"/>
                </a:solidFill>
              </a:rPr>
              <a:t>Matthias ben </a:t>
            </a:r>
            <a:r>
              <a:rPr lang="en-US" dirty="0" err="1">
                <a:solidFill>
                  <a:prstClr val="black"/>
                </a:solidFill>
              </a:rPr>
              <a:t>Ananus</a:t>
            </a:r>
            <a:endParaRPr lang="en-US" dirty="0">
              <a:solidFill>
                <a:prstClr val="black"/>
              </a:solidFill>
            </a:endParaRPr>
          </a:p>
          <a:p>
            <a:r>
              <a:rPr lang="en-US" dirty="0" err="1">
                <a:solidFill>
                  <a:prstClr val="black"/>
                </a:solidFill>
              </a:rPr>
              <a:t>Elioneus</a:t>
            </a:r>
            <a:r>
              <a:rPr lang="en-US" dirty="0">
                <a:solidFill>
                  <a:prstClr val="black"/>
                </a:solidFill>
              </a:rPr>
              <a:t> ben Simon </a:t>
            </a:r>
            <a:r>
              <a:rPr lang="en-US" dirty="0" err="1">
                <a:solidFill>
                  <a:prstClr val="black"/>
                </a:solidFill>
              </a:rPr>
              <a:t>Cantatheras</a:t>
            </a:r>
            <a:endParaRPr lang="en-US" dirty="0">
              <a:solidFill>
                <a:prstClr val="black"/>
              </a:solidFill>
            </a:endParaRPr>
          </a:p>
          <a:p>
            <a:r>
              <a:rPr lang="en-US" dirty="0">
                <a:solidFill>
                  <a:prstClr val="black"/>
                </a:solidFill>
              </a:rPr>
              <a:t>Jonathan ben </a:t>
            </a:r>
            <a:r>
              <a:rPr lang="en-US" dirty="0" err="1">
                <a:solidFill>
                  <a:prstClr val="black"/>
                </a:solidFill>
              </a:rPr>
              <a:t>Ananus</a:t>
            </a:r>
            <a:endParaRPr lang="en-US" dirty="0">
              <a:solidFill>
                <a:prstClr val="black"/>
              </a:solidFill>
            </a:endParaRPr>
          </a:p>
          <a:p>
            <a:r>
              <a:rPr lang="en-US" dirty="0">
                <a:solidFill>
                  <a:prstClr val="black"/>
                </a:solidFill>
              </a:rPr>
              <a:t>Josephus ben </a:t>
            </a:r>
            <a:r>
              <a:rPr lang="en-US" dirty="0" err="1">
                <a:solidFill>
                  <a:prstClr val="black"/>
                </a:solidFill>
              </a:rPr>
              <a:t>Camydus</a:t>
            </a:r>
            <a:endParaRPr lang="en-US" dirty="0">
              <a:solidFill>
                <a:prstClr val="black"/>
              </a:solidFill>
            </a:endParaRPr>
          </a:p>
          <a:p>
            <a:r>
              <a:rPr lang="en-US" b="1" u="sng" dirty="0">
                <a:solidFill>
                  <a:srgbClr val="FF0000"/>
                </a:solidFill>
              </a:rPr>
              <a:t>Ananias ben </a:t>
            </a:r>
            <a:r>
              <a:rPr lang="en-US" b="1" u="sng" dirty="0" err="1">
                <a:solidFill>
                  <a:srgbClr val="FF0000"/>
                </a:solidFill>
              </a:rPr>
              <a:t>Nebedeus</a:t>
            </a:r>
            <a:endParaRPr lang="en-US" b="1" u="sng" dirty="0">
              <a:solidFill>
                <a:srgbClr val="FF0000"/>
              </a:solidFill>
            </a:endParaRPr>
          </a:p>
          <a:p>
            <a:r>
              <a:rPr lang="en-US" dirty="0">
                <a:solidFill>
                  <a:prstClr val="black"/>
                </a:solidFill>
              </a:rPr>
              <a:t>Jonathan</a:t>
            </a:r>
          </a:p>
          <a:p>
            <a:r>
              <a:rPr lang="en-US" dirty="0">
                <a:solidFill>
                  <a:prstClr val="black"/>
                </a:solidFill>
              </a:rPr>
              <a:t>Ishmael ben </a:t>
            </a:r>
            <a:r>
              <a:rPr lang="en-US" dirty="0" err="1">
                <a:solidFill>
                  <a:prstClr val="black"/>
                </a:solidFill>
              </a:rPr>
              <a:t>Fabus</a:t>
            </a:r>
            <a:endParaRPr lang="en-US" dirty="0">
              <a:solidFill>
                <a:prstClr val="black"/>
              </a:solidFill>
            </a:endParaRPr>
          </a:p>
          <a:p>
            <a:r>
              <a:rPr lang="en-US" dirty="0">
                <a:solidFill>
                  <a:prstClr val="black"/>
                </a:solidFill>
              </a:rPr>
              <a:t>Joseph </a:t>
            </a:r>
            <a:r>
              <a:rPr lang="en-US" dirty="0" err="1">
                <a:solidFill>
                  <a:prstClr val="black"/>
                </a:solidFill>
              </a:rPr>
              <a:t>Cabi</a:t>
            </a:r>
            <a:r>
              <a:rPr lang="en-US" dirty="0">
                <a:solidFill>
                  <a:prstClr val="black"/>
                </a:solidFill>
              </a:rPr>
              <a:t> ben Simon</a:t>
            </a:r>
          </a:p>
          <a:p>
            <a:r>
              <a:rPr lang="en-US" dirty="0" err="1">
                <a:solidFill>
                  <a:prstClr val="black"/>
                </a:solidFill>
              </a:rPr>
              <a:t>Ananus</a:t>
            </a:r>
            <a:r>
              <a:rPr lang="en-US" dirty="0">
                <a:solidFill>
                  <a:prstClr val="black"/>
                </a:solidFill>
              </a:rPr>
              <a:t> ben </a:t>
            </a:r>
            <a:r>
              <a:rPr lang="en-US" dirty="0" err="1">
                <a:solidFill>
                  <a:prstClr val="black"/>
                </a:solidFill>
              </a:rPr>
              <a:t>Ananus</a:t>
            </a:r>
            <a:endParaRPr lang="en-US" dirty="0">
              <a:solidFill>
                <a:prstClr val="black"/>
              </a:solidFill>
            </a:endParaRPr>
          </a:p>
        </p:txBody>
      </p:sp>
      <p:sp>
        <p:nvSpPr>
          <p:cNvPr id="6" name="Rectangle 5"/>
          <p:cNvSpPr/>
          <p:nvPr/>
        </p:nvSpPr>
        <p:spPr>
          <a:xfrm>
            <a:off x="2209800" y="1793081"/>
            <a:ext cx="747559" cy="4801314"/>
          </a:xfrm>
          <a:prstGeom prst="rect">
            <a:avLst/>
          </a:prstGeom>
        </p:spPr>
        <p:txBody>
          <a:bodyPr>
            <a:spAutoFit/>
          </a:bodyPr>
          <a:lstStyle/>
          <a:p>
            <a:r>
              <a:rPr lang="en-US" b="1" dirty="0">
                <a:solidFill>
                  <a:srgbClr val="FF0000"/>
                </a:solidFill>
              </a:rPr>
              <a:t>6-15</a:t>
            </a:r>
          </a:p>
          <a:p>
            <a:r>
              <a:rPr lang="en-US" dirty="0">
                <a:solidFill>
                  <a:prstClr val="black"/>
                </a:solidFill>
              </a:rPr>
              <a:t>15-16</a:t>
            </a:r>
          </a:p>
          <a:p>
            <a:r>
              <a:rPr lang="en-US" dirty="0">
                <a:solidFill>
                  <a:prstClr val="black"/>
                </a:solidFill>
              </a:rPr>
              <a:t>16-17</a:t>
            </a:r>
          </a:p>
          <a:p>
            <a:r>
              <a:rPr lang="en-US" dirty="0">
                <a:solidFill>
                  <a:prstClr val="black"/>
                </a:solidFill>
              </a:rPr>
              <a:t>17-18</a:t>
            </a:r>
          </a:p>
          <a:p>
            <a:r>
              <a:rPr lang="en-US" b="1" dirty="0">
                <a:solidFill>
                  <a:srgbClr val="FF0000"/>
                </a:solidFill>
              </a:rPr>
              <a:t>18-36</a:t>
            </a:r>
          </a:p>
          <a:p>
            <a:r>
              <a:rPr lang="en-US" dirty="0">
                <a:solidFill>
                  <a:prstClr val="black"/>
                </a:solidFill>
              </a:rPr>
              <a:t>36-37</a:t>
            </a:r>
          </a:p>
          <a:p>
            <a:r>
              <a:rPr lang="en-US" dirty="0">
                <a:solidFill>
                  <a:prstClr val="black"/>
                </a:solidFill>
              </a:rPr>
              <a:t>37-41</a:t>
            </a:r>
          </a:p>
          <a:p>
            <a:r>
              <a:rPr lang="en-US" dirty="0">
                <a:solidFill>
                  <a:prstClr val="black"/>
                </a:solidFill>
              </a:rPr>
              <a:t>41-43</a:t>
            </a:r>
          </a:p>
          <a:p>
            <a:r>
              <a:rPr lang="en-US" dirty="0">
                <a:solidFill>
                  <a:prstClr val="black"/>
                </a:solidFill>
              </a:rPr>
              <a:t>43</a:t>
            </a:r>
          </a:p>
          <a:p>
            <a:r>
              <a:rPr lang="en-US" dirty="0">
                <a:solidFill>
                  <a:prstClr val="black"/>
                </a:solidFill>
              </a:rPr>
              <a:t>43-44</a:t>
            </a:r>
          </a:p>
          <a:p>
            <a:r>
              <a:rPr lang="en-US" dirty="0">
                <a:solidFill>
                  <a:prstClr val="black"/>
                </a:solidFill>
              </a:rPr>
              <a:t>44</a:t>
            </a:r>
          </a:p>
          <a:p>
            <a:r>
              <a:rPr lang="en-US" dirty="0">
                <a:solidFill>
                  <a:prstClr val="black"/>
                </a:solidFill>
              </a:rPr>
              <a:t>44-46</a:t>
            </a:r>
          </a:p>
          <a:p>
            <a:r>
              <a:rPr lang="en-US" b="1" dirty="0">
                <a:solidFill>
                  <a:srgbClr val="FF0000"/>
                </a:solidFill>
              </a:rPr>
              <a:t>46-58</a:t>
            </a:r>
          </a:p>
          <a:p>
            <a:r>
              <a:rPr lang="en-US" dirty="0">
                <a:solidFill>
                  <a:prstClr val="black"/>
                </a:solidFill>
              </a:rPr>
              <a:t>58</a:t>
            </a:r>
          </a:p>
          <a:p>
            <a:r>
              <a:rPr lang="en-US" dirty="0">
                <a:solidFill>
                  <a:prstClr val="black"/>
                </a:solidFill>
              </a:rPr>
              <a:t>58-62</a:t>
            </a:r>
          </a:p>
          <a:p>
            <a:r>
              <a:rPr lang="en-US" dirty="0">
                <a:solidFill>
                  <a:prstClr val="black"/>
                </a:solidFill>
              </a:rPr>
              <a:t>62-63</a:t>
            </a:r>
          </a:p>
          <a:p>
            <a:r>
              <a:rPr lang="en-US" dirty="0">
                <a:solidFill>
                  <a:prstClr val="black"/>
                </a:solidFill>
              </a:rPr>
              <a:t>63</a:t>
            </a:r>
            <a:endParaRPr lang="en-US" dirty="0">
              <a:solidFill>
                <a:prstClr val="black"/>
              </a:solidFill>
            </a:endParaRPr>
          </a:p>
        </p:txBody>
      </p:sp>
      <p:sp>
        <p:nvSpPr>
          <p:cNvPr id="7" name="TextBox 6"/>
          <p:cNvSpPr txBox="1"/>
          <p:nvPr/>
        </p:nvSpPr>
        <p:spPr>
          <a:xfrm>
            <a:off x="2209800" y="1524000"/>
            <a:ext cx="685800" cy="369332"/>
          </a:xfrm>
          <a:prstGeom prst="rect">
            <a:avLst/>
          </a:prstGeom>
          <a:noFill/>
        </p:spPr>
        <p:txBody>
          <a:bodyPr wrap="square" rtlCol="0">
            <a:spAutoFit/>
          </a:bodyPr>
          <a:lstStyle/>
          <a:p>
            <a:r>
              <a:rPr lang="en-US" b="1" u="sng" dirty="0">
                <a:solidFill>
                  <a:prstClr val="black"/>
                </a:solidFill>
              </a:rPr>
              <a:t>Years</a:t>
            </a:r>
          </a:p>
        </p:txBody>
      </p:sp>
      <p:sp>
        <p:nvSpPr>
          <p:cNvPr id="9" name="Left Arrow 8"/>
          <p:cNvSpPr/>
          <p:nvPr/>
        </p:nvSpPr>
        <p:spPr>
          <a:xfrm rot="20638125">
            <a:off x="4663609" y="1341680"/>
            <a:ext cx="1615644" cy="890954"/>
          </a:xfrm>
          <a:prstGeom prst="lef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prstClr val="white"/>
                </a:solidFill>
                <a:effectLst>
                  <a:outerShdw blurRad="38100" dist="38100" dir="2700000" algn="tl">
                    <a:srgbClr val="000000">
                      <a:alpha val="43137"/>
                    </a:srgbClr>
                  </a:outerShdw>
                </a:effectLst>
              </a:rPr>
              <a:t>“</a:t>
            </a:r>
            <a:r>
              <a:rPr lang="en-US" sz="2800" b="1" dirty="0" err="1">
                <a:solidFill>
                  <a:prstClr val="white"/>
                </a:solidFill>
                <a:effectLst>
                  <a:outerShdw blurRad="38100" dist="38100" dir="2700000" algn="tl">
                    <a:srgbClr val="000000">
                      <a:alpha val="43137"/>
                    </a:srgbClr>
                  </a:outerShdw>
                </a:effectLst>
              </a:rPr>
              <a:t>Annas</a:t>
            </a:r>
            <a:r>
              <a:rPr lang="en-US" sz="2800" b="1" dirty="0">
                <a:solidFill>
                  <a:prstClr val="white"/>
                </a:solidFill>
                <a:effectLst>
                  <a:outerShdw blurRad="38100" dist="38100" dir="2700000" algn="tl">
                    <a:srgbClr val="000000">
                      <a:alpha val="43137"/>
                    </a:srgbClr>
                  </a:outerShdw>
                </a:effectLst>
              </a:rPr>
              <a:t>”</a:t>
            </a:r>
            <a:endParaRPr lang="en-US" b="1" dirty="0">
              <a:solidFill>
                <a:prstClr val="white"/>
              </a:solidFill>
              <a:effectLst>
                <a:outerShdw blurRad="38100" dist="38100" dir="2700000" algn="tl">
                  <a:srgbClr val="000000">
                    <a:alpha val="43137"/>
                  </a:srgbClr>
                </a:outerShdw>
              </a:effectLst>
            </a:endParaRPr>
          </a:p>
        </p:txBody>
      </p:sp>
      <p:sp>
        <p:nvSpPr>
          <p:cNvPr id="10" name="Left Arrow 9"/>
          <p:cNvSpPr/>
          <p:nvPr/>
        </p:nvSpPr>
        <p:spPr>
          <a:xfrm rot="20638125">
            <a:off x="4803163" y="2317260"/>
            <a:ext cx="2276273" cy="890954"/>
          </a:xfrm>
          <a:prstGeom prst="lef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prstClr val="white"/>
                </a:solidFill>
                <a:effectLst>
                  <a:outerShdw blurRad="38100" dist="38100" dir="2700000" algn="tl">
                    <a:srgbClr val="000000">
                      <a:alpha val="43137"/>
                    </a:srgbClr>
                  </a:outerShdw>
                </a:effectLst>
              </a:rPr>
              <a:t>“Caiaphas”</a:t>
            </a:r>
            <a:endParaRPr lang="en-US" b="1" dirty="0">
              <a:solidFill>
                <a:prstClr val="white"/>
              </a:solidFill>
              <a:effectLst>
                <a:outerShdw blurRad="38100" dist="38100" dir="2700000" algn="tl">
                  <a:srgbClr val="000000">
                    <a:alpha val="43137"/>
                  </a:srgbClr>
                </a:outerShdw>
              </a:effectLst>
            </a:endParaRPr>
          </a:p>
        </p:txBody>
      </p:sp>
      <p:sp>
        <p:nvSpPr>
          <p:cNvPr id="8" name="Left Arrow 7"/>
          <p:cNvSpPr/>
          <p:nvPr/>
        </p:nvSpPr>
        <p:spPr>
          <a:xfrm rot="20638125">
            <a:off x="5188764" y="4527060"/>
            <a:ext cx="2276273" cy="890954"/>
          </a:xfrm>
          <a:prstGeom prst="lef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white"/>
                </a:solidFill>
                <a:effectLst>
                  <a:outerShdw blurRad="38100" dist="38100" dir="2700000" algn="tl">
                    <a:srgbClr val="000000">
                      <a:alpha val="43137"/>
                    </a:srgbClr>
                  </a:outerShdw>
                </a:effectLst>
              </a:rPr>
              <a:t>Acts 23:2-5</a:t>
            </a:r>
            <a:endParaRPr lang="en-US" b="1" dirty="0">
              <a:solidFill>
                <a:prstClr val="white"/>
              </a:solidFill>
              <a:effectLst>
                <a:outerShdw blurRad="38100" dist="38100" dir="2700000" algn="tl">
                  <a:srgbClr val="000000">
                    <a:alpha val="43137"/>
                  </a:srgbClr>
                </a:outerShdw>
              </a:effectLst>
            </a:endParaRPr>
          </a:p>
        </p:txBody>
      </p:sp>
      <p:sp>
        <p:nvSpPr>
          <p:cNvPr id="11" name="Rectangle 10"/>
          <p:cNvSpPr/>
          <p:nvPr/>
        </p:nvSpPr>
        <p:spPr>
          <a:xfrm>
            <a:off x="457200" y="2568476"/>
            <a:ext cx="6693865" cy="1569660"/>
          </a:xfrm>
          <a:prstGeom prst="rect">
            <a:avLst/>
          </a:prstGeom>
          <a:solidFill>
            <a:schemeClr val="bg1"/>
          </a:solidFill>
          <a:ln>
            <a:solidFill>
              <a:schemeClr val="accent1">
                <a:shade val="50000"/>
              </a:schemeClr>
            </a:solidFill>
          </a:ln>
          <a:effectLst>
            <a:outerShdw blurRad="50800" dist="76200" dir="13500000" algn="br" rotWithShape="0">
              <a:prstClr val="black">
                <a:alpha val="40000"/>
              </a:prstClr>
            </a:outerShdw>
          </a:effectLst>
        </p:spPr>
        <p:txBody>
          <a:bodyPr>
            <a:spAutoFit/>
          </a:bodyPr>
          <a:lstStyle/>
          <a:p>
            <a:r>
              <a:rPr lang="en-US" sz="2400" dirty="0"/>
              <a:t>But now Herod, king of Chalcis, removed Joseph, the son of </a:t>
            </a:r>
            <a:r>
              <a:rPr lang="en-US" sz="2400" dirty="0" err="1"/>
              <a:t>Camydus</a:t>
            </a:r>
            <a:r>
              <a:rPr lang="en-US" sz="2400" dirty="0"/>
              <a:t>, from the high priesthood, and made Ananias, the son of </a:t>
            </a:r>
            <a:r>
              <a:rPr lang="en-US" sz="2400" dirty="0" err="1"/>
              <a:t>Nebedeu</a:t>
            </a:r>
            <a:r>
              <a:rPr lang="en-US" sz="2400" dirty="0"/>
              <a:t>, his successor</a:t>
            </a:r>
            <a:r>
              <a:rPr lang="en-US" sz="2400" dirty="0" smtClean="0"/>
              <a:t>.  </a:t>
            </a:r>
          </a:p>
          <a:p>
            <a:pPr algn="r"/>
            <a:r>
              <a:rPr lang="en-US" sz="2400" i="1" dirty="0" smtClean="0"/>
              <a:t>Josephus, Antiquities xx.5.2</a:t>
            </a:r>
            <a:endParaRPr lang="en-US" sz="2400" i="1" dirty="0"/>
          </a:p>
        </p:txBody>
      </p:sp>
      <p:sp>
        <p:nvSpPr>
          <p:cNvPr id="12" name="Rectangle 11"/>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Why Didn’t Paul Recognize the High Priest?</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857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High Priest vs. Chief Priests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838200"/>
            <a:ext cx="6629400" cy="1508105"/>
          </a:xfrm>
          <a:prstGeom prst="rect">
            <a:avLst/>
          </a:prstGeom>
        </p:spPr>
        <p:txBody>
          <a:bodyPr wrap="square">
            <a:spAutoFit/>
          </a:bodyPr>
          <a:lstStyle/>
          <a:p>
            <a:r>
              <a:rPr lang="en-US" sz="2400" b="1" dirty="0" smtClean="0">
                <a:latin typeface="Palatino Linotype" panose="02040502050505030304" pitchFamily="18" charset="0"/>
              </a:rPr>
              <a:t>Matthew 26 </a:t>
            </a:r>
            <a:r>
              <a:rPr lang="en-US" sz="2400" b="1" baseline="30000" dirty="0" smtClean="0">
                <a:latin typeface="Palatino Linotype" panose="02040502050505030304" pitchFamily="18" charset="0"/>
              </a:rPr>
              <a:t>3</a:t>
            </a:r>
            <a:r>
              <a:rPr lang="en-US" sz="2400" b="1" baseline="30000" dirty="0">
                <a:latin typeface="Palatino Linotype" panose="02040502050505030304" pitchFamily="18" charset="0"/>
              </a:rPr>
              <a:t> </a:t>
            </a:r>
            <a:r>
              <a:rPr lang="en-US" sz="2400" dirty="0">
                <a:latin typeface="Palatino Linotype" panose="02040502050505030304" pitchFamily="18" charset="0"/>
              </a:rPr>
              <a:t>Then </a:t>
            </a:r>
            <a:r>
              <a:rPr lang="en-US" sz="2400" b="1" dirty="0">
                <a:latin typeface="Palatino Linotype" panose="02040502050505030304" pitchFamily="18" charset="0"/>
              </a:rPr>
              <a:t>the </a:t>
            </a:r>
            <a:r>
              <a:rPr lang="en-US" sz="2400" b="1" u="sng" dirty="0">
                <a:latin typeface="Palatino Linotype" panose="02040502050505030304" pitchFamily="18" charset="0"/>
              </a:rPr>
              <a:t>chief priests</a:t>
            </a:r>
            <a:r>
              <a:rPr lang="en-US" sz="2400" dirty="0">
                <a:latin typeface="Palatino Linotype" panose="02040502050505030304" pitchFamily="18" charset="0"/>
              </a:rPr>
              <a:t> and the elders of the people were gathered together in the court of the high </a:t>
            </a:r>
            <a:r>
              <a:rPr lang="en-US" sz="2400" dirty="0" smtClean="0">
                <a:latin typeface="Palatino Linotype" panose="02040502050505030304" pitchFamily="18" charset="0"/>
              </a:rPr>
              <a:t>priest, named Caiaphas</a:t>
            </a:r>
            <a:endParaRPr lang="en-US" sz="2400" dirty="0">
              <a:latin typeface="Palatino Linotype" panose="02040502050505030304" pitchFamily="18" charset="0"/>
            </a:endParaRPr>
          </a:p>
          <a:p>
            <a:endParaRPr lang="en-US" sz="2000" dirty="0">
              <a:latin typeface="Palatino Linotype" panose="02040502050505030304" pitchFamily="18" charset="0"/>
            </a:endParaRPr>
          </a:p>
        </p:txBody>
      </p:sp>
    </p:spTree>
    <p:extLst>
      <p:ext uri="{BB962C8B-B14F-4D97-AF65-F5344CB8AC3E}">
        <p14:creationId xmlns:p14="http://schemas.microsoft.com/office/powerpoint/2010/main" val="856243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High Priest vs. Chief Priests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838200"/>
            <a:ext cx="6629400" cy="1508105"/>
          </a:xfrm>
          <a:prstGeom prst="rect">
            <a:avLst/>
          </a:prstGeom>
        </p:spPr>
        <p:txBody>
          <a:bodyPr wrap="square">
            <a:spAutoFit/>
          </a:bodyPr>
          <a:lstStyle/>
          <a:p>
            <a:r>
              <a:rPr lang="en-US" sz="2400" b="1" dirty="0" smtClean="0">
                <a:latin typeface="Palatino Linotype" panose="02040502050505030304" pitchFamily="18" charset="0"/>
              </a:rPr>
              <a:t>Matthew 26 </a:t>
            </a:r>
            <a:r>
              <a:rPr lang="en-US" sz="2400" b="1" baseline="30000" dirty="0" smtClean="0">
                <a:latin typeface="Palatino Linotype" panose="02040502050505030304" pitchFamily="18" charset="0"/>
              </a:rPr>
              <a:t>3</a:t>
            </a:r>
            <a:r>
              <a:rPr lang="en-US" sz="2400" b="1" baseline="30000" dirty="0">
                <a:latin typeface="Palatino Linotype" panose="02040502050505030304" pitchFamily="18" charset="0"/>
              </a:rPr>
              <a:t> </a:t>
            </a:r>
            <a:r>
              <a:rPr lang="en-US" sz="2400" dirty="0">
                <a:latin typeface="Palatino Linotype" panose="02040502050505030304" pitchFamily="18" charset="0"/>
              </a:rPr>
              <a:t>Then </a:t>
            </a:r>
            <a:r>
              <a:rPr lang="en-US" sz="2400" b="1" dirty="0">
                <a:latin typeface="Palatino Linotype" panose="02040502050505030304" pitchFamily="18" charset="0"/>
              </a:rPr>
              <a:t>the </a:t>
            </a:r>
            <a:r>
              <a:rPr lang="en-US" sz="2400" b="1" u="sng" dirty="0">
                <a:latin typeface="Palatino Linotype" panose="02040502050505030304" pitchFamily="18" charset="0"/>
              </a:rPr>
              <a:t>chief priests</a:t>
            </a:r>
            <a:r>
              <a:rPr lang="en-US" sz="2400" dirty="0">
                <a:latin typeface="Palatino Linotype" panose="02040502050505030304" pitchFamily="18" charset="0"/>
              </a:rPr>
              <a:t> and the elders of the people were gathered together in the court of </a:t>
            </a:r>
            <a:r>
              <a:rPr lang="en-US" sz="2400" b="1" dirty="0">
                <a:latin typeface="Palatino Linotype" panose="02040502050505030304" pitchFamily="18" charset="0"/>
              </a:rPr>
              <a:t>the </a:t>
            </a:r>
            <a:r>
              <a:rPr lang="en-US" sz="2400" b="1" u="sng" dirty="0">
                <a:latin typeface="Palatino Linotype" panose="02040502050505030304" pitchFamily="18" charset="0"/>
              </a:rPr>
              <a:t>high </a:t>
            </a:r>
            <a:r>
              <a:rPr lang="en-US" sz="2400" b="1" u="sng" dirty="0" smtClean="0">
                <a:latin typeface="Palatino Linotype" panose="02040502050505030304" pitchFamily="18" charset="0"/>
              </a:rPr>
              <a:t>priest</a:t>
            </a:r>
            <a:r>
              <a:rPr lang="en-US" sz="2400" dirty="0" smtClean="0">
                <a:latin typeface="Palatino Linotype" panose="02040502050505030304" pitchFamily="18" charset="0"/>
              </a:rPr>
              <a:t>, named Caiaphas</a:t>
            </a:r>
            <a:endParaRPr lang="en-US" sz="2400" dirty="0">
              <a:latin typeface="Palatino Linotype" panose="02040502050505030304" pitchFamily="18" charset="0"/>
            </a:endParaRPr>
          </a:p>
          <a:p>
            <a:endParaRPr lang="en-US" sz="2000" dirty="0">
              <a:latin typeface="Palatino Linotype" panose="02040502050505030304" pitchFamily="18" charset="0"/>
            </a:endParaRPr>
          </a:p>
        </p:txBody>
      </p:sp>
      <p:sp>
        <p:nvSpPr>
          <p:cNvPr id="2" name="TextBox 1"/>
          <p:cNvSpPr txBox="1"/>
          <p:nvPr/>
        </p:nvSpPr>
        <p:spPr>
          <a:xfrm>
            <a:off x="3200400" y="3058180"/>
            <a:ext cx="4267200" cy="523220"/>
          </a:xfrm>
          <a:prstGeom prst="rect">
            <a:avLst/>
          </a:prstGeom>
          <a:noFill/>
        </p:spPr>
        <p:txBody>
          <a:bodyPr wrap="square" rtlCol="0">
            <a:spAutoFit/>
          </a:bodyPr>
          <a:lstStyle/>
          <a:p>
            <a:r>
              <a:rPr lang="en-US" sz="2800" b="1" dirty="0"/>
              <a:t>s</a:t>
            </a:r>
            <a:r>
              <a:rPr lang="en-US" sz="2800" b="1" dirty="0" smtClean="0"/>
              <a:t>ame word in both places</a:t>
            </a:r>
            <a:endParaRPr lang="en-US" sz="2800" b="1" dirty="0"/>
          </a:p>
        </p:txBody>
      </p:sp>
      <p:sp>
        <p:nvSpPr>
          <p:cNvPr id="3" name="Up Arrow 2"/>
          <p:cNvSpPr/>
          <p:nvPr/>
        </p:nvSpPr>
        <p:spPr>
          <a:xfrm rot="20430910">
            <a:off x="3623246" y="1989976"/>
            <a:ext cx="609600" cy="1097976"/>
          </a:xfrm>
          <a:prstGeom prst="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rot="944190">
            <a:off x="4080822" y="1109537"/>
            <a:ext cx="609600" cy="2081348"/>
          </a:xfrm>
          <a:prstGeom prst="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957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5600" y="914400"/>
            <a:ext cx="6248400" cy="5693866"/>
          </a:xfrm>
          <a:prstGeom prst="rect">
            <a:avLst/>
          </a:prstGeom>
        </p:spPr>
        <p:txBody>
          <a:bodyPr wrap="square">
            <a:spAutoFit/>
          </a:bodyPr>
          <a:lstStyle/>
          <a:p>
            <a:r>
              <a:rPr lang="en-US" sz="2000" b="1" dirty="0">
                <a:solidFill>
                  <a:prstClr val="black"/>
                </a:solidFill>
              </a:rPr>
              <a:t>From that Scholarly source par excellence,</a:t>
            </a:r>
          </a:p>
          <a:p>
            <a:r>
              <a:rPr lang="en-US" sz="2000" b="1" i="1" dirty="0">
                <a:solidFill>
                  <a:prstClr val="black"/>
                </a:solidFill>
              </a:rPr>
              <a:t>Wikipedia</a:t>
            </a:r>
          </a:p>
          <a:p>
            <a:endParaRPr lang="en-US" dirty="0">
              <a:solidFill>
                <a:prstClr val="black"/>
              </a:solidFill>
              <a:hlinkClick r:id="rId2" tooltip="Caiaphas"/>
            </a:endParaRPr>
          </a:p>
          <a:p>
            <a:r>
              <a:rPr lang="en-US" b="1" u="sng" dirty="0" err="1">
                <a:solidFill>
                  <a:srgbClr val="FF0000"/>
                </a:solidFill>
              </a:rPr>
              <a:t>Ananus</a:t>
            </a:r>
            <a:r>
              <a:rPr lang="en-US" b="1" u="sng" dirty="0">
                <a:solidFill>
                  <a:srgbClr val="FF0000"/>
                </a:solidFill>
              </a:rPr>
              <a:t> ben Seth</a:t>
            </a:r>
          </a:p>
          <a:p>
            <a:r>
              <a:rPr lang="en-US" dirty="0">
                <a:solidFill>
                  <a:prstClr val="black"/>
                </a:solidFill>
              </a:rPr>
              <a:t>Ishmael ben </a:t>
            </a:r>
            <a:r>
              <a:rPr lang="en-US" dirty="0" err="1">
                <a:solidFill>
                  <a:prstClr val="black"/>
                </a:solidFill>
              </a:rPr>
              <a:t>Fabus</a:t>
            </a:r>
            <a:endParaRPr lang="en-US" dirty="0">
              <a:solidFill>
                <a:prstClr val="black"/>
              </a:solidFill>
            </a:endParaRPr>
          </a:p>
          <a:p>
            <a:r>
              <a:rPr lang="en-US" dirty="0" err="1">
                <a:solidFill>
                  <a:prstClr val="black"/>
                </a:solidFill>
              </a:rPr>
              <a:t>Eleazar</a:t>
            </a:r>
            <a:r>
              <a:rPr lang="en-US" dirty="0">
                <a:solidFill>
                  <a:prstClr val="black"/>
                </a:solidFill>
              </a:rPr>
              <a:t> ben </a:t>
            </a:r>
            <a:r>
              <a:rPr lang="en-US" dirty="0" err="1">
                <a:solidFill>
                  <a:prstClr val="black"/>
                </a:solidFill>
              </a:rPr>
              <a:t>Ananus</a:t>
            </a:r>
            <a:endParaRPr lang="en-US" dirty="0">
              <a:solidFill>
                <a:prstClr val="black"/>
              </a:solidFill>
            </a:endParaRPr>
          </a:p>
          <a:p>
            <a:r>
              <a:rPr lang="en-US" dirty="0">
                <a:solidFill>
                  <a:prstClr val="black"/>
                </a:solidFill>
              </a:rPr>
              <a:t>Simon ben </a:t>
            </a:r>
            <a:r>
              <a:rPr lang="en-US" dirty="0" err="1">
                <a:solidFill>
                  <a:prstClr val="black"/>
                </a:solidFill>
              </a:rPr>
              <a:t>Camithus</a:t>
            </a:r>
            <a:endParaRPr lang="en-US" dirty="0">
              <a:solidFill>
                <a:prstClr val="black"/>
              </a:solidFill>
            </a:endParaRPr>
          </a:p>
          <a:p>
            <a:r>
              <a:rPr lang="en-US" b="1" u="sng" dirty="0">
                <a:solidFill>
                  <a:srgbClr val="FF0000"/>
                </a:solidFill>
              </a:rPr>
              <a:t>Joseph Caiaphas</a:t>
            </a:r>
            <a:r>
              <a:rPr lang="en-US" dirty="0">
                <a:solidFill>
                  <a:prstClr val="black"/>
                </a:solidFill>
              </a:rPr>
              <a:t> (son-in-law of the high priest </a:t>
            </a:r>
            <a:r>
              <a:rPr lang="en-US" dirty="0" err="1">
                <a:solidFill>
                  <a:prstClr val="black"/>
                </a:solidFill>
              </a:rPr>
              <a:t>Ananus</a:t>
            </a:r>
            <a:r>
              <a:rPr lang="en-US" dirty="0">
                <a:solidFill>
                  <a:prstClr val="black"/>
                </a:solidFill>
              </a:rPr>
              <a:t> ben Seth)</a:t>
            </a:r>
          </a:p>
          <a:p>
            <a:r>
              <a:rPr lang="en-US" dirty="0">
                <a:solidFill>
                  <a:prstClr val="black"/>
                </a:solidFill>
              </a:rPr>
              <a:t>Jonathan ben </a:t>
            </a:r>
            <a:r>
              <a:rPr lang="en-US" dirty="0" err="1">
                <a:solidFill>
                  <a:prstClr val="black"/>
                </a:solidFill>
              </a:rPr>
              <a:t>Ananus</a:t>
            </a:r>
            <a:endParaRPr lang="en-US" dirty="0">
              <a:solidFill>
                <a:prstClr val="black"/>
              </a:solidFill>
            </a:endParaRPr>
          </a:p>
          <a:p>
            <a:r>
              <a:rPr lang="en-US" dirty="0" err="1">
                <a:solidFill>
                  <a:prstClr val="black"/>
                </a:solidFill>
              </a:rPr>
              <a:t>Theophilus</a:t>
            </a:r>
            <a:r>
              <a:rPr lang="en-US" dirty="0">
                <a:solidFill>
                  <a:prstClr val="black"/>
                </a:solidFill>
              </a:rPr>
              <a:t> ben </a:t>
            </a:r>
            <a:r>
              <a:rPr lang="en-US" dirty="0" err="1">
                <a:solidFill>
                  <a:prstClr val="black"/>
                </a:solidFill>
              </a:rPr>
              <a:t>Ananus</a:t>
            </a:r>
            <a:endParaRPr lang="en-US" dirty="0">
              <a:solidFill>
                <a:prstClr val="black"/>
              </a:solidFill>
            </a:endParaRPr>
          </a:p>
          <a:p>
            <a:r>
              <a:rPr lang="en-US" dirty="0">
                <a:solidFill>
                  <a:prstClr val="black"/>
                </a:solidFill>
              </a:rPr>
              <a:t>Simon </a:t>
            </a:r>
            <a:r>
              <a:rPr lang="en-US" dirty="0" err="1">
                <a:solidFill>
                  <a:prstClr val="black"/>
                </a:solidFill>
              </a:rPr>
              <a:t>Cantatheras</a:t>
            </a:r>
            <a:r>
              <a:rPr lang="en-US" dirty="0">
                <a:solidFill>
                  <a:prstClr val="black"/>
                </a:solidFill>
              </a:rPr>
              <a:t> ben </a:t>
            </a:r>
            <a:r>
              <a:rPr lang="en-US" dirty="0" err="1">
                <a:solidFill>
                  <a:prstClr val="black"/>
                </a:solidFill>
              </a:rPr>
              <a:t>Boethus</a:t>
            </a:r>
            <a:endParaRPr lang="en-US" dirty="0">
              <a:solidFill>
                <a:prstClr val="black"/>
              </a:solidFill>
            </a:endParaRPr>
          </a:p>
          <a:p>
            <a:r>
              <a:rPr lang="en-US" dirty="0">
                <a:solidFill>
                  <a:prstClr val="black"/>
                </a:solidFill>
              </a:rPr>
              <a:t>Matthias ben </a:t>
            </a:r>
            <a:r>
              <a:rPr lang="en-US" dirty="0" err="1">
                <a:solidFill>
                  <a:prstClr val="black"/>
                </a:solidFill>
              </a:rPr>
              <a:t>Ananus</a:t>
            </a:r>
            <a:endParaRPr lang="en-US" dirty="0">
              <a:solidFill>
                <a:prstClr val="black"/>
              </a:solidFill>
            </a:endParaRPr>
          </a:p>
          <a:p>
            <a:r>
              <a:rPr lang="en-US" dirty="0" err="1">
                <a:solidFill>
                  <a:prstClr val="black"/>
                </a:solidFill>
              </a:rPr>
              <a:t>Elioneus</a:t>
            </a:r>
            <a:r>
              <a:rPr lang="en-US" dirty="0">
                <a:solidFill>
                  <a:prstClr val="black"/>
                </a:solidFill>
              </a:rPr>
              <a:t> ben Simon </a:t>
            </a:r>
            <a:r>
              <a:rPr lang="en-US" dirty="0" err="1">
                <a:solidFill>
                  <a:prstClr val="black"/>
                </a:solidFill>
              </a:rPr>
              <a:t>Cantatheras</a:t>
            </a:r>
            <a:endParaRPr lang="en-US" dirty="0">
              <a:solidFill>
                <a:prstClr val="black"/>
              </a:solidFill>
            </a:endParaRPr>
          </a:p>
          <a:p>
            <a:r>
              <a:rPr lang="en-US" dirty="0">
                <a:solidFill>
                  <a:prstClr val="black"/>
                </a:solidFill>
              </a:rPr>
              <a:t>Jonathan ben </a:t>
            </a:r>
            <a:r>
              <a:rPr lang="en-US" dirty="0" err="1">
                <a:solidFill>
                  <a:prstClr val="black"/>
                </a:solidFill>
              </a:rPr>
              <a:t>Ananus</a:t>
            </a:r>
            <a:endParaRPr lang="en-US" dirty="0">
              <a:solidFill>
                <a:prstClr val="black"/>
              </a:solidFill>
            </a:endParaRPr>
          </a:p>
          <a:p>
            <a:r>
              <a:rPr lang="en-US" dirty="0">
                <a:solidFill>
                  <a:prstClr val="black"/>
                </a:solidFill>
              </a:rPr>
              <a:t>Josephus ben </a:t>
            </a:r>
            <a:r>
              <a:rPr lang="en-US" dirty="0" err="1">
                <a:solidFill>
                  <a:prstClr val="black"/>
                </a:solidFill>
              </a:rPr>
              <a:t>Camydus</a:t>
            </a:r>
            <a:endParaRPr lang="en-US" dirty="0">
              <a:solidFill>
                <a:prstClr val="black"/>
              </a:solidFill>
            </a:endParaRPr>
          </a:p>
          <a:p>
            <a:r>
              <a:rPr lang="en-US" b="1" u="sng" dirty="0">
                <a:solidFill>
                  <a:srgbClr val="FF0000"/>
                </a:solidFill>
              </a:rPr>
              <a:t>Ananias ben </a:t>
            </a:r>
            <a:r>
              <a:rPr lang="en-US" b="1" u="sng" dirty="0" err="1">
                <a:solidFill>
                  <a:srgbClr val="FF0000"/>
                </a:solidFill>
              </a:rPr>
              <a:t>Nebedeus</a:t>
            </a:r>
            <a:endParaRPr lang="en-US" b="1" u="sng" dirty="0">
              <a:solidFill>
                <a:srgbClr val="FF0000"/>
              </a:solidFill>
            </a:endParaRPr>
          </a:p>
          <a:p>
            <a:r>
              <a:rPr lang="en-US" dirty="0">
                <a:solidFill>
                  <a:prstClr val="black"/>
                </a:solidFill>
              </a:rPr>
              <a:t>Jonathan</a:t>
            </a:r>
          </a:p>
          <a:p>
            <a:r>
              <a:rPr lang="en-US" dirty="0">
                <a:solidFill>
                  <a:prstClr val="black"/>
                </a:solidFill>
              </a:rPr>
              <a:t>Ishmael ben </a:t>
            </a:r>
            <a:r>
              <a:rPr lang="en-US" dirty="0" err="1">
                <a:solidFill>
                  <a:prstClr val="black"/>
                </a:solidFill>
              </a:rPr>
              <a:t>Fabus</a:t>
            </a:r>
            <a:endParaRPr lang="en-US" dirty="0">
              <a:solidFill>
                <a:prstClr val="black"/>
              </a:solidFill>
            </a:endParaRPr>
          </a:p>
          <a:p>
            <a:r>
              <a:rPr lang="en-US" dirty="0">
                <a:solidFill>
                  <a:prstClr val="black"/>
                </a:solidFill>
              </a:rPr>
              <a:t>Joseph </a:t>
            </a:r>
            <a:r>
              <a:rPr lang="en-US" dirty="0" err="1">
                <a:solidFill>
                  <a:prstClr val="black"/>
                </a:solidFill>
              </a:rPr>
              <a:t>Cabi</a:t>
            </a:r>
            <a:r>
              <a:rPr lang="en-US" dirty="0">
                <a:solidFill>
                  <a:prstClr val="black"/>
                </a:solidFill>
              </a:rPr>
              <a:t> ben Simon</a:t>
            </a:r>
          </a:p>
          <a:p>
            <a:r>
              <a:rPr lang="en-US" b="1" u="sng" dirty="0" err="1">
                <a:solidFill>
                  <a:srgbClr val="FF0000"/>
                </a:solidFill>
              </a:rPr>
              <a:t>Ananus</a:t>
            </a:r>
            <a:r>
              <a:rPr lang="en-US" b="1" u="sng" dirty="0">
                <a:solidFill>
                  <a:srgbClr val="FF0000"/>
                </a:solidFill>
              </a:rPr>
              <a:t> ben </a:t>
            </a:r>
            <a:r>
              <a:rPr lang="en-US" b="1" u="sng" dirty="0" err="1">
                <a:solidFill>
                  <a:srgbClr val="FF0000"/>
                </a:solidFill>
              </a:rPr>
              <a:t>Ananus</a:t>
            </a:r>
            <a:endParaRPr lang="en-US" b="1" u="sng" dirty="0">
              <a:solidFill>
                <a:srgbClr val="FF0000"/>
              </a:solidFill>
            </a:endParaRPr>
          </a:p>
        </p:txBody>
      </p:sp>
      <p:sp>
        <p:nvSpPr>
          <p:cNvPr id="6" name="Rectangle 5"/>
          <p:cNvSpPr/>
          <p:nvPr/>
        </p:nvSpPr>
        <p:spPr>
          <a:xfrm>
            <a:off x="2209800" y="1793081"/>
            <a:ext cx="747559" cy="4801314"/>
          </a:xfrm>
          <a:prstGeom prst="rect">
            <a:avLst/>
          </a:prstGeom>
        </p:spPr>
        <p:txBody>
          <a:bodyPr>
            <a:spAutoFit/>
          </a:bodyPr>
          <a:lstStyle/>
          <a:p>
            <a:r>
              <a:rPr lang="en-US" b="1" dirty="0">
                <a:solidFill>
                  <a:srgbClr val="FF0000"/>
                </a:solidFill>
              </a:rPr>
              <a:t>6-15</a:t>
            </a:r>
          </a:p>
          <a:p>
            <a:r>
              <a:rPr lang="en-US" dirty="0">
                <a:solidFill>
                  <a:prstClr val="black"/>
                </a:solidFill>
              </a:rPr>
              <a:t>15-16</a:t>
            </a:r>
          </a:p>
          <a:p>
            <a:r>
              <a:rPr lang="en-US" dirty="0">
                <a:solidFill>
                  <a:prstClr val="black"/>
                </a:solidFill>
              </a:rPr>
              <a:t>16-17</a:t>
            </a:r>
          </a:p>
          <a:p>
            <a:r>
              <a:rPr lang="en-US" dirty="0">
                <a:solidFill>
                  <a:prstClr val="black"/>
                </a:solidFill>
              </a:rPr>
              <a:t>17-18</a:t>
            </a:r>
          </a:p>
          <a:p>
            <a:r>
              <a:rPr lang="en-US" b="1" dirty="0">
                <a:solidFill>
                  <a:srgbClr val="FF0000"/>
                </a:solidFill>
              </a:rPr>
              <a:t>18-36</a:t>
            </a:r>
          </a:p>
          <a:p>
            <a:r>
              <a:rPr lang="en-US" dirty="0">
                <a:solidFill>
                  <a:prstClr val="black"/>
                </a:solidFill>
              </a:rPr>
              <a:t>36-37</a:t>
            </a:r>
          </a:p>
          <a:p>
            <a:r>
              <a:rPr lang="en-US" dirty="0">
                <a:solidFill>
                  <a:prstClr val="black"/>
                </a:solidFill>
              </a:rPr>
              <a:t>37-41</a:t>
            </a:r>
          </a:p>
          <a:p>
            <a:r>
              <a:rPr lang="en-US" dirty="0">
                <a:solidFill>
                  <a:prstClr val="black"/>
                </a:solidFill>
              </a:rPr>
              <a:t>41-43</a:t>
            </a:r>
          </a:p>
          <a:p>
            <a:r>
              <a:rPr lang="en-US" dirty="0">
                <a:solidFill>
                  <a:prstClr val="black"/>
                </a:solidFill>
              </a:rPr>
              <a:t>43</a:t>
            </a:r>
          </a:p>
          <a:p>
            <a:r>
              <a:rPr lang="en-US" dirty="0">
                <a:solidFill>
                  <a:prstClr val="black"/>
                </a:solidFill>
              </a:rPr>
              <a:t>43-44</a:t>
            </a:r>
          </a:p>
          <a:p>
            <a:r>
              <a:rPr lang="en-US" dirty="0">
                <a:solidFill>
                  <a:prstClr val="black"/>
                </a:solidFill>
              </a:rPr>
              <a:t>44</a:t>
            </a:r>
          </a:p>
          <a:p>
            <a:r>
              <a:rPr lang="en-US" dirty="0">
                <a:solidFill>
                  <a:prstClr val="black"/>
                </a:solidFill>
              </a:rPr>
              <a:t>44-46</a:t>
            </a:r>
          </a:p>
          <a:p>
            <a:r>
              <a:rPr lang="en-US" b="1" dirty="0">
                <a:solidFill>
                  <a:srgbClr val="FF0000"/>
                </a:solidFill>
              </a:rPr>
              <a:t>46-58</a:t>
            </a:r>
          </a:p>
          <a:p>
            <a:r>
              <a:rPr lang="en-US" dirty="0">
                <a:solidFill>
                  <a:prstClr val="black"/>
                </a:solidFill>
              </a:rPr>
              <a:t>58</a:t>
            </a:r>
          </a:p>
          <a:p>
            <a:r>
              <a:rPr lang="en-US" dirty="0">
                <a:solidFill>
                  <a:prstClr val="black"/>
                </a:solidFill>
              </a:rPr>
              <a:t>58-62</a:t>
            </a:r>
          </a:p>
          <a:p>
            <a:r>
              <a:rPr lang="en-US" dirty="0">
                <a:solidFill>
                  <a:prstClr val="black"/>
                </a:solidFill>
              </a:rPr>
              <a:t>62-63</a:t>
            </a:r>
          </a:p>
          <a:p>
            <a:r>
              <a:rPr lang="en-US" b="1" dirty="0">
                <a:solidFill>
                  <a:srgbClr val="FF0000"/>
                </a:solidFill>
              </a:rPr>
              <a:t>63</a:t>
            </a:r>
            <a:endParaRPr lang="en-US" b="1" dirty="0">
              <a:solidFill>
                <a:srgbClr val="FF0000"/>
              </a:solidFill>
            </a:endParaRPr>
          </a:p>
        </p:txBody>
      </p:sp>
      <p:sp>
        <p:nvSpPr>
          <p:cNvPr id="7" name="TextBox 6"/>
          <p:cNvSpPr txBox="1"/>
          <p:nvPr/>
        </p:nvSpPr>
        <p:spPr>
          <a:xfrm>
            <a:off x="2209800" y="1524000"/>
            <a:ext cx="685800" cy="369332"/>
          </a:xfrm>
          <a:prstGeom prst="rect">
            <a:avLst/>
          </a:prstGeom>
          <a:noFill/>
        </p:spPr>
        <p:txBody>
          <a:bodyPr wrap="square" rtlCol="0">
            <a:spAutoFit/>
          </a:bodyPr>
          <a:lstStyle/>
          <a:p>
            <a:r>
              <a:rPr lang="en-US" b="1" u="sng" dirty="0">
                <a:solidFill>
                  <a:prstClr val="black"/>
                </a:solidFill>
              </a:rPr>
              <a:t>Years</a:t>
            </a:r>
          </a:p>
        </p:txBody>
      </p:sp>
      <p:sp>
        <p:nvSpPr>
          <p:cNvPr id="9" name="Left Arrow 8"/>
          <p:cNvSpPr/>
          <p:nvPr/>
        </p:nvSpPr>
        <p:spPr>
          <a:xfrm rot="20638125">
            <a:off x="4663609" y="1341680"/>
            <a:ext cx="1615644" cy="890954"/>
          </a:xfrm>
          <a:prstGeom prst="lef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prstClr val="white"/>
                </a:solidFill>
                <a:effectLst>
                  <a:outerShdw blurRad="38100" dist="38100" dir="2700000" algn="tl">
                    <a:srgbClr val="000000">
                      <a:alpha val="43137"/>
                    </a:srgbClr>
                  </a:outerShdw>
                </a:effectLst>
              </a:rPr>
              <a:t>“</a:t>
            </a:r>
            <a:r>
              <a:rPr lang="en-US" sz="2800" b="1" dirty="0" err="1">
                <a:solidFill>
                  <a:prstClr val="white"/>
                </a:solidFill>
                <a:effectLst>
                  <a:outerShdw blurRad="38100" dist="38100" dir="2700000" algn="tl">
                    <a:srgbClr val="000000">
                      <a:alpha val="43137"/>
                    </a:srgbClr>
                  </a:outerShdw>
                </a:effectLst>
              </a:rPr>
              <a:t>Annas</a:t>
            </a:r>
            <a:r>
              <a:rPr lang="en-US" sz="2800" b="1" dirty="0">
                <a:solidFill>
                  <a:prstClr val="white"/>
                </a:solidFill>
                <a:effectLst>
                  <a:outerShdw blurRad="38100" dist="38100" dir="2700000" algn="tl">
                    <a:srgbClr val="000000">
                      <a:alpha val="43137"/>
                    </a:srgbClr>
                  </a:outerShdw>
                </a:effectLst>
              </a:rPr>
              <a:t>”</a:t>
            </a:r>
            <a:endParaRPr lang="en-US" b="1" dirty="0">
              <a:solidFill>
                <a:prstClr val="white"/>
              </a:solidFill>
              <a:effectLst>
                <a:outerShdw blurRad="38100" dist="38100" dir="2700000" algn="tl">
                  <a:srgbClr val="000000">
                    <a:alpha val="43137"/>
                  </a:srgbClr>
                </a:outerShdw>
              </a:effectLst>
            </a:endParaRPr>
          </a:p>
        </p:txBody>
      </p:sp>
      <p:sp>
        <p:nvSpPr>
          <p:cNvPr id="12" name="Rectangle 11"/>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effectLst>
                  <a:outerShdw blurRad="38100" dist="38100" dir="2700000" algn="tl">
                    <a:srgbClr val="000000">
                      <a:alpha val="43137"/>
                    </a:srgbClr>
                  </a:outerShdw>
                </a:effectLst>
              </a:rPr>
              <a:t>Why Didn’t Paul Recognize the High Priest?</a:t>
            </a:r>
          </a:p>
        </p:txBody>
      </p:sp>
      <p:sp>
        <p:nvSpPr>
          <p:cNvPr id="2" name="Rectangle 1"/>
          <p:cNvSpPr/>
          <p:nvPr/>
        </p:nvSpPr>
        <p:spPr>
          <a:xfrm>
            <a:off x="892023" y="2362200"/>
            <a:ext cx="8099577" cy="3416320"/>
          </a:xfrm>
          <a:prstGeom prst="rect">
            <a:avLst/>
          </a:prstGeom>
          <a:solidFill>
            <a:schemeClr val="bg1"/>
          </a:solidFill>
          <a:effectLst>
            <a:outerShdw blurRad="50800" dist="76200" dir="13500000" algn="br" rotWithShape="0">
              <a:prstClr val="black">
                <a:alpha val="40000"/>
              </a:prstClr>
            </a:outerShdw>
          </a:effectLst>
        </p:spPr>
        <p:txBody>
          <a:bodyPr>
            <a:spAutoFit/>
          </a:bodyPr>
          <a:lstStyle/>
          <a:p>
            <a:r>
              <a:rPr lang="en-US" sz="2400" b="1" dirty="0" smtClean="0">
                <a:latin typeface="Palatino Linotype" panose="02040502050505030304" pitchFamily="18" charset="0"/>
              </a:rPr>
              <a:t>Hebrews 7</a:t>
            </a:r>
            <a:r>
              <a:rPr lang="en-US" sz="2400" dirty="0" smtClean="0">
                <a:latin typeface="Palatino Linotype" panose="02040502050505030304" pitchFamily="18" charset="0"/>
              </a:rPr>
              <a:t> </a:t>
            </a:r>
            <a:r>
              <a:rPr lang="en-US" sz="2400" b="1" baseline="30000" dirty="0" smtClean="0">
                <a:latin typeface="Palatino Linotype" panose="02040502050505030304" pitchFamily="18" charset="0"/>
              </a:rPr>
              <a:t>26</a:t>
            </a:r>
            <a:r>
              <a:rPr lang="en-US" sz="2400" b="1" baseline="30000" dirty="0">
                <a:latin typeface="Palatino Linotype" panose="02040502050505030304" pitchFamily="18" charset="0"/>
              </a:rPr>
              <a:t> </a:t>
            </a:r>
            <a:r>
              <a:rPr lang="en-US" sz="2400" dirty="0">
                <a:latin typeface="Palatino Linotype" panose="02040502050505030304" pitchFamily="18" charset="0"/>
              </a:rPr>
              <a:t>For it was fitting for us to have such a high priest, holy, innocent, undefiled, separated from sinners and exalted above the heavens</a:t>
            </a:r>
            <a:r>
              <a:rPr lang="en-US" sz="2400" dirty="0" smtClean="0">
                <a:latin typeface="Palatino Linotype" panose="02040502050505030304" pitchFamily="18" charset="0"/>
              </a:rPr>
              <a:t>; </a:t>
            </a:r>
            <a:r>
              <a:rPr lang="en-US" sz="2400" b="1" baseline="30000" dirty="0" smtClean="0">
                <a:latin typeface="Palatino Linotype" panose="02040502050505030304" pitchFamily="18" charset="0"/>
              </a:rPr>
              <a:t>27</a:t>
            </a:r>
            <a:r>
              <a:rPr lang="en-US" sz="2400" b="1" baseline="30000" dirty="0">
                <a:latin typeface="Palatino Linotype" panose="02040502050505030304" pitchFamily="18" charset="0"/>
              </a:rPr>
              <a:t> </a:t>
            </a:r>
            <a:r>
              <a:rPr lang="en-US" sz="2400" dirty="0">
                <a:latin typeface="Palatino Linotype" panose="02040502050505030304" pitchFamily="18" charset="0"/>
              </a:rPr>
              <a:t>who does not need daily, like those high priests, to offer up sacrifices, first for His own sins and then for the sins of the people, because this He did once for all when He offered up Himself. </a:t>
            </a:r>
            <a:r>
              <a:rPr lang="en-US" sz="2400" b="1" baseline="30000" dirty="0">
                <a:latin typeface="Palatino Linotype" panose="02040502050505030304" pitchFamily="18" charset="0"/>
              </a:rPr>
              <a:t>28 </a:t>
            </a:r>
            <a:r>
              <a:rPr lang="en-US" sz="2400" dirty="0">
                <a:latin typeface="Palatino Linotype" panose="02040502050505030304" pitchFamily="18" charset="0"/>
              </a:rPr>
              <a:t>For the Law appoints men as high priests who are weak, but the word of the oath, which came after the Law, appoints a Son, made perfect forever.</a:t>
            </a:r>
          </a:p>
        </p:txBody>
      </p:sp>
      <p:sp>
        <p:nvSpPr>
          <p:cNvPr id="8" name="Left Arrow 7"/>
          <p:cNvSpPr/>
          <p:nvPr/>
        </p:nvSpPr>
        <p:spPr>
          <a:xfrm rot="20638125">
            <a:off x="4955563" y="5670060"/>
            <a:ext cx="2276273" cy="890954"/>
          </a:xfrm>
          <a:prstGeom prst="lef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white"/>
                </a:solidFill>
                <a:effectLst>
                  <a:outerShdw blurRad="38100" dist="38100" dir="2700000" algn="tl">
                    <a:srgbClr val="000000">
                      <a:alpha val="43137"/>
                    </a:srgbClr>
                  </a:outerShdw>
                </a:effectLst>
              </a:rPr>
              <a:t>Killed James</a:t>
            </a:r>
            <a:endParaRPr lang="en-US"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180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8" name="Rectangle 7"/>
          <p:cNvSpPr/>
          <p:nvPr/>
        </p:nvSpPr>
        <p:spPr>
          <a:xfrm>
            <a:off x="2590800" y="4538008"/>
            <a:ext cx="6324600" cy="1938992"/>
          </a:xfrm>
          <a:prstGeom prst="rect">
            <a:avLst/>
          </a:prstGeom>
        </p:spPr>
        <p:txBody>
          <a:bodyPr wrap="square">
            <a:spAutoFit/>
          </a:bodyPr>
          <a:lstStyle/>
          <a:p>
            <a:r>
              <a:rPr lang="en-US" sz="2400" b="1" dirty="0" smtClean="0">
                <a:latin typeface="Palatino Linotype" panose="02040502050505030304" pitchFamily="18" charset="0"/>
              </a:rPr>
              <a:t>Acts 4 </a:t>
            </a:r>
            <a:r>
              <a:rPr lang="en-US" sz="2400" b="1" baseline="30000" dirty="0">
                <a:latin typeface="Palatino Linotype" panose="02040502050505030304" pitchFamily="18" charset="0"/>
              </a:rPr>
              <a:t>5 </a:t>
            </a:r>
            <a:r>
              <a:rPr lang="en-US" sz="2400" dirty="0">
                <a:latin typeface="Palatino Linotype" panose="02040502050505030304" pitchFamily="18" charset="0"/>
              </a:rPr>
              <a:t>On the next day, their rulers and elders and scribes were gathered together in </a:t>
            </a:r>
            <a:r>
              <a:rPr lang="en-US" sz="2400" dirty="0" smtClean="0">
                <a:latin typeface="Palatino Linotype" panose="02040502050505030304" pitchFamily="18" charset="0"/>
              </a:rPr>
              <a:t>Jerusalem; </a:t>
            </a:r>
            <a:r>
              <a:rPr lang="en-US" sz="2400" b="1" baseline="30000" dirty="0" smtClean="0">
                <a:latin typeface="Palatino Linotype" panose="02040502050505030304" pitchFamily="18" charset="0"/>
              </a:rPr>
              <a:t>6</a:t>
            </a:r>
            <a:r>
              <a:rPr lang="en-US" sz="2400" b="1" baseline="30000" dirty="0">
                <a:latin typeface="Palatino Linotype" panose="02040502050505030304" pitchFamily="18" charset="0"/>
              </a:rPr>
              <a:t> </a:t>
            </a:r>
            <a:r>
              <a:rPr lang="en-US" sz="2400" dirty="0">
                <a:latin typeface="Palatino Linotype" panose="02040502050505030304" pitchFamily="18" charset="0"/>
              </a:rPr>
              <a:t>and </a:t>
            </a:r>
            <a:r>
              <a:rPr lang="en-US" sz="2400" b="1" u="sng" dirty="0" err="1">
                <a:solidFill>
                  <a:srgbClr val="FF0000"/>
                </a:solidFill>
                <a:latin typeface="Palatino Linotype" panose="02040502050505030304" pitchFamily="18" charset="0"/>
              </a:rPr>
              <a:t>Annas</a:t>
            </a:r>
            <a:r>
              <a:rPr lang="en-US" sz="2400" b="1" u="sng" dirty="0">
                <a:solidFill>
                  <a:srgbClr val="FF0000"/>
                </a:solidFill>
                <a:latin typeface="Palatino Linotype" panose="02040502050505030304" pitchFamily="18" charset="0"/>
              </a:rPr>
              <a:t> the high priest</a:t>
            </a:r>
            <a:r>
              <a:rPr lang="en-US" sz="2400" dirty="0">
                <a:latin typeface="Palatino Linotype" panose="02040502050505030304" pitchFamily="18" charset="0"/>
              </a:rPr>
              <a:t> was there, and Caiaphas and John and </a:t>
            </a:r>
            <a:r>
              <a:rPr lang="en-US" sz="2400" dirty="0" smtClean="0">
                <a:latin typeface="Palatino Linotype" panose="02040502050505030304" pitchFamily="18" charset="0"/>
              </a:rPr>
              <a:t>Alexander, and </a:t>
            </a:r>
            <a:r>
              <a:rPr lang="en-US" sz="2400" dirty="0">
                <a:latin typeface="Palatino Linotype" panose="02040502050505030304" pitchFamily="18" charset="0"/>
              </a:rPr>
              <a:t>all who were of high-priestly descent. </a:t>
            </a:r>
          </a:p>
        </p:txBody>
      </p:sp>
      <p:sp>
        <p:nvSpPr>
          <p:cNvPr id="9" name="Rectangle 8"/>
          <p:cNvSpPr/>
          <p:nvPr/>
        </p:nvSpPr>
        <p:spPr>
          <a:xfrm>
            <a:off x="152400" y="3352800"/>
            <a:ext cx="5334000" cy="830997"/>
          </a:xfrm>
          <a:prstGeom prst="rect">
            <a:avLst/>
          </a:prstGeom>
        </p:spPr>
        <p:txBody>
          <a:bodyPr wrap="square">
            <a:spAutoFit/>
          </a:bodyPr>
          <a:lstStyle/>
          <a:p>
            <a:r>
              <a:rPr lang="en-US" sz="2400" b="1" dirty="0" smtClean="0">
                <a:latin typeface="Palatino Linotype" panose="02040502050505030304" pitchFamily="18" charset="0"/>
              </a:rPr>
              <a:t>John 18 </a:t>
            </a:r>
            <a:r>
              <a:rPr lang="en-US" sz="2400" baseline="30000" dirty="0" smtClean="0">
                <a:latin typeface="Palatino Linotype" panose="02040502050505030304" pitchFamily="18" charset="0"/>
              </a:rPr>
              <a:t>24</a:t>
            </a:r>
            <a:r>
              <a:rPr lang="en-US" sz="2400" b="1" baseline="30000" dirty="0" smtClean="0">
                <a:latin typeface="Palatino Linotype" panose="02040502050505030304" pitchFamily="18" charset="0"/>
              </a:rPr>
              <a:t> </a:t>
            </a:r>
            <a:r>
              <a:rPr lang="en-US" sz="2400" dirty="0" smtClean="0">
                <a:latin typeface="Palatino Linotype" panose="02040502050505030304" pitchFamily="18" charset="0"/>
              </a:rPr>
              <a:t>So </a:t>
            </a:r>
            <a:r>
              <a:rPr lang="en-US" sz="2400" dirty="0" err="1">
                <a:latin typeface="Palatino Linotype" panose="02040502050505030304" pitchFamily="18" charset="0"/>
              </a:rPr>
              <a:t>Annas</a:t>
            </a:r>
            <a:r>
              <a:rPr lang="en-US" sz="2400" dirty="0">
                <a:latin typeface="Palatino Linotype" panose="02040502050505030304" pitchFamily="18" charset="0"/>
              </a:rPr>
              <a:t> sent Him bound to </a:t>
            </a:r>
            <a:r>
              <a:rPr lang="en-US" sz="2400" b="1" u="sng" dirty="0">
                <a:solidFill>
                  <a:srgbClr val="FF0000"/>
                </a:solidFill>
                <a:latin typeface="Palatino Linotype" panose="02040502050505030304" pitchFamily="18" charset="0"/>
              </a:rPr>
              <a:t>Caiaphas the high priest</a:t>
            </a:r>
            <a:r>
              <a:rPr lang="en-US" sz="2400" dirty="0">
                <a:latin typeface="Palatino Linotype" panose="02040502050505030304" pitchFamily="18" charset="0"/>
              </a:rPr>
              <a:t>.</a:t>
            </a:r>
          </a:p>
        </p:txBody>
      </p:sp>
      <p:sp>
        <p:nvSpPr>
          <p:cNvPr id="10" name="Rectangle 9"/>
          <p:cNvSpPr/>
          <p:nvPr/>
        </p:nvSpPr>
        <p:spPr>
          <a:xfrm>
            <a:off x="152400" y="838200"/>
            <a:ext cx="6248400" cy="2308324"/>
          </a:xfrm>
          <a:prstGeom prst="rect">
            <a:avLst/>
          </a:prstGeom>
        </p:spPr>
        <p:txBody>
          <a:bodyPr wrap="square">
            <a:spAutoFit/>
          </a:bodyPr>
          <a:lstStyle/>
          <a:p>
            <a:r>
              <a:rPr lang="en-US" sz="2400" b="1" dirty="0" smtClean="0">
                <a:latin typeface="Palatino Linotype" panose="02040502050505030304" pitchFamily="18" charset="0"/>
              </a:rPr>
              <a:t>John 11</a:t>
            </a:r>
            <a:r>
              <a:rPr lang="en-US" sz="2400" dirty="0" smtClean="0">
                <a:latin typeface="Palatino Linotype" panose="02040502050505030304" pitchFamily="18" charset="0"/>
              </a:rPr>
              <a:t> </a:t>
            </a:r>
            <a:r>
              <a:rPr lang="en-US" sz="2400" b="1" baseline="30000" dirty="0" smtClean="0">
                <a:latin typeface="Palatino Linotype" panose="02040502050505030304" pitchFamily="18" charset="0"/>
              </a:rPr>
              <a:t>49</a:t>
            </a:r>
            <a:r>
              <a:rPr lang="en-US" sz="2400" b="1" baseline="30000" dirty="0">
                <a:latin typeface="Palatino Linotype" panose="02040502050505030304" pitchFamily="18" charset="0"/>
              </a:rPr>
              <a:t> </a:t>
            </a:r>
            <a:r>
              <a:rPr lang="en-US" sz="2400" dirty="0">
                <a:latin typeface="Palatino Linotype" panose="02040502050505030304" pitchFamily="18" charset="0"/>
              </a:rPr>
              <a:t>But one of them, </a:t>
            </a:r>
            <a:r>
              <a:rPr lang="en-US" sz="2400" b="1" u="sng" dirty="0">
                <a:solidFill>
                  <a:srgbClr val="FF0000"/>
                </a:solidFill>
                <a:latin typeface="Palatino Linotype" panose="02040502050505030304" pitchFamily="18" charset="0"/>
              </a:rPr>
              <a:t>Caiaphas, who was high priest</a:t>
            </a:r>
            <a:r>
              <a:rPr lang="en-US" sz="2400" dirty="0">
                <a:latin typeface="Palatino Linotype" panose="02040502050505030304" pitchFamily="18" charset="0"/>
              </a:rPr>
              <a:t> that year, said to them, “You know nothing at </a:t>
            </a:r>
            <a:r>
              <a:rPr lang="en-US" sz="2400" dirty="0" smtClean="0">
                <a:latin typeface="Palatino Linotype" panose="02040502050505030304" pitchFamily="18" charset="0"/>
              </a:rPr>
              <a:t>all, </a:t>
            </a:r>
            <a:r>
              <a:rPr lang="en-US" sz="2400" b="1" baseline="30000" dirty="0" smtClean="0">
                <a:latin typeface="Palatino Linotype" panose="02040502050505030304" pitchFamily="18" charset="0"/>
              </a:rPr>
              <a:t>50</a:t>
            </a:r>
            <a:r>
              <a:rPr lang="en-US" sz="2400" b="1" baseline="30000" dirty="0">
                <a:latin typeface="Palatino Linotype" panose="02040502050505030304" pitchFamily="18" charset="0"/>
              </a:rPr>
              <a:t> </a:t>
            </a:r>
            <a:r>
              <a:rPr lang="en-US" sz="2400" dirty="0">
                <a:latin typeface="Palatino Linotype" panose="02040502050505030304" pitchFamily="18" charset="0"/>
              </a:rPr>
              <a:t>nor do you take into account that it is expedient for you that one man die for the people, and that the whole nation not perish.”</a:t>
            </a:r>
          </a:p>
        </p:txBody>
      </p:sp>
      <p:sp>
        <p:nvSpPr>
          <p:cNvPr id="11" name="Rectangle 10"/>
          <p:cNvSpPr/>
          <p:nvPr/>
        </p:nvSpPr>
        <p:spPr>
          <a:xfrm>
            <a:off x="2362200" y="2514600"/>
            <a:ext cx="6477000" cy="1938992"/>
          </a:xfrm>
          <a:prstGeom prst="rect">
            <a:avLst/>
          </a:prstGeom>
          <a:solidFill>
            <a:schemeClr val="bg1"/>
          </a:solidFill>
          <a:ln>
            <a:solidFill>
              <a:schemeClr val="tx1"/>
            </a:solidFill>
          </a:ln>
          <a:effectLst>
            <a:outerShdw blurRad="50800" dist="127000" dir="13500000" algn="br" rotWithShape="0">
              <a:prstClr val="black">
                <a:alpha val="40000"/>
              </a:prstClr>
            </a:outerShdw>
          </a:effectLst>
        </p:spPr>
        <p:txBody>
          <a:bodyPr wrap="square">
            <a:spAutoFit/>
          </a:bodyPr>
          <a:lstStyle/>
          <a:p>
            <a:r>
              <a:rPr lang="en-US" sz="2400" b="1" dirty="0" smtClean="0">
                <a:latin typeface="Palatino Linotype" panose="02040502050505030304" pitchFamily="18" charset="0"/>
              </a:rPr>
              <a:t>John 18</a:t>
            </a:r>
            <a:r>
              <a:rPr lang="en-US" sz="2400" dirty="0" smtClean="0">
                <a:latin typeface="Palatino Linotype" panose="02040502050505030304" pitchFamily="18" charset="0"/>
              </a:rPr>
              <a:t> </a:t>
            </a:r>
            <a:r>
              <a:rPr lang="en-US" sz="2400" b="1" baseline="30000" dirty="0" smtClean="0">
                <a:latin typeface="Palatino Linotype" panose="02040502050505030304" pitchFamily="18" charset="0"/>
              </a:rPr>
              <a:t>12</a:t>
            </a:r>
            <a:r>
              <a:rPr lang="en-US" sz="2400" b="1" baseline="30000" dirty="0">
                <a:latin typeface="Palatino Linotype" panose="02040502050505030304" pitchFamily="18" charset="0"/>
              </a:rPr>
              <a:t> </a:t>
            </a:r>
            <a:r>
              <a:rPr lang="en-US" sz="2400" dirty="0">
                <a:latin typeface="Palatino Linotype" panose="02040502050505030304" pitchFamily="18" charset="0"/>
              </a:rPr>
              <a:t>So the Roman </a:t>
            </a:r>
            <a:r>
              <a:rPr lang="en-US" sz="2400" dirty="0" smtClean="0">
                <a:latin typeface="Palatino Linotype" panose="02040502050505030304" pitchFamily="18" charset="0"/>
              </a:rPr>
              <a:t>cohort </a:t>
            </a:r>
            <a:r>
              <a:rPr lang="en-US" sz="2400" dirty="0">
                <a:latin typeface="Palatino Linotype" panose="02040502050505030304" pitchFamily="18" charset="0"/>
              </a:rPr>
              <a:t>and </a:t>
            </a:r>
            <a:r>
              <a:rPr lang="en-US" sz="2400" dirty="0" smtClean="0">
                <a:latin typeface="Palatino Linotype" panose="02040502050505030304" pitchFamily="18" charset="0"/>
              </a:rPr>
              <a:t>the commander </a:t>
            </a:r>
            <a:r>
              <a:rPr lang="en-US" sz="2400" dirty="0">
                <a:latin typeface="Palatino Linotype" panose="02040502050505030304" pitchFamily="18" charset="0"/>
              </a:rPr>
              <a:t>and the officers of the Jews, arrested Jesus and bound Him, </a:t>
            </a:r>
            <a:r>
              <a:rPr lang="en-US" sz="2400" b="1" baseline="30000" dirty="0">
                <a:latin typeface="Palatino Linotype" panose="02040502050505030304" pitchFamily="18" charset="0"/>
              </a:rPr>
              <a:t>13 </a:t>
            </a:r>
            <a:r>
              <a:rPr lang="en-US" sz="2400" dirty="0">
                <a:latin typeface="Palatino Linotype" panose="02040502050505030304" pitchFamily="18" charset="0"/>
              </a:rPr>
              <a:t>and led </a:t>
            </a:r>
            <a:r>
              <a:rPr lang="en-US" sz="2400" dirty="0" smtClean="0">
                <a:latin typeface="Palatino Linotype" panose="02040502050505030304" pitchFamily="18" charset="0"/>
              </a:rPr>
              <a:t>Him </a:t>
            </a:r>
            <a:r>
              <a:rPr lang="en-US" sz="2400" b="1" dirty="0" smtClean="0">
                <a:solidFill>
                  <a:srgbClr val="FF0000"/>
                </a:solidFill>
                <a:latin typeface="Palatino Linotype" panose="02040502050505030304" pitchFamily="18" charset="0"/>
              </a:rPr>
              <a:t>to</a:t>
            </a:r>
            <a:r>
              <a:rPr lang="en-US" sz="2400" b="1" dirty="0">
                <a:solidFill>
                  <a:srgbClr val="FF0000"/>
                </a:solidFill>
                <a:latin typeface="Palatino Linotype" panose="02040502050505030304" pitchFamily="18" charset="0"/>
              </a:rPr>
              <a:t> </a:t>
            </a:r>
            <a:r>
              <a:rPr lang="en-US" sz="2400" b="1" dirty="0" err="1">
                <a:solidFill>
                  <a:srgbClr val="FF0000"/>
                </a:solidFill>
                <a:latin typeface="Palatino Linotype" panose="02040502050505030304" pitchFamily="18" charset="0"/>
              </a:rPr>
              <a:t>Annas</a:t>
            </a:r>
            <a:r>
              <a:rPr lang="en-US" sz="2400" b="1" dirty="0">
                <a:solidFill>
                  <a:srgbClr val="FF0000"/>
                </a:solidFill>
                <a:latin typeface="Palatino Linotype" panose="02040502050505030304" pitchFamily="18" charset="0"/>
              </a:rPr>
              <a:t> first; for he was father-in-law of Caiaphas, who was high priest that year</a:t>
            </a:r>
            <a:r>
              <a:rPr lang="en-US" sz="2400" dirty="0">
                <a:latin typeface="Palatino Linotype" panose="02040502050505030304" pitchFamily="18" charset="0"/>
              </a:rPr>
              <a:t>.</a:t>
            </a:r>
          </a:p>
        </p:txBody>
      </p:sp>
    </p:spTree>
    <p:extLst>
      <p:ext uri="{BB962C8B-B14F-4D97-AF65-F5344CB8AC3E}">
        <p14:creationId xmlns:p14="http://schemas.microsoft.com/office/powerpoint/2010/main" val="35170603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5" presetClass="path" presetSubtype="0" accel="50000" decel="50000" fill="hold" grpId="1" nodeType="clickEffect">
                                  <p:stCondLst>
                                    <p:cond delay="0"/>
                                  </p:stCondLst>
                                  <p:childTnLst>
                                    <p:animMotion origin="layout" path="M 0 -3.7037E-7 L -0.22917 -0.25231 " pathEditMode="relative" rAng="0" ptsTypes="AA">
                                      <p:cBhvr>
                                        <p:cTn id="18" dur="2000" fill="hold"/>
                                        <p:tgtEl>
                                          <p:spTgt spid="11"/>
                                        </p:tgtEl>
                                        <p:attrNameLst>
                                          <p:attrName>ppt_x</p:attrName>
                                          <p:attrName>ppt_y</p:attrName>
                                        </p:attrNameLst>
                                      </p:cBhvr>
                                      <p:rCtr x="-11458" y="-1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animBg="1"/>
      <p:bldP spid="1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152400" y="838200"/>
            <a:ext cx="7696200" cy="1446550"/>
          </a:xfrm>
          <a:prstGeom prst="rect">
            <a:avLst/>
          </a:prstGeom>
        </p:spPr>
        <p:txBody>
          <a:bodyPr wrap="square">
            <a:spAutoFit/>
          </a:bodyPr>
          <a:lstStyle/>
          <a:p>
            <a:r>
              <a:rPr lang="en-US" sz="2200" b="1" dirty="0" smtClean="0">
                <a:latin typeface="Palatino Linotype" panose="02040502050505030304" pitchFamily="18" charset="0"/>
              </a:rPr>
              <a:t>John 18</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12</a:t>
            </a:r>
            <a:r>
              <a:rPr lang="en-US" sz="2200" b="1" baseline="30000" dirty="0">
                <a:latin typeface="Palatino Linotype" panose="02040502050505030304" pitchFamily="18" charset="0"/>
              </a:rPr>
              <a:t> </a:t>
            </a:r>
            <a:r>
              <a:rPr lang="en-US" sz="2200" dirty="0">
                <a:latin typeface="Palatino Linotype" panose="02040502050505030304" pitchFamily="18" charset="0"/>
              </a:rPr>
              <a:t>So the Roman </a:t>
            </a:r>
            <a:r>
              <a:rPr lang="en-US" sz="2200" dirty="0" smtClean="0">
                <a:latin typeface="Palatino Linotype" panose="02040502050505030304" pitchFamily="18" charset="0"/>
              </a:rPr>
              <a:t>cohort </a:t>
            </a:r>
            <a:r>
              <a:rPr lang="en-US" sz="2200" dirty="0">
                <a:latin typeface="Palatino Linotype" panose="02040502050505030304" pitchFamily="18" charset="0"/>
              </a:rPr>
              <a:t>and the </a:t>
            </a:r>
            <a:r>
              <a:rPr lang="en-US" sz="2200" dirty="0" smtClean="0">
                <a:latin typeface="Palatino Linotype" panose="02040502050505030304" pitchFamily="18" charset="0"/>
              </a:rPr>
              <a:t>commander </a:t>
            </a:r>
            <a:r>
              <a:rPr lang="en-US" sz="2200" dirty="0">
                <a:latin typeface="Palatino Linotype" panose="02040502050505030304" pitchFamily="18" charset="0"/>
              </a:rPr>
              <a:t>and the officers of the Jews, arrested Jesus and bound Him, </a:t>
            </a:r>
            <a:r>
              <a:rPr lang="en-US" sz="2200" b="1" baseline="30000" dirty="0">
                <a:latin typeface="Palatino Linotype" panose="02040502050505030304" pitchFamily="18" charset="0"/>
              </a:rPr>
              <a:t>13 </a:t>
            </a:r>
            <a:r>
              <a:rPr lang="en-US" sz="2200" dirty="0">
                <a:latin typeface="Palatino Linotype" panose="02040502050505030304" pitchFamily="18" charset="0"/>
              </a:rPr>
              <a:t>and </a:t>
            </a:r>
            <a:r>
              <a:rPr lang="en-US" sz="2200" u="sng" dirty="0">
                <a:latin typeface="Palatino Linotype" panose="02040502050505030304" pitchFamily="18" charset="0"/>
              </a:rPr>
              <a:t>led Him to </a:t>
            </a:r>
            <a:r>
              <a:rPr lang="en-US" sz="2200" u="sng" dirty="0" err="1">
                <a:latin typeface="Palatino Linotype" panose="02040502050505030304" pitchFamily="18" charset="0"/>
              </a:rPr>
              <a:t>Annas</a:t>
            </a:r>
            <a:r>
              <a:rPr lang="en-US" sz="2200" u="sng" dirty="0">
                <a:latin typeface="Palatino Linotype" panose="02040502050505030304" pitchFamily="18" charset="0"/>
              </a:rPr>
              <a:t> first</a:t>
            </a:r>
            <a:r>
              <a:rPr lang="en-US" sz="2200" dirty="0">
                <a:latin typeface="Palatino Linotype" panose="02040502050505030304" pitchFamily="18" charset="0"/>
              </a:rPr>
              <a:t>; for he was father-in-law of Caiaphas, who was high priest that year.</a:t>
            </a:r>
          </a:p>
        </p:txBody>
      </p:sp>
      <p:sp>
        <p:nvSpPr>
          <p:cNvPr id="2" name="Rectangle 1"/>
          <p:cNvSpPr/>
          <p:nvPr/>
        </p:nvSpPr>
        <p:spPr>
          <a:xfrm>
            <a:off x="206223" y="2736771"/>
            <a:ext cx="8099577" cy="3816429"/>
          </a:xfrm>
          <a:prstGeom prst="rect">
            <a:avLst/>
          </a:prstGeom>
        </p:spPr>
        <p:txBody>
          <a:bodyPr>
            <a:spAutoFit/>
          </a:bodyPr>
          <a:lstStyle/>
          <a:p>
            <a:r>
              <a:rPr lang="en-US" sz="2200" b="1" baseline="30000" dirty="0">
                <a:latin typeface="Palatino Linotype" panose="02040502050505030304" pitchFamily="18" charset="0"/>
              </a:rPr>
              <a:t>19 </a:t>
            </a:r>
            <a:r>
              <a:rPr lang="en-US" sz="2200" dirty="0">
                <a:latin typeface="Palatino Linotype" panose="02040502050505030304" pitchFamily="18" charset="0"/>
              </a:rPr>
              <a:t>The high priest then questioned Jesus about His disciples, and about His teaching. </a:t>
            </a:r>
            <a:r>
              <a:rPr lang="en-US" sz="2200" b="1" baseline="30000" dirty="0">
                <a:latin typeface="Palatino Linotype" panose="02040502050505030304" pitchFamily="18" charset="0"/>
              </a:rPr>
              <a:t>20 </a:t>
            </a:r>
            <a:r>
              <a:rPr lang="en-US" sz="2200" dirty="0">
                <a:latin typeface="Palatino Linotype" panose="02040502050505030304" pitchFamily="18" charset="0"/>
              </a:rPr>
              <a:t>Jesus answered him, “I have spoken openly to the world; I always taught in </a:t>
            </a:r>
            <a:r>
              <a:rPr lang="en-US" sz="2200" dirty="0" smtClean="0">
                <a:latin typeface="Palatino Linotype" panose="02040502050505030304" pitchFamily="18" charset="0"/>
              </a:rPr>
              <a:t>synagogues </a:t>
            </a:r>
            <a:r>
              <a:rPr lang="en-US" sz="2200" dirty="0">
                <a:latin typeface="Palatino Linotype" panose="02040502050505030304" pitchFamily="18" charset="0"/>
              </a:rPr>
              <a:t>and in the temple, where all the Jews come together; and I spoke nothing in secret. </a:t>
            </a:r>
            <a:r>
              <a:rPr lang="en-US" sz="2200" b="1" baseline="30000" dirty="0">
                <a:latin typeface="Palatino Linotype" panose="02040502050505030304" pitchFamily="18" charset="0"/>
              </a:rPr>
              <a:t>21 </a:t>
            </a:r>
            <a:r>
              <a:rPr lang="en-US" sz="2200" dirty="0">
                <a:latin typeface="Palatino Linotype" panose="02040502050505030304" pitchFamily="18" charset="0"/>
              </a:rPr>
              <a:t>Why do you question Me? Question those who have heard what I spoke to them; they know what I said.” </a:t>
            </a:r>
            <a:r>
              <a:rPr lang="en-US" sz="2200" b="1" baseline="30000" dirty="0">
                <a:latin typeface="Palatino Linotype" panose="02040502050505030304" pitchFamily="18" charset="0"/>
              </a:rPr>
              <a:t>22 </a:t>
            </a:r>
            <a:r>
              <a:rPr lang="en-US" sz="2200" dirty="0">
                <a:latin typeface="Palatino Linotype" panose="02040502050505030304" pitchFamily="18" charset="0"/>
              </a:rPr>
              <a:t>When He had said this, one of the officers standing nearby struck Jesus, saying, “Is that the way You answer the high priest</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a:latin typeface="Palatino Linotype" panose="02040502050505030304" pitchFamily="18" charset="0"/>
              </a:rPr>
              <a:t>Jesus answered him, “If I have spoken wrongly, testify of the wrong; but if rightly, why do you strike Me?” </a:t>
            </a:r>
            <a:r>
              <a:rPr lang="en-US" sz="2200" b="1" baseline="30000" dirty="0">
                <a:latin typeface="Palatino Linotype" panose="02040502050505030304" pitchFamily="18" charset="0"/>
              </a:rPr>
              <a:t>24 </a:t>
            </a:r>
            <a:r>
              <a:rPr lang="en-US" sz="2200" dirty="0">
                <a:latin typeface="Palatino Linotype" panose="02040502050505030304" pitchFamily="18" charset="0"/>
              </a:rPr>
              <a:t>So </a:t>
            </a:r>
            <a:r>
              <a:rPr lang="en-US" sz="2200" dirty="0" err="1">
                <a:latin typeface="Palatino Linotype" panose="02040502050505030304" pitchFamily="18" charset="0"/>
              </a:rPr>
              <a:t>Annas</a:t>
            </a:r>
            <a:r>
              <a:rPr lang="en-US" sz="2200" dirty="0">
                <a:latin typeface="Palatino Linotype" panose="02040502050505030304" pitchFamily="18" charset="0"/>
              </a:rPr>
              <a:t> sent Him bound to Caiaphas the high priest.</a:t>
            </a:r>
          </a:p>
        </p:txBody>
      </p:sp>
    </p:spTree>
    <p:extLst>
      <p:ext uri="{BB962C8B-B14F-4D97-AF65-F5344CB8AC3E}">
        <p14:creationId xmlns:p14="http://schemas.microsoft.com/office/powerpoint/2010/main" val="39509349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152400" y="838200"/>
            <a:ext cx="7696200" cy="1446550"/>
          </a:xfrm>
          <a:prstGeom prst="rect">
            <a:avLst/>
          </a:prstGeom>
        </p:spPr>
        <p:txBody>
          <a:bodyPr wrap="square">
            <a:spAutoFit/>
          </a:bodyPr>
          <a:lstStyle/>
          <a:p>
            <a:r>
              <a:rPr lang="en-US" sz="2200" b="1" dirty="0" smtClean="0">
                <a:latin typeface="Palatino Linotype" panose="02040502050505030304" pitchFamily="18" charset="0"/>
              </a:rPr>
              <a:t>John 18</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12</a:t>
            </a:r>
            <a:r>
              <a:rPr lang="en-US" sz="2200" b="1" baseline="30000" dirty="0">
                <a:latin typeface="Palatino Linotype" panose="02040502050505030304" pitchFamily="18" charset="0"/>
              </a:rPr>
              <a:t> </a:t>
            </a:r>
            <a:r>
              <a:rPr lang="en-US" sz="2200" dirty="0">
                <a:latin typeface="Palatino Linotype" panose="02040502050505030304" pitchFamily="18" charset="0"/>
              </a:rPr>
              <a:t>So the Roman </a:t>
            </a:r>
            <a:r>
              <a:rPr lang="en-US" sz="2200" dirty="0" smtClean="0">
                <a:latin typeface="Palatino Linotype" panose="02040502050505030304" pitchFamily="18" charset="0"/>
              </a:rPr>
              <a:t>cohort </a:t>
            </a:r>
            <a:r>
              <a:rPr lang="en-US" sz="2200" dirty="0">
                <a:latin typeface="Palatino Linotype" panose="02040502050505030304" pitchFamily="18" charset="0"/>
              </a:rPr>
              <a:t>and the </a:t>
            </a:r>
            <a:r>
              <a:rPr lang="en-US" sz="2200" dirty="0" smtClean="0">
                <a:latin typeface="Palatino Linotype" panose="02040502050505030304" pitchFamily="18" charset="0"/>
              </a:rPr>
              <a:t>commander </a:t>
            </a:r>
            <a:r>
              <a:rPr lang="en-US" sz="2200" dirty="0">
                <a:latin typeface="Palatino Linotype" panose="02040502050505030304" pitchFamily="18" charset="0"/>
              </a:rPr>
              <a:t>and the officers of the Jews, arrested Jesus and bound Him, </a:t>
            </a:r>
            <a:r>
              <a:rPr lang="en-US" sz="2200" b="1" baseline="30000" dirty="0">
                <a:latin typeface="Palatino Linotype" panose="02040502050505030304" pitchFamily="18" charset="0"/>
              </a:rPr>
              <a:t>13 </a:t>
            </a:r>
            <a:r>
              <a:rPr lang="en-US" sz="2200" dirty="0">
                <a:latin typeface="Palatino Linotype" panose="02040502050505030304" pitchFamily="18" charset="0"/>
              </a:rPr>
              <a:t>and </a:t>
            </a:r>
            <a:r>
              <a:rPr lang="en-US" sz="2200" u="sng" dirty="0">
                <a:latin typeface="Palatino Linotype" panose="02040502050505030304" pitchFamily="18" charset="0"/>
              </a:rPr>
              <a:t>led Him to </a:t>
            </a:r>
            <a:r>
              <a:rPr lang="en-US" sz="2200" u="sng" dirty="0" err="1">
                <a:latin typeface="Palatino Linotype" panose="02040502050505030304" pitchFamily="18" charset="0"/>
              </a:rPr>
              <a:t>Annas</a:t>
            </a:r>
            <a:r>
              <a:rPr lang="en-US" sz="2200" u="sng" dirty="0">
                <a:latin typeface="Palatino Linotype" panose="02040502050505030304" pitchFamily="18" charset="0"/>
              </a:rPr>
              <a:t> first</a:t>
            </a:r>
            <a:r>
              <a:rPr lang="en-US" sz="2200" dirty="0">
                <a:latin typeface="Palatino Linotype" panose="02040502050505030304" pitchFamily="18" charset="0"/>
              </a:rPr>
              <a:t>; for he was father-in-law of Caiaphas, who was high priest that year.</a:t>
            </a:r>
          </a:p>
        </p:txBody>
      </p:sp>
      <p:sp>
        <p:nvSpPr>
          <p:cNvPr id="2" name="Rectangle 1"/>
          <p:cNvSpPr/>
          <p:nvPr/>
        </p:nvSpPr>
        <p:spPr>
          <a:xfrm>
            <a:off x="206223" y="2736771"/>
            <a:ext cx="8099577" cy="3816429"/>
          </a:xfrm>
          <a:prstGeom prst="rect">
            <a:avLst/>
          </a:prstGeom>
        </p:spPr>
        <p:txBody>
          <a:bodyPr>
            <a:spAutoFit/>
          </a:bodyPr>
          <a:lstStyle/>
          <a:p>
            <a:r>
              <a:rPr lang="en-US" sz="2200" b="1" baseline="30000" dirty="0">
                <a:latin typeface="Palatino Linotype" panose="02040502050505030304" pitchFamily="18" charset="0"/>
              </a:rPr>
              <a:t>19 </a:t>
            </a:r>
            <a:r>
              <a:rPr lang="en-US" sz="2200" dirty="0">
                <a:latin typeface="Palatino Linotype" panose="02040502050505030304" pitchFamily="18" charset="0"/>
              </a:rPr>
              <a:t>The high priest then questioned Jesus about His disciples, and about His teaching. </a:t>
            </a:r>
            <a:r>
              <a:rPr lang="en-US" sz="2200" b="1" baseline="30000" dirty="0">
                <a:latin typeface="Palatino Linotype" panose="02040502050505030304" pitchFamily="18" charset="0"/>
              </a:rPr>
              <a:t>20 </a:t>
            </a:r>
            <a:r>
              <a:rPr lang="en-US" sz="2200" dirty="0">
                <a:latin typeface="Palatino Linotype" panose="02040502050505030304" pitchFamily="18" charset="0"/>
              </a:rPr>
              <a:t>Jesus answered him, “I have spoken openly to the world; I always taught in </a:t>
            </a:r>
            <a:r>
              <a:rPr lang="en-US" sz="2200" dirty="0" smtClean="0">
                <a:latin typeface="Palatino Linotype" panose="02040502050505030304" pitchFamily="18" charset="0"/>
              </a:rPr>
              <a:t>synagogues </a:t>
            </a:r>
            <a:r>
              <a:rPr lang="en-US" sz="2200" dirty="0">
                <a:latin typeface="Palatino Linotype" panose="02040502050505030304" pitchFamily="18" charset="0"/>
              </a:rPr>
              <a:t>and in the temple, where all the Jews come together; and I spoke nothing in secret. </a:t>
            </a:r>
            <a:r>
              <a:rPr lang="en-US" sz="2200" b="1" baseline="30000" dirty="0">
                <a:latin typeface="Palatino Linotype" panose="02040502050505030304" pitchFamily="18" charset="0"/>
              </a:rPr>
              <a:t>21 </a:t>
            </a:r>
            <a:r>
              <a:rPr lang="en-US" sz="2200" dirty="0">
                <a:latin typeface="Palatino Linotype" panose="02040502050505030304" pitchFamily="18" charset="0"/>
              </a:rPr>
              <a:t>Why do you question Me? Question those who have heard what I spoke to them; they know what I said.” </a:t>
            </a:r>
            <a:r>
              <a:rPr lang="en-US" sz="2200" b="1" baseline="30000" dirty="0">
                <a:latin typeface="Palatino Linotype" panose="02040502050505030304" pitchFamily="18" charset="0"/>
              </a:rPr>
              <a:t>22 </a:t>
            </a:r>
            <a:r>
              <a:rPr lang="en-US" sz="2200" dirty="0">
                <a:latin typeface="Palatino Linotype" panose="02040502050505030304" pitchFamily="18" charset="0"/>
              </a:rPr>
              <a:t>When He had said this, one of the officers standing nearby struck Jesus, saying, “Is that the way You answer the high priest</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a:latin typeface="Palatino Linotype" panose="02040502050505030304" pitchFamily="18" charset="0"/>
              </a:rPr>
              <a:t>Jesus answered him, “If I have spoken wrongly, testify of the wrong; but if rightly, why do you strike Me?” </a:t>
            </a:r>
            <a:r>
              <a:rPr lang="en-US" sz="2200" b="1" baseline="30000" dirty="0">
                <a:latin typeface="Palatino Linotype" panose="02040502050505030304" pitchFamily="18" charset="0"/>
              </a:rPr>
              <a:t>24 </a:t>
            </a:r>
            <a:r>
              <a:rPr lang="en-US" sz="2200" u="sng" dirty="0">
                <a:latin typeface="Palatino Linotype" panose="02040502050505030304" pitchFamily="18" charset="0"/>
              </a:rPr>
              <a:t>So </a:t>
            </a:r>
            <a:r>
              <a:rPr lang="en-US" sz="2200" u="sng" dirty="0" err="1">
                <a:latin typeface="Palatino Linotype" panose="02040502050505030304" pitchFamily="18" charset="0"/>
              </a:rPr>
              <a:t>Annas</a:t>
            </a:r>
            <a:r>
              <a:rPr lang="en-US" sz="2200" u="sng" dirty="0">
                <a:latin typeface="Palatino Linotype" panose="02040502050505030304" pitchFamily="18" charset="0"/>
              </a:rPr>
              <a:t> sent Him bound to Caiaphas the high priest</a:t>
            </a:r>
            <a:r>
              <a:rPr lang="en-US" sz="2200" dirty="0">
                <a:latin typeface="Palatino Linotype" panose="02040502050505030304" pitchFamily="18" charset="0"/>
              </a:rPr>
              <a:t>.</a:t>
            </a:r>
          </a:p>
        </p:txBody>
      </p:sp>
      <p:sp>
        <p:nvSpPr>
          <p:cNvPr id="3" name="Down Arrow 2"/>
          <p:cNvSpPr/>
          <p:nvPr/>
        </p:nvSpPr>
        <p:spPr>
          <a:xfrm>
            <a:off x="3048000" y="1981200"/>
            <a:ext cx="838200" cy="4267200"/>
          </a:xfrm>
          <a:prstGeom prst="down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35910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152400" y="838200"/>
            <a:ext cx="7696200" cy="1446550"/>
          </a:xfrm>
          <a:prstGeom prst="rect">
            <a:avLst/>
          </a:prstGeom>
        </p:spPr>
        <p:txBody>
          <a:bodyPr wrap="square">
            <a:spAutoFit/>
          </a:bodyPr>
          <a:lstStyle/>
          <a:p>
            <a:r>
              <a:rPr lang="en-US" sz="2200" b="1" dirty="0" smtClean="0">
                <a:latin typeface="Palatino Linotype" panose="02040502050505030304" pitchFamily="18" charset="0"/>
              </a:rPr>
              <a:t>John 18</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12</a:t>
            </a:r>
            <a:r>
              <a:rPr lang="en-US" sz="2200" b="1" baseline="30000" dirty="0">
                <a:latin typeface="Palatino Linotype" panose="02040502050505030304" pitchFamily="18" charset="0"/>
              </a:rPr>
              <a:t> </a:t>
            </a:r>
            <a:r>
              <a:rPr lang="en-US" sz="2200" dirty="0">
                <a:latin typeface="Palatino Linotype" panose="02040502050505030304" pitchFamily="18" charset="0"/>
              </a:rPr>
              <a:t>So the Roman </a:t>
            </a:r>
            <a:r>
              <a:rPr lang="en-US" sz="2200" dirty="0" smtClean="0">
                <a:latin typeface="Palatino Linotype" panose="02040502050505030304" pitchFamily="18" charset="0"/>
              </a:rPr>
              <a:t>cohort </a:t>
            </a:r>
            <a:r>
              <a:rPr lang="en-US" sz="2200" dirty="0">
                <a:latin typeface="Palatino Linotype" panose="02040502050505030304" pitchFamily="18" charset="0"/>
              </a:rPr>
              <a:t>and the </a:t>
            </a:r>
            <a:r>
              <a:rPr lang="en-US" sz="2200" dirty="0" smtClean="0">
                <a:latin typeface="Palatino Linotype" panose="02040502050505030304" pitchFamily="18" charset="0"/>
              </a:rPr>
              <a:t>commander </a:t>
            </a:r>
            <a:r>
              <a:rPr lang="en-US" sz="2200" dirty="0">
                <a:latin typeface="Palatino Linotype" panose="02040502050505030304" pitchFamily="18" charset="0"/>
              </a:rPr>
              <a:t>and the officers of the Jews, arrested Jesus and bound Him, </a:t>
            </a:r>
            <a:r>
              <a:rPr lang="en-US" sz="2200" b="1" baseline="30000" dirty="0">
                <a:latin typeface="Palatino Linotype" panose="02040502050505030304" pitchFamily="18" charset="0"/>
              </a:rPr>
              <a:t>13 </a:t>
            </a:r>
            <a:r>
              <a:rPr lang="en-US" sz="2200" dirty="0">
                <a:latin typeface="Palatino Linotype" panose="02040502050505030304" pitchFamily="18" charset="0"/>
              </a:rPr>
              <a:t>and </a:t>
            </a:r>
            <a:r>
              <a:rPr lang="en-US" sz="2200" u="sng" dirty="0">
                <a:latin typeface="Palatino Linotype" panose="02040502050505030304" pitchFamily="18" charset="0"/>
              </a:rPr>
              <a:t>led Him to </a:t>
            </a:r>
            <a:r>
              <a:rPr lang="en-US" sz="2200" u="sng" dirty="0" err="1">
                <a:latin typeface="Palatino Linotype" panose="02040502050505030304" pitchFamily="18" charset="0"/>
              </a:rPr>
              <a:t>Annas</a:t>
            </a:r>
            <a:r>
              <a:rPr lang="en-US" sz="2200" u="sng" dirty="0">
                <a:latin typeface="Palatino Linotype" panose="02040502050505030304" pitchFamily="18" charset="0"/>
              </a:rPr>
              <a:t> first</a:t>
            </a:r>
            <a:r>
              <a:rPr lang="en-US" sz="2200" dirty="0">
                <a:latin typeface="Palatino Linotype" panose="02040502050505030304" pitchFamily="18" charset="0"/>
              </a:rPr>
              <a:t>; for he was father-in-law of Caiaphas, who was high priest that year.</a:t>
            </a:r>
          </a:p>
        </p:txBody>
      </p:sp>
      <p:sp>
        <p:nvSpPr>
          <p:cNvPr id="2" name="Rectangle 1"/>
          <p:cNvSpPr/>
          <p:nvPr/>
        </p:nvSpPr>
        <p:spPr>
          <a:xfrm>
            <a:off x="206223" y="2736771"/>
            <a:ext cx="8099577" cy="3816429"/>
          </a:xfrm>
          <a:prstGeom prst="rect">
            <a:avLst/>
          </a:prstGeom>
        </p:spPr>
        <p:txBody>
          <a:bodyPr>
            <a:spAutoFit/>
          </a:bodyPr>
          <a:lstStyle/>
          <a:p>
            <a:r>
              <a:rPr lang="en-US" sz="2200" b="1" baseline="30000" dirty="0">
                <a:latin typeface="Palatino Linotype" panose="02040502050505030304" pitchFamily="18" charset="0"/>
              </a:rPr>
              <a:t>19 </a:t>
            </a:r>
            <a:r>
              <a:rPr lang="en-US" sz="2200" dirty="0">
                <a:latin typeface="Palatino Linotype" panose="02040502050505030304" pitchFamily="18" charset="0"/>
              </a:rPr>
              <a:t>The high priest then questioned Jesus about His disciples, and about His teaching. </a:t>
            </a:r>
            <a:r>
              <a:rPr lang="en-US" sz="2200" b="1" baseline="30000" dirty="0">
                <a:latin typeface="Palatino Linotype" panose="02040502050505030304" pitchFamily="18" charset="0"/>
              </a:rPr>
              <a:t>20 </a:t>
            </a:r>
            <a:r>
              <a:rPr lang="en-US" sz="2200" dirty="0">
                <a:latin typeface="Palatino Linotype" panose="02040502050505030304" pitchFamily="18" charset="0"/>
              </a:rPr>
              <a:t>Jesus answered him, “I have spoken openly to the world; I always taught in </a:t>
            </a:r>
            <a:r>
              <a:rPr lang="en-US" sz="2200" dirty="0" smtClean="0">
                <a:latin typeface="Palatino Linotype" panose="02040502050505030304" pitchFamily="18" charset="0"/>
              </a:rPr>
              <a:t>synagogues </a:t>
            </a:r>
            <a:r>
              <a:rPr lang="en-US" sz="2200" dirty="0">
                <a:latin typeface="Palatino Linotype" panose="02040502050505030304" pitchFamily="18" charset="0"/>
              </a:rPr>
              <a:t>and in the temple, where all the Jews come together; and I spoke nothing in secret. </a:t>
            </a:r>
            <a:r>
              <a:rPr lang="en-US" sz="2200" b="1" baseline="30000" dirty="0">
                <a:latin typeface="Palatino Linotype" panose="02040502050505030304" pitchFamily="18" charset="0"/>
              </a:rPr>
              <a:t>21 </a:t>
            </a:r>
            <a:r>
              <a:rPr lang="en-US" sz="2200" dirty="0">
                <a:latin typeface="Palatino Linotype" panose="02040502050505030304" pitchFamily="18" charset="0"/>
              </a:rPr>
              <a:t>Why do you question Me? Question those who have heard what I spoke to them; they know what I said.” </a:t>
            </a:r>
            <a:r>
              <a:rPr lang="en-US" sz="2200" b="1" baseline="30000" dirty="0">
                <a:latin typeface="Palatino Linotype" panose="02040502050505030304" pitchFamily="18" charset="0"/>
              </a:rPr>
              <a:t>22 </a:t>
            </a:r>
            <a:r>
              <a:rPr lang="en-US" sz="2200" dirty="0">
                <a:latin typeface="Palatino Linotype" panose="02040502050505030304" pitchFamily="18" charset="0"/>
              </a:rPr>
              <a:t>When He had said this, one of the officers standing nearby struck Jesus, saying, “Is that the way You answer the high priest</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a:latin typeface="Palatino Linotype" panose="02040502050505030304" pitchFamily="18" charset="0"/>
              </a:rPr>
              <a:t>Jesus answered him, “If I have spoken wrongly, testify of the wrong; but if rightly, why do you strike Me?” </a:t>
            </a:r>
            <a:r>
              <a:rPr lang="en-US" sz="2200" b="1" baseline="30000" dirty="0">
                <a:latin typeface="Palatino Linotype" panose="02040502050505030304" pitchFamily="18" charset="0"/>
              </a:rPr>
              <a:t>24 </a:t>
            </a:r>
            <a:r>
              <a:rPr lang="en-US" sz="2200" dirty="0">
                <a:latin typeface="Palatino Linotype" panose="02040502050505030304" pitchFamily="18" charset="0"/>
              </a:rPr>
              <a:t>So </a:t>
            </a:r>
            <a:r>
              <a:rPr lang="en-US" sz="2200" dirty="0" err="1">
                <a:latin typeface="Palatino Linotype" panose="02040502050505030304" pitchFamily="18" charset="0"/>
              </a:rPr>
              <a:t>Annas</a:t>
            </a:r>
            <a:r>
              <a:rPr lang="en-US" sz="2200" dirty="0">
                <a:latin typeface="Palatino Linotype" panose="02040502050505030304" pitchFamily="18" charset="0"/>
              </a:rPr>
              <a:t> sent Him bound to Caiaphas the high priest.</a:t>
            </a:r>
          </a:p>
        </p:txBody>
      </p:sp>
    </p:spTree>
    <p:extLst>
      <p:ext uri="{BB962C8B-B14F-4D97-AF65-F5344CB8AC3E}">
        <p14:creationId xmlns:p14="http://schemas.microsoft.com/office/powerpoint/2010/main" val="2174943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152400" y="838200"/>
            <a:ext cx="7696200" cy="1446550"/>
          </a:xfrm>
          <a:prstGeom prst="rect">
            <a:avLst/>
          </a:prstGeom>
        </p:spPr>
        <p:txBody>
          <a:bodyPr wrap="square">
            <a:spAutoFit/>
          </a:bodyPr>
          <a:lstStyle/>
          <a:p>
            <a:r>
              <a:rPr lang="en-US" sz="2200" b="1" dirty="0" smtClean="0">
                <a:latin typeface="Palatino Linotype" panose="02040502050505030304" pitchFamily="18" charset="0"/>
              </a:rPr>
              <a:t>John 18</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12</a:t>
            </a:r>
            <a:r>
              <a:rPr lang="en-US" sz="2200" b="1" baseline="30000" dirty="0">
                <a:latin typeface="Palatino Linotype" panose="02040502050505030304" pitchFamily="18" charset="0"/>
              </a:rPr>
              <a:t> </a:t>
            </a:r>
            <a:r>
              <a:rPr lang="en-US" sz="2200" dirty="0">
                <a:latin typeface="Palatino Linotype" panose="02040502050505030304" pitchFamily="18" charset="0"/>
              </a:rPr>
              <a:t>So the Roman </a:t>
            </a:r>
            <a:r>
              <a:rPr lang="en-US" sz="2200" dirty="0" smtClean="0">
                <a:latin typeface="Palatino Linotype" panose="02040502050505030304" pitchFamily="18" charset="0"/>
              </a:rPr>
              <a:t>cohort </a:t>
            </a:r>
            <a:r>
              <a:rPr lang="en-US" sz="2200" dirty="0">
                <a:latin typeface="Palatino Linotype" panose="02040502050505030304" pitchFamily="18" charset="0"/>
              </a:rPr>
              <a:t>and the </a:t>
            </a:r>
            <a:r>
              <a:rPr lang="en-US" sz="2200" dirty="0" smtClean="0">
                <a:latin typeface="Palatino Linotype" panose="02040502050505030304" pitchFamily="18" charset="0"/>
              </a:rPr>
              <a:t>commander </a:t>
            </a:r>
            <a:r>
              <a:rPr lang="en-US" sz="2200" dirty="0">
                <a:latin typeface="Palatino Linotype" panose="02040502050505030304" pitchFamily="18" charset="0"/>
              </a:rPr>
              <a:t>and the officers of the Jews, arrested Jesus and bound Him, </a:t>
            </a:r>
            <a:r>
              <a:rPr lang="en-US" sz="2200" b="1" baseline="30000" dirty="0">
                <a:latin typeface="Palatino Linotype" panose="02040502050505030304" pitchFamily="18" charset="0"/>
              </a:rPr>
              <a:t>13 </a:t>
            </a:r>
            <a:r>
              <a:rPr lang="en-US" sz="2200" dirty="0">
                <a:latin typeface="Palatino Linotype" panose="02040502050505030304" pitchFamily="18" charset="0"/>
              </a:rPr>
              <a:t>and </a:t>
            </a:r>
            <a:r>
              <a:rPr lang="en-US" sz="2200" u="sng" dirty="0">
                <a:latin typeface="Palatino Linotype" panose="02040502050505030304" pitchFamily="18" charset="0"/>
              </a:rPr>
              <a:t>led Him to </a:t>
            </a:r>
            <a:r>
              <a:rPr lang="en-US" sz="2200" u="sng" dirty="0" err="1">
                <a:latin typeface="Palatino Linotype" panose="02040502050505030304" pitchFamily="18" charset="0"/>
              </a:rPr>
              <a:t>Annas</a:t>
            </a:r>
            <a:r>
              <a:rPr lang="en-US" sz="2200" u="sng" dirty="0">
                <a:latin typeface="Palatino Linotype" panose="02040502050505030304" pitchFamily="18" charset="0"/>
              </a:rPr>
              <a:t> first</a:t>
            </a:r>
            <a:r>
              <a:rPr lang="en-US" sz="2200" dirty="0">
                <a:latin typeface="Palatino Linotype" panose="02040502050505030304" pitchFamily="18" charset="0"/>
              </a:rPr>
              <a:t>; for he was father-in-law of Caiaphas, who was high priest that year.</a:t>
            </a:r>
          </a:p>
        </p:txBody>
      </p:sp>
      <p:sp>
        <p:nvSpPr>
          <p:cNvPr id="2" name="Rectangle 1"/>
          <p:cNvSpPr/>
          <p:nvPr/>
        </p:nvSpPr>
        <p:spPr>
          <a:xfrm>
            <a:off x="206223" y="2736771"/>
            <a:ext cx="8099577" cy="3816429"/>
          </a:xfrm>
          <a:prstGeom prst="rect">
            <a:avLst/>
          </a:prstGeom>
        </p:spPr>
        <p:txBody>
          <a:bodyPr>
            <a:spAutoFit/>
          </a:bodyPr>
          <a:lstStyle/>
          <a:p>
            <a:r>
              <a:rPr lang="en-US" sz="2200" b="1" baseline="30000" dirty="0">
                <a:latin typeface="Palatino Linotype" panose="02040502050505030304" pitchFamily="18" charset="0"/>
              </a:rPr>
              <a:t>19 </a:t>
            </a:r>
            <a:r>
              <a:rPr lang="en-US" sz="2200" u="sng" dirty="0">
                <a:latin typeface="Palatino Linotype" panose="02040502050505030304" pitchFamily="18" charset="0"/>
              </a:rPr>
              <a:t>The high priest then questioned Jesus</a:t>
            </a:r>
            <a:r>
              <a:rPr lang="en-US" sz="2200" dirty="0">
                <a:latin typeface="Palatino Linotype" panose="02040502050505030304" pitchFamily="18" charset="0"/>
              </a:rPr>
              <a:t> about His disciples, and about His teaching. </a:t>
            </a:r>
            <a:r>
              <a:rPr lang="en-US" sz="2200" b="1" baseline="30000" dirty="0">
                <a:latin typeface="Palatino Linotype" panose="02040502050505030304" pitchFamily="18" charset="0"/>
              </a:rPr>
              <a:t>20 </a:t>
            </a:r>
            <a:r>
              <a:rPr lang="en-US" sz="2200" dirty="0">
                <a:latin typeface="Palatino Linotype" panose="02040502050505030304" pitchFamily="18" charset="0"/>
              </a:rPr>
              <a:t>Jesus answered him, “I have spoken openly to the world; I always taught in </a:t>
            </a:r>
            <a:r>
              <a:rPr lang="en-US" sz="2200" dirty="0" smtClean="0">
                <a:latin typeface="Palatino Linotype" panose="02040502050505030304" pitchFamily="18" charset="0"/>
              </a:rPr>
              <a:t>synagogues </a:t>
            </a:r>
            <a:r>
              <a:rPr lang="en-US" sz="2200" dirty="0">
                <a:latin typeface="Palatino Linotype" panose="02040502050505030304" pitchFamily="18" charset="0"/>
              </a:rPr>
              <a:t>and in the temple, where all the Jews come together; and I spoke nothing in secret. </a:t>
            </a:r>
            <a:r>
              <a:rPr lang="en-US" sz="2200" b="1" baseline="30000" dirty="0">
                <a:latin typeface="Palatino Linotype" panose="02040502050505030304" pitchFamily="18" charset="0"/>
              </a:rPr>
              <a:t>21 </a:t>
            </a:r>
            <a:r>
              <a:rPr lang="en-US" sz="2200" dirty="0">
                <a:latin typeface="Palatino Linotype" panose="02040502050505030304" pitchFamily="18" charset="0"/>
              </a:rPr>
              <a:t>Why do you question Me? Question those who have heard what I spoke to them; they know what I said.” </a:t>
            </a:r>
            <a:r>
              <a:rPr lang="en-US" sz="2200" b="1" baseline="30000" dirty="0">
                <a:latin typeface="Palatino Linotype" panose="02040502050505030304" pitchFamily="18" charset="0"/>
              </a:rPr>
              <a:t>22 </a:t>
            </a:r>
            <a:r>
              <a:rPr lang="en-US" sz="2200" dirty="0">
                <a:latin typeface="Palatino Linotype" panose="02040502050505030304" pitchFamily="18" charset="0"/>
              </a:rPr>
              <a:t>When He had said this, one of the officers standing nearby struck Jesus, saying, “Is that the way You answer the high priest</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a:latin typeface="Palatino Linotype" panose="02040502050505030304" pitchFamily="18" charset="0"/>
              </a:rPr>
              <a:t>Jesus answered him, “If I have spoken wrongly, testify of the wrong; but if rightly, why do you strike Me?” </a:t>
            </a:r>
            <a:r>
              <a:rPr lang="en-US" sz="2200" b="1" baseline="30000" dirty="0">
                <a:latin typeface="Palatino Linotype" panose="02040502050505030304" pitchFamily="18" charset="0"/>
              </a:rPr>
              <a:t>24 </a:t>
            </a:r>
            <a:r>
              <a:rPr lang="en-US" sz="2200" dirty="0">
                <a:latin typeface="Palatino Linotype" panose="02040502050505030304" pitchFamily="18" charset="0"/>
              </a:rPr>
              <a:t>So </a:t>
            </a:r>
            <a:r>
              <a:rPr lang="en-US" sz="2200" dirty="0" err="1">
                <a:latin typeface="Palatino Linotype" panose="02040502050505030304" pitchFamily="18" charset="0"/>
              </a:rPr>
              <a:t>Annas</a:t>
            </a:r>
            <a:r>
              <a:rPr lang="en-US" sz="2200" dirty="0">
                <a:latin typeface="Palatino Linotype" panose="02040502050505030304" pitchFamily="18" charset="0"/>
              </a:rPr>
              <a:t> sent Him bound to Caiaphas the high priest.</a:t>
            </a:r>
          </a:p>
        </p:txBody>
      </p:sp>
      <p:sp>
        <p:nvSpPr>
          <p:cNvPr id="3" name="Curved Up Arrow 2"/>
          <p:cNvSpPr/>
          <p:nvPr/>
        </p:nvSpPr>
        <p:spPr>
          <a:xfrm rot="19029904">
            <a:off x="2275836" y="2302658"/>
            <a:ext cx="2140697" cy="72372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9198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152400" y="838200"/>
            <a:ext cx="7696200" cy="1446550"/>
          </a:xfrm>
          <a:prstGeom prst="rect">
            <a:avLst/>
          </a:prstGeom>
        </p:spPr>
        <p:txBody>
          <a:bodyPr wrap="square">
            <a:spAutoFit/>
          </a:bodyPr>
          <a:lstStyle/>
          <a:p>
            <a:r>
              <a:rPr lang="en-US" sz="2200" b="1" dirty="0" smtClean="0">
                <a:latin typeface="Palatino Linotype" panose="02040502050505030304" pitchFamily="18" charset="0"/>
              </a:rPr>
              <a:t>John 18</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12</a:t>
            </a:r>
            <a:r>
              <a:rPr lang="en-US" sz="2200" b="1" baseline="30000" dirty="0">
                <a:latin typeface="Palatino Linotype" panose="02040502050505030304" pitchFamily="18" charset="0"/>
              </a:rPr>
              <a:t> </a:t>
            </a:r>
            <a:r>
              <a:rPr lang="en-US" sz="2200" dirty="0">
                <a:latin typeface="Palatino Linotype" panose="02040502050505030304" pitchFamily="18" charset="0"/>
              </a:rPr>
              <a:t>So the Roman </a:t>
            </a:r>
            <a:r>
              <a:rPr lang="en-US" sz="2200" dirty="0" smtClean="0">
                <a:latin typeface="Palatino Linotype" panose="02040502050505030304" pitchFamily="18" charset="0"/>
              </a:rPr>
              <a:t>cohort </a:t>
            </a:r>
            <a:r>
              <a:rPr lang="en-US" sz="2200" dirty="0">
                <a:latin typeface="Palatino Linotype" panose="02040502050505030304" pitchFamily="18" charset="0"/>
              </a:rPr>
              <a:t>and the </a:t>
            </a:r>
            <a:r>
              <a:rPr lang="en-US" sz="2200" dirty="0" smtClean="0">
                <a:latin typeface="Palatino Linotype" panose="02040502050505030304" pitchFamily="18" charset="0"/>
              </a:rPr>
              <a:t>commander </a:t>
            </a:r>
            <a:r>
              <a:rPr lang="en-US" sz="2200" dirty="0">
                <a:latin typeface="Palatino Linotype" panose="02040502050505030304" pitchFamily="18" charset="0"/>
              </a:rPr>
              <a:t>and the officers of the Jews, arrested Jesus and bound Him, </a:t>
            </a:r>
            <a:r>
              <a:rPr lang="en-US" sz="2200" b="1" baseline="30000" dirty="0">
                <a:latin typeface="Palatino Linotype" panose="02040502050505030304" pitchFamily="18" charset="0"/>
              </a:rPr>
              <a:t>13 </a:t>
            </a:r>
            <a:r>
              <a:rPr lang="en-US" sz="2200" dirty="0">
                <a:latin typeface="Palatino Linotype" panose="02040502050505030304" pitchFamily="18" charset="0"/>
              </a:rPr>
              <a:t>and </a:t>
            </a:r>
            <a:r>
              <a:rPr lang="en-US" sz="2200" u="sng" dirty="0">
                <a:latin typeface="Palatino Linotype" panose="02040502050505030304" pitchFamily="18" charset="0"/>
              </a:rPr>
              <a:t>led Him to </a:t>
            </a:r>
            <a:r>
              <a:rPr lang="en-US" sz="2200" u="sng" dirty="0" err="1">
                <a:latin typeface="Palatino Linotype" panose="02040502050505030304" pitchFamily="18" charset="0"/>
              </a:rPr>
              <a:t>Annas</a:t>
            </a:r>
            <a:r>
              <a:rPr lang="en-US" sz="2200" u="sng" dirty="0">
                <a:latin typeface="Palatino Linotype" panose="02040502050505030304" pitchFamily="18" charset="0"/>
              </a:rPr>
              <a:t> first</a:t>
            </a:r>
            <a:r>
              <a:rPr lang="en-US" sz="2200" dirty="0">
                <a:latin typeface="Palatino Linotype" panose="02040502050505030304" pitchFamily="18" charset="0"/>
              </a:rPr>
              <a:t>; for he was father-in-law of Caiaphas, who was high priest that year.</a:t>
            </a:r>
          </a:p>
        </p:txBody>
      </p:sp>
      <p:sp>
        <p:nvSpPr>
          <p:cNvPr id="2" name="Rectangle 1"/>
          <p:cNvSpPr/>
          <p:nvPr/>
        </p:nvSpPr>
        <p:spPr>
          <a:xfrm>
            <a:off x="206223" y="2736771"/>
            <a:ext cx="8099577" cy="3816429"/>
          </a:xfrm>
          <a:prstGeom prst="rect">
            <a:avLst/>
          </a:prstGeom>
        </p:spPr>
        <p:txBody>
          <a:bodyPr>
            <a:spAutoFit/>
          </a:bodyPr>
          <a:lstStyle/>
          <a:p>
            <a:r>
              <a:rPr lang="en-US" sz="2200" b="1" baseline="30000" dirty="0">
                <a:latin typeface="Palatino Linotype" panose="02040502050505030304" pitchFamily="18" charset="0"/>
              </a:rPr>
              <a:t>19 </a:t>
            </a:r>
            <a:r>
              <a:rPr lang="en-US" sz="2200" u="sng" dirty="0">
                <a:latin typeface="Palatino Linotype" panose="02040502050505030304" pitchFamily="18" charset="0"/>
              </a:rPr>
              <a:t>The high priest then questioned Jesus</a:t>
            </a:r>
            <a:r>
              <a:rPr lang="en-US" sz="2200" dirty="0">
                <a:latin typeface="Palatino Linotype" panose="02040502050505030304" pitchFamily="18" charset="0"/>
              </a:rPr>
              <a:t> about His disciples, and about His teaching. </a:t>
            </a:r>
            <a:r>
              <a:rPr lang="en-US" sz="2200" b="1" baseline="30000" dirty="0">
                <a:latin typeface="Palatino Linotype" panose="02040502050505030304" pitchFamily="18" charset="0"/>
              </a:rPr>
              <a:t>20 </a:t>
            </a:r>
            <a:r>
              <a:rPr lang="en-US" sz="2200" dirty="0">
                <a:latin typeface="Palatino Linotype" panose="02040502050505030304" pitchFamily="18" charset="0"/>
              </a:rPr>
              <a:t>Jesus answered him, “I have spoken openly to the world; I always taught in </a:t>
            </a:r>
            <a:r>
              <a:rPr lang="en-US" sz="2200" dirty="0" smtClean="0">
                <a:latin typeface="Palatino Linotype" panose="02040502050505030304" pitchFamily="18" charset="0"/>
              </a:rPr>
              <a:t>synagogues </a:t>
            </a:r>
            <a:r>
              <a:rPr lang="en-US" sz="2200" dirty="0">
                <a:latin typeface="Palatino Linotype" panose="02040502050505030304" pitchFamily="18" charset="0"/>
              </a:rPr>
              <a:t>and in the temple, where all the Jews come together; and I spoke nothing in secret. </a:t>
            </a:r>
            <a:r>
              <a:rPr lang="en-US" sz="2200" b="1" baseline="30000" dirty="0">
                <a:latin typeface="Palatino Linotype" panose="02040502050505030304" pitchFamily="18" charset="0"/>
              </a:rPr>
              <a:t>21 </a:t>
            </a:r>
            <a:r>
              <a:rPr lang="en-US" sz="2200" dirty="0">
                <a:latin typeface="Palatino Linotype" panose="02040502050505030304" pitchFamily="18" charset="0"/>
              </a:rPr>
              <a:t>Why do you question Me? Question those who have heard what I spoke to them; they know what I said.” </a:t>
            </a:r>
            <a:r>
              <a:rPr lang="en-US" sz="2200" b="1" baseline="30000" dirty="0">
                <a:latin typeface="Palatino Linotype" panose="02040502050505030304" pitchFamily="18" charset="0"/>
              </a:rPr>
              <a:t>22 </a:t>
            </a:r>
            <a:r>
              <a:rPr lang="en-US" sz="2200" dirty="0">
                <a:latin typeface="Palatino Linotype" panose="02040502050505030304" pitchFamily="18" charset="0"/>
              </a:rPr>
              <a:t>When He had said this, one of the officers standing nearby struck Jesus, saying, “</a:t>
            </a:r>
            <a:r>
              <a:rPr lang="en-US" sz="2200" u="sng" dirty="0">
                <a:latin typeface="Palatino Linotype" panose="02040502050505030304" pitchFamily="18" charset="0"/>
              </a:rPr>
              <a:t>Is that the way You answer the high priest</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a:latin typeface="Palatino Linotype" panose="02040502050505030304" pitchFamily="18" charset="0"/>
              </a:rPr>
              <a:t>Jesus answered him, “If I have spoken wrongly, testify of the wrong; but if rightly, why do you strike Me?” </a:t>
            </a:r>
            <a:r>
              <a:rPr lang="en-US" sz="2200" b="1" baseline="30000" dirty="0">
                <a:latin typeface="Palatino Linotype" panose="02040502050505030304" pitchFamily="18" charset="0"/>
              </a:rPr>
              <a:t>24 </a:t>
            </a:r>
            <a:r>
              <a:rPr lang="en-US" sz="2200" dirty="0">
                <a:latin typeface="Palatino Linotype" panose="02040502050505030304" pitchFamily="18" charset="0"/>
              </a:rPr>
              <a:t>So </a:t>
            </a:r>
            <a:r>
              <a:rPr lang="en-US" sz="2200" dirty="0" err="1">
                <a:latin typeface="Palatino Linotype" panose="02040502050505030304" pitchFamily="18" charset="0"/>
              </a:rPr>
              <a:t>Annas</a:t>
            </a:r>
            <a:r>
              <a:rPr lang="en-US" sz="2200" dirty="0">
                <a:latin typeface="Palatino Linotype" panose="02040502050505030304" pitchFamily="18" charset="0"/>
              </a:rPr>
              <a:t> sent Him bound to Caiaphas the high priest.</a:t>
            </a:r>
          </a:p>
        </p:txBody>
      </p:sp>
      <p:sp>
        <p:nvSpPr>
          <p:cNvPr id="6" name="Curved Up Arrow 5"/>
          <p:cNvSpPr/>
          <p:nvPr/>
        </p:nvSpPr>
        <p:spPr>
          <a:xfrm rot="13609586">
            <a:off x="3239207" y="2776900"/>
            <a:ext cx="5305272" cy="8068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89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152400" y="838200"/>
            <a:ext cx="7696200" cy="1446550"/>
          </a:xfrm>
          <a:prstGeom prst="rect">
            <a:avLst/>
          </a:prstGeom>
        </p:spPr>
        <p:txBody>
          <a:bodyPr wrap="square">
            <a:spAutoFit/>
          </a:bodyPr>
          <a:lstStyle/>
          <a:p>
            <a:r>
              <a:rPr lang="en-US" sz="2200" b="1" dirty="0" smtClean="0">
                <a:latin typeface="Palatino Linotype" panose="02040502050505030304" pitchFamily="18" charset="0"/>
              </a:rPr>
              <a:t>John 18</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12</a:t>
            </a:r>
            <a:r>
              <a:rPr lang="en-US" sz="2200" b="1" baseline="30000" dirty="0">
                <a:latin typeface="Palatino Linotype" panose="02040502050505030304" pitchFamily="18" charset="0"/>
              </a:rPr>
              <a:t> </a:t>
            </a:r>
            <a:r>
              <a:rPr lang="en-US" sz="2200" dirty="0">
                <a:latin typeface="Palatino Linotype" panose="02040502050505030304" pitchFamily="18" charset="0"/>
              </a:rPr>
              <a:t>So the Roman </a:t>
            </a:r>
            <a:r>
              <a:rPr lang="en-US" sz="2200" dirty="0" smtClean="0">
                <a:latin typeface="Palatino Linotype" panose="02040502050505030304" pitchFamily="18" charset="0"/>
              </a:rPr>
              <a:t>cohort </a:t>
            </a:r>
            <a:r>
              <a:rPr lang="en-US" sz="2200" dirty="0">
                <a:latin typeface="Palatino Linotype" panose="02040502050505030304" pitchFamily="18" charset="0"/>
              </a:rPr>
              <a:t>and the </a:t>
            </a:r>
            <a:r>
              <a:rPr lang="en-US" sz="2200" dirty="0" smtClean="0">
                <a:latin typeface="Palatino Linotype" panose="02040502050505030304" pitchFamily="18" charset="0"/>
              </a:rPr>
              <a:t>commander </a:t>
            </a:r>
            <a:r>
              <a:rPr lang="en-US" sz="2200" dirty="0">
                <a:latin typeface="Palatino Linotype" panose="02040502050505030304" pitchFamily="18" charset="0"/>
              </a:rPr>
              <a:t>and the officers of the Jews, arrested Jesus and bound Him, </a:t>
            </a:r>
            <a:r>
              <a:rPr lang="en-US" sz="2200" b="1" baseline="30000" dirty="0">
                <a:latin typeface="Palatino Linotype" panose="02040502050505030304" pitchFamily="18" charset="0"/>
              </a:rPr>
              <a:t>13 </a:t>
            </a:r>
            <a:r>
              <a:rPr lang="en-US" sz="2200" dirty="0">
                <a:latin typeface="Palatino Linotype" panose="02040502050505030304" pitchFamily="18" charset="0"/>
              </a:rPr>
              <a:t>and </a:t>
            </a:r>
            <a:r>
              <a:rPr lang="en-US" sz="2200" u="sng" dirty="0">
                <a:latin typeface="Palatino Linotype" panose="02040502050505030304" pitchFamily="18" charset="0"/>
              </a:rPr>
              <a:t>led Him to </a:t>
            </a:r>
            <a:r>
              <a:rPr lang="en-US" sz="2200" u="sng" dirty="0" err="1">
                <a:latin typeface="Palatino Linotype" panose="02040502050505030304" pitchFamily="18" charset="0"/>
              </a:rPr>
              <a:t>Annas</a:t>
            </a:r>
            <a:r>
              <a:rPr lang="en-US" sz="2200" u="sng" dirty="0">
                <a:latin typeface="Palatino Linotype" panose="02040502050505030304" pitchFamily="18" charset="0"/>
              </a:rPr>
              <a:t> first</a:t>
            </a:r>
            <a:r>
              <a:rPr lang="en-US" sz="2200" dirty="0">
                <a:latin typeface="Palatino Linotype" panose="02040502050505030304" pitchFamily="18" charset="0"/>
              </a:rPr>
              <a:t>; for he was father-in-law of Caiaphas, who was high priest that year.</a:t>
            </a:r>
          </a:p>
        </p:txBody>
      </p:sp>
      <p:sp>
        <p:nvSpPr>
          <p:cNvPr id="2" name="Rectangle 1"/>
          <p:cNvSpPr/>
          <p:nvPr/>
        </p:nvSpPr>
        <p:spPr>
          <a:xfrm>
            <a:off x="206223" y="2736771"/>
            <a:ext cx="8099577" cy="3816429"/>
          </a:xfrm>
          <a:prstGeom prst="rect">
            <a:avLst/>
          </a:prstGeom>
        </p:spPr>
        <p:txBody>
          <a:bodyPr>
            <a:spAutoFit/>
          </a:bodyPr>
          <a:lstStyle/>
          <a:p>
            <a:r>
              <a:rPr lang="en-US" sz="2200" b="1" baseline="30000" dirty="0">
                <a:latin typeface="Palatino Linotype" panose="02040502050505030304" pitchFamily="18" charset="0"/>
              </a:rPr>
              <a:t>19 </a:t>
            </a:r>
            <a:r>
              <a:rPr lang="en-US" sz="2200" u="sng" dirty="0">
                <a:latin typeface="Palatino Linotype" panose="02040502050505030304" pitchFamily="18" charset="0"/>
              </a:rPr>
              <a:t>The high priest then questioned Jesus</a:t>
            </a:r>
            <a:r>
              <a:rPr lang="en-US" sz="2200" dirty="0">
                <a:latin typeface="Palatino Linotype" panose="02040502050505030304" pitchFamily="18" charset="0"/>
              </a:rPr>
              <a:t> about His disciples, and about His teaching. </a:t>
            </a:r>
            <a:r>
              <a:rPr lang="en-US" sz="2200" b="1" baseline="30000" dirty="0">
                <a:latin typeface="Palatino Linotype" panose="02040502050505030304" pitchFamily="18" charset="0"/>
              </a:rPr>
              <a:t>20 </a:t>
            </a:r>
            <a:r>
              <a:rPr lang="en-US" sz="2200" dirty="0">
                <a:latin typeface="Palatino Linotype" panose="02040502050505030304" pitchFamily="18" charset="0"/>
              </a:rPr>
              <a:t>Jesus answered him, “I have spoken openly to the world; I always taught in </a:t>
            </a:r>
            <a:r>
              <a:rPr lang="en-US" sz="2200" dirty="0" smtClean="0">
                <a:latin typeface="Palatino Linotype" panose="02040502050505030304" pitchFamily="18" charset="0"/>
              </a:rPr>
              <a:t>synagogues </a:t>
            </a:r>
            <a:r>
              <a:rPr lang="en-US" sz="2200" dirty="0">
                <a:latin typeface="Palatino Linotype" panose="02040502050505030304" pitchFamily="18" charset="0"/>
              </a:rPr>
              <a:t>and in the temple, where all the Jews come together; and I spoke nothing in secret. </a:t>
            </a:r>
            <a:r>
              <a:rPr lang="en-US" sz="2200" b="1" baseline="30000" dirty="0">
                <a:latin typeface="Palatino Linotype" panose="02040502050505030304" pitchFamily="18" charset="0"/>
              </a:rPr>
              <a:t>21 </a:t>
            </a:r>
            <a:r>
              <a:rPr lang="en-US" sz="2200" dirty="0">
                <a:latin typeface="Palatino Linotype" panose="02040502050505030304" pitchFamily="18" charset="0"/>
              </a:rPr>
              <a:t>Why do you question Me? Question those who have heard what I spoke to them; they know what I said.” </a:t>
            </a:r>
            <a:r>
              <a:rPr lang="en-US" sz="2200" b="1" baseline="30000" dirty="0">
                <a:latin typeface="Palatino Linotype" panose="02040502050505030304" pitchFamily="18" charset="0"/>
              </a:rPr>
              <a:t>22 </a:t>
            </a:r>
            <a:r>
              <a:rPr lang="en-US" sz="2200" dirty="0">
                <a:latin typeface="Palatino Linotype" panose="02040502050505030304" pitchFamily="18" charset="0"/>
              </a:rPr>
              <a:t>When He had said this, one of the officers standing nearby struck Jesus, saying, “</a:t>
            </a:r>
            <a:r>
              <a:rPr lang="en-US" sz="2200" u="sng" dirty="0">
                <a:latin typeface="Palatino Linotype" panose="02040502050505030304" pitchFamily="18" charset="0"/>
              </a:rPr>
              <a:t>Is that the way You answer the high priest</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a:latin typeface="Palatino Linotype" panose="02040502050505030304" pitchFamily="18" charset="0"/>
              </a:rPr>
              <a:t>Jesus answered him, “If I have spoken wrongly, testify of the wrong; but if rightly, why do you strike Me?” </a:t>
            </a:r>
            <a:r>
              <a:rPr lang="en-US" sz="2200" b="1" baseline="30000" dirty="0">
                <a:latin typeface="Palatino Linotype" panose="02040502050505030304" pitchFamily="18" charset="0"/>
              </a:rPr>
              <a:t>24 </a:t>
            </a:r>
            <a:r>
              <a:rPr lang="en-US" sz="2200" dirty="0">
                <a:latin typeface="Palatino Linotype" panose="02040502050505030304" pitchFamily="18" charset="0"/>
              </a:rPr>
              <a:t>So </a:t>
            </a:r>
            <a:r>
              <a:rPr lang="en-US" sz="2200" dirty="0" err="1">
                <a:latin typeface="Palatino Linotype" panose="02040502050505030304" pitchFamily="18" charset="0"/>
              </a:rPr>
              <a:t>Annas</a:t>
            </a:r>
            <a:r>
              <a:rPr lang="en-US" sz="2200" dirty="0">
                <a:latin typeface="Palatino Linotype" panose="02040502050505030304" pitchFamily="18" charset="0"/>
              </a:rPr>
              <a:t> sent Him bound to Caiaphas the high priest.</a:t>
            </a:r>
          </a:p>
        </p:txBody>
      </p:sp>
      <p:sp>
        <p:nvSpPr>
          <p:cNvPr id="3" name="TextBox 2"/>
          <p:cNvSpPr txBox="1"/>
          <p:nvPr/>
        </p:nvSpPr>
        <p:spPr>
          <a:xfrm>
            <a:off x="6934200" y="5493603"/>
            <a:ext cx="1981200" cy="830997"/>
          </a:xfrm>
          <a:prstGeom prst="rect">
            <a:avLst/>
          </a:prstGeom>
          <a:solidFill>
            <a:schemeClr val="bg1"/>
          </a:solidFill>
          <a:effectLst>
            <a:outerShdw blurRad="50800" dist="76200" dir="13500000" algn="br" rotWithShape="0">
              <a:prstClr val="black">
                <a:alpha val="40000"/>
              </a:prstClr>
            </a:outerShdw>
          </a:effectLst>
        </p:spPr>
        <p:txBody>
          <a:bodyPr wrap="square" rtlCol="0">
            <a:spAutoFit/>
          </a:bodyPr>
          <a:lstStyle/>
          <a:p>
            <a:r>
              <a:rPr lang="en-US" sz="2400" b="1" dirty="0" err="1" smtClean="0"/>
              <a:t>Annas</a:t>
            </a:r>
            <a:r>
              <a:rPr lang="en-US" sz="2400" b="1" dirty="0" smtClean="0"/>
              <a:t> was High Priest!</a:t>
            </a:r>
            <a:endParaRPr lang="en-US" sz="2400" b="1" dirty="0"/>
          </a:p>
        </p:txBody>
      </p:sp>
    </p:spTree>
    <p:extLst>
      <p:ext uri="{BB962C8B-B14F-4D97-AF65-F5344CB8AC3E}">
        <p14:creationId xmlns:p14="http://schemas.microsoft.com/office/powerpoint/2010/main" val="3954428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7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So </a:t>
            </a:r>
            <a:r>
              <a:rPr lang="en-US" sz="2400" b="1" i="1" dirty="0" smtClean="0">
                <a:effectLst>
                  <a:outerShdw blurRad="38100" dist="38100" dir="2700000" algn="tl">
                    <a:srgbClr val="000000">
                      <a:alpha val="43137"/>
                    </a:srgbClr>
                  </a:outerShdw>
                </a:effectLst>
              </a:rPr>
              <a:t>Who</a:t>
            </a:r>
            <a:r>
              <a:rPr lang="en-US" sz="2400" b="1" dirty="0" smtClean="0">
                <a:effectLst>
                  <a:outerShdw blurRad="38100" dist="38100" dir="2700000" algn="tl">
                    <a:srgbClr val="000000">
                      <a:alpha val="43137"/>
                    </a:srgbClr>
                  </a:outerShdw>
                </a:effectLst>
              </a:rPr>
              <a:t> was High Priest??</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152400" y="838200"/>
            <a:ext cx="7696200" cy="1446550"/>
          </a:xfrm>
          <a:prstGeom prst="rect">
            <a:avLst/>
          </a:prstGeom>
        </p:spPr>
        <p:txBody>
          <a:bodyPr wrap="square">
            <a:spAutoFit/>
          </a:bodyPr>
          <a:lstStyle/>
          <a:p>
            <a:r>
              <a:rPr lang="en-US" sz="2200" b="1" dirty="0" smtClean="0">
                <a:latin typeface="Palatino Linotype" panose="02040502050505030304" pitchFamily="18" charset="0"/>
              </a:rPr>
              <a:t>John 18</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12</a:t>
            </a:r>
            <a:r>
              <a:rPr lang="en-US" sz="2200" b="1" baseline="30000" dirty="0">
                <a:latin typeface="Palatino Linotype" panose="02040502050505030304" pitchFamily="18" charset="0"/>
              </a:rPr>
              <a:t> </a:t>
            </a:r>
            <a:r>
              <a:rPr lang="en-US" sz="2200" dirty="0">
                <a:latin typeface="Palatino Linotype" panose="02040502050505030304" pitchFamily="18" charset="0"/>
              </a:rPr>
              <a:t>So the Roman </a:t>
            </a:r>
            <a:r>
              <a:rPr lang="en-US" sz="2200" dirty="0" smtClean="0">
                <a:latin typeface="Palatino Linotype" panose="02040502050505030304" pitchFamily="18" charset="0"/>
              </a:rPr>
              <a:t>cohort </a:t>
            </a:r>
            <a:r>
              <a:rPr lang="en-US" sz="2200" dirty="0">
                <a:latin typeface="Palatino Linotype" panose="02040502050505030304" pitchFamily="18" charset="0"/>
              </a:rPr>
              <a:t>and the </a:t>
            </a:r>
            <a:r>
              <a:rPr lang="en-US" sz="2200" dirty="0" smtClean="0">
                <a:latin typeface="Palatino Linotype" panose="02040502050505030304" pitchFamily="18" charset="0"/>
              </a:rPr>
              <a:t>commander </a:t>
            </a:r>
            <a:r>
              <a:rPr lang="en-US" sz="2200" dirty="0">
                <a:latin typeface="Palatino Linotype" panose="02040502050505030304" pitchFamily="18" charset="0"/>
              </a:rPr>
              <a:t>and the officers of the Jews, arrested Jesus and bound Him, </a:t>
            </a:r>
            <a:r>
              <a:rPr lang="en-US" sz="2200" b="1" baseline="30000" dirty="0">
                <a:latin typeface="Palatino Linotype" panose="02040502050505030304" pitchFamily="18" charset="0"/>
              </a:rPr>
              <a:t>13 </a:t>
            </a:r>
            <a:r>
              <a:rPr lang="en-US" sz="2200" dirty="0">
                <a:latin typeface="Palatino Linotype" panose="02040502050505030304" pitchFamily="18" charset="0"/>
              </a:rPr>
              <a:t>and </a:t>
            </a:r>
            <a:r>
              <a:rPr lang="en-US" sz="2200" u="sng" dirty="0">
                <a:latin typeface="Palatino Linotype" panose="02040502050505030304" pitchFamily="18" charset="0"/>
              </a:rPr>
              <a:t>led Him to </a:t>
            </a:r>
            <a:r>
              <a:rPr lang="en-US" sz="2200" u="sng" dirty="0" err="1">
                <a:latin typeface="Palatino Linotype" panose="02040502050505030304" pitchFamily="18" charset="0"/>
              </a:rPr>
              <a:t>Annas</a:t>
            </a:r>
            <a:r>
              <a:rPr lang="en-US" sz="2200" u="sng" dirty="0">
                <a:latin typeface="Palatino Linotype" panose="02040502050505030304" pitchFamily="18" charset="0"/>
              </a:rPr>
              <a:t> first</a:t>
            </a:r>
            <a:r>
              <a:rPr lang="en-US" sz="2200" dirty="0">
                <a:latin typeface="Palatino Linotype" panose="02040502050505030304" pitchFamily="18" charset="0"/>
              </a:rPr>
              <a:t>; for he was father-in-law of Caiaphas, who was high priest that year.</a:t>
            </a:r>
          </a:p>
        </p:txBody>
      </p:sp>
      <p:sp>
        <p:nvSpPr>
          <p:cNvPr id="2" name="Rectangle 1"/>
          <p:cNvSpPr/>
          <p:nvPr/>
        </p:nvSpPr>
        <p:spPr>
          <a:xfrm>
            <a:off x="206223" y="2736771"/>
            <a:ext cx="8099577" cy="3816429"/>
          </a:xfrm>
          <a:prstGeom prst="rect">
            <a:avLst/>
          </a:prstGeom>
        </p:spPr>
        <p:txBody>
          <a:bodyPr>
            <a:spAutoFit/>
          </a:bodyPr>
          <a:lstStyle/>
          <a:p>
            <a:r>
              <a:rPr lang="en-US" sz="2200" b="1" baseline="30000" dirty="0">
                <a:latin typeface="Palatino Linotype" panose="02040502050505030304" pitchFamily="18" charset="0"/>
              </a:rPr>
              <a:t>19 </a:t>
            </a:r>
            <a:r>
              <a:rPr lang="en-US" sz="2200" u="sng" dirty="0">
                <a:latin typeface="Palatino Linotype" panose="02040502050505030304" pitchFamily="18" charset="0"/>
              </a:rPr>
              <a:t>The high priest then questioned Jesus</a:t>
            </a:r>
            <a:r>
              <a:rPr lang="en-US" sz="2200" dirty="0">
                <a:latin typeface="Palatino Linotype" panose="02040502050505030304" pitchFamily="18" charset="0"/>
              </a:rPr>
              <a:t> about His disciples, and about His teaching. </a:t>
            </a:r>
            <a:r>
              <a:rPr lang="en-US" sz="2200" b="1" baseline="30000" dirty="0">
                <a:latin typeface="Palatino Linotype" panose="02040502050505030304" pitchFamily="18" charset="0"/>
              </a:rPr>
              <a:t>20 </a:t>
            </a:r>
            <a:r>
              <a:rPr lang="en-US" sz="2200" dirty="0">
                <a:latin typeface="Palatino Linotype" panose="02040502050505030304" pitchFamily="18" charset="0"/>
              </a:rPr>
              <a:t>Jesus answered him, “I have spoken openly to the world; I always taught in </a:t>
            </a:r>
            <a:r>
              <a:rPr lang="en-US" sz="2200" dirty="0" smtClean="0">
                <a:latin typeface="Palatino Linotype" panose="02040502050505030304" pitchFamily="18" charset="0"/>
              </a:rPr>
              <a:t>synagogues </a:t>
            </a:r>
            <a:r>
              <a:rPr lang="en-US" sz="2200" dirty="0">
                <a:latin typeface="Palatino Linotype" panose="02040502050505030304" pitchFamily="18" charset="0"/>
              </a:rPr>
              <a:t>and in the temple, where all the Jews come together; and I spoke nothing in secret. </a:t>
            </a:r>
            <a:r>
              <a:rPr lang="en-US" sz="2200" b="1" baseline="30000" dirty="0">
                <a:latin typeface="Palatino Linotype" panose="02040502050505030304" pitchFamily="18" charset="0"/>
              </a:rPr>
              <a:t>21 </a:t>
            </a:r>
            <a:r>
              <a:rPr lang="en-US" sz="2200" dirty="0">
                <a:latin typeface="Palatino Linotype" panose="02040502050505030304" pitchFamily="18" charset="0"/>
              </a:rPr>
              <a:t>Why do you question Me? Question those who have heard what I spoke to them; they know what I said.” </a:t>
            </a:r>
            <a:r>
              <a:rPr lang="en-US" sz="2200" b="1" baseline="30000" dirty="0">
                <a:latin typeface="Palatino Linotype" panose="02040502050505030304" pitchFamily="18" charset="0"/>
              </a:rPr>
              <a:t>22 </a:t>
            </a:r>
            <a:r>
              <a:rPr lang="en-US" sz="2200" dirty="0">
                <a:latin typeface="Palatino Linotype" panose="02040502050505030304" pitchFamily="18" charset="0"/>
              </a:rPr>
              <a:t>When He had said this, one of the officers standing nearby struck Jesus, saying, “</a:t>
            </a:r>
            <a:r>
              <a:rPr lang="en-US" sz="2200" u="sng" dirty="0">
                <a:latin typeface="Palatino Linotype" panose="02040502050505030304" pitchFamily="18" charset="0"/>
              </a:rPr>
              <a:t>Is that the way You answer the high priest</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a:latin typeface="Palatino Linotype" panose="02040502050505030304" pitchFamily="18" charset="0"/>
              </a:rPr>
              <a:t>Jesus answered him, “If I have spoken wrongly, testify of the wrong; but if rightly, why do you strike Me?” </a:t>
            </a:r>
            <a:r>
              <a:rPr lang="en-US" sz="2200" b="1" baseline="30000" dirty="0">
                <a:latin typeface="Palatino Linotype" panose="02040502050505030304" pitchFamily="18" charset="0"/>
              </a:rPr>
              <a:t>24 </a:t>
            </a:r>
            <a:r>
              <a:rPr lang="en-US" sz="2200" dirty="0">
                <a:latin typeface="Palatino Linotype" panose="02040502050505030304" pitchFamily="18" charset="0"/>
              </a:rPr>
              <a:t>So </a:t>
            </a:r>
            <a:r>
              <a:rPr lang="en-US" sz="2200" dirty="0" err="1">
                <a:latin typeface="Palatino Linotype" panose="02040502050505030304" pitchFamily="18" charset="0"/>
              </a:rPr>
              <a:t>Annas</a:t>
            </a:r>
            <a:r>
              <a:rPr lang="en-US" sz="2200" dirty="0">
                <a:latin typeface="Palatino Linotype" panose="02040502050505030304" pitchFamily="18" charset="0"/>
              </a:rPr>
              <a:t> sent Him bound to </a:t>
            </a:r>
            <a:r>
              <a:rPr lang="en-US" sz="2200" b="1" u="sng" dirty="0">
                <a:latin typeface="Palatino Linotype" panose="02040502050505030304" pitchFamily="18" charset="0"/>
              </a:rPr>
              <a:t>Caiaphas the high priest</a:t>
            </a:r>
            <a:r>
              <a:rPr lang="en-US" sz="2200" dirty="0">
                <a:latin typeface="Palatino Linotype" panose="02040502050505030304" pitchFamily="18" charset="0"/>
              </a:rPr>
              <a:t>.</a:t>
            </a:r>
          </a:p>
        </p:txBody>
      </p:sp>
      <p:sp>
        <p:nvSpPr>
          <p:cNvPr id="3" name="TextBox 2"/>
          <p:cNvSpPr txBox="1"/>
          <p:nvPr/>
        </p:nvSpPr>
        <p:spPr>
          <a:xfrm>
            <a:off x="6934200" y="5493603"/>
            <a:ext cx="1981200" cy="830997"/>
          </a:xfrm>
          <a:prstGeom prst="rect">
            <a:avLst/>
          </a:prstGeom>
          <a:solidFill>
            <a:schemeClr val="bg1"/>
          </a:solidFill>
          <a:effectLst>
            <a:outerShdw blurRad="50800" dist="76200" dir="13500000" algn="br" rotWithShape="0">
              <a:prstClr val="black">
                <a:alpha val="40000"/>
              </a:prstClr>
            </a:outerShdw>
          </a:effectLst>
        </p:spPr>
        <p:txBody>
          <a:bodyPr wrap="square" rtlCol="0">
            <a:spAutoFit/>
          </a:bodyPr>
          <a:lstStyle/>
          <a:p>
            <a:r>
              <a:rPr lang="en-US" sz="2400" b="1" dirty="0" err="1" smtClean="0"/>
              <a:t>Annas</a:t>
            </a:r>
            <a:r>
              <a:rPr lang="en-US" sz="2400" b="1" dirty="0" smtClean="0"/>
              <a:t> was High Priest!</a:t>
            </a:r>
            <a:endParaRPr lang="en-US" sz="2400" b="1" dirty="0"/>
          </a:p>
        </p:txBody>
      </p:sp>
      <p:sp>
        <p:nvSpPr>
          <p:cNvPr id="6" name="Left Arrow 5"/>
          <p:cNvSpPr/>
          <p:nvPr/>
        </p:nvSpPr>
        <p:spPr>
          <a:xfrm rot="20638125">
            <a:off x="5226505" y="5623122"/>
            <a:ext cx="1615644" cy="890954"/>
          </a:xfrm>
          <a:prstGeom prst="lef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916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512</Words>
  <Application>Microsoft Office PowerPoint</Application>
  <PresentationFormat>On-screen Show (4:3)</PresentationFormat>
  <Paragraphs>172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22</cp:revision>
  <dcterms:created xsi:type="dcterms:W3CDTF">2018-03-11T17:13:23Z</dcterms:created>
  <dcterms:modified xsi:type="dcterms:W3CDTF">2018-03-11T21:45:44Z</dcterms:modified>
</cp:coreProperties>
</file>