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2" r:id="rId3"/>
    <p:sldId id="271" r:id="rId4"/>
    <p:sldId id="266" r:id="rId5"/>
    <p:sldId id="267" r:id="rId6"/>
    <p:sldId id="264" r:id="rId7"/>
    <p:sldId id="270" r:id="rId8"/>
    <p:sldId id="269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29C9C-98B7-4CC2-A7C1-F550EE2F5FC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393C7-FBAB-44AE-B1E4-F22F13EC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95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C2BB3-DFC5-4450-901B-E3D2A85EE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885867-FB47-4963-96DD-50167CEAB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26DD4-51CC-4D0C-AF1E-BCE8C50F4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A304-3DFA-4A9C-A5E8-B53B19799564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D6A64-736F-46B7-B127-E3FF9BCE4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0393B-DB58-4A3D-ADF7-FAD3B102A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AA0C-6517-40BB-B47D-54042280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0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7AFD4-AE1C-407C-80F0-CEF46D667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17C312-220B-4190-A6AA-0F8164FB2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0E8F4-200E-4794-BF99-308C7546B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A304-3DFA-4A9C-A5E8-B53B19799564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B4D1B-9450-4509-9EE3-2B5AF7087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0EBBF-C251-4B87-B87F-C85718E00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AA0C-6517-40BB-B47D-54042280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8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32E17E-D991-4F7B-BFFC-999D941319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4A53AC-BA3F-4131-B8AB-BA84BD814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ACE8D-E3A1-484B-98CA-5DA5AC6AC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A304-3DFA-4A9C-A5E8-B53B19799564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C25FE-5325-4E44-83F5-03B5C2A4C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47F07-B6C2-41E0-BCE2-53A15E31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AA0C-6517-40BB-B47D-54042280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7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4B92F-652F-4F82-AAFC-E52C84DD1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646F1-9B9D-484B-AAAF-6AD4D54DC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468E1-B3F7-4900-BED6-EB964323A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A304-3DFA-4A9C-A5E8-B53B19799564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57B48-12D0-4118-8C74-2ABDB245D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DD4E9-6E3D-438F-BB73-A7A7741B4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AA0C-6517-40BB-B47D-54042280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1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D5C28-14AF-420B-8B28-A31F03DB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3413A-2C47-4C6A-89B7-B4A0BE5D7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27527-32BC-424A-81F2-438ACEACD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A304-3DFA-4A9C-A5E8-B53B19799564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631AC-D222-48D5-9025-51C365C3B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180B5-A4A1-4A68-BA44-318A0E199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AA0C-6517-40BB-B47D-54042280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8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1C818-A02A-4E97-83F5-7E6240E87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5E3D2-80B2-4666-B1B9-E8B458E30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863F58-FFFD-4F73-A496-EAE95E9D2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063FFD-6767-43E7-BD7E-261B4D276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A304-3DFA-4A9C-A5E8-B53B19799564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0A810-9BD7-4A26-A942-5C2CA3F69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B526C3-415F-406D-953A-485B6DE61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AA0C-6517-40BB-B47D-54042280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6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A4E26-BFF2-4450-93F2-2F7669566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ABD64-F064-4446-9289-842A1F0AC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F72223-1939-4A75-805B-D6C6B463B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914F1B-F26B-49FB-91FB-BDBBA22D48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3DEF3E-9A75-4B2B-BDF6-8376133820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156835-288B-4144-ACD8-A227B7295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A304-3DFA-4A9C-A5E8-B53B19799564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6F143F-E123-4385-B136-84319712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7AC4A4-1C1B-4C1F-9E71-A064C2AC8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AA0C-6517-40BB-B47D-54042280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4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95B43-0464-4722-A504-EE3674377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E78E0F-7E83-4B3B-9D6D-60766700C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A304-3DFA-4A9C-A5E8-B53B19799564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E5826F-B6C8-47AD-BCD8-95092CADC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5DC95B-7420-4824-91F5-AC3014297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AA0C-6517-40BB-B47D-54042280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0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ECA2A4-D6EF-4DDA-8072-6B0F8AD71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A304-3DFA-4A9C-A5E8-B53B19799564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2FD10A-BB34-4B93-B07C-E6DDE15CF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1F80B-87FE-4E9B-8CC6-FE964CEF9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AA0C-6517-40BB-B47D-54042280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3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1A239-EF35-4E17-8EDD-A5760B8DE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54707-D8DC-4840-A306-7AA9C406D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E436C-2EAB-44E6-B2B2-4058039F2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C80F2-66D1-42E4-B2D1-7F368C970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A304-3DFA-4A9C-A5E8-B53B19799564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94BC67-CFCE-45EF-A124-FB51237AE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1542B-EDB7-4266-A108-09C22315D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AA0C-6517-40BB-B47D-54042280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8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2BE1C-5929-45D4-BBEC-1BEFC7F8A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014C40-8BF2-45EC-8FA4-EC17F99F3B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B5CB1-F7E8-4056-B9FB-1A578D6EF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36940-276D-4854-BCC5-069586E5F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A304-3DFA-4A9C-A5E8-B53B19799564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8BD60-2AD7-43CC-9484-65F772B7D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13EF1E-6FCF-4C76-A4F0-E1DCBCC6B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AA0C-6517-40BB-B47D-54042280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1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A2015C-AB34-4F0E-B792-9C9903ECD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F485C9-FD68-4A77-ACB7-63C96AC00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6C555-CE9D-42B6-A7F2-C663CC747D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2A304-3DFA-4A9C-A5E8-B53B19799564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7C195-1B7D-4B40-9147-2E08721450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29889-6FBE-4614-9C9C-B8CF4515A3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6AA0C-6517-40BB-B47D-54042280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0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19D6E9C-9D69-4842-82BE-A14422E6106B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Two Different Worlds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C5D403-07C9-486C-87D2-CAA664DEEE61}"/>
              </a:ext>
            </a:extLst>
          </p:cNvPr>
          <p:cNvSpPr txBox="1"/>
          <p:nvPr/>
        </p:nvSpPr>
        <p:spPr>
          <a:xfrm>
            <a:off x="20320" y="3402092"/>
            <a:ext cx="12192000" cy="584775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Dos </a:t>
            </a:r>
            <a:r>
              <a:rPr lang="en-US" sz="3200" dirty="0" err="1">
                <a:solidFill>
                  <a:schemeClr val="bg1"/>
                </a:solidFill>
              </a:rPr>
              <a:t>Mundos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Diferentes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73A44E-8833-41ED-8E72-B27BC23B962A}"/>
              </a:ext>
            </a:extLst>
          </p:cNvPr>
          <p:cNvSpPr txBox="1"/>
          <p:nvPr/>
        </p:nvSpPr>
        <p:spPr>
          <a:xfrm>
            <a:off x="4312693" y="1282890"/>
            <a:ext cx="35074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Sunday 11 am</a:t>
            </a:r>
          </a:p>
          <a:p>
            <a:pPr algn="ctr"/>
            <a:r>
              <a:rPr lang="en-US" sz="2800" dirty="0"/>
              <a:t>March 4, 2018</a:t>
            </a:r>
          </a:p>
          <a:p>
            <a:pPr algn="ctr"/>
            <a:r>
              <a:rPr lang="en-US" sz="2800" dirty="0"/>
              <a:t>Exton</a:t>
            </a:r>
          </a:p>
        </p:txBody>
      </p:sp>
    </p:spTree>
    <p:extLst>
      <p:ext uri="{BB962C8B-B14F-4D97-AF65-F5344CB8AC3E}">
        <p14:creationId xmlns:p14="http://schemas.microsoft.com/office/powerpoint/2010/main" val="12169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6000">
              <a:srgbClr val="808080"/>
            </a:gs>
            <a:gs pos="5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8C8C77-9489-4A5D-9D6C-1B6D95B9B679}"/>
              </a:ext>
            </a:extLst>
          </p:cNvPr>
          <p:cNvSpPr txBox="1"/>
          <p:nvPr/>
        </p:nvSpPr>
        <p:spPr>
          <a:xfrm>
            <a:off x="405850" y="646464"/>
            <a:ext cx="5035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Palatino Linotype" panose="02040502050505030304" pitchFamily="18" charset="0"/>
              </a:rPr>
              <a:t>the </a:t>
            </a:r>
            <a:r>
              <a:rPr lang="en-US" sz="2400" b="1" u="sng" dirty="0">
                <a:latin typeface="Palatino Linotype" panose="02040502050505030304" pitchFamily="18" charset="0"/>
              </a:rPr>
              <a:t>world that then was</a:t>
            </a:r>
            <a:r>
              <a:rPr lang="en-US" sz="2400" dirty="0">
                <a:latin typeface="Palatino Linotype" panose="02040502050505030304" pitchFamily="18" charset="0"/>
              </a:rPr>
              <a:t> being overflowed with water perished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9D6E9C-9D69-4842-82BE-A14422E6106B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Two Different Worlds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C5D403-07C9-486C-87D2-CAA664DEEE61}"/>
              </a:ext>
            </a:extLst>
          </p:cNvPr>
          <p:cNvSpPr txBox="1"/>
          <p:nvPr/>
        </p:nvSpPr>
        <p:spPr>
          <a:xfrm>
            <a:off x="20320" y="3402092"/>
            <a:ext cx="12192000" cy="584775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Dos </a:t>
            </a:r>
            <a:r>
              <a:rPr lang="en-US" sz="3200" dirty="0" err="1">
                <a:solidFill>
                  <a:schemeClr val="bg1"/>
                </a:solidFill>
              </a:rPr>
              <a:t>Mundos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Diferentes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3C46B1-A87D-49F6-961D-7A9185BC6988}"/>
              </a:ext>
            </a:extLst>
          </p:cNvPr>
          <p:cNvSpPr/>
          <p:nvPr/>
        </p:nvSpPr>
        <p:spPr>
          <a:xfrm>
            <a:off x="734852" y="3996174"/>
            <a:ext cx="37152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i="0" u="sng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el mundo de entonces</a:t>
            </a:r>
            <a:r>
              <a:rPr lang="es-ES" sz="2400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 pereció anegado en agua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7663A5-1591-4DDF-B3C3-D95730E037B4}"/>
              </a:ext>
            </a:extLst>
          </p:cNvPr>
          <p:cNvSpPr/>
          <p:nvPr/>
        </p:nvSpPr>
        <p:spPr>
          <a:xfrm>
            <a:off x="791097" y="4785315"/>
            <a:ext cx="5061656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sz="2200" b="1" i="0" u="sng" dirty="0">
                <a:solidFill>
                  <a:srgbClr val="000000"/>
                </a:solidFill>
                <a:effectLst/>
              </a:rPr>
              <a:t>Génesis 6</a:t>
            </a:r>
          </a:p>
          <a:p>
            <a:r>
              <a:rPr lang="es-ES" sz="2200" b="1" i="0" baseline="30000" dirty="0">
                <a:solidFill>
                  <a:srgbClr val="000000"/>
                </a:solidFill>
                <a:effectLst/>
              </a:rPr>
              <a:t>5 </a:t>
            </a:r>
            <a:r>
              <a:rPr lang="es-ES" sz="2200" b="0" i="0" dirty="0">
                <a:solidFill>
                  <a:srgbClr val="000000"/>
                </a:solidFill>
                <a:effectLst/>
              </a:rPr>
              <a:t>Vio Jehová que la maldad de los hombres era mucha en la tierra y que todo designio de los pensamientos de su corazón sólo era de continuo el mal;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A2351C-2541-4791-B4EF-35BF5BD582D1}"/>
              </a:ext>
            </a:extLst>
          </p:cNvPr>
          <p:cNvSpPr/>
          <p:nvPr/>
        </p:nvSpPr>
        <p:spPr>
          <a:xfrm>
            <a:off x="780937" y="1434434"/>
            <a:ext cx="5061656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sz="2200" b="1" i="0" u="sng" dirty="0">
                <a:solidFill>
                  <a:srgbClr val="000000"/>
                </a:solidFill>
                <a:effectLst/>
              </a:rPr>
              <a:t>Génesis 6</a:t>
            </a:r>
          </a:p>
          <a:p>
            <a:r>
              <a:rPr lang="en-US" sz="2200" b="1" baseline="30000" dirty="0"/>
              <a:t>5 </a:t>
            </a:r>
            <a:r>
              <a:rPr lang="en-US" sz="2200" dirty="0"/>
              <a:t>And Jehovah saw that the wickedness of man was great in the earth and that every imagination of the thoughts of his heart was only evil continually.</a:t>
            </a:r>
            <a:endParaRPr lang="es-ES" sz="2200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0A32013-0266-4329-A467-EC95738B1AD5}"/>
              </a:ext>
            </a:extLst>
          </p:cNvPr>
          <p:cNvSpPr/>
          <p:nvPr/>
        </p:nvSpPr>
        <p:spPr>
          <a:xfrm>
            <a:off x="6225590" y="1471131"/>
            <a:ext cx="529312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200" b="1" i="0" u="sng" dirty="0">
                <a:solidFill>
                  <a:srgbClr val="000000"/>
                </a:solidFill>
                <a:effectLst/>
              </a:rPr>
              <a:t>Genesis 8</a:t>
            </a:r>
          </a:p>
          <a:p>
            <a:r>
              <a:rPr lang="en-US" sz="2200" b="1" baseline="30000" dirty="0"/>
              <a:t>17 </a:t>
            </a:r>
            <a:r>
              <a:rPr lang="en-US" sz="2200" dirty="0"/>
              <a:t>Bring forth with thee every living thing that is with thee… that they may breed abundantly in the earth, and be fruitful, and multiply upon the earth. 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B53B86-3CA9-4D0B-8A10-B95A9575D02F}"/>
              </a:ext>
            </a:extLst>
          </p:cNvPr>
          <p:cNvSpPr/>
          <p:nvPr/>
        </p:nvSpPr>
        <p:spPr>
          <a:xfrm>
            <a:off x="6326446" y="4794264"/>
            <a:ext cx="477247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i="0" u="sng" dirty="0">
                <a:solidFill>
                  <a:srgbClr val="000000"/>
                </a:solidFill>
                <a:effectLst/>
              </a:rPr>
              <a:t>Génesis 18</a:t>
            </a:r>
          </a:p>
          <a:p>
            <a:r>
              <a:rPr lang="es-ES" sz="2200" b="1" i="0" baseline="30000" dirty="0">
                <a:solidFill>
                  <a:srgbClr val="000000"/>
                </a:solidFill>
                <a:effectLst/>
              </a:rPr>
              <a:t>17 </a:t>
            </a:r>
            <a:r>
              <a:rPr lang="es-ES" sz="2200" b="0" i="0" dirty="0">
                <a:solidFill>
                  <a:srgbClr val="000000"/>
                </a:solidFill>
                <a:effectLst/>
              </a:rPr>
              <a:t>También sacarás todos los animales …</a:t>
            </a:r>
          </a:p>
          <a:p>
            <a:endParaRPr lang="es-ES" sz="2200" b="0" i="0" dirty="0">
              <a:solidFill>
                <a:srgbClr val="000000"/>
              </a:solidFill>
              <a:effectLst/>
            </a:endParaRPr>
          </a:p>
          <a:p>
            <a:r>
              <a:rPr lang="es-ES" sz="2200" b="0" i="0" dirty="0">
                <a:solidFill>
                  <a:srgbClr val="000000"/>
                </a:solidFill>
                <a:effectLst/>
              </a:rPr>
              <a:t>y vayan por la tierra fructifiquen y multiplíquense sobre la tierra.</a:t>
            </a:r>
          </a:p>
        </p:txBody>
      </p:sp>
      <p:sp>
        <p:nvSpPr>
          <p:cNvPr id="5" name="Arrow: Bent-Up 4">
            <a:extLst>
              <a:ext uri="{FF2B5EF4-FFF2-40B4-BE49-F238E27FC236}">
                <a16:creationId xmlns:a16="http://schemas.microsoft.com/office/drawing/2014/main" id="{79748D23-CCF5-45FA-9C10-6BC60DD16954}"/>
              </a:ext>
            </a:extLst>
          </p:cNvPr>
          <p:cNvSpPr/>
          <p:nvPr/>
        </p:nvSpPr>
        <p:spPr>
          <a:xfrm rot="10800000">
            <a:off x="3210337" y="177270"/>
            <a:ext cx="983974" cy="682539"/>
          </a:xfrm>
          <a:prstGeom prst="bentUpArrow">
            <a:avLst/>
          </a:prstGeom>
          <a:gradFill>
            <a:gsLst>
              <a:gs pos="0">
                <a:schemeClr val="tx1"/>
              </a:gs>
              <a:gs pos="74000">
                <a:schemeClr val="tx1">
                  <a:lumMod val="50000"/>
                  <a:lumOff val="50000"/>
                </a:schemeClr>
              </a:gs>
              <a:gs pos="8300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Bent-Up 10">
            <a:extLst>
              <a:ext uri="{FF2B5EF4-FFF2-40B4-BE49-F238E27FC236}">
                <a16:creationId xmlns:a16="http://schemas.microsoft.com/office/drawing/2014/main" id="{3993999D-7223-4A02-8193-3F335F228D28}"/>
              </a:ext>
            </a:extLst>
          </p:cNvPr>
          <p:cNvSpPr/>
          <p:nvPr/>
        </p:nvSpPr>
        <p:spPr>
          <a:xfrm rot="10800000" flipH="1">
            <a:off x="7977030" y="179540"/>
            <a:ext cx="983974" cy="682539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Bent-Up 11">
            <a:extLst>
              <a:ext uri="{FF2B5EF4-FFF2-40B4-BE49-F238E27FC236}">
                <a16:creationId xmlns:a16="http://schemas.microsoft.com/office/drawing/2014/main" id="{82AE5411-5FCF-4E24-A5BF-87A8857C91FA}"/>
              </a:ext>
            </a:extLst>
          </p:cNvPr>
          <p:cNvSpPr/>
          <p:nvPr/>
        </p:nvSpPr>
        <p:spPr>
          <a:xfrm rot="10800000">
            <a:off x="2984278" y="3577844"/>
            <a:ext cx="1073658" cy="682539"/>
          </a:xfrm>
          <a:prstGeom prst="bentUpArrow">
            <a:avLst/>
          </a:prstGeom>
          <a:gradFill>
            <a:gsLst>
              <a:gs pos="0">
                <a:schemeClr val="tx1"/>
              </a:gs>
              <a:gs pos="74000">
                <a:schemeClr val="tx1">
                  <a:lumMod val="50000"/>
                  <a:lumOff val="50000"/>
                </a:schemeClr>
              </a:gs>
              <a:gs pos="8300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Bent-Up 12">
            <a:extLst>
              <a:ext uri="{FF2B5EF4-FFF2-40B4-BE49-F238E27FC236}">
                <a16:creationId xmlns:a16="http://schemas.microsoft.com/office/drawing/2014/main" id="{A1AA1137-6EB8-43ED-BBC2-1FD4CCD835DD}"/>
              </a:ext>
            </a:extLst>
          </p:cNvPr>
          <p:cNvSpPr/>
          <p:nvPr/>
        </p:nvSpPr>
        <p:spPr>
          <a:xfrm rot="10800000" flipH="1">
            <a:off x="8134065" y="3580115"/>
            <a:ext cx="1057541" cy="682539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6813CB-E76E-4959-AA44-7A71E2422CD8}"/>
              </a:ext>
            </a:extLst>
          </p:cNvPr>
          <p:cNvSpPr/>
          <p:nvPr/>
        </p:nvSpPr>
        <p:spPr>
          <a:xfrm>
            <a:off x="6218426" y="699780"/>
            <a:ext cx="5541818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u="sng" dirty="0">
                <a:solidFill>
                  <a:srgbClr val="000000"/>
                </a:solidFill>
              </a:rPr>
              <a:t>Genesis 6:9</a:t>
            </a:r>
            <a:r>
              <a:rPr lang="en-US" sz="2200" dirty="0">
                <a:solidFill>
                  <a:srgbClr val="000000"/>
                </a:solidFill>
              </a:rPr>
              <a:t>	Noah was a righteous man, blameless in his time; Noah walked with God.</a:t>
            </a:r>
            <a:endParaRPr lang="en-US" sz="22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A3746DE-7339-4025-A6B3-1BCE16F9CD16}"/>
              </a:ext>
            </a:extLst>
          </p:cNvPr>
          <p:cNvSpPr/>
          <p:nvPr/>
        </p:nvSpPr>
        <p:spPr>
          <a:xfrm>
            <a:off x="6316234" y="4086703"/>
            <a:ext cx="5541818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u="sng" dirty="0">
                <a:solidFill>
                  <a:srgbClr val="000000"/>
                </a:solidFill>
              </a:rPr>
              <a:t>Genesis 6:9</a:t>
            </a:r>
            <a:r>
              <a:rPr lang="en-US" sz="2200" dirty="0">
                <a:solidFill>
                  <a:srgbClr val="000000"/>
                </a:solidFill>
              </a:rPr>
              <a:t>	Noah was a righteous man, blameless in his time; Noah walked with God.</a:t>
            </a:r>
            <a:endParaRPr lang="en-US" sz="22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574644-0DDD-4F5C-9798-3C345A3E24F0}"/>
              </a:ext>
            </a:extLst>
          </p:cNvPr>
          <p:cNvSpPr/>
          <p:nvPr/>
        </p:nvSpPr>
        <p:spPr>
          <a:xfrm>
            <a:off x="0" y="0"/>
            <a:ext cx="12171680" cy="6858000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FF2037-5D18-4E9C-A184-D812F500DC5E}"/>
              </a:ext>
            </a:extLst>
          </p:cNvPr>
          <p:cNvSpPr/>
          <p:nvPr/>
        </p:nvSpPr>
        <p:spPr>
          <a:xfrm>
            <a:off x="7588156" y="2805582"/>
            <a:ext cx="4217158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65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1320"/>
                </a:solidFill>
                <a:latin typeface="Arimo"/>
              </a:rPr>
              <a:t>NLT  8:17</a:t>
            </a:r>
            <a:r>
              <a:rPr lang="en-US" sz="2800" dirty="0">
                <a:solidFill>
                  <a:srgbClr val="001320"/>
                </a:solidFill>
                <a:latin typeface="Arimo"/>
              </a:rPr>
              <a:t>  Release all the animals--the birds, the livestock, and the small animals that scurry along the ground</a:t>
            </a:r>
            <a:endParaRPr lang="en-US" sz="2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0BE29-0B2D-4A40-B38B-C563F8CAA792}"/>
              </a:ext>
            </a:extLst>
          </p:cNvPr>
          <p:cNvSpPr/>
          <p:nvPr/>
        </p:nvSpPr>
        <p:spPr>
          <a:xfrm>
            <a:off x="7581452" y="1210212"/>
            <a:ext cx="4217158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65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1320"/>
                </a:solidFill>
                <a:latin typeface="Arimo"/>
              </a:rPr>
              <a:t>NLT  1:24</a:t>
            </a:r>
            <a:r>
              <a:rPr lang="en-US" sz="2800" dirty="0">
                <a:solidFill>
                  <a:srgbClr val="001320"/>
                </a:solidFill>
                <a:latin typeface="Arimo"/>
              </a:rPr>
              <a:t>  Then God said, "Let the earth produce every sort of animal…</a:t>
            </a:r>
            <a:endParaRPr lang="en-US" sz="2800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EE1BC093-6D53-4F2A-804D-7052B43B4ACC}"/>
              </a:ext>
            </a:extLst>
          </p:cNvPr>
          <p:cNvSpPr/>
          <p:nvPr/>
        </p:nvSpPr>
        <p:spPr>
          <a:xfrm>
            <a:off x="6428094" y="3043451"/>
            <a:ext cx="1382549" cy="795646"/>
          </a:xfrm>
          <a:prstGeom prst="rightArrow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E65240F5-6A1D-41A8-8D5E-4279DC073471}"/>
              </a:ext>
            </a:extLst>
          </p:cNvPr>
          <p:cNvSpPr/>
          <p:nvPr/>
        </p:nvSpPr>
        <p:spPr>
          <a:xfrm>
            <a:off x="5106534" y="1844714"/>
            <a:ext cx="1382549" cy="795646"/>
          </a:xfrm>
          <a:prstGeom prst="rightArrow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4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 animBg="1"/>
      <p:bldP spid="10" grpId="0" animBg="1"/>
      <p:bldP spid="14" grpId="0"/>
      <p:bldP spid="16" grpId="0"/>
      <p:bldP spid="5" grpId="0" animBg="1"/>
      <p:bldP spid="11" grpId="0" animBg="1"/>
      <p:bldP spid="12" grpId="0" animBg="1"/>
      <p:bldP spid="13" grpId="0" animBg="1"/>
      <p:bldP spid="6" grpId="0"/>
      <p:bldP spid="15" grpId="0"/>
      <p:bldP spid="18" grpId="0" animBg="1"/>
      <p:bldP spid="9" grpId="0" animBg="1"/>
      <p:bldP spid="17" grpId="0" animBg="1"/>
      <p:bldP spid="19" grpId="0" animBg="1"/>
      <p:bldP spid="19" grpId="1" animBg="1"/>
      <p:bldP spid="20" grpId="0" animBg="1"/>
      <p:bldP spid="2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6000">
              <a:srgbClr val="808080"/>
            </a:gs>
            <a:gs pos="5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8C8C77-9489-4A5D-9D6C-1B6D95B9B679}"/>
              </a:ext>
            </a:extLst>
          </p:cNvPr>
          <p:cNvSpPr txBox="1"/>
          <p:nvPr/>
        </p:nvSpPr>
        <p:spPr>
          <a:xfrm>
            <a:off x="405850" y="646464"/>
            <a:ext cx="5035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Palatino Linotype" panose="02040502050505030304" pitchFamily="18" charset="0"/>
              </a:rPr>
              <a:t>the </a:t>
            </a:r>
            <a:r>
              <a:rPr lang="en-US" sz="2400" b="1" u="sng" dirty="0">
                <a:latin typeface="Palatino Linotype" panose="02040502050505030304" pitchFamily="18" charset="0"/>
              </a:rPr>
              <a:t>world that then was</a:t>
            </a:r>
            <a:r>
              <a:rPr lang="en-US" sz="2400" dirty="0">
                <a:latin typeface="Palatino Linotype" panose="02040502050505030304" pitchFamily="18" charset="0"/>
              </a:rPr>
              <a:t> being overflowed with water perished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9D6E9C-9D69-4842-82BE-A14422E6106B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Two Different Worlds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C5D403-07C9-486C-87D2-CAA664DEEE61}"/>
              </a:ext>
            </a:extLst>
          </p:cNvPr>
          <p:cNvSpPr txBox="1"/>
          <p:nvPr/>
        </p:nvSpPr>
        <p:spPr>
          <a:xfrm>
            <a:off x="20320" y="3402092"/>
            <a:ext cx="12192000" cy="584775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Dos </a:t>
            </a:r>
            <a:r>
              <a:rPr lang="en-US" sz="3200" dirty="0" err="1">
                <a:solidFill>
                  <a:schemeClr val="bg1"/>
                </a:solidFill>
              </a:rPr>
              <a:t>Mundos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Diferentes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3C46B1-A87D-49F6-961D-7A9185BC6988}"/>
              </a:ext>
            </a:extLst>
          </p:cNvPr>
          <p:cNvSpPr/>
          <p:nvPr/>
        </p:nvSpPr>
        <p:spPr>
          <a:xfrm>
            <a:off x="734852" y="3996174"/>
            <a:ext cx="37152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i="0" u="sng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el mundo de entonces</a:t>
            </a:r>
            <a:r>
              <a:rPr lang="es-ES" sz="2400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 pereció anegado en agua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7663A5-1591-4DDF-B3C3-D95730E037B4}"/>
              </a:ext>
            </a:extLst>
          </p:cNvPr>
          <p:cNvSpPr/>
          <p:nvPr/>
        </p:nvSpPr>
        <p:spPr>
          <a:xfrm>
            <a:off x="791097" y="4785315"/>
            <a:ext cx="5061656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sz="2200" b="1" i="0" u="sng" dirty="0">
                <a:solidFill>
                  <a:srgbClr val="000000"/>
                </a:solidFill>
                <a:effectLst/>
              </a:rPr>
              <a:t>Génesis 6</a:t>
            </a:r>
          </a:p>
          <a:p>
            <a:r>
              <a:rPr lang="es-ES" sz="2200" b="1" i="0" baseline="30000" dirty="0">
                <a:solidFill>
                  <a:srgbClr val="000000"/>
                </a:solidFill>
                <a:effectLst/>
              </a:rPr>
              <a:t>5 </a:t>
            </a:r>
            <a:r>
              <a:rPr lang="es-ES" sz="2200" b="0" i="0" dirty="0">
                <a:solidFill>
                  <a:srgbClr val="000000"/>
                </a:solidFill>
                <a:effectLst/>
              </a:rPr>
              <a:t>Vio Jehová que la maldad de los hombres era mucha en la tierra y que todo designio de los pensamientos de su corazón sólo era de continuo el mal;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A2351C-2541-4791-B4EF-35BF5BD582D1}"/>
              </a:ext>
            </a:extLst>
          </p:cNvPr>
          <p:cNvSpPr/>
          <p:nvPr/>
        </p:nvSpPr>
        <p:spPr>
          <a:xfrm>
            <a:off x="780937" y="1434434"/>
            <a:ext cx="5061656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sz="2200" b="1" i="0" u="sng" dirty="0">
                <a:solidFill>
                  <a:srgbClr val="000000"/>
                </a:solidFill>
                <a:effectLst/>
              </a:rPr>
              <a:t>Génesis 6</a:t>
            </a:r>
          </a:p>
          <a:p>
            <a:r>
              <a:rPr lang="en-US" sz="2200" b="1" baseline="30000" dirty="0"/>
              <a:t>5 </a:t>
            </a:r>
            <a:r>
              <a:rPr lang="en-US" sz="2200" dirty="0"/>
              <a:t>And Jehovah saw that the wickedness of man was great in the earth and that every imagination of the thoughts of his heart was only evil continually.</a:t>
            </a:r>
            <a:endParaRPr lang="es-ES" sz="2200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0A32013-0266-4329-A467-EC95738B1AD5}"/>
              </a:ext>
            </a:extLst>
          </p:cNvPr>
          <p:cNvSpPr/>
          <p:nvPr/>
        </p:nvSpPr>
        <p:spPr>
          <a:xfrm>
            <a:off x="6225590" y="1471131"/>
            <a:ext cx="529312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200" b="1" i="0" u="sng" dirty="0">
                <a:solidFill>
                  <a:srgbClr val="000000"/>
                </a:solidFill>
                <a:effectLst/>
              </a:rPr>
              <a:t>Genesis 8</a:t>
            </a:r>
          </a:p>
          <a:p>
            <a:r>
              <a:rPr lang="en-US" sz="2200" b="1" baseline="30000" dirty="0"/>
              <a:t>17 </a:t>
            </a:r>
            <a:r>
              <a:rPr lang="en-US" sz="2200" dirty="0"/>
              <a:t>Bring forth with thee every living thing that is with thee… that they may breed abundantly in the earth, and be fruitful, and multiply upon the earth. 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B53B86-3CA9-4D0B-8A10-B95A9575D02F}"/>
              </a:ext>
            </a:extLst>
          </p:cNvPr>
          <p:cNvSpPr/>
          <p:nvPr/>
        </p:nvSpPr>
        <p:spPr>
          <a:xfrm>
            <a:off x="6326446" y="4794264"/>
            <a:ext cx="477247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i="0" u="sng" dirty="0">
                <a:solidFill>
                  <a:srgbClr val="000000"/>
                </a:solidFill>
                <a:effectLst/>
              </a:rPr>
              <a:t>Génesis 18</a:t>
            </a:r>
          </a:p>
          <a:p>
            <a:r>
              <a:rPr lang="es-ES" sz="2200" b="1" i="0" baseline="30000" dirty="0">
                <a:solidFill>
                  <a:srgbClr val="000000"/>
                </a:solidFill>
                <a:effectLst/>
              </a:rPr>
              <a:t>17 </a:t>
            </a:r>
            <a:r>
              <a:rPr lang="es-ES" sz="2200" b="0" i="0" dirty="0">
                <a:solidFill>
                  <a:srgbClr val="000000"/>
                </a:solidFill>
                <a:effectLst/>
              </a:rPr>
              <a:t>También sacarás todos los animales …</a:t>
            </a:r>
          </a:p>
          <a:p>
            <a:endParaRPr lang="es-ES" sz="2200" b="0" i="0" dirty="0">
              <a:solidFill>
                <a:srgbClr val="000000"/>
              </a:solidFill>
              <a:effectLst/>
            </a:endParaRPr>
          </a:p>
          <a:p>
            <a:r>
              <a:rPr lang="es-ES" sz="2200" b="0" i="0" dirty="0">
                <a:solidFill>
                  <a:srgbClr val="000000"/>
                </a:solidFill>
                <a:effectLst/>
              </a:rPr>
              <a:t>y vayan por la tierra fructifiquen y multiplíquense sobre la tierra.</a:t>
            </a:r>
          </a:p>
        </p:txBody>
      </p:sp>
      <p:sp>
        <p:nvSpPr>
          <p:cNvPr id="5" name="Arrow: Bent-Up 4">
            <a:extLst>
              <a:ext uri="{FF2B5EF4-FFF2-40B4-BE49-F238E27FC236}">
                <a16:creationId xmlns:a16="http://schemas.microsoft.com/office/drawing/2014/main" id="{79748D23-CCF5-45FA-9C10-6BC60DD16954}"/>
              </a:ext>
            </a:extLst>
          </p:cNvPr>
          <p:cNvSpPr/>
          <p:nvPr/>
        </p:nvSpPr>
        <p:spPr>
          <a:xfrm rot="10800000">
            <a:off x="3210337" y="177270"/>
            <a:ext cx="983974" cy="682539"/>
          </a:xfrm>
          <a:prstGeom prst="bentUpArrow">
            <a:avLst/>
          </a:prstGeom>
          <a:gradFill>
            <a:gsLst>
              <a:gs pos="0">
                <a:schemeClr val="tx1"/>
              </a:gs>
              <a:gs pos="74000">
                <a:schemeClr val="tx1">
                  <a:lumMod val="50000"/>
                  <a:lumOff val="50000"/>
                </a:schemeClr>
              </a:gs>
              <a:gs pos="8300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Bent-Up 10">
            <a:extLst>
              <a:ext uri="{FF2B5EF4-FFF2-40B4-BE49-F238E27FC236}">
                <a16:creationId xmlns:a16="http://schemas.microsoft.com/office/drawing/2014/main" id="{3993999D-7223-4A02-8193-3F335F228D28}"/>
              </a:ext>
            </a:extLst>
          </p:cNvPr>
          <p:cNvSpPr/>
          <p:nvPr/>
        </p:nvSpPr>
        <p:spPr>
          <a:xfrm rot="10800000" flipH="1">
            <a:off x="7977030" y="179540"/>
            <a:ext cx="983974" cy="682539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Bent-Up 11">
            <a:extLst>
              <a:ext uri="{FF2B5EF4-FFF2-40B4-BE49-F238E27FC236}">
                <a16:creationId xmlns:a16="http://schemas.microsoft.com/office/drawing/2014/main" id="{82AE5411-5FCF-4E24-A5BF-87A8857C91FA}"/>
              </a:ext>
            </a:extLst>
          </p:cNvPr>
          <p:cNvSpPr/>
          <p:nvPr/>
        </p:nvSpPr>
        <p:spPr>
          <a:xfrm rot="10800000">
            <a:off x="2984278" y="3577844"/>
            <a:ext cx="1073658" cy="682539"/>
          </a:xfrm>
          <a:prstGeom prst="bentUpArrow">
            <a:avLst/>
          </a:prstGeom>
          <a:gradFill>
            <a:gsLst>
              <a:gs pos="0">
                <a:schemeClr val="tx1"/>
              </a:gs>
              <a:gs pos="74000">
                <a:schemeClr val="tx1">
                  <a:lumMod val="50000"/>
                  <a:lumOff val="50000"/>
                </a:schemeClr>
              </a:gs>
              <a:gs pos="8300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Bent-Up 12">
            <a:extLst>
              <a:ext uri="{FF2B5EF4-FFF2-40B4-BE49-F238E27FC236}">
                <a16:creationId xmlns:a16="http://schemas.microsoft.com/office/drawing/2014/main" id="{A1AA1137-6EB8-43ED-BBC2-1FD4CCD835DD}"/>
              </a:ext>
            </a:extLst>
          </p:cNvPr>
          <p:cNvSpPr/>
          <p:nvPr/>
        </p:nvSpPr>
        <p:spPr>
          <a:xfrm rot="10800000" flipH="1">
            <a:off x="8134065" y="3580115"/>
            <a:ext cx="1057541" cy="682539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6813CB-E76E-4959-AA44-7A71E2422CD8}"/>
              </a:ext>
            </a:extLst>
          </p:cNvPr>
          <p:cNvSpPr/>
          <p:nvPr/>
        </p:nvSpPr>
        <p:spPr>
          <a:xfrm>
            <a:off x="6218426" y="699780"/>
            <a:ext cx="5541818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u="sng" dirty="0">
                <a:solidFill>
                  <a:srgbClr val="000000"/>
                </a:solidFill>
              </a:rPr>
              <a:t>Genesis 6:9</a:t>
            </a:r>
            <a:r>
              <a:rPr lang="en-US" sz="2200" dirty="0">
                <a:solidFill>
                  <a:srgbClr val="000000"/>
                </a:solidFill>
              </a:rPr>
              <a:t>	Noah was a righteous man, blameless in his time; Noah walked with God.</a:t>
            </a:r>
            <a:endParaRPr lang="en-US" sz="22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A3746DE-7339-4025-A6B3-1BCE16F9CD16}"/>
              </a:ext>
            </a:extLst>
          </p:cNvPr>
          <p:cNvSpPr/>
          <p:nvPr/>
        </p:nvSpPr>
        <p:spPr>
          <a:xfrm>
            <a:off x="6316234" y="4086703"/>
            <a:ext cx="5541818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u="sng" dirty="0">
                <a:solidFill>
                  <a:srgbClr val="000000"/>
                </a:solidFill>
              </a:rPr>
              <a:t>Genesis 6:9</a:t>
            </a:r>
            <a:r>
              <a:rPr lang="en-US" sz="2200" dirty="0">
                <a:solidFill>
                  <a:srgbClr val="000000"/>
                </a:solidFill>
              </a:rPr>
              <a:t>	Noah was a righteous man, blameless in his time; Noah walked with God.</a:t>
            </a:r>
            <a:endParaRPr lang="en-US" sz="2200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69504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6000">
              <a:srgbClr val="808080"/>
            </a:gs>
            <a:gs pos="5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8C8C77-9489-4A5D-9D6C-1B6D95B9B679}"/>
              </a:ext>
            </a:extLst>
          </p:cNvPr>
          <p:cNvSpPr txBox="1"/>
          <p:nvPr/>
        </p:nvSpPr>
        <p:spPr>
          <a:xfrm>
            <a:off x="405850" y="646464"/>
            <a:ext cx="5035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world that then was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being overflowed with water perished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9D6E9C-9D69-4842-82BE-A14422E6106B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Two Different Worlds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C5D403-07C9-486C-87D2-CAA664DEEE61}"/>
              </a:ext>
            </a:extLst>
          </p:cNvPr>
          <p:cNvSpPr txBox="1"/>
          <p:nvPr/>
        </p:nvSpPr>
        <p:spPr>
          <a:xfrm>
            <a:off x="20320" y="3402092"/>
            <a:ext cx="12192000" cy="584775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Dos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Mundos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Diferentes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3C46B1-A87D-49F6-961D-7A9185BC6988}"/>
              </a:ext>
            </a:extLst>
          </p:cNvPr>
          <p:cNvSpPr/>
          <p:nvPr/>
        </p:nvSpPr>
        <p:spPr>
          <a:xfrm>
            <a:off x="734852" y="3996174"/>
            <a:ext cx="37152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el mundo de entonces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pereció anegado en agua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7663A5-1591-4DDF-B3C3-D95730E037B4}"/>
              </a:ext>
            </a:extLst>
          </p:cNvPr>
          <p:cNvSpPr/>
          <p:nvPr/>
        </p:nvSpPr>
        <p:spPr>
          <a:xfrm>
            <a:off x="791097" y="4785315"/>
            <a:ext cx="5061656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Génesis 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5 </a:t>
            </a: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Vio Jehová que la maldad de los hombres era mucha en la tierra y que todo designio de los pensamientos de su corazón sólo era de continuo el mal;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A2351C-2541-4791-B4EF-35BF5BD582D1}"/>
              </a:ext>
            </a:extLst>
          </p:cNvPr>
          <p:cNvSpPr/>
          <p:nvPr/>
        </p:nvSpPr>
        <p:spPr>
          <a:xfrm>
            <a:off x="780937" y="1434434"/>
            <a:ext cx="5061656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Génesis 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5 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Jehovah saw that the wickedness of man was great in the earth and that every imagination of the thoughts of his heart was only evil continually.</a:t>
            </a:r>
            <a:endParaRPr kumimoji="0" lang="es-E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0A32013-0266-4329-A467-EC95738B1AD5}"/>
              </a:ext>
            </a:extLst>
          </p:cNvPr>
          <p:cNvSpPr/>
          <p:nvPr/>
        </p:nvSpPr>
        <p:spPr>
          <a:xfrm>
            <a:off x="6225591" y="1471131"/>
            <a:ext cx="518547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Genesis 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17 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Bring forth with thee every living thing that is with thee… that they may breed abundantly in the earth, and be fruitful, and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multiply upon the earth.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B53B86-3CA9-4D0B-8A10-B95A9575D02F}"/>
              </a:ext>
            </a:extLst>
          </p:cNvPr>
          <p:cNvSpPr/>
          <p:nvPr/>
        </p:nvSpPr>
        <p:spPr>
          <a:xfrm>
            <a:off x="6326446" y="4794264"/>
            <a:ext cx="477247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Génesis 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17 </a:t>
            </a: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También sacarás todos los animales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vayan por la tierra fructifiquen y multiplíquense sobre la tierra.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8379E6-E035-436D-B46C-5FC50C860EA8}"/>
              </a:ext>
            </a:extLst>
          </p:cNvPr>
          <p:cNvSpPr/>
          <p:nvPr/>
        </p:nvSpPr>
        <p:spPr>
          <a:xfrm>
            <a:off x="6191132" y="676529"/>
            <a:ext cx="54731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but </a:t>
            </a:r>
            <a:r>
              <a:rPr lang="en-US" sz="2400" b="1" i="0" u="sng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the heavens that now are, and the earth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D509CA-4204-4528-B7CF-CF08C10A627A}"/>
              </a:ext>
            </a:extLst>
          </p:cNvPr>
          <p:cNvSpPr/>
          <p:nvPr/>
        </p:nvSpPr>
        <p:spPr>
          <a:xfrm>
            <a:off x="6159704" y="405916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Pero </a:t>
            </a:r>
            <a:r>
              <a:rPr lang="es-ES" sz="2400" b="1" i="0" u="sng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los cielos y la tierra que existen ahora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56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07407E-6 L -0.44805 -0.0090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9" y="-46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22222E-6 L -0.44974 3.33333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26" y="37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-0.46028 7.40741E-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21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-0.46758 0.000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8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 animBg="1"/>
      <p:bldP spid="10" grpId="0" animBg="1"/>
      <p:bldP spid="14" grpId="0"/>
      <p:bldP spid="16" grpId="0"/>
      <p:bldP spid="11" grpId="0"/>
      <p:bldP spid="11" grpId="1"/>
      <p:bldP spid="12" grpId="0"/>
      <p:bldP spid="1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6000">
              <a:srgbClr val="808080"/>
            </a:gs>
            <a:gs pos="5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19D6E9C-9D69-4842-82BE-A14422E6106B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Two Different Worlds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C5D403-07C9-486C-87D2-CAA664DEEE61}"/>
              </a:ext>
            </a:extLst>
          </p:cNvPr>
          <p:cNvSpPr txBox="1"/>
          <p:nvPr/>
        </p:nvSpPr>
        <p:spPr>
          <a:xfrm>
            <a:off x="20320" y="3402092"/>
            <a:ext cx="12192000" cy="584775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Dos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Mundos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Diferentes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0A32013-0266-4329-A467-EC95738B1AD5}"/>
              </a:ext>
            </a:extLst>
          </p:cNvPr>
          <p:cNvSpPr/>
          <p:nvPr/>
        </p:nvSpPr>
        <p:spPr>
          <a:xfrm>
            <a:off x="766473" y="1416539"/>
            <a:ext cx="5288581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Genesis 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17 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Bring </a:t>
            </a: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forth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with thee every living thing that is with thee… that they may breed abundantly in the earth, and be fruitful, and multiply upon the earth.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B53B86-3CA9-4D0B-8A10-B95A9575D02F}"/>
              </a:ext>
            </a:extLst>
          </p:cNvPr>
          <p:cNvSpPr/>
          <p:nvPr/>
        </p:nvSpPr>
        <p:spPr>
          <a:xfrm>
            <a:off x="840034" y="4794264"/>
            <a:ext cx="477247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Génesis 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17 </a:t>
            </a: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También sacarás todos los animales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vayan por la tierra fructifiquen y multiplíquense sobre la tierra.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2FA4D9-E621-41B4-A8BB-D23A5092137B}"/>
              </a:ext>
            </a:extLst>
          </p:cNvPr>
          <p:cNvSpPr/>
          <p:nvPr/>
        </p:nvSpPr>
        <p:spPr>
          <a:xfrm>
            <a:off x="581886" y="676529"/>
            <a:ext cx="54731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but </a:t>
            </a:r>
            <a:r>
              <a:rPr lang="en-US" sz="2400" b="1" i="0" u="sng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the heavens that now are, and the earth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…have been stored up for fire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B887AE-765F-4035-8FA8-13A11E9A128E}"/>
              </a:ext>
            </a:extLst>
          </p:cNvPr>
          <p:cNvSpPr/>
          <p:nvPr/>
        </p:nvSpPr>
        <p:spPr>
          <a:xfrm>
            <a:off x="454921" y="405916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Pero </a:t>
            </a:r>
            <a:r>
              <a:rPr lang="es-ES" sz="2400" b="1" i="0" u="sng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los cielos y la tierra que existen ahora</a:t>
            </a:r>
            <a:r>
              <a:rPr lang="es-ES" sz="2400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 están reservados…guardados para el fuego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52D558-4EF3-4C0C-8216-A8CEE576F4AB}"/>
              </a:ext>
            </a:extLst>
          </p:cNvPr>
          <p:cNvSpPr/>
          <p:nvPr/>
        </p:nvSpPr>
        <p:spPr>
          <a:xfrm>
            <a:off x="6990626" y="4106989"/>
            <a:ext cx="47724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0000"/>
                </a:solidFill>
                <a:latin typeface="Palatino Linotype" panose="02040502050505030304" pitchFamily="18" charset="0"/>
              </a:rPr>
              <a:t>Pero nosotros esperamos… </a:t>
            </a:r>
            <a:r>
              <a:rPr lang="es-ES" sz="2400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cielos nuevos y tierra nueva, en los cuales mora la justicia.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4069F99-2294-48EB-8615-DE58954A0715}"/>
              </a:ext>
            </a:extLst>
          </p:cNvPr>
          <p:cNvSpPr/>
          <p:nvPr/>
        </p:nvSpPr>
        <p:spPr>
          <a:xfrm>
            <a:off x="6890393" y="676530"/>
            <a:ext cx="458001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we look for new heavens and a new earth, wherein dwelleth righteousness.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05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6000">
              <a:srgbClr val="808080"/>
            </a:gs>
            <a:gs pos="6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8C8C77-9489-4A5D-9D6C-1B6D95B9B679}"/>
              </a:ext>
            </a:extLst>
          </p:cNvPr>
          <p:cNvSpPr txBox="1"/>
          <p:nvPr/>
        </p:nvSpPr>
        <p:spPr>
          <a:xfrm>
            <a:off x="405850" y="646464"/>
            <a:ext cx="5035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The Works of the Flesh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9D6E9C-9D69-4842-82BE-A14422E6106B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Two Different Worlds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C5D403-07C9-486C-87D2-CAA664DEEE61}"/>
              </a:ext>
            </a:extLst>
          </p:cNvPr>
          <p:cNvSpPr txBox="1"/>
          <p:nvPr/>
        </p:nvSpPr>
        <p:spPr>
          <a:xfrm>
            <a:off x="20320" y="3402092"/>
            <a:ext cx="12192000" cy="584775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Dos </a:t>
            </a:r>
            <a:r>
              <a:rPr lang="en-US" sz="3200" dirty="0" err="1">
                <a:solidFill>
                  <a:schemeClr val="bg1"/>
                </a:solidFill>
              </a:rPr>
              <a:t>Mundos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Diferentes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3C46B1-A87D-49F6-961D-7A9185BC6988}"/>
              </a:ext>
            </a:extLst>
          </p:cNvPr>
          <p:cNvSpPr/>
          <p:nvPr/>
        </p:nvSpPr>
        <p:spPr>
          <a:xfrm>
            <a:off x="1102711" y="3996174"/>
            <a:ext cx="37152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Las Obras de la Carne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7663A5-1591-4DDF-B3C3-D95730E037B4}"/>
              </a:ext>
            </a:extLst>
          </p:cNvPr>
          <p:cNvSpPr/>
          <p:nvPr/>
        </p:nvSpPr>
        <p:spPr>
          <a:xfrm>
            <a:off x="538014" y="4582030"/>
            <a:ext cx="5567822" cy="212365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alpha val="15000"/>
                </a:schemeClr>
              </a:gs>
              <a:gs pos="100000">
                <a:srgbClr val="808080">
                  <a:alpha val="50000"/>
                </a:srgb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numCol="3" spcCol="365760">
            <a:spAutoFit/>
          </a:bodyPr>
          <a:lstStyle/>
          <a:p>
            <a:r>
              <a:rPr lang="es-ES" sz="2200" dirty="0"/>
              <a:t>fornicación inmundicia lujuria</a:t>
            </a:r>
          </a:p>
          <a:p>
            <a:r>
              <a:rPr lang="es-ES" sz="2200" dirty="0"/>
              <a:t>idolatría hechicerías enemistades</a:t>
            </a:r>
          </a:p>
          <a:p>
            <a:r>
              <a:rPr lang="es-ES" sz="2200" dirty="0"/>
              <a:t>pleitos</a:t>
            </a:r>
          </a:p>
          <a:p>
            <a:r>
              <a:rPr lang="es-ES" sz="2200" dirty="0"/>
              <a:t>celos</a:t>
            </a:r>
          </a:p>
          <a:p>
            <a:r>
              <a:rPr lang="es-ES" sz="2200" dirty="0"/>
              <a:t>iras contiendas divisiones herejías</a:t>
            </a:r>
          </a:p>
          <a:p>
            <a:r>
              <a:rPr lang="es-ES" sz="2200" dirty="0"/>
              <a:t>envidias</a:t>
            </a:r>
          </a:p>
          <a:p>
            <a:r>
              <a:rPr lang="es-ES" sz="2200" dirty="0"/>
              <a:t>borracheras orgías</a:t>
            </a:r>
          </a:p>
          <a:p>
            <a:r>
              <a:rPr lang="en-US" sz="2200" dirty="0"/>
              <a:t>tales </a:t>
            </a:r>
            <a:r>
              <a:rPr lang="en-US" sz="2200" dirty="0" err="1"/>
              <a:t>cosas</a:t>
            </a:r>
            <a:endParaRPr lang="es-E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A2351C-2541-4791-B4EF-35BF5BD582D1}"/>
              </a:ext>
            </a:extLst>
          </p:cNvPr>
          <p:cNvSpPr/>
          <p:nvPr/>
        </p:nvSpPr>
        <p:spPr>
          <a:xfrm>
            <a:off x="527854" y="1196563"/>
            <a:ext cx="5567822" cy="212365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alpha val="15000"/>
                </a:schemeClr>
              </a:gs>
              <a:gs pos="100000">
                <a:srgbClr val="808080">
                  <a:alpha val="50000"/>
                </a:srgb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numCol="3" spcCol="365760">
            <a:spAutoFit/>
          </a:bodyPr>
          <a:lstStyle/>
          <a:p>
            <a:r>
              <a:rPr lang="en-US" sz="2200" dirty="0"/>
              <a:t>fornication impurity</a:t>
            </a:r>
          </a:p>
          <a:p>
            <a:r>
              <a:rPr lang="en-US" sz="2200" dirty="0"/>
              <a:t>sensuality</a:t>
            </a:r>
          </a:p>
          <a:p>
            <a:r>
              <a:rPr lang="en-US" sz="2200" dirty="0"/>
              <a:t>idolatry</a:t>
            </a:r>
          </a:p>
          <a:p>
            <a:r>
              <a:rPr lang="en-US" sz="2200" dirty="0"/>
              <a:t>sorcery</a:t>
            </a:r>
          </a:p>
          <a:p>
            <a:r>
              <a:rPr lang="en-US" sz="2200" dirty="0"/>
              <a:t>enmity</a:t>
            </a:r>
          </a:p>
          <a:p>
            <a:r>
              <a:rPr lang="en-US" sz="2200" dirty="0"/>
              <a:t>strife jealousy</a:t>
            </a:r>
          </a:p>
          <a:p>
            <a:r>
              <a:rPr lang="en-US" sz="2200" dirty="0"/>
              <a:t>fits of anger rivalries dissensions</a:t>
            </a:r>
          </a:p>
          <a:p>
            <a:r>
              <a:rPr lang="en-US" sz="2200" dirty="0"/>
              <a:t>divisions</a:t>
            </a:r>
          </a:p>
          <a:p>
            <a:r>
              <a:rPr lang="en-US" sz="2200" dirty="0"/>
              <a:t>envy</a:t>
            </a:r>
          </a:p>
          <a:p>
            <a:r>
              <a:rPr lang="en-US" sz="2200" dirty="0"/>
              <a:t>drunkenness orgies</a:t>
            </a:r>
          </a:p>
          <a:p>
            <a:r>
              <a:rPr lang="en-US" sz="2200" dirty="0"/>
              <a:t>such things</a:t>
            </a:r>
            <a:endParaRPr lang="es-ES" sz="2200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B53B86-3CA9-4D0B-8A10-B95A9575D02F}"/>
              </a:ext>
            </a:extLst>
          </p:cNvPr>
          <p:cNvSpPr/>
          <p:nvPr/>
        </p:nvSpPr>
        <p:spPr>
          <a:xfrm>
            <a:off x="7205794" y="4710184"/>
            <a:ext cx="4183185" cy="1785104"/>
          </a:xfrm>
          <a:prstGeom prst="rect">
            <a:avLst/>
          </a:prstGeom>
          <a:noFill/>
          <a:ln>
            <a:noFill/>
          </a:ln>
        </p:spPr>
        <p:txBody>
          <a:bodyPr wrap="square" numCol="2" spcCol="365760">
            <a:spAutoFit/>
          </a:bodyPr>
          <a:lstStyle/>
          <a:p>
            <a:r>
              <a:rPr lang="es-ES" sz="2200" dirty="0"/>
              <a:t>amor</a:t>
            </a:r>
          </a:p>
          <a:p>
            <a:r>
              <a:rPr lang="es-ES" sz="2200" dirty="0"/>
              <a:t>gozo</a:t>
            </a:r>
          </a:p>
          <a:p>
            <a:r>
              <a:rPr lang="es-ES" sz="2200" dirty="0"/>
              <a:t>paz</a:t>
            </a:r>
          </a:p>
          <a:p>
            <a:r>
              <a:rPr lang="es-ES" sz="2200" dirty="0"/>
              <a:t>paciencia benignidad bondad</a:t>
            </a:r>
          </a:p>
          <a:p>
            <a:r>
              <a:rPr lang="es-ES" sz="2200" dirty="0"/>
              <a:t>fe</a:t>
            </a:r>
          </a:p>
          <a:p>
            <a:r>
              <a:rPr lang="es-ES" sz="2200" dirty="0"/>
              <a:t>mansedumbre templanza</a:t>
            </a:r>
          </a:p>
          <a:p>
            <a:r>
              <a:rPr lang="es-ES" sz="2200" dirty="0"/>
              <a:t>tales cosas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EF1616-6F00-47B1-9014-4643044846A3}"/>
              </a:ext>
            </a:extLst>
          </p:cNvPr>
          <p:cNvSpPr txBox="1"/>
          <p:nvPr/>
        </p:nvSpPr>
        <p:spPr>
          <a:xfrm>
            <a:off x="6444021" y="641214"/>
            <a:ext cx="5035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The Fruit of the Spirit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46250F-92D6-4CC3-B9C9-BD84025C839C}"/>
              </a:ext>
            </a:extLst>
          </p:cNvPr>
          <p:cNvSpPr/>
          <p:nvPr/>
        </p:nvSpPr>
        <p:spPr>
          <a:xfrm>
            <a:off x="7205794" y="1271335"/>
            <a:ext cx="4183186" cy="1785104"/>
          </a:xfrm>
          <a:prstGeom prst="rect">
            <a:avLst/>
          </a:prstGeom>
          <a:noFill/>
          <a:ln>
            <a:noFill/>
          </a:ln>
        </p:spPr>
        <p:txBody>
          <a:bodyPr wrap="square" numCol="2" spcCol="365760">
            <a:spAutoFit/>
          </a:bodyPr>
          <a:lstStyle/>
          <a:p>
            <a:r>
              <a:rPr lang="en-US" sz="2200" dirty="0"/>
              <a:t>love</a:t>
            </a:r>
          </a:p>
          <a:p>
            <a:r>
              <a:rPr lang="en-US" sz="2200" dirty="0"/>
              <a:t>joy</a:t>
            </a:r>
          </a:p>
          <a:p>
            <a:r>
              <a:rPr lang="en-US" sz="2200" dirty="0"/>
              <a:t>peace</a:t>
            </a:r>
          </a:p>
          <a:p>
            <a:r>
              <a:rPr lang="en-US" sz="2200" dirty="0"/>
              <a:t>patience</a:t>
            </a:r>
          </a:p>
          <a:p>
            <a:r>
              <a:rPr lang="en-US" sz="2200" dirty="0"/>
              <a:t>kindness</a:t>
            </a:r>
          </a:p>
          <a:p>
            <a:r>
              <a:rPr lang="en-US" sz="2200" dirty="0"/>
              <a:t>goodness</a:t>
            </a:r>
          </a:p>
          <a:p>
            <a:r>
              <a:rPr lang="en-US" sz="2200" dirty="0"/>
              <a:t>faithfulness</a:t>
            </a:r>
          </a:p>
          <a:p>
            <a:r>
              <a:rPr lang="en-US" sz="2200" dirty="0"/>
              <a:t>gentleness</a:t>
            </a:r>
          </a:p>
          <a:p>
            <a:r>
              <a:rPr lang="en-US" sz="2200" dirty="0"/>
              <a:t>self-control</a:t>
            </a:r>
          </a:p>
          <a:p>
            <a:r>
              <a:rPr lang="en-US" sz="2200" dirty="0"/>
              <a:t>such things</a:t>
            </a:r>
            <a:endParaRPr lang="es-ES" sz="2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C3447E-98ED-4E2B-8D37-C6A12B5BB313}"/>
              </a:ext>
            </a:extLst>
          </p:cNvPr>
          <p:cNvSpPr/>
          <p:nvPr/>
        </p:nvSpPr>
        <p:spPr>
          <a:xfrm>
            <a:off x="7576231" y="4001077"/>
            <a:ext cx="3026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El </a:t>
            </a:r>
            <a:r>
              <a:rPr lang="en-US" sz="2400" b="1" dirty="0" err="1">
                <a:latin typeface="Palatino Linotype" panose="02040502050505030304" pitchFamily="18" charset="0"/>
              </a:rPr>
              <a:t>Fruto</a:t>
            </a:r>
            <a:r>
              <a:rPr lang="en-US" sz="2400" b="1" dirty="0">
                <a:latin typeface="Palatino Linotype" panose="02040502050505030304" pitchFamily="18" charset="0"/>
              </a:rPr>
              <a:t> del </a:t>
            </a:r>
            <a:r>
              <a:rPr lang="en-US" sz="2400" b="1" dirty="0" err="1">
                <a:latin typeface="Palatino Linotype" panose="02040502050505030304" pitchFamily="18" charset="0"/>
              </a:rPr>
              <a:t>Espíritu</a:t>
            </a:r>
            <a:endParaRPr lang="en-US" sz="24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29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6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08080"/>
            </a:gs>
            <a:gs pos="63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19D6E9C-9D69-4842-82BE-A14422E6106B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Two Different Worlds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D1292E-14ED-475E-9767-410CC58912C7}"/>
              </a:ext>
            </a:extLst>
          </p:cNvPr>
          <p:cNvSpPr/>
          <p:nvPr/>
        </p:nvSpPr>
        <p:spPr>
          <a:xfrm>
            <a:off x="225667" y="653153"/>
            <a:ext cx="7341342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Revelation </a:t>
            </a:r>
            <a:r>
              <a:rPr lang="en-US" sz="2000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3</a:t>
            </a:r>
            <a:r>
              <a:rPr lang="en-US" sz="2000" b="1" i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10 </a:t>
            </a:r>
            <a:r>
              <a:rPr lang="en-US" sz="2000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Because you have kept the word of My perseverance, I also will keep you from the hour of testing, that hour which is about to come upon the whole world, to test </a:t>
            </a:r>
            <a:r>
              <a:rPr lang="en-US" sz="2000" b="1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those who dwell on the earth</a:t>
            </a:r>
            <a:r>
              <a:rPr lang="en-US" sz="2000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.</a:t>
            </a:r>
          </a:p>
          <a:p>
            <a:r>
              <a:rPr lang="en-US" sz="2000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6</a:t>
            </a:r>
            <a:r>
              <a:rPr lang="en-US" sz="2000" b="1" i="1" baseline="30000" dirty="0">
                <a:latin typeface="Palatino Linotype" panose="02040502050505030304" pitchFamily="18" charset="0"/>
              </a:rPr>
              <a:t>10 </a:t>
            </a:r>
            <a:r>
              <a:rPr lang="en-US" sz="2000" i="1" dirty="0">
                <a:latin typeface="Palatino Linotype" panose="02040502050505030304" pitchFamily="18" charset="0"/>
              </a:rPr>
              <a:t>…“How long, O Lord, holy and true, will You refrain from judging and avenging our blood on </a:t>
            </a:r>
            <a:r>
              <a:rPr lang="en-US" sz="2000" b="1" i="1" dirty="0">
                <a:latin typeface="Palatino Linotype" panose="02040502050505030304" pitchFamily="18" charset="0"/>
              </a:rPr>
              <a:t>those who dwell on the earth</a:t>
            </a:r>
            <a:r>
              <a:rPr lang="en-US" sz="2000" i="1" dirty="0">
                <a:latin typeface="Palatino Linotype" panose="02040502050505030304" pitchFamily="18" charset="0"/>
              </a:rPr>
              <a:t>?”</a:t>
            </a:r>
          </a:p>
          <a:p>
            <a:r>
              <a:rPr lang="en-US" sz="2000" i="1" dirty="0">
                <a:latin typeface="Palatino Linotype" panose="02040502050505030304" pitchFamily="18" charset="0"/>
              </a:rPr>
              <a:t>8</a:t>
            </a:r>
            <a:r>
              <a:rPr lang="en-US" sz="2000" b="1" i="1" baseline="30000" dirty="0">
                <a:latin typeface="Palatino Linotype" panose="02040502050505030304" pitchFamily="18" charset="0"/>
              </a:rPr>
              <a:t>13 </a:t>
            </a:r>
            <a:r>
              <a:rPr lang="en-US" sz="2000" i="1" dirty="0">
                <a:latin typeface="Palatino Linotype" panose="02040502050505030304" pitchFamily="18" charset="0"/>
              </a:rPr>
              <a:t>…“Woe, woe, woe to </a:t>
            </a:r>
            <a:r>
              <a:rPr lang="en-US" sz="2000" b="1" i="1" dirty="0">
                <a:latin typeface="Palatino Linotype" panose="02040502050505030304" pitchFamily="18" charset="0"/>
              </a:rPr>
              <a:t>those who dwell on the earth</a:t>
            </a:r>
            <a:r>
              <a:rPr lang="en-US" sz="2000" i="1" dirty="0">
                <a:latin typeface="Palatino Linotype" panose="02040502050505030304" pitchFamily="18" charset="0"/>
              </a:rPr>
              <a:t>…”</a:t>
            </a:r>
          </a:p>
          <a:p>
            <a:r>
              <a:rPr lang="en-US" sz="2000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11</a:t>
            </a:r>
            <a:r>
              <a:rPr lang="en-US" sz="2000" b="1" i="1" baseline="30000" dirty="0">
                <a:latin typeface="Palatino Linotype" panose="02040502050505030304" pitchFamily="18" charset="0"/>
              </a:rPr>
              <a:t>10 </a:t>
            </a:r>
            <a:r>
              <a:rPr lang="en-US" sz="2000" i="1" dirty="0">
                <a:latin typeface="Palatino Linotype" panose="02040502050505030304" pitchFamily="18" charset="0"/>
              </a:rPr>
              <a:t>…these two prophets tormented </a:t>
            </a:r>
            <a:r>
              <a:rPr lang="en-US" sz="2000" b="1" i="1" dirty="0">
                <a:latin typeface="Palatino Linotype" panose="02040502050505030304" pitchFamily="18" charset="0"/>
              </a:rPr>
              <a:t>those who dwell on the earth</a:t>
            </a:r>
            <a:r>
              <a:rPr lang="en-US" sz="2000" i="1" dirty="0">
                <a:latin typeface="Palatino Linotype" panose="02040502050505030304" pitchFamily="18" charset="0"/>
              </a:rPr>
              <a:t>.</a:t>
            </a:r>
          </a:p>
          <a:p>
            <a:r>
              <a:rPr lang="en-US" sz="2000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13</a:t>
            </a:r>
            <a:r>
              <a:rPr lang="en-US" sz="2000" b="1" i="1" baseline="30000" dirty="0">
                <a:latin typeface="Palatino Linotype" panose="02040502050505030304" pitchFamily="18" charset="0"/>
              </a:rPr>
              <a:t>8 </a:t>
            </a:r>
            <a:r>
              <a:rPr lang="en-US" sz="2000" i="1" dirty="0">
                <a:latin typeface="Palatino Linotype" panose="02040502050505030304" pitchFamily="18" charset="0"/>
              </a:rPr>
              <a:t>All </a:t>
            </a:r>
            <a:r>
              <a:rPr lang="en-US" sz="2000" b="1" i="1" dirty="0">
                <a:latin typeface="Palatino Linotype" panose="02040502050505030304" pitchFamily="18" charset="0"/>
              </a:rPr>
              <a:t>who dwell on the earth</a:t>
            </a:r>
            <a:r>
              <a:rPr lang="en-US" sz="2000" i="1" dirty="0">
                <a:latin typeface="Palatino Linotype" panose="02040502050505030304" pitchFamily="18" charset="0"/>
              </a:rPr>
              <a:t> will worship him, everyone whose name has not been written from the foundation of the world in the book of life of the Lamb who has been slain.</a:t>
            </a:r>
          </a:p>
          <a:p>
            <a:r>
              <a:rPr lang="en-US" sz="2000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13</a:t>
            </a:r>
            <a:r>
              <a:rPr lang="en-US" sz="2000" b="1" i="1" baseline="30000" dirty="0">
                <a:latin typeface="Palatino Linotype" panose="02040502050505030304" pitchFamily="18" charset="0"/>
              </a:rPr>
              <a:t>12 </a:t>
            </a:r>
            <a:r>
              <a:rPr lang="en-US" sz="2000" i="1" dirty="0">
                <a:latin typeface="Palatino Linotype" panose="02040502050505030304" pitchFamily="18" charset="0"/>
              </a:rPr>
              <a:t> …And he makes </a:t>
            </a:r>
            <a:r>
              <a:rPr lang="en-US" sz="2000" b="1" i="1" dirty="0">
                <a:latin typeface="Palatino Linotype" panose="02040502050505030304" pitchFamily="18" charset="0"/>
              </a:rPr>
              <a:t>the earth and those who dwell in it</a:t>
            </a:r>
            <a:r>
              <a:rPr lang="en-US" sz="2000" i="1" dirty="0">
                <a:latin typeface="Palatino Linotype" panose="02040502050505030304" pitchFamily="18" charset="0"/>
              </a:rPr>
              <a:t> to worship the first beast.</a:t>
            </a:r>
          </a:p>
          <a:p>
            <a:r>
              <a:rPr lang="en-US" sz="2000" i="1" dirty="0">
                <a:latin typeface="Palatino Linotype" panose="02040502050505030304" pitchFamily="18" charset="0"/>
              </a:rPr>
              <a:t>13</a:t>
            </a:r>
            <a:r>
              <a:rPr lang="en-US" sz="2000" i="1" baseline="30000" dirty="0">
                <a:latin typeface="Palatino Linotype" panose="02040502050505030304" pitchFamily="18" charset="0"/>
              </a:rPr>
              <a:t>14</a:t>
            </a:r>
            <a:r>
              <a:rPr lang="en-US" sz="2000" b="1" i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i="1" dirty="0">
                <a:latin typeface="Palatino Linotype" panose="02040502050505030304" pitchFamily="18" charset="0"/>
              </a:rPr>
              <a:t>And he deceives </a:t>
            </a:r>
            <a:r>
              <a:rPr lang="en-US" sz="2000" b="1" i="1" dirty="0">
                <a:latin typeface="Palatino Linotype" panose="02040502050505030304" pitchFamily="18" charset="0"/>
              </a:rPr>
              <a:t>those who dwell on the earth</a:t>
            </a:r>
          </a:p>
          <a:p>
            <a:r>
              <a:rPr lang="en-US" sz="2000" i="1" dirty="0">
                <a:latin typeface="Palatino Linotype" panose="02040502050505030304" pitchFamily="18" charset="0"/>
              </a:rPr>
              <a:t>17</a:t>
            </a:r>
            <a:r>
              <a:rPr lang="en-US" sz="2000" b="1" i="1" baseline="30000" dirty="0">
                <a:latin typeface="Palatino Linotype" panose="02040502050505030304" pitchFamily="18" charset="0"/>
              </a:rPr>
              <a:t>2 </a:t>
            </a:r>
            <a:r>
              <a:rPr lang="en-US" sz="2000" i="1" dirty="0">
                <a:latin typeface="Palatino Linotype" panose="02040502050505030304" pitchFamily="18" charset="0"/>
              </a:rPr>
              <a:t>with whom the kings of the earth committed acts of immorality, and </a:t>
            </a:r>
            <a:r>
              <a:rPr lang="en-US" sz="2000" b="1" i="1" dirty="0">
                <a:latin typeface="Palatino Linotype" panose="02040502050505030304" pitchFamily="18" charset="0"/>
              </a:rPr>
              <a:t>those who dwell on the earth</a:t>
            </a:r>
            <a:r>
              <a:rPr lang="en-US" sz="2000" i="1" dirty="0">
                <a:latin typeface="Palatino Linotype" panose="02040502050505030304" pitchFamily="18" charset="0"/>
              </a:rPr>
              <a:t> were made drunk with the wine of her immorality.</a:t>
            </a:r>
          </a:p>
          <a:p>
            <a:r>
              <a:rPr lang="en-US" sz="2000" i="1" dirty="0">
                <a:latin typeface="Palatino Linotype" panose="02040502050505030304" pitchFamily="18" charset="0"/>
              </a:rPr>
              <a:t>17</a:t>
            </a:r>
            <a:r>
              <a:rPr lang="en-US" sz="2000" b="1" i="1" baseline="30000" dirty="0">
                <a:latin typeface="Palatino Linotype" panose="02040502050505030304" pitchFamily="18" charset="0"/>
              </a:rPr>
              <a:t>8 </a:t>
            </a:r>
            <a:r>
              <a:rPr lang="en-US" sz="2000" i="1" dirty="0">
                <a:latin typeface="Palatino Linotype" panose="02040502050505030304" pitchFamily="18" charset="0"/>
              </a:rPr>
              <a:t>…And </a:t>
            </a:r>
            <a:r>
              <a:rPr lang="en-US" sz="2000" b="1" i="1" dirty="0">
                <a:latin typeface="Palatino Linotype" panose="02040502050505030304" pitchFamily="18" charset="0"/>
              </a:rPr>
              <a:t>those who dwell on the earth</a:t>
            </a:r>
            <a:r>
              <a:rPr lang="en-US" sz="2000" i="1" dirty="0">
                <a:latin typeface="Palatino Linotype" panose="02040502050505030304" pitchFamily="18" charset="0"/>
              </a:rPr>
              <a:t>, whose name has not been written in the book of life from the foundation of the world</a:t>
            </a:r>
          </a:p>
          <a:p>
            <a:endParaRPr lang="en-US" sz="2400" dirty="0">
              <a:latin typeface="Palatino Linotype" panose="02040502050505030304" pitchFamily="18" charset="0"/>
            </a:endParaRPr>
          </a:p>
          <a:p>
            <a:endParaRPr lang="en-US" dirty="0"/>
          </a:p>
          <a:p>
            <a:br>
              <a:rPr lang="en-US" dirty="0"/>
            </a:br>
            <a:endParaRPr lang="en-US" dirty="0">
              <a:solidFill>
                <a:srgbClr val="000000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58655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6000">
              <a:srgbClr val="808080"/>
            </a:gs>
            <a:gs pos="5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19D6E9C-9D69-4842-82BE-A14422E6106B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Two Different Worlds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C5D403-07C9-486C-87D2-CAA664DEEE61}"/>
              </a:ext>
            </a:extLst>
          </p:cNvPr>
          <p:cNvSpPr txBox="1"/>
          <p:nvPr/>
        </p:nvSpPr>
        <p:spPr>
          <a:xfrm>
            <a:off x="20320" y="3402092"/>
            <a:ext cx="12192000" cy="584775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Dos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Mundos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Diferentes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7663A5-1591-4DDF-B3C3-D95730E037B4}"/>
              </a:ext>
            </a:extLst>
          </p:cNvPr>
          <p:cNvSpPr/>
          <p:nvPr/>
        </p:nvSpPr>
        <p:spPr>
          <a:xfrm>
            <a:off x="791097" y="4785315"/>
            <a:ext cx="4202363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Gálatas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1:4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presente siglo malo</a:t>
            </a:r>
            <a:endParaRPr kumimoji="0" lang="es-ES" sz="28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A2351C-2541-4791-B4EF-35BF5BD582D1}"/>
              </a:ext>
            </a:extLst>
          </p:cNvPr>
          <p:cNvSpPr/>
          <p:nvPr/>
        </p:nvSpPr>
        <p:spPr>
          <a:xfrm>
            <a:off x="810274" y="1434434"/>
            <a:ext cx="4183186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Galatians</a:t>
            </a:r>
            <a:r>
              <a:rPr kumimoji="0" lang="es-ES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1:4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present evil world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842885-6507-4C60-814D-D0DCA88AD955}"/>
              </a:ext>
            </a:extLst>
          </p:cNvPr>
          <p:cNvSpPr/>
          <p:nvPr/>
        </p:nvSpPr>
        <p:spPr>
          <a:xfrm>
            <a:off x="6737132" y="1439692"/>
            <a:ext cx="521313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Galatians</a:t>
            </a:r>
            <a:r>
              <a:rPr kumimoji="0" lang="es-ES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1:4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 us out of this present evil world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BE5903-DB8F-4216-81F6-12E672AE185C}"/>
              </a:ext>
            </a:extLst>
          </p:cNvPr>
          <p:cNvSpPr/>
          <p:nvPr/>
        </p:nvSpPr>
        <p:spPr>
          <a:xfrm>
            <a:off x="6818760" y="4780065"/>
            <a:ext cx="5061656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Gálatas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1:4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 librarnos del presente siglo malo</a:t>
            </a:r>
            <a:endParaRPr kumimoji="0" lang="es-ES" sz="28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19D6E9C-9D69-4842-82BE-A14422E6106B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Two Different Worlds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C5D403-07C9-486C-87D2-CAA664DEEE61}"/>
              </a:ext>
            </a:extLst>
          </p:cNvPr>
          <p:cNvSpPr txBox="1"/>
          <p:nvPr/>
        </p:nvSpPr>
        <p:spPr>
          <a:xfrm>
            <a:off x="20320" y="3402092"/>
            <a:ext cx="12192000" cy="584775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Dos </a:t>
            </a:r>
            <a:r>
              <a:rPr lang="en-US" sz="3200" dirty="0" err="1">
                <a:solidFill>
                  <a:schemeClr val="bg1"/>
                </a:solidFill>
              </a:rPr>
              <a:t>Mundos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Diferentes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9BD9C9F-9A3B-448E-99C9-B9FEFE1514F0}"/>
              </a:ext>
            </a:extLst>
          </p:cNvPr>
          <p:cNvSpPr/>
          <p:nvPr/>
        </p:nvSpPr>
        <p:spPr>
          <a:xfrm>
            <a:off x="3689446" y="1509045"/>
            <a:ext cx="50314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Matthew 16</a:t>
            </a:r>
            <a:r>
              <a:rPr lang="en-US" sz="24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26 </a:t>
            </a:r>
            <a:r>
              <a:rPr lang="en-US" sz="2400" dirty="0">
                <a:solidFill>
                  <a:srgbClr val="000000"/>
                </a:solidFill>
                <a:latin typeface="Palatino Linotype" panose="02040502050505030304" pitchFamily="18" charset="0"/>
              </a:rPr>
              <a:t>For what will it profit a man if he gains the whole world and forfeits his soul?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88077F-7BB6-4408-A2D8-6CB8126551FB}"/>
              </a:ext>
            </a:extLst>
          </p:cNvPr>
          <p:cNvSpPr/>
          <p:nvPr/>
        </p:nvSpPr>
        <p:spPr>
          <a:xfrm>
            <a:off x="4014174" y="4839103"/>
            <a:ext cx="44610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Mateo 16</a:t>
            </a:r>
            <a:r>
              <a:rPr lang="es-ES" sz="24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26 </a:t>
            </a:r>
            <a:r>
              <a:rPr lang="es-ES" sz="2400" dirty="0">
                <a:solidFill>
                  <a:srgbClr val="000000"/>
                </a:solidFill>
                <a:latin typeface="Palatino Linotype" panose="02040502050505030304" pitchFamily="18" charset="0"/>
              </a:rPr>
              <a:t>¿De qué le servirá al hombre ganar todo el mundo, si pierde su alma?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019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392</Words>
  <Application>Microsoft Office PowerPoint</Application>
  <PresentationFormat>Widescreen</PresentationFormat>
  <Paragraphs>136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Arimo</vt:lpstr>
      <vt:lpstr>Calibri</vt:lpstr>
      <vt:lpstr>Calibri Light</vt:lpstr>
      <vt:lpstr>Helvetica Neue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55</cp:revision>
  <dcterms:created xsi:type="dcterms:W3CDTF">2018-03-03T12:36:56Z</dcterms:created>
  <dcterms:modified xsi:type="dcterms:W3CDTF">2018-03-04T17:24:42Z</dcterms:modified>
</cp:coreProperties>
</file>