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</p:sldMasterIdLst>
  <p:notesMasterIdLst>
    <p:notesMasterId r:id="rId8"/>
  </p:notesMasterIdLst>
  <p:handoutMasterIdLst>
    <p:handoutMasterId r:id="rId9"/>
  </p:handoutMasterIdLst>
  <p:sldIdLst>
    <p:sldId id="256" r:id="rId2"/>
    <p:sldId id="264" r:id="rId3"/>
    <p:sldId id="265" r:id="rId4"/>
    <p:sldId id="266" r:id="rId5"/>
    <p:sldId id="268" r:id="rId6"/>
    <p:sldId id="269" r:id="rId7"/>
  </p:sldIdLst>
  <p:sldSz cx="9144000" cy="6858000" type="screen4x3"/>
  <p:notesSz cx="9363075" cy="7077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07D91E-7467-43E7-AE6D-C6AA3EC5A3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57753" cy="3551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238479-5C15-4250-8A1A-C7E74E15AC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303223" y="0"/>
            <a:ext cx="4057753" cy="3551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3787E-9F62-4A1B-AD5D-7C0E32832C0F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E2A7ED-318B-4004-9861-796D6B0AE0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721901"/>
            <a:ext cx="4057753" cy="3551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9242F-682A-4BC9-B7F2-B118870BD9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303223" y="6721901"/>
            <a:ext cx="4057753" cy="3551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39BBA-22BD-46C0-86CC-ABD5C5CF7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7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 noRot="1" noChangeAspect="1"/>
          </p:cNvSpPr>
          <p:nvPr>
            <p:ph type="sldImg" idx="2"/>
          </p:nvPr>
        </p:nvSpPr>
        <p:spPr>
          <a:xfrm>
            <a:off x="2911475" y="530225"/>
            <a:ext cx="3540125" cy="2654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936308" y="3361611"/>
            <a:ext cx="7490460" cy="3184684"/>
          </a:xfrm>
          <a:prstGeom prst="rect">
            <a:avLst/>
          </a:prstGeom>
          <a:noFill/>
          <a:ln>
            <a:noFill/>
          </a:ln>
        </p:spPr>
        <p:txBody>
          <a:bodyPr lIns="93921" tIns="93921" rIns="93921" bIns="93921" anchor="t" anchorCtr="0"/>
          <a:lstStyle>
            <a:lvl1pPr lvl="0" rtl="0">
              <a:spcBef>
                <a:spcPts val="0"/>
              </a:spcBef>
              <a:defRPr sz="1100"/>
            </a:lvl1pPr>
            <a:lvl2pPr lvl="1" rtl="0">
              <a:spcBef>
                <a:spcPts val="0"/>
              </a:spcBef>
              <a:defRPr sz="1100"/>
            </a:lvl2pPr>
            <a:lvl3pPr lvl="2" rtl="0">
              <a:spcBef>
                <a:spcPts val="0"/>
              </a:spcBef>
              <a:defRPr sz="1100"/>
            </a:lvl3pPr>
            <a:lvl4pPr lvl="3" rtl="0">
              <a:spcBef>
                <a:spcPts val="0"/>
              </a:spcBef>
              <a:defRPr sz="1100"/>
            </a:lvl4pPr>
            <a:lvl5pPr lvl="4" rtl="0">
              <a:spcBef>
                <a:spcPts val="0"/>
              </a:spcBef>
              <a:defRPr sz="1100"/>
            </a:lvl5pPr>
            <a:lvl6pPr lvl="5" rtl="0">
              <a:spcBef>
                <a:spcPts val="0"/>
              </a:spcBef>
              <a:defRPr sz="1100"/>
            </a:lvl6pPr>
            <a:lvl7pPr lvl="6" rtl="0">
              <a:spcBef>
                <a:spcPts val="0"/>
              </a:spcBef>
              <a:defRPr sz="1100"/>
            </a:lvl7pPr>
            <a:lvl8pPr lvl="7" rtl="0">
              <a:spcBef>
                <a:spcPts val="0"/>
              </a:spcBef>
              <a:defRPr sz="1100"/>
            </a:lvl8pPr>
            <a:lvl9pPr lvl="8" rtl="0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 noRot="1" noChangeAspect="1"/>
          </p:cNvSpPr>
          <p:nvPr>
            <p:ph type="sldImg" idx="2"/>
          </p:nvPr>
        </p:nvSpPr>
        <p:spPr>
          <a:xfrm>
            <a:off x="2911475" y="530225"/>
            <a:ext cx="3540125" cy="2654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936308" y="3361611"/>
            <a:ext cx="7490460" cy="3184684"/>
          </a:xfrm>
          <a:prstGeom prst="rect">
            <a:avLst/>
          </a:prstGeom>
          <a:noFill/>
          <a:ln>
            <a:noFill/>
          </a:ln>
        </p:spPr>
        <p:txBody>
          <a:bodyPr lIns="93921" tIns="93921" rIns="93921" bIns="93921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9344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 noRot="1" noChangeAspect="1"/>
          </p:cNvSpPr>
          <p:nvPr>
            <p:ph type="sldImg" idx="2"/>
          </p:nvPr>
        </p:nvSpPr>
        <p:spPr>
          <a:xfrm>
            <a:off x="2911475" y="530225"/>
            <a:ext cx="3540125" cy="2654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936308" y="3361611"/>
            <a:ext cx="7490460" cy="3184684"/>
          </a:xfrm>
          <a:prstGeom prst="rect">
            <a:avLst/>
          </a:prstGeom>
          <a:noFill/>
          <a:ln>
            <a:noFill/>
          </a:ln>
        </p:spPr>
        <p:txBody>
          <a:bodyPr lIns="93921" tIns="93921" rIns="93921" bIns="93921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5108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 noRot="1" noChangeAspect="1"/>
          </p:cNvSpPr>
          <p:nvPr>
            <p:ph type="sldImg" idx="2"/>
          </p:nvPr>
        </p:nvSpPr>
        <p:spPr>
          <a:xfrm>
            <a:off x="2911475" y="530225"/>
            <a:ext cx="3540125" cy="2654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936308" y="3361611"/>
            <a:ext cx="7490460" cy="3184684"/>
          </a:xfrm>
          <a:prstGeom prst="rect">
            <a:avLst/>
          </a:prstGeom>
          <a:noFill/>
          <a:ln>
            <a:noFill/>
          </a:ln>
        </p:spPr>
        <p:txBody>
          <a:bodyPr lIns="93921" tIns="93921" rIns="93921" bIns="93921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9628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 noRot="1" noChangeAspect="1"/>
          </p:cNvSpPr>
          <p:nvPr>
            <p:ph type="sldImg" idx="2"/>
          </p:nvPr>
        </p:nvSpPr>
        <p:spPr>
          <a:xfrm>
            <a:off x="2911475" y="530225"/>
            <a:ext cx="3540125" cy="2654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936308" y="3361611"/>
            <a:ext cx="7490460" cy="3184684"/>
          </a:xfrm>
          <a:prstGeom prst="rect">
            <a:avLst/>
          </a:prstGeom>
          <a:noFill/>
          <a:ln>
            <a:noFill/>
          </a:ln>
        </p:spPr>
        <p:txBody>
          <a:bodyPr lIns="93921" tIns="93921" rIns="93921" bIns="93921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4359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 noRot="1" noChangeAspect="1"/>
          </p:cNvSpPr>
          <p:nvPr>
            <p:ph type="sldImg" idx="2"/>
          </p:nvPr>
        </p:nvSpPr>
        <p:spPr>
          <a:xfrm>
            <a:off x="2911475" y="530225"/>
            <a:ext cx="3540125" cy="2654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936308" y="3361611"/>
            <a:ext cx="7490460" cy="3184684"/>
          </a:xfrm>
          <a:prstGeom prst="rect">
            <a:avLst/>
          </a:prstGeom>
          <a:noFill/>
          <a:ln>
            <a:noFill/>
          </a:ln>
        </p:spPr>
        <p:txBody>
          <a:bodyPr lIns="93921" tIns="93921" rIns="93921" bIns="93921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6473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A7AA-DA81-4861-8A92-66F2347FC691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C891-423C-4D7C-8720-2CD5BFB3C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7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A7AA-DA81-4861-8A92-66F2347FC691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C891-423C-4D7C-8720-2CD5BFB3C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53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A7AA-DA81-4861-8A92-66F2347FC691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C891-423C-4D7C-8720-2CD5BFB3C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86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A7AA-DA81-4861-8A92-66F2347FC691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C891-423C-4D7C-8720-2CD5BFB3C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4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A7AA-DA81-4861-8A92-66F2347FC691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C891-423C-4D7C-8720-2CD5BFB3C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A7AA-DA81-4861-8A92-66F2347FC691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C891-423C-4D7C-8720-2CD5BFB3C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6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A7AA-DA81-4861-8A92-66F2347FC691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C891-423C-4D7C-8720-2CD5BFB3C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39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A7AA-DA81-4861-8A92-66F2347FC691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C891-423C-4D7C-8720-2CD5BFB3C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9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A7AA-DA81-4861-8A92-66F2347FC691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C891-423C-4D7C-8720-2CD5BFB3C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08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A7AA-DA81-4861-8A92-66F2347FC691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C891-423C-4D7C-8720-2CD5BFB3C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0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A7AA-DA81-4861-8A92-66F2347FC691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C891-423C-4D7C-8720-2CD5BFB3C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6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FA7AA-DA81-4861-8A92-66F2347FC691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AC891-423C-4D7C-8720-2CD5BFB3CFE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791E7DA4-2512-40EE-92A9-33A57595060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438" y="0"/>
            <a:ext cx="91588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484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850301"/>
            <a:ext cx="6858000" cy="1790700"/>
          </a:xfrm>
        </p:spPr>
        <p:txBody>
          <a:bodyPr>
            <a:normAutofit/>
          </a:bodyPr>
          <a:lstStyle/>
          <a:p>
            <a:r>
              <a:rPr lang="en-US" sz="7500" b="1" dirty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1PETER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58780"/>
            <a:ext cx="6858000" cy="1241822"/>
          </a:xfrm>
        </p:spPr>
        <p:txBody>
          <a:bodyPr>
            <a:normAutofit/>
          </a:bodyPr>
          <a:lstStyle/>
          <a:p>
            <a:r>
              <a:rPr lang="en-US" sz="4500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Suffering &amp; Glory</a:t>
            </a:r>
            <a:endParaRPr lang="en-US" sz="36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667158"/>
      </p:ext>
    </p:extLst>
  </p:cSld>
  <p:clrMapOvr>
    <a:masterClrMapping/>
  </p:clrMapOvr>
  <p:transition spd="slow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37458" y="1054234"/>
            <a:ext cx="8177892" cy="994172"/>
          </a:xfrm>
          <a:prstGeom prst="rect">
            <a:avLst/>
          </a:prstGeom>
          <a:noFill/>
          <a:ln>
            <a:noFill/>
          </a:ln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rgbClr val="FFFF00"/>
                </a:solidFill>
              </a:rPr>
              <a:t>Our Glorious Salvation (1Pe. 1:1-12)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sz="half" idx="1"/>
          </p:nvPr>
        </p:nvSpPr>
        <p:spPr>
          <a:xfrm>
            <a:off x="337459" y="2226470"/>
            <a:ext cx="2338008" cy="3558381"/>
          </a:xfrm>
          <a:prstGeom prst="rect">
            <a:avLst/>
          </a:prstGeom>
          <a:noFill/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marL="260741" indent="-260741">
              <a:spcBef>
                <a:spcPts val="0"/>
              </a:spcBef>
              <a:spcAft>
                <a:spcPts val="750"/>
              </a:spcAft>
              <a:buFont typeface="+mj-lt"/>
              <a:buAutoNum type="arabicPeriod"/>
            </a:pPr>
            <a:r>
              <a:rPr lang="en-US" sz="2100" dirty="0">
                <a:solidFill>
                  <a:srgbClr val="FFFF00"/>
                </a:solidFill>
              </a:rPr>
              <a:t>Our salvation is wrought by God (1.2).</a:t>
            </a:r>
          </a:p>
          <a:p>
            <a:pPr marL="260741" indent="-260741">
              <a:spcBef>
                <a:spcPts val="0"/>
              </a:spcBef>
              <a:spcAft>
                <a:spcPts val="750"/>
              </a:spcAft>
              <a:buFont typeface="+mj-lt"/>
              <a:buAutoNum type="arabicPeriod"/>
            </a:pPr>
            <a:r>
              <a:rPr lang="en-US" sz="2100" dirty="0">
                <a:solidFill>
                  <a:srgbClr val="FFFF00"/>
                </a:solidFill>
              </a:rPr>
              <a:t>Our salvation is secure (1.3-5).</a:t>
            </a:r>
          </a:p>
          <a:p>
            <a:pPr marL="260741" indent="-260741">
              <a:spcBef>
                <a:spcPts val="0"/>
              </a:spcBef>
              <a:spcAft>
                <a:spcPts val="750"/>
              </a:spcAft>
              <a:buFont typeface="+mj-lt"/>
              <a:buAutoNum type="arabicPeriod"/>
            </a:pPr>
            <a:r>
              <a:rPr lang="en-US" sz="2100" dirty="0">
                <a:solidFill>
                  <a:srgbClr val="FFFF00"/>
                </a:solidFill>
              </a:rPr>
              <a:t>Our salvation is greater than our pain (1.6-9).</a:t>
            </a:r>
          </a:p>
          <a:p>
            <a:pPr marL="260741" indent="-260741">
              <a:spcBef>
                <a:spcPts val="0"/>
              </a:spcBef>
              <a:spcAft>
                <a:spcPts val="750"/>
              </a:spcAft>
              <a:buFont typeface="+mj-lt"/>
              <a:buAutoNum type="arabicPeriod"/>
            </a:pPr>
            <a:r>
              <a:rPr lang="en-US" sz="2100" dirty="0">
                <a:solidFill>
                  <a:srgbClr val="FFFF00"/>
                </a:solidFill>
              </a:rPr>
              <a:t>Our salvation was sought by others (1.10-12) .</a:t>
            </a:r>
            <a:endParaRPr sz="2100" dirty="0">
              <a:solidFill>
                <a:srgbClr val="FFFF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873831" y="2245388"/>
            <a:ext cx="5932714" cy="439778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It is not often that the New Testament talks about all three persons of deity (the Father, the Son, the Holy Spirit). (Mt. 28.19-20; 2Co. 13.14; Ro. 15.30; 1Th. 1.6-8; Jude 20-21).</a:t>
            </a:r>
          </a:p>
          <a:p>
            <a:r>
              <a:rPr lang="en-US" dirty="0"/>
              <a:t>These passage send a message about God’s full participation in our lives. (compare Mt. 28.18-19 to Acts 2:38)</a:t>
            </a:r>
          </a:p>
          <a:p>
            <a:r>
              <a:rPr lang="en-US" dirty="0"/>
              <a:t>The persons of God have the same nature and are of the same mind, but each has his own work and purpose.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771B30-E4F1-4C90-9B29-56DD1BF46C4A}"/>
              </a:ext>
            </a:extLst>
          </p:cNvPr>
          <p:cNvSpPr/>
          <p:nvPr/>
        </p:nvSpPr>
        <p:spPr>
          <a:xfrm>
            <a:off x="337459" y="2226470"/>
            <a:ext cx="2338009" cy="97604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29647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37458" y="1054234"/>
            <a:ext cx="8177892" cy="994172"/>
          </a:xfrm>
          <a:prstGeom prst="rect">
            <a:avLst/>
          </a:prstGeom>
          <a:noFill/>
          <a:ln>
            <a:noFill/>
          </a:ln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rgbClr val="FFFF00"/>
                </a:solidFill>
              </a:rPr>
              <a:t>Our Glorious Salvation (1Pe. 1:1-12)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873831" y="2245389"/>
            <a:ext cx="5932714" cy="35583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Father: </a:t>
            </a:r>
            <a:r>
              <a:rPr lang="en-US" dirty="0"/>
              <a:t>foreknowledge and planning</a:t>
            </a:r>
          </a:p>
          <a:p>
            <a:pPr lvl="1"/>
            <a:r>
              <a:rPr lang="en-US" sz="2800" dirty="0"/>
              <a:t>Eph. 1.3-5; Ro. 8.29-30</a:t>
            </a:r>
          </a:p>
          <a:p>
            <a:r>
              <a:rPr lang="en-US" dirty="0">
                <a:solidFill>
                  <a:srgbClr val="FFFF00"/>
                </a:solidFill>
              </a:rPr>
              <a:t>Spirit: </a:t>
            </a:r>
            <a:r>
              <a:rPr lang="en-US" dirty="0"/>
              <a:t>sanctification</a:t>
            </a:r>
          </a:p>
          <a:p>
            <a:pPr lvl="1"/>
            <a:r>
              <a:rPr lang="en-US" sz="2800" dirty="0"/>
              <a:t>2Th. 2.13; 1Co. 6.11; 2Pe. 1.20-21</a:t>
            </a:r>
          </a:p>
          <a:p>
            <a:r>
              <a:rPr lang="en-US" dirty="0">
                <a:solidFill>
                  <a:srgbClr val="FFFF00"/>
                </a:solidFill>
              </a:rPr>
              <a:t>Son: </a:t>
            </a:r>
            <a:r>
              <a:rPr lang="en-US" dirty="0"/>
              <a:t>purification by blood</a:t>
            </a:r>
          </a:p>
          <a:p>
            <a:pPr lvl="1"/>
            <a:r>
              <a:rPr lang="en-US" sz="2800" dirty="0"/>
              <a:t>Heb. 9.18-28</a:t>
            </a:r>
          </a:p>
        </p:txBody>
      </p:sp>
      <p:sp>
        <p:nvSpPr>
          <p:cNvPr id="8" name="Shape 25">
            <a:extLst>
              <a:ext uri="{FF2B5EF4-FFF2-40B4-BE49-F238E27FC236}">
                <a16:creationId xmlns:a16="http://schemas.microsoft.com/office/drawing/2014/main" id="{4E03DD8E-8965-4E0D-B744-41646324F209}"/>
              </a:ext>
            </a:extLst>
          </p:cNvPr>
          <p:cNvSpPr txBox="1">
            <a:spLocks/>
          </p:cNvSpPr>
          <p:nvPr/>
        </p:nvSpPr>
        <p:spPr>
          <a:xfrm>
            <a:off x="337459" y="2226470"/>
            <a:ext cx="2338008" cy="3558381"/>
          </a:xfrm>
          <a:prstGeom prst="rect">
            <a:avLst/>
          </a:prstGeom>
          <a:noFill/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0741" indent="-260741">
              <a:spcBef>
                <a:spcPts val="0"/>
              </a:spcBef>
              <a:spcAft>
                <a:spcPts val="750"/>
              </a:spcAft>
              <a:buFont typeface="+mj-lt"/>
              <a:buAutoNum type="arabicPeriod"/>
            </a:pPr>
            <a:r>
              <a:rPr lang="en-US" sz="2100" dirty="0">
                <a:solidFill>
                  <a:srgbClr val="FFFF00"/>
                </a:solidFill>
              </a:rPr>
              <a:t>Our salvation is wrought by God (1.2).</a:t>
            </a:r>
          </a:p>
          <a:p>
            <a:pPr marL="260741" indent="-260741">
              <a:spcBef>
                <a:spcPts val="0"/>
              </a:spcBef>
              <a:spcAft>
                <a:spcPts val="750"/>
              </a:spcAft>
              <a:buFont typeface="+mj-lt"/>
              <a:buAutoNum type="arabicPeriod"/>
            </a:pPr>
            <a:r>
              <a:rPr lang="en-US" sz="2100" dirty="0">
                <a:solidFill>
                  <a:srgbClr val="FFFF00"/>
                </a:solidFill>
              </a:rPr>
              <a:t>Our salvation is secure (1.3-5).</a:t>
            </a:r>
          </a:p>
          <a:p>
            <a:pPr marL="260741" indent="-260741">
              <a:spcBef>
                <a:spcPts val="0"/>
              </a:spcBef>
              <a:spcAft>
                <a:spcPts val="750"/>
              </a:spcAft>
              <a:buFont typeface="+mj-lt"/>
              <a:buAutoNum type="arabicPeriod"/>
            </a:pPr>
            <a:r>
              <a:rPr lang="en-US" sz="2100" dirty="0">
                <a:solidFill>
                  <a:srgbClr val="FFFF00"/>
                </a:solidFill>
              </a:rPr>
              <a:t>Our salvation is greater than our pain (1.6-9).</a:t>
            </a:r>
          </a:p>
          <a:p>
            <a:pPr marL="260741" indent="-260741">
              <a:spcBef>
                <a:spcPts val="0"/>
              </a:spcBef>
              <a:spcAft>
                <a:spcPts val="750"/>
              </a:spcAft>
              <a:buFont typeface="+mj-lt"/>
              <a:buAutoNum type="arabicPeriod"/>
            </a:pPr>
            <a:r>
              <a:rPr lang="en-US" sz="2100" dirty="0">
                <a:solidFill>
                  <a:srgbClr val="FFFF00"/>
                </a:solidFill>
              </a:rPr>
              <a:t>Our salvation was sought by others (1.10-12) 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DBD533-A872-44E8-984A-226C5C8C8ADA}"/>
              </a:ext>
            </a:extLst>
          </p:cNvPr>
          <p:cNvSpPr/>
          <p:nvPr/>
        </p:nvSpPr>
        <p:spPr>
          <a:xfrm>
            <a:off x="337459" y="2226470"/>
            <a:ext cx="2338009" cy="97604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766354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37458" y="1054234"/>
            <a:ext cx="8177892" cy="994172"/>
          </a:xfrm>
          <a:prstGeom prst="rect">
            <a:avLst/>
          </a:prstGeom>
          <a:noFill/>
          <a:ln>
            <a:noFill/>
          </a:ln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rgbClr val="FFFF00"/>
                </a:solidFill>
              </a:rPr>
              <a:t>Our Glorious Salvation (1Pe. 1:1-12)</a:t>
            </a:r>
          </a:p>
        </p:txBody>
      </p:sp>
      <p:sp>
        <p:nvSpPr>
          <p:cNvPr id="8" name="Shape 25">
            <a:extLst>
              <a:ext uri="{FF2B5EF4-FFF2-40B4-BE49-F238E27FC236}">
                <a16:creationId xmlns:a16="http://schemas.microsoft.com/office/drawing/2014/main" id="{5E8715D3-ADB7-4B44-B302-3408F8E72D46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337459" y="2226470"/>
            <a:ext cx="2338008" cy="3558381"/>
          </a:xfrm>
          <a:prstGeom prst="rect">
            <a:avLst/>
          </a:prstGeom>
          <a:noFill/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marL="260741" indent="-260741">
              <a:spcBef>
                <a:spcPts val="0"/>
              </a:spcBef>
              <a:spcAft>
                <a:spcPts val="750"/>
              </a:spcAft>
              <a:buFont typeface="+mj-lt"/>
              <a:buAutoNum type="arabicPeriod"/>
            </a:pPr>
            <a:r>
              <a:rPr lang="en-US" sz="2100" dirty="0">
                <a:solidFill>
                  <a:srgbClr val="FFFF00"/>
                </a:solidFill>
              </a:rPr>
              <a:t>Our salvation is wrought by God (1.2).</a:t>
            </a:r>
          </a:p>
          <a:p>
            <a:pPr marL="260741" indent="-260741">
              <a:spcBef>
                <a:spcPts val="0"/>
              </a:spcBef>
              <a:spcAft>
                <a:spcPts val="750"/>
              </a:spcAft>
              <a:buFont typeface="+mj-lt"/>
              <a:buAutoNum type="arabicPeriod"/>
            </a:pPr>
            <a:r>
              <a:rPr lang="en-US" sz="2100" dirty="0">
                <a:solidFill>
                  <a:srgbClr val="FFFF00"/>
                </a:solidFill>
              </a:rPr>
              <a:t>Our salvation is secure (1.3-5).</a:t>
            </a:r>
          </a:p>
          <a:p>
            <a:pPr marL="260741" indent="-260741">
              <a:spcBef>
                <a:spcPts val="0"/>
              </a:spcBef>
              <a:spcAft>
                <a:spcPts val="750"/>
              </a:spcAft>
              <a:buFont typeface="+mj-lt"/>
              <a:buAutoNum type="arabicPeriod"/>
            </a:pPr>
            <a:r>
              <a:rPr lang="en-US" sz="2100" dirty="0">
                <a:solidFill>
                  <a:srgbClr val="FFFF00"/>
                </a:solidFill>
              </a:rPr>
              <a:t>Our salvation is greater than our pain (1.6-9).</a:t>
            </a:r>
          </a:p>
          <a:p>
            <a:pPr marL="260741" indent="-260741">
              <a:spcBef>
                <a:spcPts val="0"/>
              </a:spcBef>
              <a:spcAft>
                <a:spcPts val="750"/>
              </a:spcAft>
              <a:buFont typeface="+mj-lt"/>
              <a:buAutoNum type="arabicPeriod"/>
            </a:pPr>
            <a:r>
              <a:rPr lang="en-US" sz="2100" dirty="0">
                <a:solidFill>
                  <a:srgbClr val="FFFF00"/>
                </a:solidFill>
              </a:rPr>
              <a:t>Our salvation was sought by others (1.10-12) .</a:t>
            </a:r>
            <a:endParaRPr sz="2100" dirty="0">
              <a:solidFill>
                <a:srgbClr val="FFFF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873831" y="2245388"/>
            <a:ext cx="5932714" cy="3558381"/>
          </a:xfrm>
        </p:spPr>
        <p:txBody>
          <a:bodyPr/>
          <a:lstStyle/>
          <a:p>
            <a:r>
              <a:rPr lang="en-US" dirty="0"/>
              <a:t>We are born again into a </a:t>
            </a:r>
            <a:r>
              <a:rPr lang="en-US" dirty="0">
                <a:solidFill>
                  <a:srgbClr val="FFFF00"/>
                </a:solidFill>
              </a:rPr>
              <a:t>living hope </a:t>
            </a:r>
            <a:r>
              <a:rPr lang="en-US" dirty="0"/>
              <a:t>through the resurrection of Jesus.</a:t>
            </a:r>
          </a:p>
          <a:p>
            <a:r>
              <a:rPr lang="en-US" dirty="0"/>
              <a:t>Our inheritance is </a:t>
            </a:r>
            <a:r>
              <a:rPr lang="en-US" dirty="0">
                <a:solidFill>
                  <a:srgbClr val="FFFF00"/>
                </a:solidFill>
              </a:rPr>
              <a:t>imperishable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undefiled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unfading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reserved</a:t>
            </a:r>
            <a:r>
              <a:rPr lang="en-US" dirty="0"/>
              <a:t>.</a:t>
            </a:r>
          </a:p>
          <a:p>
            <a:r>
              <a:rPr lang="en-US" dirty="0"/>
              <a:t>Through faith we are </a:t>
            </a:r>
            <a:r>
              <a:rPr lang="en-US" dirty="0">
                <a:solidFill>
                  <a:srgbClr val="FFFF00"/>
                </a:solidFill>
              </a:rPr>
              <a:t>protected</a:t>
            </a:r>
            <a:r>
              <a:rPr lang="en-US" dirty="0"/>
              <a:t> for salvation.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061425-9A0E-4610-A2BA-2BF1010C8D45}"/>
              </a:ext>
            </a:extLst>
          </p:cNvPr>
          <p:cNvSpPr/>
          <p:nvPr/>
        </p:nvSpPr>
        <p:spPr>
          <a:xfrm flipV="1">
            <a:off x="337459" y="3202516"/>
            <a:ext cx="2338009" cy="6858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85036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37458" y="1054234"/>
            <a:ext cx="8177892" cy="994172"/>
          </a:xfrm>
          <a:prstGeom prst="rect">
            <a:avLst/>
          </a:prstGeom>
          <a:noFill/>
          <a:ln>
            <a:noFill/>
          </a:ln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rgbClr val="FFFF00"/>
                </a:solidFill>
              </a:rPr>
              <a:t>Our Glorious Salvation (1Pe. 1:1-12)</a:t>
            </a:r>
          </a:p>
        </p:txBody>
      </p:sp>
      <p:sp>
        <p:nvSpPr>
          <p:cNvPr id="8" name="Shape 25">
            <a:extLst>
              <a:ext uri="{FF2B5EF4-FFF2-40B4-BE49-F238E27FC236}">
                <a16:creationId xmlns:a16="http://schemas.microsoft.com/office/drawing/2014/main" id="{A8AE1178-DA2F-41CF-8317-2AFB92BAF558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337459" y="2226470"/>
            <a:ext cx="2338008" cy="3558381"/>
          </a:xfrm>
          <a:prstGeom prst="rect">
            <a:avLst/>
          </a:prstGeom>
          <a:noFill/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marL="260741" indent="-260741">
              <a:spcBef>
                <a:spcPts val="0"/>
              </a:spcBef>
              <a:spcAft>
                <a:spcPts val="750"/>
              </a:spcAft>
              <a:buFont typeface="+mj-lt"/>
              <a:buAutoNum type="arabicPeriod"/>
            </a:pPr>
            <a:r>
              <a:rPr lang="en-US" sz="2100" dirty="0">
                <a:solidFill>
                  <a:srgbClr val="FFFF00"/>
                </a:solidFill>
              </a:rPr>
              <a:t>Our salvation is wrought by God (1.2).</a:t>
            </a:r>
          </a:p>
          <a:p>
            <a:pPr marL="260741" indent="-260741">
              <a:spcBef>
                <a:spcPts val="0"/>
              </a:spcBef>
              <a:spcAft>
                <a:spcPts val="750"/>
              </a:spcAft>
              <a:buFont typeface="+mj-lt"/>
              <a:buAutoNum type="arabicPeriod"/>
            </a:pPr>
            <a:r>
              <a:rPr lang="en-US" sz="2100" dirty="0">
                <a:solidFill>
                  <a:srgbClr val="FFFF00"/>
                </a:solidFill>
              </a:rPr>
              <a:t>Our salvation is secure (1.3-5).</a:t>
            </a:r>
          </a:p>
          <a:p>
            <a:pPr marL="260741" indent="-260741">
              <a:spcBef>
                <a:spcPts val="0"/>
              </a:spcBef>
              <a:spcAft>
                <a:spcPts val="750"/>
              </a:spcAft>
              <a:buFont typeface="+mj-lt"/>
              <a:buAutoNum type="arabicPeriod"/>
            </a:pPr>
            <a:r>
              <a:rPr lang="en-US" sz="2100" dirty="0">
                <a:solidFill>
                  <a:srgbClr val="FFFF00"/>
                </a:solidFill>
              </a:rPr>
              <a:t>Our salvation is greater than our pain (1.6-9).</a:t>
            </a:r>
          </a:p>
          <a:p>
            <a:pPr marL="260741" indent="-260741">
              <a:spcBef>
                <a:spcPts val="0"/>
              </a:spcBef>
              <a:spcAft>
                <a:spcPts val="750"/>
              </a:spcAft>
              <a:buFont typeface="+mj-lt"/>
              <a:buAutoNum type="arabicPeriod"/>
            </a:pPr>
            <a:r>
              <a:rPr lang="en-US" sz="2100" dirty="0">
                <a:solidFill>
                  <a:srgbClr val="FFFF00"/>
                </a:solidFill>
              </a:rPr>
              <a:t>Our salvation was sought by others (1.10-12) .</a:t>
            </a:r>
            <a:endParaRPr sz="2100" dirty="0">
              <a:solidFill>
                <a:srgbClr val="FFFF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873831" y="2245388"/>
            <a:ext cx="5932714" cy="3558381"/>
          </a:xfrm>
        </p:spPr>
        <p:txBody>
          <a:bodyPr/>
          <a:lstStyle/>
          <a:p>
            <a:r>
              <a:rPr lang="en-US" dirty="0"/>
              <a:t>We rejoice in our salvation in spite of </a:t>
            </a:r>
            <a:r>
              <a:rPr lang="en-US" dirty="0">
                <a:solidFill>
                  <a:srgbClr val="FFFF00"/>
                </a:solidFill>
              </a:rPr>
              <a:t>various trials</a:t>
            </a:r>
            <a:r>
              <a:rPr lang="en-US" dirty="0"/>
              <a:t>.</a:t>
            </a:r>
          </a:p>
          <a:p>
            <a:r>
              <a:rPr lang="en-US" dirty="0"/>
              <a:t>These trials will last only a </a:t>
            </a:r>
            <a:r>
              <a:rPr lang="en-US" dirty="0">
                <a:solidFill>
                  <a:srgbClr val="FFFF00"/>
                </a:solidFill>
              </a:rPr>
              <a:t>little while</a:t>
            </a:r>
            <a:r>
              <a:rPr lang="en-US" dirty="0"/>
              <a:t>.</a:t>
            </a:r>
          </a:p>
          <a:p>
            <a:r>
              <a:rPr lang="en-US" dirty="0"/>
              <a:t>The testing of our faith results in the </a:t>
            </a:r>
            <a:r>
              <a:rPr lang="en-US" dirty="0">
                <a:solidFill>
                  <a:srgbClr val="FFFF00"/>
                </a:solidFill>
              </a:rPr>
              <a:t>glory at the revelation of Jesus</a:t>
            </a:r>
            <a:r>
              <a:rPr lang="en-US" dirty="0"/>
              <a:t>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outcome</a:t>
            </a:r>
            <a:r>
              <a:rPr lang="en-US" dirty="0"/>
              <a:t> will be the salvation of our souls.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83A584-6286-4B44-BC8B-A39505F07955}"/>
              </a:ext>
            </a:extLst>
          </p:cNvPr>
          <p:cNvSpPr/>
          <p:nvPr/>
        </p:nvSpPr>
        <p:spPr>
          <a:xfrm>
            <a:off x="337459" y="3888317"/>
            <a:ext cx="2338009" cy="93980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15466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37458" y="1051411"/>
            <a:ext cx="8177892" cy="994172"/>
          </a:xfrm>
          <a:prstGeom prst="rect">
            <a:avLst/>
          </a:prstGeom>
          <a:noFill/>
          <a:ln>
            <a:noFill/>
          </a:ln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rgbClr val="FFFF00"/>
                </a:solidFill>
              </a:rPr>
              <a:t>Our Glorious Salvation (1Pe. 1:1-12)</a:t>
            </a:r>
          </a:p>
        </p:txBody>
      </p:sp>
      <p:sp>
        <p:nvSpPr>
          <p:cNvPr id="8" name="Shape 25">
            <a:extLst>
              <a:ext uri="{FF2B5EF4-FFF2-40B4-BE49-F238E27FC236}">
                <a16:creationId xmlns:a16="http://schemas.microsoft.com/office/drawing/2014/main" id="{A8AE1178-DA2F-41CF-8317-2AFB92BAF558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337459" y="2226470"/>
            <a:ext cx="2338008" cy="3558381"/>
          </a:xfrm>
          <a:prstGeom prst="rect">
            <a:avLst/>
          </a:prstGeom>
          <a:noFill/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marL="260741" indent="-260741">
              <a:spcBef>
                <a:spcPts val="0"/>
              </a:spcBef>
              <a:spcAft>
                <a:spcPts val="750"/>
              </a:spcAft>
              <a:buFont typeface="+mj-lt"/>
              <a:buAutoNum type="arabicPeriod"/>
            </a:pPr>
            <a:r>
              <a:rPr lang="en-US" sz="2100" dirty="0">
                <a:solidFill>
                  <a:srgbClr val="FFFF00"/>
                </a:solidFill>
              </a:rPr>
              <a:t>Our salvation is wrought by God (1.2).</a:t>
            </a:r>
          </a:p>
          <a:p>
            <a:pPr marL="260741" indent="-260741">
              <a:spcBef>
                <a:spcPts val="0"/>
              </a:spcBef>
              <a:spcAft>
                <a:spcPts val="750"/>
              </a:spcAft>
              <a:buFont typeface="+mj-lt"/>
              <a:buAutoNum type="arabicPeriod"/>
            </a:pPr>
            <a:r>
              <a:rPr lang="en-US" sz="2100" dirty="0">
                <a:solidFill>
                  <a:srgbClr val="FFFF00"/>
                </a:solidFill>
              </a:rPr>
              <a:t>Our salvation is secure (1.3-5).</a:t>
            </a:r>
          </a:p>
          <a:p>
            <a:pPr marL="260741" indent="-260741">
              <a:spcBef>
                <a:spcPts val="0"/>
              </a:spcBef>
              <a:spcAft>
                <a:spcPts val="750"/>
              </a:spcAft>
              <a:buFont typeface="+mj-lt"/>
              <a:buAutoNum type="arabicPeriod"/>
            </a:pPr>
            <a:r>
              <a:rPr lang="en-US" sz="2100" dirty="0">
                <a:solidFill>
                  <a:srgbClr val="FFFF00"/>
                </a:solidFill>
              </a:rPr>
              <a:t>Our salvation is greater than our pain (1.6-9).</a:t>
            </a:r>
          </a:p>
          <a:p>
            <a:pPr marL="260741" indent="-260741">
              <a:spcBef>
                <a:spcPts val="0"/>
              </a:spcBef>
              <a:spcAft>
                <a:spcPts val="750"/>
              </a:spcAft>
              <a:buFont typeface="+mj-lt"/>
              <a:buAutoNum type="arabicPeriod"/>
            </a:pPr>
            <a:r>
              <a:rPr lang="en-US" sz="2100" dirty="0">
                <a:solidFill>
                  <a:srgbClr val="FFFF00"/>
                </a:solidFill>
              </a:rPr>
              <a:t>Our salvation was sought by others (1.10-12) .</a:t>
            </a:r>
            <a:endParaRPr sz="2100" dirty="0">
              <a:solidFill>
                <a:srgbClr val="FFFF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873831" y="2226471"/>
            <a:ext cx="5932714" cy="35668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prophets</a:t>
            </a:r>
            <a:r>
              <a:rPr lang="en-US" dirty="0"/>
              <a:t> made careful searches and inquiries to know the person or the time of the Christ.</a:t>
            </a:r>
          </a:p>
          <a:p>
            <a:r>
              <a:rPr lang="en-US" dirty="0"/>
              <a:t>They were told </a:t>
            </a:r>
            <a:r>
              <a:rPr lang="en-US" dirty="0">
                <a:solidFill>
                  <a:srgbClr val="FFFF00"/>
                </a:solidFill>
              </a:rPr>
              <a:t>they were serving us</a:t>
            </a:r>
            <a:r>
              <a:rPr lang="en-US" dirty="0"/>
              <a:t>, Christians!</a:t>
            </a:r>
          </a:p>
          <a:p>
            <a:r>
              <a:rPr lang="en-US" dirty="0"/>
              <a:t>God’s plan was revealed to us </a:t>
            </a:r>
            <a:r>
              <a:rPr lang="en-US" dirty="0">
                <a:solidFill>
                  <a:srgbClr val="FFFF00"/>
                </a:solidFill>
              </a:rPr>
              <a:t>through the apostles</a:t>
            </a:r>
            <a:r>
              <a:rPr lang="en-US" dirty="0"/>
              <a:t>.</a:t>
            </a:r>
          </a:p>
          <a:p>
            <a:r>
              <a:rPr lang="en-US" dirty="0"/>
              <a:t>Even </a:t>
            </a:r>
            <a:r>
              <a:rPr lang="en-US" dirty="0">
                <a:solidFill>
                  <a:srgbClr val="FFFF00"/>
                </a:solidFill>
              </a:rPr>
              <a:t>angels</a:t>
            </a:r>
            <a:r>
              <a:rPr lang="en-US" dirty="0"/>
              <a:t> desired to understand God’s plan!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83A584-6286-4B44-BC8B-A39505F07955}"/>
              </a:ext>
            </a:extLst>
          </p:cNvPr>
          <p:cNvSpPr/>
          <p:nvPr/>
        </p:nvSpPr>
        <p:spPr>
          <a:xfrm flipV="1">
            <a:off x="337459" y="4836584"/>
            <a:ext cx="2338009" cy="95673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31512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1151</TotalTime>
  <Words>474</Words>
  <Application>Microsoft Office PowerPoint</Application>
  <PresentationFormat>On-screen Show (4:3)</PresentationFormat>
  <Paragraphs>47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Times New Roman</vt:lpstr>
      <vt:lpstr>Office Theme</vt:lpstr>
      <vt:lpstr>1PETER</vt:lpstr>
      <vt:lpstr>Our Glorious Salvation (1Pe. 1:1-12)</vt:lpstr>
      <vt:lpstr>Our Glorious Salvation (1Pe. 1:1-12)</vt:lpstr>
      <vt:lpstr>Our Glorious Salvation (1Pe. 1:1-12)</vt:lpstr>
      <vt:lpstr>Our Glorious Salvation (1Pe. 1:1-12)</vt:lpstr>
      <vt:lpstr>Our Glorious Salvation (1Pe. 1:1-12)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Peter, A Rock and Strength for His Brethren</dc:title>
  <cp:lastModifiedBy>David Raif</cp:lastModifiedBy>
  <cp:revision>12</cp:revision>
  <cp:lastPrinted>2017-06-25T06:49:20Z</cp:lastPrinted>
  <dcterms:modified xsi:type="dcterms:W3CDTF">2017-10-01T07:55:22Z</dcterms:modified>
</cp:coreProperties>
</file>