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7" r:id="rId4"/>
    <p:sldId id="261" r:id="rId5"/>
    <p:sldId id="266" r:id="rId6"/>
    <p:sldId id="262" r:id="rId7"/>
    <p:sldId id="263" r:id="rId8"/>
    <p:sldId id="269" r:id="rId9"/>
    <p:sldId id="270" r:id="rId10"/>
    <p:sldId id="271" r:id="rId11"/>
    <p:sldId id="260" r:id="rId12"/>
    <p:sldId id="257" r:id="rId13"/>
    <p:sldId id="272" r:id="rId14"/>
    <p:sldId id="275" r:id="rId15"/>
    <p:sldId id="276" r:id="rId16"/>
    <p:sldId id="277" r:id="rId17"/>
    <p:sldId id="278" r:id="rId18"/>
    <p:sldId id="274"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944"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26254A-75C0-496D-84D3-B4FD6702B002}"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221649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6254A-75C0-496D-84D3-B4FD6702B002}"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397848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6254A-75C0-496D-84D3-B4FD6702B002}"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406993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6254A-75C0-496D-84D3-B4FD6702B002}"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171658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26254A-75C0-496D-84D3-B4FD6702B002}"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398875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26254A-75C0-496D-84D3-B4FD6702B002}"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205197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26254A-75C0-496D-84D3-B4FD6702B002}"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81742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6254A-75C0-496D-84D3-B4FD6702B002}"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171754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6254A-75C0-496D-84D3-B4FD6702B002}"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197786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26254A-75C0-496D-84D3-B4FD6702B002}"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344675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26254A-75C0-496D-84D3-B4FD6702B002}"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1B43-6A1C-4E3C-AD84-6917D8366B45}" type="slidenum">
              <a:rPr lang="en-US" smtClean="0"/>
              <a:t>‹#›</a:t>
            </a:fld>
            <a:endParaRPr lang="en-US"/>
          </a:p>
        </p:txBody>
      </p:sp>
    </p:spTree>
    <p:extLst>
      <p:ext uri="{BB962C8B-B14F-4D97-AF65-F5344CB8AC3E}">
        <p14:creationId xmlns:p14="http://schemas.microsoft.com/office/powerpoint/2010/main" val="377934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6254A-75C0-496D-84D3-B4FD6702B002}" type="datetimeFigureOut">
              <a:rPr lang="en-US" smtClean="0"/>
              <a:t>9/17/2017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31B43-6A1C-4E3C-AD84-6917D8366B45}" type="slidenum">
              <a:rPr lang="en-US" smtClean="0"/>
              <a:t>‹#›</a:t>
            </a:fld>
            <a:endParaRPr lang="en-US"/>
          </a:p>
        </p:txBody>
      </p:sp>
    </p:spTree>
    <p:extLst>
      <p:ext uri="{BB962C8B-B14F-4D97-AF65-F5344CB8AC3E}">
        <p14:creationId xmlns:p14="http://schemas.microsoft.com/office/powerpoint/2010/main" val="353823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Matthew+13:50&amp;version=ASV"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FC69F5-E5AB-4B33-90D5-332E59E9F06E}"/>
              </a:ext>
            </a:extLst>
          </p:cNvPr>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711CC8A7-0779-428A-90E9-542100897469}"/>
              </a:ext>
            </a:extLst>
          </p:cNvPr>
          <p:cNvSpPr txBox="1"/>
          <p:nvPr/>
        </p:nvSpPr>
        <p:spPr>
          <a:xfrm>
            <a:off x="3257169" y="2621340"/>
            <a:ext cx="2858262" cy="1569660"/>
          </a:xfrm>
          <a:prstGeom prst="rect">
            <a:avLst/>
          </a:prstGeom>
          <a:noFill/>
        </p:spPr>
        <p:txBody>
          <a:bodyPr wrap="square" rtlCol="0">
            <a:spAutoFit/>
          </a:bodyPr>
          <a:lstStyle/>
          <a:p>
            <a:pPr algn="ctr"/>
            <a:r>
              <a:rPr lang="en-US" sz="2400" dirty="0"/>
              <a:t>Sunday</a:t>
            </a:r>
          </a:p>
          <a:p>
            <a:pPr algn="ctr"/>
            <a:r>
              <a:rPr lang="en-US" sz="2400" dirty="0"/>
              <a:t>11:00 a.m..</a:t>
            </a:r>
          </a:p>
          <a:p>
            <a:pPr algn="ctr"/>
            <a:r>
              <a:rPr lang="en-US" sz="2400" dirty="0"/>
              <a:t>September 17, 2017</a:t>
            </a:r>
          </a:p>
        </p:txBody>
      </p:sp>
    </p:spTree>
    <p:extLst>
      <p:ext uri="{BB962C8B-B14F-4D97-AF65-F5344CB8AC3E}">
        <p14:creationId xmlns:p14="http://schemas.microsoft.com/office/powerpoint/2010/main" val="65137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How God Views Sin</a:t>
            </a:r>
          </a:p>
        </p:txBody>
      </p:sp>
      <p:sp>
        <p:nvSpPr>
          <p:cNvPr id="2" name="Rectangle 1"/>
          <p:cNvSpPr/>
          <p:nvPr/>
        </p:nvSpPr>
        <p:spPr>
          <a:xfrm>
            <a:off x="152400" y="1676400"/>
            <a:ext cx="4281948" cy="400110"/>
          </a:xfrm>
          <a:prstGeom prst="rect">
            <a:avLst/>
          </a:prstGeom>
        </p:spPr>
        <p:txBody>
          <a:bodyPr wrap="square">
            <a:spAutoFit/>
          </a:bodyPr>
          <a:lstStyle/>
          <a:p>
            <a:r>
              <a:rPr lang="en-US" sz="2000" dirty="0"/>
              <a:t>The Cross!</a:t>
            </a:r>
          </a:p>
        </p:txBody>
      </p:sp>
      <p:sp>
        <p:nvSpPr>
          <p:cNvPr id="5" name="Rectangle 4"/>
          <p:cNvSpPr/>
          <p:nvPr/>
        </p:nvSpPr>
        <p:spPr>
          <a:xfrm>
            <a:off x="4624848" y="1219200"/>
            <a:ext cx="4519152" cy="461665"/>
          </a:xfrm>
          <a:prstGeom prst="rect">
            <a:avLst/>
          </a:prstGeom>
        </p:spPr>
        <p:txBody>
          <a:bodyPr wrap="square">
            <a:spAutoFit/>
          </a:bodyPr>
          <a:lstStyle/>
          <a:p>
            <a:r>
              <a:rPr lang="es-ES" sz="2400" b="1" dirty="0"/>
              <a:t>Cómo Piensa Dios Sobre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a:extLst>
              <a:ext uri="{FF2B5EF4-FFF2-40B4-BE49-F238E27FC236}">
                <a16:creationId xmlns:a16="http://schemas.microsoft.com/office/drawing/2014/main" id="{2EED657C-7AEE-4282-AA62-67E076F99861}"/>
              </a:ext>
            </a:extLst>
          </p:cNvPr>
          <p:cNvSpPr/>
          <p:nvPr/>
        </p:nvSpPr>
        <p:spPr>
          <a:xfrm>
            <a:off x="4709652" y="1676400"/>
            <a:ext cx="4281948" cy="400110"/>
          </a:xfrm>
          <a:prstGeom prst="rect">
            <a:avLst/>
          </a:prstGeom>
        </p:spPr>
        <p:txBody>
          <a:bodyPr wrap="square">
            <a:spAutoFit/>
          </a:bodyPr>
          <a:lstStyle/>
          <a:p>
            <a:r>
              <a:rPr lang="en-US" sz="2000" dirty="0"/>
              <a:t>¡la Cruz!</a:t>
            </a:r>
          </a:p>
        </p:txBody>
      </p:sp>
    </p:spTree>
    <p:extLst>
      <p:ext uri="{BB962C8B-B14F-4D97-AF65-F5344CB8AC3E}">
        <p14:creationId xmlns:p14="http://schemas.microsoft.com/office/powerpoint/2010/main" val="678107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The Necessity of Consequences</a:t>
            </a:r>
          </a:p>
        </p:txBody>
      </p:sp>
      <p:sp>
        <p:nvSpPr>
          <p:cNvPr id="5" name="Rectangle 4"/>
          <p:cNvSpPr/>
          <p:nvPr/>
        </p:nvSpPr>
        <p:spPr>
          <a:xfrm>
            <a:off x="4648200" y="1219200"/>
            <a:ext cx="5029200" cy="461665"/>
          </a:xfrm>
          <a:prstGeom prst="rect">
            <a:avLst/>
          </a:prstGeom>
        </p:spPr>
        <p:txBody>
          <a:bodyPr wrap="square">
            <a:spAutoFit/>
          </a:bodyPr>
          <a:lstStyle/>
          <a:p>
            <a:r>
              <a:rPr lang="es-ES" sz="2400" b="1" dirty="0"/>
              <a:t>La Necesidad de Consecuencias</a:t>
            </a:r>
            <a:endParaRPr lang="en-US" sz="2400" b="1" dirty="0"/>
          </a:p>
        </p:txBody>
      </p:sp>
      <p:sp>
        <p:nvSpPr>
          <p:cNvPr id="7" name="Rectangle 6"/>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099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3" name="Rectangle 2"/>
          <p:cNvSpPr/>
          <p:nvPr/>
        </p:nvSpPr>
        <p:spPr>
          <a:xfrm>
            <a:off x="228600" y="2038290"/>
            <a:ext cx="4572000" cy="400110"/>
          </a:xfrm>
          <a:prstGeom prst="rect">
            <a:avLst/>
          </a:prstGeom>
        </p:spPr>
        <p:txBody>
          <a:bodyPr>
            <a:spAutoFit/>
          </a:bodyPr>
          <a:lstStyle/>
          <a:p>
            <a:r>
              <a:rPr lang="en-US" sz="2000" dirty="0"/>
              <a:t>For Adam and Eve?</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a:extLst>
              <a:ext uri="{FF2B5EF4-FFF2-40B4-BE49-F238E27FC236}">
                <a16:creationId xmlns:a16="http://schemas.microsoft.com/office/drawing/2014/main" id="{665F96A8-C9EF-40D2-A378-89E0BD9D6BA9}"/>
              </a:ext>
            </a:extLst>
          </p:cNvPr>
          <p:cNvSpPr/>
          <p:nvPr/>
        </p:nvSpPr>
        <p:spPr>
          <a:xfrm>
            <a:off x="4968744" y="2057400"/>
            <a:ext cx="3778513" cy="400110"/>
          </a:xfrm>
          <a:prstGeom prst="rect">
            <a:avLst/>
          </a:prstGeom>
        </p:spPr>
        <p:txBody>
          <a:bodyPr>
            <a:spAutoFit/>
          </a:bodyPr>
          <a:lstStyle/>
          <a:p>
            <a:r>
              <a:rPr lang="en-US" sz="2000" dirty="0"/>
              <a:t>¿Por </a:t>
            </a:r>
            <a:r>
              <a:rPr lang="en-US" sz="2000" dirty="0" err="1"/>
              <a:t>Adán</a:t>
            </a:r>
            <a:r>
              <a:rPr lang="en-US" sz="2000" dirty="0"/>
              <a:t> y Eva?</a:t>
            </a:r>
          </a:p>
        </p:txBody>
      </p:sp>
    </p:spTree>
    <p:extLst>
      <p:ext uri="{BB962C8B-B14F-4D97-AF65-F5344CB8AC3E}">
        <p14:creationId xmlns:p14="http://schemas.microsoft.com/office/powerpoint/2010/main" val="330231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2" name="Rectangle 1"/>
          <p:cNvSpPr/>
          <p:nvPr/>
        </p:nvSpPr>
        <p:spPr>
          <a:xfrm>
            <a:off x="263236" y="2861905"/>
            <a:ext cx="4156364" cy="3416320"/>
          </a:xfrm>
          <a:prstGeom prst="rect">
            <a:avLst/>
          </a:prstGeom>
        </p:spPr>
        <p:txBody>
          <a:bodyPr>
            <a:spAutoFit/>
          </a:bodyPr>
          <a:lstStyle/>
          <a:p>
            <a:r>
              <a:rPr lang="en-US" dirty="0"/>
              <a:t>Matthew 8:12</a:t>
            </a:r>
          </a:p>
          <a:p>
            <a:r>
              <a:rPr lang="en-US" dirty="0"/>
              <a:t>“But the sons of the kingdom shall be </a:t>
            </a:r>
            <a:r>
              <a:rPr lang="en-US" b="1" dirty="0"/>
              <a:t>cast forth into the outer darkness</a:t>
            </a:r>
            <a:r>
              <a:rPr lang="en-US" dirty="0"/>
              <a:t>: there shall be the </a:t>
            </a:r>
            <a:r>
              <a:rPr lang="en-US" b="1" dirty="0"/>
              <a:t>weeping and the  gnashing of teeth</a:t>
            </a:r>
            <a:r>
              <a:rPr lang="en-US" dirty="0"/>
              <a:t>.”</a:t>
            </a:r>
          </a:p>
          <a:p>
            <a:endParaRPr lang="en-US" dirty="0"/>
          </a:p>
          <a:p>
            <a:r>
              <a:rPr lang="en-US" dirty="0"/>
              <a:t>Luke 13:28</a:t>
            </a:r>
          </a:p>
          <a:p>
            <a:r>
              <a:rPr lang="en-US" dirty="0"/>
              <a:t>“There shall be the </a:t>
            </a:r>
            <a:r>
              <a:rPr lang="en-US" b="1" dirty="0"/>
              <a:t>weeping and the gnashing of teeth</a:t>
            </a:r>
            <a:r>
              <a:rPr lang="en-US" dirty="0"/>
              <a:t>, when ye shall see Abraham, and Isaac, and Jacob, and all the prophets, in the kingdom of God, and </a:t>
            </a:r>
            <a:r>
              <a:rPr lang="en-US" b="1" dirty="0"/>
              <a:t>yourselves cast forth without</a:t>
            </a:r>
            <a:r>
              <a:rPr lang="en-US" dirty="0"/>
              <a:t>.”</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263236" y="2349044"/>
            <a:ext cx="1948034" cy="400110"/>
          </a:xfrm>
          <a:prstGeom prst="rect">
            <a:avLst/>
          </a:prstGeom>
        </p:spPr>
        <p:txBody>
          <a:bodyPr wrap="none">
            <a:spAutoFit/>
          </a:bodyPr>
          <a:lstStyle/>
          <a:p>
            <a:r>
              <a:rPr lang="en-US" sz="2000" b="1" i="1" dirty="0"/>
              <a:t>Jesus</a:t>
            </a:r>
            <a:r>
              <a:rPr lang="en-US" sz="2000" b="1" dirty="0"/>
              <a:t>’ teaching…</a:t>
            </a:r>
            <a:endParaRPr lang="en-US" sz="2000" dirty="0"/>
          </a:p>
        </p:txBody>
      </p:sp>
      <p:sp>
        <p:nvSpPr>
          <p:cNvPr id="3" name="Rectangle 2">
            <a:extLst>
              <a:ext uri="{FF2B5EF4-FFF2-40B4-BE49-F238E27FC236}">
                <a16:creationId xmlns:a16="http://schemas.microsoft.com/office/drawing/2014/main" id="{60CB09D2-2127-4E2C-9D69-78BFD7FB69A8}"/>
              </a:ext>
            </a:extLst>
          </p:cNvPr>
          <p:cNvSpPr/>
          <p:nvPr/>
        </p:nvSpPr>
        <p:spPr>
          <a:xfrm>
            <a:off x="4800600" y="2343090"/>
            <a:ext cx="2547429" cy="400110"/>
          </a:xfrm>
          <a:prstGeom prst="rect">
            <a:avLst/>
          </a:prstGeom>
        </p:spPr>
        <p:txBody>
          <a:bodyPr wrap="none">
            <a:spAutoFit/>
          </a:bodyPr>
          <a:lstStyle/>
          <a:p>
            <a:r>
              <a:rPr lang="en-US" sz="2000" b="1" dirty="0"/>
              <a:t>La </a:t>
            </a:r>
            <a:r>
              <a:rPr lang="en-US" sz="2000" b="1" dirty="0" err="1"/>
              <a:t>enseñanza</a:t>
            </a:r>
            <a:r>
              <a:rPr lang="en-US" sz="2000" b="1" dirty="0"/>
              <a:t> de Jesús</a:t>
            </a:r>
          </a:p>
        </p:txBody>
      </p:sp>
      <p:sp>
        <p:nvSpPr>
          <p:cNvPr id="10" name="Rectangle 9">
            <a:extLst>
              <a:ext uri="{FF2B5EF4-FFF2-40B4-BE49-F238E27FC236}">
                <a16:creationId xmlns:a16="http://schemas.microsoft.com/office/drawing/2014/main" id="{6BCECEA4-66F1-4449-A342-07C714B6D029}"/>
              </a:ext>
            </a:extLst>
          </p:cNvPr>
          <p:cNvSpPr/>
          <p:nvPr/>
        </p:nvSpPr>
        <p:spPr>
          <a:xfrm>
            <a:off x="4759036" y="2862942"/>
            <a:ext cx="4156364" cy="3139321"/>
          </a:xfrm>
          <a:prstGeom prst="rect">
            <a:avLst/>
          </a:prstGeom>
        </p:spPr>
        <p:txBody>
          <a:bodyPr>
            <a:spAutoFit/>
          </a:bodyPr>
          <a:lstStyle/>
          <a:p>
            <a:r>
              <a:rPr lang="en-US" dirty="0"/>
              <a:t>Mateo 8:12</a:t>
            </a:r>
          </a:p>
          <a:p>
            <a:r>
              <a:rPr lang="en-US" dirty="0"/>
              <a:t>“</a:t>
            </a:r>
            <a:r>
              <a:rPr lang="es-ES" dirty="0"/>
              <a:t>pero los hijos del reino serán </a:t>
            </a:r>
            <a:r>
              <a:rPr lang="es-ES" b="1" dirty="0"/>
              <a:t>echados a las tinieblas de afuera</a:t>
            </a:r>
            <a:r>
              <a:rPr lang="es-ES" dirty="0"/>
              <a:t>; allí será </a:t>
            </a:r>
            <a:r>
              <a:rPr lang="es-ES" b="1" dirty="0"/>
              <a:t>el lloro y el crujir de dientes.</a:t>
            </a:r>
            <a:r>
              <a:rPr lang="en-US" dirty="0"/>
              <a:t>”</a:t>
            </a:r>
          </a:p>
          <a:p>
            <a:endParaRPr lang="en-US" dirty="0"/>
          </a:p>
          <a:p>
            <a:endParaRPr lang="en-US" dirty="0"/>
          </a:p>
          <a:p>
            <a:r>
              <a:rPr lang="en-US" dirty="0"/>
              <a:t>Lucas 13:28</a:t>
            </a:r>
          </a:p>
          <a:p>
            <a:r>
              <a:rPr lang="en-US" dirty="0"/>
              <a:t>“</a:t>
            </a:r>
            <a:r>
              <a:rPr lang="es-ES" dirty="0"/>
              <a:t>Allí será </a:t>
            </a:r>
            <a:r>
              <a:rPr lang="es-ES" b="1" dirty="0"/>
              <a:t>el llanto y el crujir de dientes</a:t>
            </a:r>
            <a:r>
              <a:rPr lang="es-ES" dirty="0"/>
              <a:t>, cuando veáis a Abraham, a Isaac, a Jacob y a todos los profetas en el reino de Dios, y </a:t>
            </a:r>
            <a:r>
              <a:rPr lang="es-ES" b="1" dirty="0"/>
              <a:t>vosotros estéis excluidos.</a:t>
            </a:r>
            <a:r>
              <a:rPr lang="en-US" dirty="0"/>
              <a:t>”</a:t>
            </a:r>
          </a:p>
        </p:txBody>
      </p:sp>
    </p:spTree>
    <p:extLst>
      <p:ext uri="{BB962C8B-B14F-4D97-AF65-F5344CB8AC3E}">
        <p14:creationId xmlns:p14="http://schemas.microsoft.com/office/powerpoint/2010/main" val="37971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2" name="Rectangle 1"/>
          <p:cNvSpPr/>
          <p:nvPr/>
        </p:nvSpPr>
        <p:spPr>
          <a:xfrm>
            <a:off x="263236" y="2888694"/>
            <a:ext cx="4156364" cy="3139321"/>
          </a:xfrm>
          <a:prstGeom prst="rect">
            <a:avLst/>
          </a:prstGeom>
        </p:spPr>
        <p:txBody>
          <a:bodyPr>
            <a:spAutoFit/>
          </a:bodyPr>
          <a:lstStyle/>
          <a:p>
            <a:r>
              <a:rPr lang="en-US" dirty="0"/>
              <a:t>Matthew 13:42</a:t>
            </a:r>
          </a:p>
          <a:p>
            <a:r>
              <a:rPr lang="en-US" i="1" dirty="0"/>
              <a:t>Parable of the Tares…</a:t>
            </a:r>
            <a:endParaRPr lang="en-US" i="1" dirty="0">
              <a:effectLst/>
            </a:endParaRPr>
          </a:p>
          <a:p>
            <a:r>
              <a:rPr lang="en-US" dirty="0"/>
              <a:t>“and shall </a:t>
            </a:r>
            <a:r>
              <a:rPr lang="en-US" b="1" dirty="0"/>
              <a:t>cast them into the furnace of fire</a:t>
            </a:r>
            <a:r>
              <a:rPr lang="en-US" dirty="0"/>
              <a:t>: there shall be </a:t>
            </a:r>
            <a:r>
              <a:rPr lang="en-US" b="1" dirty="0"/>
              <a:t>the weeping and the gnashing of teeth</a:t>
            </a:r>
            <a:r>
              <a:rPr lang="en-US" dirty="0"/>
              <a:t>.”</a:t>
            </a:r>
          </a:p>
          <a:p>
            <a:endParaRPr lang="en-US" dirty="0">
              <a:hlinkClick r:id="rId2"/>
            </a:endParaRPr>
          </a:p>
          <a:p>
            <a:r>
              <a:rPr lang="en-US" dirty="0"/>
              <a:t>Matthew 13:50</a:t>
            </a:r>
          </a:p>
          <a:p>
            <a:r>
              <a:rPr lang="en-US" i="1" dirty="0"/>
              <a:t>Parable of the Net</a:t>
            </a:r>
            <a:endParaRPr lang="en-US" i="1" dirty="0">
              <a:effectLst/>
            </a:endParaRPr>
          </a:p>
          <a:p>
            <a:r>
              <a:rPr lang="en-US" dirty="0"/>
              <a:t>“and shall </a:t>
            </a:r>
            <a:r>
              <a:rPr lang="en-US" b="1" dirty="0"/>
              <a:t>cast them into the furnace of fire</a:t>
            </a:r>
            <a:r>
              <a:rPr lang="en-US" dirty="0"/>
              <a:t>: there shall be </a:t>
            </a:r>
            <a:r>
              <a:rPr lang="en-US" b="1" dirty="0"/>
              <a:t>the weeping and the gnashing of teeth</a:t>
            </a:r>
            <a:r>
              <a:rPr lang="en-US" dirty="0"/>
              <a:t>.”</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p:cNvSpPr/>
          <p:nvPr/>
        </p:nvSpPr>
        <p:spPr>
          <a:xfrm>
            <a:off x="263236" y="2349044"/>
            <a:ext cx="1948034" cy="400110"/>
          </a:xfrm>
          <a:prstGeom prst="rect">
            <a:avLst/>
          </a:prstGeom>
        </p:spPr>
        <p:txBody>
          <a:bodyPr wrap="none">
            <a:spAutoFit/>
          </a:bodyPr>
          <a:lstStyle/>
          <a:p>
            <a:r>
              <a:rPr lang="en-US" sz="2000" b="1" i="1" dirty="0"/>
              <a:t>Jesus</a:t>
            </a:r>
            <a:r>
              <a:rPr lang="en-US" sz="2000" b="1" dirty="0"/>
              <a:t>’ teaching…</a:t>
            </a:r>
            <a:endParaRPr lang="en-US" sz="2000" dirty="0"/>
          </a:p>
        </p:txBody>
      </p:sp>
      <p:sp>
        <p:nvSpPr>
          <p:cNvPr id="11" name="Rectangle 10">
            <a:extLst>
              <a:ext uri="{FF2B5EF4-FFF2-40B4-BE49-F238E27FC236}">
                <a16:creationId xmlns:a16="http://schemas.microsoft.com/office/drawing/2014/main" id="{26A016EF-21B4-48BF-8229-5985D0A4AF07}"/>
              </a:ext>
            </a:extLst>
          </p:cNvPr>
          <p:cNvSpPr/>
          <p:nvPr/>
        </p:nvSpPr>
        <p:spPr>
          <a:xfrm>
            <a:off x="4800600" y="2343090"/>
            <a:ext cx="2547429" cy="400110"/>
          </a:xfrm>
          <a:prstGeom prst="rect">
            <a:avLst/>
          </a:prstGeom>
        </p:spPr>
        <p:txBody>
          <a:bodyPr wrap="none">
            <a:spAutoFit/>
          </a:bodyPr>
          <a:lstStyle/>
          <a:p>
            <a:r>
              <a:rPr lang="en-US" sz="2000" b="1" dirty="0"/>
              <a:t>La </a:t>
            </a:r>
            <a:r>
              <a:rPr lang="en-US" sz="2000" b="1" dirty="0" err="1"/>
              <a:t>enseñanza</a:t>
            </a:r>
            <a:r>
              <a:rPr lang="en-US" sz="2000" b="1" dirty="0"/>
              <a:t> de Jesús</a:t>
            </a:r>
          </a:p>
        </p:txBody>
      </p:sp>
      <p:sp>
        <p:nvSpPr>
          <p:cNvPr id="12" name="Rectangle 11">
            <a:extLst>
              <a:ext uri="{FF2B5EF4-FFF2-40B4-BE49-F238E27FC236}">
                <a16:creationId xmlns:a16="http://schemas.microsoft.com/office/drawing/2014/main" id="{704428AF-5F33-4F48-A1E7-187DE6ABE1B7}"/>
              </a:ext>
            </a:extLst>
          </p:cNvPr>
          <p:cNvSpPr/>
          <p:nvPr/>
        </p:nvSpPr>
        <p:spPr>
          <a:xfrm>
            <a:off x="4835236" y="2895600"/>
            <a:ext cx="4156364" cy="2585323"/>
          </a:xfrm>
          <a:prstGeom prst="rect">
            <a:avLst/>
          </a:prstGeom>
        </p:spPr>
        <p:txBody>
          <a:bodyPr>
            <a:spAutoFit/>
          </a:bodyPr>
          <a:lstStyle/>
          <a:p>
            <a:r>
              <a:rPr lang="en-US" dirty="0"/>
              <a:t>Mateo 13:42</a:t>
            </a:r>
          </a:p>
          <a:p>
            <a:r>
              <a:rPr lang="es-ES" i="1" dirty="0"/>
              <a:t>la parábola de la cizaña</a:t>
            </a:r>
            <a:r>
              <a:rPr lang="en-US" i="1" dirty="0"/>
              <a:t>…</a:t>
            </a:r>
            <a:endParaRPr lang="en-US" i="1" dirty="0">
              <a:effectLst/>
            </a:endParaRPr>
          </a:p>
          <a:p>
            <a:r>
              <a:rPr lang="en-US" dirty="0"/>
              <a:t>“</a:t>
            </a:r>
            <a:r>
              <a:rPr lang="es-ES" b="1" baseline="30000" dirty="0"/>
              <a:t> </a:t>
            </a:r>
            <a:r>
              <a:rPr lang="es-ES" dirty="0"/>
              <a:t>y los </a:t>
            </a:r>
            <a:r>
              <a:rPr lang="es-ES" b="1" dirty="0"/>
              <a:t>echarán en el horno de fuego</a:t>
            </a:r>
            <a:r>
              <a:rPr lang="es-ES" dirty="0"/>
              <a:t>; allí será </a:t>
            </a:r>
            <a:r>
              <a:rPr lang="es-ES" b="1" dirty="0"/>
              <a:t>el lloro y el crujir de dientes</a:t>
            </a:r>
            <a:r>
              <a:rPr lang="en-US" dirty="0"/>
              <a:t>.”</a:t>
            </a:r>
          </a:p>
          <a:p>
            <a:endParaRPr lang="en-US" dirty="0">
              <a:hlinkClick r:id="rId2"/>
            </a:endParaRPr>
          </a:p>
          <a:p>
            <a:r>
              <a:rPr lang="en-US" dirty="0"/>
              <a:t>Mateo 13:50</a:t>
            </a:r>
          </a:p>
          <a:p>
            <a:r>
              <a:rPr lang="en-US" i="1" dirty="0" err="1"/>
              <a:t>Parábola</a:t>
            </a:r>
            <a:r>
              <a:rPr lang="en-US" i="1" dirty="0"/>
              <a:t> de la red</a:t>
            </a:r>
          </a:p>
          <a:p>
            <a:r>
              <a:rPr lang="en-US" dirty="0"/>
              <a:t>“</a:t>
            </a:r>
            <a:r>
              <a:rPr lang="es-ES" dirty="0"/>
              <a:t>y los </a:t>
            </a:r>
            <a:r>
              <a:rPr lang="es-ES" b="1" dirty="0"/>
              <a:t>echarán en el horno de fuego</a:t>
            </a:r>
            <a:r>
              <a:rPr lang="es-ES" dirty="0"/>
              <a:t>; allí será </a:t>
            </a:r>
            <a:r>
              <a:rPr lang="es-ES" b="1" dirty="0"/>
              <a:t>el lloro y el crujir de dientes</a:t>
            </a:r>
            <a:r>
              <a:rPr lang="en-US" dirty="0"/>
              <a:t>.”</a:t>
            </a:r>
          </a:p>
        </p:txBody>
      </p:sp>
    </p:spTree>
    <p:extLst>
      <p:ext uri="{BB962C8B-B14F-4D97-AF65-F5344CB8AC3E}">
        <p14:creationId xmlns:p14="http://schemas.microsoft.com/office/powerpoint/2010/main" val="347243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2" name="Rectangle 1"/>
          <p:cNvSpPr/>
          <p:nvPr/>
        </p:nvSpPr>
        <p:spPr>
          <a:xfrm>
            <a:off x="263236" y="2887682"/>
            <a:ext cx="4156364" cy="1754326"/>
          </a:xfrm>
          <a:prstGeom prst="rect">
            <a:avLst/>
          </a:prstGeom>
        </p:spPr>
        <p:txBody>
          <a:bodyPr>
            <a:spAutoFit/>
          </a:bodyPr>
          <a:lstStyle/>
          <a:p>
            <a:r>
              <a:rPr lang="en-US" dirty="0"/>
              <a:t>Matthew 22:13</a:t>
            </a:r>
          </a:p>
          <a:p>
            <a:r>
              <a:rPr lang="en-US" i="1" dirty="0"/>
              <a:t>Parable of the Marriage Feast</a:t>
            </a:r>
            <a:endParaRPr lang="en-US" i="1" dirty="0">
              <a:effectLst/>
            </a:endParaRPr>
          </a:p>
          <a:p>
            <a:r>
              <a:rPr lang="en-US" dirty="0"/>
              <a:t>“Then the king said to the servants, Bind him hand and foot, and </a:t>
            </a:r>
            <a:r>
              <a:rPr lang="en-US" b="1" dirty="0"/>
              <a:t>cast him out into the outer darkness</a:t>
            </a:r>
            <a:r>
              <a:rPr lang="en-US" dirty="0"/>
              <a:t>; there shall be the </a:t>
            </a:r>
            <a:r>
              <a:rPr lang="en-US" b="1" dirty="0"/>
              <a:t>weeping and the gnashing of teeth</a:t>
            </a:r>
            <a:r>
              <a:rPr lang="en-US" dirty="0"/>
              <a:t>.”</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1" name="Rectangle 10"/>
          <p:cNvSpPr/>
          <p:nvPr/>
        </p:nvSpPr>
        <p:spPr>
          <a:xfrm>
            <a:off x="263236" y="2349044"/>
            <a:ext cx="1948034" cy="400110"/>
          </a:xfrm>
          <a:prstGeom prst="rect">
            <a:avLst/>
          </a:prstGeom>
        </p:spPr>
        <p:txBody>
          <a:bodyPr wrap="none">
            <a:spAutoFit/>
          </a:bodyPr>
          <a:lstStyle/>
          <a:p>
            <a:r>
              <a:rPr lang="en-US" sz="2000" b="1" i="1" dirty="0"/>
              <a:t>Jesus</a:t>
            </a:r>
            <a:r>
              <a:rPr lang="en-US" sz="2000" b="1" dirty="0"/>
              <a:t>’ teaching…</a:t>
            </a:r>
            <a:endParaRPr lang="en-US" sz="2000" dirty="0"/>
          </a:p>
        </p:txBody>
      </p:sp>
      <p:sp>
        <p:nvSpPr>
          <p:cNvPr id="10" name="Rectangle 9">
            <a:extLst>
              <a:ext uri="{FF2B5EF4-FFF2-40B4-BE49-F238E27FC236}">
                <a16:creationId xmlns:a16="http://schemas.microsoft.com/office/drawing/2014/main" id="{A294787F-15C8-42B7-A81D-5DBB68DD83A5}"/>
              </a:ext>
            </a:extLst>
          </p:cNvPr>
          <p:cNvSpPr/>
          <p:nvPr/>
        </p:nvSpPr>
        <p:spPr>
          <a:xfrm>
            <a:off x="4800600" y="2343090"/>
            <a:ext cx="2547429" cy="400110"/>
          </a:xfrm>
          <a:prstGeom prst="rect">
            <a:avLst/>
          </a:prstGeom>
        </p:spPr>
        <p:txBody>
          <a:bodyPr wrap="none">
            <a:spAutoFit/>
          </a:bodyPr>
          <a:lstStyle/>
          <a:p>
            <a:r>
              <a:rPr lang="en-US" sz="2000" b="1" dirty="0"/>
              <a:t>La </a:t>
            </a:r>
            <a:r>
              <a:rPr lang="en-US" sz="2000" b="1" dirty="0" err="1"/>
              <a:t>enseñanza</a:t>
            </a:r>
            <a:r>
              <a:rPr lang="en-US" sz="2000" b="1" dirty="0"/>
              <a:t> de Jesús</a:t>
            </a:r>
          </a:p>
        </p:txBody>
      </p:sp>
      <p:sp>
        <p:nvSpPr>
          <p:cNvPr id="12" name="Rectangle 11">
            <a:extLst>
              <a:ext uri="{FF2B5EF4-FFF2-40B4-BE49-F238E27FC236}">
                <a16:creationId xmlns:a16="http://schemas.microsoft.com/office/drawing/2014/main" id="{DC4813ED-7CE6-4501-9729-3F036A93FF95}"/>
              </a:ext>
            </a:extLst>
          </p:cNvPr>
          <p:cNvSpPr/>
          <p:nvPr/>
        </p:nvSpPr>
        <p:spPr>
          <a:xfrm>
            <a:off x="4800600" y="2895600"/>
            <a:ext cx="4156364" cy="1754326"/>
          </a:xfrm>
          <a:prstGeom prst="rect">
            <a:avLst/>
          </a:prstGeom>
        </p:spPr>
        <p:txBody>
          <a:bodyPr>
            <a:spAutoFit/>
          </a:bodyPr>
          <a:lstStyle/>
          <a:p>
            <a:r>
              <a:rPr lang="en-US" dirty="0"/>
              <a:t>Matthew 22:13</a:t>
            </a:r>
          </a:p>
          <a:p>
            <a:r>
              <a:rPr lang="es-ES" i="1" dirty="0"/>
              <a:t>Parábola de la fiesta de bodas</a:t>
            </a:r>
          </a:p>
          <a:p>
            <a:r>
              <a:rPr lang="es-ES" b="1" baseline="30000" dirty="0"/>
              <a:t> </a:t>
            </a:r>
            <a:r>
              <a:rPr lang="es-ES" dirty="0"/>
              <a:t>Entonces el rey dijo a los que servían: “Atadlo de pies y manos y </a:t>
            </a:r>
            <a:r>
              <a:rPr lang="es-ES" b="1" dirty="0"/>
              <a:t>echadlo a las tinieblas de afuera</a:t>
            </a:r>
            <a:r>
              <a:rPr lang="es-ES" dirty="0"/>
              <a:t>; allí será </a:t>
            </a:r>
            <a:r>
              <a:rPr lang="es-ES" b="1" dirty="0"/>
              <a:t>el lloro y el crujir de dientes</a:t>
            </a:r>
            <a:r>
              <a:rPr lang="es-ES" dirty="0"/>
              <a:t>”</a:t>
            </a:r>
            <a:endParaRPr lang="en-US" dirty="0"/>
          </a:p>
        </p:txBody>
      </p:sp>
    </p:spTree>
    <p:extLst>
      <p:ext uri="{BB962C8B-B14F-4D97-AF65-F5344CB8AC3E}">
        <p14:creationId xmlns:p14="http://schemas.microsoft.com/office/powerpoint/2010/main" val="87863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2" name="Rectangle 1"/>
          <p:cNvSpPr/>
          <p:nvPr/>
        </p:nvSpPr>
        <p:spPr>
          <a:xfrm>
            <a:off x="263236" y="2887682"/>
            <a:ext cx="4156364" cy="1754326"/>
          </a:xfrm>
          <a:prstGeom prst="rect">
            <a:avLst/>
          </a:prstGeom>
        </p:spPr>
        <p:txBody>
          <a:bodyPr>
            <a:spAutoFit/>
          </a:bodyPr>
          <a:lstStyle/>
          <a:p>
            <a:r>
              <a:rPr lang="en-US" dirty="0"/>
              <a:t>Matthew 24:51</a:t>
            </a:r>
          </a:p>
          <a:p>
            <a:r>
              <a:rPr lang="en-US" i="1" dirty="0"/>
              <a:t>Parable of the Unfaithful Servant</a:t>
            </a:r>
            <a:endParaRPr lang="en-US" i="1" dirty="0">
              <a:effectLst/>
            </a:endParaRPr>
          </a:p>
          <a:p>
            <a:r>
              <a:rPr lang="en-US" dirty="0"/>
              <a:t>“…and </a:t>
            </a:r>
            <a:r>
              <a:rPr lang="en-US" b="1" dirty="0"/>
              <a:t>shall cut him asunder</a:t>
            </a:r>
            <a:r>
              <a:rPr lang="en-US" dirty="0"/>
              <a:t>, and </a:t>
            </a:r>
            <a:r>
              <a:rPr lang="en-US" b="1" dirty="0"/>
              <a:t>appoint his portion with the hypocrites</a:t>
            </a:r>
            <a:r>
              <a:rPr lang="en-US" dirty="0"/>
              <a:t>: there shall be </a:t>
            </a:r>
            <a:r>
              <a:rPr lang="en-US" b="1" dirty="0"/>
              <a:t>the weeping and the gnashing of teeth</a:t>
            </a:r>
            <a:r>
              <a:rPr lang="en-US" dirty="0"/>
              <a:t>.”</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1" name="Rectangle 10"/>
          <p:cNvSpPr/>
          <p:nvPr/>
        </p:nvSpPr>
        <p:spPr>
          <a:xfrm>
            <a:off x="263236" y="2349044"/>
            <a:ext cx="1948034" cy="400110"/>
          </a:xfrm>
          <a:prstGeom prst="rect">
            <a:avLst/>
          </a:prstGeom>
        </p:spPr>
        <p:txBody>
          <a:bodyPr wrap="none">
            <a:spAutoFit/>
          </a:bodyPr>
          <a:lstStyle/>
          <a:p>
            <a:r>
              <a:rPr lang="en-US" sz="2000" b="1" i="1" dirty="0"/>
              <a:t>Jesus</a:t>
            </a:r>
            <a:r>
              <a:rPr lang="en-US" sz="2000" b="1" dirty="0"/>
              <a:t>’ teaching…</a:t>
            </a:r>
            <a:endParaRPr lang="en-US" sz="2000" dirty="0"/>
          </a:p>
        </p:txBody>
      </p:sp>
      <p:sp>
        <p:nvSpPr>
          <p:cNvPr id="10" name="Rectangle 9">
            <a:extLst>
              <a:ext uri="{FF2B5EF4-FFF2-40B4-BE49-F238E27FC236}">
                <a16:creationId xmlns:a16="http://schemas.microsoft.com/office/drawing/2014/main" id="{713D931C-A710-43EB-A10E-F7EC1F00428A}"/>
              </a:ext>
            </a:extLst>
          </p:cNvPr>
          <p:cNvSpPr/>
          <p:nvPr/>
        </p:nvSpPr>
        <p:spPr>
          <a:xfrm>
            <a:off x="4800600" y="2343090"/>
            <a:ext cx="2547429" cy="400110"/>
          </a:xfrm>
          <a:prstGeom prst="rect">
            <a:avLst/>
          </a:prstGeom>
        </p:spPr>
        <p:txBody>
          <a:bodyPr wrap="none">
            <a:spAutoFit/>
          </a:bodyPr>
          <a:lstStyle/>
          <a:p>
            <a:r>
              <a:rPr lang="en-US" sz="2000" b="1" dirty="0"/>
              <a:t>La </a:t>
            </a:r>
            <a:r>
              <a:rPr lang="en-US" sz="2000" b="1" dirty="0" err="1"/>
              <a:t>enseñanza</a:t>
            </a:r>
            <a:r>
              <a:rPr lang="en-US" sz="2000" b="1" dirty="0"/>
              <a:t> de Jesús</a:t>
            </a:r>
          </a:p>
        </p:txBody>
      </p:sp>
      <p:sp>
        <p:nvSpPr>
          <p:cNvPr id="12" name="Rectangle 11">
            <a:extLst>
              <a:ext uri="{FF2B5EF4-FFF2-40B4-BE49-F238E27FC236}">
                <a16:creationId xmlns:a16="http://schemas.microsoft.com/office/drawing/2014/main" id="{01ABAE5C-22C8-4854-8EEC-1173C61C0EAE}"/>
              </a:ext>
            </a:extLst>
          </p:cNvPr>
          <p:cNvSpPr/>
          <p:nvPr/>
        </p:nvSpPr>
        <p:spPr>
          <a:xfrm>
            <a:off x="4800600" y="2895600"/>
            <a:ext cx="4156364" cy="1477328"/>
          </a:xfrm>
          <a:prstGeom prst="rect">
            <a:avLst/>
          </a:prstGeom>
        </p:spPr>
        <p:txBody>
          <a:bodyPr>
            <a:spAutoFit/>
          </a:bodyPr>
          <a:lstStyle/>
          <a:p>
            <a:r>
              <a:rPr lang="en-US" dirty="0"/>
              <a:t>Mateo 24:51</a:t>
            </a:r>
          </a:p>
          <a:p>
            <a:r>
              <a:rPr lang="es-ES" i="1" dirty="0"/>
              <a:t>La fidelidad en el servicio</a:t>
            </a:r>
          </a:p>
          <a:p>
            <a:r>
              <a:rPr lang="en-US" dirty="0"/>
              <a:t>“…</a:t>
            </a:r>
            <a:r>
              <a:rPr lang="es-ES" dirty="0"/>
              <a:t>y </a:t>
            </a:r>
            <a:r>
              <a:rPr lang="es-ES" b="1" dirty="0"/>
              <a:t>lo castigará duramente</a:t>
            </a:r>
            <a:r>
              <a:rPr lang="es-ES" dirty="0"/>
              <a:t> y </a:t>
            </a:r>
            <a:r>
              <a:rPr lang="es-ES" b="1" dirty="0"/>
              <a:t>pondrá su parte con los hipócritas</a:t>
            </a:r>
            <a:r>
              <a:rPr lang="es-ES" dirty="0"/>
              <a:t>; allí será </a:t>
            </a:r>
            <a:r>
              <a:rPr lang="es-ES" b="1" dirty="0"/>
              <a:t>el lloro y el crujir de dientes</a:t>
            </a:r>
            <a:r>
              <a:rPr lang="es-ES" dirty="0"/>
              <a:t>.</a:t>
            </a:r>
            <a:r>
              <a:rPr lang="en-US" dirty="0"/>
              <a:t>”</a:t>
            </a:r>
          </a:p>
        </p:txBody>
      </p:sp>
    </p:spTree>
    <p:extLst>
      <p:ext uri="{BB962C8B-B14F-4D97-AF65-F5344CB8AC3E}">
        <p14:creationId xmlns:p14="http://schemas.microsoft.com/office/powerpoint/2010/main" val="2391079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2" name="Rectangle 1"/>
          <p:cNvSpPr/>
          <p:nvPr/>
        </p:nvSpPr>
        <p:spPr>
          <a:xfrm>
            <a:off x="263236" y="2887682"/>
            <a:ext cx="4156364" cy="1477328"/>
          </a:xfrm>
          <a:prstGeom prst="rect">
            <a:avLst/>
          </a:prstGeom>
        </p:spPr>
        <p:txBody>
          <a:bodyPr>
            <a:spAutoFit/>
          </a:bodyPr>
          <a:lstStyle/>
          <a:p>
            <a:r>
              <a:rPr lang="en-US" dirty="0"/>
              <a:t>Matthew 25:30</a:t>
            </a:r>
          </a:p>
          <a:p>
            <a:r>
              <a:rPr lang="en-US" i="1" dirty="0"/>
              <a:t>Parable of the Talents</a:t>
            </a:r>
            <a:endParaRPr lang="en-US" i="1" dirty="0">
              <a:effectLst/>
            </a:endParaRPr>
          </a:p>
          <a:p>
            <a:r>
              <a:rPr lang="en-US" dirty="0"/>
              <a:t>“And cast ye out the unprofitable servant into the </a:t>
            </a:r>
            <a:r>
              <a:rPr lang="en-US" b="1" dirty="0"/>
              <a:t>outer darkness</a:t>
            </a:r>
            <a:r>
              <a:rPr lang="en-US" dirty="0"/>
              <a:t>: there shall be the </a:t>
            </a:r>
            <a:r>
              <a:rPr lang="en-US" b="1" dirty="0"/>
              <a:t>weeping and the gnashing of teeth</a:t>
            </a:r>
            <a:r>
              <a:rPr lang="en-US" dirty="0"/>
              <a:t>.”</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1" name="Rectangle 10"/>
          <p:cNvSpPr/>
          <p:nvPr/>
        </p:nvSpPr>
        <p:spPr>
          <a:xfrm>
            <a:off x="263236" y="2349044"/>
            <a:ext cx="1948034" cy="400110"/>
          </a:xfrm>
          <a:prstGeom prst="rect">
            <a:avLst/>
          </a:prstGeom>
        </p:spPr>
        <p:txBody>
          <a:bodyPr wrap="none">
            <a:spAutoFit/>
          </a:bodyPr>
          <a:lstStyle/>
          <a:p>
            <a:r>
              <a:rPr lang="en-US" sz="2000" b="1" i="1" dirty="0"/>
              <a:t>Jesus</a:t>
            </a:r>
            <a:r>
              <a:rPr lang="en-US" sz="2000" b="1" dirty="0"/>
              <a:t>’ teaching…</a:t>
            </a:r>
            <a:endParaRPr lang="en-US" sz="2000" dirty="0"/>
          </a:p>
        </p:txBody>
      </p:sp>
      <p:sp>
        <p:nvSpPr>
          <p:cNvPr id="10" name="Rectangle 9">
            <a:extLst>
              <a:ext uri="{FF2B5EF4-FFF2-40B4-BE49-F238E27FC236}">
                <a16:creationId xmlns:a16="http://schemas.microsoft.com/office/drawing/2014/main" id="{CB0B3F6A-BD9E-44DE-AE0B-1ECF45479604}"/>
              </a:ext>
            </a:extLst>
          </p:cNvPr>
          <p:cNvSpPr/>
          <p:nvPr/>
        </p:nvSpPr>
        <p:spPr>
          <a:xfrm>
            <a:off x="4800600" y="2343090"/>
            <a:ext cx="2547429" cy="400110"/>
          </a:xfrm>
          <a:prstGeom prst="rect">
            <a:avLst/>
          </a:prstGeom>
        </p:spPr>
        <p:txBody>
          <a:bodyPr wrap="none">
            <a:spAutoFit/>
          </a:bodyPr>
          <a:lstStyle/>
          <a:p>
            <a:r>
              <a:rPr lang="en-US" sz="2000" b="1" dirty="0"/>
              <a:t>La </a:t>
            </a:r>
            <a:r>
              <a:rPr lang="en-US" sz="2000" b="1" dirty="0" err="1"/>
              <a:t>enseñanza</a:t>
            </a:r>
            <a:r>
              <a:rPr lang="en-US" sz="2000" b="1" dirty="0"/>
              <a:t> de Jesús</a:t>
            </a:r>
          </a:p>
        </p:txBody>
      </p:sp>
      <p:sp>
        <p:nvSpPr>
          <p:cNvPr id="12" name="Rectangle 11">
            <a:extLst>
              <a:ext uri="{FF2B5EF4-FFF2-40B4-BE49-F238E27FC236}">
                <a16:creationId xmlns:a16="http://schemas.microsoft.com/office/drawing/2014/main" id="{882E32E9-63C8-4CEC-AA25-B5380F717BCD}"/>
              </a:ext>
            </a:extLst>
          </p:cNvPr>
          <p:cNvSpPr/>
          <p:nvPr/>
        </p:nvSpPr>
        <p:spPr>
          <a:xfrm>
            <a:off x="4911436" y="2895600"/>
            <a:ext cx="4156364" cy="1477328"/>
          </a:xfrm>
          <a:prstGeom prst="rect">
            <a:avLst/>
          </a:prstGeom>
        </p:spPr>
        <p:txBody>
          <a:bodyPr>
            <a:spAutoFit/>
          </a:bodyPr>
          <a:lstStyle/>
          <a:p>
            <a:r>
              <a:rPr lang="en-US" dirty="0"/>
              <a:t>Matthew 25:30</a:t>
            </a:r>
          </a:p>
          <a:p>
            <a:r>
              <a:rPr lang="en-US" i="1" dirty="0" err="1"/>
              <a:t>Parábola</a:t>
            </a:r>
            <a:r>
              <a:rPr lang="en-US" i="1" dirty="0"/>
              <a:t> de </a:t>
            </a:r>
            <a:r>
              <a:rPr lang="en-US" i="1" dirty="0" err="1"/>
              <a:t>los</a:t>
            </a:r>
            <a:r>
              <a:rPr lang="en-US" i="1" dirty="0"/>
              <a:t> </a:t>
            </a:r>
            <a:r>
              <a:rPr lang="en-US" i="1" dirty="0" err="1"/>
              <a:t>talentos</a:t>
            </a:r>
            <a:endParaRPr lang="en-US" i="1" dirty="0"/>
          </a:p>
          <a:p>
            <a:r>
              <a:rPr lang="en-US" dirty="0"/>
              <a:t>“</a:t>
            </a:r>
            <a:r>
              <a:rPr lang="es-ES" dirty="0"/>
              <a:t>Y al siervo inútil echadlo en las </a:t>
            </a:r>
            <a:r>
              <a:rPr lang="es-ES" b="1" dirty="0"/>
              <a:t>tinieblas de afuera</a:t>
            </a:r>
            <a:r>
              <a:rPr lang="es-ES" dirty="0"/>
              <a:t>; allí será </a:t>
            </a:r>
            <a:r>
              <a:rPr lang="es-ES" b="1" dirty="0"/>
              <a:t>el lloro y el crujir de dientes.</a:t>
            </a:r>
            <a:r>
              <a:rPr lang="en-US" dirty="0"/>
              <a:t>”</a:t>
            </a:r>
          </a:p>
        </p:txBody>
      </p:sp>
    </p:spTree>
    <p:extLst>
      <p:ext uri="{BB962C8B-B14F-4D97-AF65-F5344CB8AC3E}">
        <p14:creationId xmlns:p14="http://schemas.microsoft.com/office/powerpoint/2010/main" val="2964461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the Consequence of Sin?</a:t>
            </a:r>
          </a:p>
        </p:txBody>
      </p:sp>
      <p:sp>
        <p:nvSpPr>
          <p:cNvPr id="5" name="Rectangle 4"/>
          <p:cNvSpPr/>
          <p:nvPr/>
        </p:nvSpPr>
        <p:spPr>
          <a:xfrm>
            <a:off x="4648200" y="1219200"/>
            <a:ext cx="3339376" cy="830997"/>
          </a:xfrm>
          <a:prstGeom prst="rect">
            <a:avLst/>
          </a:prstGeom>
        </p:spPr>
        <p:txBody>
          <a:bodyPr wrap="none">
            <a:spAutoFit/>
          </a:bodyPr>
          <a:lstStyle/>
          <a:p>
            <a:r>
              <a:rPr lang="es-ES" sz="2400" b="1" dirty="0"/>
              <a:t>¿Cuál es la Consecuencia</a:t>
            </a:r>
          </a:p>
          <a:p>
            <a:r>
              <a:rPr lang="es-ES" sz="2400" b="1" dirty="0"/>
              <a:t>del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152400" y="5486638"/>
            <a:ext cx="3535263" cy="707886"/>
          </a:xfrm>
          <a:prstGeom prst="rect">
            <a:avLst/>
          </a:prstGeom>
        </p:spPr>
        <p:txBody>
          <a:bodyPr wrap="none">
            <a:spAutoFit/>
          </a:bodyPr>
          <a:lstStyle/>
          <a:p>
            <a:r>
              <a:rPr lang="en-US" sz="2000" b="1" u="sng" dirty="0"/>
              <a:t>Romans 6:23</a:t>
            </a:r>
          </a:p>
          <a:p>
            <a:r>
              <a:rPr lang="en-US" sz="2000" dirty="0"/>
              <a:t>“For the wages of sin is death…”</a:t>
            </a:r>
          </a:p>
        </p:txBody>
      </p:sp>
      <p:sp>
        <p:nvSpPr>
          <p:cNvPr id="10" name="Rectangle 9"/>
          <p:cNvSpPr/>
          <p:nvPr/>
        </p:nvSpPr>
        <p:spPr>
          <a:xfrm>
            <a:off x="152400" y="2057400"/>
            <a:ext cx="4156364" cy="3170099"/>
          </a:xfrm>
          <a:prstGeom prst="rect">
            <a:avLst/>
          </a:prstGeom>
        </p:spPr>
        <p:txBody>
          <a:bodyPr>
            <a:spAutoFit/>
          </a:bodyPr>
          <a:lstStyle/>
          <a:p>
            <a:r>
              <a:rPr lang="en-US" sz="2000" b="1" u="sng"/>
              <a:t>2 Thessalonians 1:7-9</a:t>
            </a:r>
          </a:p>
          <a:p>
            <a:r>
              <a:rPr lang="en-US" sz="2000"/>
              <a:t>“…the Lord Jesus will be revealed from heaven with His mighty angels in flaming fire, dealing out retribution to those who do not know God and to those who do not obey the gospel of our Lord Jesus. </a:t>
            </a:r>
            <a:r>
              <a:rPr lang="en-US" sz="2000" b="1" baseline="30000"/>
              <a:t> </a:t>
            </a:r>
            <a:r>
              <a:rPr lang="en-US" sz="2000"/>
              <a:t>These will pay the penalty of eternal destruction, away from the presence of the Lord and from the glory of His power”</a:t>
            </a:r>
            <a:endParaRPr lang="en-US" sz="2000" dirty="0"/>
          </a:p>
        </p:txBody>
      </p:sp>
      <p:sp>
        <p:nvSpPr>
          <p:cNvPr id="11" name="Rectangle 10">
            <a:extLst>
              <a:ext uri="{FF2B5EF4-FFF2-40B4-BE49-F238E27FC236}">
                <a16:creationId xmlns:a16="http://schemas.microsoft.com/office/drawing/2014/main" id="{645B8279-5D98-4E62-B480-90CCDD4C4537}"/>
              </a:ext>
            </a:extLst>
          </p:cNvPr>
          <p:cNvSpPr/>
          <p:nvPr/>
        </p:nvSpPr>
        <p:spPr>
          <a:xfrm>
            <a:off x="4759036" y="2057400"/>
            <a:ext cx="4156364" cy="2677656"/>
          </a:xfrm>
          <a:prstGeom prst="rect">
            <a:avLst/>
          </a:prstGeom>
        </p:spPr>
        <p:txBody>
          <a:bodyPr>
            <a:spAutoFit/>
          </a:bodyPr>
          <a:lstStyle/>
          <a:p>
            <a:r>
              <a:rPr lang="en-US" sz="2000" b="1" u="sng" dirty="0"/>
              <a:t>2 </a:t>
            </a:r>
            <a:r>
              <a:rPr lang="en-US" sz="2000" b="1" u="sng" dirty="0" err="1"/>
              <a:t>Tesalonicenses</a:t>
            </a:r>
            <a:r>
              <a:rPr lang="en-US" sz="2000" b="1" u="sng" dirty="0"/>
              <a:t> 1:7-9</a:t>
            </a:r>
          </a:p>
          <a:p>
            <a:r>
              <a:rPr lang="en-US" sz="2000" dirty="0"/>
              <a:t>“…</a:t>
            </a:r>
            <a:r>
              <a:rPr lang="es-ES" dirty="0"/>
              <a:t>se manifieste el Señor Jesús desde el cielo con los ángeles de su poder, </a:t>
            </a:r>
            <a:r>
              <a:rPr lang="es-ES" b="1" baseline="30000" dirty="0"/>
              <a:t>8 </a:t>
            </a:r>
            <a:r>
              <a:rPr lang="es-ES" dirty="0"/>
              <a:t>en llama de fuego, para dar retribución a los que no conocieron a Dios ni obedecen al evangelio de nuestro Señor Jesucristo. </a:t>
            </a:r>
            <a:r>
              <a:rPr lang="es-ES" b="1" baseline="30000" dirty="0"/>
              <a:t>9 </a:t>
            </a:r>
            <a:r>
              <a:rPr lang="es-ES" dirty="0"/>
              <a:t>Estos sufrirán pena de eterna perdición, excluidos de la presencia del Señor y de la gloria de su poder</a:t>
            </a:r>
            <a:r>
              <a:rPr lang="en-US" sz="2000" dirty="0"/>
              <a:t>”</a:t>
            </a:r>
          </a:p>
        </p:txBody>
      </p:sp>
      <p:sp>
        <p:nvSpPr>
          <p:cNvPr id="12" name="Rectangle 11">
            <a:extLst>
              <a:ext uri="{FF2B5EF4-FFF2-40B4-BE49-F238E27FC236}">
                <a16:creationId xmlns:a16="http://schemas.microsoft.com/office/drawing/2014/main" id="{1BE63E24-8877-4865-835D-CC8638824087}"/>
              </a:ext>
            </a:extLst>
          </p:cNvPr>
          <p:cNvSpPr/>
          <p:nvPr/>
        </p:nvSpPr>
        <p:spPr>
          <a:xfrm>
            <a:off x="4800600" y="5486400"/>
            <a:ext cx="4438716" cy="707886"/>
          </a:xfrm>
          <a:prstGeom prst="rect">
            <a:avLst/>
          </a:prstGeom>
        </p:spPr>
        <p:txBody>
          <a:bodyPr wrap="none">
            <a:spAutoFit/>
          </a:bodyPr>
          <a:lstStyle/>
          <a:p>
            <a:r>
              <a:rPr lang="en-US" sz="2000" b="1" u="sng" dirty="0" err="1"/>
              <a:t>Romanos</a:t>
            </a:r>
            <a:r>
              <a:rPr lang="en-US" sz="2000" b="1" u="sng" dirty="0"/>
              <a:t> 6:23</a:t>
            </a:r>
          </a:p>
          <a:p>
            <a:r>
              <a:rPr lang="en-US" sz="2000" dirty="0"/>
              <a:t>“</a:t>
            </a:r>
            <a:r>
              <a:rPr lang="es-ES" sz="2000" dirty="0"/>
              <a:t>porque la paga del pecado es muerte</a:t>
            </a:r>
            <a:r>
              <a:rPr lang="en-US" sz="2000" dirty="0"/>
              <a:t>…”</a:t>
            </a:r>
          </a:p>
        </p:txBody>
      </p:sp>
    </p:spTree>
    <p:extLst>
      <p:ext uri="{BB962C8B-B14F-4D97-AF65-F5344CB8AC3E}">
        <p14:creationId xmlns:p14="http://schemas.microsoft.com/office/powerpoint/2010/main" val="154637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Salvation?</a:t>
            </a:r>
          </a:p>
        </p:txBody>
      </p:sp>
      <p:sp>
        <p:nvSpPr>
          <p:cNvPr id="5" name="Rectangle 4"/>
          <p:cNvSpPr/>
          <p:nvPr/>
        </p:nvSpPr>
        <p:spPr>
          <a:xfrm>
            <a:off x="4648200" y="1219200"/>
            <a:ext cx="2894062" cy="461665"/>
          </a:xfrm>
          <a:prstGeom prst="rect">
            <a:avLst/>
          </a:prstGeom>
        </p:spPr>
        <p:txBody>
          <a:bodyPr wrap="none">
            <a:spAutoFit/>
          </a:bodyPr>
          <a:lstStyle/>
          <a:p>
            <a:r>
              <a:rPr lang="es-ES" sz="2400" b="1" dirty="0"/>
              <a:t>¿Qué es la salvación?</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160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Sin?</a:t>
            </a:r>
          </a:p>
        </p:txBody>
      </p:sp>
      <p:sp>
        <p:nvSpPr>
          <p:cNvPr id="5" name="Rectangle 4"/>
          <p:cNvSpPr/>
          <p:nvPr/>
        </p:nvSpPr>
        <p:spPr>
          <a:xfrm>
            <a:off x="533400" y="1773157"/>
            <a:ext cx="3435012" cy="400110"/>
          </a:xfrm>
          <a:prstGeom prst="rect">
            <a:avLst/>
          </a:prstGeom>
        </p:spPr>
        <p:txBody>
          <a:bodyPr>
            <a:spAutoFit/>
          </a:bodyPr>
          <a:lstStyle/>
          <a:p>
            <a:r>
              <a:rPr lang="en-US" sz="2000" dirty="0"/>
              <a:t>Does 1 Jn. 3:4 give the answer?</a:t>
            </a:r>
          </a:p>
        </p:txBody>
      </p:sp>
      <p:sp>
        <p:nvSpPr>
          <p:cNvPr id="6" name="Rectangle 5"/>
          <p:cNvSpPr/>
          <p:nvPr/>
        </p:nvSpPr>
        <p:spPr>
          <a:xfrm>
            <a:off x="4819311" y="1219200"/>
            <a:ext cx="2648289" cy="461665"/>
          </a:xfrm>
          <a:prstGeom prst="rect">
            <a:avLst/>
          </a:prstGeom>
        </p:spPr>
        <p:txBody>
          <a:bodyPr wrap="none">
            <a:spAutoFit/>
          </a:bodyPr>
          <a:lstStyle/>
          <a:p>
            <a:r>
              <a:rPr lang="en-US" sz="2400" b="1" dirty="0"/>
              <a:t>¿</a:t>
            </a:r>
            <a:r>
              <a:rPr lang="en-US" sz="2400" b="1" dirty="0" err="1"/>
              <a:t>Qué</a:t>
            </a:r>
            <a:r>
              <a:rPr lang="en-US" sz="2400" b="1" dirty="0"/>
              <a:t> </a:t>
            </a:r>
            <a:r>
              <a:rPr lang="en-US" sz="2400" b="1" dirty="0" err="1"/>
              <a:t>es</a:t>
            </a:r>
            <a:r>
              <a:rPr lang="en-US" sz="2400" b="1" dirty="0"/>
              <a:t> el </a:t>
            </a:r>
            <a:r>
              <a:rPr lang="en-US" sz="2400" b="1" dirty="0" err="1"/>
              <a:t>pecado</a:t>
            </a:r>
            <a:r>
              <a:rPr lang="en-US" sz="2400" b="1" dirty="0"/>
              <a:t>?</a:t>
            </a:r>
          </a:p>
        </p:txBody>
      </p:sp>
      <p:sp>
        <p:nvSpPr>
          <p:cNvPr id="7" name="Rectangle 6"/>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9" name="Rectangle 8"/>
          <p:cNvSpPr/>
          <p:nvPr/>
        </p:nvSpPr>
        <p:spPr>
          <a:xfrm>
            <a:off x="5334000" y="1767348"/>
            <a:ext cx="3160032" cy="400110"/>
          </a:xfrm>
          <a:prstGeom prst="rect">
            <a:avLst/>
          </a:prstGeom>
        </p:spPr>
        <p:txBody>
          <a:bodyPr wrap="none">
            <a:spAutoFit/>
          </a:bodyPr>
          <a:lstStyle/>
          <a:p>
            <a:r>
              <a:rPr lang="es-ES" sz="2000" dirty="0"/>
              <a:t>¿1 Juan 3:4 da la respuesta?</a:t>
            </a:r>
            <a:endParaRPr lang="en-US" sz="2000" dirty="0"/>
          </a:p>
        </p:txBody>
      </p:sp>
    </p:spTree>
    <p:extLst>
      <p:ext uri="{BB962C8B-B14F-4D97-AF65-F5344CB8AC3E}">
        <p14:creationId xmlns:p14="http://schemas.microsoft.com/office/powerpoint/2010/main" val="121526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Sin?</a:t>
            </a:r>
          </a:p>
        </p:txBody>
      </p:sp>
      <p:sp>
        <p:nvSpPr>
          <p:cNvPr id="2" name="Rectangle 1"/>
          <p:cNvSpPr/>
          <p:nvPr/>
        </p:nvSpPr>
        <p:spPr>
          <a:xfrm>
            <a:off x="187036" y="1609665"/>
            <a:ext cx="4156364" cy="2862322"/>
          </a:xfrm>
          <a:prstGeom prst="rect">
            <a:avLst/>
          </a:prstGeom>
        </p:spPr>
        <p:txBody>
          <a:bodyPr>
            <a:spAutoFit/>
          </a:bodyPr>
          <a:lstStyle/>
          <a:p>
            <a:r>
              <a:rPr lang="en-US" sz="2000" dirty="0"/>
              <a:t>Genesis 3:6</a:t>
            </a:r>
          </a:p>
          <a:p>
            <a:pPr lvl="1"/>
            <a:r>
              <a:rPr lang="en-US" sz="2000" dirty="0"/>
              <a:t>When the woman saw that the tree was good for food, and that it was a delight to the eyes, and that the tree was desirable to make one wise, she took from its fruit and ate</a:t>
            </a:r>
          </a:p>
          <a:p>
            <a:endParaRPr lang="en-US" sz="2000" dirty="0"/>
          </a:p>
          <a:p>
            <a:r>
              <a:rPr lang="en-US" sz="2000" dirty="0"/>
              <a:t>ALL ABOUT WHAT </a:t>
            </a:r>
            <a:r>
              <a:rPr lang="en-US" sz="2000" b="1" i="1" dirty="0"/>
              <a:t>SHE</a:t>
            </a:r>
            <a:r>
              <a:rPr lang="en-US" sz="2000" dirty="0"/>
              <a:t> WANTED</a:t>
            </a:r>
          </a:p>
        </p:txBody>
      </p:sp>
      <p:sp>
        <p:nvSpPr>
          <p:cNvPr id="3" name="Rectangle 2"/>
          <p:cNvSpPr/>
          <p:nvPr/>
        </p:nvSpPr>
        <p:spPr>
          <a:xfrm>
            <a:off x="4819311" y="1219200"/>
            <a:ext cx="2648289" cy="461665"/>
          </a:xfrm>
          <a:prstGeom prst="rect">
            <a:avLst/>
          </a:prstGeom>
        </p:spPr>
        <p:txBody>
          <a:bodyPr wrap="none">
            <a:spAutoFit/>
          </a:bodyPr>
          <a:lstStyle/>
          <a:p>
            <a:r>
              <a:rPr lang="en-US" sz="2400" b="1" dirty="0"/>
              <a:t>¿</a:t>
            </a:r>
            <a:r>
              <a:rPr lang="en-US" sz="2400" b="1" dirty="0" err="1"/>
              <a:t>Qué</a:t>
            </a:r>
            <a:r>
              <a:rPr lang="en-US" sz="2400" b="1" dirty="0"/>
              <a:t> </a:t>
            </a:r>
            <a:r>
              <a:rPr lang="en-US" sz="2400" b="1" dirty="0" err="1"/>
              <a:t>es</a:t>
            </a:r>
            <a:r>
              <a:rPr lang="en-US" sz="2400" b="1" dirty="0"/>
              <a:t> el </a:t>
            </a:r>
            <a:r>
              <a:rPr lang="en-US" sz="2400" b="1" dirty="0" err="1"/>
              <a:t>pecado</a:t>
            </a:r>
            <a:r>
              <a:rPr lang="en-US" sz="2400" b="1" dirty="0"/>
              <a:t>?</a:t>
            </a:r>
          </a:p>
        </p:txBody>
      </p:sp>
      <p:sp>
        <p:nvSpPr>
          <p:cNvPr id="5" name="Rectangle 4"/>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9" name="Rectangle 8"/>
          <p:cNvSpPr/>
          <p:nvPr/>
        </p:nvSpPr>
        <p:spPr>
          <a:xfrm>
            <a:off x="4953000" y="1600200"/>
            <a:ext cx="3962400" cy="2862322"/>
          </a:xfrm>
          <a:prstGeom prst="rect">
            <a:avLst/>
          </a:prstGeom>
        </p:spPr>
        <p:txBody>
          <a:bodyPr wrap="square">
            <a:spAutoFit/>
          </a:bodyPr>
          <a:lstStyle/>
          <a:p>
            <a:r>
              <a:rPr lang="en-US" sz="2000" dirty="0" err="1"/>
              <a:t>Génesis</a:t>
            </a:r>
            <a:r>
              <a:rPr lang="en-US" sz="2000" dirty="0"/>
              <a:t> 3:6</a:t>
            </a:r>
          </a:p>
          <a:p>
            <a:pPr lvl="1"/>
            <a:r>
              <a:rPr lang="es-ES" sz="2000" dirty="0"/>
              <a:t>Al ver la mujer que el árbol era bueno para comer, agradable a los ojos y deseable para alcanzar la sabiduría, tomó de su fruto y comió</a:t>
            </a:r>
          </a:p>
          <a:p>
            <a:pPr lvl="1"/>
            <a:endParaRPr lang="en-US" sz="2000" dirty="0"/>
          </a:p>
          <a:p>
            <a:endParaRPr lang="en-US" sz="2000" dirty="0"/>
          </a:p>
          <a:p>
            <a:r>
              <a:rPr lang="es-ES" sz="2000" cap="all" dirty="0"/>
              <a:t>Todo sobre lo que ella quería</a:t>
            </a:r>
            <a:endParaRPr lang="en-US" sz="2000" cap="all" dirty="0"/>
          </a:p>
        </p:txBody>
      </p:sp>
    </p:spTree>
    <p:extLst>
      <p:ext uri="{BB962C8B-B14F-4D97-AF65-F5344CB8AC3E}">
        <p14:creationId xmlns:p14="http://schemas.microsoft.com/office/powerpoint/2010/main" val="421050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9"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Sin?</a:t>
            </a:r>
          </a:p>
        </p:txBody>
      </p:sp>
      <p:sp>
        <p:nvSpPr>
          <p:cNvPr id="2" name="Rectangle 1"/>
          <p:cNvSpPr/>
          <p:nvPr/>
        </p:nvSpPr>
        <p:spPr>
          <a:xfrm>
            <a:off x="187036" y="1609665"/>
            <a:ext cx="4156364" cy="3170099"/>
          </a:xfrm>
          <a:prstGeom prst="rect">
            <a:avLst/>
          </a:prstGeom>
        </p:spPr>
        <p:txBody>
          <a:bodyPr>
            <a:spAutoFit/>
          </a:bodyPr>
          <a:lstStyle/>
          <a:p>
            <a:r>
              <a:rPr lang="en-US" sz="2000" dirty="0"/>
              <a:t>Judges</a:t>
            </a:r>
          </a:p>
          <a:p>
            <a:pPr lvl="1"/>
            <a:r>
              <a:rPr lang="en-US" sz="2000" dirty="0"/>
              <a:t>“Every man did what was right in his own eyes” (17:6, 21:25)</a:t>
            </a:r>
          </a:p>
          <a:p>
            <a:endParaRPr lang="en-US" sz="2000" dirty="0"/>
          </a:p>
          <a:p>
            <a:r>
              <a:rPr lang="en-US" sz="2000" dirty="0"/>
              <a:t>Can be something I think is right!</a:t>
            </a:r>
          </a:p>
          <a:p>
            <a:endParaRPr lang="en-US" sz="2000" dirty="0"/>
          </a:p>
          <a:p>
            <a:endParaRPr lang="en-US" sz="2000" dirty="0"/>
          </a:p>
          <a:p>
            <a:r>
              <a:rPr lang="en-US" sz="2000" dirty="0"/>
              <a:t>Proverbs 21:2</a:t>
            </a:r>
          </a:p>
          <a:p>
            <a:pPr lvl="1"/>
            <a:r>
              <a:rPr lang="en-US" sz="2000" dirty="0"/>
              <a:t>Every man’s way is right </a:t>
            </a:r>
            <a:r>
              <a:rPr lang="en-US" sz="2000" b="1" dirty="0"/>
              <a:t>in his own eyes</a:t>
            </a:r>
            <a:r>
              <a:rPr lang="en-US" sz="2000" dirty="0"/>
              <a:t>...</a:t>
            </a:r>
          </a:p>
        </p:txBody>
      </p:sp>
      <p:sp>
        <p:nvSpPr>
          <p:cNvPr id="3" name="Rectangle 2"/>
          <p:cNvSpPr/>
          <p:nvPr/>
        </p:nvSpPr>
        <p:spPr>
          <a:xfrm>
            <a:off x="4819311" y="1219200"/>
            <a:ext cx="2648289" cy="461665"/>
          </a:xfrm>
          <a:prstGeom prst="rect">
            <a:avLst/>
          </a:prstGeom>
        </p:spPr>
        <p:txBody>
          <a:bodyPr wrap="none">
            <a:spAutoFit/>
          </a:bodyPr>
          <a:lstStyle/>
          <a:p>
            <a:r>
              <a:rPr lang="en-US" sz="2400" b="1" dirty="0"/>
              <a:t>¿</a:t>
            </a:r>
            <a:r>
              <a:rPr lang="en-US" sz="2400" b="1" dirty="0" err="1"/>
              <a:t>Qué</a:t>
            </a:r>
            <a:r>
              <a:rPr lang="en-US" sz="2400" b="1" dirty="0"/>
              <a:t> </a:t>
            </a:r>
            <a:r>
              <a:rPr lang="en-US" sz="2400" b="1" dirty="0" err="1"/>
              <a:t>es</a:t>
            </a:r>
            <a:r>
              <a:rPr lang="en-US" sz="2400" b="1" dirty="0"/>
              <a:t> el </a:t>
            </a:r>
            <a:r>
              <a:rPr lang="en-US" sz="2400" b="1" dirty="0" err="1"/>
              <a:t>pecado</a:t>
            </a:r>
            <a:r>
              <a:rPr lang="en-US" sz="2400" b="1" dirty="0"/>
              <a:t>?</a:t>
            </a:r>
          </a:p>
        </p:txBody>
      </p:sp>
      <p:sp>
        <p:nvSpPr>
          <p:cNvPr id="5" name="Rectangle 4"/>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9" name="Rectangle 8"/>
          <p:cNvSpPr/>
          <p:nvPr/>
        </p:nvSpPr>
        <p:spPr>
          <a:xfrm>
            <a:off x="4800600" y="1600200"/>
            <a:ext cx="4156364" cy="3170099"/>
          </a:xfrm>
          <a:prstGeom prst="rect">
            <a:avLst/>
          </a:prstGeom>
        </p:spPr>
        <p:txBody>
          <a:bodyPr>
            <a:spAutoFit/>
          </a:bodyPr>
          <a:lstStyle/>
          <a:p>
            <a:r>
              <a:rPr lang="en-US" sz="2000" dirty="0" err="1"/>
              <a:t>Jueces</a:t>
            </a:r>
            <a:endParaRPr lang="en-US" sz="2000" dirty="0"/>
          </a:p>
          <a:p>
            <a:pPr lvl="1"/>
            <a:r>
              <a:rPr lang="en-US" sz="2000" dirty="0"/>
              <a:t>“</a:t>
            </a:r>
            <a:r>
              <a:rPr lang="es-ES" sz="2000" dirty="0"/>
              <a:t>cada cual hacía lo que bien le parecía</a:t>
            </a:r>
            <a:r>
              <a:rPr lang="en-US" sz="2000" dirty="0"/>
              <a:t>” (17:6, 21:25)</a:t>
            </a:r>
          </a:p>
          <a:p>
            <a:endParaRPr lang="en-US" sz="2000" dirty="0"/>
          </a:p>
          <a:p>
            <a:r>
              <a:rPr lang="es-ES" sz="2000" dirty="0"/>
              <a:t>¡El pecado puede ser algo que creo que es correcto!</a:t>
            </a:r>
          </a:p>
          <a:p>
            <a:endParaRPr lang="en-US" sz="2000" dirty="0"/>
          </a:p>
          <a:p>
            <a:r>
              <a:rPr lang="en-US" sz="2000" dirty="0" err="1"/>
              <a:t>Proverbios</a:t>
            </a:r>
            <a:r>
              <a:rPr lang="en-US" sz="2000" dirty="0"/>
              <a:t> 21:2</a:t>
            </a:r>
          </a:p>
          <a:p>
            <a:pPr lvl="1"/>
            <a:r>
              <a:rPr lang="es-ES" sz="2000" dirty="0"/>
              <a:t>Todo camino del hombre es </a:t>
            </a:r>
            <a:r>
              <a:rPr lang="es-ES" sz="2000" b="1" dirty="0"/>
              <a:t>recto en su propia opinión</a:t>
            </a:r>
            <a:r>
              <a:rPr lang="es-ES" sz="2000" dirty="0"/>
              <a:t>…</a:t>
            </a:r>
            <a:endParaRPr lang="en-US" sz="2000" dirty="0"/>
          </a:p>
        </p:txBody>
      </p:sp>
    </p:spTree>
    <p:extLst>
      <p:ext uri="{BB962C8B-B14F-4D97-AF65-F5344CB8AC3E}">
        <p14:creationId xmlns:p14="http://schemas.microsoft.com/office/powerpoint/2010/main" val="5801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9"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What is Sin?</a:t>
            </a:r>
          </a:p>
        </p:txBody>
      </p:sp>
      <p:sp>
        <p:nvSpPr>
          <p:cNvPr id="2" name="Rectangle 1"/>
          <p:cNvSpPr/>
          <p:nvPr/>
        </p:nvSpPr>
        <p:spPr>
          <a:xfrm>
            <a:off x="187036" y="1750544"/>
            <a:ext cx="4156364" cy="1323439"/>
          </a:xfrm>
          <a:prstGeom prst="rect">
            <a:avLst/>
          </a:prstGeom>
        </p:spPr>
        <p:txBody>
          <a:bodyPr>
            <a:spAutoFit/>
          </a:bodyPr>
          <a:lstStyle/>
          <a:p>
            <a:r>
              <a:rPr lang="en-US" sz="2000" dirty="0"/>
              <a:t>ISBE	“usurped autonomy”</a:t>
            </a:r>
          </a:p>
          <a:p>
            <a:endParaRPr lang="en-US" sz="2000" dirty="0"/>
          </a:p>
          <a:p>
            <a:pPr lvl="1"/>
            <a:r>
              <a:rPr lang="en-US" sz="2000" dirty="0"/>
              <a:t>Forgetting what it means to be God’s creatures	</a:t>
            </a:r>
          </a:p>
        </p:txBody>
      </p:sp>
      <p:sp>
        <p:nvSpPr>
          <p:cNvPr id="3" name="Rectangle 2"/>
          <p:cNvSpPr/>
          <p:nvPr/>
        </p:nvSpPr>
        <p:spPr>
          <a:xfrm>
            <a:off x="4819311" y="1219200"/>
            <a:ext cx="2648289" cy="461665"/>
          </a:xfrm>
          <a:prstGeom prst="rect">
            <a:avLst/>
          </a:prstGeom>
        </p:spPr>
        <p:txBody>
          <a:bodyPr wrap="none">
            <a:spAutoFit/>
          </a:bodyPr>
          <a:lstStyle/>
          <a:p>
            <a:r>
              <a:rPr lang="en-US" sz="2400" b="1" dirty="0"/>
              <a:t>¿</a:t>
            </a:r>
            <a:r>
              <a:rPr lang="en-US" sz="2400" b="1" dirty="0" err="1"/>
              <a:t>Qué</a:t>
            </a:r>
            <a:r>
              <a:rPr lang="en-US" sz="2400" b="1" dirty="0"/>
              <a:t> </a:t>
            </a:r>
            <a:r>
              <a:rPr lang="en-US" sz="2400" b="1" dirty="0" err="1"/>
              <a:t>es</a:t>
            </a:r>
            <a:r>
              <a:rPr lang="en-US" sz="2400" b="1" dirty="0"/>
              <a:t> el </a:t>
            </a:r>
            <a:r>
              <a:rPr lang="en-US" sz="2400" b="1" dirty="0" err="1"/>
              <a:t>pecado</a:t>
            </a:r>
            <a:r>
              <a:rPr lang="en-US" sz="2400" b="1" dirty="0"/>
              <a:t>?</a:t>
            </a:r>
          </a:p>
        </p:txBody>
      </p:sp>
      <p:sp>
        <p:nvSpPr>
          <p:cNvPr id="5" name="Rectangle 4"/>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9" name="Rectangle 8"/>
          <p:cNvSpPr/>
          <p:nvPr/>
        </p:nvSpPr>
        <p:spPr>
          <a:xfrm>
            <a:off x="4759036" y="1752600"/>
            <a:ext cx="4156364" cy="1323439"/>
          </a:xfrm>
          <a:prstGeom prst="rect">
            <a:avLst/>
          </a:prstGeom>
        </p:spPr>
        <p:txBody>
          <a:bodyPr>
            <a:spAutoFit/>
          </a:bodyPr>
          <a:lstStyle/>
          <a:p>
            <a:r>
              <a:rPr lang="en-US" sz="2000" dirty="0"/>
              <a:t>	"</a:t>
            </a:r>
            <a:r>
              <a:rPr lang="en-US" sz="2000" dirty="0" err="1"/>
              <a:t>Autonomía</a:t>
            </a:r>
            <a:r>
              <a:rPr lang="en-US" sz="2000" dirty="0"/>
              <a:t> </a:t>
            </a:r>
            <a:r>
              <a:rPr lang="en-US" sz="2000" dirty="0" err="1"/>
              <a:t>usurpada</a:t>
            </a:r>
            <a:r>
              <a:rPr lang="en-US" sz="2000" dirty="0"/>
              <a:t>"</a:t>
            </a:r>
          </a:p>
          <a:p>
            <a:endParaRPr lang="en-US" sz="2000" dirty="0"/>
          </a:p>
          <a:p>
            <a:pPr lvl="1"/>
            <a:r>
              <a:rPr lang="en-US" sz="2000" dirty="0" err="1"/>
              <a:t>Olvidar</a:t>
            </a:r>
            <a:r>
              <a:rPr lang="en-US" sz="2000" dirty="0"/>
              <a:t> lo que </a:t>
            </a:r>
            <a:r>
              <a:rPr lang="en-US" sz="2000" dirty="0" err="1"/>
              <a:t>significa</a:t>
            </a:r>
            <a:r>
              <a:rPr lang="en-US" sz="2000" dirty="0"/>
              <a:t> </a:t>
            </a:r>
            <a:r>
              <a:rPr lang="en-US" sz="2000" dirty="0" err="1"/>
              <a:t>ser</a:t>
            </a:r>
            <a:r>
              <a:rPr lang="en-US" sz="2000" dirty="0"/>
              <a:t> </a:t>
            </a:r>
            <a:r>
              <a:rPr lang="en-US" sz="2000" dirty="0" err="1"/>
              <a:t>criaturas</a:t>
            </a:r>
            <a:r>
              <a:rPr lang="en-US" sz="2000" dirty="0"/>
              <a:t> de Dios</a:t>
            </a:r>
          </a:p>
        </p:txBody>
      </p:sp>
    </p:spTree>
    <p:extLst>
      <p:ext uri="{BB962C8B-B14F-4D97-AF65-F5344CB8AC3E}">
        <p14:creationId xmlns:p14="http://schemas.microsoft.com/office/powerpoint/2010/main" val="46903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How Man Views Sin</a:t>
            </a:r>
          </a:p>
        </p:txBody>
      </p:sp>
      <p:sp>
        <p:nvSpPr>
          <p:cNvPr id="2" name="Rectangle 1"/>
          <p:cNvSpPr/>
          <p:nvPr/>
        </p:nvSpPr>
        <p:spPr>
          <a:xfrm>
            <a:off x="533400" y="1905000"/>
            <a:ext cx="2819400" cy="2554545"/>
          </a:xfrm>
          <a:prstGeom prst="rect">
            <a:avLst/>
          </a:prstGeom>
        </p:spPr>
        <p:txBody>
          <a:bodyPr wrap="square">
            <a:spAutoFit/>
          </a:bodyPr>
          <a:lstStyle/>
          <a:p>
            <a:r>
              <a:rPr lang="en-US" sz="2000" dirty="0"/>
              <a:t>“Nobody is perfect”</a:t>
            </a:r>
          </a:p>
          <a:p>
            <a:endParaRPr lang="en-US" sz="2000" dirty="0"/>
          </a:p>
          <a:p>
            <a:r>
              <a:rPr lang="en-US" sz="2000" dirty="0"/>
              <a:t>“Everyone does it”</a:t>
            </a:r>
          </a:p>
          <a:p>
            <a:endParaRPr lang="en-US" sz="2000" dirty="0"/>
          </a:p>
          <a:p>
            <a:r>
              <a:rPr lang="en-US" sz="2000" dirty="0"/>
              <a:t>“To err is human”</a:t>
            </a:r>
          </a:p>
          <a:p>
            <a:endParaRPr lang="en-US" sz="2000" dirty="0"/>
          </a:p>
          <a:p>
            <a:r>
              <a:rPr lang="en-US" sz="2000" dirty="0"/>
              <a:t>And even…</a:t>
            </a:r>
          </a:p>
          <a:p>
            <a:r>
              <a:rPr lang="en-US" sz="2000" dirty="0"/>
              <a:t>“Sinfully Delicious”</a:t>
            </a:r>
          </a:p>
        </p:txBody>
      </p:sp>
      <p:sp>
        <p:nvSpPr>
          <p:cNvPr id="5" name="Rectangle 4"/>
          <p:cNvSpPr/>
          <p:nvPr/>
        </p:nvSpPr>
        <p:spPr>
          <a:xfrm>
            <a:off x="4624848" y="1219200"/>
            <a:ext cx="4519152" cy="830997"/>
          </a:xfrm>
          <a:prstGeom prst="rect">
            <a:avLst/>
          </a:prstGeom>
        </p:spPr>
        <p:txBody>
          <a:bodyPr wrap="square">
            <a:spAutoFit/>
          </a:bodyPr>
          <a:lstStyle/>
          <a:p>
            <a:r>
              <a:rPr lang="es-ES" sz="2400" b="1" dirty="0"/>
              <a:t>Cómo Piensan Hombres Sobre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p:cNvSpPr/>
          <p:nvPr/>
        </p:nvSpPr>
        <p:spPr>
          <a:xfrm>
            <a:off x="5943600" y="1905000"/>
            <a:ext cx="2819400" cy="2862322"/>
          </a:xfrm>
          <a:prstGeom prst="rect">
            <a:avLst/>
          </a:prstGeom>
        </p:spPr>
        <p:txBody>
          <a:bodyPr wrap="square">
            <a:spAutoFit/>
          </a:bodyPr>
          <a:lstStyle/>
          <a:p>
            <a:r>
              <a:rPr lang="es-ES" sz="2000" dirty="0"/>
              <a:t>"Nadie es perfecto"</a:t>
            </a:r>
          </a:p>
          <a:p>
            <a:endParaRPr lang="es-ES" sz="2000" dirty="0"/>
          </a:p>
          <a:p>
            <a:r>
              <a:rPr lang="es-ES" sz="2000" dirty="0"/>
              <a:t>Todo el mundo lo hace</a:t>
            </a:r>
          </a:p>
          <a:p>
            <a:endParaRPr lang="es-ES" sz="2000" dirty="0"/>
          </a:p>
          <a:p>
            <a:r>
              <a:rPr lang="es-ES" sz="2000" dirty="0"/>
              <a:t>"Errar es humano"</a:t>
            </a:r>
          </a:p>
          <a:p>
            <a:endParaRPr lang="es-ES" sz="2000" dirty="0"/>
          </a:p>
          <a:p>
            <a:r>
              <a:rPr lang="es-ES" sz="2000" dirty="0"/>
              <a:t>y ...</a:t>
            </a:r>
          </a:p>
          <a:p>
            <a:r>
              <a:rPr lang="en-US" sz="2000" dirty="0"/>
              <a:t>“</a:t>
            </a:r>
            <a:r>
              <a:rPr lang="en-US" sz="2000" dirty="0" err="1"/>
              <a:t>pecaminosamente</a:t>
            </a:r>
            <a:r>
              <a:rPr lang="en-US" sz="2000" dirty="0"/>
              <a:t> </a:t>
            </a:r>
            <a:r>
              <a:rPr lang="en-US" sz="2000" dirty="0" err="1"/>
              <a:t>delicioso</a:t>
            </a:r>
            <a:r>
              <a:rPr lang="en-US" sz="2000" dirty="0"/>
              <a:t>”</a:t>
            </a:r>
          </a:p>
        </p:txBody>
      </p:sp>
    </p:spTree>
    <p:extLst>
      <p:ext uri="{BB962C8B-B14F-4D97-AF65-F5344CB8AC3E}">
        <p14:creationId xmlns:p14="http://schemas.microsoft.com/office/powerpoint/2010/main" val="402656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How God Views Sin</a:t>
            </a:r>
          </a:p>
        </p:txBody>
      </p:sp>
      <p:sp>
        <p:nvSpPr>
          <p:cNvPr id="2" name="Rectangle 1"/>
          <p:cNvSpPr/>
          <p:nvPr/>
        </p:nvSpPr>
        <p:spPr>
          <a:xfrm>
            <a:off x="187036" y="1676400"/>
            <a:ext cx="4156364" cy="1938992"/>
          </a:xfrm>
          <a:prstGeom prst="rect">
            <a:avLst/>
          </a:prstGeom>
        </p:spPr>
        <p:txBody>
          <a:bodyPr>
            <a:spAutoFit/>
          </a:bodyPr>
          <a:lstStyle/>
          <a:p>
            <a:r>
              <a:rPr lang="en-US" sz="2000" dirty="0"/>
              <a:t>Hebrews 2:2-3</a:t>
            </a:r>
          </a:p>
          <a:p>
            <a:pPr lvl="1"/>
            <a:r>
              <a:rPr lang="en-US" sz="2000" dirty="0"/>
              <a:t>if the word spoken through angels proved unalterable, and </a:t>
            </a:r>
            <a:r>
              <a:rPr lang="en-US" sz="2000" b="1" dirty="0"/>
              <a:t>every transgression and disobedience received a just penalty</a:t>
            </a:r>
            <a:r>
              <a:rPr lang="en-US" sz="2000" dirty="0"/>
              <a:t>, how will we escape…</a:t>
            </a:r>
          </a:p>
        </p:txBody>
      </p:sp>
      <p:sp>
        <p:nvSpPr>
          <p:cNvPr id="5" name="Rectangle 4"/>
          <p:cNvSpPr/>
          <p:nvPr/>
        </p:nvSpPr>
        <p:spPr>
          <a:xfrm>
            <a:off x="4624848" y="1219200"/>
            <a:ext cx="4519152" cy="461665"/>
          </a:xfrm>
          <a:prstGeom prst="rect">
            <a:avLst/>
          </a:prstGeom>
        </p:spPr>
        <p:txBody>
          <a:bodyPr wrap="square">
            <a:spAutoFit/>
          </a:bodyPr>
          <a:lstStyle/>
          <a:p>
            <a:r>
              <a:rPr lang="es-ES" sz="2400" b="1" dirty="0"/>
              <a:t>Cómo Piensa Dios Sobre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p:cNvSpPr/>
          <p:nvPr/>
        </p:nvSpPr>
        <p:spPr>
          <a:xfrm>
            <a:off x="4835236" y="1676400"/>
            <a:ext cx="3927764" cy="2246769"/>
          </a:xfrm>
          <a:prstGeom prst="rect">
            <a:avLst/>
          </a:prstGeom>
        </p:spPr>
        <p:txBody>
          <a:bodyPr wrap="square">
            <a:spAutoFit/>
          </a:bodyPr>
          <a:lstStyle/>
          <a:p>
            <a:r>
              <a:rPr lang="en-US" sz="2000" dirty="0" err="1"/>
              <a:t>Hebreos</a:t>
            </a:r>
            <a:r>
              <a:rPr lang="en-US" sz="2000" dirty="0"/>
              <a:t> 2:2-3</a:t>
            </a:r>
          </a:p>
          <a:p>
            <a:pPr lvl="1"/>
            <a:r>
              <a:rPr lang="es-ES" sz="2000" dirty="0"/>
              <a:t>Porque si la palabra dicha por medio de los ángeles fue firme y </a:t>
            </a:r>
            <a:r>
              <a:rPr lang="es-ES" sz="2000" b="1" dirty="0"/>
              <a:t>toda transgresión y desobediencia recibió justa retribución</a:t>
            </a:r>
            <a:r>
              <a:rPr lang="es-ES" sz="2000" dirty="0"/>
              <a:t>, ¿cómo escaparemos nosotros…?</a:t>
            </a:r>
            <a:endParaRPr lang="en-US" sz="2000" dirty="0"/>
          </a:p>
        </p:txBody>
      </p:sp>
    </p:spTree>
    <p:extLst>
      <p:ext uri="{BB962C8B-B14F-4D97-AF65-F5344CB8AC3E}">
        <p14:creationId xmlns:p14="http://schemas.microsoft.com/office/powerpoint/2010/main" val="367745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How God Views Sin</a:t>
            </a:r>
          </a:p>
        </p:txBody>
      </p:sp>
      <p:sp>
        <p:nvSpPr>
          <p:cNvPr id="2" name="Rectangle 1"/>
          <p:cNvSpPr/>
          <p:nvPr/>
        </p:nvSpPr>
        <p:spPr>
          <a:xfrm>
            <a:off x="187036" y="1676400"/>
            <a:ext cx="4156364" cy="1938992"/>
          </a:xfrm>
          <a:prstGeom prst="rect">
            <a:avLst/>
          </a:prstGeom>
        </p:spPr>
        <p:txBody>
          <a:bodyPr>
            <a:spAutoFit/>
          </a:bodyPr>
          <a:lstStyle/>
          <a:p>
            <a:r>
              <a:rPr lang="en-US" sz="2000" dirty="0"/>
              <a:t>Hebrews 2:2-3</a:t>
            </a:r>
          </a:p>
          <a:p>
            <a:pPr lvl="1"/>
            <a:r>
              <a:rPr lang="en-US" sz="2000" dirty="0"/>
              <a:t>if the word spoken through angels proved unalterable, and every transgression and disobedience received a just penalty, </a:t>
            </a:r>
            <a:r>
              <a:rPr lang="en-US" sz="2000" b="1" dirty="0"/>
              <a:t>how will we escape</a:t>
            </a:r>
            <a:r>
              <a:rPr lang="en-US" sz="2000" dirty="0"/>
              <a:t>…</a:t>
            </a:r>
          </a:p>
        </p:txBody>
      </p:sp>
      <p:sp>
        <p:nvSpPr>
          <p:cNvPr id="5" name="Rectangle 4"/>
          <p:cNvSpPr/>
          <p:nvPr/>
        </p:nvSpPr>
        <p:spPr>
          <a:xfrm>
            <a:off x="4624848" y="1219200"/>
            <a:ext cx="4519152" cy="461665"/>
          </a:xfrm>
          <a:prstGeom prst="rect">
            <a:avLst/>
          </a:prstGeom>
        </p:spPr>
        <p:txBody>
          <a:bodyPr wrap="square">
            <a:spAutoFit/>
          </a:bodyPr>
          <a:lstStyle/>
          <a:p>
            <a:r>
              <a:rPr lang="es-ES" sz="2400" b="1" dirty="0"/>
              <a:t>Cómo Piensa Dios Sobre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p:cNvSpPr/>
          <p:nvPr/>
        </p:nvSpPr>
        <p:spPr>
          <a:xfrm>
            <a:off x="4835236" y="1676400"/>
            <a:ext cx="3927764" cy="2246769"/>
          </a:xfrm>
          <a:prstGeom prst="rect">
            <a:avLst/>
          </a:prstGeom>
        </p:spPr>
        <p:txBody>
          <a:bodyPr wrap="square">
            <a:spAutoFit/>
          </a:bodyPr>
          <a:lstStyle/>
          <a:p>
            <a:r>
              <a:rPr lang="en-US" sz="2000" dirty="0" err="1"/>
              <a:t>Hebreos</a:t>
            </a:r>
            <a:r>
              <a:rPr lang="en-US" sz="2000" dirty="0"/>
              <a:t> 2:2-3</a:t>
            </a:r>
          </a:p>
          <a:p>
            <a:pPr lvl="1"/>
            <a:r>
              <a:rPr lang="es-ES" sz="2000" dirty="0"/>
              <a:t>Porque si la palabra dicha por medio de los ángeles fue firme y toda transgresión y desobediencia recibió justa retribución, ¿</a:t>
            </a:r>
            <a:r>
              <a:rPr lang="es-ES" sz="2000" b="1" dirty="0"/>
              <a:t>cómo escaparemos nosotros</a:t>
            </a:r>
            <a:r>
              <a:rPr lang="es-ES" sz="2000" dirty="0"/>
              <a:t>…?</a:t>
            </a:r>
            <a:endParaRPr lang="en-US" sz="2000" dirty="0"/>
          </a:p>
        </p:txBody>
      </p:sp>
    </p:spTree>
    <p:extLst>
      <p:ext uri="{BB962C8B-B14F-4D97-AF65-F5344CB8AC3E}">
        <p14:creationId xmlns:p14="http://schemas.microsoft.com/office/powerpoint/2010/main" val="170477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0" y="0"/>
            <a:ext cx="4572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1219200"/>
            <a:ext cx="8001000" cy="461665"/>
          </a:xfrm>
          <a:prstGeom prst="rect">
            <a:avLst/>
          </a:prstGeom>
          <a:noFill/>
        </p:spPr>
        <p:txBody>
          <a:bodyPr wrap="square" rtlCol="0">
            <a:spAutoFit/>
          </a:bodyPr>
          <a:lstStyle/>
          <a:p>
            <a:r>
              <a:rPr lang="en-US" sz="2400" b="1" dirty="0"/>
              <a:t>How God Views Sin</a:t>
            </a:r>
          </a:p>
        </p:txBody>
      </p:sp>
      <p:sp>
        <p:nvSpPr>
          <p:cNvPr id="2" name="Rectangle 1"/>
          <p:cNvSpPr/>
          <p:nvPr/>
        </p:nvSpPr>
        <p:spPr>
          <a:xfrm>
            <a:off x="152400" y="1676400"/>
            <a:ext cx="4281948" cy="2862322"/>
          </a:xfrm>
          <a:prstGeom prst="rect">
            <a:avLst/>
          </a:prstGeom>
        </p:spPr>
        <p:txBody>
          <a:bodyPr wrap="square">
            <a:spAutoFit/>
          </a:bodyPr>
          <a:lstStyle/>
          <a:p>
            <a:r>
              <a:rPr lang="en-US" sz="2000" dirty="0"/>
              <a:t>Romans 7:13</a:t>
            </a:r>
          </a:p>
          <a:p>
            <a:pPr lvl="1"/>
            <a:r>
              <a:rPr lang="en-US" sz="2000" dirty="0"/>
              <a:t>Therefore did that which is good become a cause of death for me?</a:t>
            </a:r>
          </a:p>
          <a:p>
            <a:pPr lvl="1"/>
            <a:r>
              <a:rPr lang="en-US" sz="2000" dirty="0"/>
              <a:t>May it never be! Rather it was sin, in order that it might be shown to be sin by effecting my death through that which is good, so that through the commandment sin would become utterly sinful.</a:t>
            </a:r>
          </a:p>
        </p:txBody>
      </p:sp>
      <p:sp>
        <p:nvSpPr>
          <p:cNvPr id="5" name="Rectangle 4"/>
          <p:cNvSpPr/>
          <p:nvPr/>
        </p:nvSpPr>
        <p:spPr>
          <a:xfrm>
            <a:off x="4624848" y="1219200"/>
            <a:ext cx="4519152" cy="461665"/>
          </a:xfrm>
          <a:prstGeom prst="rect">
            <a:avLst/>
          </a:prstGeom>
        </p:spPr>
        <p:txBody>
          <a:bodyPr wrap="square">
            <a:spAutoFit/>
          </a:bodyPr>
          <a:lstStyle/>
          <a:p>
            <a:r>
              <a:rPr lang="es-ES" sz="2400" b="1" dirty="0"/>
              <a:t>Cómo Piensa Dios Sobre Pecado</a:t>
            </a:r>
            <a:endParaRPr lang="en-US" sz="2400" b="1" dirty="0"/>
          </a:p>
        </p:txBody>
      </p:sp>
      <p:sp>
        <p:nvSpPr>
          <p:cNvPr id="6" name="Rectangle 5"/>
          <p:cNvSpPr/>
          <p:nvPr/>
        </p:nvSpPr>
        <p:spPr>
          <a:xfrm>
            <a:off x="4434348" y="0"/>
            <a:ext cx="1905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Problem of Sin</a:t>
            </a:r>
            <a:r>
              <a:rPr lang="en-US" sz="2800" b="1" dirty="0"/>
              <a:t>                 </a:t>
            </a:r>
            <a:r>
              <a:rPr lang="en-US" sz="2800" b="1" dirty="0">
                <a:solidFill>
                  <a:srgbClr val="FFFF00"/>
                </a:solidFill>
                <a:effectLst>
                  <a:outerShdw blurRad="38100" dist="38100" dir="2700000" algn="tl">
                    <a:srgbClr val="000000">
                      <a:alpha val="43137"/>
                    </a:srgbClr>
                  </a:outerShdw>
                </a:effectLst>
              </a:rPr>
              <a:t>El </a:t>
            </a:r>
            <a:r>
              <a:rPr lang="en-US" sz="2800" b="1" dirty="0" err="1">
                <a:solidFill>
                  <a:srgbClr val="FFFF00"/>
                </a:solidFill>
                <a:effectLst>
                  <a:outerShdw blurRad="38100" dist="38100" dir="2700000" algn="tl">
                    <a:srgbClr val="000000">
                      <a:alpha val="43137"/>
                    </a:srgbClr>
                  </a:outerShdw>
                </a:effectLst>
              </a:rPr>
              <a:t>Problema</a:t>
            </a:r>
            <a:r>
              <a:rPr lang="en-US" sz="2800" b="1" dirty="0">
                <a:solidFill>
                  <a:srgbClr val="FFFF00"/>
                </a:solidFill>
                <a:effectLst>
                  <a:outerShdw blurRad="38100" dist="38100" dir="2700000" algn="tl">
                    <a:srgbClr val="000000">
                      <a:alpha val="43137"/>
                    </a:srgbClr>
                  </a:outerShdw>
                </a:effectLst>
              </a:rPr>
              <a:t> del </a:t>
            </a:r>
            <a:r>
              <a:rPr lang="en-US" sz="2800" b="1" dirty="0" err="1">
                <a:solidFill>
                  <a:srgbClr val="FFFF00"/>
                </a:solidFill>
                <a:effectLst>
                  <a:outerShdw blurRad="38100" dist="38100" dir="2700000" algn="tl">
                    <a:srgbClr val="000000">
                      <a:alpha val="43137"/>
                    </a:srgbClr>
                  </a:outerShdw>
                </a:effectLst>
              </a:rPr>
              <a:t>Pecado</a:t>
            </a:r>
            <a:endParaRPr lang="en-US" sz="2800" b="1" dirty="0">
              <a:solidFill>
                <a:srgbClr val="FFFF00"/>
              </a:solidFill>
              <a:effectLst>
                <a:outerShdw blurRad="38100" dist="38100" dir="2700000" algn="tl">
                  <a:srgbClr val="000000">
                    <a:alpha val="43137"/>
                  </a:srgbClr>
                </a:outerShdw>
              </a:effectLst>
            </a:endParaRPr>
          </a:p>
        </p:txBody>
      </p:sp>
      <p:sp>
        <p:nvSpPr>
          <p:cNvPr id="10" name="Rectangle 9">
            <a:extLst>
              <a:ext uri="{FF2B5EF4-FFF2-40B4-BE49-F238E27FC236}">
                <a16:creationId xmlns:a16="http://schemas.microsoft.com/office/drawing/2014/main" id="{52C51B51-9E90-490A-8277-D00FD4C62FCF}"/>
              </a:ext>
            </a:extLst>
          </p:cNvPr>
          <p:cNvSpPr/>
          <p:nvPr/>
        </p:nvSpPr>
        <p:spPr>
          <a:xfrm>
            <a:off x="4648200" y="1676400"/>
            <a:ext cx="4281948" cy="3170099"/>
          </a:xfrm>
          <a:prstGeom prst="rect">
            <a:avLst/>
          </a:prstGeom>
        </p:spPr>
        <p:txBody>
          <a:bodyPr wrap="square">
            <a:spAutoFit/>
          </a:bodyPr>
          <a:lstStyle/>
          <a:p>
            <a:r>
              <a:rPr lang="en-US" sz="2000" dirty="0" err="1"/>
              <a:t>Romanos</a:t>
            </a:r>
            <a:r>
              <a:rPr lang="en-US" sz="2000" dirty="0"/>
              <a:t> 7:13</a:t>
            </a:r>
          </a:p>
          <a:p>
            <a:pPr lvl="1"/>
            <a:r>
              <a:rPr lang="es-ES" sz="2000" b="1" baseline="30000" dirty="0"/>
              <a:t> </a:t>
            </a:r>
            <a:r>
              <a:rPr lang="es-ES" sz="2000" dirty="0"/>
              <a:t>Entonces, ¿lo que es bueno vino a ser muerte para mí? ¡De ninguna manera! Más bien, el pecado, para mostrarse como pecado, produjo en mí la muerte por medio de lo que es bueno, a fin de que el pecado, por medio del mandamiento, llegara a ser extremadamente pecaminoso.</a:t>
            </a:r>
            <a:endParaRPr lang="en-US" sz="2400" dirty="0"/>
          </a:p>
        </p:txBody>
      </p:sp>
    </p:spTree>
    <p:extLst>
      <p:ext uri="{BB962C8B-B14F-4D97-AF65-F5344CB8AC3E}">
        <p14:creationId xmlns:p14="http://schemas.microsoft.com/office/powerpoint/2010/main" val="78715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1041</Words>
  <Application>Microsoft Office PowerPoint</Application>
  <PresentationFormat>On-screen Show (4:3)</PresentationFormat>
  <Paragraphs>191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31</cp:revision>
  <dcterms:created xsi:type="dcterms:W3CDTF">2017-09-16T19:07:43Z</dcterms:created>
  <dcterms:modified xsi:type="dcterms:W3CDTF">2017-09-17T13:55:40Z</dcterms:modified>
</cp:coreProperties>
</file>