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6" r:id="rId4"/>
    <p:sldId id="264" r:id="rId5"/>
    <p:sldId id="263" r:id="rId6"/>
    <p:sldId id="257" r:id="rId7"/>
    <p:sldId id="258" r:id="rId8"/>
    <p:sldId id="259" r:id="rId9"/>
    <p:sldId id="260" r:id="rId10"/>
    <p:sldId id="267" r:id="rId11"/>
    <p:sldId id="265" r:id="rId12"/>
    <p:sldId id="266"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5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109B37-4504-430C-82B9-099FAEC634CD}"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29DA2-1EC4-47E6-A6AC-CFDFA66593C1}" type="slidenum">
              <a:rPr lang="en-US" smtClean="0"/>
              <a:t>‹#›</a:t>
            </a:fld>
            <a:endParaRPr lang="en-US"/>
          </a:p>
        </p:txBody>
      </p:sp>
    </p:spTree>
    <p:extLst>
      <p:ext uri="{BB962C8B-B14F-4D97-AF65-F5344CB8AC3E}">
        <p14:creationId xmlns:p14="http://schemas.microsoft.com/office/powerpoint/2010/main" val="205041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09B37-4504-430C-82B9-099FAEC634CD}"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29DA2-1EC4-47E6-A6AC-CFDFA66593C1}" type="slidenum">
              <a:rPr lang="en-US" smtClean="0"/>
              <a:t>‹#›</a:t>
            </a:fld>
            <a:endParaRPr lang="en-US"/>
          </a:p>
        </p:txBody>
      </p:sp>
    </p:spTree>
    <p:extLst>
      <p:ext uri="{BB962C8B-B14F-4D97-AF65-F5344CB8AC3E}">
        <p14:creationId xmlns:p14="http://schemas.microsoft.com/office/powerpoint/2010/main" val="365487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09B37-4504-430C-82B9-099FAEC634CD}"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29DA2-1EC4-47E6-A6AC-CFDFA66593C1}" type="slidenum">
              <a:rPr lang="en-US" smtClean="0"/>
              <a:t>‹#›</a:t>
            </a:fld>
            <a:endParaRPr lang="en-US"/>
          </a:p>
        </p:txBody>
      </p:sp>
    </p:spTree>
    <p:extLst>
      <p:ext uri="{BB962C8B-B14F-4D97-AF65-F5344CB8AC3E}">
        <p14:creationId xmlns:p14="http://schemas.microsoft.com/office/powerpoint/2010/main" val="266968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09B37-4504-430C-82B9-099FAEC634CD}"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29DA2-1EC4-47E6-A6AC-CFDFA66593C1}" type="slidenum">
              <a:rPr lang="en-US" smtClean="0"/>
              <a:t>‹#›</a:t>
            </a:fld>
            <a:endParaRPr lang="en-US"/>
          </a:p>
        </p:txBody>
      </p:sp>
    </p:spTree>
    <p:extLst>
      <p:ext uri="{BB962C8B-B14F-4D97-AF65-F5344CB8AC3E}">
        <p14:creationId xmlns:p14="http://schemas.microsoft.com/office/powerpoint/2010/main" val="386177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109B37-4504-430C-82B9-099FAEC634CD}"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29DA2-1EC4-47E6-A6AC-CFDFA66593C1}" type="slidenum">
              <a:rPr lang="en-US" smtClean="0"/>
              <a:t>‹#›</a:t>
            </a:fld>
            <a:endParaRPr lang="en-US"/>
          </a:p>
        </p:txBody>
      </p:sp>
    </p:spTree>
    <p:extLst>
      <p:ext uri="{BB962C8B-B14F-4D97-AF65-F5344CB8AC3E}">
        <p14:creationId xmlns:p14="http://schemas.microsoft.com/office/powerpoint/2010/main" val="263664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109B37-4504-430C-82B9-099FAEC634CD}"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29DA2-1EC4-47E6-A6AC-CFDFA66593C1}" type="slidenum">
              <a:rPr lang="en-US" smtClean="0"/>
              <a:t>‹#›</a:t>
            </a:fld>
            <a:endParaRPr lang="en-US"/>
          </a:p>
        </p:txBody>
      </p:sp>
    </p:spTree>
    <p:extLst>
      <p:ext uri="{BB962C8B-B14F-4D97-AF65-F5344CB8AC3E}">
        <p14:creationId xmlns:p14="http://schemas.microsoft.com/office/powerpoint/2010/main" val="101964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109B37-4504-430C-82B9-099FAEC634CD}" type="datetimeFigureOut">
              <a:rPr lang="en-US" smtClean="0"/>
              <a:t>4/2/2017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29DA2-1EC4-47E6-A6AC-CFDFA66593C1}" type="slidenum">
              <a:rPr lang="en-US" smtClean="0"/>
              <a:t>‹#›</a:t>
            </a:fld>
            <a:endParaRPr lang="en-US"/>
          </a:p>
        </p:txBody>
      </p:sp>
    </p:spTree>
    <p:extLst>
      <p:ext uri="{BB962C8B-B14F-4D97-AF65-F5344CB8AC3E}">
        <p14:creationId xmlns:p14="http://schemas.microsoft.com/office/powerpoint/2010/main" val="278525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109B37-4504-430C-82B9-099FAEC634CD}" type="datetimeFigureOut">
              <a:rPr lang="en-US" smtClean="0"/>
              <a:t>4/2/2017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29DA2-1EC4-47E6-A6AC-CFDFA66593C1}" type="slidenum">
              <a:rPr lang="en-US" smtClean="0"/>
              <a:t>‹#›</a:t>
            </a:fld>
            <a:endParaRPr lang="en-US"/>
          </a:p>
        </p:txBody>
      </p:sp>
    </p:spTree>
    <p:extLst>
      <p:ext uri="{BB962C8B-B14F-4D97-AF65-F5344CB8AC3E}">
        <p14:creationId xmlns:p14="http://schemas.microsoft.com/office/powerpoint/2010/main" val="405349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09B37-4504-430C-82B9-099FAEC634CD}" type="datetimeFigureOut">
              <a:rPr lang="en-US" smtClean="0"/>
              <a:t>4/2/2017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29DA2-1EC4-47E6-A6AC-CFDFA66593C1}" type="slidenum">
              <a:rPr lang="en-US" smtClean="0"/>
              <a:t>‹#›</a:t>
            </a:fld>
            <a:endParaRPr lang="en-US"/>
          </a:p>
        </p:txBody>
      </p:sp>
    </p:spTree>
    <p:extLst>
      <p:ext uri="{BB962C8B-B14F-4D97-AF65-F5344CB8AC3E}">
        <p14:creationId xmlns:p14="http://schemas.microsoft.com/office/powerpoint/2010/main" val="58289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09B37-4504-430C-82B9-099FAEC634CD}"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29DA2-1EC4-47E6-A6AC-CFDFA66593C1}" type="slidenum">
              <a:rPr lang="en-US" smtClean="0"/>
              <a:t>‹#›</a:t>
            </a:fld>
            <a:endParaRPr lang="en-US"/>
          </a:p>
        </p:txBody>
      </p:sp>
    </p:spTree>
    <p:extLst>
      <p:ext uri="{BB962C8B-B14F-4D97-AF65-F5344CB8AC3E}">
        <p14:creationId xmlns:p14="http://schemas.microsoft.com/office/powerpoint/2010/main" val="23361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09B37-4504-430C-82B9-099FAEC634CD}"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29DA2-1EC4-47E6-A6AC-CFDFA66593C1}" type="slidenum">
              <a:rPr lang="en-US" smtClean="0"/>
              <a:t>‹#›</a:t>
            </a:fld>
            <a:endParaRPr lang="en-US"/>
          </a:p>
        </p:txBody>
      </p:sp>
    </p:spTree>
    <p:extLst>
      <p:ext uri="{BB962C8B-B14F-4D97-AF65-F5344CB8AC3E}">
        <p14:creationId xmlns:p14="http://schemas.microsoft.com/office/powerpoint/2010/main" val="333689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09B37-4504-430C-82B9-099FAEC634CD}" type="datetimeFigureOut">
              <a:rPr lang="en-US" smtClean="0"/>
              <a:t>4/2/2017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29DA2-1EC4-47E6-A6AC-CFDFA66593C1}" type="slidenum">
              <a:rPr lang="en-US" smtClean="0"/>
              <a:t>‹#›</a:t>
            </a:fld>
            <a:endParaRPr lang="en-US"/>
          </a:p>
        </p:txBody>
      </p:sp>
    </p:spTree>
    <p:extLst>
      <p:ext uri="{BB962C8B-B14F-4D97-AF65-F5344CB8AC3E}">
        <p14:creationId xmlns:p14="http://schemas.microsoft.com/office/powerpoint/2010/main" val="1254429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effectLst>
                  <a:outerShdw blurRad="38100" dist="38100" dir="2700000" algn="tl">
                    <a:srgbClr val="000000">
                      <a:alpha val="43137"/>
                    </a:srgbClr>
                  </a:outerShdw>
                </a:effectLst>
              </a:rPr>
              <a:t>Wine in the Bible</a:t>
            </a:r>
            <a:endParaRPr lang="en-US" sz="2800" b="1" dirty="0">
              <a:solidFill>
                <a:prstClr val="white"/>
              </a:solidFill>
              <a:effectLst>
                <a:outerShdw blurRad="38100" dist="38100" dir="2700000" algn="tl">
                  <a:srgbClr val="000000">
                    <a:alpha val="43137"/>
                  </a:srgbClr>
                </a:outerShdw>
              </a:effectLst>
            </a:endParaRPr>
          </a:p>
        </p:txBody>
      </p:sp>
      <p:sp>
        <p:nvSpPr>
          <p:cNvPr id="5" name="TextBox 4"/>
          <p:cNvSpPr txBox="1"/>
          <p:nvPr/>
        </p:nvSpPr>
        <p:spPr>
          <a:xfrm>
            <a:off x="381000" y="2348805"/>
            <a:ext cx="8077200" cy="1384995"/>
          </a:xfrm>
          <a:prstGeom prst="rect">
            <a:avLst/>
          </a:prstGeom>
          <a:noFill/>
        </p:spPr>
        <p:txBody>
          <a:bodyPr wrap="square" rtlCol="0">
            <a:spAutoFit/>
          </a:bodyPr>
          <a:lstStyle/>
          <a:p>
            <a:pPr algn="ctr"/>
            <a:r>
              <a:rPr lang="en-US" sz="2800" b="1" dirty="0">
                <a:solidFill>
                  <a:schemeClr val="bg1"/>
                </a:solidFill>
              </a:rPr>
              <a:t>Sunday</a:t>
            </a:r>
          </a:p>
          <a:p>
            <a:pPr algn="ctr"/>
            <a:r>
              <a:rPr lang="en-US" sz="2800" b="1" dirty="0" smtClean="0">
                <a:solidFill>
                  <a:schemeClr val="bg1"/>
                </a:solidFill>
              </a:rPr>
              <a:t>April 2</a:t>
            </a:r>
            <a:r>
              <a:rPr lang="en-US" sz="2800" b="1" dirty="0">
                <a:solidFill>
                  <a:schemeClr val="bg1"/>
                </a:solidFill>
              </a:rPr>
              <a:t>, 2017</a:t>
            </a:r>
          </a:p>
          <a:p>
            <a:pPr algn="ctr"/>
            <a:r>
              <a:rPr lang="en-US" sz="2800" b="1" dirty="0">
                <a:solidFill>
                  <a:schemeClr val="bg1"/>
                </a:solidFill>
              </a:rPr>
              <a:t>6</a:t>
            </a:r>
            <a:r>
              <a:rPr lang="en-US" sz="2800" b="1" dirty="0" smtClean="0">
                <a:solidFill>
                  <a:schemeClr val="bg1"/>
                </a:solidFill>
              </a:rPr>
              <a:t>:00 pm</a:t>
            </a:r>
            <a:endParaRPr lang="en-US" sz="2800" b="1" dirty="0">
              <a:solidFill>
                <a:schemeClr val="bg1"/>
              </a:solidFill>
            </a:endParaRPr>
          </a:p>
        </p:txBody>
      </p:sp>
    </p:spTree>
    <p:extLst>
      <p:ext uri="{BB962C8B-B14F-4D97-AF65-F5344CB8AC3E}">
        <p14:creationId xmlns:p14="http://schemas.microsoft.com/office/powerpoint/2010/main" val="4065240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effectLst>
                  <a:outerShdw blurRad="38100" dist="38100" dir="2700000" algn="tl">
                    <a:srgbClr val="000000">
                      <a:alpha val="43137"/>
                    </a:srgbClr>
                  </a:outerShdw>
                </a:effectLst>
              </a:rPr>
              <a:t>Even</a:t>
            </a:r>
            <a:r>
              <a:rPr lang="en-US" sz="3200" b="1" dirty="0">
                <a:solidFill>
                  <a:prstClr val="white"/>
                </a:solidFill>
                <a:effectLst>
                  <a:outerShdw blurRad="38100" dist="38100" dir="2700000" algn="tl">
                    <a:srgbClr val="000000">
                      <a:alpha val="43137"/>
                    </a:srgbClr>
                  </a:outerShdw>
                </a:effectLst>
              </a:rPr>
              <a:t> Diluted</a:t>
            </a:r>
            <a:r>
              <a:rPr lang="en-US" sz="3200" b="1" dirty="0" smtClean="0">
                <a:solidFill>
                  <a:prstClr val="white"/>
                </a:solidFill>
                <a:effectLst>
                  <a:outerShdw blurRad="38100" dist="38100" dir="2700000" algn="tl">
                    <a:srgbClr val="000000">
                      <a:alpha val="43137"/>
                    </a:srgbClr>
                  </a:outerShdw>
                </a:effectLst>
              </a:rPr>
              <a:t>, Caution Among Christians</a:t>
            </a:r>
            <a:endParaRPr lang="en-US" sz="2800" b="1" dirty="0">
              <a:solidFill>
                <a:prstClr val="white"/>
              </a:solidFill>
              <a:effectLst>
                <a:outerShdw blurRad="38100" dist="38100" dir="2700000" algn="tl">
                  <a:srgbClr val="000000">
                    <a:alpha val="43137"/>
                  </a:srgbClr>
                </a:outerShdw>
              </a:effectLst>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057399"/>
            <a:ext cx="5715000" cy="4489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19400" y="2514600"/>
            <a:ext cx="4572000" cy="3539430"/>
          </a:xfrm>
          <a:prstGeom prst="rect">
            <a:avLst/>
          </a:prstGeom>
        </p:spPr>
        <p:txBody>
          <a:bodyPr>
            <a:spAutoFit/>
          </a:bodyPr>
          <a:lstStyle/>
          <a:p>
            <a:r>
              <a:rPr lang="en-US" sz="3200" b="1" dirty="0" smtClean="0">
                <a:latin typeface="Constantia" panose="02030602050306030303" pitchFamily="18" charset="0"/>
              </a:rPr>
              <a:t>1 Titus 2</a:t>
            </a:r>
            <a:endParaRPr lang="en-US" sz="3200" b="1" baseline="30000" dirty="0" smtClean="0">
              <a:latin typeface="Constantia" panose="02030602050306030303" pitchFamily="18" charset="0"/>
            </a:endParaRPr>
          </a:p>
          <a:p>
            <a:r>
              <a:rPr lang="en-US" sz="3200" b="1" baseline="30000" dirty="0">
                <a:latin typeface="Constantia" panose="02030602050306030303" pitchFamily="18" charset="0"/>
              </a:rPr>
              <a:t>3 </a:t>
            </a:r>
            <a:r>
              <a:rPr lang="en-US" sz="3200" dirty="0">
                <a:latin typeface="Constantia" panose="02030602050306030303" pitchFamily="18" charset="0"/>
              </a:rPr>
              <a:t>Older women likewise are to be reverent in their behavior, not malicious gossips </a:t>
            </a:r>
            <a:r>
              <a:rPr lang="en-US" sz="3200" dirty="0" smtClean="0">
                <a:latin typeface="Constantia" panose="02030602050306030303" pitchFamily="18" charset="0"/>
              </a:rPr>
              <a:t>nor enslaved </a:t>
            </a:r>
            <a:r>
              <a:rPr lang="en-US" sz="3200" dirty="0">
                <a:latin typeface="Constantia" panose="02030602050306030303" pitchFamily="18" charset="0"/>
              </a:rPr>
              <a:t>to much wine, teaching what is </a:t>
            </a:r>
            <a:r>
              <a:rPr lang="en-US" sz="3200" dirty="0" smtClean="0">
                <a:latin typeface="Constantia" panose="02030602050306030303" pitchFamily="18" charset="0"/>
              </a:rPr>
              <a:t>good</a:t>
            </a:r>
            <a:endParaRPr lang="en-US" sz="3200" dirty="0">
              <a:latin typeface="Constantia" panose="02030602050306030303" pitchFamily="18" charset="0"/>
            </a:endParaRPr>
          </a:p>
        </p:txBody>
      </p:sp>
    </p:spTree>
    <p:extLst>
      <p:ext uri="{BB962C8B-B14F-4D97-AF65-F5344CB8AC3E}">
        <p14:creationId xmlns:p14="http://schemas.microsoft.com/office/powerpoint/2010/main" val="110712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effectLst>
                  <a:outerShdw blurRad="38100" dist="38100" dir="2700000" algn="tl">
                    <a:srgbClr val="000000">
                      <a:alpha val="43137"/>
                    </a:srgbClr>
                  </a:outerShdw>
                </a:effectLst>
              </a:rPr>
              <a:t>Even</a:t>
            </a:r>
            <a:r>
              <a:rPr lang="en-US" sz="3200" b="1" dirty="0">
                <a:solidFill>
                  <a:prstClr val="white"/>
                </a:solidFill>
                <a:effectLst>
                  <a:outerShdw blurRad="38100" dist="38100" dir="2700000" algn="tl">
                    <a:srgbClr val="000000">
                      <a:alpha val="43137"/>
                    </a:srgbClr>
                  </a:outerShdw>
                </a:effectLst>
              </a:rPr>
              <a:t> Diluted</a:t>
            </a:r>
            <a:r>
              <a:rPr lang="en-US" sz="3200" b="1" dirty="0" smtClean="0">
                <a:solidFill>
                  <a:prstClr val="white"/>
                </a:solidFill>
                <a:effectLst>
                  <a:outerShdw blurRad="38100" dist="38100" dir="2700000" algn="tl">
                    <a:srgbClr val="000000">
                      <a:alpha val="43137"/>
                    </a:srgbClr>
                  </a:outerShdw>
                </a:effectLst>
              </a:rPr>
              <a:t>, Caution Among Christians</a:t>
            </a:r>
            <a:endParaRPr lang="en-US" sz="2800" b="1" dirty="0">
              <a:solidFill>
                <a:prstClr val="white"/>
              </a:solidFill>
              <a:effectLst>
                <a:outerShdw blurRad="38100" dist="38100" dir="2700000" algn="tl">
                  <a:srgbClr val="000000">
                    <a:alpha val="43137"/>
                  </a:srgbClr>
                </a:outerShdw>
              </a:effectLst>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057400"/>
            <a:ext cx="57150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19400" y="2514600"/>
            <a:ext cx="4572000" cy="2554545"/>
          </a:xfrm>
          <a:prstGeom prst="rect">
            <a:avLst/>
          </a:prstGeom>
        </p:spPr>
        <p:txBody>
          <a:bodyPr>
            <a:spAutoFit/>
          </a:bodyPr>
          <a:lstStyle/>
          <a:p>
            <a:r>
              <a:rPr lang="en-US" sz="3200" b="1" dirty="0" smtClean="0">
                <a:latin typeface="Constantia" panose="02030602050306030303" pitchFamily="18" charset="0"/>
              </a:rPr>
              <a:t>1 Timothy 3</a:t>
            </a:r>
            <a:endParaRPr lang="en-US" sz="3200" b="1" baseline="30000" dirty="0" smtClean="0">
              <a:latin typeface="Constantia" panose="02030602050306030303" pitchFamily="18" charset="0"/>
            </a:endParaRPr>
          </a:p>
          <a:p>
            <a:r>
              <a:rPr lang="en-US" sz="3200" b="1" baseline="30000" dirty="0" smtClean="0">
                <a:latin typeface="Constantia" panose="02030602050306030303" pitchFamily="18" charset="0"/>
              </a:rPr>
              <a:t>8</a:t>
            </a:r>
            <a:r>
              <a:rPr lang="en-US" sz="3200" b="1" baseline="30000" dirty="0">
                <a:latin typeface="Constantia" panose="02030602050306030303" pitchFamily="18" charset="0"/>
              </a:rPr>
              <a:t> </a:t>
            </a:r>
            <a:r>
              <a:rPr lang="en-US" sz="3200" dirty="0">
                <a:latin typeface="Constantia" panose="02030602050306030303" pitchFamily="18" charset="0"/>
              </a:rPr>
              <a:t>Deacons likewise must be men of dignity, </a:t>
            </a:r>
            <a:r>
              <a:rPr lang="en-US" sz="3200" dirty="0" smtClean="0">
                <a:latin typeface="Constantia" panose="02030602050306030303" pitchFamily="18" charset="0"/>
              </a:rPr>
              <a:t>not double-tongued</a:t>
            </a:r>
            <a:r>
              <a:rPr lang="en-US" sz="3200" dirty="0">
                <a:latin typeface="Constantia" panose="02030602050306030303" pitchFamily="18" charset="0"/>
              </a:rPr>
              <a:t>, </a:t>
            </a:r>
            <a:r>
              <a:rPr lang="en-US" sz="3200" dirty="0" smtClean="0">
                <a:latin typeface="Constantia" panose="02030602050306030303" pitchFamily="18" charset="0"/>
              </a:rPr>
              <a:t>or </a:t>
            </a:r>
            <a:r>
              <a:rPr lang="en-US" sz="3200" dirty="0">
                <a:latin typeface="Constantia" panose="02030602050306030303" pitchFamily="18" charset="0"/>
              </a:rPr>
              <a:t>addicted to much wine</a:t>
            </a:r>
          </a:p>
        </p:txBody>
      </p:sp>
    </p:spTree>
    <p:extLst>
      <p:ext uri="{BB962C8B-B14F-4D97-AF65-F5344CB8AC3E}">
        <p14:creationId xmlns:p14="http://schemas.microsoft.com/office/powerpoint/2010/main" val="371313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effectLst>
                  <a:outerShdw blurRad="38100" dist="38100" dir="2700000" algn="tl">
                    <a:srgbClr val="000000">
                      <a:alpha val="43137"/>
                    </a:srgbClr>
                  </a:outerShdw>
                </a:effectLst>
              </a:rPr>
              <a:t>Even Diluted, Caution Among Christians</a:t>
            </a:r>
            <a:endParaRPr lang="en-US" sz="2800" b="1" dirty="0">
              <a:solidFill>
                <a:prstClr val="white"/>
              </a:solidFill>
              <a:effectLst>
                <a:outerShdw blurRad="38100" dist="38100" dir="2700000" algn="tl">
                  <a:srgbClr val="000000">
                    <a:alpha val="43137"/>
                  </a:srgbClr>
                </a:outerShdw>
              </a:effectLst>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057400"/>
            <a:ext cx="6096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67000" y="2600504"/>
            <a:ext cx="4800600" cy="3293209"/>
          </a:xfrm>
          <a:prstGeom prst="rect">
            <a:avLst/>
          </a:prstGeom>
        </p:spPr>
        <p:txBody>
          <a:bodyPr wrap="square">
            <a:spAutoFit/>
          </a:bodyPr>
          <a:lstStyle/>
          <a:p>
            <a:r>
              <a:rPr lang="en-US" sz="3200" b="1" dirty="0" smtClean="0">
                <a:latin typeface="Constantia" panose="02030602050306030303" pitchFamily="18" charset="0"/>
              </a:rPr>
              <a:t>1 Timothy 3</a:t>
            </a:r>
            <a:endParaRPr lang="en-US" sz="3200" b="1" baseline="30000" dirty="0" smtClean="0">
              <a:latin typeface="Constantia" panose="02030602050306030303" pitchFamily="18" charset="0"/>
            </a:endParaRPr>
          </a:p>
          <a:p>
            <a:r>
              <a:rPr lang="en-US" sz="3200" dirty="0"/>
              <a:t> </a:t>
            </a:r>
            <a:r>
              <a:rPr lang="en-US" sz="2800" b="1" baseline="30000" dirty="0">
                <a:latin typeface="Constantia" panose="02030602050306030303" pitchFamily="18" charset="0"/>
              </a:rPr>
              <a:t>2 </a:t>
            </a:r>
            <a:r>
              <a:rPr lang="en-US" sz="2800" dirty="0" smtClean="0">
                <a:latin typeface="Constantia" panose="02030602050306030303" pitchFamily="18" charset="0"/>
              </a:rPr>
              <a:t>An </a:t>
            </a:r>
            <a:r>
              <a:rPr lang="en-US" sz="2800" dirty="0">
                <a:latin typeface="Constantia" panose="02030602050306030303" pitchFamily="18" charset="0"/>
              </a:rPr>
              <a:t>overseer, then, must be above reproach, the </a:t>
            </a:r>
            <a:r>
              <a:rPr lang="en-US" sz="2800" dirty="0" smtClean="0">
                <a:latin typeface="Constantia" panose="02030602050306030303" pitchFamily="18" charset="0"/>
              </a:rPr>
              <a:t>husband of </a:t>
            </a:r>
            <a:r>
              <a:rPr lang="en-US" sz="2800" dirty="0">
                <a:latin typeface="Constantia" panose="02030602050306030303" pitchFamily="18" charset="0"/>
              </a:rPr>
              <a:t>one </a:t>
            </a:r>
            <a:r>
              <a:rPr lang="en-US" sz="2800" dirty="0" smtClean="0">
                <a:latin typeface="Constantia" panose="02030602050306030303" pitchFamily="18" charset="0"/>
              </a:rPr>
              <a:t>wife, </a:t>
            </a:r>
            <a:r>
              <a:rPr lang="en-US" sz="2800" b="1" dirty="0" smtClean="0">
                <a:latin typeface="Constantia" panose="02030602050306030303" pitchFamily="18" charset="0"/>
              </a:rPr>
              <a:t>temperate</a:t>
            </a:r>
            <a:r>
              <a:rPr lang="en-US" sz="2800" dirty="0">
                <a:latin typeface="Constantia" panose="02030602050306030303" pitchFamily="18" charset="0"/>
              </a:rPr>
              <a:t>, prudent, </a:t>
            </a:r>
            <a:r>
              <a:rPr lang="en-US" sz="2800" dirty="0" smtClean="0">
                <a:latin typeface="Constantia" panose="02030602050306030303" pitchFamily="18" charset="0"/>
              </a:rPr>
              <a:t>respectable, hospitable</a:t>
            </a:r>
            <a:r>
              <a:rPr lang="en-US" sz="2800" dirty="0">
                <a:latin typeface="Constantia" panose="02030602050306030303" pitchFamily="18" charset="0"/>
              </a:rPr>
              <a:t>, able to teach, </a:t>
            </a:r>
            <a:endParaRPr lang="en-US" sz="2800" b="1" baseline="30000" dirty="0">
              <a:latin typeface="Constantia" panose="02030602050306030303" pitchFamily="18" charset="0"/>
            </a:endParaRPr>
          </a:p>
          <a:p>
            <a:r>
              <a:rPr lang="en-US" sz="2800" b="1" baseline="30000" dirty="0" smtClean="0">
                <a:latin typeface="Constantia" panose="02030602050306030303" pitchFamily="18" charset="0"/>
              </a:rPr>
              <a:t>3</a:t>
            </a:r>
            <a:r>
              <a:rPr lang="en-US" sz="2800" b="1" baseline="30000" dirty="0">
                <a:latin typeface="Constantia" panose="02030602050306030303" pitchFamily="18" charset="0"/>
              </a:rPr>
              <a:t> </a:t>
            </a:r>
            <a:r>
              <a:rPr lang="en-US" sz="2800" dirty="0">
                <a:latin typeface="Constantia" panose="02030602050306030303" pitchFamily="18" charset="0"/>
              </a:rPr>
              <a:t>not addicted </a:t>
            </a:r>
            <a:r>
              <a:rPr lang="en-US" sz="3200" dirty="0">
                <a:latin typeface="Constantia" panose="02030602050306030303" pitchFamily="18" charset="0"/>
              </a:rPr>
              <a:t>to </a:t>
            </a:r>
            <a:r>
              <a:rPr lang="en-US" sz="3200" dirty="0" smtClean="0">
                <a:latin typeface="Constantia" panose="02030602050306030303" pitchFamily="18" charset="0"/>
              </a:rPr>
              <a:t>wine</a:t>
            </a:r>
            <a:endParaRPr lang="en-US" sz="3200" dirty="0">
              <a:latin typeface="Constantia" panose="02030602050306030303" pitchFamily="18" charset="0"/>
            </a:endParaRPr>
          </a:p>
        </p:txBody>
      </p:sp>
      <p:sp>
        <p:nvSpPr>
          <p:cNvPr id="6" name="TextBox 5"/>
          <p:cNvSpPr txBox="1"/>
          <p:nvPr/>
        </p:nvSpPr>
        <p:spPr>
          <a:xfrm>
            <a:off x="3886200" y="5124271"/>
            <a:ext cx="4648200" cy="1200329"/>
          </a:xfrm>
          <a:prstGeom prst="rect">
            <a:avLst/>
          </a:prstGeom>
          <a:solidFill>
            <a:schemeClr val="bg1"/>
          </a:solidFill>
          <a:ln>
            <a:solidFill>
              <a:schemeClr val="tx1"/>
            </a:solidFill>
          </a:ln>
          <a:effectLst>
            <a:outerShdw blurRad="50800" dist="88900" dir="13500000" algn="br" rotWithShape="0">
              <a:prstClr val="black">
                <a:alpha val="40000"/>
              </a:prstClr>
            </a:outerShdw>
          </a:effectLst>
        </p:spPr>
        <p:txBody>
          <a:bodyPr wrap="square" rtlCol="0">
            <a:spAutoFit/>
          </a:bodyPr>
          <a:lstStyle/>
          <a:p>
            <a:r>
              <a:rPr lang="en-US" sz="2400" dirty="0" smtClean="0"/>
              <a:t>Pert. to being very moderate in the drinking of an alcoholic beverage, </a:t>
            </a:r>
            <a:r>
              <a:rPr lang="en-US" sz="2400" i="1" dirty="0" smtClean="0"/>
              <a:t>temperate, sober</a:t>
            </a:r>
            <a:endParaRPr lang="en-US" sz="2400" i="1" dirty="0"/>
          </a:p>
        </p:txBody>
      </p:sp>
    </p:spTree>
    <p:extLst>
      <p:ext uri="{BB962C8B-B14F-4D97-AF65-F5344CB8AC3E}">
        <p14:creationId xmlns:p14="http://schemas.microsoft.com/office/powerpoint/2010/main" val="118049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effectLst>
                  <a:outerShdw blurRad="38100" dist="38100" dir="2700000" algn="tl">
                    <a:srgbClr val="000000">
                      <a:alpha val="43137"/>
                    </a:srgbClr>
                  </a:outerShdw>
                </a:effectLst>
              </a:rPr>
              <a:t>Even Diluted, Caution Among Christians</a:t>
            </a:r>
            <a:endParaRPr lang="en-US" sz="2800" b="1" dirty="0">
              <a:solidFill>
                <a:prstClr val="white"/>
              </a:solidFill>
              <a:effectLst>
                <a:outerShdw blurRad="38100" dist="38100" dir="2700000" algn="tl">
                  <a:srgbClr val="000000">
                    <a:alpha val="43137"/>
                  </a:srgbClr>
                </a:outerShdw>
              </a:effectLst>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057400"/>
            <a:ext cx="6096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67000" y="2600504"/>
            <a:ext cx="4953000" cy="2554545"/>
          </a:xfrm>
          <a:prstGeom prst="rect">
            <a:avLst/>
          </a:prstGeom>
        </p:spPr>
        <p:txBody>
          <a:bodyPr wrap="square">
            <a:spAutoFit/>
          </a:bodyPr>
          <a:lstStyle/>
          <a:p>
            <a:r>
              <a:rPr lang="en-US" sz="3200" b="1" dirty="0" smtClean="0">
                <a:latin typeface="Constantia" panose="02030602050306030303" pitchFamily="18" charset="0"/>
              </a:rPr>
              <a:t>1 Timothy 3</a:t>
            </a:r>
            <a:endParaRPr lang="en-US" sz="3200" b="1" baseline="30000" dirty="0" smtClean="0">
              <a:latin typeface="Constantia" panose="02030602050306030303" pitchFamily="18" charset="0"/>
            </a:endParaRPr>
          </a:p>
          <a:p>
            <a:r>
              <a:rPr lang="en-US" sz="3200" b="1" baseline="30000" dirty="0">
                <a:latin typeface="Constantia" panose="02030602050306030303" pitchFamily="18" charset="0"/>
              </a:rPr>
              <a:t>11 </a:t>
            </a:r>
            <a:r>
              <a:rPr lang="en-US" sz="3200" dirty="0" smtClean="0">
                <a:latin typeface="Constantia" panose="02030602050306030303" pitchFamily="18" charset="0"/>
              </a:rPr>
              <a:t>Women</a:t>
            </a:r>
            <a:r>
              <a:rPr lang="en-US" sz="3200" dirty="0">
                <a:latin typeface="Constantia" panose="02030602050306030303" pitchFamily="18" charset="0"/>
              </a:rPr>
              <a:t> must likewise </a:t>
            </a:r>
            <a:r>
              <a:rPr lang="en-US" sz="3200" dirty="0" smtClean="0">
                <a:latin typeface="Constantia" panose="02030602050306030303" pitchFamily="18" charset="0"/>
              </a:rPr>
              <a:t>be</a:t>
            </a:r>
            <a:r>
              <a:rPr lang="en-US" sz="3200" dirty="0">
                <a:latin typeface="Constantia" panose="02030602050306030303" pitchFamily="18" charset="0"/>
              </a:rPr>
              <a:t> dignified, not malicious gossips, but </a:t>
            </a:r>
            <a:r>
              <a:rPr lang="en-US" sz="3200" b="1" dirty="0">
                <a:latin typeface="Constantia" panose="02030602050306030303" pitchFamily="18" charset="0"/>
              </a:rPr>
              <a:t>temperate</a:t>
            </a:r>
            <a:r>
              <a:rPr lang="en-US" sz="3200" dirty="0">
                <a:latin typeface="Constantia" panose="02030602050306030303" pitchFamily="18" charset="0"/>
              </a:rPr>
              <a:t>, faithful in all things.</a:t>
            </a:r>
          </a:p>
        </p:txBody>
      </p:sp>
    </p:spTree>
    <p:extLst>
      <p:ext uri="{BB962C8B-B14F-4D97-AF65-F5344CB8AC3E}">
        <p14:creationId xmlns:p14="http://schemas.microsoft.com/office/powerpoint/2010/main" val="332575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effectLst>
                  <a:outerShdw blurRad="38100" dist="38100" dir="2700000" algn="tl">
                    <a:srgbClr val="000000">
                      <a:alpha val="43137"/>
                    </a:srgbClr>
                  </a:outerShdw>
                </a:effectLst>
              </a:rPr>
              <a:t>Even Diluted, Caution Among Christians</a:t>
            </a:r>
            <a:endParaRPr lang="en-US" sz="2800" b="1" dirty="0">
              <a:solidFill>
                <a:prstClr val="white"/>
              </a:solidFill>
              <a:effectLst>
                <a:outerShdw blurRad="38100" dist="38100" dir="2700000" algn="tl">
                  <a:srgbClr val="000000">
                    <a:alpha val="43137"/>
                  </a:srgbClr>
                </a:outerShdw>
              </a:effectLst>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057400"/>
            <a:ext cx="6096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67000" y="2600504"/>
            <a:ext cx="4953000" cy="2554545"/>
          </a:xfrm>
          <a:prstGeom prst="rect">
            <a:avLst/>
          </a:prstGeom>
        </p:spPr>
        <p:txBody>
          <a:bodyPr wrap="square">
            <a:spAutoFit/>
          </a:bodyPr>
          <a:lstStyle/>
          <a:p>
            <a:r>
              <a:rPr lang="en-US" sz="3200" b="1" dirty="0" smtClean="0">
                <a:latin typeface="Constantia" panose="02030602050306030303" pitchFamily="18" charset="0"/>
              </a:rPr>
              <a:t>Titus 2</a:t>
            </a:r>
            <a:endParaRPr lang="en-US" sz="3200" b="1" baseline="30000" dirty="0" smtClean="0">
              <a:latin typeface="Constantia" panose="02030602050306030303" pitchFamily="18" charset="0"/>
            </a:endParaRPr>
          </a:p>
          <a:p>
            <a:r>
              <a:rPr lang="en-US" sz="3200" b="1" baseline="30000" dirty="0">
                <a:latin typeface="Constantia" panose="02030602050306030303" pitchFamily="18" charset="0"/>
              </a:rPr>
              <a:t>2 </a:t>
            </a:r>
            <a:r>
              <a:rPr lang="en-US" sz="3200" dirty="0">
                <a:latin typeface="Constantia" panose="02030602050306030303" pitchFamily="18" charset="0"/>
              </a:rPr>
              <a:t>Older men are to be </a:t>
            </a:r>
            <a:r>
              <a:rPr lang="en-US" sz="3200" b="1" dirty="0">
                <a:latin typeface="Constantia" panose="02030602050306030303" pitchFamily="18" charset="0"/>
              </a:rPr>
              <a:t>temperate</a:t>
            </a:r>
            <a:r>
              <a:rPr lang="en-US" sz="3200" dirty="0">
                <a:latin typeface="Constantia" panose="02030602050306030303" pitchFamily="18" charset="0"/>
              </a:rPr>
              <a:t>, dignified, sensible, sound in faith, in love, in </a:t>
            </a:r>
            <a:r>
              <a:rPr lang="en-US" sz="3200" dirty="0" smtClean="0">
                <a:latin typeface="Constantia" panose="02030602050306030303" pitchFamily="18" charset="0"/>
              </a:rPr>
              <a:t>perseverance.</a:t>
            </a:r>
            <a:endParaRPr lang="en-US" sz="3200" dirty="0">
              <a:latin typeface="Constantia" panose="02030602050306030303" pitchFamily="18" charset="0"/>
            </a:endParaRPr>
          </a:p>
        </p:txBody>
      </p:sp>
    </p:spTree>
    <p:extLst>
      <p:ext uri="{BB962C8B-B14F-4D97-AF65-F5344CB8AC3E}">
        <p14:creationId xmlns:p14="http://schemas.microsoft.com/office/powerpoint/2010/main" val="14994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effectLst>
                  <a:outerShdw blurRad="38100" dist="38100" dir="2700000" algn="tl">
                    <a:srgbClr val="000000">
                      <a:alpha val="43137"/>
                    </a:srgbClr>
                  </a:outerShdw>
                </a:effectLst>
              </a:rPr>
              <a:t>Even Diluted, Caution Among Christians</a:t>
            </a:r>
            <a:endParaRPr lang="en-US" sz="2800" b="1" dirty="0">
              <a:solidFill>
                <a:prstClr val="white"/>
              </a:solidFill>
              <a:effectLst>
                <a:outerShdw blurRad="38100" dist="38100" dir="2700000" algn="tl">
                  <a:srgbClr val="000000">
                    <a:alpha val="43137"/>
                  </a:srgbClr>
                </a:outerShdw>
              </a:effectLst>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057400"/>
            <a:ext cx="6096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67000" y="2600504"/>
            <a:ext cx="4953000" cy="2554545"/>
          </a:xfrm>
          <a:prstGeom prst="rect">
            <a:avLst/>
          </a:prstGeom>
        </p:spPr>
        <p:txBody>
          <a:bodyPr wrap="square">
            <a:spAutoFit/>
          </a:bodyPr>
          <a:lstStyle/>
          <a:p>
            <a:r>
              <a:rPr lang="en-US" sz="3200" b="1" dirty="0" smtClean="0">
                <a:latin typeface="Constantia" panose="02030602050306030303" pitchFamily="18" charset="0"/>
              </a:rPr>
              <a:t>Romans 14</a:t>
            </a:r>
            <a:endParaRPr lang="en-US" sz="3200" b="1" baseline="30000" dirty="0" smtClean="0">
              <a:latin typeface="Constantia" panose="02030602050306030303" pitchFamily="18" charset="0"/>
            </a:endParaRPr>
          </a:p>
          <a:p>
            <a:r>
              <a:rPr lang="en-US" sz="3200" b="1" baseline="30000" dirty="0">
                <a:latin typeface="Constantia" panose="02030602050306030303" pitchFamily="18" charset="0"/>
              </a:rPr>
              <a:t>21 </a:t>
            </a:r>
            <a:r>
              <a:rPr lang="en-US" sz="3200" dirty="0">
                <a:latin typeface="Constantia" panose="02030602050306030303" pitchFamily="18" charset="0"/>
              </a:rPr>
              <a:t>It is good not to eat meat or to drink wine, or to do anything by which your brother stumbles</a:t>
            </a:r>
            <a:r>
              <a:rPr lang="en-US" sz="3200" dirty="0" smtClean="0">
                <a:latin typeface="Constantia" panose="02030602050306030303" pitchFamily="18" charset="0"/>
              </a:rPr>
              <a:t>.</a:t>
            </a:r>
            <a:endParaRPr lang="en-US" sz="3200" dirty="0">
              <a:latin typeface="Constantia" panose="02030602050306030303" pitchFamily="18" charset="0"/>
            </a:endParaRPr>
          </a:p>
        </p:txBody>
      </p:sp>
    </p:spTree>
    <p:extLst>
      <p:ext uri="{BB962C8B-B14F-4D97-AF65-F5344CB8AC3E}">
        <p14:creationId xmlns:p14="http://schemas.microsoft.com/office/powerpoint/2010/main" val="264397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effectLst>
                  <a:outerShdw blurRad="38100" dist="38100" dir="2700000" algn="tl">
                    <a:srgbClr val="000000">
                      <a:alpha val="43137"/>
                    </a:srgbClr>
                  </a:outerShdw>
                </a:effectLst>
              </a:rPr>
              <a:t>Even Diluted, Caution Among Christians</a:t>
            </a:r>
            <a:endParaRPr lang="en-US" sz="2800" b="1" dirty="0">
              <a:solidFill>
                <a:prstClr val="white"/>
              </a:solidFill>
              <a:effectLst>
                <a:outerShdw blurRad="38100" dist="38100" dir="2700000" algn="tl">
                  <a:srgbClr val="000000">
                    <a:alpha val="43137"/>
                  </a:srgbClr>
                </a:outerShdw>
              </a:effectLst>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057400"/>
            <a:ext cx="6096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67000" y="2600504"/>
            <a:ext cx="4953000" cy="3046988"/>
          </a:xfrm>
          <a:prstGeom prst="rect">
            <a:avLst/>
          </a:prstGeom>
        </p:spPr>
        <p:txBody>
          <a:bodyPr wrap="square">
            <a:spAutoFit/>
          </a:bodyPr>
          <a:lstStyle/>
          <a:p>
            <a:r>
              <a:rPr lang="en-US" sz="3200" b="1" dirty="0" smtClean="0">
                <a:latin typeface="Constantia" panose="02030602050306030303" pitchFamily="18" charset="0"/>
              </a:rPr>
              <a:t>1 Timothy 5</a:t>
            </a:r>
            <a:endParaRPr lang="en-US" sz="3200" b="1" baseline="30000" dirty="0" smtClean="0">
              <a:latin typeface="Constantia" panose="02030602050306030303" pitchFamily="18" charset="0"/>
            </a:endParaRPr>
          </a:p>
          <a:p>
            <a:r>
              <a:rPr lang="en-US" sz="3200" b="1" baseline="30000" dirty="0">
                <a:latin typeface="Constantia" panose="02030602050306030303" pitchFamily="18" charset="0"/>
              </a:rPr>
              <a:t>23 </a:t>
            </a:r>
            <a:r>
              <a:rPr lang="en-US" sz="3200" dirty="0">
                <a:latin typeface="Constantia" panose="02030602050306030303" pitchFamily="18" charset="0"/>
              </a:rPr>
              <a:t>No longer drink </a:t>
            </a:r>
            <a:r>
              <a:rPr lang="en-US" sz="3200" dirty="0" smtClean="0">
                <a:latin typeface="Constantia" panose="02030602050306030303" pitchFamily="18" charset="0"/>
              </a:rPr>
              <a:t>water exclusively</a:t>
            </a:r>
            <a:r>
              <a:rPr lang="en-US" sz="3200" dirty="0">
                <a:latin typeface="Constantia" panose="02030602050306030303" pitchFamily="18" charset="0"/>
              </a:rPr>
              <a:t>, but use a little wine for the sake of your stomach and your frequent ailments</a:t>
            </a:r>
            <a:r>
              <a:rPr lang="en-US" sz="3200" dirty="0" smtClean="0">
                <a:latin typeface="Constantia" panose="02030602050306030303" pitchFamily="18" charset="0"/>
              </a:rPr>
              <a:t>.</a:t>
            </a:r>
            <a:endParaRPr lang="en-US" sz="3200" dirty="0">
              <a:latin typeface="Constantia" panose="02030602050306030303" pitchFamily="18" charset="0"/>
            </a:endParaRPr>
          </a:p>
        </p:txBody>
      </p:sp>
    </p:spTree>
    <p:extLst>
      <p:ext uri="{BB962C8B-B14F-4D97-AF65-F5344CB8AC3E}">
        <p14:creationId xmlns:p14="http://schemas.microsoft.com/office/powerpoint/2010/main" val="276935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effectLst>
                  <a:outerShdw blurRad="38100" dist="38100" dir="2700000" algn="tl">
                    <a:srgbClr val="000000">
                      <a:alpha val="43137"/>
                    </a:srgbClr>
                  </a:outerShdw>
                </a:effectLst>
              </a:rPr>
              <a:t>Wine in the Bible</a:t>
            </a:r>
            <a:endParaRPr lang="en-US" sz="2800" b="1" dirty="0">
              <a:solidFill>
                <a:prstClr val="white"/>
              </a:solidFill>
              <a:effectLst>
                <a:outerShdw blurRad="38100" dist="38100" dir="2700000" algn="tl">
                  <a:srgbClr val="000000">
                    <a:alpha val="43137"/>
                  </a:srgbClr>
                </a:outerShdw>
              </a:effectLst>
            </a:endParaRPr>
          </a:p>
        </p:txBody>
      </p:sp>
      <p:sp>
        <p:nvSpPr>
          <p:cNvPr id="5" name="TextBox 4"/>
          <p:cNvSpPr txBox="1"/>
          <p:nvPr/>
        </p:nvSpPr>
        <p:spPr>
          <a:xfrm>
            <a:off x="381000" y="2348805"/>
            <a:ext cx="8077200" cy="1384995"/>
          </a:xfrm>
          <a:prstGeom prst="rect">
            <a:avLst/>
          </a:prstGeom>
          <a:noFill/>
        </p:spPr>
        <p:txBody>
          <a:bodyPr wrap="square" rtlCol="0">
            <a:spAutoFit/>
          </a:bodyPr>
          <a:lstStyle/>
          <a:p>
            <a:pPr algn="ctr"/>
            <a:r>
              <a:rPr lang="en-US" sz="2800" b="1" dirty="0">
                <a:solidFill>
                  <a:prstClr val="white"/>
                </a:solidFill>
              </a:rPr>
              <a:t>Sunday</a:t>
            </a:r>
          </a:p>
          <a:p>
            <a:pPr algn="ctr"/>
            <a:r>
              <a:rPr lang="en-US" sz="2800" b="1" dirty="0">
                <a:solidFill>
                  <a:prstClr val="white"/>
                </a:solidFill>
              </a:rPr>
              <a:t>April 2, 2017</a:t>
            </a:r>
          </a:p>
          <a:p>
            <a:pPr algn="ctr"/>
            <a:r>
              <a:rPr lang="en-US" sz="2800" b="1" dirty="0">
                <a:solidFill>
                  <a:prstClr val="white"/>
                </a:solidFill>
              </a:rPr>
              <a:t>6:00 pm</a:t>
            </a:r>
          </a:p>
        </p:txBody>
      </p:sp>
    </p:spTree>
    <p:extLst>
      <p:ext uri="{BB962C8B-B14F-4D97-AF65-F5344CB8AC3E}">
        <p14:creationId xmlns:p14="http://schemas.microsoft.com/office/powerpoint/2010/main" val="4221796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effectLst>
                  <a:outerShdw blurRad="38100" dist="38100" dir="2700000" algn="tl">
                    <a:srgbClr val="000000">
                      <a:alpha val="43137"/>
                    </a:srgbClr>
                  </a:outerShdw>
                </a:effectLst>
              </a:rPr>
              <a:t>Wine to Water Proportions</a:t>
            </a:r>
            <a:endParaRPr lang="en-US" sz="28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3592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effectLst>
                  <a:outerShdw blurRad="38100" dist="38100" dir="2700000" algn="tl">
                    <a:srgbClr val="000000">
                      <a:alpha val="43137"/>
                    </a:srgbClr>
                  </a:outerShdw>
                </a:effectLst>
              </a:rPr>
              <a:t>Wine to Water Proportions</a:t>
            </a:r>
            <a:endParaRPr lang="en-US" sz="2800" b="1" dirty="0">
              <a:solidFill>
                <a:prstClr val="white"/>
              </a:solidFill>
              <a:effectLst>
                <a:outerShdw blurRad="38100" dist="38100" dir="2700000" algn="tl">
                  <a:srgbClr val="000000">
                    <a:alpha val="43137"/>
                  </a:srgbClr>
                </a:outerShdw>
              </a:effectLst>
            </a:endParaRPr>
          </a:p>
        </p:txBody>
      </p:sp>
      <p:sp>
        <p:nvSpPr>
          <p:cNvPr id="4" name="Rectangle 3"/>
          <p:cNvSpPr/>
          <p:nvPr/>
        </p:nvSpPr>
        <p:spPr>
          <a:xfrm>
            <a:off x="1219200" y="1676400"/>
            <a:ext cx="6693865" cy="4154984"/>
          </a:xfrm>
          <a:prstGeom prst="rect">
            <a:avLst/>
          </a:prstGeom>
          <a:solidFill>
            <a:schemeClr val="bg1"/>
          </a:solidFill>
        </p:spPr>
        <p:txBody>
          <a:bodyPr>
            <a:spAutoFit/>
          </a:bodyPr>
          <a:lstStyle/>
          <a:p>
            <a:r>
              <a:rPr lang="en-US" sz="2400" b="1" dirty="0" smtClean="0"/>
              <a:t>ISBE</a:t>
            </a:r>
          </a:p>
          <a:p>
            <a:r>
              <a:rPr lang="en-US" sz="2400" dirty="0"/>
              <a:t> At a later period, however, the </a:t>
            </a:r>
            <a:r>
              <a:rPr lang="en-US" sz="2400" dirty="0" smtClean="0"/>
              <a:t>Gr </a:t>
            </a:r>
            <a:r>
              <a:rPr lang="en-US" sz="2400" dirty="0"/>
              <a:t>use of diluted wines had attained such sway that the writer of 2 </a:t>
            </a:r>
            <a:r>
              <a:rPr lang="en-US" sz="2400" dirty="0" err="1" smtClean="0"/>
              <a:t>Macc</a:t>
            </a:r>
            <a:r>
              <a:rPr lang="en-US" sz="2400" dirty="0" smtClean="0"/>
              <a:t> </a:t>
            </a:r>
            <a:r>
              <a:rPr lang="en-US" sz="2400" dirty="0"/>
              <a:t>speaks (</a:t>
            </a:r>
            <a:r>
              <a:rPr lang="en-US" sz="2400" b="1" dirty="0" smtClean="0"/>
              <a:t>15 </a:t>
            </a:r>
            <a:r>
              <a:rPr lang="en-US" sz="2400" dirty="0" smtClean="0"/>
              <a:t>39</a:t>
            </a:r>
            <a:r>
              <a:rPr lang="en-US" sz="2400" dirty="0"/>
              <a:t>) of undiluted wine as "distasteful" (</a:t>
            </a:r>
            <a:r>
              <a:rPr lang="en-US" sz="2400" i="1" dirty="0" err="1" smtClean="0"/>
              <a:t>polémion</a:t>
            </a:r>
            <a:r>
              <a:rPr lang="en-US" sz="2400" dirty="0"/>
              <a:t>). This dilution is so normal in the following centuries that the </a:t>
            </a:r>
            <a:r>
              <a:rPr lang="en-US" sz="2400" dirty="0" smtClean="0"/>
              <a:t>Mish </a:t>
            </a:r>
            <a:r>
              <a:rPr lang="en-US" sz="2400" dirty="0"/>
              <a:t>can take it for granted and, indeed, R. Eliezer even forbade saying the table-blessing over undiluted wine (</a:t>
            </a:r>
            <a:r>
              <a:rPr lang="en-US" sz="2400" i="1" dirty="0" err="1" smtClean="0"/>
              <a:t>B</a:t>
            </a:r>
            <a:r>
              <a:rPr lang="en-US" sz="2400" b="1" i="1" baseline="30000" dirty="0" err="1" smtClean="0">
                <a:latin typeface="Constantia" panose="02030602050306030303" pitchFamily="18" charset="0"/>
              </a:rPr>
              <a:t>e</a:t>
            </a:r>
            <a:r>
              <a:rPr lang="en-US" sz="2400" i="1" dirty="0" err="1" smtClean="0"/>
              <a:t>rākhō</a:t>
            </a:r>
            <a:r>
              <a:rPr lang="en-US" sz="2400" dirty="0" err="1" smtClean="0"/>
              <a:t>th</a:t>
            </a:r>
            <a:r>
              <a:rPr lang="en-US" sz="2400" dirty="0" smtClean="0"/>
              <a:t> </a:t>
            </a:r>
            <a:r>
              <a:rPr lang="en-US" sz="2400" b="1" dirty="0"/>
              <a:t>7</a:t>
            </a:r>
            <a:r>
              <a:rPr lang="en-US" sz="2400" dirty="0"/>
              <a:t> 5). The proportion of water was large, only one-third or one-fourth of the total mixture being wine (</a:t>
            </a:r>
            <a:r>
              <a:rPr lang="en-US" sz="2400" i="1" dirty="0" err="1" smtClean="0"/>
              <a:t>Niddāh</a:t>
            </a:r>
            <a:r>
              <a:rPr lang="en-US" sz="2400" dirty="0" smtClean="0"/>
              <a:t> </a:t>
            </a:r>
            <a:r>
              <a:rPr lang="en-US" sz="2400" b="1" dirty="0"/>
              <a:t>2</a:t>
            </a:r>
            <a:r>
              <a:rPr lang="en-US" sz="2400" dirty="0"/>
              <a:t> 7; </a:t>
            </a:r>
            <a:r>
              <a:rPr lang="en-US" sz="2400" i="1" dirty="0" err="1" smtClean="0"/>
              <a:t>P</a:t>
            </a:r>
            <a:r>
              <a:rPr lang="en-US" sz="2400" b="1" i="1" baseline="30000" dirty="0" err="1" smtClean="0">
                <a:latin typeface="Constantia" panose="02030602050306030303" pitchFamily="18" charset="0"/>
              </a:rPr>
              <a:t>e</a:t>
            </a:r>
            <a:r>
              <a:rPr lang="en-US" sz="2400" i="1" dirty="0" err="1" smtClean="0"/>
              <a:t>ṣāḥīm</a:t>
            </a:r>
            <a:r>
              <a:rPr lang="en-US" sz="2400" dirty="0" smtClean="0"/>
              <a:t> </a:t>
            </a:r>
            <a:r>
              <a:rPr lang="en-US" sz="2400" b="1" dirty="0"/>
              <a:t>108</a:t>
            </a:r>
            <a:r>
              <a:rPr lang="en-US" sz="2400" i="1" dirty="0"/>
              <a:t>b</a:t>
            </a:r>
            <a:r>
              <a:rPr lang="en-US" sz="2400" dirty="0"/>
              <a:t>).</a:t>
            </a:r>
          </a:p>
        </p:txBody>
      </p:sp>
    </p:spTree>
    <p:extLst>
      <p:ext uri="{BB962C8B-B14F-4D97-AF65-F5344CB8AC3E}">
        <p14:creationId xmlns:p14="http://schemas.microsoft.com/office/powerpoint/2010/main" val="11584942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effectLst>
                  <a:outerShdw blurRad="38100" dist="38100" dir="2700000" algn="tl">
                    <a:srgbClr val="000000">
                      <a:alpha val="43137"/>
                    </a:srgbClr>
                  </a:outerShdw>
                </a:effectLst>
              </a:rPr>
              <a:t>Wine to Water Proportions</a:t>
            </a:r>
            <a:endParaRPr lang="en-US" sz="2800" b="1" dirty="0">
              <a:solidFill>
                <a:prstClr val="white"/>
              </a:solidFill>
              <a:effectLst>
                <a:outerShdw blurRad="38100" dist="38100" dir="2700000" algn="tl">
                  <a:srgbClr val="000000">
                    <a:alpha val="43137"/>
                  </a:srgbClr>
                </a:outerShdw>
              </a:effectLst>
            </a:endParaRPr>
          </a:p>
        </p:txBody>
      </p:sp>
      <p:sp>
        <p:nvSpPr>
          <p:cNvPr id="4" name="Rectangle 3"/>
          <p:cNvSpPr/>
          <p:nvPr/>
        </p:nvSpPr>
        <p:spPr>
          <a:xfrm>
            <a:off x="1219200" y="1676400"/>
            <a:ext cx="6693865" cy="4524315"/>
          </a:xfrm>
          <a:prstGeom prst="rect">
            <a:avLst/>
          </a:prstGeom>
          <a:solidFill>
            <a:schemeClr val="bg1"/>
          </a:solidFill>
        </p:spPr>
        <p:txBody>
          <a:bodyPr>
            <a:spAutoFit/>
          </a:bodyPr>
          <a:lstStyle/>
          <a:p>
            <a:r>
              <a:rPr lang="en-US" sz="2400" b="1" dirty="0" smtClean="0"/>
              <a:t>2 Maccabees 15:37-39</a:t>
            </a:r>
          </a:p>
          <a:p>
            <a:r>
              <a:rPr lang="en-US" sz="2400" dirty="0"/>
              <a:t> </a:t>
            </a:r>
            <a:r>
              <a:rPr lang="en-US" sz="2400" b="1" baseline="30000" dirty="0"/>
              <a:t>37 </a:t>
            </a:r>
            <a:r>
              <a:rPr lang="en-US" sz="2400" dirty="0"/>
              <a:t>This, then, is how matters turned out with </a:t>
            </a:r>
            <a:r>
              <a:rPr lang="en-US" sz="2400" dirty="0" err="1"/>
              <a:t>Nica′nor</a:t>
            </a:r>
            <a:r>
              <a:rPr lang="en-US" sz="2400" dirty="0"/>
              <a:t>. And from that time the city has been in the possession of the Hebrews. So I too will here end my story. </a:t>
            </a:r>
            <a:r>
              <a:rPr lang="en-US" sz="2400" b="1" baseline="30000" dirty="0"/>
              <a:t>38 </a:t>
            </a:r>
            <a:r>
              <a:rPr lang="en-US" sz="2400" dirty="0"/>
              <a:t>If it is well told and to the point, that is what I myself desired; if it is poorly done and mediocre, that was the best I could do. </a:t>
            </a:r>
            <a:r>
              <a:rPr lang="en-US" sz="2400" b="1" baseline="30000" dirty="0"/>
              <a:t>39 </a:t>
            </a:r>
            <a:r>
              <a:rPr lang="en-US" sz="2400" dirty="0"/>
              <a:t>For just as it is harmful to drink wine alone, or, again, to drink water alone, while wine mixed with water is sweet and delicious and enhances one’s enjoyment, so also the style of the story delights the ears of those who read the work. And here will be the end.</a:t>
            </a:r>
          </a:p>
        </p:txBody>
      </p:sp>
    </p:spTree>
    <p:extLst>
      <p:ext uri="{BB962C8B-B14F-4D97-AF65-F5344CB8AC3E}">
        <p14:creationId xmlns:p14="http://schemas.microsoft.com/office/powerpoint/2010/main" val="25045912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Jeff Smelser\Pictures\wine to water proportions.png"/>
          <p:cNvPicPr>
            <a:picLocks noChangeAspect="1" noChangeArrowheads="1"/>
          </p:cNvPicPr>
          <p:nvPr/>
        </p:nvPicPr>
        <p:blipFill rotWithShape="1">
          <a:blip r:embed="rId3">
            <a:extLst>
              <a:ext uri="{28A0092B-C50C-407E-A947-70E740481C1C}">
                <a14:useLocalDpi xmlns:a14="http://schemas.microsoft.com/office/drawing/2010/main" val="0"/>
              </a:ext>
            </a:extLst>
          </a:blip>
          <a:srcRect l="25484" t="19182"/>
          <a:stretch/>
        </p:blipFill>
        <p:spPr bwMode="auto">
          <a:xfrm>
            <a:off x="1187245" y="1090850"/>
            <a:ext cx="6813755" cy="4776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eff Smelser\Pictures\wine to water proportions.png"/>
          <p:cNvPicPr>
            <a:picLocks noChangeAspect="1" noChangeArrowheads="1"/>
          </p:cNvPicPr>
          <p:nvPr/>
        </p:nvPicPr>
        <p:blipFill rotWithShape="1">
          <a:blip r:embed="rId3">
            <a:extLst>
              <a:ext uri="{28A0092B-C50C-407E-A947-70E740481C1C}">
                <a14:useLocalDpi xmlns:a14="http://schemas.microsoft.com/office/drawing/2010/main" val="0"/>
              </a:ext>
            </a:extLst>
          </a:blip>
          <a:srcRect l="28787" t="41737" r="42246" b="52672"/>
          <a:stretch/>
        </p:blipFill>
        <p:spPr bwMode="auto">
          <a:xfrm>
            <a:off x="502920" y="1676401"/>
            <a:ext cx="6187440" cy="771832"/>
          </a:xfrm>
          <a:prstGeom prst="rect">
            <a:avLst/>
          </a:prstGeom>
          <a:noFill/>
          <a:ln>
            <a:solidFill>
              <a:schemeClr val="tx1"/>
            </a:solidFill>
          </a:ln>
          <a:effectLst>
            <a:outerShdw blurRad="50800" dist="1016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effectLst>
                  <a:outerShdw blurRad="38100" dist="38100" dir="2700000" algn="tl">
                    <a:srgbClr val="000000">
                      <a:alpha val="43137"/>
                    </a:srgbClr>
                  </a:outerShdw>
                </a:effectLst>
              </a:rPr>
              <a:t>Wine to Water Proportions</a:t>
            </a:r>
            <a:endParaRPr lang="en-US" sz="28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69936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ff Smelser\Pictures\wine to water proportions.png"/>
          <p:cNvPicPr>
            <a:picLocks noChangeAspect="1" noChangeArrowheads="1"/>
          </p:cNvPicPr>
          <p:nvPr/>
        </p:nvPicPr>
        <p:blipFill rotWithShape="1">
          <a:blip r:embed="rId2">
            <a:extLst>
              <a:ext uri="{28A0092B-C50C-407E-A947-70E740481C1C}">
                <a14:useLocalDpi xmlns:a14="http://schemas.microsoft.com/office/drawing/2010/main" val="0"/>
              </a:ext>
            </a:extLst>
          </a:blip>
          <a:srcRect l="25484" t="19182"/>
          <a:stretch/>
        </p:blipFill>
        <p:spPr bwMode="auto">
          <a:xfrm>
            <a:off x="1187245" y="1090850"/>
            <a:ext cx="6813755" cy="47765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eff Smelser\Pictures\wine to water proportions.png"/>
          <p:cNvPicPr>
            <a:picLocks noChangeAspect="1" noChangeArrowheads="1"/>
          </p:cNvPicPr>
          <p:nvPr/>
        </p:nvPicPr>
        <p:blipFill rotWithShape="1">
          <a:blip r:embed="rId2">
            <a:extLst>
              <a:ext uri="{28A0092B-C50C-407E-A947-70E740481C1C}">
                <a14:useLocalDpi xmlns:a14="http://schemas.microsoft.com/office/drawing/2010/main" val="0"/>
              </a:ext>
            </a:extLst>
          </a:blip>
          <a:srcRect l="27579" t="54330" r="39387" b="31688"/>
          <a:stretch/>
        </p:blipFill>
        <p:spPr bwMode="auto">
          <a:xfrm>
            <a:off x="294841" y="1828800"/>
            <a:ext cx="7520146" cy="2057399"/>
          </a:xfrm>
          <a:prstGeom prst="rect">
            <a:avLst/>
          </a:prstGeom>
          <a:noFill/>
          <a:ln>
            <a:solidFill>
              <a:schemeClr val="tx1"/>
            </a:solidFill>
          </a:ln>
          <a:effectLst>
            <a:outerShdw blurRad="50800" dist="1143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effectLst>
                  <a:outerShdw blurRad="38100" dist="38100" dir="2700000" algn="tl">
                    <a:srgbClr val="000000">
                      <a:alpha val="43137"/>
                    </a:srgbClr>
                  </a:outerShdw>
                </a:effectLst>
              </a:rPr>
              <a:t>Wine to Water Proportions</a:t>
            </a:r>
            <a:endParaRPr lang="en-US" sz="28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577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ff Smelser\Pictures\wine to water proportions.png"/>
          <p:cNvPicPr>
            <a:picLocks noChangeAspect="1" noChangeArrowheads="1"/>
          </p:cNvPicPr>
          <p:nvPr/>
        </p:nvPicPr>
        <p:blipFill rotWithShape="1">
          <a:blip r:embed="rId2">
            <a:extLst>
              <a:ext uri="{28A0092B-C50C-407E-A947-70E740481C1C}">
                <a14:useLocalDpi xmlns:a14="http://schemas.microsoft.com/office/drawing/2010/main" val="0"/>
              </a:ext>
            </a:extLst>
          </a:blip>
          <a:srcRect l="25484" t="19182"/>
          <a:stretch/>
        </p:blipFill>
        <p:spPr bwMode="auto">
          <a:xfrm>
            <a:off x="1187245" y="1090850"/>
            <a:ext cx="6813755" cy="4776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eff Smelser\Pictures\wine to water proportions.png"/>
          <p:cNvPicPr>
            <a:picLocks noChangeAspect="1" noChangeArrowheads="1"/>
          </p:cNvPicPr>
          <p:nvPr/>
        </p:nvPicPr>
        <p:blipFill rotWithShape="1">
          <a:blip r:embed="rId2">
            <a:extLst>
              <a:ext uri="{28A0092B-C50C-407E-A947-70E740481C1C}">
                <a14:useLocalDpi xmlns:a14="http://schemas.microsoft.com/office/drawing/2010/main" val="0"/>
              </a:ext>
            </a:extLst>
          </a:blip>
          <a:srcRect l="25484" t="67768" r="37258"/>
          <a:stretch/>
        </p:blipFill>
        <p:spPr bwMode="auto">
          <a:xfrm>
            <a:off x="1307396" y="2667000"/>
            <a:ext cx="6541204" cy="3657600"/>
          </a:xfrm>
          <a:prstGeom prst="rect">
            <a:avLst/>
          </a:prstGeom>
          <a:noFill/>
          <a:ln>
            <a:solidFill>
              <a:schemeClr val="tx1"/>
            </a:solid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effectLst>
                  <a:outerShdw blurRad="38100" dist="38100" dir="2700000" algn="tl">
                    <a:srgbClr val="000000">
                      <a:alpha val="43137"/>
                    </a:srgbClr>
                  </a:outerShdw>
                </a:effectLst>
              </a:rPr>
              <a:t>Wine to Water Proportions</a:t>
            </a:r>
            <a:endParaRPr lang="en-US" sz="28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95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ff Smelser\Pictures\wine to water proportions.png"/>
          <p:cNvPicPr>
            <a:picLocks noChangeAspect="1" noChangeArrowheads="1"/>
          </p:cNvPicPr>
          <p:nvPr/>
        </p:nvPicPr>
        <p:blipFill rotWithShape="1">
          <a:blip r:embed="rId2">
            <a:extLst>
              <a:ext uri="{28A0092B-C50C-407E-A947-70E740481C1C}">
                <a14:useLocalDpi xmlns:a14="http://schemas.microsoft.com/office/drawing/2010/main" val="0"/>
              </a:ext>
            </a:extLst>
          </a:blip>
          <a:srcRect l="25484" t="19182"/>
          <a:stretch/>
        </p:blipFill>
        <p:spPr bwMode="auto">
          <a:xfrm>
            <a:off x="1187245" y="1090850"/>
            <a:ext cx="6813755" cy="4776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eff Smelser\Pictures\wine to water proportions.png"/>
          <p:cNvPicPr>
            <a:picLocks noChangeAspect="1" noChangeArrowheads="1"/>
          </p:cNvPicPr>
          <p:nvPr/>
        </p:nvPicPr>
        <p:blipFill rotWithShape="1">
          <a:blip r:embed="rId2">
            <a:extLst>
              <a:ext uri="{28A0092B-C50C-407E-A947-70E740481C1C}">
                <a14:useLocalDpi xmlns:a14="http://schemas.microsoft.com/office/drawing/2010/main" val="0"/>
              </a:ext>
            </a:extLst>
          </a:blip>
          <a:srcRect l="65078" t="34080" r="7339" b="55652"/>
          <a:stretch/>
        </p:blipFill>
        <p:spPr bwMode="auto">
          <a:xfrm>
            <a:off x="4596580" y="1371600"/>
            <a:ext cx="3779520" cy="909475"/>
          </a:xfrm>
          <a:prstGeom prst="rect">
            <a:avLst/>
          </a:prstGeom>
          <a:noFill/>
          <a:ln>
            <a:solidFill>
              <a:schemeClr val="tx1"/>
            </a:solidFill>
          </a:ln>
          <a:effectLst>
            <a:outerShdw blurRad="50800" dist="1143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effectLst>
                  <a:outerShdw blurRad="38100" dist="38100" dir="2700000" algn="tl">
                    <a:srgbClr val="000000">
                      <a:alpha val="43137"/>
                    </a:srgbClr>
                  </a:outerShdw>
                </a:effectLst>
              </a:rPr>
              <a:t>Wine to Water Proportions</a:t>
            </a:r>
            <a:endParaRPr lang="en-US" sz="28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93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ff Smelser\Pictures\wine to water proportions.png"/>
          <p:cNvPicPr>
            <a:picLocks noChangeAspect="1" noChangeArrowheads="1"/>
          </p:cNvPicPr>
          <p:nvPr/>
        </p:nvPicPr>
        <p:blipFill rotWithShape="1">
          <a:blip r:embed="rId2">
            <a:extLst>
              <a:ext uri="{28A0092B-C50C-407E-A947-70E740481C1C}">
                <a14:useLocalDpi xmlns:a14="http://schemas.microsoft.com/office/drawing/2010/main" val="0"/>
              </a:ext>
            </a:extLst>
          </a:blip>
          <a:srcRect l="25484" t="19182"/>
          <a:stretch/>
        </p:blipFill>
        <p:spPr bwMode="auto">
          <a:xfrm>
            <a:off x="1187245" y="1090850"/>
            <a:ext cx="6813755" cy="4776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eff Smelser\Pictures\wine to water proportions.png"/>
          <p:cNvPicPr>
            <a:picLocks noChangeAspect="1" noChangeArrowheads="1"/>
          </p:cNvPicPr>
          <p:nvPr/>
        </p:nvPicPr>
        <p:blipFill rotWithShape="1">
          <a:blip r:embed="rId2">
            <a:extLst>
              <a:ext uri="{28A0092B-C50C-407E-A947-70E740481C1C}">
                <a14:useLocalDpi xmlns:a14="http://schemas.microsoft.com/office/drawing/2010/main" val="0"/>
              </a:ext>
            </a:extLst>
          </a:blip>
          <a:srcRect l="65412" t="44349" r="1111" b="19616"/>
          <a:stretch/>
        </p:blipFill>
        <p:spPr bwMode="auto">
          <a:xfrm>
            <a:off x="2729761" y="1981200"/>
            <a:ext cx="6133203" cy="4267200"/>
          </a:xfrm>
          <a:prstGeom prst="rect">
            <a:avLst/>
          </a:prstGeom>
          <a:noFill/>
          <a:ln>
            <a:solidFill>
              <a:schemeClr val="tx1"/>
            </a:solidFill>
          </a:ln>
          <a:effectLst>
            <a:outerShdw blurRad="50800" dist="1143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effectLst>
                  <a:outerShdw blurRad="38100" dist="38100" dir="2700000" algn="tl">
                    <a:srgbClr val="000000">
                      <a:alpha val="43137"/>
                    </a:srgbClr>
                  </a:outerShdw>
                </a:effectLst>
              </a:rPr>
              <a:t>Wine to Water Proportions</a:t>
            </a:r>
            <a:endParaRPr lang="en-US" sz="28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516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50</TotalTime>
  <Words>142</Words>
  <Application>Microsoft Office PowerPoint</Application>
  <PresentationFormat>On-screen Show (4:3)</PresentationFormat>
  <Paragraphs>43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Smelser</dc:creator>
  <cp:lastModifiedBy>Jeff Smelser</cp:lastModifiedBy>
  <cp:revision>14</cp:revision>
  <dcterms:created xsi:type="dcterms:W3CDTF">2017-04-02T21:02:16Z</dcterms:created>
  <dcterms:modified xsi:type="dcterms:W3CDTF">2017-04-02T21:53:40Z</dcterms:modified>
</cp:coreProperties>
</file>