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84" r:id="rId3"/>
    <p:sldMasterId id="2147483696" r:id="rId4"/>
    <p:sldMasterId id="2147483708" r:id="rId5"/>
    <p:sldMasterId id="2147483780" r:id="rId6"/>
    <p:sldMasterId id="2147483805" r:id="rId7"/>
    <p:sldMasterId id="2147483853" r:id="rId8"/>
    <p:sldMasterId id="2147483927" r:id="rId9"/>
    <p:sldMasterId id="2147484000" r:id="rId10"/>
    <p:sldMasterId id="2147484012" r:id="rId11"/>
    <p:sldMasterId id="2147484084" r:id="rId12"/>
    <p:sldMasterId id="2147484120" r:id="rId13"/>
    <p:sldMasterId id="2147484144" r:id="rId14"/>
    <p:sldMasterId id="2147484156" r:id="rId15"/>
    <p:sldMasterId id="2147484168" r:id="rId16"/>
    <p:sldMasterId id="2147484192" r:id="rId17"/>
    <p:sldMasterId id="2147484204" r:id="rId18"/>
    <p:sldMasterId id="2147484216" r:id="rId19"/>
    <p:sldMasterId id="2147484228" r:id="rId20"/>
    <p:sldMasterId id="2147484240" r:id="rId21"/>
    <p:sldMasterId id="2147484252" r:id="rId22"/>
    <p:sldMasterId id="2147484264" r:id="rId23"/>
    <p:sldMasterId id="2147484276" r:id="rId24"/>
    <p:sldMasterId id="2147484288" r:id="rId25"/>
    <p:sldMasterId id="2147484300" r:id="rId26"/>
    <p:sldMasterId id="2147484312" r:id="rId27"/>
    <p:sldMasterId id="2147484324" r:id="rId28"/>
  </p:sldMasterIdLst>
  <p:notesMasterIdLst>
    <p:notesMasterId r:id="rId191"/>
  </p:notesMasterIdLst>
  <p:sldIdLst>
    <p:sldId id="587" r:id="rId29"/>
    <p:sldId id="486" r:id="rId30"/>
    <p:sldId id="573" r:id="rId31"/>
    <p:sldId id="313" r:id="rId32"/>
    <p:sldId id="388" r:id="rId33"/>
    <p:sldId id="485" r:id="rId34"/>
    <p:sldId id="707" r:id="rId35"/>
    <p:sldId id="490" r:id="rId36"/>
    <p:sldId id="316" r:id="rId37"/>
    <p:sldId id="279" r:id="rId38"/>
    <p:sldId id="484" r:id="rId39"/>
    <p:sldId id="263" r:id="rId40"/>
    <p:sldId id="308" r:id="rId41"/>
    <p:sldId id="320" r:id="rId42"/>
    <p:sldId id="492" r:id="rId43"/>
    <p:sldId id="592" r:id="rId44"/>
    <p:sldId id="616" r:id="rId45"/>
    <p:sldId id="393" r:id="rId46"/>
    <p:sldId id="330" r:id="rId47"/>
    <p:sldId id="327" r:id="rId48"/>
    <p:sldId id="614" r:id="rId49"/>
    <p:sldId id="333" r:id="rId50"/>
    <p:sldId id="337" r:id="rId51"/>
    <p:sldId id="338" r:id="rId52"/>
    <p:sldId id="624" r:id="rId53"/>
    <p:sldId id="342" r:id="rId54"/>
    <p:sldId id="456" r:id="rId55"/>
    <p:sldId id="340" r:id="rId56"/>
    <p:sldId id="619" r:id="rId57"/>
    <p:sldId id="334" r:id="rId58"/>
    <p:sldId id="582" r:id="rId59"/>
    <p:sldId id="625" r:id="rId60"/>
    <p:sldId id="390" r:id="rId61"/>
    <p:sldId id="489" r:id="rId62"/>
    <p:sldId id="275" r:id="rId63"/>
    <p:sldId id="323" r:id="rId64"/>
    <p:sldId id="324" r:id="rId65"/>
    <p:sldId id="312" r:id="rId66"/>
    <p:sldId id="345" r:id="rId67"/>
    <p:sldId id="483" r:id="rId68"/>
    <p:sldId id="576" r:id="rId69"/>
    <p:sldId id="391" r:id="rId70"/>
    <p:sldId id="386" r:id="rId71"/>
    <p:sldId id="639" r:id="rId72"/>
    <p:sldId id="638" r:id="rId73"/>
    <p:sldId id="642" r:id="rId74"/>
    <p:sldId id="291" r:id="rId75"/>
    <p:sldId id="647" r:id="rId76"/>
    <p:sldId id="708" r:id="rId77"/>
    <p:sldId id="648" r:id="rId78"/>
    <p:sldId id="640" r:id="rId79"/>
    <p:sldId id="641" r:id="rId80"/>
    <p:sldId id="643" r:id="rId81"/>
    <p:sldId id="644" r:id="rId82"/>
    <p:sldId id="645" r:id="rId83"/>
    <p:sldId id="649" r:id="rId84"/>
    <p:sldId id="646" r:id="rId85"/>
    <p:sldId id="698" r:id="rId86"/>
    <p:sldId id="564" r:id="rId87"/>
    <p:sldId id="651" r:id="rId88"/>
    <p:sldId id="652" r:id="rId89"/>
    <p:sldId id="653" r:id="rId90"/>
    <p:sldId id="269" r:id="rId91"/>
    <p:sldId id="346" r:id="rId92"/>
    <p:sldId id="270" r:id="rId93"/>
    <p:sldId id="284" r:id="rId94"/>
    <p:sldId id="344" r:id="rId95"/>
    <p:sldId id="709" r:id="rId96"/>
    <p:sldId id="287" r:id="rId97"/>
    <p:sldId id="655" r:id="rId98"/>
    <p:sldId id="684" r:id="rId99"/>
    <p:sldId id="268" r:id="rId100"/>
    <p:sldId id="685" r:id="rId101"/>
    <p:sldId id="288" r:id="rId102"/>
    <p:sldId id="654" r:id="rId103"/>
    <p:sldId id="693" r:id="rId104"/>
    <p:sldId id="695" r:id="rId105"/>
    <p:sldId id="699" r:id="rId106"/>
    <p:sldId id="701" r:id="rId107"/>
    <p:sldId id="702" r:id="rId108"/>
    <p:sldId id="657" r:id="rId109"/>
    <p:sldId id="659" r:id="rId110"/>
    <p:sldId id="658" r:id="rId111"/>
    <p:sldId id="703" r:id="rId112"/>
    <p:sldId id="662" r:id="rId113"/>
    <p:sldId id="696" r:id="rId114"/>
    <p:sldId id="663" r:id="rId115"/>
    <p:sldId id="686" r:id="rId116"/>
    <p:sldId id="687" r:id="rId117"/>
    <p:sldId id="688" r:id="rId118"/>
    <p:sldId id="689" r:id="rId119"/>
    <p:sldId id="690" r:id="rId120"/>
    <p:sldId id="721" r:id="rId121"/>
    <p:sldId id="716" r:id="rId122"/>
    <p:sldId id="718" r:id="rId123"/>
    <p:sldId id="717" r:id="rId124"/>
    <p:sldId id="719" r:id="rId125"/>
    <p:sldId id="720" r:id="rId126"/>
    <p:sldId id="713" r:id="rId127"/>
    <p:sldId id="665" r:id="rId128"/>
    <p:sldId id="666" r:id="rId129"/>
    <p:sldId id="667" r:id="rId130"/>
    <p:sldId id="668" r:id="rId131"/>
    <p:sldId id="669" r:id="rId132"/>
    <p:sldId id="355" r:id="rId133"/>
    <p:sldId id="332" r:id="rId134"/>
    <p:sldId id="348" r:id="rId135"/>
    <p:sldId id="357" r:id="rId136"/>
    <p:sldId id="351" r:id="rId137"/>
    <p:sldId id="358" r:id="rId138"/>
    <p:sldId id="395" r:id="rId139"/>
    <p:sldId id="710" r:id="rId140"/>
    <p:sldId id="541" r:id="rId141"/>
    <p:sldId id="532" r:id="rId142"/>
    <p:sldId id="603" r:id="rId143"/>
    <p:sldId id="615" r:id="rId144"/>
    <p:sldId id="591" r:id="rId145"/>
    <p:sldId id="600" r:id="rId146"/>
    <p:sldId id="714" r:id="rId147"/>
    <p:sldId id="715" r:id="rId148"/>
    <p:sldId id="711" r:id="rId149"/>
    <p:sldId id="585" r:id="rId150"/>
    <p:sldId id="586" r:id="rId151"/>
    <p:sldId id="617" r:id="rId152"/>
    <p:sldId id="626" r:id="rId153"/>
    <p:sldId id="627" r:id="rId154"/>
    <p:sldId id="590" r:id="rId155"/>
    <p:sldId id="594" r:id="rId156"/>
    <p:sldId id="595" r:id="rId157"/>
    <p:sldId id="618" r:id="rId158"/>
    <p:sldId id="597" r:id="rId159"/>
    <p:sldId id="598" r:id="rId160"/>
    <p:sldId id="613" r:id="rId161"/>
    <p:sldId id="596" r:id="rId162"/>
    <p:sldId id="620" r:id="rId163"/>
    <p:sldId id="656" r:id="rId164"/>
    <p:sldId id="601" r:id="rId165"/>
    <p:sldId id="608" r:id="rId166"/>
    <p:sldId id="612" r:id="rId167"/>
    <p:sldId id="630" r:id="rId168"/>
    <p:sldId id="633" r:id="rId169"/>
    <p:sldId id="604" r:id="rId170"/>
    <p:sldId id="584" r:id="rId171"/>
    <p:sldId id="602" r:id="rId172"/>
    <p:sldId id="629" r:id="rId173"/>
    <p:sldId id="635" r:id="rId174"/>
    <p:sldId id="691" r:id="rId175"/>
    <p:sldId id="697" r:id="rId176"/>
    <p:sldId id="692" r:id="rId177"/>
    <p:sldId id="636" r:id="rId178"/>
    <p:sldId id="628" r:id="rId179"/>
    <p:sldId id="660" r:id="rId180"/>
    <p:sldId id="637" r:id="rId181"/>
    <p:sldId id="589" r:id="rId182"/>
    <p:sldId id="683" r:id="rId183"/>
    <p:sldId id="605" r:id="rId184"/>
    <p:sldId id="621" r:id="rId185"/>
    <p:sldId id="622" r:id="rId186"/>
    <p:sldId id="623" r:id="rId187"/>
    <p:sldId id="704" r:id="rId188"/>
    <p:sldId id="705" r:id="rId189"/>
    <p:sldId id="706" r:id="rId1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2B800"/>
    <a:srgbClr val="4F2270"/>
    <a:srgbClr val="FFFF00"/>
    <a:srgbClr val="001642"/>
    <a:srgbClr val="000000"/>
    <a:srgbClr val="F0EA00"/>
    <a:srgbClr val="FF9900"/>
    <a:srgbClr val="92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21765" autoAdjust="0"/>
    <p:restoredTop sz="94660"/>
  </p:normalViewPr>
  <p:slideViewPr>
    <p:cSldViewPr snapToGrid="0">
      <p:cViewPr>
        <p:scale>
          <a:sx n="70" d="100"/>
          <a:sy n="70" d="100"/>
        </p:scale>
        <p:origin x="-696" y="-180"/>
      </p:cViewPr>
      <p:guideLst>
        <p:guide orient="horz" pos="2160"/>
        <p:guide pos="3840"/>
      </p:guideLst>
    </p:cSldViewPr>
  </p:slideViewPr>
  <p:notesTextViewPr>
    <p:cViewPr>
      <p:scale>
        <a:sx n="1" d="1"/>
        <a:sy n="1" d="1"/>
      </p:scale>
      <p:origin x="0" y="0"/>
    </p:cViewPr>
  </p:notesTextViewPr>
  <p:sorterViewPr>
    <p:cViewPr>
      <p:scale>
        <a:sx n="120" d="100"/>
        <a:sy n="120" d="100"/>
      </p:scale>
      <p:origin x="0" y="455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54" Type="http://schemas.openxmlformats.org/officeDocument/2006/relationships/slide" Target="slides/slide126.xml"/><Relationship Id="rId159" Type="http://schemas.openxmlformats.org/officeDocument/2006/relationships/slide" Target="slides/slide131.xml"/><Relationship Id="rId175" Type="http://schemas.openxmlformats.org/officeDocument/2006/relationships/slide" Target="slides/slide147.xml"/><Relationship Id="rId170" Type="http://schemas.openxmlformats.org/officeDocument/2006/relationships/slide" Target="slides/slide142.xml"/><Relationship Id="rId191"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60" Type="http://schemas.openxmlformats.org/officeDocument/2006/relationships/slide" Target="slides/slide132.xml"/><Relationship Id="rId165" Type="http://schemas.openxmlformats.org/officeDocument/2006/relationships/slide" Target="slides/slide137.xml"/><Relationship Id="rId181" Type="http://schemas.openxmlformats.org/officeDocument/2006/relationships/slide" Target="slides/slide153.xml"/><Relationship Id="rId186" Type="http://schemas.openxmlformats.org/officeDocument/2006/relationships/slide" Target="slides/slide1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71" Type="http://schemas.openxmlformats.org/officeDocument/2006/relationships/slide" Target="slides/slide143.xml"/><Relationship Id="rId176" Type="http://schemas.openxmlformats.org/officeDocument/2006/relationships/slide" Target="slides/slide148.xml"/><Relationship Id="rId192"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slide" Target="slides/slide154.xml"/><Relationship Id="rId187"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72" Type="http://schemas.openxmlformats.org/officeDocument/2006/relationships/slide" Target="slides/slide144.xml"/><Relationship Id="rId193"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tableStyles" Target="tableStyles.xml"/><Relationship Id="rId190" Type="http://schemas.openxmlformats.org/officeDocument/2006/relationships/slide" Target="slides/slide162.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 Id="rId26" Type="http://schemas.openxmlformats.org/officeDocument/2006/relationships/slideMaster" Target="slideMasters/slideMaster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08C380-5ED2-4250-8FA9-5E65AF462301}" type="datetimeFigureOut">
              <a:rPr lang="en-US" smtClean="0"/>
              <a:t>4/16/2017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3326B-763A-463A-A7BE-FC520A8A8D3E}" type="slidenum">
              <a:rPr lang="en-US" smtClean="0"/>
              <a:t>‹#›</a:t>
            </a:fld>
            <a:endParaRPr lang="en-US"/>
          </a:p>
        </p:txBody>
      </p:sp>
    </p:spTree>
    <p:extLst>
      <p:ext uri="{BB962C8B-B14F-4D97-AF65-F5344CB8AC3E}">
        <p14:creationId xmlns:p14="http://schemas.microsoft.com/office/powerpoint/2010/main" val="380737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941260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780171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964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94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092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472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3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471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45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065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32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35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15291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646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170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97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41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52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614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811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62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369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130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630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638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315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13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94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56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74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35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3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967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49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57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636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242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54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550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578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7250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7373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9714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5812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03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689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784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370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8829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7591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815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16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396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157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491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270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1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7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29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614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05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682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41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0290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4144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098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700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4856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711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5875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7298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038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0039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5761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5604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164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37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0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232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06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54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675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742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01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74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785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42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63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921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547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234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756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849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922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73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123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92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8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062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32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811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84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890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755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296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41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411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979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879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001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4015991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93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73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51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52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652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91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83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312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41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241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777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8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308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843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522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60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741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816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442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43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210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395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394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001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284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057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401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430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56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086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277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264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694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85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5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26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12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98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023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364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782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525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587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69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0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81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70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180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829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159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272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605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106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89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75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190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10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6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99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742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194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130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08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12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77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04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121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271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1549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28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00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34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618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5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7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7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002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600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373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885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731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773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842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74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474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798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17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9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674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079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13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04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015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21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222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873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049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46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140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930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713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35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885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044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95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230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7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42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032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374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417627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531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740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16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851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22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876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955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57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827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46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4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227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330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40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875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44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379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374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45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195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03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449697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291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6054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533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008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996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721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389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98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889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787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t>4/16/2017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838420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686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25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169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32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35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543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1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8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16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8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748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42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t>4/16/2017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523702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593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751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140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3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09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019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289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2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2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772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6DDED3DA-7E41-470B-BC9C-47A92B5127D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969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39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382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t>4/16/2017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349459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86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41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559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500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898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8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421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400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68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8A217D-66CC-49B4-A0E9-79BBD3CCE4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52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1796702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F01C2F-04D0-4C0E-A78A-C25B10E1D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7569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489CE8-FC01-490C-AA2F-0E8CFA0829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991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53E094-66A2-4475-8245-F95921AC3C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920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BA1B4B0-49F4-493E-9F3D-60E95EE29C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177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A74F49D-2D99-4575-BADF-BFC343173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6652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AD7EA13-4577-44C5-AA9C-8C6368E017F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062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0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660D395-7676-4A05-BEEC-FFA9BA5850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971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AB8BC-733F-4496-B912-A9965761F1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87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F7ED70-C500-4370-8767-6826401257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5175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0B49522-0D0E-42B4-BAA4-C8B4ED1481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1054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18CF77-0E1A-4885-A756-F151E12DD2D7}" type="slidenum">
              <a:rPr lang="en-US" smtClean="0"/>
              <a:t>‹#›</a:t>
            </a:fld>
            <a:endParaRPr lang="en-US"/>
          </a:p>
        </p:txBody>
      </p:sp>
    </p:spTree>
    <p:extLst>
      <p:ext uri="{BB962C8B-B14F-4D97-AF65-F5344CB8AC3E}">
        <p14:creationId xmlns:p14="http://schemas.microsoft.com/office/powerpoint/2010/main" val="2001328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2B1179BB-4F30-4951-8142-25212022DE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3394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68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61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5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240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85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4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174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335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662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561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t>4/16/2017</a:t>
            </a:fld>
            <a:endParaRPr lang="en-US"/>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t>‹#›</a:t>
            </a:fld>
            <a:endParaRPr lang="en-US"/>
          </a:p>
        </p:txBody>
      </p:sp>
    </p:spTree>
    <p:extLst>
      <p:ext uri="{BB962C8B-B14F-4D97-AF65-F5344CB8AC3E}">
        <p14:creationId xmlns:p14="http://schemas.microsoft.com/office/powerpoint/2010/main" val="1779963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3439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84864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10361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232949"/>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26888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869608"/>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60020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878659"/>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049323"/>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636989"/>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046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905581"/>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274073"/>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67625"/>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6591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060741"/>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901410"/>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654966"/>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20900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21203"/>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8921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382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321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3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C8F59-BA1A-4550-8C42-823ED16E0904}"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3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3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A46DA-52A1-498A-8937-525C1070C9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3055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58792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D88078D2-35FA-4178-95E0-C31FFD612F60}"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2885862"/>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F8553-1C77-4534-B746-1985D1711E67}" type="datetimeFigureOut">
              <a:rPr lang="en-US" smtClean="0">
                <a:solidFill>
                  <a:prstClr val="black">
                    <a:tint val="75000"/>
                  </a:prstClr>
                </a:solidFill>
              </a:rPr>
              <a:pPr/>
              <a:t>4/16/2017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8CF77-0E1A-4885-A756-F151E12DD2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66315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5.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hyperlink" Target="http://www.gutenberg.org/files/2085/2085.txt"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hyperlink" Target="https://en.wikipedia.org/wiki/Xenophon#cite_note-11" TargetMode="External"/><Relationship Id="rId4" Type="http://schemas.openxmlformats.org/officeDocument/2006/relationships/image" Target="../media/image95.jpe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7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5.xml"/><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jpeg"/><Relationship Id="rId1" Type="http://schemas.openxmlformats.org/officeDocument/2006/relationships/slideLayout" Target="../slideLayouts/slideLayout191.xml"/><Relationship Id="rId4" Type="http://schemas.openxmlformats.org/officeDocument/2006/relationships/image" Target="../media/image9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135.png"/><Relationship Id="rId5" Type="http://schemas.openxmlformats.org/officeDocument/2006/relationships/image" Target="../media/image134.png"/><Relationship Id="rId4" Type="http://schemas.microsoft.com/office/2007/relationships/hdphoto" Target="../media/hdphoto3.wdp"/></Relationships>
</file>

<file path=ppt/slides/_rels/slide1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4.xml"/><Relationship Id="rId4" Type="http://schemas.openxmlformats.org/officeDocument/2006/relationships/image" Target="../media/image13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39.png"/><Relationship Id="rId1" Type="http://schemas.openxmlformats.org/officeDocument/2006/relationships/slideLayout" Target="../slideLayouts/slideLayout23.xml"/><Relationship Id="rId4" Type="http://schemas.openxmlformats.org/officeDocument/2006/relationships/image" Target="../media/image140.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7" Type="http://schemas.microsoft.com/office/2007/relationships/hdphoto" Target="../media/hdphoto14.wdp"/><Relationship Id="rId2" Type="http://schemas.openxmlformats.org/officeDocument/2006/relationships/image" Target="../media/image141.png"/><Relationship Id="rId1" Type="http://schemas.openxmlformats.org/officeDocument/2006/relationships/slideLayout" Target="../slideLayouts/slideLayout12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3.xml"/><Relationship Id="rId4" Type="http://schemas.openxmlformats.org/officeDocument/2006/relationships/image" Target="../media/image146.png"/></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1.png"/><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23.xml"/><Relationship Id="rId4" Type="http://schemas.microsoft.com/office/2007/relationships/hdphoto" Target="../media/hdphoto16.wdp"/></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2.xml"/><Relationship Id="rId5" Type="http://schemas.microsoft.com/office/2007/relationships/hdphoto" Target="../media/hdphoto17.wdp"/><Relationship Id="rId4" Type="http://schemas.openxmlformats.org/officeDocument/2006/relationships/image" Target="../media/image156.png"/></Relationships>
</file>

<file path=ppt/slides/_rels/slide15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7.png"/><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6.xml"/></Relationships>
</file>

<file path=ppt/slides/_rels/slide15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84.xml"/></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4.xml"/><Relationship Id="rId1" Type="http://schemas.openxmlformats.org/officeDocument/2006/relationships/vmlDrawing" Target="../drawings/vmlDrawing1.vml"/><Relationship Id="rId4" Type="http://schemas.openxmlformats.org/officeDocument/2006/relationships/image" Target="../media/image160.png"/></Relationships>
</file>

<file path=ppt/slides/_rels/slide15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78.xml"/></Relationships>
</file>

<file path=ppt/slides/_rels/slide16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8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34.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4.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www.kingjamesbibleonline.org/Ecclesiasticus-44-8/" TargetMode="External"/><Relationship Id="rId3" Type="http://schemas.openxmlformats.org/officeDocument/2006/relationships/hyperlink" Target="http://www.kingjamesbibleonline.org/Ecclesiasticus-44-3/" TargetMode="External"/><Relationship Id="rId7" Type="http://schemas.openxmlformats.org/officeDocument/2006/relationships/hyperlink" Target="http://www.kingjamesbibleonline.org/Ecclesiasticus-44-7/" TargetMode="External"/><Relationship Id="rId2" Type="http://schemas.openxmlformats.org/officeDocument/2006/relationships/hyperlink" Target="http://www.kingjamesbibleonline.org/Ecclesiasticus-44-2/" TargetMode="External"/><Relationship Id="rId1" Type="http://schemas.openxmlformats.org/officeDocument/2006/relationships/slideLayout" Target="../slideLayouts/slideLayout2.xml"/><Relationship Id="rId6" Type="http://schemas.openxmlformats.org/officeDocument/2006/relationships/hyperlink" Target="http://www.kingjamesbibleonline.org/Ecclesiasticus-44-6/" TargetMode="External"/><Relationship Id="rId5" Type="http://schemas.openxmlformats.org/officeDocument/2006/relationships/hyperlink" Target="http://www.kingjamesbibleonline.org/Ecclesiasticus-44-5/" TargetMode="External"/><Relationship Id="rId10" Type="http://schemas.openxmlformats.org/officeDocument/2006/relationships/hyperlink" Target="http://www.kingjamesbibleonline.org/Ecclesiasticus-44-10/" TargetMode="External"/><Relationship Id="rId4" Type="http://schemas.openxmlformats.org/officeDocument/2006/relationships/hyperlink" Target="http://www.kingjamesbibleonline.org/Ecclesiasticus-44-4/" TargetMode="External"/><Relationship Id="rId9" Type="http://schemas.openxmlformats.org/officeDocument/2006/relationships/hyperlink" Target="http://www.kingjamesbibleonline.org/Ecclesiasticus-44-9/"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6.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6.wdp"/><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8.png"/><Relationship Id="rId5" Type="http://schemas.microsoft.com/office/2007/relationships/hdphoto" Target="../media/hdphoto9.wdp"/><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5.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5.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9.png"/><Relationship Id="rId1" Type="http://schemas.openxmlformats.org/officeDocument/2006/relationships/slideLayout" Target="../slideLayouts/slideLayout257.xml"/><Relationship Id="rId4" Type="http://schemas.openxmlformats.org/officeDocument/2006/relationships/image" Target="../media/image90.jpeg"/></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5.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5.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5.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4.png"/><Relationship Id="rId1" Type="http://schemas.openxmlformats.org/officeDocument/2006/relationships/slideLayout" Target="../slideLayouts/slideLayout300.xml"/><Relationship Id="rId5" Type="http://schemas.openxmlformats.org/officeDocument/2006/relationships/hyperlink" Target="https://en.wikipedia.org/wiki/Xenophon#cite_note-11" TargetMode="External"/><Relationship Id="rId4" Type="http://schemas.openxmlformats.org/officeDocument/2006/relationships/image" Target="../media/image95.jpeg"/></Relationships>
</file>

<file path=ppt/slides/_rels/slide96.xml.rels><?xml version="1.0" encoding="UTF-8" standalone="yes"?>
<Relationships xmlns="http://schemas.openxmlformats.org/package/2006/relationships"><Relationship Id="rId2" Type="http://schemas.openxmlformats.org/officeDocument/2006/relationships/hyperlink" Target="http://www.gutenberg.org/files/2085/2085.txt" TargetMode="Externa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jpeg"/><Relationship Id="rId1" Type="http://schemas.openxmlformats.org/officeDocument/2006/relationships/slideLayout" Target="../slideLayouts/slideLayout125.xml"/><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38124" y="1138049"/>
            <a:ext cx="3357586" cy="1015663"/>
          </a:xfrm>
          <a:prstGeom prst="rect">
            <a:avLst/>
          </a:prstGeom>
          <a:noFill/>
        </p:spPr>
        <p:txBody>
          <a:bodyPr wrap="none" lIns="91440" tIns="45720" rIns="91440" bIns="45720">
            <a:spAutoFit/>
          </a:bodyPr>
          <a:lstStyle/>
          <a:p>
            <a:pPr algn="ctr"/>
            <a:r>
              <a:rPr lang="en-US" sz="6000" b="1" cap="all" dirty="0" smtClean="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Arial Black" panose="020B0A04020102020204" pitchFamily="34" charset="0"/>
              </a:rPr>
              <a:t>Daniel</a:t>
            </a:r>
            <a:endParaRPr lang="en-US" sz="6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Arial Black" panose="020B0A04020102020204" pitchFamily="34" charset="0"/>
            </a:endParaRPr>
          </a:p>
        </p:txBody>
      </p:sp>
      <p:sp>
        <p:nvSpPr>
          <p:cNvPr id="7" name="Rectangle 6"/>
          <p:cNvSpPr/>
          <p:nvPr/>
        </p:nvSpPr>
        <p:spPr>
          <a:xfrm>
            <a:off x="0" y="0"/>
            <a:ext cx="1219200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FFFF00"/>
                </a:solidFill>
                <a:effectLst>
                  <a:outerShdw blurRad="50800" dist="39000" dir="5460000" algn="tl">
                    <a:srgbClr val="000000">
                      <a:alpha val="38000"/>
                    </a:srgbClr>
                  </a:outerShdw>
                </a:effectLst>
              </a:rPr>
              <a:t>RESPONSES TO</a:t>
            </a:r>
            <a:endParaRPr lang="en-US" sz="5400" b="1" dirty="0" smtClean="0">
              <a:ln w="11430"/>
              <a:solidFill>
                <a:srgbClr val="FFFF00"/>
              </a:solidFill>
              <a:effectLst>
                <a:outerShdw blurRad="50800" dist="39000" dir="5460000" algn="tl">
                  <a:srgbClr val="000000">
                    <a:alpha val="38000"/>
                  </a:srgbClr>
                </a:outerShdw>
              </a:effectLst>
            </a:endParaRPr>
          </a:p>
        </p:txBody>
      </p:sp>
      <p:sp>
        <p:nvSpPr>
          <p:cNvPr id="3" name="Right Arrow 2"/>
          <p:cNvSpPr/>
          <p:nvPr/>
        </p:nvSpPr>
        <p:spPr>
          <a:xfrm>
            <a:off x="360954" y="4373352"/>
            <a:ext cx="2934269" cy="1746913"/>
          </a:xfrm>
          <a:prstGeom prst="rightArrow">
            <a:avLst>
              <a:gd name="adj1" fmla="val 57812"/>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5</a:t>
            </a:r>
            <a:r>
              <a:rPr lang="en-US" sz="3600" b="1" baseline="30000" dirty="0" smtClean="0">
                <a:solidFill>
                  <a:srgbClr val="C00000"/>
                </a:solidFill>
              </a:rPr>
              <a:t>th</a:t>
            </a:r>
            <a:r>
              <a:rPr lang="en-US" sz="3600" b="1" dirty="0" smtClean="0">
                <a:solidFill>
                  <a:srgbClr val="C00000"/>
                </a:solidFill>
              </a:rPr>
              <a:t> Cent. BC</a:t>
            </a:r>
            <a:endParaRPr lang="en-US" sz="3600" b="1" dirty="0">
              <a:solidFill>
                <a:srgbClr val="C00000"/>
              </a:solidFill>
            </a:endParaRP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0" y="2429635"/>
            <a:ext cx="2947915" cy="18788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8597147" y="1132789"/>
            <a:ext cx="3396581" cy="5018185"/>
            <a:chOff x="8502551" y="1558471"/>
            <a:chExt cx="3396581" cy="5018185"/>
          </a:xfrm>
        </p:grpSpPr>
        <p:grpSp>
          <p:nvGrpSpPr>
            <p:cNvPr id="9" name="Group 8"/>
            <p:cNvGrpSpPr/>
            <p:nvPr/>
          </p:nvGrpSpPr>
          <p:grpSpPr>
            <a:xfrm>
              <a:off x="8502551" y="2868359"/>
              <a:ext cx="3220871" cy="3708297"/>
              <a:chOff x="8502551" y="2868359"/>
              <a:chExt cx="3220871" cy="3708297"/>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2690" y="2868359"/>
                <a:ext cx="3020732" cy="19107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 Arrow 5"/>
              <p:cNvSpPr/>
              <p:nvPr/>
            </p:nvSpPr>
            <p:spPr>
              <a:xfrm>
                <a:off x="8502551" y="4829743"/>
                <a:ext cx="3220871" cy="1746913"/>
              </a:xfrm>
              <a:prstGeom prst="leftArrow">
                <a:avLst>
                  <a:gd name="adj1" fmla="val 58928"/>
                  <a:gd name="adj2"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2</a:t>
                </a:r>
                <a:r>
                  <a:rPr lang="en-US" sz="3600" b="1" baseline="30000" dirty="0" smtClean="0">
                    <a:solidFill>
                      <a:srgbClr val="C00000"/>
                    </a:solidFill>
                  </a:rPr>
                  <a:t>nd</a:t>
                </a:r>
                <a:r>
                  <a:rPr lang="en-US" sz="3600" b="1" dirty="0" smtClean="0">
                    <a:solidFill>
                      <a:srgbClr val="C00000"/>
                    </a:solidFill>
                  </a:rPr>
                  <a:t> </a:t>
                </a:r>
                <a:r>
                  <a:rPr lang="en-US" sz="3600" b="1" dirty="0" err="1" smtClean="0">
                    <a:solidFill>
                      <a:srgbClr val="C00000"/>
                    </a:solidFill>
                  </a:rPr>
                  <a:t>Cent.BC</a:t>
                </a:r>
                <a:endParaRPr lang="en-US" sz="3600" b="1" dirty="0">
                  <a:solidFill>
                    <a:srgbClr val="C00000"/>
                  </a:solidFill>
                </a:endParaRPr>
              </a:p>
            </p:txBody>
          </p:sp>
        </p:grpSp>
        <p:sp>
          <p:nvSpPr>
            <p:cNvPr id="11" name="Rectangle 10"/>
            <p:cNvSpPr/>
            <p:nvPr/>
          </p:nvSpPr>
          <p:spPr>
            <a:xfrm>
              <a:off x="8541546" y="1558471"/>
              <a:ext cx="3357586" cy="1015663"/>
            </a:xfrm>
            <a:prstGeom prst="rect">
              <a:avLst/>
            </a:prstGeom>
            <a:noFill/>
          </p:spPr>
          <p:txBody>
            <a:bodyPr wrap="none" lIns="91440" tIns="45720" rIns="91440" bIns="45720">
              <a:spAutoFit/>
            </a:bodyPr>
            <a:lstStyle/>
            <a:p>
              <a:pPr algn="ctr"/>
              <a:r>
                <a:rPr lang="en-US" sz="6000" b="1" cap="all" dirty="0" smtClean="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Arial Black" panose="020B0A04020102020204" pitchFamily="34" charset="0"/>
                </a:rPr>
                <a:t>Daniel</a:t>
              </a:r>
              <a:endParaRPr lang="en-US" sz="60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Arial Black" panose="020B0A04020102020204" pitchFamily="34" charset="0"/>
              </a:endParaRPr>
            </a:p>
          </p:txBody>
        </p:sp>
      </p:grpSp>
      <p:sp>
        <p:nvSpPr>
          <p:cNvPr id="14" name="Oval 13"/>
          <p:cNvSpPr/>
          <p:nvPr/>
        </p:nvSpPr>
        <p:spPr>
          <a:xfrm>
            <a:off x="3639205" y="923330"/>
            <a:ext cx="4934607" cy="465082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prstClr val="black"/>
                </a:solidFill>
              </a:rPr>
              <a:t>ARGUMENT</a:t>
            </a:r>
          </a:p>
          <a:p>
            <a:pPr algn="ctr"/>
            <a:r>
              <a:rPr lang="en-US" sz="4000" b="1" dirty="0" smtClean="0">
                <a:solidFill>
                  <a:prstClr val="black"/>
                </a:solidFill>
              </a:rPr>
              <a:t>OF THE</a:t>
            </a:r>
            <a:br>
              <a:rPr lang="en-US" sz="4000" b="1" dirty="0" smtClean="0">
                <a:solidFill>
                  <a:prstClr val="black"/>
                </a:solidFill>
              </a:rPr>
            </a:br>
            <a:r>
              <a:rPr lang="en-US" sz="4000" b="1" dirty="0" smtClean="0">
                <a:solidFill>
                  <a:prstClr val="black"/>
                </a:solidFill>
              </a:rPr>
              <a:t>CRITICS</a:t>
            </a:r>
          </a:p>
          <a:p>
            <a:pPr algn="ctr"/>
            <a:r>
              <a:rPr lang="en-US" sz="4000" b="1" dirty="0" smtClean="0">
                <a:solidFill>
                  <a:prstClr val="black"/>
                </a:solidFill>
              </a:rPr>
              <a:t>for a</a:t>
            </a:r>
          </a:p>
          <a:p>
            <a:pPr algn="ctr"/>
            <a:r>
              <a:rPr lang="en-US" sz="4000" b="1" dirty="0" smtClean="0">
                <a:solidFill>
                  <a:prstClr val="black"/>
                </a:solidFill>
              </a:rPr>
              <a:t>2nd cent. BC</a:t>
            </a:r>
          </a:p>
          <a:p>
            <a:pPr algn="ctr"/>
            <a:r>
              <a:rPr lang="en-US" sz="4000" b="1" dirty="0" smtClean="0">
                <a:solidFill>
                  <a:prstClr val="black"/>
                </a:solidFill>
              </a:rPr>
              <a:t>date</a:t>
            </a:r>
            <a:endParaRPr lang="en-US" sz="4000" b="1" dirty="0">
              <a:solidFill>
                <a:prstClr val="black"/>
              </a:solidFill>
            </a:endParaRPr>
          </a:p>
        </p:txBody>
      </p:sp>
    </p:spTree>
    <p:extLst>
      <p:ext uri="{BB962C8B-B14F-4D97-AF65-F5344CB8AC3E}">
        <p14:creationId xmlns:p14="http://schemas.microsoft.com/office/powerpoint/2010/main" val="3401857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294"/>
                                        </p:tgtEl>
                                        <p:attrNameLst>
                                          <p:attrName>style.visibility</p:attrName>
                                        </p:attrNameLst>
                                      </p:cBhvr>
                                      <p:to>
                                        <p:strVal val="visible"/>
                                      </p:to>
                                    </p:set>
                                    <p:animEffect transition="in" filter="fade">
                                      <p:cBhvr>
                                        <p:cTn id="13" dur="500"/>
                                        <p:tgtEl>
                                          <p:spTgt spid="122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388400" y="-1"/>
            <a:ext cx="6878472" cy="6114198"/>
          </a:xfrm>
        </p:spPr>
        <p:txBody>
          <a:bodyPr>
            <a:noAutofit/>
          </a:bodyPr>
          <a:lstStyle/>
          <a:p>
            <a:r>
              <a:rPr lang="en-US" sz="3600" b="1" dirty="0">
                <a:solidFill>
                  <a:srgbClr val="FFFF00"/>
                </a:solidFill>
                <a:latin typeface="Arial"/>
              </a:rPr>
              <a:t>The Jewish canon comprises twenty-four </a:t>
            </a:r>
            <a:r>
              <a:rPr lang="en-US" sz="3600" b="1" dirty="0" smtClean="0">
                <a:solidFill>
                  <a:srgbClr val="FFFF00"/>
                </a:solidFill>
                <a:latin typeface="Arial"/>
              </a:rPr>
              <a:t>books,</a:t>
            </a:r>
            <a:br>
              <a:rPr lang="en-US" sz="3600" b="1" dirty="0" smtClean="0">
                <a:solidFill>
                  <a:srgbClr val="FFFF00"/>
                </a:solidFill>
                <a:latin typeface="Arial"/>
              </a:rPr>
            </a:br>
            <a:r>
              <a:rPr lang="en-US" sz="3600" dirty="0" smtClean="0">
                <a:solidFill>
                  <a:schemeClr val="bg1"/>
                </a:solidFill>
                <a:latin typeface="Arial"/>
              </a:rPr>
              <a:t> </a:t>
            </a:r>
            <a:br>
              <a:rPr lang="en-US" sz="3600" dirty="0" smtClean="0">
                <a:solidFill>
                  <a:schemeClr val="bg1"/>
                </a:solidFill>
                <a:latin typeface="Arial"/>
              </a:rPr>
            </a:br>
            <a:r>
              <a:rPr lang="en-US" sz="3200" b="1" dirty="0" smtClean="0">
                <a:solidFill>
                  <a:schemeClr val="bg1"/>
                </a:solidFill>
                <a:latin typeface="Arial"/>
              </a:rPr>
              <a:t>the </a:t>
            </a:r>
            <a:r>
              <a:rPr lang="en-US" sz="3200" b="1" dirty="0">
                <a:solidFill>
                  <a:schemeClr val="bg1"/>
                </a:solidFill>
                <a:latin typeface="Arial"/>
              </a:rPr>
              <a:t>five of the Pentateuch</a:t>
            </a:r>
            <a:r>
              <a:rPr lang="en-US" sz="3200" b="1" dirty="0" smtClean="0">
                <a:solidFill>
                  <a:schemeClr val="bg1"/>
                </a:solidFill>
                <a:latin typeface="Arial"/>
              </a:rPr>
              <a:t>,</a:t>
            </a:r>
            <a:br>
              <a:rPr lang="en-US" sz="3200" b="1" dirty="0" smtClean="0">
                <a:solidFill>
                  <a:schemeClr val="bg1"/>
                </a:solidFill>
                <a:latin typeface="Arial"/>
              </a:rPr>
            </a:br>
            <a:r>
              <a:rPr lang="en-US" sz="2800" dirty="0" smtClean="0">
                <a:solidFill>
                  <a:schemeClr val="bg1"/>
                </a:solidFill>
                <a:latin typeface="Arial"/>
              </a:rPr>
              <a:t> </a:t>
            </a:r>
            <a:br>
              <a:rPr lang="en-US" sz="2800" dirty="0" smtClean="0">
                <a:solidFill>
                  <a:schemeClr val="bg1"/>
                </a:solidFill>
                <a:latin typeface="Arial"/>
              </a:rPr>
            </a:br>
            <a:r>
              <a:rPr lang="en-US" sz="3200" b="1" dirty="0" smtClean="0">
                <a:solidFill>
                  <a:schemeClr val="bg1"/>
                </a:solidFill>
                <a:latin typeface="Arial"/>
              </a:rPr>
              <a:t>eight </a:t>
            </a:r>
            <a:r>
              <a:rPr lang="en-US" sz="3200" b="1" dirty="0">
                <a:solidFill>
                  <a:schemeClr val="bg1"/>
                </a:solidFill>
                <a:latin typeface="Arial"/>
              </a:rPr>
              <a:t>books of the </a:t>
            </a:r>
            <a:r>
              <a:rPr lang="en-US" sz="3200" b="1" dirty="0" smtClean="0">
                <a:solidFill>
                  <a:schemeClr val="bg1"/>
                </a:solidFill>
                <a:latin typeface="Arial"/>
              </a:rPr>
              <a:t>Prophets</a:t>
            </a:r>
            <a:r>
              <a:rPr lang="en-US" sz="1800" b="1" dirty="0" smtClean="0">
                <a:solidFill>
                  <a:schemeClr val="bg1"/>
                </a:solidFill>
                <a:latin typeface="Arial"/>
              </a:rPr>
              <a:t/>
            </a:r>
            <a:br>
              <a:rPr lang="en-US" sz="1800" b="1" dirty="0" smtClean="0">
                <a:solidFill>
                  <a:schemeClr val="bg1"/>
                </a:solidFill>
                <a:latin typeface="Arial"/>
              </a:rPr>
            </a:br>
            <a:r>
              <a:rPr lang="en-US" sz="1800" dirty="0" smtClean="0">
                <a:solidFill>
                  <a:schemeClr val="bg1"/>
                </a:solidFill>
                <a:latin typeface="Arial"/>
              </a:rPr>
              <a:t> </a:t>
            </a:r>
            <a:r>
              <a:rPr lang="en-US" sz="2000" dirty="0">
                <a:solidFill>
                  <a:schemeClr val="bg1"/>
                </a:solidFill>
                <a:latin typeface="Arial"/>
              </a:rPr>
              <a:t>(Joshua, Judges, Samuel, Kings, Isaiah</a:t>
            </a:r>
            <a:r>
              <a:rPr lang="en-US" sz="2000" dirty="0" smtClean="0">
                <a:solidFill>
                  <a:schemeClr val="bg1"/>
                </a:solidFill>
                <a:latin typeface="Arial"/>
              </a:rPr>
              <a:t>,</a:t>
            </a:r>
            <a:br>
              <a:rPr lang="en-US" sz="2000" dirty="0" smtClean="0">
                <a:solidFill>
                  <a:schemeClr val="bg1"/>
                </a:solidFill>
                <a:latin typeface="Arial"/>
              </a:rPr>
            </a:br>
            <a:r>
              <a:rPr lang="en-US" sz="2000" dirty="0" smtClean="0">
                <a:solidFill>
                  <a:schemeClr val="bg1"/>
                </a:solidFill>
                <a:latin typeface="Arial"/>
              </a:rPr>
              <a:t>Jeremiah</a:t>
            </a:r>
            <a:r>
              <a:rPr lang="en-US" sz="2000" dirty="0">
                <a:solidFill>
                  <a:schemeClr val="bg1"/>
                </a:solidFill>
                <a:latin typeface="Arial"/>
              </a:rPr>
              <a:t>, Ezekiel, the Minor Prophets</a:t>
            </a:r>
            <a:r>
              <a:rPr lang="en-US" sz="2000" dirty="0" smtClean="0">
                <a:solidFill>
                  <a:schemeClr val="bg1"/>
                </a:solidFill>
                <a:latin typeface="Arial"/>
              </a:rPr>
              <a:t>),</a:t>
            </a:r>
            <a:br>
              <a:rPr lang="en-US" sz="2000" dirty="0" smtClean="0">
                <a:solidFill>
                  <a:schemeClr val="bg1"/>
                </a:solidFill>
                <a:latin typeface="Arial"/>
              </a:rPr>
            </a:br>
            <a:r>
              <a:rPr lang="en-US" sz="1800" dirty="0" smtClean="0">
                <a:solidFill>
                  <a:schemeClr val="bg1"/>
                </a:solidFill>
                <a:latin typeface="Arial"/>
              </a:rPr>
              <a:t> </a:t>
            </a:r>
            <a:br>
              <a:rPr lang="en-US" sz="1800" dirty="0" smtClean="0">
                <a:solidFill>
                  <a:schemeClr val="bg1"/>
                </a:solidFill>
                <a:latin typeface="Arial"/>
              </a:rPr>
            </a:br>
            <a:r>
              <a:rPr lang="en-US" sz="3200" b="1" dirty="0" smtClean="0">
                <a:solidFill>
                  <a:schemeClr val="bg1"/>
                </a:solidFill>
                <a:latin typeface="Arial"/>
              </a:rPr>
              <a:t>and </a:t>
            </a:r>
            <a:r>
              <a:rPr lang="en-US" sz="3200" b="1" dirty="0">
                <a:solidFill>
                  <a:schemeClr val="bg1"/>
                </a:solidFill>
                <a:latin typeface="Arial"/>
              </a:rPr>
              <a:t>eleven Hagiographa </a:t>
            </a:r>
            <a:r>
              <a:rPr lang="en-US" sz="1800" b="1" dirty="0" smtClean="0">
                <a:solidFill>
                  <a:schemeClr val="bg1"/>
                </a:solidFill>
                <a:latin typeface="Arial"/>
              </a:rPr>
              <a:t/>
            </a:r>
            <a:br>
              <a:rPr lang="en-US" sz="1800" b="1" dirty="0" smtClean="0">
                <a:solidFill>
                  <a:schemeClr val="bg1"/>
                </a:solidFill>
                <a:latin typeface="Arial"/>
              </a:rPr>
            </a:br>
            <a:r>
              <a:rPr lang="en-US" sz="2000" dirty="0" smtClean="0">
                <a:solidFill>
                  <a:schemeClr val="bg1"/>
                </a:solidFill>
                <a:latin typeface="Arial"/>
              </a:rPr>
              <a:t>(</a:t>
            </a:r>
            <a:r>
              <a:rPr lang="en-US" sz="2000" dirty="0">
                <a:solidFill>
                  <a:schemeClr val="bg1"/>
                </a:solidFill>
                <a:latin typeface="Arial"/>
              </a:rPr>
              <a:t>Psalms, Proverbs, Job, Song of Solomon, Ruth, Lamentations, Ecclesiastes, Esther</a:t>
            </a:r>
            <a:r>
              <a:rPr lang="en-US" sz="2000" dirty="0" smtClean="0">
                <a:solidFill>
                  <a:schemeClr val="bg1"/>
                </a:solidFill>
                <a:latin typeface="Arial"/>
              </a:rPr>
              <a:t>, Daniel</a:t>
            </a:r>
            <a:r>
              <a:rPr lang="en-US" sz="2000" dirty="0">
                <a:solidFill>
                  <a:schemeClr val="bg1"/>
                </a:solidFill>
                <a:latin typeface="Arial"/>
              </a:rPr>
              <a:t>, Ezra, and Chronicles</a:t>
            </a:r>
            <a:r>
              <a:rPr lang="en-US" sz="2000" dirty="0" smtClean="0">
                <a:solidFill>
                  <a:schemeClr val="bg1"/>
                </a:solidFill>
                <a:latin typeface="Arial"/>
              </a:rPr>
              <a:t>).</a:t>
            </a:r>
            <a:br>
              <a:rPr lang="en-US" sz="2000" dirty="0" smtClean="0">
                <a:solidFill>
                  <a:schemeClr val="bg1"/>
                </a:solidFill>
                <a:latin typeface="Arial"/>
              </a:rPr>
            </a:br>
            <a:r>
              <a:rPr lang="en-US" sz="1800" dirty="0" smtClean="0">
                <a:solidFill>
                  <a:schemeClr val="bg1"/>
                </a:solidFill>
                <a:latin typeface="Arial"/>
              </a:rPr>
              <a:t> </a:t>
            </a:r>
            <a:br>
              <a:rPr lang="en-US" sz="1800" dirty="0" smtClean="0">
                <a:solidFill>
                  <a:schemeClr val="bg1"/>
                </a:solidFill>
                <a:latin typeface="Arial"/>
              </a:rPr>
            </a:br>
            <a:r>
              <a:rPr lang="en-US" sz="1200" dirty="0" smtClean="0">
                <a:solidFill>
                  <a:schemeClr val="bg1"/>
                </a:solidFill>
                <a:latin typeface="Arial"/>
              </a:rPr>
              <a:t>Samuel </a:t>
            </a:r>
            <a:r>
              <a:rPr lang="en-US" sz="1200" dirty="0">
                <a:solidFill>
                  <a:schemeClr val="bg1"/>
                </a:solidFill>
                <a:latin typeface="Arial"/>
              </a:rPr>
              <a:t>and Kings form but a single book each, as is seen in Aquila's Greek translation. The "twelve" prophets were known to </a:t>
            </a:r>
            <a:r>
              <a:rPr lang="en-US" sz="1200" dirty="0" err="1">
                <a:solidFill>
                  <a:schemeClr val="bg1"/>
                </a:solidFill>
                <a:latin typeface="Arial"/>
              </a:rPr>
              <a:t>Ecclus</a:t>
            </a:r>
            <a:r>
              <a:rPr lang="en-US" sz="1200" dirty="0">
                <a:solidFill>
                  <a:schemeClr val="bg1"/>
                </a:solidFill>
                <a:latin typeface="Arial"/>
              </a:rPr>
              <a:t>. (Sirach) as one book (xlix. 10), and the separation of Ezra from Nehemiah is not indicated in either the Talmud or the </a:t>
            </a:r>
            <a:r>
              <a:rPr lang="en-US" sz="1200" dirty="0" err="1">
                <a:solidFill>
                  <a:schemeClr val="bg1"/>
                </a:solidFill>
                <a:latin typeface="Arial"/>
              </a:rPr>
              <a:t>Masorah</a:t>
            </a:r>
            <a:r>
              <a:rPr lang="en-US" sz="1200" dirty="0" smtClean="0">
                <a:solidFill>
                  <a:schemeClr val="bg1"/>
                </a:solidFill>
                <a:latin typeface="Arial"/>
              </a:rPr>
              <a:t>... </a:t>
            </a:r>
            <a:br>
              <a:rPr lang="en-US" sz="1200" dirty="0" smtClean="0">
                <a:solidFill>
                  <a:schemeClr val="bg1"/>
                </a:solidFill>
                <a:latin typeface="Arial"/>
              </a:rPr>
            </a:br>
            <a:r>
              <a:rPr lang="en-US" sz="1200" dirty="0" smtClean="0">
                <a:solidFill>
                  <a:schemeClr val="bg1"/>
                </a:solidFill>
                <a:latin typeface="Arial"/>
              </a:rPr>
              <a:t>The </a:t>
            </a:r>
            <a:r>
              <a:rPr lang="en-US" sz="1200" dirty="0">
                <a:solidFill>
                  <a:schemeClr val="bg1"/>
                </a:solidFill>
                <a:latin typeface="Arial"/>
              </a:rPr>
              <a:t>division of the Prophets into  ("Earlier Prophets") and  ("Later Prophets</a:t>
            </a:r>
            <a:r>
              <a:rPr lang="en-US" sz="1200" dirty="0" smtClean="0">
                <a:solidFill>
                  <a:schemeClr val="bg1"/>
                </a:solidFill>
                <a:latin typeface="Arial"/>
              </a:rPr>
              <a:t>)</a:t>
            </a:r>
            <a:br>
              <a:rPr lang="en-US" sz="1200" dirty="0" smtClean="0">
                <a:solidFill>
                  <a:schemeClr val="bg1"/>
                </a:solidFill>
                <a:latin typeface="Arial"/>
              </a:rPr>
            </a:br>
            <a:r>
              <a:rPr lang="en-US" sz="1200" dirty="0" smtClean="0">
                <a:solidFill>
                  <a:schemeClr val="bg1"/>
                </a:solidFill>
                <a:latin typeface="Arial"/>
              </a:rPr>
              <a:t>was </a:t>
            </a:r>
            <a:r>
              <a:rPr lang="en-US" sz="1200" dirty="0">
                <a:solidFill>
                  <a:schemeClr val="bg1"/>
                </a:solidFill>
                <a:latin typeface="Arial"/>
              </a:rPr>
              <a:t>introduced by the </a:t>
            </a:r>
            <a:r>
              <a:rPr lang="en-US" sz="1200" dirty="0" err="1">
                <a:solidFill>
                  <a:schemeClr val="bg1"/>
                </a:solidFill>
                <a:latin typeface="Arial"/>
              </a:rPr>
              <a:t>Masorah</a:t>
            </a:r>
            <a:r>
              <a:rPr lang="en-US" sz="1200" dirty="0">
                <a:solidFill>
                  <a:schemeClr val="bg1"/>
                </a:solidFill>
                <a:latin typeface="Arial"/>
              </a:rPr>
              <a:t>..</a:t>
            </a:r>
            <a:endParaRPr lang="en-US" sz="1200" dirty="0">
              <a:solidFill>
                <a:schemeClr val="bg1"/>
              </a:solidFill>
            </a:endParaRPr>
          </a:p>
        </p:txBody>
      </p:sp>
      <p:sp>
        <p:nvSpPr>
          <p:cNvPr id="3" name="Subtitle 2"/>
          <p:cNvSpPr>
            <a:spLocks noGrp="1"/>
          </p:cNvSpPr>
          <p:nvPr>
            <p:ph type="subTitle" idx="1"/>
          </p:nvPr>
        </p:nvSpPr>
        <p:spPr>
          <a:xfrm>
            <a:off x="2" y="6134400"/>
            <a:ext cx="12191997" cy="710655"/>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ormAutofit fontScale="62500" lnSpcReduction="20000"/>
          </a:bodyPr>
          <a:lstStyle/>
          <a:p>
            <a:r>
              <a:rPr lang="en-US" sz="4300" b="1" dirty="0" smtClean="0">
                <a:solidFill>
                  <a:schemeClr val="bg1"/>
                </a:solidFill>
              </a:rPr>
              <a:t>http</a:t>
            </a:r>
            <a:r>
              <a:rPr lang="en-US" sz="4300" b="1" dirty="0">
                <a:solidFill>
                  <a:schemeClr val="bg1"/>
                </a:solidFill>
              </a:rPr>
              <a:t>://www.jewishencyclopedia.com</a:t>
            </a:r>
            <a:r>
              <a:rPr lang="en-US" sz="4300" b="1" dirty="0" smtClean="0">
                <a:solidFill>
                  <a:schemeClr val="bg1"/>
                </a:solidFill>
              </a:rPr>
              <a:t>/</a:t>
            </a:r>
          </a:p>
          <a:p>
            <a:r>
              <a:rPr lang="en-US" dirty="0" smtClean="0">
                <a:solidFill>
                  <a:schemeClr val="bg1"/>
                </a:solidFill>
              </a:rPr>
              <a:t>articles/3259-bible-canon.com/articles/3259-bible-canon</a:t>
            </a:r>
            <a:endParaRPr lang="en-US" dirty="0">
              <a:solidFill>
                <a:schemeClr val="bg1"/>
              </a:solidFill>
            </a:endParaRPr>
          </a:p>
        </p:txBody>
      </p:sp>
      <p:sp>
        <p:nvSpPr>
          <p:cNvPr id="26" name="Oval 25"/>
          <p:cNvSpPr/>
          <p:nvPr/>
        </p:nvSpPr>
        <p:spPr>
          <a:xfrm>
            <a:off x="6808157" y="4281163"/>
            <a:ext cx="900752" cy="56638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flipH="1">
            <a:off x="8915400" y="3780431"/>
            <a:ext cx="3190168" cy="1542197"/>
          </a:xfrm>
          <a:prstGeom prst="rightArrow">
            <a:avLst>
              <a:gd name="adj1" fmla="val 72222"/>
              <a:gd name="adj2" fmla="val 49853"/>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Daniel in the Writings</a:t>
            </a:r>
            <a:endParaRPr lang="en-US" sz="3200" b="1" dirty="0"/>
          </a:p>
        </p:txBody>
      </p:sp>
      <p:sp>
        <p:nvSpPr>
          <p:cNvPr id="5" name="Circular Arrow 4"/>
          <p:cNvSpPr/>
          <p:nvPr/>
        </p:nvSpPr>
        <p:spPr>
          <a:xfrm rot="511590" flipH="1">
            <a:off x="-51497" y="625721"/>
            <a:ext cx="5393288" cy="4808295"/>
          </a:xfrm>
          <a:prstGeom prst="circularArrow">
            <a:avLst>
              <a:gd name="adj1" fmla="val 12220"/>
              <a:gd name="adj2" fmla="val 1128737"/>
              <a:gd name="adj3" fmla="val 19762520"/>
              <a:gd name="adj4" fmla="val 14595760"/>
              <a:gd name="adj5" fmla="val 10319"/>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5" name="Oval 34"/>
          <p:cNvSpPr/>
          <p:nvPr/>
        </p:nvSpPr>
        <p:spPr>
          <a:xfrm>
            <a:off x="3291155" y="153538"/>
            <a:ext cx="5031904" cy="2388358"/>
          </a:xfrm>
          <a:prstGeom prst="ellipse">
            <a:avLst/>
          </a:prstGeom>
          <a:ln>
            <a:noFill/>
          </a:ln>
          <a:effectLst>
            <a:outerShdw blurRad="406400" dist="520700" dir="2700000" algn="ctr">
              <a:srgbClr val="000000">
                <a:alpha val="59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400" b="1" dirty="0" smtClean="0">
                <a:solidFill>
                  <a:schemeClr val="tx1"/>
                </a:solidFill>
              </a:rPr>
              <a:t>That </a:t>
            </a:r>
            <a:r>
              <a:rPr lang="en-US" sz="3400" b="1" i="1" dirty="0" smtClean="0">
                <a:solidFill>
                  <a:schemeClr val="tx1"/>
                </a:solidFill>
              </a:rPr>
              <a:t>is</a:t>
            </a:r>
            <a:r>
              <a:rPr lang="en-US" sz="3400" b="1" dirty="0" smtClean="0">
                <a:solidFill>
                  <a:schemeClr val="tx1"/>
                </a:solidFill>
              </a:rPr>
              <a:t> the Hebrew grouping now. But what about earlier?</a:t>
            </a:r>
            <a:endParaRPr lang="en-US" sz="3400" b="1" dirty="0">
              <a:solidFill>
                <a:schemeClr val="tx1"/>
              </a:solidFill>
            </a:endParaRPr>
          </a:p>
        </p:txBody>
      </p:sp>
    </p:spTree>
    <p:extLst>
      <p:ext uri="{BB962C8B-B14F-4D97-AF65-F5344CB8AC3E}">
        <p14:creationId xmlns:p14="http://schemas.microsoft.com/office/powerpoint/2010/main" val="1452785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8" y="-27296"/>
            <a:ext cx="7360692" cy="1897039"/>
          </a:xfr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solidFill>
                  <a:schemeClr val="bg1"/>
                </a:solidFill>
              </a:rPr>
              <a:t>Bibliotheca Sacra 173 </a:t>
            </a:r>
            <a:br>
              <a:rPr lang="en-US" sz="3600" b="1" dirty="0" smtClean="0">
                <a:solidFill>
                  <a:schemeClr val="bg1"/>
                </a:solidFill>
              </a:rPr>
            </a:br>
            <a:r>
              <a:rPr lang="en-US" sz="3600" b="1" dirty="0" smtClean="0">
                <a:solidFill>
                  <a:schemeClr val="bg1"/>
                </a:solidFill>
              </a:rPr>
              <a:t>(July-Sept. 2016); 315-23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Steven D. Anderson and Rodger C. Young</a:t>
            </a:r>
            <a:r>
              <a:rPr lang="en-US" sz="2400" b="1" dirty="0">
                <a:solidFill>
                  <a:schemeClr val="bg1"/>
                </a:solidFill>
              </a:rPr>
              <a:t/>
            </a:r>
            <a:br>
              <a:rPr lang="en-US" sz="2400" b="1" dirty="0">
                <a:solidFill>
                  <a:schemeClr val="bg1"/>
                </a:solidFill>
              </a:rPr>
            </a:br>
            <a:r>
              <a:rPr lang="en-US" sz="2400" b="1" dirty="0" smtClean="0">
                <a:solidFill>
                  <a:schemeClr val="bg1"/>
                </a:solidFill>
              </a:rPr>
              <a:t>online @    </a:t>
            </a:r>
            <a:r>
              <a:rPr lang="en-US" sz="2400" dirty="0" smtClean="0">
                <a:solidFill>
                  <a:schemeClr val="bg1"/>
                </a:solidFill>
              </a:rPr>
              <a:t>http</a:t>
            </a:r>
            <a:r>
              <a:rPr lang="en-US" sz="2400" dirty="0">
                <a:solidFill>
                  <a:schemeClr val="bg1"/>
                </a:solidFill>
              </a:rPr>
              <a:t>://www.rcyoung.org/articles/darius.pdf</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898" y="2073749"/>
            <a:ext cx="10940210" cy="4784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0" y="54593"/>
            <a:ext cx="4776378" cy="1747270"/>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7718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8" y="-27296"/>
            <a:ext cx="7360692" cy="1897039"/>
          </a:xfr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solidFill>
                  <a:schemeClr val="bg1"/>
                </a:solidFill>
              </a:rPr>
              <a:t>Bibliotheca Sacra 173 </a:t>
            </a:r>
            <a:br>
              <a:rPr lang="en-US" sz="3600" b="1" dirty="0" smtClean="0">
                <a:solidFill>
                  <a:schemeClr val="bg1"/>
                </a:solidFill>
              </a:rPr>
            </a:br>
            <a:r>
              <a:rPr lang="en-US" sz="3600" b="1" dirty="0" smtClean="0">
                <a:solidFill>
                  <a:schemeClr val="bg1"/>
                </a:solidFill>
              </a:rPr>
              <a:t>(July-Sept. 2016); 315-23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Steven D. Anderson and Rodger C. Young</a:t>
            </a:r>
            <a:r>
              <a:rPr lang="en-US" sz="2400" b="1" dirty="0">
                <a:solidFill>
                  <a:schemeClr val="bg1"/>
                </a:solidFill>
              </a:rPr>
              <a:t/>
            </a:r>
            <a:br>
              <a:rPr lang="en-US" sz="2400" b="1" dirty="0">
                <a:solidFill>
                  <a:schemeClr val="bg1"/>
                </a:solidFill>
              </a:rPr>
            </a:br>
            <a:r>
              <a:rPr lang="en-US" sz="2400" b="1" dirty="0" smtClean="0">
                <a:solidFill>
                  <a:schemeClr val="bg1"/>
                </a:solidFill>
              </a:rPr>
              <a:t>online @    </a:t>
            </a:r>
            <a:r>
              <a:rPr lang="en-US" sz="2400" dirty="0" smtClean="0">
                <a:solidFill>
                  <a:schemeClr val="bg1"/>
                </a:solidFill>
              </a:rPr>
              <a:t>http</a:t>
            </a:r>
            <a:r>
              <a:rPr lang="en-US" sz="2400" dirty="0">
                <a:solidFill>
                  <a:schemeClr val="bg1"/>
                </a:solidFill>
              </a:rPr>
              <a:t>://www.rcyoung.org/articles/darius.pdf</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0" y="54593"/>
            <a:ext cx="4776378" cy="1747270"/>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32" y="2279177"/>
            <a:ext cx="11641320" cy="440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0489"/>
            <a:ext cx="579523" cy="34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268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8" y="-27296"/>
            <a:ext cx="7360692" cy="1897039"/>
          </a:xfr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solidFill>
                  <a:schemeClr val="bg1"/>
                </a:solidFill>
              </a:rPr>
              <a:t>Bibliotheca Sacra 173 </a:t>
            </a:r>
            <a:br>
              <a:rPr lang="en-US" sz="3600" b="1" dirty="0" smtClean="0">
                <a:solidFill>
                  <a:schemeClr val="bg1"/>
                </a:solidFill>
              </a:rPr>
            </a:br>
            <a:r>
              <a:rPr lang="en-US" sz="3600" b="1" dirty="0" smtClean="0">
                <a:solidFill>
                  <a:schemeClr val="bg1"/>
                </a:solidFill>
              </a:rPr>
              <a:t>(July-Sept. 2016); 315-23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Steven D. Anderson and Rodger C. Young</a:t>
            </a:r>
            <a:r>
              <a:rPr lang="en-US" sz="2400" b="1" dirty="0">
                <a:solidFill>
                  <a:schemeClr val="bg1"/>
                </a:solidFill>
              </a:rPr>
              <a:t/>
            </a:r>
            <a:br>
              <a:rPr lang="en-US" sz="2400" b="1" dirty="0">
                <a:solidFill>
                  <a:schemeClr val="bg1"/>
                </a:solidFill>
              </a:rPr>
            </a:br>
            <a:r>
              <a:rPr lang="en-US" sz="2400" b="1" dirty="0" smtClean="0">
                <a:solidFill>
                  <a:schemeClr val="bg1"/>
                </a:solidFill>
              </a:rPr>
              <a:t>online @    </a:t>
            </a:r>
            <a:r>
              <a:rPr lang="en-US" sz="2400" dirty="0" smtClean="0">
                <a:solidFill>
                  <a:schemeClr val="bg1"/>
                </a:solidFill>
              </a:rPr>
              <a:t>http</a:t>
            </a:r>
            <a:r>
              <a:rPr lang="en-US" sz="2400" dirty="0">
                <a:solidFill>
                  <a:schemeClr val="bg1"/>
                </a:solidFill>
              </a:rPr>
              <a:t>://www.rcyoung.org/articles/darius.pdf</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0" y="54593"/>
            <a:ext cx="4776378" cy="1747270"/>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2781"/>
            <a:ext cx="8398988" cy="493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230" y="3350881"/>
            <a:ext cx="3723770" cy="1678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761863" y="2900570"/>
            <a:ext cx="2852382" cy="369332"/>
          </a:xfrm>
          <a:prstGeom prst="rect">
            <a:avLst/>
          </a:prstGeom>
          <a:noFill/>
        </p:spPr>
        <p:txBody>
          <a:bodyPr wrap="square" rtlCol="0">
            <a:spAutoFit/>
          </a:bodyPr>
          <a:lstStyle/>
          <a:p>
            <a:r>
              <a:rPr lang="en-US" dirty="0" smtClean="0">
                <a:solidFill>
                  <a:prstClr val="black"/>
                </a:solidFill>
              </a:rPr>
              <a:t>footnotes / references</a:t>
            </a:r>
            <a:endParaRPr lang="en-US" dirty="0">
              <a:solidFill>
                <a:prstClr val="black"/>
              </a:solidFill>
            </a:endParaRPr>
          </a:p>
        </p:txBody>
      </p:sp>
    </p:spTree>
    <p:extLst>
      <p:ext uri="{BB962C8B-B14F-4D97-AF65-F5344CB8AC3E}">
        <p14:creationId xmlns:p14="http://schemas.microsoft.com/office/powerpoint/2010/main" val="91411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112"/>
            <a:ext cx="1219199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prstClr val="white"/>
                </a:solidFill>
              </a:rPr>
              <a:t>http://www.sacred-texts.com/bib/cmt/kad/dan006.htm</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699374"/>
            <a:ext cx="10786574" cy="597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1128"/>
            <a:ext cx="2218877" cy="461665"/>
          </a:xfrm>
          <a:prstGeom prst="rect">
            <a:avLst/>
          </a:prstGeom>
        </p:spPr>
        <p:txBody>
          <a:bodyPr wrap="none">
            <a:spAutoFit/>
          </a:bodyPr>
          <a:lstStyle/>
          <a:p>
            <a:r>
              <a:rPr lang="en-US" sz="2400" i="1" dirty="0">
                <a:solidFill>
                  <a:prstClr val="white"/>
                </a:solidFill>
              </a:rPr>
              <a:t>Keil and </a:t>
            </a:r>
            <a:r>
              <a:rPr lang="en-US" sz="2400" i="1" dirty="0" err="1">
                <a:solidFill>
                  <a:prstClr val="white"/>
                </a:solidFill>
              </a:rPr>
              <a:t>Delitzsh</a:t>
            </a:r>
            <a:endParaRPr lang="en-US" sz="2400" i="1" dirty="0">
              <a:solidFill>
                <a:prstClr val="white"/>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67835" y="3822497"/>
            <a:ext cx="1724165" cy="180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890732" y="5186151"/>
            <a:ext cx="5672636" cy="600501"/>
          </a:xfrm>
          <a:prstGeom prst="ellipse">
            <a:avLst/>
          </a:prstGeom>
          <a:noFill/>
          <a:ln w="114300">
            <a:solidFill>
              <a:srgbClr val="0070C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65884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8118"/>
            <a:ext cx="12113982" cy="526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20112"/>
            <a:ext cx="1219199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prstClr val="white"/>
                </a:solidFill>
              </a:rPr>
              <a:t>http://www.sacred-texts.com/bib/cmt/kad/dan006.htm</a:t>
            </a:r>
          </a:p>
        </p:txBody>
      </p:sp>
      <p:sp>
        <p:nvSpPr>
          <p:cNvPr id="5" name="Rectangle 4"/>
          <p:cNvSpPr/>
          <p:nvPr/>
        </p:nvSpPr>
        <p:spPr>
          <a:xfrm>
            <a:off x="0" y="-1128"/>
            <a:ext cx="2218877" cy="461665"/>
          </a:xfrm>
          <a:prstGeom prst="rect">
            <a:avLst/>
          </a:prstGeom>
        </p:spPr>
        <p:txBody>
          <a:bodyPr wrap="none">
            <a:spAutoFit/>
          </a:bodyPr>
          <a:lstStyle/>
          <a:p>
            <a:r>
              <a:rPr lang="en-US" sz="2400" i="1" dirty="0">
                <a:solidFill>
                  <a:prstClr val="white"/>
                </a:solidFill>
              </a:rPr>
              <a:t>Keil and </a:t>
            </a:r>
            <a:r>
              <a:rPr lang="en-US" sz="2400" i="1" dirty="0" err="1">
                <a:solidFill>
                  <a:prstClr val="white"/>
                </a:solidFill>
              </a:rPr>
              <a:t>Delitzsh</a:t>
            </a:r>
            <a:endParaRPr lang="en-US" sz="2400" i="1" dirty="0">
              <a:solidFill>
                <a:prstClr val="white"/>
              </a:solidFill>
            </a:endParaRPr>
          </a:p>
        </p:txBody>
      </p:sp>
      <p:sp>
        <p:nvSpPr>
          <p:cNvPr id="7" name="Oval 6"/>
          <p:cNvSpPr/>
          <p:nvPr/>
        </p:nvSpPr>
        <p:spPr>
          <a:xfrm>
            <a:off x="-1815151" y="3725839"/>
            <a:ext cx="14862412" cy="2565779"/>
          </a:xfrm>
          <a:prstGeom prst="ellipse">
            <a:avLst/>
          </a:prstGeom>
          <a:noFill/>
          <a:ln w="57150">
            <a:solidFill>
              <a:srgbClr val="0070C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40888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220" y="612183"/>
            <a:ext cx="4947221" cy="542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400" y="238328"/>
            <a:ext cx="5030097"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rot="16200000">
            <a:off x="-2433639" y="2443166"/>
            <a:ext cx="6858000" cy="197167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solidFill>
                  <a:schemeClr val="tx1"/>
                </a:solidFill>
                <a:latin typeface="Arial Black" panose="020B0A04020102020204" pitchFamily="34" charset="0"/>
              </a:rPr>
              <a:t>BEROSUS</a:t>
            </a:r>
          </a:p>
          <a:p>
            <a:pPr algn="ctr"/>
            <a:r>
              <a:rPr lang="en-US" sz="3600" b="1" u="sng" dirty="0" smtClean="0">
                <a:solidFill>
                  <a:schemeClr val="tx1"/>
                </a:solidFill>
              </a:rPr>
              <a:t>BABYLONIACA / HIST. of BABYLON</a:t>
            </a:r>
          </a:p>
          <a:p>
            <a:pPr algn="ctr"/>
            <a:r>
              <a:rPr lang="en-US" sz="3600" b="1" dirty="0" smtClean="0">
                <a:solidFill>
                  <a:schemeClr val="tx1"/>
                </a:solidFill>
              </a:rPr>
              <a:t>Ca. 290-278 BC</a:t>
            </a:r>
            <a:endParaRPr lang="en-US" sz="3600" b="1" dirty="0">
              <a:solidFill>
                <a:schemeClr val="tx1"/>
              </a:solidFill>
            </a:endParaRPr>
          </a:p>
        </p:txBody>
      </p:sp>
    </p:spTree>
    <p:extLst>
      <p:ext uri="{BB962C8B-B14F-4D97-AF65-F5344CB8AC3E}">
        <p14:creationId xmlns:p14="http://schemas.microsoft.com/office/powerpoint/2010/main" val="3851588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0"/>
            <a:ext cx="1815152" cy="4555093"/>
          </a:xfrm>
          <a:prstGeom prst="rect">
            <a:avLst/>
          </a:prstGeom>
        </p:spPr>
        <p:txBody>
          <a:bodyPr wrap="square">
            <a:spAutoFit/>
          </a:bodyPr>
          <a:lstStyle/>
          <a:p>
            <a:pPr fontAlgn="base">
              <a:buFont typeface="+mj-lt"/>
              <a:buAutoNum type="arabicPeriod"/>
            </a:pPr>
            <a:r>
              <a:rPr lang="en-US" sz="1600" dirty="0">
                <a:solidFill>
                  <a:schemeClr val="bg1"/>
                </a:solidFill>
              </a:rPr>
              <a:t>Nebuchadnezzar – King of Babylon (605–562 BC)</a:t>
            </a:r>
          </a:p>
          <a:p>
            <a:pPr fontAlgn="base">
              <a:buFont typeface="+mj-lt"/>
              <a:buAutoNum type="arabicPeriod"/>
            </a:pPr>
            <a:r>
              <a:rPr lang="en-US" sz="1600" dirty="0">
                <a:solidFill>
                  <a:schemeClr val="bg1"/>
                </a:solidFill>
              </a:rPr>
              <a:t>Belshazzar – Grandson of Nebuchadnezzar, Co-Regent of Babylon with his father Nabonidus (553-539 BC)</a:t>
            </a:r>
          </a:p>
          <a:p>
            <a:pPr fontAlgn="base">
              <a:buFont typeface="+mj-lt"/>
              <a:buAutoNum type="arabicPeriod"/>
            </a:pPr>
            <a:r>
              <a:rPr lang="en-US" sz="1600" dirty="0">
                <a:solidFill>
                  <a:schemeClr val="bg1"/>
                </a:solidFill>
              </a:rPr>
              <a:t>Darius – Governor of Babylon under Cyrus (~559 – 530 BC)</a:t>
            </a:r>
          </a:p>
          <a:p>
            <a:pPr fontAlgn="base">
              <a:buFont typeface="+mj-lt"/>
              <a:buAutoNum type="arabicPeriod"/>
            </a:pPr>
            <a:r>
              <a:rPr lang="en-US" sz="1600" dirty="0">
                <a:solidFill>
                  <a:schemeClr val="bg1"/>
                </a:solidFill>
              </a:rPr>
              <a:t>Cyrus – </a:t>
            </a:r>
            <a:r>
              <a:rPr lang="en-US" sz="1600" dirty="0">
                <a:solidFill>
                  <a:schemeClr val="bg1"/>
                </a:solidFill>
                <a:latin typeface="Source Sans Pro"/>
              </a:rPr>
              <a:t>King of Persia (559 – 530 BC</a:t>
            </a:r>
            <a:r>
              <a:rPr lang="en-US" dirty="0">
                <a:solidFill>
                  <a:schemeClr val="bg1"/>
                </a:solidFill>
                <a:latin typeface="Source Sans Pro"/>
              </a:rPr>
              <a:t>)</a:t>
            </a:r>
            <a:endParaRPr lang="en-US" b="0" i="0" dirty="0">
              <a:solidFill>
                <a:schemeClr val="bg1"/>
              </a:solidFill>
              <a:effectLst/>
              <a:latin typeface="Source Sans Pro"/>
            </a:endParaRPr>
          </a:p>
        </p:txBody>
      </p:sp>
      <p:sp>
        <p:nvSpPr>
          <p:cNvPr id="135" name="Down Arrow 134"/>
          <p:cNvSpPr/>
          <p:nvPr/>
        </p:nvSpPr>
        <p:spPr>
          <a:xfrm>
            <a:off x="1758001" y="-13860"/>
            <a:ext cx="4970907" cy="2580399"/>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NEBUCHADNEZAR</a:t>
            </a:r>
            <a:endParaRPr lang="en-US" sz="2800" b="1" dirty="0">
              <a:solidFill>
                <a:schemeClr val="tx1"/>
              </a:solidFill>
            </a:endParaRPr>
          </a:p>
        </p:txBody>
      </p:sp>
      <p:sp>
        <p:nvSpPr>
          <p:cNvPr id="136" name="Down Arrow 135"/>
          <p:cNvSpPr/>
          <p:nvPr/>
        </p:nvSpPr>
        <p:spPr>
          <a:xfrm>
            <a:off x="1815152" y="4481513"/>
            <a:ext cx="4970907" cy="771522"/>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BELSHAZZAR</a:t>
            </a:r>
            <a:endParaRPr lang="en-US" sz="2800" b="1" dirty="0">
              <a:solidFill>
                <a:schemeClr val="tx1"/>
              </a:solidFill>
            </a:endParaRPr>
          </a:p>
        </p:txBody>
      </p:sp>
      <p:sp>
        <p:nvSpPr>
          <p:cNvPr id="137" name="Up Arrow 136"/>
          <p:cNvSpPr/>
          <p:nvPr/>
        </p:nvSpPr>
        <p:spPr>
          <a:xfrm>
            <a:off x="1815152" y="4991100"/>
            <a:ext cx="4970907" cy="1204912"/>
          </a:xfrm>
          <a:prstGeom prst="upArrow">
            <a:avLst>
              <a:gd name="adj1" fmla="val 100000"/>
              <a:gd name="adj2" fmla="val 32799"/>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t>DARIUS</a:t>
            </a:r>
          </a:p>
          <a:p>
            <a:pPr algn="ctr"/>
            <a:endParaRPr lang="en-US" sz="4000" b="1" dirty="0"/>
          </a:p>
        </p:txBody>
      </p:sp>
      <p:sp>
        <p:nvSpPr>
          <p:cNvPr id="138" name="Up Arrow 137"/>
          <p:cNvSpPr/>
          <p:nvPr/>
        </p:nvSpPr>
        <p:spPr>
          <a:xfrm>
            <a:off x="1815152" y="5772150"/>
            <a:ext cx="4970907" cy="1085849"/>
          </a:xfrm>
          <a:prstGeom prst="upArrow">
            <a:avLst>
              <a:gd name="adj1" fmla="val 100000"/>
              <a:gd name="adj2" fmla="val 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t>reigns of</a:t>
            </a:r>
          </a:p>
          <a:p>
            <a:pPr algn="ctr"/>
            <a:r>
              <a:rPr lang="en-US" sz="4000" b="1" dirty="0" smtClean="0"/>
              <a:t>DARIUS &amp; CYRUS</a:t>
            </a:r>
            <a:endParaRPr lang="en-US" sz="4000" b="1" dirty="0"/>
          </a:p>
        </p:txBody>
      </p:sp>
      <p:sp>
        <p:nvSpPr>
          <p:cNvPr id="139" name="Down Arrow 138"/>
          <p:cNvSpPr/>
          <p:nvPr/>
        </p:nvSpPr>
        <p:spPr>
          <a:xfrm>
            <a:off x="6974006" y="-8648"/>
            <a:ext cx="5217994" cy="2580398"/>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NEBUCHADNEZZAR     43y</a:t>
            </a:r>
          </a:p>
          <a:p>
            <a:pPr algn="ctr"/>
            <a:r>
              <a:rPr lang="en-US" sz="2800" b="1" dirty="0" smtClean="0">
                <a:solidFill>
                  <a:schemeClr val="tx1"/>
                </a:solidFill>
              </a:rPr>
              <a:t>605-562</a:t>
            </a:r>
            <a:endParaRPr lang="en-US" sz="2800" b="1" dirty="0">
              <a:solidFill>
                <a:schemeClr val="tx1"/>
              </a:solidFill>
            </a:endParaRPr>
          </a:p>
        </p:txBody>
      </p:sp>
      <p:sp>
        <p:nvSpPr>
          <p:cNvPr id="140" name="Down Arrow 139"/>
          <p:cNvSpPr/>
          <p:nvPr/>
        </p:nvSpPr>
        <p:spPr>
          <a:xfrm>
            <a:off x="6974006" y="2552904"/>
            <a:ext cx="5217994" cy="438150"/>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EVILMERODACH </a:t>
            </a:r>
            <a:r>
              <a:rPr lang="en-US" sz="1600" b="1" dirty="0" smtClean="0">
                <a:solidFill>
                  <a:schemeClr val="tx1"/>
                </a:solidFill>
              </a:rPr>
              <a:t>(son of Neb.) </a:t>
            </a:r>
            <a:r>
              <a:rPr lang="en-US" sz="2400" b="1" dirty="0" smtClean="0">
                <a:solidFill>
                  <a:schemeClr val="tx1"/>
                </a:solidFill>
              </a:rPr>
              <a:t>562-560  2y</a:t>
            </a:r>
            <a:endParaRPr lang="en-US" sz="2400" b="1" dirty="0">
              <a:solidFill>
                <a:schemeClr val="tx1"/>
              </a:solidFill>
            </a:endParaRPr>
          </a:p>
        </p:txBody>
      </p:sp>
      <p:sp>
        <p:nvSpPr>
          <p:cNvPr id="141" name="Down Arrow 140"/>
          <p:cNvSpPr/>
          <p:nvPr/>
        </p:nvSpPr>
        <p:spPr>
          <a:xfrm>
            <a:off x="6974006" y="2988674"/>
            <a:ext cx="5217994" cy="566736"/>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NERIGLISSOR </a:t>
            </a:r>
            <a:r>
              <a:rPr lang="en-US" sz="1600" dirty="0" smtClean="0">
                <a:solidFill>
                  <a:schemeClr val="tx1"/>
                </a:solidFill>
              </a:rPr>
              <a:t>(</a:t>
            </a:r>
            <a:r>
              <a:rPr lang="en-US" sz="1600" dirty="0" err="1" smtClean="0">
                <a:solidFill>
                  <a:schemeClr val="tx1"/>
                </a:solidFill>
              </a:rPr>
              <a:t>Neriglissar</a:t>
            </a:r>
            <a:r>
              <a:rPr lang="en-US" sz="1600" dirty="0" smtClean="0">
                <a:solidFill>
                  <a:schemeClr val="tx1"/>
                </a:solidFill>
              </a:rPr>
              <a:t>) </a:t>
            </a:r>
            <a:r>
              <a:rPr lang="en-US" sz="1600" b="1" dirty="0" smtClean="0">
                <a:solidFill>
                  <a:schemeClr val="tx1"/>
                </a:solidFill>
              </a:rPr>
              <a:t>560-556 </a:t>
            </a:r>
            <a:r>
              <a:rPr lang="en-US" sz="2400" b="1" dirty="0" smtClean="0">
                <a:solidFill>
                  <a:schemeClr val="tx1"/>
                </a:solidFill>
              </a:rPr>
              <a:t> 4y</a:t>
            </a:r>
            <a:br>
              <a:rPr lang="en-US" sz="2400" b="1" dirty="0" smtClean="0">
                <a:solidFill>
                  <a:schemeClr val="tx1"/>
                </a:solidFill>
              </a:rPr>
            </a:br>
            <a:r>
              <a:rPr lang="en-US" sz="1600" b="1" dirty="0" smtClean="0">
                <a:solidFill>
                  <a:schemeClr val="tx1"/>
                </a:solidFill>
              </a:rPr>
              <a:t>son in law of NEB.  Killed </a:t>
            </a:r>
            <a:r>
              <a:rPr lang="en-US" sz="1600" b="1" dirty="0" err="1" smtClean="0">
                <a:solidFill>
                  <a:schemeClr val="tx1"/>
                </a:solidFill>
              </a:rPr>
              <a:t>Evilm</a:t>
            </a:r>
            <a:r>
              <a:rPr lang="en-US" sz="1600" b="1" dirty="0" smtClean="0">
                <a:solidFill>
                  <a:schemeClr val="tx1"/>
                </a:solidFill>
              </a:rPr>
              <a:t>. his bro in law</a:t>
            </a:r>
            <a:endParaRPr lang="en-US" sz="1600" b="1" dirty="0">
              <a:solidFill>
                <a:schemeClr val="tx1"/>
              </a:solidFill>
            </a:endParaRPr>
          </a:p>
        </p:txBody>
      </p:sp>
      <p:sp>
        <p:nvSpPr>
          <p:cNvPr id="142" name="Down Arrow 141"/>
          <p:cNvSpPr/>
          <p:nvPr/>
        </p:nvSpPr>
        <p:spPr>
          <a:xfrm>
            <a:off x="6974006" y="3562352"/>
            <a:ext cx="5217994" cy="223837"/>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200" b="1" dirty="0" err="1" smtClean="0">
                <a:solidFill>
                  <a:schemeClr val="tx1"/>
                </a:solidFill>
              </a:rPr>
              <a:t>Laborosoarchod</a:t>
            </a:r>
            <a:r>
              <a:rPr lang="en-US" sz="1200" dirty="0" smtClean="0">
                <a:solidFill>
                  <a:schemeClr val="tx1"/>
                </a:solidFill>
              </a:rPr>
              <a:t>/</a:t>
            </a:r>
            <a:r>
              <a:rPr lang="en-US" sz="1200" dirty="0" err="1" smtClean="0">
                <a:solidFill>
                  <a:schemeClr val="tx1"/>
                </a:solidFill>
              </a:rPr>
              <a:t>Labashi-Marduk</a:t>
            </a:r>
            <a:r>
              <a:rPr lang="en-US" sz="1200" dirty="0" smtClean="0">
                <a:solidFill>
                  <a:schemeClr val="tx1"/>
                </a:solidFill>
              </a:rPr>
              <a:t> </a:t>
            </a:r>
            <a:r>
              <a:rPr lang="en-US" sz="1200" b="1" dirty="0" smtClean="0">
                <a:solidFill>
                  <a:schemeClr val="tx1"/>
                </a:solidFill>
              </a:rPr>
              <a:t> 9 </a:t>
            </a:r>
            <a:r>
              <a:rPr lang="en-US" sz="1200" b="1" dirty="0" err="1" smtClean="0">
                <a:solidFill>
                  <a:schemeClr val="tx1"/>
                </a:solidFill>
              </a:rPr>
              <a:t>mo</a:t>
            </a:r>
            <a:r>
              <a:rPr lang="en-US" sz="1200" b="1" dirty="0" smtClean="0">
                <a:solidFill>
                  <a:schemeClr val="tx1"/>
                </a:solidFill>
              </a:rPr>
              <a:t>  young son of </a:t>
            </a:r>
            <a:r>
              <a:rPr lang="en-US" sz="1200" b="1" dirty="0" err="1" smtClean="0">
                <a:solidFill>
                  <a:schemeClr val="tx1"/>
                </a:solidFill>
              </a:rPr>
              <a:t>Nerigl</a:t>
            </a:r>
            <a:r>
              <a:rPr lang="en-US" sz="1200" b="1" dirty="0" smtClean="0">
                <a:solidFill>
                  <a:schemeClr val="tx1"/>
                </a:solidFill>
              </a:rPr>
              <a:t>, killed in </a:t>
            </a:r>
            <a:r>
              <a:rPr lang="en-US" sz="1200" b="1" dirty="0" err="1" smtClean="0">
                <a:solidFill>
                  <a:schemeClr val="tx1"/>
                </a:solidFill>
              </a:rPr>
              <a:t>consp</a:t>
            </a:r>
            <a:r>
              <a:rPr lang="en-US" sz="1200" b="1" dirty="0" smtClean="0">
                <a:solidFill>
                  <a:schemeClr val="tx1"/>
                </a:solidFill>
              </a:rPr>
              <a:t>.</a:t>
            </a:r>
            <a:endParaRPr lang="en-US" sz="1200" b="1" dirty="0">
              <a:solidFill>
                <a:schemeClr val="tx1"/>
              </a:solidFill>
            </a:endParaRPr>
          </a:p>
        </p:txBody>
      </p:sp>
      <p:sp>
        <p:nvSpPr>
          <p:cNvPr id="143" name="Down Arrow 142"/>
          <p:cNvSpPr/>
          <p:nvPr/>
        </p:nvSpPr>
        <p:spPr>
          <a:xfrm>
            <a:off x="6974006" y="3786189"/>
            <a:ext cx="5217994" cy="1390648"/>
          </a:xfrm>
          <a:prstGeom prst="downArrow">
            <a:avLst>
              <a:gd name="adj1" fmla="val 98438"/>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NABONIDUS     17YRS</a:t>
            </a:r>
            <a:endParaRPr lang="en-US" sz="2800" b="1" dirty="0">
              <a:solidFill>
                <a:schemeClr val="tx1"/>
              </a:solidFill>
            </a:endParaRPr>
          </a:p>
        </p:txBody>
      </p:sp>
      <p:sp>
        <p:nvSpPr>
          <p:cNvPr id="144" name="Up Arrow 143"/>
          <p:cNvSpPr/>
          <p:nvPr/>
        </p:nvSpPr>
        <p:spPr>
          <a:xfrm>
            <a:off x="6993057" y="4991102"/>
            <a:ext cx="5217994" cy="1866897"/>
          </a:xfrm>
          <a:prstGeom prst="upArrow">
            <a:avLst>
              <a:gd name="adj1" fmla="val 100000"/>
              <a:gd name="adj2" fmla="val 187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t>CYRUS</a:t>
            </a:r>
            <a:endParaRPr lang="en-US" sz="4000" b="1" dirty="0"/>
          </a:p>
        </p:txBody>
      </p:sp>
    </p:spTree>
    <p:extLst>
      <p:ext uri="{BB962C8B-B14F-4D97-AF65-F5344CB8AC3E}">
        <p14:creationId xmlns:p14="http://schemas.microsoft.com/office/powerpoint/2010/main" val="3825819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up)">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wipe(up)">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wipe(down)">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wipe(down)">
                                      <p:cBhvr>
                                        <p:cTn id="22" dur="500"/>
                                        <p:tgtEl>
                                          <p:spTgt spid="1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wipe(up)">
                                      <p:cBhvr>
                                        <p:cTn id="27" dur="500"/>
                                        <p:tgtEl>
                                          <p:spTgt spid="1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0"/>
                                        </p:tgtEl>
                                        <p:attrNameLst>
                                          <p:attrName>style.visibility</p:attrName>
                                        </p:attrNameLst>
                                      </p:cBhvr>
                                      <p:to>
                                        <p:strVal val="visible"/>
                                      </p:to>
                                    </p:set>
                                    <p:animEffect transition="in" filter="wipe(up)">
                                      <p:cBhvr>
                                        <p:cTn id="32" dur="500"/>
                                        <p:tgtEl>
                                          <p:spTgt spid="1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wipe(up)">
                                      <p:cBhvr>
                                        <p:cTn id="37" dur="500"/>
                                        <p:tgtEl>
                                          <p:spTgt spid="1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42"/>
                                        </p:tgtEl>
                                        <p:attrNameLst>
                                          <p:attrName>style.visibility</p:attrName>
                                        </p:attrNameLst>
                                      </p:cBhvr>
                                      <p:to>
                                        <p:strVal val="visible"/>
                                      </p:to>
                                    </p:set>
                                    <p:animEffect transition="in" filter="wipe(up)">
                                      <p:cBhvr>
                                        <p:cTn id="42" dur="500"/>
                                        <p:tgtEl>
                                          <p:spTgt spid="1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wipe(up)">
                                      <p:cBhvr>
                                        <p:cTn id="47" dur="500"/>
                                        <p:tgtEl>
                                          <p:spTgt spid="1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4"/>
                                        </p:tgtEl>
                                        <p:attrNameLst>
                                          <p:attrName>style.visibility</p:attrName>
                                        </p:attrNameLst>
                                      </p:cBhvr>
                                      <p:to>
                                        <p:strVal val="visible"/>
                                      </p:to>
                                    </p:set>
                                    <p:animEffect transition="in" filter="wipe(down)">
                                      <p:cBhvr>
                                        <p:cTn id="5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 y="1524000"/>
            <a:ext cx="1217653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941" y="755305"/>
            <a:ext cx="12176531" cy="58477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200" b="1" dirty="0" smtClean="0">
                <a:effectLst>
                  <a:outerShdw blurRad="38100" dist="38100" dir="2700000" algn="tl">
                    <a:srgbClr val="000000">
                      <a:alpha val="43137"/>
                    </a:srgbClr>
                  </a:outerShdw>
                </a:effectLst>
              </a:rPr>
              <a:t>List of reigns from: </a:t>
            </a:r>
            <a:r>
              <a:rPr lang="en-US" sz="3200" b="1" dirty="0" smtClean="0">
                <a:solidFill>
                  <a:schemeClr val="tx1"/>
                </a:solidFill>
                <a:effectLst>
                  <a:outerShdw blurRad="38100" dist="38100" dir="2700000" algn="tl">
                    <a:srgbClr val="000000">
                      <a:alpha val="43137"/>
                    </a:srgbClr>
                  </a:outerShdw>
                </a:effectLst>
              </a:rPr>
              <a:t>Ptolemy's Canon </a:t>
            </a:r>
            <a:r>
              <a:rPr lang="en-US" sz="3200" b="1" dirty="0" smtClean="0">
                <a:effectLst>
                  <a:outerShdw blurRad="38100" dist="38100" dir="2700000" algn="tl">
                    <a:srgbClr val="000000">
                      <a:alpha val="43137"/>
                    </a:srgbClr>
                  </a:outerShdw>
                </a:effectLst>
              </a:rPr>
              <a:t>Ptolemy of Alexandria 85-165 AD</a:t>
            </a:r>
            <a:endParaRPr lang="en-US" sz="3200" b="1" dirty="0">
              <a:effectLst>
                <a:outerShdw blurRad="38100" dist="38100" dir="2700000" algn="tl">
                  <a:srgbClr val="000000">
                    <a:alpha val="43137"/>
                  </a:srgbClr>
                </a:outerShdw>
              </a:effectLst>
            </a:endParaRPr>
          </a:p>
        </p:txBody>
      </p:sp>
      <p:sp>
        <p:nvSpPr>
          <p:cNvPr id="3" name="Rectangle 2"/>
          <p:cNvSpPr/>
          <p:nvPr/>
        </p:nvSpPr>
        <p:spPr>
          <a:xfrm>
            <a:off x="6941" y="0"/>
            <a:ext cx="12176531"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dirty="0">
                <a:solidFill>
                  <a:schemeClr val="bg1"/>
                </a:solidFill>
              </a:rPr>
              <a:t>http://www.livius.org/cg-cm/chronology/canon.html</a:t>
            </a:r>
          </a:p>
        </p:txBody>
      </p:sp>
    </p:spTree>
    <p:extLst>
      <p:ext uri="{BB962C8B-B14F-4D97-AF65-F5344CB8AC3E}">
        <p14:creationId xmlns:p14="http://schemas.microsoft.com/office/powerpoint/2010/main" val="2693005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270" y="6350"/>
            <a:ext cx="3713595"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67" y="-1531"/>
            <a:ext cx="3720663" cy="686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Right Arrow 4"/>
          <p:cNvSpPr/>
          <p:nvPr/>
        </p:nvSpPr>
        <p:spPr>
          <a:xfrm>
            <a:off x="4776930" y="2711669"/>
            <a:ext cx="2601340" cy="1450428"/>
          </a:xfrm>
          <a:prstGeom prst="leftRightArrow">
            <a:avLst>
              <a:gd name="adj1" fmla="val 63043"/>
              <a:gd name="adj2" fmla="val 4130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rPr>
              <a:t>OR</a:t>
            </a:r>
            <a:endParaRPr lang="en-US" sz="5400" b="1" dirty="0">
              <a:solidFill>
                <a:schemeClr val="tx1"/>
              </a:solidFill>
            </a:endParaRPr>
          </a:p>
        </p:txBody>
      </p:sp>
    </p:spTree>
    <p:extLst>
      <p:ext uri="{BB962C8B-B14F-4D97-AF65-F5344CB8AC3E}">
        <p14:creationId xmlns:p14="http://schemas.microsoft.com/office/powerpoint/2010/main" val="171648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2490952" cy="6858000"/>
          </a:xfrm>
        </p:spPr>
        <p:txBody>
          <a:bodyPr>
            <a:normAutofit/>
          </a:bodyPr>
          <a:lstStyle/>
          <a:p>
            <a:r>
              <a:rPr lang="en-US" sz="2800" dirty="0" smtClean="0"/>
              <a:t>XENOPHON</a:t>
            </a:r>
            <a:br>
              <a:rPr lang="en-US" sz="2800" dirty="0" smtClean="0"/>
            </a:br>
            <a:r>
              <a:rPr lang="en-US" sz="2800" dirty="0" err="1" smtClean="0"/>
              <a:t>Cyropaedia</a:t>
            </a:r>
            <a:r>
              <a:rPr lang="en-US" sz="2800" dirty="0" smtClean="0"/>
              <a:t/>
            </a:r>
            <a:br>
              <a:rPr lang="en-US" sz="2800" dirty="0" smtClean="0"/>
            </a:br>
            <a:r>
              <a:rPr lang="en-US" sz="2800" dirty="0" smtClean="0"/>
              <a:t>Book 8</a:t>
            </a:r>
            <a:br>
              <a:rPr lang="en-US" sz="2800" dirty="0" smtClean="0"/>
            </a:br>
            <a:r>
              <a:rPr lang="en-US" sz="2800" dirty="0" smtClean="0"/>
              <a:t>Chap.5:17-20</a:t>
            </a:r>
            <a:br>
              <a:rPr lang="en-US" sz="2800" dirty="0" smtClean="0"/>
            </a:br>
            <a:r>
              <a:rPr lang="en-US" sz="2800" dirty="0" smtClean="0"/>
              <a:t/>
            </a:r>
            <a:br>
              <a:rPr lang="en-US" sz="2800" dirty="0" smtClean="0"/>
            </a:br>
            <a:r>
              <a:rPr lang="en-US" sz="2800" dirty="0" smtClean="0">
                <a:hlinkClick r:id="rId2"/>
              </a:rPr>
              <a:t>http</a:t>
            </a:r>
            <a:r>
              <a:rPr lang="en-US" sz="2800" dirty="0">
                <a:hlinkClick r:id="rId2"/>
              </a:rPr>
              <a:t>://</a:t>
            </a:r>
            <a:r>
              <a:rPr lang="en-US" sz="2800" dirty="0" smtClean="0">
                <a:hlinkClick r:id="rId2"/>
              </a:rPr>
              <a:t>www.gutenberg.org/files/2085/2085.txt</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endParaRPr lang="en-US" sz="2800" dirty="0"/>
          </a:p>
        </p:txBody>
      </p:sp>
      <p:sp>
        <p:nvSpPr>
          <p:cNvPr id="4" name="Rectangle 3"/>
          <p:cNvSpPr/>
          <p:nvPr/>
        </p:nvSpPr>
        <p:spPr>
          <a:xfrm>
            <a:off x="2632856" y="0"/>
            <a:ext cx="95591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[17] And now when the march had brought them into Media, Cyrus turned</a:t>
            </a:r>
          </a:p>
          <a:p>
            <a:pPr algn="ctr"/>
            <a:r>
              <a:rPr lang="en-US" b="1" dirty="0">
                <a:solidFill>
                  <a:prstClr val="white"/>
                </a:solidFill>
              </a:rPr>
              <a:t>aside to visit </a:t>
            </a:r>
            <a:r>
              <a:rPr lang="en-US" b="1" dirty="0" err="1">
                <a:solidFill>
                  <a:prstClr val="white"/>
                </a:solidFill>
              </a:rPr>
              <a:t>Cyaxares</a:t>
            </a:r>
            <a:r>
              <a:rPr lang="en-US" b="1" dirty="0">
                <a:solidFill>
                  <a:prstClr val="white"/>
                </a:solidFill>
              </a:rPr>
              <a:t>. After they had met and embraced, Cyrus began by</a:t>
            </a:r>
          </a:p>
          <a:p>
            <a:pPr algn="ctr"/>
            <a:r>
              <a:rPr lang="en-US" b="1" dirty="0">
                <a:solidFill>
                  <a:prstClr val="white"/>
                </a:solidFill>
              </a:rPr>
              <a:t>telling </a:t>
            </a:r>
            <a:r>
              <a:rPr lang="en-US" b="1" dirty="0" err="1">
                <a:solidFill>
                  <a:prstClr val="white"/>
                </a:solidFill>
              </a:rPr>
              <a:t>Cyaxares</a:t>
            </a:r>
            <a:r>
              <a:rPr lang="en-US" b="1" dirty="0">
                <a:solidFill>
                  <a:prstClr val="white"/>
                </a:solidFill>
              </a:rPr>
              <a:t> that a palace in Babylon, and an estate, had been set</a:t>
            </a:r>
          </a:p>
          <a:p>
            <a:pPr algn="ctr"/>
            <a:r>
              <a:rPr lang="en-US" b="1" dirty="0">
                <a:solidFill>
                  <a:prstClr val="white"/>
                </a:solidFill>
              </a:rPr>
              <a:t>aside for him so that he might have a residence of his own whenever he</a:t>
            </a:r>
          </a:p>
          <a:p>
            <a:pPr algn="ctr"/>
            <a:r>
              <a:rPr lang="en-US" b="1" dirty="0">
                <a:solidFill>
                  <a:prstClr val="white"/>
                </a:solidFill>
              </a:rPr>
              <a:t>came there, and he offered him other gifts, most rich and beautiful.</a:t>
            </a:r>
          </a:p>
          <a:p>
            <a:pPr algn="ctr"/>
            <a:r>
              <a:rPr lang="en-US" b="1" dirty="0">
                <a:solidFill>
                  <a:prstClr val="white"/>
                </a:solidFill>
              </a:rPr>
              <a:t>[18] And </a:t>
            </a:r>
            <a:r>
              <a:rPr lang="en-US" b="1" dirty="0" err="1">
                <a:solidFill>
                  <a:prstClr val="white"/>
                </a:solidFill>
              </a:rPr>
              <a:t>Cyaxares</a:t>
            </a:r>
            <a:r>
              <a:rPr lang="en-US" b="1" dirty="0">
                <a:solidFill>
                  <a:prstClr val="white"/>
                </a:solidFill>
              </a:rPr>
              <a:t> was glad to take them from his nephew, and then</a:t>
            </a:r>
          </a:p>
          <a:p>
            <a:pPr algn="ctr"/>
            <a:r>
              <a:rPr lang="en-US" b="1" dirty="0">
                <a:solidFill>
                  <a:prstClr val="white"/>
                </a:solidFill>
              </a:rPr>
              <a:t>he sent for his daughter, and she came, carrying a golden crown, and</a:t>
            </a:r>
          </a:p>
          <a:p>
            <a:pPr algn="ctr"/>
            <a:r>
              <a:rPr lang="en-US" b="1" dirty="0">
                <a:solidFill>
                  <a:prstClr val="white"/>
                </a:solidFill>
              </a:rPr>
              <a:t>bracelets, and a necklace of wrought gold, and a most beautiful Median</a:t>
            </a:r>
          </a:p>
          <a:p>
            <a:pPr algn="ctr"/>
            <a:r>
              <a:rPr lang="en-US" b="1" dirty="0">
                <a:solidFill>
                  <a:prstClr val="white"/>
                </a:solidFill>
              </a:rPr>
              <a:t>robe, as splendid as could be. [19] The maiden placed the crown upon the</a:t>
            </a:r>
          </a:p>
          <a:p>
            <a:pPr algn="ctr"/>
            <a:r>
              <a:rPr lang="en-US" b="1" dirty="0">
                <a:solidFill>
                  <a:prstClr val="white"/>
                </a:solidFill>
              </a:rPr>
              <a:t>head of Cyrus, and as she did so </a:t>
            </a:r>
            <a:r>
              <a:rPr lang="en-US" b="1" dirty="0" err="1">
                <a:solidFill>
                  <a:prstClr val="white"/>
                </a:solidFill>
              </a:rPr>
              <a:t>Cyaxares</a:t>
            </a:r>
            <a:r>
              <a:rPr lang="en-US" b="1" dirty="0">
                <a:solidFill>
                  <a:prstClr val="white"/>
                </a:solidFill>
              </a:rPr>
              <a:t> said:</a:t>
            </a:r>
          </a:p>
          <a:p>
            <a:pPr algn="ctr"/>
            <a:r>
              <a:rPr lang="en-US" b="1" dirty="0" smtClean="0">
                <a:solidFill>
                  <a:prstClr val="white"/>
                </a:solidFill>
              </a:rPr>
              <a:t>"</a:t>
            </a:r>
            <a:r>
              <a:rPr lang="en-US" b="1" dirty="0">
                <a:solidFill>
                  <a:prstClr val="white"/>
                </a:solidFill>
              </a:rPr>
              <a:t>I will give her to you, Cyrus, my own daughter, to be your wife. Your</a:t>
            </a:r>
          </a:p>
          <a:p>
            <a:pPr algn="ctr"/>
            <a:r>
              <a:rPr lang="en-US" b="1" dirty="0">
                <a:solidFill>
                  <a:prstClr val="white"/>
                </a:solidFill>
              </a:rPr>
              <a:t>father wedded the daughter of my father, and you are their son; and this</a:t>
            </a:r>
          </a:p>
          <a:p>
            <a:pPr algn="ctr"/>
            <a:r>
              <a:rPr lang="en-US" b="1" dirty="0">
                <a:solidFill>
                  <a:prstClr val="white"/>
                </a:solidFill>
              </a:rPr>
              <a:t>is the little maid whom you carried in your arms when you were with us</a:t>
            </a:r>
          </a:p>
          <a:p>
            <a:pPr algn="ctr"/>
            <a:r>
              <a:rPr lang="en-US" b="1" dirty="0">
                <a:solidFill>
                  <a:prstClr val="white"/>
                </a:solidFill>
              </a:rPr>
              <a:t>as a lad, and whenever she was asked whom she meant to marry, she would</a:t>
            </a:r>
          </a:p>
          <a:p>
            <a:pPr algn="ctr"/>
            <a:r>
              <a:rPr lang="en-US" b="1" dirty="0">
                <a:solidFill>
                  <a:prstClr val="white"/>
                </a:solidFill>
              </a:rPr>
              <a:t>always answer 'Cyrus.' And for her dowry I will give her the whole of</a:t>
            </a:r>
          </a:p>
          <a:p>
            <a:pPr algn="ctr"/>
            <a:r>
              <a:rPr lang="en-US" b="1" dirty="0">
                <a:solidFill>
                  <a:prstClr val="white"/>
                </a:solidFill>
              </a:rPr>
              <a:t>Media: since I have no lawful son."</a:t>
            </a:r>
          </a:p>
          <a:p>
            <a:pPr algn="ctr"/>
            <a:r>
              <a:rPr lang="en-US" b="1" dirty="0" smtClean="0">
                <a:solidFill>
                  <a:prstClr val="white"/>
                </a:solidFill>
              </a:rPr>
              <a:t>[</a:t>
            </a:r>
            <a:r>
              <a:rPr lang="en-US" b="1" dirty="0">
                <a:solidFill>
                  <a:prstClr val="white"/>
                </a:solidFill>
              </a:rPr>
              <a:t>20] So he spoke, and Cyrus answered:</a:t>
            </a:r>
          </a:p>
          <a:p>
            <a:pPr algn="ctr"/>
            <a:r>
              <a:rPr lang="en-US" b="1" dirty="0" smtClean="0">
                <a:solidFill>
                  <a:prstClr val="white"/>
                </a:solidFill>
              </a:rPr>
              <a:t>"</a:t>
            </a:r>
            <a:r>
              <a:rPr lang="en-US" b="1" dirty="0" err="1">
                <a:solidFill>
                  <a:prstClr val="white"/>
                </a:solidFill>
              </a:rPr>
              <a:t>Cyaxares</a:t>
            </a:r>
            <a:r>
              <a:rPr lang="en-US" b="1" dirty="0">
                <a:solidFill>
                  <a:prstClr val="white"/>
                </a:solidFill>
              </a:rPr>
              <a:t>, I can but thank you myself for all you offer me, the kinship</a:t>
            </a:r>
          </a:p>
          <a:p>
            <a:pPr algn="ctr"/>
            <a:r>
              <a:rPr lang="en-US" b="1" dirty="0">
                <a:solidFill>
                  <a:prstClr val="white"/>
                </a:solidFill>
              </a:rPr>
              <a:t>and the maiden and the gifts, but I must lay the matter before my father</a:t>
            </a:r>
          </a:p>
          <a:p>
            <a:pPr algn="ctr"/>
            <a:r>
              <a:rPr lang="en-US" b="1" dirty="0">
                <a:solidFill>
                  <a:prstClr val="white"/>
                </a:solidFill>
              </a:rPr>
              <a:t>and my mother before I accept, and then we will thank you together."</a:t>
            </a:r>
          </a:p>
          <a:p>
            <a:pPr algn="ctr"/>
            <a:r>
              <a:rPr lang="en-US" b="1" dirty="0" smtClean="0">
                <a:solidFill>
                  <a:prstClr val="white"/>
                </a:solidFill>
              </a:rPr>
              <a:t>That </a:t>
            </a:r>
            <a:r>
              <a:rPr lang="en-US" b="1" dirty="0">
                <a:solidFill>
                  <a:prstClr val="white"/>
                </a:solidFill>
              </a:rPr>
              <a:t>was what Cyrus said, but none the less he gave the maiden the gifts</a:t>
            </a:r>
          </a:p>
          <a:p>
            <a:pPr algn="ctr"/>
            <a:r>
              <a:rPr lang="en-US" b="1" dirty="0">
                <a:solidFill>
                  <a:prstClr val="white"/>
                </a:solidFill>
              </a:rPr>
              <a:t>he thought would please her father. And when he had done so, he marched</a:t>
            </a:r>
          </a:p>
          <a:p>
            <a:pPr algn="ctr"/>
            <a:r>
              <a:rPr lang="en-US" b="1" dirty="0">
                <a:solidFill>
                  <a:prstClr val="white"/>
                </a:solidFill>
              </a:rPr>
              <a:t>on home to Persia.</a:t>
            </a:r>
          </a:p>
        </p:txBody>
      </p:sp>
    </p:spTree>
    <p:extLst>
      <p:ext uri="{BB962C8B-B14F-4D97-AF65-F5344CB8AC3E}">
        <p14:creationId xmlns:p14="http://schemas.microsoft.com/office/powerpoint/2010/main" val="3851588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 y="688010"/>
            <a:ext cx="5991368" cy="6186309"/>
          </a:xfrm>
          <a:prstGeom prst="rect">
            <a:avLst/>
          </a:prstGeom>
          <a:solidFill>
            <a:schemeClr val="bg1"/>
          </a:solidFill>
        </p:spPr>
        <p:txBody>
          <a:bodyPr wrap="square" rtlCol="0">
            <a:spAutoFit/>
          </a:bodyPr>
          <a:lstStyle/>
          <a:p>
            <a:pPr algn="ctr"/>
            <a:r>
              <a:rPr lang="en-US" sz="2200" dirty="0" smtClean="0">
                <a:solidFill>
                  <a:prstClr val="black"/>
                </a:solidFill>
              </a:rPr>
              <a:t>For we </a:t>
            </a:r>
            <a:r>
              <a:rPr lang="en-US" sz="2200" dirty="0">
                <a:solidFill>
                  <a:prstClr val="black"/>
                </a:solidFill>
              </a:rPr>
              <a:t>have not an innumerable multitude of books among us, </a:t>
            </a:r>
            <a:r>
              <a:rPr lang="en-US" sz="2200" dirty="0" smtClean="0">
                <a:solidFill>
                  <a:prstClr val="black"/>
                </a:solidFill>
              </a:rPr>
              <a:t>disagreeing </a:t>
            </a:r>
            <a:r>
              <a:rPr lang="en-US" sz="2200" dirty="0">
                <a:solidFill>
                  <a:prstClr val="black"/>
                </a:solidFill>
              </a:rPr>
              <a:t>from and contradicting one another, [as the Greeks have,] but only </a:t>
            </a:r>
            <a:r>
              <a:rPr lang="en-US" sz="2200" b="1" dirty="0">
                <a:solidFill>
                  <a:prstClr val="black"/>
                </a:solidFill>
              </a:rPr>
              <a:t>twenty-two books</a:t>
            </a:r>
            <a:r>
              <a:rPr lang="en-US" sz="2200" dirty="0">
                <a:solidFill>
                  <a:prstClr val="black"/>
                </a:solidFill>
              </a:rPr>
              <a:t>, </a:t>
            </a:r>
            <a:r>
              <a:rPr lang="en-US" sz="2200" dirty="0" smtClean="0">
                <a:solidFill>
                  <a:prstClr val="black"/>
                </a:solidFill>
              </a:rPr>
              <a:t> </a:t>
            </a:r>
            <a:r>
              <a:rPr lang="en-US" sz="2200" dirty="0">
                <a:solidFill>
                  <a:prstClr val="black"/>
                </a:solidFill>
              </a:rPr>
              <a:t>which contain the records of all the past times; which are justly believed to be divine; and of </a:t>
            </a:r>
            <a:r>
              <a:rPr lang="en-US" sz="2200" dirty="0" smtClean="0">
                <a:solidFill>
                  <a:prstClr val="black"/>
                </a:solidFill>
              </a:rPr>
              <a:t>them </a:t>
            </a:r>
          </a:p>
          <a:p>
            <a:pPr algn="ctr"/>
            <a:r>
              <a:rPr lang="en-US" sz="2200" b="1" u="sng" dirty="0" smtClean="0">
                <a:solidFill>
                  <a:prstClr val="black"/>
                </a:solidFill>
              </a:rPr>
              <a:t>FIVE BELONG TO MOSES</a:t>
            </a:r>
            <a:r>
              <a:rPr lang="en-US" sz="2200" u="sng" dirty="0" smtClean="0">
                <a:solidFill>
                  <a:prstClr val="black"/>
                </a:solidFill>
              </a:rPr>
              <a:t>, which contain his laws and the traditions of the origin of mankind till his death.</a:t>
            </a:r>
            <a:r>
              <a:rPr lang="en-US" sz="2200" dirty="0" smtClean="0">
                <a:solidFill>
                  <a:prstClr val="black"/>
                </a:solidFill>
              </a:rPr>
              <a:t>  This interval of time was little short of three thousand  years; </a:t>
            </a:r>
          </a:p>
          <a:p>
            <a:pPr algn="ctr"/>
            <a:r>
              <a:rPr lang="en-US" sz="2200" b="1" dirty="0" smtClean="0">
                <a:solidFill>
                  <a:srgbClr val="C00000"/>
                </a:solidFill>
              </a:rPr>
              <a:t>but </a:t>
            </a:r>
            <a:r>
              <a:rPr lang="en-US" sz="2200" b="1" dirty="0">
                <a:solidFill>
                  <a:srgbClr val="C00000"/>
                </a:solidFill>
              </a:rPr>
              <a:t>as to the time from the death of Moses till the reign of Artaxerxes king of Persia, who reigned </a:t>
            </a:r>
            <a:r>
              <a:rPr lang="en-US" sz="2200" b="1" dirty="0" smtClean="0">
                <a:solidFill>
                  <a:srgbClr val="C00000"/>
                </a:solidFill>
              </a:rPr>
              <a:t>after </a:t>
            </a:r>
            <a:r>
              <a:rPr lang="en-US" sz="2200" b="1" dirty="0">
                <a:solidFill>
                  <a:srgbClr val="C00000"/>
                </a:solidFill>
              </a:rPr>
              <a:t>Xerxes</a:t>
            </a:r>
            <a:r>
              <a:rPr lang="en-US" sz="2200" b="1" dirty="0" smtClean="0">
                <a:solidFill>
                  <a:srgbClr val="C00000"/>
                </a:solidFill>
              </a:rPr>
              <a:t>,</a:t>
            </a:r>
          </a:p>
          <a:p>
            <a:pPr algn="ctr"/>
            <a:r>
              <a:rPr lang="en-US" sz="2200" b="1" u="sng" dirty="0" smtClean="0">
                <a:solidFill>
                  <a:srgbClr val="C00000"/>
                </a:solidFill>
              </a:rPr>
              <a:t>THE PROPHETS, </a:t>
            </a:r>
            <a:r>
              <a:rPr lang="en-US" sz="2200" b="1" u="sng" dirty="0">
                <a:solidFill>
                  <a:srgbClr val="C00000"/>
                </a:solidFill>
              </a:rPr>
              <a:t>who were after Moses, wrote down what was done in their </a:t>
            </a:r>
            <a:r>
              <a:rPr lang="en-US" sz="2200" b="1" u="sng" dirty="0" smtClean="0">
                <a:solidFill>
                  <a:srgbClr val="C00000"/>
                </a:solidFill>
              </a:rPr>
              <a:t>times in</a:t>
            </a:r>
          </a:p>
          <a:p>
            <a:pPr algn="ctr"/>
            <a:r>
              <a:rPr lang="en-US" sz="2200" b="1" u="sng" dirty="0" smtClean="0">
                <a:solidFill>
                  <a:srgbClr val="C00000"/>
                </a:solidFill>
              </a:rPr>
              <a:t>THIRTEEN BOOKS. </a:t>
            </a:r>
          </a:p>
          <a:p>
            <a:pPr algn="ctr"/>
            <a:r>
              <a:rPr lang="en-US" sz="2200" dirty="0" smtClean="0">
                <a:solidFill>
                  <a:prstClr val="black"/>
                </a:solidFill>
              </a:rPr>
              <a:t>The </a:t>
            </a:r>
            <a:r>
              <a:rPr lang="en-US" sz="2200" dirty="0">
                <a:solidFill>
                  <a:prstClr val="black"/>
                </a:solidFill>
              </a:rPr>
              <a:t>remaining </a:t>
            </a:r>
            <a:r>
              <a:rPr lang="en-US" sz="2200" b="1" u="sng" dirty="0" smtClean="0">
                <a:solidFill>
                  <a:prstClr val="black"/>
                </a:solidFill>
              </a:rPr>
              <a:t>FOUR BOOKS </a:t>
            </a:r>
            <a:r>
              <a:rPr lang="en-US" sz="2200" u="sng" dirty="0" smtClean="0">
                <a:solidFill>
                  <a:prstClr val="black"/>
                </a:solidFill>
              </a:rPr>
              <a:t>contain </a:t>
            </a:r>
            <a:r>
              <a:rPr lang="en-US" sz="2200" u="sng" dirty="0">
                <a:solidFill>
                  <a:prstClr val="black"/>
                </a:solidFill>
              </a:rPr>
              <a:t>hymns to God, and precepts for the conduct of human life.</a:t>
            </a:r>
          </a:p>
        </p:txBody>
      </p:sp>
      <p:sp>
        <p:nvSpPr>
          <p:cNvPr id="8" name="Rectangle 7"/>
          <p:cNvSpPr/>
          <p:nvPr/>
        </p:nvSpPr>
        <p:spPr>
          <a:xfrm>
            <a:off x="143" y="216"/>
            <a:ext cx="5991367" cy="73015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solidFill>
                  <a:prstClr val="black"/>
                </a:solidFill>
              </a:rPr>
              <a:t>JOSEPHUS  </a:t>
            </a:r>
            <a:r>
              <a:rPr lang="en-US" sz="2800" b="1" dirty="0" smtClean="0">
                <a:solidFill>
                  <a:prstClr val="black"/>
                </a:solidFill>
              </a:rPr>
              <a:t>Against </a:t>
            </a:r>
            <a:r>
              <a:rPr lang="en-US" sz="2800" b="1" dirty="0" err="1" smtClean="0">
                <a:solidFill>
                  <a:prstClr val="black"/>
                </a:solidFill>
              </a:rPr>
              <a:t>Apion</a:t>
            </a:r>
            <a:r>
              <a:rPr lang="en-US" sz="2800" b="1" dirty="0" smtClean="0">
                <a:solidFill>
                  <a:prstClr val="black"/>
                </a:solidFill>
              </a:rPr>
              <a:t>; Book 1</a:t>
            </a:r>
            <a:r>
              <a:rPr lang="en-US" sz="2800" b="1" dirty="0">
                <a:solidFill>
                  <a:prstClr val="black"/>
                </a:solidFill>
              </a:rPr>
              <a:t>. </a:t>
            </a:r>
            <a:r>
              <a:rPr lang="en-US" sz="2800" b="1" dirty="0" smtClean="0">
                <a:solidFill>
                  <a:prstClr val="black"/>
                </a:solidFill>
              </a:rPr>
              <a:t>8</a:t>
            </a:r>
          </a:p>
          <a:p>
            <a:pPr algn="ctr"/>
            <a:r>
              <a:rPr lang="en-US" sz="1400" dirty="0" smtClean="0">
                <a:solidFill>
                  <a:prstClr val="black"/>
                </a:solidFill>
              </a:rPr>
              <a:t>http</a:t>
            </a:r>
            <a:r>
              <a:rPr lang="en-US" sz="1400" dirty="0">
                <a:solidFill>
                  <a:prstClr val="black"/>
                </a:solidFill>
              </a:rPr>
              <a:t>://</a:t>
            </a:r>
            <a:r>
              <a:rPr lang="en-US" sz="1400" dirty="0" smtClean="0">
                <a:solidFill>
                  <a:prstClr val="black"/>
                </a:solidFill>
              </a:rPr>
              <a:t>www.gutenberg.org/files/2849/2849-h/2849-h.htm</a:t>
            </a:r>
            <a:endParaRPr lang="en-US" dirty="0">
              <a:solidFill>
                <a:prstClr val="black"/>
              </a:solidFill>
            </a:endParaRPr>
          </a:p>
        </p:txBody>
      </p:sp>
      <p:sp>
        <p:nvSpPr>
          <p:cNvPr id="16" name="Rounded Rectangle 15"/>
          <p:cNvSpPr/>
          <p:nvPr/>
        </p:nvSpPr>
        <p:spPr>
          <a:xfrm>
            <a:off x="1275760" y="1776283"/>
            <a:ext cx="2271481" cy="313900"/>
          </a:xfrm>
          <a:prstGeom prst="roundRect">
            <a:avLst/>
          </a:prstGeom>
          <a:noFill/>
          <a:ln w="7620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p:nvGrpSpPr>
        <p:grpSpPr>
          <a:xfrm>
            <a:off x="6869315" y="5607495"/>
            <a:ext cx="4732494" cy="1061286"/>
            <a:chOff x="5946718" y="624214"/>
            <a:chExt cx="4732493" cy="1061286"/>
          </a:xfrm>
        </p:grpSpPr>
        <p:sp>
          <p:nvSpPr>
            <p:cNvPr id="26" name="Horizontal Scroll 25"/>
            <p:cNvSpPr/>
            <p:nvPr/>
          </p:nvSpPr>
          <p:spPr>
            <a:xfrm>
              <a:off x="5946718" y="649238"/>
              <a:ext cx="943625"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PSA</a:t>
              </a:r>
              <a:endParaRPr lang="en-US" sz="2800" b="1" dirty="0">
                <a:solidFill>
                  <a:prstClr val="black"/>
                </a:solidFill>
              </a:endParaRPr>
            </a:p>
          </p:txBody>
        </p:sp>
        <p:sp>
          <p:nvSpPr>
            <p:cNvPr id="27" name="Horizontal Scroll 26"/>
            <p:cNvSpPr/>
            <p:nvPr/>
          </p:nvSpPr>
          <p:spPr>
            <a:xfrm>
              <a:off x="6972590" y="637862"/>
              <a:ext cx="1071744"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PRO</a:t>
              </a:r>
              <a:endParaRPr lang="en-US" sz="2800" b="1" dirty="0">
                <a:solidFill>
                  <a:prstClr val="black"/>
                </a:solidFill>
              </a:endParaRPr>
            </a:p>
          </p:txBody>
        </p:sp>
        <p:sp>
          <p:nvSpPr>
            <p:cNvPr id="28" name="Horizontal Scroll 27"/>
            <p:cNvSpPr/>
            <p:nvPr/>
          </p:nvSpPr>
          <p:spPr>
            <a:xfrm>
              <a:off x="8173614" y="624214"/>
              <a:ext cx="1232722"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i="1" dirty="0" smtClean="0">
                  <a:solidFill>
                    <a:prstClr val="black"/>
                  </a:solidFill>
                </a:rPr>
                <a:t>Eccl?</a:t>
              </a:r>
              <a:br>
                <a:rPr lang="en-US" sz="2400" b="1" i="1" dirty="0" smtClean="0">
                  <a:solidFill>
                    <a:prstClr val="black"/>
                  </a:solidFill>
                </a:rPr>
              </a:br>
              <a:r>
                <a:rPr lang="en-US" sz="2400" b="1" i="1" dirty="0" smtClean="0">
                  <a:solidFill>
                    <a:prstClr val="black"/>
                  </a:solidFill>
                </a:rPr>
                <a:t>Job?</a:t>
              </a:r>
              <a:endParaRPr lang="en-US" i="1" dirty="0">
                <a:solidFill>
                  <a:prstClr val="black"/>
                </a:solidFill>
              </a:endParaRPr>
            </a:p>
          </p:txBody>
        </p:sp>
        <p:sp>
          <p:nvSpPr>
            <p:cNvPr id="29" name="Horizontal Scroll 28"/>
            <p:cNvSpPr/>
            <p:nvPr/>
          </p:nvSpPr>
          <p:spPr>
            <a:xfrm>
              <a:off x="9449099" y="626486"/>
              <a:ext cx="123011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prstClr val="black"/>
                  </a:solidFill>
                </a:rPr>
                <a:t>Eccl?</a:t>
              </a:r>
            </a:p>
            <a:p>
              <a:pPr algn="ctr"/>
              <a:r>
                <a:rPr lang="en-US" sz="2400" b="1" i="1" dirty="0" smtClean="0">
                  <a:solidFill>
                    <a:prstClr val="black"/>
                  </a:solidFill>
                </a:rPr>
                <a:t>Song?</a:t>
              </a:r>
              <a:endParaRPr lang="en-US" sz="2400" b="1" i="1" dirty="0">
                <a:solidFill>
                  <a:prstClr val="black"/>
                </a:solidFill>
              </a:endParaRPr>
            </a:p>
          </p:txBody>
        </p:sp>
      </p:grpSp>
      <p:grpSp>
        <p:nvGrpSpPr>
          <p:cNvPr id="51" name="Group 50"/>
          <p:cNvGrpSpPr/>
          <p:nvPr/>
        </p:nvGrpSpPr>
        <p:grpSpPr>
          <a:xfrm>
            <a:off x="6096007" y="1807777"/>
            <a:ext cx="6002652" cy="3219807"/>
            <a:chOff x="6095999" y="2633747"/>
            <a:chExt cx="6002651" cy="3219807"/>
          </a:xfrm>
        </p:grpSpPr>
        <p:grpSp>
          <p:nvGrpSpPr>
            <p:cNvPr id="31" name="Group 30"/>
            <p:cNvGrpSpPr/>
            <p:nvPr/>
          </p:nvGrpSpPr>
          <p:grpSpPr>
            <a:xfrm>
              <a:off x="6095999" y="2633747"/>
              <a:ext cx="6002651" cy="1061286"/>
              <a:chOff x="6028607" y="624214"/>
              <a:chExt cx="6002651" cy="1061286"/>
            </a:xfrm>
          </p:grpSpPr>
          <p:sp>
            <p:nvSpPr>
              <p:cNvPr id="32" name="Horizontal Scroll 31"/>
              <p:cNvSpPr/>
              <p:nvPr/>
            </p:nvSpPr>
            <p:spPr>
              <a:xfrm>
                <a:off x="6028607"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Josh</a:t>
                </a:r>
                <a:endParaRPr lang="en-US" sz="2800" b="1" dirty="0">
                  <a:solidFill>
                    <a:prstClr val="black"/>
                  </a:solidFill>
                </a:endParaRPr>
              </a:p>
            </p:txBody>
          </p:sp>
          <p:sp>
            <p:nvSpPr>
              <p:cNvPr id="33" name="Horizontal Scroll 32"/>
              <p:cNvSpPr/>
              <p:nvPr/>
            </p:nvSpPr>
            <p:spPr>
              <a:xfrm>
                <a:off x="7190958"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prstClr val="black"/>
                    </a:solidFill>
                  </a:rPr>
                  <a:t>(</a:t>
                </a:r>
                <a:r>
                  <a:rPr lang="en-US" sz="2500" b="1" dirty="0" err="1" smtClean="0">
                    <a:solidFill>
                      <a:prstClr val="black"/>
                    </a:solidFill>
                  </a:rPr>
                  <a:t>JudgRuth</a:t>
                </a:r>
                <a:r>
                  <a:rPr lang="en-US" sz="2500" b="1" dirty="0" smtClean="0">
                    <a:solidFill>
                      <a:prstClr val="black"/>
                    </a:solidFill>
                  </a:rPr>
                  <a:t>)</a:t>
                </a:r>
                <a:endParaRPr lang="en-US" sz="2500" b="1" dirty="0">
                  <a:solidFill>
                    <a:prstClr val="black"/>
                  </a:solidFill>
                </a:endParaRPr>
              </a:p>
            </p:txBody>
          </p:sp>
          <p:sp>
            <p:nvSpPr>
              <p:cNvPr id="34" name="Horizontal Scroll 33"/>
              <p:cNvSpPr/>
              <p:nvPr/>
            </p:nvSpPr>
            <p:spPr>
              <a:xfrm>
                <a:off x="8405630"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a:t>
                </a:r>
              </a:p>
              <a:p>
                <a:pPr algn="ctr"/>
                <a:r>
                  <a:rPr lang="en-US" sz="2800" b="1" dirty="0" smtClean="0">
                    <a:solidFill>
                      <a:prstClr val="black"/>
                    </a:solidFill>
                  </a:rPr>
                  <a:t>Sam</a:t>
                </a:r>
                <a:endParaRPr lang="en-US" sz="2800" b="1" dirty="0">
                  <a:solidFill>
                    <a:prstClr val="black"/>
                  </a:solidFill>
                </a:endParaRPr>
              </a:p>
            </p:txBody>
          </p:sp>
          <p:sp>
            <p:nvSpPr>
              <p:cNvPr id="35" name="Horizontal Scroll 34"/>
              <p:cNvSpPr/>
              <p:nvPr/>
            </p:nvSpPr>
            <p:spPr>
              <a:xfrm>
                <a:off x="9622574" y="626486"/>
                <a:ext cx="119175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a:t>
                </a:r>
              </a:p>
              <a:p>
                <a:pPr algn="ctr"/>
                <a:r>
                  <a:rPr lang="en-US" sz="2800" b="1" dirty="0" smtClean="0">
                    <a:solidFill>
                      <a:prstClr val="black"/>
                    </a:solidFill>
                  </a:rPr>
                  <a:t>Kings</a:t>
                </a:r>
                <a:endParaRPr lang="en-US" sz="2800" b="1" dirty="0">
                  <a:solidFill>
                    <a:prstClr val="black"/>
                  </a:solidFill>
                </a:endParaRPr>
              </a:p>
            </p:txBody>
          </p:sp>
          <p:sp>
            <p:nvSpPr>
              <p:cNvPr id="36" name="Horizontal Scroll 35"/>
              <p:cNvSpPr/>
              <p:nvPr/>
            </p:nvSpPr>
            <p:spPr>
              <a:xfrm>
                <a:off x="10893180" y="626486"/>
                <a:ext cx="1138078"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a:t>
                </a:r>
              </a:p>
              <a:p>
                <a:pPr algn="ctr"/>
                <a:r>
                  <a:rPr lang="en-US" sz="2800" b="1" dirty="0" err="1" smtClean="0">
                    <a:solidFill>
                      <a:prstClr val="black"/>
                    </a:solidFill>
                  </a:rPr>
                  <a:t>Chr</a:t>
                </a:r>
                <a:endParaRPr lang="en-US" sz="2800" b="1" dirty="0">
                  <a:solidFill>
                    <a:prstClr val="black"/>
                  </a:solidFill>
                </a:endParaRPr>
              </a:p>
            </p:txBody>
          </p:sp>
        </p:grpSp>
        <p:grpSp>
          <p:nvGrpSpPr>
            <p:cNvPr id="38" name="Group 37"/>
            <p:cNvGrpSpPr/>
            <p:nvPr/>
          </p:nvGrpSpPr>
          <p:grpSpPr>
            <a:xfrm>
              <a:off x="6095999" y="4792268"/>
              <a:ext cx="6002651" cy="1061286"/>
              <a:chOff x="6028607" y="624214"/>
              <a:chExt cx="6002651" cy="1061286"/>
            </a:xfrm>
          </p:grpSpPr>
          <p:sp>
            <p:nvSpPr>
              <p:cNvPr id="39" name="Horizontal Scroll 38"/>
              <p:cNvSpPr/>
              <p:nvPr/>
            </p:nvSpPr>
            <p:spPr>
              <a:xfrm>
                <a:off x="6028607"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Dan</a:t>
                </a:r>
                <a:endParaRPr lang="en-US" sz="2800" b="1" dirty="0">
                  <a:solidFill>
                    <a:prstClr val="black"/>
                  </a:solidFill>
                </a:endParaRPr>
              </a:p>
            </p:txBody>
          </p:sp>
          <p:sp>
            <p:nvSpPr>
              <p:cNvPr id="40" name="Horizontal Scroll 39"/>
              <p:cNvSpPr/>
              <p:nvPr/>
            </p:nvSpPr>
            <p:spPr>
              <a:xfrm>
                <a:off x="7190958"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the</a:t>
                </a:r>
              </a:p>
              <a:p>
                <a:pPr algn="ctr"/>
                <a:r>
                  <a:rPr lang="en-US" sz="2800" b="1" dirty="0" smtClean="0">
                    <a:solidFill>
                      <a:prstClr val="black"/>
                    </a:solidFill>
                  </a:rPr>
                  <a:t>12</a:t>
                </a:r>
                <a:endParaRPr lang="en-US" sz="2800" b="1" dirty="0">
                  <a:solidFill>
                    <a:prstClr val="black"/>
                  </a:solidFill>
                </a:endParaRPr>
              </a:p>
            </p:txBody>
          </p:sp>
          <p:sp>
            <p:nvSpPr>
              <p:cNvPr id="41" name="Horizontal Scroll 40"/>
              <p:cNvSpPr/>
              <p:nvPr/>
            </p:nvSpPr>
            <p:spPr>
              <a:xfrm>
                <a:off x="8405630"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rPr>
                  <a:t>S of</a:t>
                </a:r>
              </a:p>
              <a:p>
                <a:pPr algn="ctr"/>
                <a:r>
                  <a:rPr lang="en-US" sz="2800" b="1" i="1" dirty="0" smtClean="0">
                    <a:solidFill>
                      <a:prstClr val="black"/>
                    </a:solidFill>
                  </a:rPr>
                  <a:t>Sol</a:t>
                </a:r>
                <a:endParaRPr lang="en-US" sz="2800" b="1" i="1" dirty="0">
                  <a:solidFill>
                    <a:prstClr val="black"/>
                  </a:solidFill>
                </a:endParaRPr>
              </a:p>
            </p:txBody>
          </p:sp>
          <p:sp>
            <p:nvSpPr>
              <p:cNvPr id="42" name="Horizontal Scroll 41"/>
              <p:cNvSpPr/>
              <p:nvPr/>
            </p:nvSpPr>
            <p:spPr>
              <a:xfrm>
                <a:off x="9622574" y="626486"/>
                <a:ext cx="119175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Ezra</a:t>
                </a:r>
              </a:p>
              <a:p>
                <a:pPr algn="ctr"/>
                <a:r>
                  <a:rPr lang="en-US" sz="2800" b="1" dirty="0" err="1" smtClean="0">
                    <a:solidFill>
                      <a:prstClr val="black"/>
                    </a:solidFill>
                  </a:rPr>
                  <a:t>Neh</a:t>
                </a:r>
                <a:endParaRPr lang="en-US" sz="2800" b="1" dirty="0">
                  <a:solidFill>
                    <a:prstClr val="black"/>
                  </a:solidFill>
                </a:endParaRPr>
              </a:p>
            </p:txBody>
          </p:sp>
          <p:sp>
            <p:nvSpPr>
              <p:cNvPr id="43" name="Horizontal Scroll 42"/>
              <p:cNvSpPr/>
              <p:nvPr/>
            </p:nvSpPr>
            <p:spPr>
              <a:xfrm>
                <a:off x="10893180" y="626486"/>
                <a:ext cx="1138078"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rPr>
                  <a:t>Est</a:t>
                </a:r>
                <a:endParaRPr lang="en-US" sz="2800" b="1" i="1" dirty="0">
                  <a:solidFill>
                    <a:prstClr val="black"/>
                  </a:solidFill>
                </a:endParaRPr>
              </a:p>
            </p:txBody>
          </p:sp>
        </p:grpSp>
        <p:grpSp>
          <p:nvGrpSpPr>
            <p:cNvPr id="44" name="Group 43"/>
            <p:cNvGrpSpPr/>
            <p:nvPr/>
          </p:nvGrpSpPr>
          <p:grpSpPr>
            <a:xfrm>
              <a:off x="7350732" y="3715062"/>
              <a:ext cx="3515101" cy="1061286"/>
              <a:chOff x="6028607" y="624214"/>
              <a:chExt cx="3515101" cy="1061286"/>
            </a:xfrm>
          </p:grpSpPr>
          <p:sp>
            <p:nvSpPr>
              <p:cNvPr id="45" name="Horizontal Scroll 44"/>
              <p:cNvSpPr/>
              <p:nvPr/>
            </p:nvSpPr>
            <p:spPr>
              <a:xfrm>
                <a:off x="6028607"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Isa</a:t>
                </a:r>
                <a:endParaRPr lang="en-US" sz="2800" b="1" dirty="0">
                  <a:solidFill>
                    <a:prstClr val="black"/>
                  </a:solidFill>
                </a:endParaRPr>
              </a:p>
            </p:txBody>
          </p:sp>
          <p:sp>
            <p:nvSpPr>
              <p:cNvPr id="46" name="Horizontal Scroll 45"/>
              <p:cNvSpPr/>
              <p:nvPr/>
            </p:nvSpPr>
            <p:spPr>
              <a:xfrm>
                <a:off x="7190958"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rPr>
                  <a:t>(</a:t>
                </a:r>
                <a:r>
                  <a:rPr lang="en-US" sz="2600" b="1" dirty="0" err="1" smtClean="0">
                    <a:solidFill>
                      <a:prstClr val="black"/>
                    </a:solidFill>
                  </a:rPr>
                  <a:t>Jer</a:t>
                </a:r>
                <a:endParaRPr lang="en-US" sz="2600" b="1" dirty="0" smtClean="0">
                  <a:solidFill>
                    <a:prstClr val="black"/>
                  </a:solidFill>
                </a:endParaRPr>
              </a:p>
              <a:p>
                <a:pPr algn="ctr"/>
                <a:r>
                  <a:rPr lang="en-US" sz="2600" b="1" i="1" dirty="0" smtClean="0">
                    <a:solidFill>
                      <a:prstClr val="black"/>
                    </a:solidFill>
                  </a:rPr>
                  <a:t>Lam)</a:t>
                </a:r>
                <a:endParaRPr lang="en-US" sz="2600" b="1" i="1" dirty="0">
                  <a:solidFill>
                    <a:prstClr val="black"/>
                  </a:solidFill>
                </a:endParaRPr>
              </a:p>
            </p:txBody>
          </p:sp>
          <p:sp>
            <p:nvSpPr>
              <p:cNvPr id="47" name="Horizontal Scroll 46"/>
              <p:cNvSpPr/>
              <p:nvPr/>
            </p:nvSpPr>
            <p:spPr>
              <a:xfrm>
                <a:off x="8405630"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prstClr val="black"/>
                    </a:solidFill>
                  </a:rPr>
                  <a:t>Ezek</a:t>
                </a:r>
                <a:endParaRPr lang="en-US" sz="2800" b="1" dirty="0">
                  <a:solidFill>
                    <a:prstClr val="black"/>
                  </a:solidFill>
                </a:endParaRPr>
              </a:p>
            </p:txBody>
          </p:sp>
        </p:grpSp>
      </p:grpSp>
      <p:grpSp>
        <p:nvGrpSpPr>
          <p:cNvPr id="24" name="Group 23"/>
          <p:cNvGrpSpPr/>
          <p:nvPr/>
        </p:nvGrpSpPr>
        <p:grpSpPr>
          <a:xfrm>
            <a:off x="6069552" y="126294"/>
            <a:ext cx="6002653" cy="1061286"/>
            <a:chOff x="6028606" y="624214"/>
            <a:chExt cx="6002652" cy="1061286"/>
          </a:xfrm>
        </p:grpSpPr>
        <p:sp>
          <p:nvSpPr>
            <p:cNvPr id="18" name="Horizontal Scroll 17"/>
            <p:cNvSpPr/>
            <p:nvPr/>
          </p:nvSpPr>
          <p:spPr>
            <a:xfrm>
              <a:off x="6028606" y="649238"/>
              <a:ext cx="1081879"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GEN</a:t>
              </a:r>
              <a:endParaRPr lang="en-US" sz="2800" b="1" dirty="0">
                <a:solidFill>
                  <a:prstClr val="black"/>
                </a:solidFill>
              </a:endParaRPr>
            </a:p>
          </p:txBody>
        </p:sp>
        <p:sp>
          <p:nvSpPr>
            <p:cNvPr id="20" name="Horizontal Scroll 19"/>
            <p:cNvSpPr/>
            <p:nvPr/>
          </p:nvSpPr>
          <p:spPr>
            <a:xfrm>
              <a:off x="7190958"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EX</a:t>
              </a:r>
              <a:endParaRPr lang="en-US" sz="2800" b="1" dirty="0">
                <a:solidFill>
                  <a:prstClr val="black"/>
                </a:solidFill>
              </a:endParaRPr>
            </a:p>
          </p:txBody>
        </p:sp>
        <p:sp>
          <p:nvSpPr>
            <p:cNvPr id="21" name="Horizontal Scroll 20"/>
            <p:cNvSpPr/>
            <p:nvPr/>
          </p:nvSpPr>
          <p:spPr>
            <a:xfrm>
              <a:off x="8405630"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LEV</a:t>
              </a:r>
              <a:endParaRPr lang="en-US" sz="2800" b="1" dirty="0">
                <a:solidFill>
                  <a:prstClr val="black"/>
                </a:solidFill>
              </a:endParaRPr>
            </a:p>
          </p:txBody>
        </p:sp>
        <p:sp>
          <p:nvSpPr>
            <p:cNvPr id="22" name="Horizontal Scroll 21"/>
            <p:cNvSpPr/>
            <p:nvPr/>
          </p:nvSpPr>
          <p:spPr>
            <a:xfrm>
              <a:off x="9622574" y="626486"/>
              <a:ext cx="119175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NUM</a:t>
              </a:r>
              <a:endParaRPr lang="en-US" sz="2800" b="1" dirty="0">
                <a:solidFill>
                  <a:prstClr val="black"/>
                </a:solidFill>
              </a:endParaRPr>
            </a:p>
          </p:txBody>
        </p:sp>
        <p:sp>
          <p:nvSpPr>
            <p:cNvPr id="23" name="Horizontal Scroll 22"/>
            <p:cNvSpPr/>
            <p:nvPr/>
          </p:nvSpPr>
          <p:spPr>
            <a:xfrm>
              <a:off x="10893180" y="626486"/>
              <a:ext cx="1138078"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DT</a:t>
              </a:r>
              <a:endParaRPr lang="en-US" sz="2800" b="1" dirty="0">
                <a:solidFill>
                  <a:prstClr val="black"/>
                </a:solidFill>
              </a:endParaRPr>
            </a:p>
          </p:txBody>
        </p:sp>
      </p:grpSp>
      <p:sp>
        <p:nvSpPr>
          <p:cNvPr id="76" name="Rectangle 75"/>
          <p:cNvSpPr/>
          <p:nvPr/>
        </p:nvSpPr>
        <p:spPr>
          <a:xfrm>
            <a:off x="-31389" y="2097934"/>
            <a:ext cx="53572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5</a:t>
            </a:r>
            <a:endParaRPr lang="en-US" sz="5400" b="1" dirty="0">
              <a:ln w="11430"/>
              <a:solidFill>
                <a:srgbClr val="C00000"/>
              </a:solidFill>
              <a:effectLst>
                <a:outerShdw blurRad="50800" dist="39000" dir="5460000" algn="tl">
                  <a:srgbClr val="000000">
                    <a:alpha val="38000"/>
                  </a:srgbClr>
                </a:outerShdw>
              </a:effectLst>
            </a:endParaRPr>
          </a:p>
        </p:txBody>
      </p:sp>
      <p:sp>
        <p:nvSpPr>
          <p:cNvPr id="79" name="Rectangle 78"/>
          <p:cNvSpPr/>
          <p:nvPr/>
        </p:nvSpPr>
        <p:spPr>
          <a:xfrm>
            <a:off x="-119436" y="4441615"/>
            <a:ext cx="8867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13</a:t>
            </a:r>
            <a:endParaRPr lang="en-US" sz="5400" b="1" dirty="0">
              <a:ln w="11430"/>
              <a:solidFill>
                <a:srgbClr val="C00000"/>
              </a:solidFill>
              <a:effectLst>
                <a:outerShdw blurRad="50800" dist="39000" dir="5460000" algn="tl">
                  <a:srgbClr val="000000">
                    <a:alpha val="38000"/>
                  </a:srgbClr>
                </a:outerShdw>
              </a:effectLst>
            </a:endParaRPr>
          </a:p>
        </p:txBody>
      </p:sp>
      <p:sp>
        <p:nvSpPr>
          <p:cNvPr id="80" name="Rectangle 79"/>
          <p:cNvSpPr/>
          <p:nvPr/>
        </p:nvSpPr>
        <p:spPr>
          <a:xfrm>
            <a:off x="-54269" y="5556259"/>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4</a:t>
            </a:r>
            <a:endParaRPr lang="en-US" sz="5400" b="1" dirty="0">
              <a:ln w="11430"/>
              <a:solidFill>
                <a:srgbClr val="C00000"/>
              </a:solidFill>
              <a:effectLst>
                <a:outerShdw blurRad="50800" dist="39000" dir="5460000" algn="tl">
                  <a:srgbClr val="000000">
                    <a:alpha val="38000"/>
                  </a:srgbClr>
                </a:outerShdw>
              </a:effectLst>
            </a:endParaRPr>
          </a:p>
        </p:txBody>
      </p:sp>
      <p:sp>
        <p:nvSpPr>
          <p:cNvPr id="81" name="Rectangle 80"/>
          <p:cNvSpPr/>
          <p:nvPr/>
        </p:nvSpPr>
        <p:spPr>
          <a:xfrm>
            <a:off x="292423" y="464690"/>
            <a:ext cx="4214729" cy="101566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rgbClr val="C00000"/>
                </a:solidFill>
                <a:effectLst>
                  <a:outerShdw blurRad="50800" dist="39000" dir="5460000" algn="tl">
                    <a:srgbClr val="000000">
                      <a:alpha val="38000"/>
                    </a:srgbClr>
                  </a:outerShdw>
                </a:effectLst>
              </a:rPr>
              <a:t>5+13+4 = 22</a:t>
            </a:r>
            <a:endParaRPr lang="en-US" sz="6000" b="1" dirty="0">
              <a:ln w="11430"/>
              <a:solidFill>
                <a:srgbClr val="C00000"/>
              </a:solidFill>
              <a:effectLst>
                <a:outerShdw blurRad="50800" dist="39000" dir="5460000" algn="tl">
                  <a:srgbClr val="000000">
                    <a:alpha val="38000"/>
                  </a:srgbClr>
                </a:outerShdw>
              </a:effectLst>
            </a:endParaRPr>
          </a:p>
        </p:txBody>
      </p:sp>
      <p:sp>
        <p:nvSpPr>
          <p:cNvPr id="74" name="Left Arrow 73"/>
          <p:cNvSpPr/>
          <p:nvPr/>
        </p:nvSpPr>
        <p:spPr>
          <a:xfrm rot="9263363">
            <a:off x="2464313" y="1783338"/>
            <a:ext cx="3997490" cy="629404"/>
          </a:xfrm>
          <a:prstGeom prst="leftArrow">
            <a:avLst/>
          </a:prstGeom>
          <a:ln>
            <a:noFill/>
          </a:ln>
          <a:effectLst>
            <a:outerShdw blurRad="184150" dist="241300" dir="11520000" sx="110000" sy="110000" algn="ctr">
              <a:srgbClr val="000000">
                <a:alpha val="18000"/>
              </a:srgbClr>
            </a:outerShdw>
          </a:effectLst>
          <a:scene3d>
            <a:camera prst="perspectiveFront" fov="5400000">
              <a:rot lat="0" lon="20099986"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82" name="Left Arrow 81"/>
          <p:cNvSpPr/>
          <p:nvPr/>
        </p:nvSpPr>
        <p:spPr>
          <a:xfrm rot="10151075">
            <a:off x="5340394" y="6090787"/>
            <a:ext cx="1438213" cy="696851"/>
          </a:xfrm>
          <a:prstGeom prst="leftArrow">
            <a:avLst/>
          </a:prstGeom>
          <a:ln>
            <a:noFill/>
          </a:ln>
          <a:effectLst>
            <a:outerShdw blurRad="184150" dist="241300" dir="11520000" sx="110000" sy="110000" algn="ctr">
              <a:srgbClr val="000000">
                <a:alpha val="18000"/>
              </a:srgbClr>
            </a:outerShdw>
          </a:effectLst>
          <a:scene3d>
            <a:camera prst="perspectiveFront" fov="5400000">
              <a:rot lat="0" lon="20099986"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83" name="Left Arrow 82"/>
          <p:cNvSpPr/>
          <p:nvPr/>
        </p:nvSpPr>
        <p:spPr>
          <a:xfrm rot="9362752">
            <a:off x="2780538" y="3984302"/>
            <a:ext cx="3725996" cy="652349"/>
          </a:xfrm>
          <a:prstGeom prst="leftArrow">
            <a:avLst/>
          </a:prstGeom>
          <a:ln>
            <a:noFill/>
          </a:ln>
          <a:effectLst>
            <a:outerShdw blurRad="184150" dist="241300" dir="11520000" sx="110000" sy="110000" algn="ctr">
              <a:srgbClr val="000000">
                <a:alpha val="18000"/>
              </a:srgbClr>
            </a:outerShdw>
          </a:effectLst>
          <a:scene3d>
            <a:camera prst="perspectiveFront" fov="5400000">
              <a:rot lat="0" lon="20099986"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rot="20634343">
            <a:off x="1828610" y="2148636"/>
            <a:ext cx="3118548" cy="2914275"/>
          </a:xfrm>
          <a:prstGeom prst="ellipse">
            <a:avLst/>
          </a:prstGeom>
          <a:ln>
            <a:noFill/>
          </a:ln>
          <a:effectLst>
            <a:outerShdw blurRad="406400" dist="520700" dir="2700000" algn="ctr">
              <a:srgbClr val="000000">
                <a:alpha val="59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i="1" dirty="0" smtClean="0">
                <a:solidFill>
                  <a:prstClr val="black"/>
                </a:solidFill>
              </a:rPr>
              <a:t>regardless-</a:t>
            </a:r>
            <a:r>
              <a:rPr lang="en-US" sz="3200" b="1" dirty="0" smtClean="0">
                <a:solidFill>
                  <a:prstClr val="black"/>
                </a:solidFill>
              </a:rPr>
              <a:t>DANIEL</a:t>
            </a:r>
          </a:p>
          <a:p>
            <a:pPr algn="ctr"/>
            <a:r>
              <a:rPr lang="en-US" sz="3200" b="1" dirty="0" smtClean="0">
                <a:solidFill>
                  <a:prstClr val="black"/>
                </a:solidFill>
              </a:rPr>
              <a:t>was in the prophets…</a:t>
            </a:r>
            <a:endParaRPr lang="en-US" sz="3200" b="1" dirty="0">
              <a:solidFill>
                <a:prstClr val="black"/>
              </a:solidFill>
            </a:endParaRPr>
          </a:p>
        </p:txBody>
      </p:sp>
      <p:sp>
        <p:nvSpPr>
          <p:cNvPr id="75" name="Oval 74"/>
          <p:cNvSpPr/>
          <p:nvPr/>
        </p:nvSpPr>
        <p:spPr>
          <a:xfrm rot="20634343">
            <a:off x="785392" y="2228780"/>
            <a:ext cx="3093293" cy="2983590"/>
          </a:xfrm>
          <a:prstGeom prst="ellipse">
            <a:avLst/>
          </a:prstGeom>
          <a:ln>
            <a:noFill/>
          </a:ln>
          <a:effectLst>
            <a:outerShdw blurRad="406400" dist="520700" dir="2700000" algn="ctr">
              <a:srgbClr val="000000">
                <a:alpha val="59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solidFill>
                  <a:prstClr val="black"/>
                </a:solidFill>
              </a:rPr>
              <a:t>Why 22, </a:t>
            </a:r>
          </a:p>
          <a:p>
            <a:pPr algn="ctr"/>
            <a:r>
              <a:rPr lang="en-US" sz="2400" b="1" i="1" dirty="0" smtClean="0">
                <a:solidFill>
                  <a:prstClr val="black"/>
                </a:solidFill>
              </a:rPr>
              <a:t>not 24?</a:t>
            </a:r>
          </a:p>
          <a:p>
            <a:pPr algn="ctr"/>
            <a:r>
              <a:rPr lang="en-US" sz="2000" b="1" i="1" dirty="0" smtClean="0">
                <a:solidFill>
                  <a:prstClr val="black"/>
                </a:solidFill>
              </a:rPr>
              <a:t>(A.) JDG/RUTH; JER/LAM;</a:t>
            </a:r>
            <a:r>
              <a:rPr lang="en-US" sz="2000" i="1" dirty="0" smtClean="0">
                <a:solidFill>
                  <a:prstClr val="black"/>
                </a:solidFill>
              </a:rPr>
              <a:t> </a:t>
            </a:r>
          </a:p>
          <a:p>
            <a:pPr algn="ctr"/>
            <a:r>
              <a:rPr lang="en-US" sz="1400" i="1" dirty="0" smtClean="0">
                <a:solidFill>
                  <a:prstClr val="black"/>
                </a:solidFill>
              </a:rPr>
              <a:t>cf. LXX, Jerome</a:t>
            </a:r>
          </a:p>
          <a:p>
            <a:pPr algn="ctr"/>
            <a:r>
              <a:rPr lang="en-US" sz="2000" b="1" i="1" dirty="0" smtClean="0">
                <a:solidFill>
                  <a:prstClr val="black"/>
                </a:solidFill>
              </a:rPr>
              <a:t>(B.) exclusion of : Song or Eccl</a:t>
            </a:r>
          </a:p>
          <a:p>
            <a:pPr algn="ctr"/>
            <a:r>
              <a:rPr lang="en-US" sz="1600" i="1" dirty="0" err="1" smtClean="0">
                <a:solidFill>
                  <a:prstClr val="black"/>
                </a:solidFill>
              </a:rPr>
              <a:t>Yadaim</a:t>
            </a:r>
            <a:r>
              <a:rPr lang="en-US" sz="1600" i="1" dirty="0" smtClean="0">
                <a:solidFill>
                  <a:prstClr val="black"/>
                </a:solidFill>
              </a:rPr>
              <a:t> </a:t>
            </a:r>
            <a:r>
              <a:rPr lang="en-US" sz="1600" i="1" dirty="0">
                <a:solidFill>
                  <a:prstClr val="black"/>
                </a:solidFill>
              </a:rPr>
              <a:t>3.5.</a:t>
            </a:r>
            <a:endParaRPr lang="en-US" sz="1600" dirty="0">
              <a:solidFill>
                <a:prstClr val="black"/>
              </a:solidFill>
            </a:endParaRPr>
          </a:p>
        </p:txBody>
      </p:sp>
      <p:grpSp>
        <p:nvGrpSpPr>
          <p:cNvPr id="77" name="Group 76"/>
          <p:cNvGrpSpPr/>
          <p:nvPr/>
        </p:nvGrpSpPr>
        <p:grpSpPr>
          <a:xfrm>
            <a:off x="6159071" y="1882879"/>
            <a:ext cx="6009789" cy="3225064"/>
            <a:chOff x="11496027" y="-2070123"/>
            <a:chExt cx="6009789" cy="3225064"/>
          </a:xfrm>
        </p:grpSpPr>
        <p:grpSp>
          <p:nvGrpSpPr>
            <p:cNvPr id="84" name="Group 83"/>
            <p:cNvGrpSpPr/>
            <p:nvPr/>
          </p:nvGrpSpPr>
          <p:grpSpPr>
            <a:xfrm>
              <a:off x="11503165" y="-2070123"/>
              <a:ext cx="6002651" cy="1061286"/>
              <a:chOff x="6028607" y="624214"/>
              <a:chExt cx="6002651" cy="1061286"/>
            </a:xfrm>
          </p:grpSpPr>
          <p:sp>
            <p:nvSpPr>
              <p:cNvPr id="95" name="Horizontal Scroll 94"/>
              <p:cNvSpPr/>
              <p:nvPr/>
            </p:nvSpPr>
            <p:spPr>
              <a:xfrm>
                <a:off x="6028607"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Josh</a:t>
                </a:r>
                <a:endParaRPr lang="en-US" sz="2800" b="1" dirty="0">
                  <a:solidFill>
                    <a:prstClr val="black"/>
                  </a:solidFill>
                </a:endParaRPr>
              </a:p>
            </p:txBody>
          </p:sp>
          <p:sp>
            <p:nvSpPr>
              <p:cNvPr id="96" name="Horizontal Scroll 95"/>
              <p:cNvSpPr/>
              <p:nvPr/>
            </p:nvSpPr>
            <p:spPr>
              <a:xfrm>
                <a:off x="7190958"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prstClr val="black"/>
                    </a:solidFill>
                  </a:rPr>
                  <a:t>Judg</a:t>
                </a:r>
                <a:endParaRPr lang="en-US" sz="2800" b="1" dirty="0">
                  <a:solidFill>
                    <a:prstClr val="black"/>
                  </a:solidFill>
                </a:endParaRPr>
              </a:p>
            </p:txBody>
          </p:sp>
          <p:sp>
            <p:nvSpPr>
              <p:cNvPr id="97" name="Horizontal Scroll 96"/>
              <p:cNvSpPr/>
              <p:nvPr/>
            </p:nvSpPr>
            <p:spPr>
              <a:xfrm>
                <a:off x="8405630"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Ruth</a:t>
                </a:r>
                <a:endParaRPr lang="en-US" sz="2800" b="1" dirty="0">
                  <a:solidFill>
                    <a:prstClr val="black"/>
                  </a:solidFill>
                </a:endParaRPr>
              </a:p>
            </p:txBody>
          </p:sp>
          <p:sp>
            <p:nvSpPr>
              <p:cNvPr id="98" name="Horizontal Scroll 97"/>
              <p:cNvSpPr/>
              <p:nvPr/>
            </p:nvSpPr>
            <p:spPr>
              <a:xfrm>
                <a:off x="9622574" y="626486"/>
                <a:ext cx="119175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a:t>
                </a:r>
              </a:p>
              <a:p>
                <a:pPr algn="ctr"/>
                <a:r>
                  <a:rPr lang="en-US" sz="2800" b="1" dirty="0" smtClean="0">
                    <a:solidFill>
                      <a:prstClr val="black"/>
                    </a:solidFill>
                  </a:rPr>
                  <a:t>Sam</a:t>
                </a:r>
                <a:endParaRPr lang="en-US" sz="2800" b="1" dirty="0">
                  <a:solidFill>
                    <a:prstClr val="black"/>
                  </a:solidFill>
                </a:endParaRPr>
              </a:p>
            </p:txBody>
          </p:sp>
          <p:sp>
            <p:nvSpPr>
              <p:cNvPr id="99" name="Horizontal Scroll 98"/>
              <p:cNvSpPr/>
              <p:nvPr/>
            </p:nvSpPr>
            <p:spPr>
              <a:xfrm>
                <a:off x="10893180" y="626486"/>
                <a:ext cx="1138078"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a:t>
                </a:r>
              </a:p>
              <a:p>
                <a:pPr algn="ctr"/>
                <a:r>
                  <a:rPr lang="en-US" sz="2800" b="1" dirty="0" smtClean="0">
                    <a:solidFill>
                      <a:prstClr val="black"/>
                    </a:solidFill>
                  </a:rPr>
                  <a:t>King</a:t>
                </a:r>
                <a:endParaRPr lang="en-US" sz="2800" b="1" dirty="0">
                  <a:solidFill>
                    <a:prstClr val="black"/>
                  </a:solidFill>
                </a:endParaRPr>
              </a:p>
            </p:txBody>
          </p:sp>
        </p:grpSp>
        <p:grpSp>
          <p:nvGrpSpPr>
            <p:cNvPr id="85" name="Group 84"/>
            <p:cNvGrpSpPr/>
            <p:nvPr/>
          </p:nvGrpSpPr>
          <p:grpSpPr>
            <a:xfrm>
              <a:off x="11496027" y="93655"/>
              <a:ext cx="6002651" cy="1061286"/>
              <a:chOff x="6076733" y="624214"/>
              <a:chExt cx="6002651" cy="1061286"/>
            </a:xfrm>
          </p:grpSpPr>
          <p:sp>
            <p:nvSpPr>
              <p:cNvPr id="90" name="Horizontal Scroll 89"/>
              <p:cNvSpPr/>
              <p:nvPr/>
            </p:nvSpPr>
            <p:spPr>
              <a:xfrm>
                <a:off x="6076733"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JER</a:t>
                </a:r>
                <a:endParaRPr lang="en-US" sz="2800" b="1" dirty="0">
                  <a:solidFill>
                    <a:prstClr val="black"/>
                  </a:solidFill>
                </a:endParaRPr>
              </a:p>
            </p:txBody>
          </p:sp>
          <p:sp>
            <p:nvSpPr>
              <p:cNvPr id="91" name="Horizontal Scroll 90"/>
              <p:cNvSpPr/>
              <p:nvPr/>
            </p:nvSpPr>
            <p:spPr>
              <a:xfrm>
                <a:off x="7239084"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EZEK</a:t>
                </a:r>
                <a:endParaRPr lang="en-US" sz="2800" b="1" dirty="0">
                  <a:solidFill>
                    <a:prstClr val="black"/>
                  </a:solidFill>
                </a:endParaRPr>
              </a:p>
            </p:txBody>
          </p:sp>
          <p:sp>
            <p:nvSpPr>
              <p:cNvPr id="92" name="Horizontal Scroll 91"/>
              <p:cNvSpPr/>
              <p:nvPr/>
            </p:nvSpPr>
            <p:spPr>
              <a:xfrm>
                <a:off x="8453756"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DAN</a:t>
                </a:r>
                <a:endParaRPr lang="en-US" sz="2800" b="1" dirty="0">
                  <a:solidFill>
                    <a:prstClr val="black"/>
                  </a:solidFill>
                </a:endParaRPr>
              </a:p>
            </p:txBody>
          </p:sp>
          <p:sp>
            <p:nvSpPr>
              <p:cNvPr id="93" name="Horizontal Scroll 92"/>
              <p:cNvSpPr/>
              <p:nvPr/>
            </p:nvSpPr>
            <p:spPr>
              <a:xfrm>
                <a:off x="9670700" y="626486"/>
                <a:ext cx="1191752"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EZRA NEH</a:t>
                </a:r>
                <a:endParaRPr lang="en-US" sz="2800" b="1" dirty="0">
                  <a:solidFill>
                    <a:prstClr val="black"/>
                  </a:solidFill>
                </a:endParaRPr>
              </a:p>
            </p:txBody>
          </p:sp>
          <p:sp>
            <p:nvSpPr>
              <p:cNvPr id="94" name="Horizontal Scroll 93"/>
              <p:cNvSpPr/>
              <p:nvPr/>
            </p:nvSpPr>
            <p:spPr>
              <a:xfrm>
                <a:off x="10941306" y="626486"/>
                <a:ext cx="1138078" cy="1059014"/>
              </a:xfrm>
              <a:prstGeom prst="horizontalScroll">
                <a:avLst>
                  <a:gd name="adj" fmla="val 12730"/>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EST.</a:t>
                </a:r>
                <a:endParaRPr lang="en-US" sz="2800" b="1" dirty="0">
                  <a:solidFill>
                    <a:prstClr val="black"/>
                  </a:solidFill>
                </a:endParaRPr>
              </a:p>
            </p:txBody>
          </p:sp>
        </p:grpSp>
        <p:grpSp>
          <p:nvGrpSpPr>
            <p:cNvPr id="86" name="Group 85"/>
            <p:cNvGrpSpPr/>
            <p:nvPr/>
          </p:nvGrpSpPr>
          <p:grpSpPr>
            <a:xfrm>
              <a:off x="12756385" y="-1008837"/>
              <a:ext cx="3539164" cy="1061286"/>
              <a:chOff x="5932355" y="624214"/>
              <a:chExt cx="3539164" cy="1061286"/>
            </a:xfrm>
          </p:grpSpPr>
          <p:sp>
            <p:nvSpPr>
              <p:cNvPr id="87" name="Horizontal Scroll 86"/>
              <p:cNvSpPr/>
              <p:nvPr/>
            </p:nvSpPr>
            <p:spPr>
              <a:xfrm>
                <a:off x="5932355" y="649238"/>
                <a:ext cx="1081878" cy="1036262"/>
              </a:xfrm>
              <a:prstGeom prst="horizontalScroll">
                <a:avLst>
                  <a:gd name="adj" fmla="val 12815"/>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1&amp;2Chr</a:t>
                </a:r>
                <a:endParaRPr lang="en-US" sz="2800" b="1" dirty="0">
                  <a:solidFill>
                    <a:prstClr val="black"/>
                  </a:solidFill>
                </a:endParaRPr>
              </a:p>
            </p:txBody>
          </p:sp>
          <p:sp>
            <p:nvSpPr>
              <p:cNvPr id="88" name="Horizontal Scroll 87"/>
              <p:cNvSpPr/>
              <p:nvPr/>
            </p:nvSpPr>
            <p:spPr>
              <a:xfrm>
                <a:off x="7094706" y="637862"/>
                <a:ext cx="1138078" cy="1047638"/>
              </a:xfrm>
              <a:prstGeom prst="horizontalScroll">
                <a:avLst>
                  <a:gd name="adj" fmla="val 1277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The</a:t>
                </a:r>
              </a:p>
              <a:p>
                <a:pPr algn="ctr"/>
                <a:r>
                  <a:rPr lang="en-US" sz="2800" b="1" dirty="0" smtClean="0">
                    <a:solidFill>
                      <a:prstClr val="black"/>
                    </a:solidFill>
                  </a:rPr>
                  <a:t>12</a:t>
                </a:r>
                <a:endParaRPr lang="en-US" sz="2800" b="1" dirty="0">
                  <a:solidFill>
                    <a:prstClr val="black"/>
                  </a:solidFill>
                </a:endParaRPr>
              </a:p>
            </p:txBody>
          </p:sp>
          <p:sp>
            <p:nvSpPr>
              <p:cNvPr id="89" name="Horizontal Scroll 88"/>
              <p:cNvSpPr/>
              <p:nvPr/>
            </p:nvSpPr>
            <p:spPr>
              <a:xfrm>
                <a:off x="8333441" y="624214"/>
                <a:ext cx="1138078" cy="1061286"/>
              </a:xfrm>
              <a:prstGeom prst="horizontalScroll">
                <a:avLst>
                  <a:gd name="adj" fmla="val 12722"/>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ISA</a:t>
                </a:r>
                <a:endParaRPr lang="en-US" sz="2800" b="1" dirty="0">
                  <a:solidFill>
                    <a:prstClr val="black"/>
                  </a:solidFill>
                </a:endParaRPr>
              </a:p>
            </p:txBody>
          </p:sp>
        </p:grpSp>
      </p:grpSp>
    </p:spTree>
    <p:extLst>
      <p:ext uri="{BB962C8B-B14F-4D97-AF65-F5344CB8AC3E}">
        <p14:creationId xmlns:p14="http://schemas.microsoft.com/office/powerpoint/2010/main" val="1359370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p:cTn id="32" dur="500" fill="hold"/>
                                        <p:tgtEl>
                                          <p:spTgt spid="75"/>
                                        </p:tgtEl>
                                        <p:attrNameLst>
                                          <p:attrName>ppt_w</p:attrName>
                                        </p:attrNameLst>
                                      </p:cBhvr>
                                      <p:tavLst>
                                        <p:tav tm="0">
                                          <p:val>
                                            <p:fltVal val="0"/>
                                          </p:val>
                                        </p:tav>
                                        <p:tav tm="100000">
                                          <p:val>
                                            <p:strVal val="#ppt_w"/>
                                          </p:val>
                                        </p:tav>
                                      </p:tavLst>
                                    </p:anim>
                                    <p:anim calcmode="lin" valueType="num">
                                      <p:cBhvr>
                                        <p:cTn id="33" dur="500" fill="hold"/>
                                        <p:tgtEl>
                                          <p:spTgt spid="75"/>
                                        </p:tgtEl>
                                        <p:attrNameLst>
                                          <p:attrName>ppt_h</p:attrName>
                                        </p:attrNameLst>
                                      </p:cBhvr>
                                      <p:tavLst>
                                        <p:tav tm="0">
                                          <p:val>
                                            <p:fltVal val="0"/>
                                          </p:val>
                                        </p:tav>
                                        <p:tav tm="100000">
                                          <p:val>
                                            <p:strVal val="#ppt_h"/>
                                          </p:val>
                                        </p:tav>
                                      </p:tavLst>
                                    </p:anim>
                                    <p:animEffect transition="in" filter="fade">
                                      <p:cBhvr>
                                        <p:cTn id="34" dur="5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5"/>
                                        </p:tgtEl>
                                      </p:cBhvr>
                                    </p:animEffect>
                                    <p:set>
                                      <p:cBhvr>
                                        <p:cTn id="39" dur="1" fill="hold">
                                          <p:stCondLst>
                                            <p:cond delay="499"/>
                                          </p:stCondLst>
                                        </p:cTn>
                                        <p:tgtEl>
                                          <p:spTgt spid="7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left)">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1000"/>
                                        <p:tgtEl>
                                          <p:spTgt spid="77"/>
                                        </p:tgtEl>
                                      </p:cBhvr>
                                    </p:animEffect>
                                    <p:anim calcmode="lin" valueType="num">
                                      <p:cBhvr>
                                        <p:cTn id="73" dur="1000" fill="hold"/>
                                        <p:tgtEl>
                                          <p:spTgt spid="77"/>
                                        </p:tgtEl>
                                        <p:attrNameLst>
                                          <p:attrName>ppt_x</p:attrName>
                                        </p:attrNameLst>
                                      </p:cBhvr>
                                      <p:tavLst>
                                        <p:tav tm="0">
                                          <p:val>
                                            <p:strVal val="#ppt_x"/>
                                          </p:val>
                                        </p:tav>
                                        <p:tav tm="100000">
                                          <p:val>
                                            <p:strVal val="#ppt_x"/>
                                          </p:val>
                                        </p:tav>
                                      </p:tavLst>
                                    </p:anim>
                                    <p:anim calcmode="lin" valueType="num">
                                      <p:cBhvr>
                                        <p:cTn id="7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77"/>
                                        </p:tgtEl>
                                      </p:cBhvr>
                                    </p:animEffect>
                                    <p:anim calcmode="lin" valueType="num">
                                      <p:cBhvr>
                                        <p:cTn id="79" dur="1000"/>
                                        <p:tgtEl>
                                          <p:spTgt spid="77"/>
                                        </p:tgtEl>
                                        <p:attrNameLst>
                                          <p:attrName>ppt_x</p:attrName>
                                        </p:attrNameLst>
                                      </p:cBhvr>
                                      <p:tavLst>
                                        <p:tav tm="0">
                                          <p:val>
                                            <p:strVal val="ppt_x"/>
                                          </p:val>
                                        </p:tav>
                                        <p:tav tm="100000">
                                          <p:val>
                                            <p:strVal val="ppt_x"/>
                                          </p:val>
                                        </p:tav>
                                      </p:tavLst>
                                    </p:anim>
                                    <p:anim calcmode="lin" valueType="num">
                                      <p:cBhvr>
                                        <p:cTn id="80" dur="1000"/>
                                        <p:tgtEl>
                                          <p:spTgt spid="77"/>
                                        </p:tgtEl>
                                        <p:attrNameLst>
                                          <p:attrName>ppt_y</p:attrName>
                                        </p:attrNameLst>
                                      </p:cBhvr>
                                      <p:tavLst>
                                        <p:tav tm="0">
                                          <p:val>
                                            <p:strVal val="ppt_y"/>
                                          </p:val>
                                        </p:tav>
                                        <p:tav tm="100000">
                                          <p:val>
                                            <p:strVal val="ppt_y+.1"/>
                                          </p:val>
                                        </p:tav>
                                      </p:tavLst>
                                    </p:anim>
                                    <p:set>
                                      <p:cBhvr>
                                        <p:cTn id="81" dur="1" fill="hold">
                                          <p:stCondLst>
                                            <p:cond delay="999"/>
                                          </p:stCondLst>
                                        </p:cTn>
                                        <p:tgtEl>
                                          <p:spTgt spid="7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500" fill="hold"/>
                                        <p:tgtEl>
                                          <p:spTgt spid="55"/>
                                        </p:tgtEl>
                                        <p:attrNameLst>
                                          <p:attrName>ppt_w</p:attrName>
                                        </p:attrNameLst>
                                      </p:cBhvr>
                                      <p:tavLst>
                                        <p:tav tm="0">
                                          <p:val>
                                            <p:fltVal val="0"/>
                                          </p:val>
                                        </p:tav>
                                        <p:tav tm="100000">
                                          <p:val>
                                            <p:strVal val="#ppt_w"/>
                                          </p:val>
                                        </p:tav>
                                      </p:tavLst>
                                    </p:anim>
                                    <p:anim calcmode="lin" valueType="num">
                                      <p:cBhvr>
                                        <p:cTn id="87" dur="500" fill="hold"/>
                                        <p:tgtEl>
                                          <p:spTgt spid="55"/>
                                        </p:tgtEl>
                                        <p:attrNameLst>
                                          <p:attrName>ppt_h</p:attrName>
                                        </p:attrNameLst>
                                      </p:cBhvr>
                                      <p:tavLst>
                                        <p:tav tm="0">
                                          <p:val>
                                            <p:fltVal val="0"/>
                                          </p:val>
                                        </p:tav>
                                        <p:tav tm="100000">
                                          <p:val>
                                            <p:strVal val="#ppt_h"/>
                                          </p:val>
                                        </p:tav>
                                      </p:tavLst>
                                    </p:anim>
                                    <p:animEffect transition="in" filter="fade">
                                      <p:cBhvr>
                                        <p:cTn id="8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6" grpId="0"/>
      <p:bldP spid="79" grpId="0"/>
      <p:bldP spid="80" grpId="0"/>
      <p:bldP spid="81" grpId="0" animBg="1"/>
      <p:bldP spid="74" grpId="0" animBg="1"/>
      <p:bldP spid="82" grpId="0" animBg="1"/>
      <p:bldP spid="83" grpId="0" animBg="1"/>
      <p:bldP spid="55" grpId="0" animBg="1"/>
      <p:bldP spid="75" grpId="0" animBg="1"/>
      <p:bldP spid="75"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22" y="16126"/>
            <a:ext cx="12134193" cy="58296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tx1"/>
                </a:solidFill>
              </a:rPr>
              <a:t>On the Relation of Medes &amp; Persians</a:t>
            </a:r>
            <a:endParaRPr lang="en-US" sz="2800" b="1" dirty="0">
              <a:solidFill>
                <a:schemeClr val="tx1"/>
              </a:solidFill>
            </a:endParaRPr>
          </a:p>
        </p:txBody>
      </p:sp>
      <p:sp>
        <p:nvSpPr>
          <p:cNvPr id="3" name="Rectangle 2"/>
          <p:cNvSpPr/>
          <p:nvPr/>
        </p:nvSpPr>
        <p:spPr>
          <a:xfrm>
            <a:off x="28939" y="930156"/>
            <a:ext cx="6067097" cy="2862322"/>
          </a:xfrm>
          <a:prstGeom prst="rect">
            <a:avLst/>
          </a:prstGeom>
        </p:spPr>
        <p:txBody>
          <a:bodyPr wrap="square">
            <a:spAutoFit/>
          </a:bodyPr>
          <a:lstStyle/>
          <a:p>
            <a:r>
              <a:rPr lang="en-US" dirty="0">
                <a:solidFill>
                  <a:schemeClr val="bg1"/>
                </a:solidFill>
                <a:latin typeface="Arial"/>
              </a:rPr>
              <a:t>Herodotus contradicts Xenophon at several other points, most notably in the matter of Cyrus’s relationship with the Median Kingdom. </a:t>
            </a:r>
            <a:r>
              <a:rPr lang="en-US" b="1" dirty="0">
                <a:solidFill>
                  <a:schemeClr val="bg1"/>
                </a:solidFill>
                <a:latin typeface="Arial"/>
              </a:rPr>
              <a:t>Herodotus says that Cyrus led a rebellion against his maternal grandfather, </a:t>
            </a:r>
            <a:r>
              <a:rPr lang="en-US" b="1" dirty="0" smtClean="0">
                <a:solidFill>
                  <a:schemeClr val="bg1"/>
                </a:solidFill>
                <a:latin typeface="Arial"/>
              </a:rPr>
              <a:t>Astyages king </a:t>
            </a:r>
            <a:r>
              <a:rPr lang="en-US" b="1" dirty="0">
                <a:solidFill>
                  <a:schemeClr val="bg1"/>
                </a:solidFill>
                <a:latin typeface="Arial"/>
              </a:rPr>
              <a:t>of Media, and defeated him, </a:t>
            </a:r>
            <a:r>
              <a:rPr lang="en-US" dirty="0">
                <a:solidFill>
                  <a:schemeClr val="bg1"/>
                </a:solidFill>
                <a:latin typeface="Arial"/>
              </a:rPr>
              <a:t>thereafter (improbably) keeping Astyages in his court for the remainder of his life (</a:t>
            </a:r>
            <a:r>
              <a:rPr lang="en-US" i="1" dirty="0">
                <a:solidFill>
                  <a:schemeClr val="bg1"/>
                </a:solidFill>
                <a:latin typeface="Arial"/>
              </a:rPr>
              <a:t>Histories</a:t>
            </a:r>
            <a:r>
              <a:rPr lang="en-US" dirty="0">
                <a:solidFill>
                  <a:schemeClr val="bg1"/>
                </a:solidFill>
                <a:latin typeface="Arial"/>
              </a:rPr>
              <a:t> 1.130). </a:t>
            </a:r>
            <a:r>
              <a:rPr lang="en-US" b="1" dirty="0">
                <a:solidFill>
                  <a:schemeClr val="bg1"/>
                </a:solidFill>
                <a:latin typeface="Arial"/>
              </a:rPr>
              <a:t>The Medes were thus "reduced to subjection" (1.130) and became "slaves" (1.129) to the Persians 20 years before the capture of Babylon in 539 B.C.</a:t>
            </a:r>
            <a:endParaRPr lang="en-US" b="1" dirty="0">
              <a:solidFill>
                <a:schemeClr val="bg1"/>
              </a:solidFill>
            </a:endParaRPr>
          </a:p>
        </p:txBody>
      </p:sp>
      <p:sp>
        <p:nvSpPr>
          <p:cNvPr id="4" name="Rectangle 3"/>
          <p:cNvSpPr/>
          <p:nvPr/>
        </p:nvSpPr>
        <p:spPr>
          <a:xfrm>
            <a:off x="6400923" y="945793"/>
            <a:ext cx="5733391" cy="2862322"/>
          </a:xfrm>
          <a:prstGeom prst="rect">
            <a:avLst/>
          </a:prstGeom>
        </p:spPr>
        <p:txBody>
          <a:bodyPr wrap="square">
            <a:spAutoFit/>
          </a:bodyPr>
          <a:lstStyle/>
          <a:p>
            <a:r>
              <a:rPr lang="en-US" dirty="0">
                <a:solidFill>
                  <a:schemeClr val="bg1"/>
                </a:solidFill>
                <a:latin typeface="Arial"/>
              </a:rPr>
              <a:t>The </a:t>
            </a:r>
            <a:r>
              <a:rPr lang="en-US" i="1" dirty="0" err="1">
                <a:solidFill>
                  <a:schemeClr val="bg1"/>
                </a:solidFill>
                <a:latin typeface="Arial"/>
              </a:rPr>
              <a:t>Cyropaedia</a:t>
            </a:r>
            <a:r>
              <a:rPr lang="en-US" dirty="0">
                <a:solidFill>
                  <a:schemeClr val="bg1"/>
                </a:solidFill>
                <a:latin typeface="Arial"/>
              </a:rPr>
              <a:t> relates instead that Astyages died and was succeeded by his son </a:t>
            </a:r>
            <a:r>
              <a:rPr lang="en-US" dirty="0" err="1">
                <a:solidFill>
                  <a:schemeClr val="bg1"/>
                </a:solidFill>
                <a:latin typeface="Arial"/>
              </a:rPr>
              <a:t>Cyaxares</a:t>
            </a:r>
            <a:r>
              <a:rPr lang="en-US" dirty="0">
                <a:solidFill>
                  <a:schemeClr val="bg1"/>
                </a:solidFill>
                <a:latin typeface="Arial"/>
              </a:rPr>
              <a:t> II, the maternal uncle of Cyrus (1.5.2). In the initial campaign against the </a:t>
            </a:r>
            <a:r>
              <a:rPr lang="en-US" dirty="0" err="1">
                <a:solidFill>
                  <a:schemeClr val="bg1"/>
                </a:solidFill>
                <a:latin typeface="Arial"/>
              </a:rPr>
              <a:t>Lydians</a:t>
            </a:r>
            <a:r>
              <a:rPr lang="en-US" dirty="0">
                <a:solidFill>
                  <a:schemeClr val="bg1"/>
                </a:solidFill>
                <a:latin typeface="Arial"/>
              </a:rPr>
              <a:t>, Babylonians and their allies, </a:t>
            </a:r>
            <a:r>
              <a:rPr lang="en-US" b="1" dirty="0">
                <a:solidFill>
                  <a:schemeClr val="bg1"/>
                </a:solidFill>
                <a:latin typeface="Arial"/>
              </a:rPr>
              <a:t>the Medians were led by </a:t>
            </a:r>
            <a:r>
              <a:rPr lang="en-US" b="1" dirty="0" err="1">
                <a:solidFill>
                  <a:schemeClr val="bg1"/>
                </a:solidFill>
                <a:latin typeface="Arial"/>
              </a:rPr>
              <a:t>Cyaxares</a:t>
            </a:r>
            <a:r>
              <a:rPr lang="en-US" b="1" dirty="0">
                <a:solidFill>
                  <a:schemeClr val="bg1"/>
                </a:solidFill>
                <a:latin typeface="Arial"/>
              </a:rPr>
              <a:t> and the Persians by Cyrus, who was crown prince of the Persians,</a:t>
            </a:r>
            <a:r>
              <a:rPr lang="en-US" dirty="0">
                <a:solidFill>
                  <a:schemeClr val="bg1"/>
                </a:solidFill>
                <a:latin typeface="Arial"/>
              </a:rPr>
              <a:t> since his father was still alive (4.5.17). </a:t>
            </a:r>
            <a:r>
              <a:rPr lang="en-US" b="1" dirty="0">
                <a:solidFill>
                  <a:schemeClr val="bg1"/>
                </a:solidFill>
                <a:latin typeface="Arial"/>
              </a:rPr>
              <a:t>Xenophon relates that at this time the Medes were the strongest of the kingdoms that opposed the Babylonians (1.5.2). </a:t>
            </a:r>
            <a:endParaRPr lang="en-US" b="1" dirty="0">
              <a:solidFill>
                <a:schemeClr val="bg1"/>
              </a:solidFill>
            </a:endParaRPr>
          </a:p>
        </p:txBody>
      </p:sp>
      <p:grpSp>
        <p:nvGrpSpPr>
          <p:cNvPr id="10" name="Group 9"/>
          <p:cNvGrpSpPr/>
          <p:nvPr/>
        </p:nvGrpSpPr>
        <p:grpSpPr>
          <a:xfrm>
            <a:off x="675739" y="130356"/>
            <a:ext cx="2388145" cy="725215"/>
            <a:chOff x="12523077" y="1120778"/>
            <a:chExt cx="2388145" cy="725215"/>
          </a:xfrm>
          <a:scene3d>
            <a:camera prst="orthographicFront">
              <a:rot lat="0" lon="0" rev="0"/>
            </a:camera>
            <a:lightRig rig="glow" dir="t">
              <a:rot lat="0" lon="0" rev="4800000"/>
            </a:lightRig>
          </a:scene3d>
        </p:grpSpPr>
        <p:pic>
          <p:nvPicPr>
            <p:cNvPr id="1028" name="Picture 4" descr="Herodotos Met 91.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contrast="36000"/>
                      </a14:imgEffect>
                    </a14:imgLayer>
                  </a14:imgProps>
                </a:ext>
                <a:ext uri="{28A0092B-C50C-407E-A947-70E740481C1C}">
                  <a14:useLocalDpi xmlns:a14="http://schemas.microsoft.com/office/drawing/2010/main" val="0"/>
                </a:ext>
              </a:extLst>
            </a:blip>
            <a:srcRect/>
            <a:stretch>
              <a:fillRect/>
            </a:stretch>
          </p:blipFill>
          <p:spPr bwMode="auto">
            <a:xfrm>
              <a:off x="12523077" y="1120779"/>
              <a:ext cx="483476" cy="72521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13015419" y="1120778"/>
              <a:ext cx="1895803" cy="725214"/>
            </a:xfrm>
            <a:prstGeom prst="rect">
              <a:avLst/>
            </a:prstGeom>
            <a:solidFill>
              <a:schemeClr val="tx1">
                <a:lumMod val="65000"/>
                <a:lumOff val="3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HERODOTUS</a:t>
              </a:r>
            </a:p>
            <a:p>
              <a:pPr algn="ctr"/>
              <a:r>
                <a:rPr lang="en-US" sz="2400" b="1" dirty="0" smtClean="0">
                  <a:solidFill>
                    <a:schemeClr val="bg1"/>
                  </a:solidFill>
                </a:rPr>
                <a:t>484-425 BC</a:t>
              </a:r>
              <a:endParaRPr lang="en-US" sz="2400" b="1" dirty="0">
                <a:solidFill>
                  <a:schemeClr val="bg1"/>
                </a:solidFill>
              </a:endParaRPr>
            </a:p>
          </p:txBody>
        </p:sp>
      </p:grpSp>
      <p:grpSp>
        <p:nvGrpSpPr>
          <p:cNvPr id="8" name="Group 7"/>
          <p:cNvGrpSpPr/>
          <p:nvPr/>
        </p:nvGrpSpPr>
        <p:grpSpPr>
          <a:xfrm>
            <a:off x="9086315" y="115652"/>
            <a:ext cx="2214711" cy="738467"/>
            <a:chOff x="-2533253" y="4264028"/>
            <a:chExt cx="2214711" cy="738467"/>
          </a:xfrm>
          <a:scene3d>
            <a:camera prst="orthographicFront">
              <a:rot lat="0" lon="0" rev="0"/>
            </a:camera>
            <a:lightRig rig="glow" dir="t">
              <a:rot lat="0" lon="0" rev="4800000"/>
            </a:lightRig>
          </a:scene3d>
        </p:grpSpPr>
        <p:sp>
          <p:nvSpPr>
            <p:cNvPr id="9" name="Rectangle 8"/>
            <p:cNvSpPr/>
            <p:nvPr/>
          </p:nvSpPr>
          <p:spPr>
            <a:xfrm>
              <a:off x="-2054830" y="4264028"/>
              <a:ext cx="1736288" cy="738467"/>
            </a:xfrm>
            <a:prstGeom prst="rect">
              <a:avLst/>
            </a:prstGeom>
            <a:solidFill>
              <a:schemeClr val="tx1">
                <a:lumMod val="65000"/>
                <a:lumOff val="3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XENOPHON</a:t>
              </a:r>
            </a:p>
            <a:p>
              <a:pPr algn="ctr"/>
              <a:r>
                <a:rPr lang="en-US" sz="2400" b="1" dirty="0" smtClean="0">
                  <a:solidFill>
                    <a:schemeClr val="bg1"/>
                  </a:solidFill>
                </a:rPr>
                <a:t>430-354 BC</a:t>
              </a:r>
              <a:endParaRPr lang="en-US" sz="2400" b="1" dirty="0">
                <a:solidFill>
                  <a:schemeClr val="bg1"/>
                </a:solidFill>
              </a:endParaRPr>
            </a:p>
          </p:txBody>
        </p:sp>
        <p:pic>
          <p:nvPicPr>
            <p:cNvPr id="1030" name="Picture 6" descr="Xenoph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3253" y="4264028"/>
              <a:ext cx="479241" cy="73846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28903" y="3776583"/>
            <a:ext cx="12105288" cy="301621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200" b="1" dirty="0">
                <a:solidFill>
                  <a:srgbClr val="252525"/>
                </a:solidFill>
                <a:latin typeface="Arial"/>
              </a:rPr>
              <a:t>There is an echo of this statement, </a:t>
            </a:r>
            <a:r>
              <a:rPr lang="en-US" sz="2200" b="1" u="sng" dirty="0">
                <a:solidFill>
                  <a:srgbClr val="252525"/>
                </a:solidFill>
                <a:latin typeface="Arial"/>
              </a:rPr>
              <a:t>verifying Xenophon</a:t>
            </a:r>
            <a:r>
              <a:rPr lang="en-US" sz="2200" b="1" dirty="0">
                <a:solidFill>
                  <a:srgbClr val="252525"/>
                </a:solidFill>
                <a:latin typeface="Arial"/>
              </a:rPr>
              <a:t> and contradicting Herodotus, in the Harran Stele, a document from the court of </a:t>
            </a:r>
            <a:r>
              <a:rPr lang="en-US" sz="2200" b="1" dirty="0">
                <a:solidFill>
                  <a:schemeClr val="tx1"/>
                </a:solidFill>
                <a:latin typeface="Arial"/>
              </a:rPr>
              <a:t>Nabonidus</a:t>
            </a:r>
            <a:r>
              <a:rPr lang="en-US" sz="2200" b="1" dirty="0" smtClean="0">
                <a:solidFill>
                  <a:srgbClr val="002060"/>
                </a:solidFill>
                <a:latin typeface="Arial"/>
              </a:rPr>
              <a:t>. </a:t>
            </a:r>
            <a:r>
              <a:rPr lang="en-US" sz="2200" b="1" baseline="30000" dirty="0" smtClean="0">
                <a:solidFill>
                  <a:srgbClr val="002060"/>
                </a:solidFill>
                <a:latin typeface="Arial"/>
                <a:hlinkClick r:id="rId5"/>
              </a:rPr>
              <a:t>[</a:t>
            </a:r>
            <a:r>
              <a:rPr lang="en-US" sz="2200" b="1" baseline="30000" dirty="0">
                <a:solidFill>
                  <a:srgbClr val="002060"/>
                </a:solidFill>
                <a:latin typeface="Arial"/>
                <a:hlinkClick r:id="rId5"/>
              </a:rPr>
              <a:t>11]</a:t>
            </a:r>
            <a:r>
              <a:rPr lang="en-US" sz="2200" b="1" dirty="0">
                <a:solidFill>
                  <a:srgbClr val="002060"/>
                </a:solidFill>
                <a:latin typeface="Arial"/>
              </a:rPr>
              <a:t> </a:t>
            </a:r>
            <a:r>
              <a:rPr lang="en-US" sz="2200" b="1" dirty="0">
                <a:solidFill>
                  <a:srgbClr val="252525"/>
                </a:solidFill>
                <a:latin typeface="Arial"/>
              </a:rPr>
              <a:t>In the entry for year 14 or 15 of his reign (542-540 B.C.), </a:t>
            </a:r>
            <a:r>
              <a:rPr lang="en-US" sz="2200" b="1" u="sng" dirty="0">
                <a:solidFill>
                  <a:srgbClr val="252525"/>
                </a:solidFill>
                <a:latin typeface="Arial"/>
              </a:rPr>
              <a:t>Nabonidus speaks of his enemies as the kings of Egypt, the Medes, and the Arabs. </a:t>
            </a:r>
            <a:r>
              <a:rPr lang="en-US" sz="2200" b="1" dirty="0">
                <a:solidFill>
                  <a:srgbClr val="252525"/>
                </a:solidFill>
                <a:latin typeface="Arial"/>
              </a:rPr>
              <a:t>There is no mention of the Persians, although according to Herodotus and the current consensus the Medians had been made "slaves" of the Persians several years previously. It does not seem that Nabonidus would be completely misled about who his enemies were, or who was really in control over the Medes and Persians just one to three years before his kingdom fell to their </a:t>
            </a:r>
            <a:r>
              <a:rPr lang="en-US" sz="2200" b="1" dirty="0" smtClean="0">
                <a:solidFill>
                  <a:srgbClr val="252525"/>
                </a:solidFill>
                <a:latin typeface="Arial"/>
              </a:rPr>
              <a:t>armies.    </a:t>
            </a:r>
            <a:r>
              <a:rPr lang="en-US" sz="2200" i="1" dirty="0" smtClean="0">
                <a:solidFill>
                  <a:srgbClr val="252525"/>
                </a:solidFill>
                <a:latin typeface="Arial"/>
              </a:rPr>
              <a:t>- </a:t>
            </a:r>
            <a:r>
              <a:rPr lang="en-US" sz="1400" i="1" dirty="0" err="1" smtClean="0">
                <a:solidFill>
                  <a:srgbClr val="252525"/>
                </a:solidFill>
                <a:latin typeface="Arial"/>
              </a:rPr>
              <a:t>wikipedia</a:t>
            </a:r>
            <a:endParaRPr lang="en-US" sz="1400" i="1" dirty="0" smtClean="0">
              <a:solidFill>
                <a:srgbClr val="252525"/>
              </a:solidFill>
              <a:latin typeface="Arial"/>
            </a:endParaRPr>
          </a:p>
          <a:p>
            <a:r>
              <a:rPr lang="en-US" sz="1400" b="1" dirty="0" smtClean="0">
                <a:solidFill>
                  <a:srgbClr val="002060"/>
                </a:solidFill>
                <a:latin typeface="Arial"/>
              </a:rPr>
              <a:t>[11]  </a:t>
            </a:r>
            <a:r>
              <a:rPr lang="en-US" sz="1400" i="1" dirty="0" smtClean="0">
                <a:solidFill>
                  <a:srgbClr val="252525"/>
                </a:solidFill>
                <a:latin typeface="Arial"/>
              </a:rPr>
              <a:t>Pritchard</a:t>
            </a:r>
            <a:r>
              <a:rPr lang="en-US" sz="1400" i="1" dirty="0">
                <a:solidFill>
                  <a:srgbClr val="252525"/>
                </a:solidFill>
                <a:latin typeface="Arial"/>
              </a:rPr>
              <a:t>, ed., James B. (1969). Ancient Near Eastern Texts Relating to the Old Testament (3rd ed.). Princeton: Princeton Univ. Press. pp. 562–63</a:t>
            </a:r>
            <a:r>
              <a:rPr lang="en-US" sz="1400" i="1" dirty="0" smtClean="0">
                <a:solidFill>
                  <a:srgbClr val="252525"/>
                </a:solidFill>
                <a:latin typeface="Arial"/>
              </a:rPr>
              <a:t>.</a:t>
            </a:r>
            <a:endParaRPr lang="en-US" sz="1400" b="1" dirty="0"/>
          </a:p>
        </p:txBody>
      </p:sp>
    </p:spTree>
    <p:extLst>
      <p:ext uri="{BB962C8B-B14F-4D97-AF65-F5344CB8AC3E}">
        <p14:creationId xmlns:p14="http://schemas.microsoft.com/office/powerpoint/2010/main" val="2240047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4" name="Picture 6" descr="File:Medes and Persians at eastern stairs of the Apadana, Persepo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9" y="530979"/>
            <a:ext cx="6243008" cy="4159405"/>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2050" name="Rectangle 2049"/>
          <p:cNvSpPr/>
          <p:nvPr/>
        </p:nvSpPr>
        <p:spPr>
          <a:xfrm>
            <a:off x="5983952" y="-236482"/>
            <a:ext cx="243423" cy="5612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16" y="530795"/>
            <a:ext cx="5689664" cy="4185224"/>
          </a:xfrm>
          <a:prstGeom prst="rect">
            <a:avLst/>
          </a:prstGeom>
          <a:solidFill>
            <a:srgbClr val="F0EA00"/>
          </a:solidFill>
          <a:ln>
            <a:noFill/>
          </a:ln>
        </p:spPr>
      </p:pic>
      <p:sp>
        <p:nvSpPr>
          <p:cNvPr id="5" name="Rectangle 4"/>
          <p:cNvSpPr/>
          <p:nvPr/>
        </p:nvSpPr>
        <p:spPr>
          <a:xfrm>
            <a:off x="7189079" y="6211788"/>
            <a:ext cx="5253092" cy="646331"/>
          </a:xfrm>
          <a:prstGeom prst="rect">
            <a:avLst/>
          </a:prstGeom>
        </p:spPr>
        <p:txBody>
          <a:bodyPr wrap="square">
            <a:spAutoFit/>
          </a:bodyPr>
          <a:lstStyle/>
          <a:p>
            <a:r>
              <a:rPr lang="en-US" dirty="0">
                <a:solidFill>
                  <a:srgbClr val="252525"/>
                </a:solidFill>
                <a:latin typeface="Arial"/>
              </a:rPr>
              <a:t> </a:t>
            </a:r>
            <a:r>
              <a:rPr lang="en-US" dirty="0">
                <a:solidFill>
                  <a:prstClr val="white"/>
                </a:solidFill>
                <a:latin typeface="Arial"/>
              </a:rPr>
              <a:t>Creative Commons </a:t>
            </a:r>
            <a:r>
              <a:rPr lang="en-US" u="sng" dirty="0">
                <a:solidFill>
                  <a:prstClr val="white"/>
                </a:solidFill>
                <a:latin typeface="Arial"/>
              </a:rPr>
              <a:t>Attribution-Share Alike 3.0 </a:t>
            </a:r>
            <a:r>
              <a:rPr lang="en-US" u="sng" dirty="0" err="1">
                <a:solidFill>
                  <a:prstClr val="white"/>
                </a:solidFill>
                <a:latin typeface="Arial"/>
              </a:rPr>
              <a:t>Unported</a:t>
            </a:r>
            <a:r>
              <a:rPr lang="en-US" dirty="0">
                <a:solidFill>
                  <a:prstClr val="white"/>
                </a:solidFill>
                <a:latin typeface="Arial"/>
              </a:rPr>
              <a:t> license</a:t>
            </a:r>
            <a:r>
              <a:rPr lang="en-US" dirty="0" smtClean="0">
                <a:solidFill>
                  <a:prstClr val="white"/>
                </a:solidFill>
                <a:latin typeface="Arial"/>
              </a:rPr>
              <a:t>.   Photo by </a:t>
            </a:r>
            <a:r>
              <a:rPr lang="en-US" dirty="0" err="1" smtClean="0">
                <a:solidFill>
                  <a:prstClr val="white"/>
                </a:solidFill>
                <a:latin typeface="Arial"/>
              </a:rPr>
              <a:t>Aneta</a:t>
            </a:r>
            <a:r>
              <a:rPr lang="en-US" dirty="0" smtClean="0">
                <a:solidFill>
                  <a:prstClr val="white"/>
                </a:solidFill>
                <a:latin typeface="Arial"/>
              </a:rPr>
              <a:t> </a:t>
            </a:r>
            <a:r>
              <a:rPr lang="en-US" dirty="0" err="1" smtClean="0">
                <a:solidFill>
                  <a:prstClr val="white"/>
                </a:solidFill>
                <a:latin typeface="Arial"/>
              </a:rPr>
              <a:t>Ribarska</a:t>
            </a:r>
            <a:endParaRPr lang="en-US" dirty="0">
              <a:solidFill>
                <a:prstClr val="white"/>
              </a:solidFill>
            </a:endParaRPr>
          </a:p>
        </p:txBody>
      </p:sp>
      <p:sp>
        <p:nvSpPr>
          <p:cNvPr id="7" name="Rectangle 6"/>
          <p:cNvSpPr/>
          <p:nvPr/>
        </p:nvSpPr>
        <p:spPr>
          <a:xfrm>
            <a:off x="15765" y="5640205"/>
            <a:ext cx="12176235" cy="52322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srgbClr val="000000"/>
                </a:solidFill>
                <a:latin typeface="Linux Libertine"/>
              </a:rPr>
              <a:t>Medes </a:t>
            </a:r>
            <a:r>
              <a:rPr lang="en-US" sz="2800" b="1" dirty="0" smtClean="0">
                <a:solidFill>
                  <a:srgbClr val="000000"/>
                </a:solidFill>
                <a:latin typeface="Linux Libertine"/>
              </a:rPr>
              <a:t>&amp; Persians:    portrayed at the </a:t>
            </a:r>
            <a:r>
              <a:rPr lang="en-US" sz="2800" b="1" dirty="0" err="1">
                <a:solidFill>
                  <a:srgbClr val="000000"/>
                </a:solidFill>
                <a:latin typeface="Linux Libertine"/>
              </a:rPr>
              <a:t>Apadana</a:t>
            </a:r>
            <a:r>
              <a:rPr lang="en-US" sz="2800" b="1" dirty="0">
                <a:solidFill>
                  <a:srgbClr val="000000"/>
                </a:solidFill>
                <a:latin typeface="Linux Libertine"/>
              </a:rPr>
              <a:t>, </a:t>
            </a:r>
            <a:r>
              <a:rPr lang="en-US" sz="2800" b="1" dirty="0" smtClean="0">
                <a:solidFill>
                  <a:srgbClr val="000000"/>
                </a:solidFill>
                <a:latin typeface="Linux Libertine"/>
              </a:rPr>
              <a:t>Persepolis</a:t>
            </a:r>
            <a:endParaRPr lang="en-US" sz="2800" dirty="0">
              <a:solidFill>
                <a:prstClr val="white"/>
              </a:solidFill>
            </a:endParaRPr>
          </a:p>
        </p:txBody>
      </p:sp>
      <p:sp>
        <p:nvSpPr>
          <p:cNvPr id="8" name="Rectangle 7"/>
          <p:cNvSpPr/>
          <p:nvPr/>
        </p:nvSpPr>
        <p:spPr>
          <a:xfrm>
            <a:off x="0" y="6211825"/>
            <a:ext cx="3711272" cy="646331"/>
          </a:xfrm>
          <a:prstGeom prst="rect">
            <a:avLst/>
          </a:prstGeom>
        </p:spPr>
        <p:txBody>
          <a:bodyPr wrap="none">
            <a:spAutoFit/>
          </a:bodyPr>
          <a:lstStyle/>
          <a:p>
            <a:r>
              <a:rPr lang="en-US" dirty="0" smtClean="0">
                <a:solidFill>
                  <a:prstClr val="white"/>
                </a:solidFill>
                <a:latin typeface="Arial"/>
              </a:rPr>
              <a:t>photo by </a:t>
            </a:r>
            <a:r>
              <a:rPr lang="en-US" dirty="0" err="1" smtClean="0">
                <a:solidFill>
                  <a:prstClr val="white"/>
                </a:solidFill>
                <a:latin typeface="Arial"/>
              </a:rPr>
              <a:t>Bontonbal</a:t>
            </a:r>
            <a:endParaRPr lang="en-US" dirty="0" smtClean="0">
              <a:solidFill>
                <a:prstClr val="white"/>
              </a:solidFill>
              <a:latin typeface="Arial"/>
            </a:endParaRPr>
          </a:p>
          <a:p>
            <a:r>
              <a:rPr lang="en-US" u="sng" dirty="0" smtClean="0">
                <a:solidFill>
                  <a:prstClr val="white"/>
                </a:solidFill>
                <a:latin typeface="Arial"/>
              </a:rPr>
              <a:t>GNU </a:t>
            </a:r>
            <a:r>
              <a:rPr lang="en-US" u="sng" dirty="0">
                <a:solidFill>
                  <a:prstClr val="white"/>
                </a:solidFill>
                <a:latin typeface="Arial"/>
              </a:rPr>
              <a:t>Free Documentation License</a:t>
            </a:r>
            <a:endParaRPr lang="en-US" dirty="0">
              <a:solidFill>
                <a:prstClr val="white"/>
              </a:solidFill>
            </a:endParaRPr>
          </a:p>
        </p:txBody>
      </p:sp>
      <p:grpSp>
        <p:nvGrpSpPr>
          <p:cNvPr id="29" name="Group 28"/>
          <p:cNvGrpSpPr/>
          <p:nvPr/>
        </p:nvGrpSpPr>
        <p:grpSpPr>
          <a:xfrm>
            <a:off x="6320087" y="3673367"/>
            <a:ext cx="5745788" cy="1392690"/>
            <a:chOff x="6320084" y="3673367"/>
            <a:chExt cx="5745788" cy="1392690"/>
          </a:xfrm>
        </p:grpSpPr>
        <p:sp>
          <p:nvSpPr>
            <p:cNvPr id="9" name="Up Arrow 8"/>
            <p:cNvSpPr/>
            <p:nvPr/>
          </p:nvSpPr>
          <p:spPr>
            <a:xfrm>
              <a:off x="7772380" y="3673367"/>
              <a:ext cx="504497" cy="1229708"/>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Up Arrow 10"/>
            <p:cNvSpPr/>
            <p:nvPr/>
          </p:nvSpPr>
          <p:spPr>
            <a:xfrm>
              <a:off x="9969053" y="3673367"/>
              <a:ext cx="504497" cy="1229707"/>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Rectangle 12"/>
            <p:cNvSpPr/>
            <p:nvPr/>
          </p:nvSpPr>
          <p:spPr>
            <a:xfrm>
              <a:off x="6320084" y="4696725"/>
              <a:ext cx="5745788" cy="369332"/>
            </a:xfrm>
            <a:prstGeom prst="rect">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MEDES</a:t>
              </a:r>
              <a:endParaRPr lang="en-US" dirty="0">
                <a:solidFill>
                  <a:prstClr val="white"/>
                </a:solidFill>
              </a:endParaRPr>
            </a:p>
          </p:txBody>
        </p:sp>
      </p:grpSp>
      <p:grpSp>
        <p:nvGrpSpPr>
          <p:cNvPr id="22" name="Group 21"/>
          <p:cNvGrpSpPr/>
          <p:nvPr/>
        </p:nvGrpSpPr>
        <p:grpSpPr>
          <a:xfrm>
            <a:off x="6320084" y="292918"/>
            <a:ext cx="5745789" cy="1094499"/>
            <a:chOff x="6320083" y="277152"/>
            <a:chExt cx="5745789" cy="1094499"/>
          </a:xfrm>
        </p:grpSpPr>
        <p:sp>
          <p:nvSpPr>
            <p:cNvPr id="17" name="Up Arrow 16"/>
            <p:cNvSpPr/>
            <p:nvPr/>
          </p:nvSpPr>
          <p:spPr>
            <a:xfrm flipV="1">
              <a:off x="6716076" y="530795"/>
              <a:ext cx="504497" cy="840856"/>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Up Arrow 17"/>
            <p:cNvSpPr/>
            <p:nvPr/>
          </p:nvSpPr>
          <p:spPr>
            <a:xfrm flipV="1">
              <a:off x="8877664" y="551887"/>
              <a:ext cx="504497" cy="819763"/>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0" name="Up Arrow 19"/>
            <p:cNvSpPr/>
            <p:nvPr/>
          </p:nvSpPr>
          <p:spPr>
            <a:xfrm flipV="1">
              <a:off x="11079580" y="550498"/>
              <a:ext cx="504497" cy="821152"/>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9" name="Rectangle 18"/>
            <p:cNvSpPr/>
            <p:nvPr/>
          </p:nvSpPr>
          <p:spPr>
            <a:xfrm>
              <a:off x="6320083" y="277152"/>
              <a:ext cx="5745789" cy="369332"/>
            </a:xfrm>
            <a:prstGeom prst="rect">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PERSIANS</a:t>
              </a:r>
              <a:endParaRPr lang="en-US" dirty="0">
                <a:solidFill>
                  <a:prstClr val="white"/>
                </a:solidFill>
              </a:endParaRPr>
            </a:p>
          </p:txBody>
        </p:sp>
      </p:grpSp>
      <p:grpSp>
        <p:nvGrpSpPr>
          <p:cNvPr id="2048" name="Group 2047"/>
          <p:cNvGrpSpPr/>
          <p:nvPr/>
        </p:nvGrpSpPr>
        <p:grpSpPr>
          <a:xfrm>
            <a:off x="236489" y="334894"/>
            <a:ext cx="6274669" cy="1210133"/>
            <a:chOff x="236489" y="334888"/>
            <a:chExt cx="6274669" cy="1210133"/>
          </a:xfrm>
        </p:grpSpPr>
        <p:sp>
          <p:nvSpPr>
            <p:cNvPr id="24" name="Up Arrow 23"/>
            <p:cNvSpPr/>
            <p:nvPr/>
          </p:nvSpPr>
          <p:spPr>
            <a:xfrm flipV="1">
              <a:off x="811167" y="493936"/>
              <a:ext cx="497376" cy="635876"/>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5" name="Up Arrow 24"/>
            <p:cNvSpPr/>
            <p:nvPr/>
          </p:nvSpPr>
          <p:spPr>
            <a:xfrm flipV="1">
              <a:off x="2752031" y="609625"/>
              <a:ext cx="385367" cy="635876"/>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6" name="Up Arrow 25"/>
            <p:cNvSpPr/>
            <p:nvPr/>
          </p:nvSpPr>
          <p:spPr>
            <a:xfrm flipV="1">
              <a:off x="4118349" y="510991"/>
              <a:ext cx="294279" cy="907952"/>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Up Arrow 27"/>
            <p:cNvSpPr/>
            <p:nvPr/>
          </p:nvSpPr>
          <p:spPr>
            <a:xfrm flipV="1">
              <a:off x="5074816" y="508379"/>
              <a:ext cx="252248" cy="1036642"/>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Rectangle 26"/>
            <p:cNvSpPr/>
            <p:nvPr/>
          </p:nvSpPr>
          <p:spPr>
            <a:xfrm rot="263632">
              <a:off x="236489" y="334888"/>
              <a:ext cx="6274669" cy="369332"/>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PERSIANS</a:t>
              </a:r>
              <a:endParaRPr lang="en-US" dirty="0">
                <a:solidFill>
                  <a:prstClr val="white"/>
                </a:solidFill>
              </a:endParaRPr>
            </a:p>
          </p:txBody>
        </p:sp>
      </p:grpSp>
      <p:grpSp>
        <p:nvGrpSpPr>
          <p:cNvPr id="2049" name="Group 2048"/>
          <p:cNvGrpSpPr/>
          <p:nvPr/>
        </p:nvGrpSpPr>
        <p:grpSpPr>
          <a:xfrm>
            <a:off x="-33093" y="3058514"/>
            <a:ext cx="6556777" cy="1838645"/>
            <a:chOff x="-33096" y="3042746"/>
            <a:chExt cx="6556777" cy="1838645"/>
          </a:xfrm>
        </p:grpSpPr>
        <p:sp>
          <p:nvSpPr>
            <p:cNvPr id="35" name="Up Arrow 34"/>
            <p:cNvSpPr/>
            <p:nvPr/>
          </p:nvSpPr>
          <p:spPr>
            <a:xfrm>
              <a:off x="-33096" y="3042746"/>
              <a:ext cx="497376" cy="1838645"/>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6" name="Up Arrow 35"/>
            <p:cNvSpPr/>
            <p:nvPr/>
          </p:nvSpPr>
          <p:spPr>
            <a:xfrm>
              <a:off x="1761040" y="3058512"/>
              <a:ext cx="497376" cy="1653980"/>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7" name="Up Arrow 36"/>
            <p:cNvSpPr/>
            <p:nvPr/>
          </p:nvSpPr>
          <p:spPr>
            <a:xfrm>
              <a:off x="3539639" y="3090045"/>
              <a:ext cx="343265" cy="1588444"/>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8" name="Up Arrow 37"/>
            <p:cNvSpPr/>
            <p:nvPr/>
          </p:nvSpPr>
          <p:spPr>
            <a:xfrm>
              <a:off x="4619289" y="3090045"/>
              <a:ext cx="289087" cy="1429045"/>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0" name="Up Arrow 39"/>
            <p:cNvSpPr/>
            <p:nvPr/>
          </p:nvSpPr>
          <p:spPr>
            <a:xfrm>
              <a:off x="5531070" y="3105812"/>
              <a:ext cx="289087" cy="1330514"/>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9" name="Rectangle 38"/>
            <p:cNvSpPr/>
            <p:nvPr/>
          </p:nvSpPr>
          <p:spPr>
            <a:xfrm rot="21308340">
              <a:off x="249012" y="4455702"/>
              <a:ext cx="6274669" cy="369332"/>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MEDES</a:t>
              </a:r>
              <a:endParaRPr lang="en-US" dirty="0">
                <a:solidFill>
                  <a:prstClr val="white"/>
                </a:solidFill>
              </a:endParaRPr>
            </a:p>
          </p:txBody>
        </p:sp>
      </p:grpSp>
    </p:spTree>
    <p:extLst>
      <p:ext uri="{BB962C8B-B14F-4D97-AF65-F5344CB8AC3E}">
        <p14:creationId xmlns:p14="http://schemas.microsoft.com/office/powerpoint/2010/main" val="290188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anim calcmode="lin" valueType="num">
                                      <p:cBhvr>
                                        <p:cTn id="8" dur="250" fill="hold"/>
                                        <p:tgtEl>
                                          <p:spTgt spid="29"/>
                                        </p:tgtEl>
                                        <p:attrNameLst>
                                          <p:attrName>ppt_x</p:attrName>
                                        </p:attrNameLst>
                                      </p:cBhvr>
                                      <p:tavLst>
                                        <p:tav tm="0">
                                          <p:val>
                                            <p:strVal val="#ppt_x"/>
                                          </p:val>
                                        </p:tav>
                                        <p:tav tm="100000">
                                          <p:val>
                                            <p:strVal val="#ppt_x"/>
                                          </p:val>
                                        </p:tav>
                                      </p:tavLst>
                                    </p:anim>
                                    <p:anim calcmode="lin" valueType="num">
                                      <p:cBhvr>
                                        <p:cTn id="9"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anim calcmode="lin" valueType="num">
                                      <p:cBhvr>
                                        <p:cTn id="15" dur="250" fill="hold"/>
                                        <p:tgtEl>
                                          <p:spTgt spid="22"/>
                                        </p:tgtEl>
                                        <p:attrNameLst>
                                          <p:attrName>ppt_x</p:attrName>
                                        </p:attrNameLst>
                                      </p:cBhvr>
                                      <p:tavLst>
                                        <p:tav tm="0">
                                          <p:val>
                                            <p:strVal val="#ppt_x"/>
                                          </p:val>
                                        </p:tav>
                                        <p:tav tm="100000">
                                          <p:val>
                                            <p:strVal val="#ppt_x"/>
                                          </p:val>
                                        </p:tav>
                                      </p:tavLst>
                                    </p:anim>
                                    <p:anim calcmode="lin" valueType="num">
                                      <p:cBhvr>
                                        <p:cTn id="1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49"/>
                                        </p:tgtEl>
                                        <p:attrNameLst>
                                          <p:attrName>style.visibility</p:attrName>
                                        </p:attrNameLst>
                                      </p:cBhvr>
                                      <p:to>
                                        <p:strVal val="visible"/>
                                      </p:to>
                                    </p:set>
                                    <p:animEffect transition="in" filter="fade">
                                      <p:cBhvr>
                                        <p:cTn id="21" dur="250"/>
                                        <p:tgtEl>
                                          <p:spTgt spid="2049"/>
                                        </p:tgtEl>
                                      </p:cBhvr>
                                    </p:animEffect>
                                    <p:anim calcmode="lin" valueType="num">
                                      <p:cBhvr>
                                        <p:cTn id="22" dur="250" fill="hold"/>
                                        <p:tgtEl>
                                          <p:spTgt spid="2049"/>
                                        </p:tgtEl>
                                        <p:attrNameLst>
                                          <p:attrName>ppt_x</p:attrName>
                                        </p:attrNameLst>
                                      </p:cBhvr>
                                      <p:tavLst>
                                        <p:tav tm="0">
                                          <p:val>
                                            <p:strVal val="#ppt_x"/>
                                          </p:val>
                                        </p:tav>
                                        <p:tav tm="100000">
                                          <p:val>
                                            <p:strVal val="#ppt_x"/>
                                          </p:val>
                                        </p:tav>
                                      </p:tavLst>
                                    </p:anim>
                                    <p:anim calcmode="lin" valueType="num">
                                      <p:cBhvr>
                                        <p:cTn id="23" dur="25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48"/>
                                        </p:tgtEl>
                                        <p:attrNameLst>
                                          <p:attrName>style.visibility</p:attrName>
                                        </p:attrNameLst>
                                      </p:cBhvr>
                                      <p:to>
                                        <p:strVal val="visible"/>
                                      </p:to>
                                    </p:set>
                                    <p:animEffect transition="in" filter="fade">
                                      <p:cBhvr>
                                        <p:cTn id="28" dur="250"/>
                                        <p:tgtEl>
                                          <p:spTgt spid="2048"/>
                                        </p:tgtEl>
                                      </p:cBhvr>
                                    </p:animEffect>
                                    <p:anim calcmode="lin" valueType="num">
                                      <p:cBhvr>
                                        <p:cTn id="29" dur="250" fill="hold"/>
                                        <p:tgtEl>
                                          <p:spTgt spid="2048"/>
                                        </p:tgtEl>
                                        <p:attrNameLst>
                                          <p:attrName>ppt_x</p:attrName>
                                        </p:attrNameLst>
                                      </p:cBhvr>
                                      <p:tavLst>
                                        <p:tav tm="0">
                                          <p:val>
                                            <p:strVal val="#ppt_x"/>
                                          </p:val>
                                        </p:tav>
                                        <p:tav tm="100000">
                                          <p:val>
                                            <p:strVal val="#ppt_x"/>
                                          </p:val>
                                        </p:tav>
                                      </p:tavLst>
                                    </p:anim>
                                    <p:anim calcmode="lin" valueType="num">
                                      <p:cBhvr>
                                        <p:cTn id="30" dur="250" fill="hold"/>
                                        <p:tgtEl>
                                          <p:spTgt spid="2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rPr>
              <a:t>Quick note:</a:t>
            </a:r>
          </a:p>
          <a:p>
            <a:r>
              <a:rPr lang="en-US" sz="4000" dirty="0" smtClean="0">
                <a:solidFill>
                  <a:srgbClr val="FFCC00"/>
                </a:solidFill>
                <a:latin typeface="Arial Black" panose="020B0A04020102020204" pitchFamily="34" charset="0"/>
              </a:rPr>
              <a:t>Herodotus:</a:t>
            </a:r>
          </a:p>
          <a:p>
            <a:pPr algn="ctr"/>
            <a:endParaRPr lang="en-US" sz="4000" dirty="0" smtClean="0">
              <a:solidFill>
                <a:srgbClr val="FFCC00"/>
              </a:solidFill>
              <a:latin typeface="Arial Black" panose="020B0A04020102020204" pitchFamily="34" charset="0"/>
            </a:endParaRPr>
          </a:p>
          <a:p>
            <a:pPr algn="ctr"/>
            <a:r>
              <a:rPr lang="en-US" sz="4000" dirty="0" smtClean="0">
                <a:solidFill>
                  <a:prstClr val="white"/>
                </a:solidFill>
              </a:rPr>
              <a:t>MEDES subjected and slaves 20 </a:t>
            </a:r>
            <a:r>
              <a:rPr lang="en-US" sz="4000" dirty="0" err="1" smtClean="0">
                <a:solidFill>
                  <a:prstClr val="white"/>
                </a:solidFill>
              </a:rPr>
              <a:t>yrs</a:t>
            </a:r>
            <a:r>
              <a:rPr lang="en-US" sz="4000" dirty="0" smtClean="0">
                <a:solidFill>
                  <a:prstClr val="white"/>
                </a:solidFill>
              </a:rPr>
              <a:t> before fall of Babylon</a:t>
            </a:r>
          </a:p>
          <a:p>
            <a:pPr algn="ctr"/>
            <a:endParaRPr lang="en-US" sz="4000" dirty="0">
              <a:solidFill>
                <a:prstClr val="white"/>
              </a:solidFill>
            </a:endParaRPr>
          </a:p>
          <a:p>
            <a:r>
              <a:rPr lang="en-US" sz="4000" dirty="0" smtClean="0">
                <a:solidFill>
                  <a:srgbClr val="FFCC00"/>
                </a:solidFill>
                <a:latin typeface="Arial Black" panose="020B0A04020102020204" pitchFamily="34" charset="0"/>
              </a:rPr>
              <a:t>Contradicted by inscription:</a:t>
            </a:r>
          </a:p>
          <a:p>
            <a:endParaRPr lang="en-US" sz="4000" dirty="0" smtClean="0">
              <a:solidFill>
                <a:srgbClr val="FFCC00"/>
              </a:solidFill>
              <a:latin typeface="Arial Black" panose="020B0A04020102020204" pitchFamily="34" charset="0"/>
            </a:endParaRPr>
          </a:p>
          <a:p>
            <a:r>
              <a:rPr lang="en-US" sz="4000" dirty="0" smtClean="0">
                <a:solidFill>
                  <a:schemeClr val="bg1"/>
                </a:solidFill>
              </a:rPr>
              <a:t>Around 540/1 (?): </a:t>
            </a:r>
            <a:r>
              <a:rPr lang="en-US" sz="4000" dirty="0" err="1" smtClean="0">
                <a:solidFill>
                  <a:schemeClr val="bg1"/>
                </a:solidFill>
              </a:rPr>
              <a:t>Nabonidus</a:t>
            </a:r>
            <a:r>
              <a:rPr lang="en-US" sz="4000" dirty="0" smtClean="0">
                <a:solidFill>
                  <a:schemeClr val="bg1"/>
                </a:solidFill>
              </a:rPr>
              <a:t> lists his most 3 powerful </a:t>
            </a:r>
            <a:r>
              <a:rPr lang="en-US" sz="4000" dirty="0" err="1" smtClean="0">
                <a:solidFill>
                  <a:schemeClr val="bg1"/>
                </a:solidFill>
              </a:rPr>
              <a:t>adveraries</a:t>
            </a:r>
            <a:r>
              <a:rPr lang="en-US" sz="4000" dirty="0" smtClean="0">
                <a:solidFill>
                  <a:schemeClr val="bg1"/>
                </a:solidFill>
              </a:rPr>
              <a:t>: INCLUDES THE MEDES  </a:t>
            </a:r>
          </a:p>
          <a:p>
            <a:endParaRPr lang="en-US" sz="4000" dirty="0" smtClean="0">
              <a:solidFill>
                <a:schemeClr val="bg1"/>
              </a:solidFill>
            </a:endParaRPr>
          </a:p>
          <a:p>
            <a:r>
              <a:rPr lang="en-US" sz="4000" i="1" dirty="0" smtClean="0">
                <a:solidFill>
                  <a:srgbClr val="FFCC00"/>
                </a:solidFill>
              </a:rPr>
              <a:t>point:   Herodotus not reliable here </a:t>
            </a:r>
            <a:endParaRPr lang="en-US" sz="4000" i="1" dirty="0">
              <a:solidFill>
                <a:srgbClr val="FFCC00"/>
              </a:solidFill>
            </a:endParaRPr>
          </a:p>
        </p:txBody>
      </p:sp>
    </p:spTree>
    <p:extLst>
      <p:ext uri="{BB962C8B-B14F-4D97-AF65-F5344CB8AC3E}">
        <p14:creationId xmlns:p14="http://schemas.microsoft.com/office/powerpoint/2010/main" val="309857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8118"/>
            <a:ext cx="12113982" cy="526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20112"/>
            <a:ext cx="1219199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prstClr val="white"/>
                </a:solidFill>
              </a:rPr>
              <a:t>http://www.sacred-texts.com/bib/cmt/kad/dan006.htm</a:t>
            </a:r>
          </a:p>
        </p:txBody>
      </p:sp>
      <p:sp>
        <p:nvSpPr>
          <p:cNvPr id="5" name="Rectangle 4"/>
          <p:cNvSpPr/>
          <p:nvPr/>
        </p:nvSpPr>
        <p:spPr>
          <a:xfrm>
            <a:off x="0" y="-1128"/>
            <a:ext cx="2218877" cy="461665"/>
          </a:xfrm>
          <a:prstGeom prst="rect">
            <a:avLst/>
          </a:prstGeom>
        </p:spPr>
        <p:txBody>
          <a:bodyPr wrap="none">
            <a:spAutoFit/>
          </a:bodyPr>
          <a:lstStyle/>
          <a:p>
            <a:r>
              <a:rPr lang="en-US" sz="2400" i="1" dirty="0">
                <a:solidFill>
                  <a:prstClr val="white"/>
                </a:solidFill>
              </a:rPr>
              <a:t>Keil and </a:t>
            </a:r>
            <a:r>
              <a:rPr lang="en-US" sz="2400" i="1" dirty="0" err="1">
                <a:solidFill>
                  <a:prstClr val="white"/>
                </a:solidFill>
              </a:rPr>
              <a:t>Delitzsh</a:t>
            </a:r>
            <a:endParaRPr lang="en-US" sz="2400" i="1" dirty="0">
              <a:solidFill>
                <a:prstClr val="white"/>
              </a:solidFill>
            </a:endParaRPr>
          </a:p>
        </p:txBody>
      </p:sp>
      <p:sp>
        <p:nvSpPr>
          <p:cNvPr id="7" name="Oval 6"/>
          <p:cNvSpPr/>
          <p:nvPr/>
        </p:nvSpPr>
        <p:spPr>
          <a:xfrm>
            <a:off x="-1815151" y="3725839"/>
            <a:ext cx="14862412" cy="2565779"/>
          </a:xfrm>
          <a:prstGeom prst="ellipse">
            <a:avLst/>
          </a:prstGeom>
          <a:noFill/>
          <a:ln w="57150">
            <a:solidFill>
              <a:srgbClr val="0070C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4207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93401" y="4072677"/>
            <a:ext cx="3460914" cy="702047"/>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smtClean="0">
                <a:solidFill>
                  <a:prstClr val="white"/>
                </a:solidFill>
                <a:effectLst>
                  <a:outerShdw blurRad="38100" dist="38100" dir="2700000" algn="tl">
                    <a:srgbClr val="000000">
                      <a:alpha val="43137"/>
                    </a:srgbClr>
                  </a:outerShdw>
                </a:effectLst>
              </a:rPr>
              <a:t>CYRUS the great </a:t>
            </a:r>
            <a:r>
              <a:rPr lang="en-US" sz="2000" b="1" dirty="0" smtClean="0">
                <a:solidFill>
                  <a:prstClr val="white"/>
                </a:solidFill>
                <a:effectLst>
                  <a:outerShdw blurRad="38100" dist="38100" dir="2700000" algn="tl">
                    <a:srgbClr val="000000">
                      <a:alpha val="43137"/>
                    </a:srgbClr>
                  </a:outerShdw>
                </a:effectLst>
              </a:rPr>
              <a:t>born 583  rules 551-530</a:t>
            </a:r>
            <a:endParaRPr lang="en-US" sz="2000" b="1" dirty="0">
              <a:solidFill>
                <a:prstClr val="white"/>
              </a:solidFill>
              <a:effectLst>
                <a:outerShdw blurRad="38100" dist="38100" dir="2700000" algn="tl">
                  <a:srgbClr val="000000">
                    <a:alpha val="43137"/>
                  </a:srgbClr>
                </a:outerShdw>
              </a:effectLst>
            </a:endParaRPr>
          </a:p>
        </p:txBody>
      </p:sp>
      <p:sp>
        <p:nvSpPr>
          <p:cNvPr id="11" name="Rectangle 10"/>
          <p:cNvSpPr/>
          <p:nvPr/>
        </p:nvSpPr>
        <p:spPr>
          <a:xfrm>
            <a:off x="489174" y="888332"/>
            <a:ext cx="1652667" cy="702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smtClean="0">
                <a:solidFill>
                  <a:prstClr val="white"/>
                </a:solidFill>
                <a:effectLst>
                  <a:outerShdw blurRad="38100" dist="38100" dir="2700000" algn="tl">
                    <a:srgbClr val="000000">
                      <a:alpha val="43137"/>
                    </a:srgbClr>
                  </a:outerShdw>
                </a:effectLst>
              </a:rPr>
              <a:t>Cyraxres</a:t>
            </a:r>
            <a:r>
              <a:rPr lang="en-US" sz="2400" b="1" dirty="0" smtClean="0">
                <a:solidFill>
                  <a:prstClr val="white"/>
                </a:solidFill>
                <a:effectLst>
                  <a:outerShdw blurRad="38100" dist="38100" dir="2700000" algn="tl">
                    <a:srgbClr val="000000">
                      <a:alpha val="43137"/>
                    </a:srgbClr>
                  </a:outerShdw>
                </a:effectLst>
              </a:rPr>
              <a:t/>
            </a:r>
            <a:br>
              <a:rPr lang="en-US" sz="2400" b="1" dirty="0" smtClean="0">
                <a:solidFill>
                  <a:prstClr val="white"/>
                </a:solidFill>
                <a:effectLst>
                  <a:outerShdw blurRad="38100" dist="38100" dir="2700000" algn="tl">
                    <a:srgbClr val="000000">
                      <a:alpha val="43137"/>
                    </a:srgbClr>
                  </a:outerShdw>
                </a:effectLst>
              </a:rPr>
            </a:br>
            <a:r>
              <a:rPr lang="en-US" b="1" dirty="0" smtClean="0">
                <a:solidFill>
                  <a:prstClr val="white"/>
                </a:solidFill>
                <a:effectLst>
                  <a:outerShdw blurRad="38100" dist="38100" dir="2700000" algn="tl">
                    <a:srgbClr val="000000">
                      <a:alpha val="43137"/>
                    </a:srgbClr>
                  </a:outerShdw>
                </a:effectLst>
              </a:rPr>
              <a:t>MEDE 653-585</a:t>
            </a:r>
            <a:endParaRPr lang="en-US" b="1" dirty="0">
              <a:solidFill>
                <a:prstClr val="white"/>
              </a:solidFill>
              <a:effectLst>
                <a:outerShdw blurRad="38100" dist="38100" dir="2700000" algn="tl">
                  <a:srgbClr val="000000">
                    <a:alpha val="43137"/>
                  </a:srgbClr>
                </a:outerShdw>
              </a:effectLst>
            </a:endParaRPr>
          </a:p>
        </p:txBody>
      </p:sp>
      <p:sp>
        <p:nvSpPr>
          <p:cNvPr id="14" name="Rectangle 13"/>
          <p:cNvSpPr/>
          <p:nvPr/>
        </p:nvSpPr>
        <p:spPr>
          <a:xfrm>
            <a:off x="2688560" y="888332"/>
            <a:ext cx="2019821" cy="70204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smtClean="0">
                <a:solidFill>
                  <a:schemeClr val="tx1"/>
                </a:solidFill>
                <a:effectLst>
                  <a:outerShdw blurRad="38100" dist="38100" dir="2700000" algn="tl">
                    <a:srgbClr val="000000">
                      <a:alpha val="43137"/>
                    </a:srgbClr>
                  </a:outerShdw>
                </a:effectLst>
              </a:rPr>
              <a:t>Nabopolassar</a:t>
            </a:r>
            <a:r>
              <a:rPr lang="en-US" sz="2400" b="1" dirty="0" smtClean="0">
                <a:solidFill>
                  <a:schemeClr val="tx1"/>
                </a:solidFill>
                <a:effectLst>
                  <a:outerShdw blurRad="38100" dist="38100" dir="2700000" algn="tl">
                    <a:srgbClr val="000000">
                      <a:alpha val="43137"/>
                    </a:srgbClr>
                  </a:outerShdw>
                </a:effectLst>
              </a:rPr>
              <a:t/>
            </a:r>
            <a:br>
              <a:rPr lang="en-US" sz="2400" b="1" dirty="0" smtClean="0">
                <a:solidFill>
                  <a:schemeClr val="tx1"/>
                </a:solidFill>
                <a:effectLst>
                  <a:outerShdw blurRad="38100" dist="38100" dir="2700000" algn="tl">
                    <a:srgbClr val="000000">
                      <a:alpha val="43137"/>
                    </a:srgbClr>
                  </a:outerShdw>
                </a:effectLst>
              </a:rPr>
            </a:br>
            <a:r>
              <a:rPr lang="en-US" b="1" dirty="0" smtClean="0">
                <a:solidFill>
                  <a:schemeClr val="tx1"/>
                </a:solidFill>
                <a:effectLst>
                  <a:outerShdw blurRad="38100" dist="38100" dir="2700000" algn="tl">
                    <a:srgbClr val="000000">
                      <a:alpha val="43137"/>
                    </a:srgbClr>
                  </a:outerShdw>
                </a:effectLst>
              </a:rPr>
              <a:t>Babylonian</a:t>
            </a:r>
            <a:endParaRPr lang="en-US" b="1" dirty="0">
              <a:solidFill>
                <a:schemeClr val="tx1"/>
              </a:solidFill>
              <a:effectLst>
                <a:outerShdw blurRad="38100" dist="38100" dir="2700000" algn="tl">
                  <a:srgbClr val="000000">
                    <a:alpha val="43137"/>
                  </a:srgbClr>
                </a:outerShdw>
              </a:effectLst>
            </a:endParaRPr>
          </a:p>
        </p:txBody>
      </p:sp>
      <p:sp>
        <p:nvSpPr>
          <p:cNvPr id="15" name="Rectangle 14"/>
          <p:cNvSpPr/>
          <p:nvPr/>
        </p:nvSpPr>
        <p:spPr>
          <a:xfrm>
            <a:off x="0" y="18476"/>
            <a:ext cx="1580566" cy="59567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ASSYRIANS</a:t>
            </a:r>
            <a:endParaRPr lang="en-US" sz="2000" b="1" dirty="0">
              <a:solidFill>
                <a:schemeClr val="tx1"/>
              </a:solidFill>
              <a:effectLst>
                <a:outerShdw blurRad="38100" dist="38100" dir="2700000" algn="tl">
                  <a:srgbClr val="000000">
                    <a:alpha val="43137"/>
                  </a:srgbClr>
                </a:outerShdw>
              </a:effectLst>
            </a:endParaRPr>
          </a:p>
        </p:txBody>
      </p:sp>
      <p:sp>
        <p:nvSpPr>
          <p:cNvPr id="16" name="Rectangle 15"/>
          <p:cNvSpPr/>
          <p:nvPr/>
        </p:nvSpPr>
        <p:spPr>
          <a:xfrm>
            <a:off x="3023885" y="2059787"/>
            <a:ext cx="1574470" cy="702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white"/>
                </a:solidFill>
                <a:effectLst>
                  <a:outerShdw blurRad="38100" dist="38100" dir="2700000" algn="tl">
                    <a:srgbClr val="000000">
                      <a:alpha val="43137"/>
                    </a:srgbClr>
                  </a:outerShdw>
                </a:effectLst>
              </a:rPr>
              <a:t>d: AMYTIS</a:t>
            </a:r>
            <a:endParaRPr lang="en-US" sz="2400" b="1" dirty="0">
              <a:solidFill>
                <a:prstClr val="white"/>
              </a:solidFill>
              <a:effectLst>
                <a:outerShdw blurRad="38100" dist="38100" dir="2700000" algn="tl">
                  <a:srgbClr val="000000">
                    <a:alpha val="43137"/>
                  </a:srgbClr>
                </a:outerShdw>
              </a:effectLst>
            </a:endParaRPr>
          </a:p>
        </p:txBody>
      </p:sp>
      <p:pic>
        <p:nvPicPr>
          <p:cNvPr id="32770" name="Picture 2" descr="Image result for amy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073" y="2088467"/>
            <a:ext cx="683985" cy="68672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598355" y="2035405"/>
            <a:ext cx="1859546" cy="70204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NEBUCHAD.</a:t>
            </a:r>
            <a:endParaRPr lang="en-US" sz="2400" b="1" dirty="0">
              <a:solidFill>
                <a:schemeClr val="tx1"/>
              </a:solidFill>
              <a:effectLst>
                <a:outerShdw blurRad="38100" dist="38100" dir="2700000" algn="tl">
                  <a:srgbClr val="000000">
                    <a:alpha val="43137"/>
                  </a:srgbClr>
                </a:outerShdw>
              </a:effectLst>
            </a:endParaRPr>
          </a:p>
        </p:txBody>
      </p:sp>
      <p:cxnSp>
        <p:nvCxnSpPr>
          <p:cNvPr id="7" name="Straight Arrow Connector 6"/>
          <p:cNvCxnSpPr/>
          <p:nvPr/>
        </p:nvCxnSpPr>
        <p:spPr>
          <a:xfrm>
            <a:off x="1959026" y="1626319"/>
            <a:ext cx="682047" cy="441435"/>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590349" y="1618352"/>
            <a:ext cx="315311" cy="441435"/>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2149" y="2050731"/>
            <a:ext cx="1699692" cy="702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white"/>
                </a:solidFill>
                <a:effectLst>
                  <a:outerShdw blurRad="38100" dist="38100" dir="2700000" algn="tl">
                    <a:srgbClr val="000000">
                      <a:alpha val="43137"/>
                    </a:srgbClr>
                  </a:outerShdw>
                </a:effectLst>
              </a:rPr>
              <a:t>ASTYAGES</a:t>
            </a:r>
          </a:p>
          <a:p>
            <a:pPr algn="ctr"/>
            <a:r>
              <a:rPr lang="en-US" sz="2400" b="1" dirty="0" smtClean="0">
                <a:solidFill>
                  <a:prstClr val="white"/>
                </a:solidFill>
                <a:effectLst>
                  <a:outerShdw blurRad="38100" dist="38100" dir="2700000" algn="tl">
                    <a:srgbClr val="000000">
                      <a:alpha val="43137"/>
                    </a:srgbClr>
                  </a:outerShdw>
                </a:effectLst>
              </a:rPr>
              <a:t>585-550</a:t>
            </a:r>
            <a:endParaRPr lang="en-US" sz="2400" b="1" dirty="0">
              <a:solidFill>
                <a:prstClr val="white"/>
              </a:solidFill>
              <a:effectLst>
                <a:outerShdw blurRad="38100" dist="38100" dir="2700000" algn="tl">
                  <a:srgbClr val="000000">
                    <a:alpha val="43137"/>
                  </a:srgbClr>
                </a:outerShdw>
              </a:effectLst>
            </a:endParaRPr>
          </a:p>
        </p:txBody>
      </p:sp>
      <p:cxnSp>
        <p:nvCxnSpPr>
          <p:cNvPr id="23" name="Straight Arrow Connector 22"/>
          <p:cNvCxnSpPr/>
          <p:nvPr/>
        </p:nvCxnSpPr>
        <p:spPr>
          <a:xfrm flipH="1">
            <a:off x="1131345" y="1633390"/>
            <a:ext cx="5616" cy="402015"/>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801290" y="2788836"/>
            <a:ext cx="315472" cy="272539"/>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052105" y="3092907"/>
            <a:ext cx="1656276" cy="702047"/>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white"/>
                </a:solidFill>
                <a:effectLst>
                  <a:outerShdw blurRad="38100" dist="38100" dir="2700000" algn="tl">
                    <a:srgbClr val="000000">
                      <a:alpha val="43137"/>
                    </a:srgbClr>
                  </a:outerShdw>
                </a:effectLst>
              </a:rPr>
              <a:t>Cambyses I</a:t>
            </a:r>
          </a:p>
          <a:p>
            <a:pPr algn="ctr"/>
            <a:r>
              <a:rPr lang="en-US" sz="2400" b="1" dirty="0" smtClean="0">
                <a:solidFill>
                  <a:prstClr val="white"/>
                </a:solidFill>
                <a:effectLst>
                  <a:outerShdw blurRad="38100" dist="38100" dir="2700000" algn="tl">
                    <a:srgbClr val="000000">
                      <a:alpha val="43137"/>
                    </a:srgbClr>
                  </a:outerShdw>
                </a:effectLst>
              </a:rPr>
              <a:t>Persian</a:t>
            </a:r>
            <a:endParaRPr lang="en-US" sz="2400" b="1" dirty="0">
              <a:solidFill>
                <a:prstClr val="white"/>
              </a:solidFill>
              <a:effectLst>
                <a:outerShdw blurRad="38100" dist="38100" dir="2700000" algn="tl">
                  <a:srgbClr val="000000">
                    <a:alpha val="43137"/>
                  </a:srgbClr>
                </a:outerShdw>
              </a:effectLst>
            </a:endParaRPr>
          </a:p>
        </p:txBody>
      </p:sp>
      <p:pic>
        <p:nvPicPr>
          <p:cNvPr id="32772" name="Picture 4" descr="Nebukadnessar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1187" y="2059787"/>
            <a:ext cx="695722" cy="70204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493400" y="3087762"/>
            <a:ext cx="1574470" cy="702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white"/>
                </a:solidFill>
                <a:effectLst>
                  <a:outerShdw blurRad="38100" dist="38100" dir="2700000" algn="tl">
                    <a:srgbClr val="000000">
                      <a:alpha val="43137"/>
                    </a:srgbClr>
                  </a:outerShdw>
                </a:effectLst>
              </a:rPr>
              <a:t>d: </a:t>
            </a:r>
            <a:r>
              <a:rPr lang="en-US" sz="2400" b="1" dirty="0" err="1" smtClean="0">
                <a:solidFill>
                  <a:prstClr val="white"/>
                </a:solidFill>
                <a:effectLst>
                  <a:outerShdw blurRad="38100" dist="38100" dir="2700000" algn="tl">
                    <a:srgbClr val="000000">
                      <a:alpha val="43137"/>
                    </a:srgbClr>
                  </a:outerShdw>
                </a:effectLst>
              </a:rPr>
              <a:t>Mandane</a:t>
            </a:r>
            <a:endParaRPr lang="en-US" sz="2400" b="1" dirty="0">
              <a:solidFill>
                <a:prstClr val="white"/>
              </a:solidFill>
              <a:effectLst>
                <a:outerShdw blurRad="38100" dist="38100" dir="2700000" algn="tl">
                  <a:srgbClr val="000000">
                    <a:alpha val="43137"/>
                  </a:srgbClr>
                </a:outerShdw>
              </a:effectLst>
            </a:endParaRPr>
          </a:p>
        </p:txBody>
      </p:sp>
      <p:cxnSp>
        <p:nvCxnSpPr>
          <p:cNvPr id="30" name="Straight Arrow Connector 29"/>
          <p:cNvCxnSpPr/>
          <p:nvPr/>
        </p:nvCxnSpPr>
        <p:spPr>
          <a:xfrm>
            <a:off x="3067870" y="3798065"/>
            <a:ext cx="15766" cy="301909"/>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827988" y="2740463"/>
            <a:ext cx="315311" cy="441435"/>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Down Arrow 33"/>
          <p:cNvSpPr/>
          <p:nvPr/>
        </p:nvSpPr>
        <p:spPr>
          <a:xfrm>
            <a:off x="5139560" y="3124008"/>
            <a:ext cx="2680138" cy="438151"/>
          </a:xfrm>
          <a:prstGeom prst="downArrow">
            <a:avLst>
              <a:gd name="adj1" fmla="val 98438"/>
              <a:gd name="adj2" fmla="val 0"/>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schemeClr val="tx1"/>
                </a:solidFill>
              </a:rPr>
              <a:t>EVILMERODACH  562-560</a:t>
            </a:r>
            <a:endParaRPr lang="en-US" b="1" dirty="0">
              <a:solidFill>
                <a:schemeClr val="tx1"/>
              </a:solidFill>
            </a:endParaRPr>
          </a:p>
        </p:txBody>
      </p:sp>
      <p:sp>
        <p:nvSpPr>
          <p:cNvPr id="35" name="Down Arrow 34"/>
          <p:cNvSpPr/>
          <p:nvPr/>
        </p:nvSpPr>
        <p:spPr>
          <a:xfrm>
            <a:off x="7900044" y="3190657"/>
            <a:ext cx="3147680" cy="348767"/>
          </a:xfrm>
          <a:prstGeom prst="downArrow">
            <a:avLst>
              <a:gd name="adj1" fmla="val 98438"/>
              <a:gd name="adj2" fmla="val 0"/>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schemeClr val="tx1"/>
                </a:solidFill>
              </a:rPr>
              <a:t>NERIGLISSOR</a:t>
            </a:r>
            <a:r>
              <a:rPr lang="en-US" dirty="0" smtClean="0">
                <a:solidFill>
                  <a:schemeClr val="tx1"/>
                </a:solidFill>
              </a:rPr>
              <a:t> </a:t>
            </a:r>
            <a:r>
              <a:rPr lang="en-US" b="1" dirty="0" smtClean="0">
                <a:solidFill>
                  <a:schemeClr val="tx1"/>
                </a:solidFill>
              </a:rPr>
              <a:t>560-556 </a:t>
            </a:r>
            <a:endParaRPr lang="en-US" b="1" dirty="0">
              <a:solidFill>
                <a:schemeClr val="tx1"/>
              </a:solidFill>
            </a:endParaRPr>
          </a:p>
        </p:txBody>
      </p:sp>
      <p:sp>
        <p:nvSpPr>
          <p:cNvPr id="36" name="Down Arrow 35"/>
          <p:cNvSpPr/>
          <p:nvPr/>
        </p:nvSpPr>
        <p:spPr>
          <a:xfrm>
            <a:off x="7900042" y="3758170"/>
            <a:ext cx="3147681" cy="223837"/>
          </a:xfrm>
          <a:prstGeom prst="downArrow">
            <a:avLst>
              <a:gd name="adj1" fmla="val 98438"/>
              <a:gd name="adj2" fmla="val 0"/>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err="1" smtClean="0">
                <a:solidFill>
                  <a:schemeClr val="tx1"/>
                </a:solidFill>
              </a:rPr>
              <a:t>Labashi-Marduk</a:t>
            </a:r>
            <a:r>
              <a:rPr lang="en-US" sz="2000" dirty="0" smtClean="0">
                <a:solidFill>
                  <a:schemeClr val="tx1"/>
                </a:solidFill>
              </a:rPr>
              <a:t> </a:t>
            </a:r>
            <a:r>
              <a:rPr lang="en-US" sz="2000" b="1" dirty="0" smtClean="0">
                <a:solidFill>
                  <a:schemeClr val="tx1"/>
                </a:solidFill>
              </a:rPr>
              <a:t> 9 </a:t>
            </a:r>
            <a:r>
              <a:rPr lang="en-US" sz="2000" b="1" dirty="0" err="1" smtClean="0">
                <a:solidFill>
                  <a:schemeClr val="tx1"/>
                </a:solidFill>
              </a:rPr>
              <a:t>mo</a:t>
            </a:r>
            <a:endParaRPr lang="en-US" sz="2000" b="1" dirty="0">
              <a:solidFill>
                <a:schemeClr val="tx1"/>
              </a:solidFill>
            </a:endParaRPr>
          </a:p>
        </p:txBody>
      </p:sp>
      <p:cxnSp>
        <p:nvCxnSpPr>
          <p:cNvPr id="38" name="Straight Arrow Connector 37"/>
          <p:cNvCxnSpPr/>
          <p:nvPr/>
        </p:nvCxnSpPr>
        <p:spPr>
          <a:xfrm>
            <a:off x="7201626" y="2751100"/>
            <a:ext cx="1221238" cy="386556"/>
          </a:xfrm>
          <a:prstGeom prst="straightConnector1">
            <a:avLst/>
          </a:prstGeom>
          <a:ln w="76200">
            <a:solidFill>
              <a:schemeClr val="tx1">
                <a:lumMod val="50000"/>
                <a:lumOff val="50000"/>
              </a:schemeClr>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Explosion 1 23"/>
          <p:cNvSpPr/>
          <p:nvPr/>
        </p:nvSpPr>
        <p:spPr>
          <a:xfrm>
            <a:off x="7394029" y="3124007"/>
            <a:ext cx="409903" cy="536027"/>
          </a:xfrm>
          <a:prstGeom prst="irregularSeal1">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1 41"/>
          <p:cNvSpPr/>
          <p:nvPr/>
        </p:nvSpPr>
        <p:spPr>
          <a:xfrm>
            <a:off x="1403367" y="78123"/>
            <a:ext cx="409903" cy="536027"/>
          </a:xfrm>
          <a:prstGeom prst="irregularSeal1">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nt-Up Arrow 24"/>
          <p:cNvSpPr/>
          <p:nvPr/>
        </p:nvSpPr>
        <p:spPr>
          <a:xfrm rot="16200000">
            <a:off x="2293149" y="-298602"/>
            <a:ext cx="725213" cy="1562255"/>
          </a:xfrm>
          <a:prstGeom prst="bentUpArrow">
            <a:avLst>
              <a:gd name="adj1" fmla="val 42965"/>
              <a:gd name="adj2" fmla="val 33983"/>
              <a:gd name="adj3" fmla="val 22754"/>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8588422" y="3539424"/>
            <a:ext cx="315311" cy="220717"/>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Explosion 1 45"/>
          <p:cNvSpPr/>
          <p:nvPr/>
        </p:nvSpPr>
        <p:spPr>
          <a:xfrm>
            <a:off x="10484832" y="3630039"/>
            <a:ext cx="409903" cy="536027"/>
          </a:xfrm>
          <a:prstGeom prst="irregularSeal1">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147245" y="4129451"/>
            <a:ext cx="2337588" cy="70204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smtClean="0">
                <a:solidFill>
                  <a:schemeClr val="tx1"/>
                </a:solidFill>
                <a:effectLst>
                  <a:outerShdw blurRad="38100" dist="38100" dir="2700000" algn="tl">
                    <a:srgbClr val="000000">
                      <a:alpha val="43137"/>
                    </a:srgbClr>
                  </a:outerShdw>
                </a:effectLst>
              </a:rPr>
              <a:t>Nabonidus</a:t>
            </a:r>
            <a:r>
              <a:rPr lang="en-US" sz="2400" b="1" dirty="0" smtClean="0">
                <a:solidFill>
                  <a:schemeClr val="tx1"/>
                </a:solidFill>
                <a:effectLst>
                  <a:outerShdw blurRad="38100" dist="38100" dir="2700000" algn="tl">
                    <a:srgbClr val="000000">
                      <a:alpha val="43137"/>
                    </a:srgbClr>
                  </a:outerShdw>
                </a:effectLst>
              </a:rPr>
              <a:t/>
            </a:r>
            <a:br>
              <a:rPr lang="en-US" sz="2400" b="1" dirty="0" smtClean="0">
                <a:solidFill>
                  <a:schemeClr val="tx1"/>
                </a:solidFill>
                <a:effectLst>
                  <a:outerShdw blurRad="38100" dist="38100" dir="2700000" algn="tl">
                    <a:srgbClr val="000000">
                      <a:alpha val="43137"/>
                    </a:srgbClr>
                  </a:outerShdw>
                </a:effectLst>
              </a:rPr>
            </a:br>
            <a:r>
              <a:rPr lang="en-US" sz="1600" b="1" dirty="0" smtClean="0">
                <a:solidFill>
                  <a:schemeClr val="tx1"/>
                </a:solidFill>
                <a:effectLst>
                  <a:outerShdw blurRad="38100" dist="38100" dir="2700000" algn="tl">
                    <a:srgbClr val="000000">
                      <a:alpha val="43137"/>
                    </a:srgbClr>
                  </a:outerShdw>
                </a:effectLst>
              </a:rPr>
              <a:t>“son of nobody” 556--</a:t>
            </a:r>
            <a:endParaRPr lang="en-US" sz="1600" b="1" dirty="0">
              <a:solidFill>
                <a:schemeClr val="tx1"/>
              </a:solidFill>
              <a:effectLst>
                <a:outerShdw blurRad="38100" dist="38100" dir="2700000" algn="tl">
                  <a:srgbClr val="000000">
                    <a:alpha val="43137"/>
                  </a:srgbClr>
                </a:outerShdw>
              </a:effectLst>
            </a:endParaRPr>
          </a:p>
        </p:txBody>
      </p:sp>
      <p:sp>
        <p:nvSpPr>
          <p:cNvPr id="48" name="Rectangle 47"/>
          <p:cNvSpPr/>
          <p:nvPr/>
        </p:nvSpPr>
        <p:spPr>
          <a:xfrm>
            <a:off x="10514923" y="4356291"/>
            <a:ext cx="1598327" cy="475207"/>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Belshazzar</a:t>
            </a:r>
            <a:endParaRPr lang="en-US" sz="1600" b="1" dirty="0">
              <a:solidFill>
                <a:schemeClr val="tx1"/>
              </a:solidFill>
              <a:effectLst>
                <a:outerShdw blurRad="38100" dist="38100" dir="2700000" algn="tl">
                  <a:srgbClr val="000000">
                    <a:alpha val="43137"/>
                  </a:srgbClr>
                </a:outerShdw>
              </a:effectLst>
            </a:endParaRPr>
          </a:p>
        </p:txBody>
      </p:sp>
      <p:sp>
        <p:nvSpPr>
          <p:cNvPr id="50" name="Left-Right Arrow 49"/>
          <p:cNvSpPr/>
          <p:nvPr/>
        </p:nvSpPr>
        <p:spPr>
          <a:xfrm>
            <a:off x="4708381" y="4397089"/>
            <a:ext cx="3714483" cy="461705"/>
          </a:xfrm>
          <a:prstGeom prst="leftRightArrow">
            <a:avLst>
              <a:gd name="adj1" fmla="val 69765"/>
              <a:gd name="adj2" fmla="val 50000"/>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Deal:  Haran to N and Median </a:t>
            </a:r>
            <a:r>
              <a:rPr lang="en-US" sz="1400" dirty="0" err="1" smtClean="0"/>
              <a:t>emp</a:t>
            </a:r>
            <a:r>
              <a:rPr lang="en-US" sz="1400" dirty="0" smtClean="0"/>
              <a:t> to Cyrus</a:t>
            </a:r>
            <a:endParaRPr lang="en-US" sz="1400" dirty="0"/>
          </a:p>
        </p:txBody>
      </p:sp>
      <p:sp>
        <p:nvSpPr>
          <p:cNvPr id="37" name="Rectangle 36"/>
          <p:cNvSpPr/>
          <p:nvPr/>
        </p:nvSpPr>
        <p:spPr>
          <a:xfrm>
            <a:off x="1493401" y="4851428"/>
            <a:ext cx="3460914" cy="507905"/>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white"/>
                </a:solidFill>
                <a:effectLst>
                  <a:outerShdw blurRad="38100" dist="38100" dir="2700000" algn="tl">
                    <a:srgbClr val="000000">
                      <a:alpha val="43137"/>
                    </a:srgbClr>
                  </a:outerShdw>
                </a:effectLst>
              </a:rPr>
              <a:t>CAMBYSES</a:t>
            </a:r>
          </a:p>
          <a:p>
            <a:pPr lvl="0" algn="ctr"/>
            <a:r>
              <a:rPr lang="en-US" sz="2000" b="1" dirty="0">
                <a:solidFill>
                  <a:prstClr val="white"/>
                </a:solidFill>
                <a:effectLst>
                  <a:outerShdw blurRad="38100" dist="38100" dir="2700000" algn="tl">
                    <a:srgbClr val="000000">
                      <a:alpha val="43137"/>
                    </a:srgbClr>
                  </a:outerShdw>
                </a:effectLst>
              </a:rPr>
              <a:t>rules 530-522 </a:t>
            </a:r>
            <a:r>
              <a:rPr lang="en-US" sz="1400" dirty="0">
                <a:solidFill>
                  <a:prstClr val="black"/>
                </a:solidFill>
              </a:rPr>
              <a:t>(Gore: Xerxes Ezr.4.6)</a:t>
            </a:r>
          </a:p>
        </p:txBody>
      </p:sp>
      <p:grpSp>
        <p:nvGrpSpPr>
          <p:cNvPr id="3" name="Group 2"/>
          <p:cNvGrpSpPr/>
          <p:nvPr/>
        </p:nvGrpSpPr>
        <p:grpSpPr>
          <a:xfrm>
            <a:off x="-1" y="6262326"/>
            <a:ext cx="10405218" cy="595674"/>
            <a:chOff x="-1" y="6262326"/>
            <a:chExt cx="10405218" cy="595674"/>
          </a:xfrm>
        </p:grpSpPr>
        <p:sp>
          <p:nvSpPr>
            <p:cNvPr id="39" name="Rectangle 38"/>
            <p:cNvSpPr/>
            <p:nvPr/>
          </p:nvSpPr>
          <p:spPr>
            <a:xfrm>
              <a:off x="-1" y="6262326"/>
              <a:ext cx="2262693" cy="59567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ASSYRIANS</a:t>
              </a:r>
              <a:endParaRPr lang="en-US" sz="2000" b="1" dirty="0">
                <a:solidFill>
                  <a:schemeClr val="tx1"/>
                </a:solidFill>
                <a:effectLst>
                  <a:outerShdw blurRad="38100" dist="38100" dir="2700000" algn="tl">
                    <a:srgbClr val="000000">
                      <a:alpha val="43137"/>
                    </a:srgbClr>
                  </a:outerShdw>
                </a:effectLst>
              </a:endParaRPr>
            </a:p>
          </p:txBody>
        </p:sp>
        <p:sp>
          <p:nvSpPr>
            <p:cNvPr id="40" name="Rectangle 39"/>
            <p:cNvSpPr/>
            <p:nvPr/>
          </p:nvSpPr>
          <p:spPr>
            <a:xfrm>
              <a:off x="4361392" y="6262326"/>
              <a:ext cx="2262693" cy="595674"/>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MEDES</a:t>
              </a:r>
              <a:endParaRPr lang="en-US" sz="2000" b="1" dirty="0">
                <a:solidFill>
                  <a:schemeClr val="tx1"/>
                </a:solidFill>
                <a:effectLst>
                  <a:outerShdw blurRad="38100" dist="38100" dir="2700000" algn="tl">
                    <a:srgbClr val="000000">
                      <a:alpha val="43137"/>
                    </a:srgbClr>
                  </a:outerShdw>
                </a:effectLst>
              </a:endParaRPr>
            </a:p>
          </p:txBody>
        </p:sp>
        <p:sp>
          <p:nvSpPr>
            <p:cNvPr id="43" name="Rectangle 42"/>
            <p:cNvSpPr/>
            <p:nvPr/>
          </p:nvSpPr>
          <p:spPr>
            <a:xfrm>
              <a:off x="2262693" y="6262326"/>
              <a:ext cx="2106932" cy="59567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BABYLONIANS</a:t>
              </a:r>
              <a:endParaRPr lang="en-US" sz="2400" b="1" dirty="0">
                <a:solidFill>
                  <a:schemeClr val="tx1"/>
                </a:solidFill>
                <a:effectLst>
                  <a:outerShdw blurRad="38100" dist="38100" dir="2700000" algn="tl">
                    <a:srgbClr val="000000">
                      <a:alpha val="43137"/>
                    </a:srgbClr>
                  </a:outerShdw>
                </a:effectLst>
              </a:endParaRPr>
            </a:p>
          </p:txBody>
        </p:sp>
        <p:sp>
          <p:nvSpPr>
            <p:cNvPr id="49" name="Rectangle 48"/>
            <p:cNvSpPr/>
            <p:nvPr/>
          </p:nvSpPr>
          <p:spPr>
            <a:xfrm>
              <a:off x="6645489" y="6262326"/>
              <a:ext cx="1879864" cy="595674"/>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PERSIANS</a:t>
              </a:r>
              <a:endParaRPr lang="en-US" sz="2400" b="1" dirty="0">
                <a:solidFill>
                  <a:schemeClr val="tx1"/>
                </a:solidFill>
                <a:effectLst>
                  <a:outerShdw blurRad="38100" dist="38100" dir="2700000" algn="tl">
                    <a:srgbClr val="000000">
                      <a:alpha val="43137"/>
                    </a:srgbClr>
                  </a:outerShdw>
                </a:effectLst>
              </a:endParaRPr>
            </a:p>
          </p:txBody>
        </p:sp>
        <p:sp>
          <p:nvSpPr>
            <p:cNvPr id="51" name="Rectangle 50"/>
            <p:cNvSpPr/>
            <p:nvPr/>
          </p:nvSpPr>
          <p:spPr>
            <a:xfrm>
              <a:off x="8525353" y="6262326"/>
              <a:ext cx="1879864" cy="595674"/>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rPr>
                <a:t>GRK/MACED.</a:t>
              </a:r>
              <a:endParaRPr lang="en-US" sz="2400" b="1" dirty="0">
                <a:solidFill>
                  <a:schemeClr val="tx1"/>
                </a:solidFill>
                <a:effectLst>
                  <a:outerShdw blurRad="38100" dist="38100" dir="2700000" algn="tl">
                    <a:srgbClr val="000000">
                      <a:alpha val="43137"/>
                    </a:srgbClr>
                  </a:outerShdw>
                </a:effectLst>
              </a:endParaRPr>
            </a:p>
          </p:txBody>
        </p:sp>
      </p:grpSp>
      <p:sp>
        <p:nvSpPr>
          <p:cNvPr id="41" name="Rectangle 40"/>
          <p:cNvSpPr/>
          <p:nvPr/>
        </p:nvSpPr>
        <p:spPr>
          <a:xfrm>
            <a:off x="1509717" y="5431734"/>
            <a:ext cx="3444598" cy="464073"/>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solidFill>
                  <a:prstClr val="white"/>
                </a:solidFill>
                <a:effectLst>
                  <a:outerShdw blurRad="38100" dist="38100" dir="2700000" algn="tl">
                    <a:srgbClr val="000000">
                      <a:alpha val="43137"/>
                    </a:srgbClr>
                  </a:outerShdw>
                </a:effectLst>
              </a:rPr>
              <a:t>Pseudo </a:t>
            </a:r>
            <a:r>
              <a:rPr lang="en-US" b="1" dirty="0" err="1" smtClean="0">
                <a:solidFill>
                  <a:prstClr val="white"/>
                </a:solidFill>
                <a:effectLst>
                  <a:outerShdw blurRad="38100" dist="38100" dir="2700000" algn="tl">
                    <a:srgbClr val="000000">
                      <a:alpha val="43137"/>
                    </a:srgbClr>
                  </a:outerShdw>
                </a:effectLst>
              </a:rPr>
              <a:t>Smernis</a:t>
            </a:r>
            <a:r>
              <a:rPr lang="en-US" b="1" dirty="0">
                <a:solidFill>
                  <a:prstClr val="white"/>
                </a:solidFill>
                <a:effectLst>
                  <a:outerShdw blurRad="38100" dist="38100" dir="2700000" algn="tl">
                    <a:srgbClr val="000000">
                      <a:alpha val="43137"/>
                    </a:srgbClr>
                  </a:outerShdw>
                </a:effectLst>
              </a:rPr>
              <a:t> </a:t>
            </a:r>
            <a:endParaRPr lang="en-US" b="1" dirty="0" smtClean="0">
              <a:solidFill>
                <a:prstClr val="white"/>
              </a:solidFill>
              <a:effectLst>
                <a:outerShdw blurRad="38100" dist="38100" dir="2700000" algn="tl">
                  <a:srgbClr val="000000">
                    <a:alpha val="43137"/>
                  </a:srgbClr>
                </a:outerShdw>
              </a:effectLst>
            </a:endParaRPr>
          </a:p>
          <a:p>
            <a:pPr lvl="0" algn="ctr"/>
            <a:r>
              <a:rPr lang="en-US" sz="1400" b="1" dirty="0" err="1" smtClean="0">
                <a:solidFill>
                  <a:prstClr val="white"/>
                </a:solidFill>
                <a:effectLst>
                  <a:outerShdw blurRad="38100" dist="38100" dir="2700000" algn="tl">
                    <a:srgbClr val="000000">
                      <a:alpha val="43137"/>
                    </a:srgbClr>
                  </a:outerShdw>
                </a:effectLst>
              </a:rPr>
              <a:t>Gaumata</a:t>
            </a:r>
            <a:r>
              <a:rPr lang="en-US" sz="1400" b="1" dirty="0" smtClean="0">
                <a:solidFill>
                  <a:prstClr val="white"/>
                </a:solidFill>
                <a:effectLst>
                  <a:outerShdw blurRad="38100" dist="38100" dir="2700000" algn="tl">
                    <a:srgbClr val="000000">
                      <a:alpha val="43137"/>
                    </a:srgbClr>
                  </a:outerShdw>
                </a:effectLst>
              </a:rPr>
              <a:t> /Mede  </a:t>
            </a:r>
            <a:r>
              <a:rPr lang="en-US" sz="1400" dirty="0">
                <a:solidFill>
                  <a:prstClr val="black"/>
                </a:solidFill>
              </a:rPr>
              <a:t>(Gore: </a:t>
            </a:r>
            <a:r>
              <a:rPr lang="en-US" sz="1400" dirty="0" err="1" smtClean="0">
                <a:solidFill>
                  <a:prstClr val="black"/>
                </a:solidFill>
              </a:rPr>
              <a:t>Artaxerx</a:t>
            </a:r>
            <a:r>
              <a:rPr lang="en-US" sz="1400" dirty="0" smtClean="0">
                <a:solidFill>
                  <a:prstClr val="black"/>
                </a:solidFill>
              </a:rPr>
              <a:t>. Ezr.4.7ff)</a:t>
            </a:r>
            <a:r>
              <a:rPr lang="en-US" sz="1400" b="1" dirty="0" smtClean="0">
                <a:solidFill>
                  <a:prstClr val="white"/>
                </a:solidFill>
                <a:effectLst>
                  <a:outerShdw blurRad="38100" dist="38100" dir="2700000" algn="tl">
                    <a:srgbClr val="000000">
                      <a:alpha val="43137"/>
                    </a:srgbClr>
                  </a:outerShdw>
                </a:effectLst>
              </a:rPr>
              <a:t>5</a:t>
            </a:r>
          </a:p>
        </p:txBody>
      </p:sp>
      <p:sp>
        <p:nvSpPr>
          <p:cNvPr id="45" name="Explosion 1 44"/>
          <p:cNvSpPr/>
          <p:nvPr/>
        </p:nvSpPr>
        <p:spPr>
          <a:xfrm>
            <a:off x="4692767" y="5429963"/>
            <a:ext cx="409903" cy="536027"/>
          </a:xfrm>
          <a:prstGeom prst="irregularSeal1">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139559" y="5364255"/>
            <a:ext cx="3007685" cy="752766"/>
          </a:xfrm>
          <a:prstGeom prst="rect">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r>
              <a:rPr lang="en-US" sz="2800" b="1" dirty="0" smtClean="0">
                <a:solidFill>
                  <a:prstClr val="white"/>
                </a:solidFill>
                <a:effectLst>
                  <a:outerShdw blurRad="38100" dist="38100" dir="2700000" algn="tl">
                    <a:srgbClr val="000000">
                      <a:alpha val="43137"/>
                    </a:srgbClr>
                  </a:outerShdw>
                </a:effectLst>
              </a:rPr>
              <a:t>DARIUS  </a:t>
            </a:r>
            <a:r>
              <a:rPr lang="en-US" sz="2800" b="1" dirty="0" smtClean="0">
                <a:solidFill>
                  <a:prstClr val="white"/>
                </a:solidFill>
                <a:effectLst>
                  <a:outerShdw blurRad="38100" dist="38100" dir="2700000" algn="tl">
                    <a:srgbClr val="000000">
                      <a:alpha val="43137"/>
                    </a:srgbClr>
                  </a:outerShdw>
                </a:effectLst>
              </a:rPr>
              <a:t>the </a:t>
            </a:r>
            <a:r>
              <a:rPr lang="en-US" sz="2800" b="1" dirty="0" err="1" smtClean="0">
                <a:solidFill>
                  <a:prstClr val="white"/>
                </a:solidFill>
                <a:effectLst>
                  <a:outerShdw blurRad="38100" dist="38100" dir="2700000" algn="tl">
                    <a:srgbClr val="000000">
                      <a:alpha val="43137"/>
                    </a:srgbClr>
                  </a:outerShdw>
                </a:effectLst>
              </a:rPr>
              <a:t>Grt</a:t>
            </a:r>
            <a:r>
              <a:rPr lang="en-US" sz="2800" b="1" dirty="0" smtClean="0">
                <a:solidFill>
                  <a:prstClr val="white"/>
                </a:solidFill>
                <a:effectLst>
                  <a:outerShdw blurRad="38100" dist="38100" dir="2700000" algn="tl">
                    <a:srgbClr val="000000">
                      <a:alpha val="43137"/>
                    </a:srgbClr>
                  </a:outerShdw>
                </a:effectLst>
              </a:rPr>
              <a:t>   </a:t>
            </a:r>
            <a:r>
              <a:rPr lang="en-US" b="1" dirty="0" smtClean="0">
                <a:solidFill>
                  <a:prstClr val="white"/>
                </a:solidFill>
                <a:effectLst>
                  <a:outerShdw blurRad="38100" dist="38100" dir="2700000" algn="tl">
                    <a:srgbClr val="000000">
                      <a:alpha val="43137"/>
                    </a:srgbClr>
                  </a:outerShdw>
                </a:effectLst>
              </a:rPr>
              <a:t>521-486 </a:t>
            </a:r>
            <a:r>
              <a:rPr lang="en-US" sz="1400" b="1" dirty="0" err="1" smtClean="0">
                <a:solidFill>
                  <a:prstClr val="white"/>
                </a:solidFill>
                <a:effectLst>
                  <a:outerShdw blurRad="38100" dist="38100" dir="2700000" algn="tl">
                    <a:srgbClr val="000000">
                      <a:alpha val="43137"/>
                    </a:srgbClr>
                  </a:outerShdw>
                </a:effectLst>
              </a:rPr>
              <a:t>eauthorizes</a:t>
            </a:r>
            <a:r>
              <a:rPr lang="en-US" sz="1400" b="1" dirty="0" smtClean="0">
                <a:solidFill>
                  <a:prstClr val="white"/>
                </a:solidFill>
                <a:effectLst>
                  <a:outerShdw blurRad="38100" dist="38100" dir="2700000" algn="tl">
                    <a:srgbClr val="000000">
                      <a:alpha val="43137"/>
                    </a:srgbClr>
                  </a:outerShdw>
                </a:effectLst>
              </a:rPr>
              <a:t> </a:t>
            </a:r>
            <a:r>
              <a:rPr lang="en-US" sz="1400" b="1" dirty="0" smtClean="0">
                <a:solidFill>
                  <a:prstClr val="white"/>
                </a:solidFill>
                <a:effectLst>
                  <a:outerShdw blurRad="38100" dist="38100" dir="2700000" algn="tl">
                    <a:srgbClr val="000000">
                      <a:alpha val="43137"/>
                    </a:srgbClr>
                  </a:outerShdw>
                </a:effectLst>
              </a:rPr>
              <a:t>temple work</a:t>
            </a:r>
          </a:p>
        </p:txBody>
      </p:sp>
      <p:grpSp>
        <p:nvGrpSpPr>
          <p:cNvPr id="18" name="Group 17"/>
          <p:cNvGrpSpPr/>
          <p:nvPr/>
        </p:nvGrpSpPr>
        <p:grpSpPr>
          <a:xfrm>
            <a:off x="1" y="2788836"/>
            <a:ext cx="1403366" cy="1404089"/>
            <a:chOff x="1" y="2788836"/>
            <a:chExt cx="1403366" cy="1404089"/>
          </a:xfrm>
        </p:grpSpPr>
        <p:sp>
          <p:nvSpPr>
            <p:cNvPr id="53" name="Rectangle 52"/>
            <p:cNvSpPr/>
            <p:nvPr/>
          </p:nvSpPr>
          <p:spPr>
            <a:xfrm>
              <a:off x="1" y="3127143"/>
              <a:ext cx="1403366" cy="10657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smtClean="0">
                  <a:solidFill>
                    <a:prstClr val="white"/>
                  </a:solidFill>
                  <a:effectLst>
                    <a:outerShdw blurRad="38100" dist="38100" dir="2700000" algn="tl">
                      <a:srgbClr val="000000">
                        <a:alpha val="43137"/>
                      </a:srgbClr>
                    </a:outerShdw>
                  </a:effectLst>
                </a:rPr>
                <a:t>Cyraxres</a:t>
              </a:r>
              <a:r>
                <a:rPr lang="en-US" sz="2400" b="1" dirty="0" smtClean="0">
                  <a:solidFill>
                    <a:prstClr val="white"/>
                  </a:solidFill>
                  <a:effectLst>
                    <a:outerShdw blurRad="38100" dist="38100" dir="2700000" algn="tl">
                      <a:srgbClr val="000000">
                        <a:alpha val="43137"/>
                      </a:srgbClr>
                    </a:outerShdw>
                  </a:effectLst>
                </a:rPr>
                <a:t/>
              </a:r>
              <a:br>
                <a:rPr lang="en-US" sz="2400" b="1" dirty="0" smtClean="0">
                  <a:solidFill>
                    <a:prstClr val="white"/>
                  </a:solidFill>
                  <a:effectLst>
                    <a:outerShdw blurRad="38100" dist="38100" dir="2700000" algn="tl">
                      <a:srgbClr val="000000">
                        <a:alpha val="43137"/>
                      </a:srgbClr>
                    </a:outerShdw>
                  </a:effectLst>
                </a:rPr>
              </a:br>
              <a:r>
                <a:rPr lang="en-US" sz="1600" b="1" dirty="0" smtClean="0">
                  <a:solidFill>
                    <a:schemeClr val="tx1"/>
                  </a:solidFill>
                </a:rPr>
                <a:t>gives </a:t>
              </a:r>
            </a:p>
            <a:p>
              <a:pPr algn="ctr"/>
              <a:r>
                <a:rPr lang="en-US" sz="1600" b="1" dirty="0" smtClean="0">
                  <a:solidFill>
                    <a:schemeClr val="tx1"/>
                  </a:solidFill>
                </a:rPr>
                <a:t>K to Cyrus</a:t>
              </a:r>
              <a:endParaRPr lang="en-US" sz="1600" b="1" dirty="0">
                <a:solidFill>
                  <a:schemeClr val="tx1"/>
                </a:solidFill>
              </a:endParaRPr>
            </a:p>
          </p:txBody>
        </p:sp>
        <p:cxnSp>
          <p:nvCxnSpPr>
            <p:cNvPr id="54" name="Straight Arrow Connector 53"/>
            <p:cNvCxnSpPr/>
            <p:nvPr/>
          </p:nvCxnSpPr>
          <p:spPr>
            <a:xfrm flipH="1">
              <a:off x="919323" y="2788836"/>
              <a:ext cx="217638" cy="348820"/>
            </a:xfrm>
            <a:prstGeom prst="straightConnector1">
              <a:avLst/>
            </a:prstGeom>
            <a:ln w="76200">
              <a:solidFill>
                <a:schemeClr val="tx1">
                  <a:lumMod val="50000"/>
                  <a:lumOff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988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CANON</a:t>
            </a:r>
            <a:endParaRPr lang="en-US" sz="25000" dirty="0">
              <a:solidFill>
                <a:prstClr val="white"/>
              </a:solidFill>
            </a:endParaRPr>
          </a:p>
        </p:txBody>
      </p:sp>
    </p:spTree>
    <p:extLst>
      <p:ext uri="{BB962C8B-B14F-4D97-AF65-F5344CB8AC3E}">
        <p14:creationId xmlns:p14="http://schemas.microsoft.com/office/powerpoint/2010/main" val="3255968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
            </a:r>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276" y="204"/>
            <a:ext cx="5111429" cy="2988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73" y="3070969"/>
            <a:ext cx="5108027" cy="378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204"/>
            <a:ext cx="5181600" cy="165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664548"/>
            <a:ext cx="5181600" cy="239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537" y="4107142"/>
            <a:ext cx="5181599" cy="155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686629"/>
            <a:ext cx="51816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rot="16200000">
            <a:off x="-2585543" y="2582440"/>
            <a:ext cx="6858000" cy="168691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a:solidFill>
                  <a:srgbClr val="000000"/>
                </a:solidFill>
                <a:latin typeface="Rockwell Extra Bold" panose="02060903040505020403" pitchFamily="18" charset="0"/>
              </a:rPr>
              <a:t>LXX</a:t>
            </a:r>
            <a:r>
              <a:rPr lang="en-US" sz="2800" b="1" dirty="0">
                <a:solidFill>
                  <a:srgbClr val="000000"/>
                </a:solidFill>
                <a:latin typeface="Rockwell Extra Bold" panose="02060903040505020403" pitchFamily="18" charset="0"/>
              </a:rPr>
              <a:t>  </a:t>
            </a:r>
            <a:r>
              <a:rPr lang="en-US" sz="3200" b="1" dirty="0">
                <a:solidFill>
                  <a:srgbClr val="000000"/>
                </a:solidFill>
                <a:latin typeface="Rockwell Extra Bold" panose="02060903040505020403" pitchFamily="18" charset="0"/>
              </a:rPr>
              <a:t> </a:t>
            </a:r>
            <a:endParaRPr lang="en-US" sz="3200" b="1" dirty="0" smtClean="0">
              <a:solidFill>
                <a:srgbClr val="000000"/>
              </a:solidFill>
              <a:latin typeface="Rockwell Extra Bold" panose="02060903040505020403" pitchFamily="18" charset="0"/>
            </a:endParaRPr>
          </a:p>
          <a:p>
            <a:pPr algn="ctr"/>
            <a:r>
              <a:rPr lang="en-US" sz="3200" b="1" dirty="0" smtClean="0">
                <a:solidFill>
                  <a:srgbClr val="000000"/>
                </a:solidFill>
                <a:effectLst>
                  <a:outerShdw blurRad="38100" dist="38100" dir="2700000" algn="tl">
                    <a:srgbClr val="000000">
                      <a:alpha val="43137"/>
                    </a:srgbClr>
                  </a:outerShdw>
                </a:effectLst>
                <a:latin typeface="Rockwell Condensed" panose="02060603050405020104" pitchFamily="18" charset="0"/>
                <a:ea typeface="Gungsuh" panose="02030600000101010101" pitchFamily="18" charset="-127"/>
              </a:rPr>
              <a:t>Table </a:t>
            </a:r>
            <a:r>
              <a:rPr lang="en-US" sz="3200" b="1" dirty="0">
                <a:solidFill>
                  <a:srgbClr val="000000"/>
                </a:solidFill>
                <a:effectLst>
                  <a:outerShdw blurRad="38100" dist="38100" dir="2700000" algn="tl">
                    <a:srgbClr val="000000">
                      <a:alpha val="43137"/>
                    </a:srgbClr>
                  </a:outerShdw>
                </a:effectLst>
                <a:latin typeface="Rockwell Condensed" panose="02060603050405020104" pitchFamily="18" charset="0"/>
                <a:ea typeface="Gungsuh" panose="02030600000101010101" pitchFamily="18" charset="-127"/>
              </a:rPr>
              <a:t>of </a:t>
            </a:r>
            <a:r>
              <a:rPr lang="en-US" sz="3200" b="1" dirty="0" smtClean="0">
                <a:solidFill>
                  <a:srgbClr val="000000"/>
                </a:solidFill>
                <a:effectLst>
                  <a:outerShdw blurRad="38100" dist="38100" dir="2700000" algn="tl">
                    <a:srgbClr val="000000">
                      <a:alpha val="43137"/>
                    </a:srgbClr>
                  </a:outerShdw>
                </a:effectLst>
                <a:latin typeface="Rockwell Condensed" panose="02060603050405020104" pitchFamily="18" charset="0"/>
                <a:ea typeface="Gungsuh" panose="02030600000101010101" pitchFamily="18" charset="-127"/>
              </a:rPr>
              <a:t>Contents Codex </a:t>
            </a:r>
            <a:r>
              <a:rPr lang="en-US" sz="3200" b="1" dirty="0" err="1" smtClean="0">
                <a:solidFill>
                  <a:srgbClr val="000000"/>
                </a:solidFill>
                <a:effectLst>
                  <a:outerShdw blurRad="38100" dist="38100" dir="2700000" algn="tl">
                    <a:srgbClr val="000000">
                      <a:alpha val="43137"/>
                    </a:srgbClr>
                  </a:outerShdw>
                </a:effectLst>
                <a:latin typeface="Rockwell Condensed" panose="02060603050405020104" pitchFamily="18" charset="0"/>
                <a:ea typeface="Gungsuh" panose="02030600000101010101" pitchFamily="18" charset="-127"/>
              </a:rPr>
              <a:t>Alexandrinus</a:t>
            </a:r>
            <a:endParaRPr lang="en-US" sz="3200" b="1" dirty="0" smtClean="0">
              <a:solidFill>
                <a:srgbClr val="000000"/>
              </a:solidFill>
              <a:effectLst>
                <a:outerShdw blurRad="38100" dist="38100" dir="2700000" algn="tl">
                  <a:srgbClr val="000000">
                    <a:alpha val="43137"/>
                  </a:srgbClr>
                </a:outerShdw>
              </a:effectLst>
              <a:latin typeface="Rockwell Condensed" panose="02060603050405020104" pitchFamily="18" charset="0"/>
              <a:ea typeface="Gungsuh" panose="02030600000101010101" pitchFamily="18" charset="-127"/>
            </a:endParaRPr>
          </a:p>
          <a:p>
            <a:pPr algn="ctr"/>
            <a:r>
              <a:rPr lang="en-US" sz="1500" b="1" dirty="0" smtClean="0">
                <a:solidFill>
                  <a:srgbClr val="002060"/>
                </a:solidFill>
              </a:rPr>
              <a:t>www.symeon-anthony.info/BibleCanon/Alexandrinus/CodexAlexandrinus.html</a:t>
            </a:r>
          </a:p>
          <a:p>
            <a:pPr algn="ctr"/>
            <a:endParaRPr lang="en-US" sz="1500" b="1" dirty="0">
              <a:solidFill>
                <a:srgbClr val="002060"/>
              </a:solidFill>
            </a:endParaRPr>
          </a:p>
        </p:txBody>
      </p:sp>
      <p:sp>
        <p:nvSpPr>
          <p:cNvPr id="37" name="Right Arrow 36"/>
          <p:cNvSpPr/>
          <p:nvPr/>
        </p:nvSpPr>
        <p:spPr>
          <a:xfrm>
            <a:off x="1123950" y="2655616"/>
            <a:ext cx="811594" cy="945005"/>
          </a:xfrm>
          <a:prstGeom prst="rightArrow">
            <a:avLst>
              <a:gd name="adj1" fmla="val 65730"/>
              <a:gd name="adj2" fmla="val 50000"/>
            </a:avLst>
          </a:prstGeom>
          <a:solidFill>
            <a:srgbClr val="C000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Left Brace 30"/>
          <p:cNvSpPr/>
          <p:nvPr/>
        </p:nvSpPr>
        <p:spPr>
          <a:xfrm>
            <a:off x="1167797" y="5505450"/>
            <a:ext cx="723900" cy="1200150"/>
          </a:xfrm>
          <a:prstGeom prst="leftBrace">
            <a:avLst>
              <a:gd name="adj1" fmla="val 41447"/>
              <a:gd name="adj2" fmla="val 50000"/>
            </a:avLst>
          </a:prstGeom>
          <a:ln w="76200">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32" name="Group 31"/>
          <p:cNvGrpSpPr/>
          <p:nvPr/>
        </p:nvGrpSpPr>
        <p:grpSpPr>
          <a:xfrm rot="20825789">
            <a:off x="3905385" y="1744967"/>
            <a:ext cx="7742752" cy="4325352"/>
            <a:chOff x="3810000" y="348820"/>
            <a:chExt cx="7742752" cy="4325352"/>
          </a:xfrm>
        </p:grpSpPr>
        <p:pic>
          <p:nvPicPr>
            <p:cNvPr id="266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799" y="348820"/>
              <a:ext cx="5913953" cy="432535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
          <p:nvSpPr>
            <p:cNvPr id="41" name="Left Brace 40"/>
            <p:cNvSpPr/>
            <p:nvPr/>
          </p:nvSpPr>
          <p:spPr>
            <a:xfrm>
              <a:off x="3810000" y="647700"/>
              <a:ext cx="1962149" cy="3657600"/>
            </a:xfrm>
            <a:prstGeom prst="leftBrace">
              <a:avLst>
                <a:gd name="adj1" fmla="val 41447"/>
                <a:gd name="adj2" fmla="val 50000"/>
              </a:avLst>
            </a:prstGeom>
            <a:ln w="114300">
              <a:solidFill>
                <a:srgbClr val="C0000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02070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04"/>
            <a:ext cx="7980868" cy="23265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8296788" y="-55396"/>
            <a:ext cx="3561837" cy="238212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solidFill>
                  <a:prstClr val="black"/>
                </a:solidFill>
              </a:rPr>
              <a:t>explanation for placement</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2289"/>
            <a:ext cx="12192000" cy="445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82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LANG</a:t>
            </a:r>
            <a:endParaRPr lang="en-US" sz="25000" dirty="0">
              <a:solidFill>
                <a:prstClr val="white"/>
              </a:solidFill>
            </a:endParaRPr>
          </a:p>
        </p:txBody>
      </p:sp>
    </p:spTree>
    <p:extLst>
      <p:ext uri="{BB962C8B-B14F-4D97-AF65-F5344CB8AC3E}">
        <p14:creationId xmlns:p14="http://schemas.microsoft.com/office/powerpoint/2010/main" val="2257253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r>
              <a:rPr lang="en-US" sz="4000" b="1" dirty="0" smtClean="0">
                <a:latin typeface="+mn-lt"/>
              </a:rPr>
              <a:t>A </a:t>
            </a:r>
            <a:r>
              <a:rPr lang="en-US" sz="4000" b="1" dirty="0">
                <a:latin typeface="+mn-lt"/>
              </a:rPr>
              <a:t>further argument </a:t>
            </a:r>
            <a:r>
              <a:rPr lang="en-US" sz="4000" b="1" dirty="0" smtClean="0">
                <a:latin typeface="+mn-lt"/>
              </a:rPr>
              <a:t>concerns the </a:t>
            </a:r>
            <a:r>
              <a:rPr lang="en-US" sz="4000" b="1" dirty="0">
                <a:latin typeface="+mn-lt"/>
              </a:rPr>
              <a:t>age of the </a:t>
            </a:r>
            <a:r>
              <a:rPr lang="en-US" sz="4000" b="1" dirty="0" smtClean="0">
                <a:latin typeface="+mn-lt"/>
              </a:rPr>
              <a:t>words: </a:t>
            </a:r>
            <a:br>
              <a:rPr lang="en-US" sz="4000" b="1" dirty="0" smtClean="0">
                <a:latin typeface="+mn-lt"/>
              </a:rPr>
            </a:br>
            <a:r>
              <a:rPr lang="en-US" sz="4000" b="1" dirty="0">
                <a:latin typeface="+mn-lt"/>
              </a:rPr>
              <a:t/>
            </a:r>
            <a:br>
              <a:rPr lang="en-US" sz="4000" b="1" dirty="0">
                <a:latin typeface="+mn-lt"/>
              </a:rPr>
            </a:br>
            <a:r>
              <a:rPr lang="en-US" sz="4000" b="1" i="1" dirty="0" smtClean="0">
                <a:latin typeface="+mn-lt"/>
              </a:rPr>
              <a:t>Driver states:</a:t>
            </a:r>
            <a:r>
              <a:rPr lang="en-US" sz="4000" b="1" dirty="0" smtClean="0">
                <a:latin typeface="+mn-lt"/>
              </a:rPr>
              <a:t/>
            </a:r>
            <a:br>
              <a:rPr lang="en-US" sz="4000" b="1" dirty="0" smtClean="0">
                <a:latin typeface="+mn-lt"/>
              </a:rPr>
            </a:br>
            <a:r>
              <a:rPr lang="en-US" sz="4000" b="1" dirty="0" err="1" smtClean="0">
                <a:latin typeface="+mn-lt"/>
              </a:rPr>
              <a:t>psalterion</a:t>
            </a:r>
            <a:r>
              <a:rPr lang="en-US" sz="4000" b="1" dirty="0" smtClean="0">
                <a:latin typeface="+mn-lt"/>
              </a:rPr>
              <a:t> was “</a:t>
            </a:r>
            <a:r>
              <a:rPr lang="en-US" sz="4000" b="1" dirty="0">
                <a:latin typeface="+mn-lt"/>
              </a:rPr>
              <a:t>found first in Aristotle” and </a:t>
            </a:r>
            <a:r>
              <a:rPr lang="en-US" sz="4000" b="1" dirty="0" err="1">
                <a:latin typeface="+mn-lt"/>
              </a:rPr>
              <a:t>sumphonia</a:t>
            </a:r>
            <a:r>
              <a:rPr lang="en-US" sz="4000" b="1" dirty="0">
                <a:latin typeface="+mn-lt"/>
              </a:rPr>
              <a:t> was “first in Plato, and in the sense of concerted music (or, perhaps, of a specific musical instrument), first in Polybius.”  - Driver, lviii.</a:t>
            </a:r>
            <a:br>
              <a:rPr lang="en-US" sz="4000" b="1" dirty="0">
                <a:latin typeface="+mn-lt"/>
              </a:rPr>
            </a:br>
            <a:r>
              <a:rPr lang="en-US" sz="4000" b="1" dirty="0" smtClean="0">
                <a:latin typeface="+mn-lt"/>
              </a:rPr>
              <a:t/>
            </a:r>
            <a:br>
              <a:rPr lang="en-US" sz="4000" b="1" dirty="0" smtClean="0">
                <a:latin typeface="+mn-lt"/>
              </a:rPr>
            </a:br>
            <a:r>
              <a:rPr lang="en-US" sz="4000" dirty="0" smtClean="0">
                <a:latin typeface="+mn-lt"/>
              </a:rPr>
              <a:t>[</a:t>
            </a:r>
            <a:r>
              <a:rPr lang="en-US" sz="4000" dirty="0">
                <a:latin typeface="+mn-lt"/>
              </a:rPr>
              <a:t>time frame note:  Aristotle lived </a:t>
            </a:r>
            <a:r>
              <a:rPr lang="en-US" sz="4000" b="1" dirty="0">
                <a:latin typeface="+mn-lt"/>
              </a:rPr>
              <a:t>384-322 BC, </a:t>
            </a:r>
            <a:r>
              <a:rPr lang="en-US" sz="4000" b="1" dirty="0" smtClean="0">
                <a:latin typeface="+mn-lt"/>
              </a:rPr>
              <a:t/>
            </a:r>
            <a:br>
              <a:rPr lang="en-US" sz="4000" b="1" dirty="0" smtClean="0">
                <a:latin typeface="+mn-lt"/>
              </a:rPr>
            </a:br>
            <a:r>
              <a:rPr lang="en-US" sz="4000" dirty="0" smtClean="0">
                <a:latin typeface="+mn-lt"/>
              </a:rPr>
              <a:t>and </a:t>
            </a:r>
            <a:r>
              <a:rPr lang="en-US" sz="4000" dirty="0">
                <a:latin typeface="+mn-lt"/>
              </a:rPr>
              <a:t>Plato lived c. </a:t>
            </a:r>
            <a:r>
              <a:rPr lang="en-US" sz="4000" b="1" dirty="0">
                <a:latin typeface="+mn-lt"/>
              </a:rPr>
              <a:t>428/424 -347 </a:t>
            </a:r>
            <a:r>
              <a:rPr lang="en-US" sz="4000" b="1" dirty="0" smtClean="0">
                <a:latin typeface="+mn-lt"/>
              </a:rPr>
              <a:t>BC</a:t>
            </a:r>
            <a:r>
              <a:rPr lang="en-US" sz="4000" dirty="0" smtClean="0">
                <a:latin typeface="+mn-lt"/>
              </a:rPr>
              <a:t>]</a:t>
            </a:r>
            <a:endParaRPr lang="en-US" sz="4000" b="1" dirty="0">
              <a:solidFill>
                <a:srgbClr val="C00000"/>
              </a:solidFill>
              <a:latin typeface="+mn-lt"/>
            </a:endParaRPr>
          </a:p>
        </p:txBody>
      </p:sp>
    </p:spTree>
    <p:extLst>
      <p:ext uri="{BB962C8B-B14F-4D97-AF65-F5344CB8AC3E}">
        <p14:creationId xmlns:p14="http://schemas.microsoft.com/office/powerpoint/2010/main" val="280895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ppp</a:t>
            </a:r>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810994"/>
            <a:ext cx="12192000" cy="5632311"/>
          </a:xfrm>
          <a:prstGeom prst="rect">
            <a:avLst/>
          </a:prstGeom>
          <a:solidFill>
            <a:schemeClr val="bg1"/>
          </a:solidFill>
        </p:spPr>
        <p:txBody>
          <a:bodyPr wrap="square">
            <a:spAutoFit/>
          </a:bodyPr>
          <a:lstStyle/>
          <a:p>
            <a:r>
              <a:rPr lang="en-US" sz="2400" dirty="0"/>
              <a:t>CHAPTER 10.</a:t>
            </a:r>
          </a:p>
          <a:p>
            <a:r>
              <a:rPr lang="en-US" sz="2400" b="1" u="sng" dirty="0"/>
              <a:t>CONCERNING DANIEL AND WHAT BEFELL HIM AT BABYLON,</a:t>
            </a:r>
            <a:endParaRPr lang="en-US" sz="2400" u="sng" dirty="0"/>
          </a:p>
          <a:p>
            <a:pPr marL="457200" indent="-457200">
              <a:buAutoNum type="arabicPeriod"/>
            </a:pPr>
            <a:r>
              <a:rPr lang="en-US" sz="2400" dirty="0" smtClean="0">
                <a:solidFill>
                  <a:srgbClr val="000000"/>
                </a:solidFill>
              </a:rPr>
              <a:t>BUT </a:t>
            </a:r>
            <a:r>
              <a:rPr lang="en-US" sz="2400" dirty="0">
                <a:solidFill>
                  <a:srgbClr val="000000"/>
                </a:solidFill>
              </a:rPr>
              <a:t>now Nebuchadnezzar, king of Babylon, took some of the most noble of the Jews </a:t>
            </a:r>
            <a:r>
              <a:rPr lang="en-US" sz="2400" dirty="0" smtClean="0">
                <a:solidFill>
                  <a:srgbClr val="000000"/>
                </a:solidFill>
              </a:rPr>
              <a:t>…</a:t>
            </a:r>
          </a:p>
          <a:p>
            <a:r>
              <a:rPr lang="en-US" sz="2400" dirty="0" smtClean="0">
                <a:solidFill>
                  <a:srgbClr val="000000"/>
                </a:solidFill>
              </a:rPr>
              <a:t>       among </a:t>
            </a:r>
            <a:r>
              <a:rPr lang="en-US" sz="2400" dirty="0">
                <a:solidFill>
                  <a:srgbClr val="000000"/>
                </a:solidFill>
              </a:rPr>
              <a:t>these there were four of the family of Zedekiah, of most excellent dispositions, </a:t>
            </a:r>
            <a:endParaRPr lang="en-US" sz="2400" dirty="0" smtClean="0">
              <a:solidFill>
                <a:srgbClr val="000000"/>
              </a:solidFill>
            </a:endParaRPr>
          </a:p>
          <a:p>
            <a:r>
              <a:rPr lang="en-US" sz="2400" dirty="0">
                <a:solidFill>
                  <a:srgbClr val="000000"/>
                </a:solidFill>
              </a:rPr>
              <a:t> </a:t>
            </a:r>
            <a:r>
              <a:rPr lang="en-US" sz="2400" dirty="0" smtClean="0">
                <a:solidFill>
                  <a:srgbClr val="000000"/>
                </a:solidFill>
              </a:rPr>
              <a:t>      one </a:t>
            </a:r>
            <a:r>
              <a:rPr lang="en-US" sz="2400" dirty="0">
                <a:solidFill>
                  <a:srgbClr val="000000"/>
                </a:solidFill>
              </a:rPr>
              <a:t>of </a:t>
            </a:r>
            <a:r>
              <a:rPr lang="en-US" sz="2400" dirty="0" smtClean="0">
                <a:solidFill>
                  <a:srgbClr val="000000"/>
                </a:solidFill>
              </a:rPr>
              <a:t> whom </a:t>
            </a:r>
            <a:r>
              <a:rPr lang="en-US" sz="2400" dirty="0">
                <a:solidFill>
                  <a:srgbClr val="000000"/>
                </a:solidFill>
              </a:rPr>
              <a:t>was called </a:t>
            </a:r>
            <a:r>
              <a:rPr lang="en-US" sz="2400" dirty="0" smtClean="0">
                <a:solidFill>
                  <a:srgbClr val="000000"/>
                </a:solidFill>
              </a:rPr>
              <a:t>Daniel…</a:t>
            </a:r>
          </a:p>
          <a:p>
            <a:r>
              <a:rPr lang="en-US" sz="2400" dirty="0" smtClean="0">
                <a:solidFill>
                  <a:srgbClr val="000000"/>
                </a:solidFill>
              </a:rPr>
              <a:t>CHAPTER 11.</a:t>
            </a:r>
          </a:p>
          <a:p>
            <a:pPr marL="457200" indent="-457200">
              <a:buAutoNum type="arabicPeriod" startAt="7"/>
            </a:pPr>
            <a:r>
              <a:rPr lang="en-US" sz="2400" dirty="0" smtClean="0">
                <a:solidFill>
                  <a:srgbClr val="000000"/>
                </a:solidFill>
              </a:rPr>
              <a:t>… </a:t>
            </a:r>
            <a:r>
              <a:rPr lang="en-US" sz="2400" b="1" dirty="0" smtClean="0">
                <a:solidFill>
                  <a:srgbClr val="000000"/>
                </a:solidFill>
              </a:rPr>
              <a:t>we </a:t>
            </a:r>
            <a:r>
              <a:rPr lang="en-US" sz="2400" b="1" dirty="0">
                <a:solidFill>
                  <a:srgbClr val="000000"/>
                </a:solidFill>
              </a:rPr>
              <a:t>believe that Daniel conversed with God; for he did not only prophesy of future events</a:t>
            </a:r>
            <a:r>
              <a:rPr lang="en-US" sz="2400" b="1" dirty="0" smtClean="0">
                <a:solidFill>
                  <a:srgbClr val="000000"/>
                </a:solidFill>
              </a:rPr>
              <a:t>, as </a:t>
            </a:r>
            <a:r>
              <a:rPr lang="en-US" sz="2400" b="1" dirty="0">
                <a:solidFill>
                  <a:srgbClr val="000000"/>
                </a:solidFill>
              </a:rPr>
              <a:t>did the other prophets, but he also determined the time of their accomplishment</a:t>
            </a:r>
            <a:r>
              <a:rPr lang="en-US" sz="2400" b="1" dirty="0" smtClean="0">
                <a:solidFill>
                  <a:srgbClr val="000000"/>
                </a:solidFill>
              </a:rPr>
              <a:t>.</a:t>
            </a:r>
          </a:p>
          <a:p>
            <a:r>
              <a:rPr lang="en-US" sz="2400" dirty="0" smtClean="0">
                <a:solidFill>
                  <a:srgbClr val="000000"/>
                </a:solidFill>
              </a:rPr>
              <a:t>      …..And </a:t>
            </a:r>
            <a:r>
              <a:rPr lang="en-US" sz="2400" dirty="0">
                <a:solidFill>
                  <a:srgbClr val="000000"/>
                </a:solidFill>
              </a:rPr>
              <a:t>indeed it so came to pass, that our nation suffered these things under </a:t>
            </a:r>
            <a:r>
              <a:rPr lang="en-US" sz="2400" dirty="0" smtClean="0">
                <a:solidFill>
                  <a:srgbClr val="000000"/>
                </a:solidFill>
              </a:rPr>
              <a:t>Antiochus</a:t>
            </a:r>
          </a:p>
          <a:p>
            <a:r>
              <a:rPr lang="en-US" sz="2400" dirty="0">
                <a:solidFill>
                  <a:srgbClr val="000000"/>
                </a:solidFill>
              </a:rPr>
              <a:t> </a:t>
            </a:r>
            <a:r>
              <a:rPr lang="en-US" sz="2400" dirty="0" smtClean="0">
                <a:solidFill>
                  <a:srgbClr val="000000"/>
                </a:solidFill>
              </a:rPr>
              <a:t>     Epiphanes</a:t>
            </a:r>
            <a:r>
              <a:rPr lang="en-US" sz="2400" dirty="0">
                <a:solidFill>
                  <a:srgbClr val="000000"/>
                </a:solidFill>
              </a:rPr>
              <a:t>, according to Daniel's vision, and what he wrote many years before they came to </a:t>
            </a:r>
            <a:r>
              <a:rPr lang="en-US" sz="2400" dirty="0" smtClean="0">
                <a:solidFill>
                  <a:srgbClr val="000000"/>
                </a:solidFill>
              </a:rPr>
              <a:t> </a:t>
            </a:r>
          </a:p>
          <a:p>
            <a:r>
              <a:rPr lang="en-US" sz="2400" dirty="0">
                <a:solidFill>
                  <a:srgbClr val="000000"/>
                </a:solidFill>
              </a:rPr>
              <a:t> </a:t>
            </a:r>
            <a:r>
              <a:rPr lang="en-US" sz="2400" dirty="0" smtClean="0">
                <a:solidFill>
                  <a:srgbClr val="000000"/>
                </a:solidFill>
              </a:rPr>
              <a:t>     pass</a:t>
            </a:r>
            <a:r>
              <a:rPr lang="en-US" sz="2400" dirty="0">
                <a:solidFill>
                  <a:srgbClr val="000000"/>
                </a:solidFill>
              </a:rPr>
              <a:t>. In the very same manner Daniel also wrote concerning the Roman government, and </a:t>
            </a:r>
            <a:endParaRPr lang="en-US" sz="2400" dirty="0" smtClean="0">
              <a:solidFill>
                <a:srgbClr val="000000"/>
              </a:solidFill>
            </a:endParaRPr>
          </a:p>
          <a:p>
            <a:r>
              <a:rPr lang="en-US" sz="2400" dirty="0">
                <a:solidFill>
                  <a:srgbClr val="000000"/>
                </a:solidFill>
              </a:rPr>
              <a:t> </a:t>
            </a:r>
            <a:r>
              <a:rPr lang="en-US" sz="2400" dirty="0" smtClean="0">
                <a:solidFill>
                  <a:srgbClr val="000000"/>
                </a:solidFill>
              </a:rPr>
              <a:t>     that </a:t>
            </a:r>
            <a:r>
              <a:rPr lang="en-US" sz="2400" dirty="0">
                <a:solidFill>
                  <a:srgbClr val="000000"/>
                </a:solidFill>
              </a:rPr>
              <a:t>our country should be made desolate by them. </a:t>
            </a:r>
            <a:r>
              <a:rPr lang="en-US" sz="2400" b="1" dirty="0">
                <a:solidFill>
                  <a:srgbClr val="000000"/>
                </a:solidFill>
              </a:rPr>
              <a:t>All these things did this man leave in </a:t>
            </a:r>
            <a:endParaRPr lang="en-US" sz="2400" b="1" dirty="0" smtClean="0">
              <a:solidFill>
                <a:srgbClr val="000000"/>
              </a:solidFill>
            </a:endParaRPr>
          </a:p>
          <a:p>
            <a:r>
              <a:rPr lang="en-US" sz="2400" b="1" dirty="0">
                <a:solidFill>
                  <a:srgbClr val="000000"/>
                </a:solidFill>
              </a:rPr>
              <a:t> </a:t>
            </a:r>
            <a:r>
              <a:rPr lang="en-US" sz="2400" b="1" dirty="0" smtClean="0">
                <a:solidFill>
                  <a:srgbClr val="000000"/>
                </a:solidFill>
              </a:rPr>
              <a:t>     writing</a:t>
            </a:r>
            <a:r>
              <a:rPr lang="en-US" sz="2400" b="1" dirty="0">
                <a:solidFill>
                  <a:srgbClr val="000000"/>
                </a:solidFill>
              </a:rPr>
              <a:t>, as God had showed them to him, insomuch that such as read his prophecies, </a:t>
            </a:r>
            <a:r>
              <a:rPr lang="en-US" sz="2400" dirty="0">
                <a:solidFill>
                  <a:srgbClr val="000000"/>
                </a:solidFill>
              </a:rPr>
              <a:t>and </a:t>
            </a:r>
            <a:r>
              <a:rPr lang="en-US" sz="2400" dirty="0" smtClean="0">
                <a:solidFill>
                  <a:srgbClr val="000000"/>
                </a:solidFill>
              </a:rPr>
              <a:t>  </a:t>
            </a:r>
          </a:p>
          <a:p>
            <a:r>
              <a:rPr lang="en-US" sz="2400" dirty="0">
                <a:solidFill>
                  <a:srgbClr val="000000"/>
                </a:solidFill>
              </a:rPr>
              <a:t> </a:t>
            </a:r>
            <a:r>
              <a:rPr lang="en-US" sz="2400" dirty="0" smtClean="0">
                <a:solidFill>
                  <a:srgbClr val="000000"/>
                </a:solidFill>
              </a:rPr>
              <a:t>     see how </a:t>
            </a:r>
            <a:r>
              <a:rPr lang="en-US" sz="2400" dirty="0">
                <a:solidFill>
                  <a:srgbClr val="000000"/>
                </a:solidFill>
              </a:rPr>
              <a:t>they have been fulfilled, would wonder at the honor wherewith God honored Daniel</a:t>
            </a:r>
            <a:endParaRPr lang="en-US" sz="2400" dirty="0"/>
          </a:p>
        </p:txBody>
      </p:sp>
      <p:sp>
        <p:nvSpPr>
          <p:cNvPr id="6" name="Rectangle 5"/>
          <p:cNvSpPr/>
          <p:nvPr/>
        </p:nvSpPr>
        <p:spPr>
          <a:xfrm>
            <a:off x="0" y="216"/>
            <a:ext cx="12192000" cy="62779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smtClean="0">
                <a:solidFill>
                  <a:srgbClr val="000000"/>
                </a:solidFill>
                <a:latin typeface="Rockwell Extra Bold" panose="02060903040505020403" pitchFamily="18" charset="0"/>
              </a:rPr>
              <a:t>JOSEPHUS   Antiquities </a:t>
            </a:r>
            <a:r>
              <a:rPr lang="en-US" sz="3600" b="1" dirty="0">
                <a:solidFill>
                  <a:srgbClr val="000000"/>
                </a:solidFill>
                <a:latin typeface="Rockwell Extra Bold" panose="02060903040505020403" pitchFamily="18" charset="0"/>
              </a:rPr>
              <a:t>of the Jews </a:t>
            </a:r>
            <a:r>
              <a:rPr lang="en-US" sz="3600" b="1" dirty="0" smtClean="0">
                <a:solidFill>
                  <a:srgbClr val="000000"/>
                </a:solidFill>
                <a:latin typeface="Rockwell Extra Bold" panose="02060903040505020403" pitchFamily="18" charset="0"/>
              </a:rPr>
              <a:t>  Book X</a:t>
            </a:r>
            <a:endParaRPr lang="en-US" sz="3600" b="1" i="0" dirty="0">
              <a:solidFill>
                <a:srgbClr val="000000"/>
              </a:solidFill>
              <a:effectLst/>
              <a:latin typeface="Rockwell Extra Bold" panose="02060903040505020403" pitchFamily="18" charset="0"/>
            </a:endParaRPr>
          </a:p>
        </p:txBody>
      </p:sp>
      <p:sp>
        <p:nvSpPr>
          <p:cNvPr id="7" name="Rectangle 6"/>
          <p:cNvSpPr/>
          <p:nvPr/>
        </p:nvSpPr>
        <p:spPr>
          <a:xfrm>
            <a:off x="0" y="6522195"/>
            <a:ext cx="12192000" cy="369332"/>
          </a:xfrm>
          <a:prstGeom prst="rect">
            <a:avLst/>
          </a:prstGeom>
        </p:spPr>
        <p:txBody>
          <a:bodyPr wrap="square">
            <a:spAutoFit/>
          </a:bodyPr>
          <a:lstStyle/>
          <a:p>
            <a:pPr algn="ctr"/>
            <a:r>
              <a:rPr lang="en-US" dirty="0"/>
              <a:t>http://</a:t>
            </a:r>
            <a:r>
              <a:rPr lang="en-US" dirty="0">
                <a:solidFill>
                  <a:schemeClr val="bg1"/>
                </a:solidFill>
              </a:rPr>
              <a:t>www.ccel.org/j/josephus/works/ant-10.htm</a:t>
            </a:r>
          </a:p>
        </p:txBody>
      </p:sp>
      <p:cxnSp>
        <p:nvCxnSpPr>
          <p:cNvPr id="10" name="Straight Connector 9"/>
          <p:cNvCxnSpPr/>
          <p:nvPr/>
        </p:nvCxnSpPr>
        <p:spPr>
          <a:xfrm>
            <a:off x="2705100" y="3409950"/>
            <a:ext cx="729615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43050" y="3790950"/>
            <a:ext cx="320040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96400" y="5981700"/>
            <a:ext cx="188595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77050" y="5619750"/>
            <a:ext cx="472440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8150" y="5981700"/>
            <a:ext cx="110490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Oval 17"/>
          <p:cNvSpPr/>
          <p:nvPr/>
        </p:nvSpPr>
        <p:spPr>
          <a:xfrm rot="20634343">
            <a:off x="-16225" y="501525"/>
            <a:ext cx="3118548" cy="2914275"/>
          </a:xfrm>
          <a:prstGeom prst="ellipse">
            <a:avLst/>
          </a:prstGeom>
          <a:ln>
            <a:noFill/>
          </a:ln>
          <a:effectLst>
            <a:outerShdw blurRad="406400" dist="520700" dir="2700000" algn="ctr">
              <a:srgbClr val="000000">
                <a:alpha val="59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i="1" dirty="0" smtClean="0">
                <a:solidFill>
                  <a:prstClr val="black"/>
                </a:solidFill>
              </a:rPr>
              <a:t>Josephus:</a:t>
            </a:r>
            <a:endParaRPr lang="en-US" sz="3200" b="1" dirty="0" smtClean="0">
              <a:solidFill>
                <a:prstClr val="black"/>
              </a:solidFill>
            </a:endParaRPr>
          </a:p>
          <a:p>
            <a:pPr algn="ctr"/>
            <a:r>
              <a:rPr lang="en-US" sz="3200" b="1" dirty="0" smtClean="0">
                <a:solidFill>
                  <a:prstClr val="black"/>
                </a:solidFill>
              </a:rPr>
              <a:t>Daniel</a:t>
            </a:r>
          </a:p>
          <a:p>
            <a:pPr algn="ctr"/>
            <a:r>
              <a:rPr lang="en-US" sz="3200" b="1" dirty="0" smtClean="0">
                <a:solidFill>
                  <a:prstClr val="black"/>
                </a:solidFill>
              </a:rPr>
              <a:t>in </a:t>
            </a:r>
            <a:r>
              <a:rPr lang="en-US" sz="3200" b="1" dirty="0" smtClean="0">
                <a:solidFill>
                  <a:prstClr val="black"/>
                </a:solidFill>
              </a:rPr>
              <a:t>the </a:t>
            </a:r>
            <a:r>
              <a:rPr lang="en-US" sz="3200" b="1" dirty="0" smtClean="0">
                <a:solidFill>
                  <a:prstClr val="black"/>
                </a:solidFill>
              </a:rPr>
              <a:t>prophets</a:t>
            </a:r>
            <a:endParaRPr lang="en-US" sz="3200" b="1" dirty="0">
              <a:solidFill>
                <a:prstClr val="black"/>
              </a:solidFill>
            </a:endParaRPr>
          </a:p>
        </p:txBody>
      </p:sp>
    </p:spTree>
    <p:extLst>
      <p:ext uri="{BB962C8B-B14F-4D97-AF65-F5344CB8AC3E}">
        <p14:creationId xmlns:p14="http://schemas.microsoft.com/office/powerpoint/2010/main" val="4226768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fontScale="90000"/>
          </a:bodyPr>
          <a:lstStyle/>
          <a:p>
            <a:r>
              <a:rPr lang="en-US" sz="2000" dirty="0">
                <a:latin typeface="+mn-lt"/>
              </a:rPr>
              <a:t/>
            </a:r>
            <a:br>
              <a:rPr lang="en-US" sz="2000" dirty="0">
                <a:latin typeface="+mn-lt"/>
              </a:rPr>
            </a:br>
            <a:r>
              <a:rPr lang="en-US" sz="2000" dirty="0">
                <a:latin typeface="+mn-lt"/>
              </a:rPr>
              <a:t/>
            </a:r>
            <a:br>
              <a:rPr lang="en-US" sz="2000" dirty="0">
                <a:latin typeface="+mn-lt"/>
              </a:rPr>
            </a:br>
            <a:r>
              <a:rPr lang="en-US" sz="3100" dirty="0">
                <a:latin typeface="+mn-lt"/>
              </a:rPr>
              <a:t>There is also </a:t>
            </a:r>
            <a:r>
              <a:rPr lang="en-US" sz="3100" dirty="0" smtClean="0">
                <a:latin typeface="+mn-lt"/>
              </a:rPr>
              <a:t>this:</a:t>
            </a:r>
            <a:br>
              <a:rPr lang="en-US" sz="3100" dirty="0" smtClean="0">
                <a:latin typeface="+mn-lt"/>
              </a:rPr>
            </a:br>
            <a:r>
              <a:rPr lang="en-US" sz="3100" b="1" dirty="0" err="1" smtClean="0">
                <a:latin typeface="+mn-lt"/>
              </a:rPr>
              <a:t>Apollodorus</a:t>
            </a:r>
            <a:r>
              <a:rPr lang="en-US" sz="3100" b="1" dirty="0">
                <a:latin typeface="+mn-lt"/>
              </a:rPr>
              <a:t>, who around 140 BC said: </a:t>
            </a:r>
            <a:r>
              <a:rPr lang="en-US" sz="3100" b="1" dirty="0" smtClean="0">
                <a:latin typeface="+mn-lt"/>
              </a:rPr>
              <a:t>“</a:t>
            </a:r>
            <a:r>
              <a:rPr lang="en-US" sz="3100" b="1" dirty="0">
                <a:latin typeface="+mn-lt"/>
              </a:rPr>
              <a:t>the </a:t>
            </a:r>
            <a:r>
              <a:rPr lang="en-US" sz="3100" b="1" dirty="0" err="1">
                <a:latin typeface="+mn-lt"/>
              </a:rPr>
              <a:t>magadis</a:t>
            </a:r>
            <a:r>
              <a:rPr lang="en-US" sz="3100" b="1" dirty="0">
                <a:latin typeface="+mn-lt"/>
              </a:rPr>
              <a:t> is what we now call </a:t>
            </a:r>
            <a:r>
              <a:rPr lang="en-US" sz="3100" b="1" dirty="0" err="1">
                <a:latin typeface="+mn-lt"/>
              </a:rPr>
              <a:t>psalterion</a:t>
            </a:r>
            <a:r>
              <a:rPr lang="en-US" sz="3100" b="1" dirty="0" smtClean="0">
                <a:latin typeface="+mn-lt"/>
              </a:rPr>
              <a:t>”    </a:t>
            </a:r>
            <a:r>
              <a:rPr lang="en-US" sz="3100" i="1" dirty="0" smtClean="0">
                <a:latin typeface="+mn-lt"/>
              </a:rPr>
              <a:t>-</a:t>
            </a:r>
            <a:r>
              <a:rPr lang="en-US" sz="3100" i="1" dirty="0">
                <a:latin typeface="+mn-lt"/>
              </a:rPr>
              <a:t>Greek Musical Writings, Vol. 1, The Musician and His Art, ed.by Andrew Barker; Cambridge, 1984; p.298</a:t>
            </a:r>
            <a:br>
              <a:rPr lang="en-US" sz="3100" i="1" dirty="0">
                <a:latin typeface="+mn-lt"/>
              </a:rPr>
            </a:br>
            <a:r>
              <a:rPr lang="en-US" sz="3100" dirty="0">
                <a:latin typeface="+mn-lt"/>
              </a:rPr>
              <a:t/>
            </a:r>
            <a:br>
              <a:rPr lang="en-US" sz="3100" dirty="0">
                <a:latin typeface="+mn-lt"/>
              </a:rPr>
            </a:br>
            <a:r>
              <a:rPr lang="en-US" sz="3100" dirty="0">
                <a:latin typeface="+mn-lt"/>
              </a:rPr>
              <a:t>Now the phrase, “what we now call </a:t>
            </a:r>
            <a:r>
              <a:rPr lang="en-US" sz="3100" dirty="0" err="1">
                <a:latin typeface="+mn-lt"/>
              </a:rPr>
              <a:t>psalterion</a:t>
            </a:r>
            <a:r>
              <a:rPr lang="en-US" sz="3100" dirty="0">
                <a:latin typeface="+mn-lt"/>
              </a:rPr>
              <a:t>” could be taken to mean this was a recent term.</a:t>
            </a:r>
            <a:br>
              <a:rPr lang="en-US" sz="3100" dirty="0">
                <a:latin typeface="+mn-lt"/>
              </a:rPr>
            </a:br>
            <a:r>
              <a:rPr lang="en-US" sz="3100" dirty="0">
                <a:latin typeface="+mn-lt"/>
              </a:rPr>
              <a:t>But consider</a:t>
            </a:r>
            <a:r>
              <a:rPr lang="en-US" sz="3100" dirty="0" smtClean="0">
                <a:latin typeface="+mn-lt"/>
              </a:rPr>
              <a:t>:   </a:t>
            </a:r>
            <a:br>
              <a:rPr lang="en-US" sz="3100" dirty="0" smtClean="0">
                <a:latin typeface="+mn-lt"/>
              </a:rPr>
            </a:br>
            <a:r>
              <a:rPr lang="en-US" sz="3100" dirty="0" smtClean="0">
                <a:latin typeface="+mn-lt"/>
              </a:rPr>
              <a:t>if </a:t>
            </a:r>
            <a:r>
              <a:rPr lang="en-US" sz="3100" dirty="0">
                <a:latin typeface="+mn-lt"/>
              </a:rPr>
              <a:t>it was current when Aristotle </a:t>
            </a:r>
            <a:r>
              <a:rPr lang="en-US" sz="3100" dirty="0" smtClean="0">
                <a:latin typeface="+mn-lt"/>
              </a:rPr>
              <a:t>was </a:t>
            </a:r>
            <a:r>
              <a:rPr lang="en-US" sz="3100" dirty="0">
                <a:latin typeface="+mn-lt"/>
              </a:rPr>
              <a:t>say, age 25, then that’s already about  </a:t>
            </a:r>
            <a:r>
              <a:rPr lang="en-US" sz="3100" b="1" dirty="0">
                <a:latin typeface="Arial Black" panose="020B0A04020102020204" pitchFamily="34" charset="0"/>
              </a:rPr>
              <a:t>220 years </a:t>
            </a:r>
            <a:r>
              <a:rPr lang="en-US" sz="3100" dirty="0">
                <a:latin typeface="+mn-lt"/>
              </a:rPr>
              <a:t>before </a:t>
            </a:r>
            <a:r>
              <a:rPr lang="en-US" sz="3100" dirty="0" err="1" smtClean="0">
                <a:latin typeface="+mn-lt"/>
              </a:rPr>
              <a:t>Apollodorus</a:t>
            </a:r>
            <a:r>
              <a:rPr lang="en-US" sz="3100" dirty="0" smtClean="0">
                <a:latin typeface="+mn-lt"/>
              </a:rPr>
              <a:t>: “</a:t>
            </a:r>
            <a:r>
              <a:rPr lang="en-US" sz="3100" dirty="0">
                <a:latin typeface="+mn-lt"/>
              </a:rPr>
              <a:t>what we now call” </a:t>
            </a:r>
            <a:r>
              <a:rPr lang="en-US" sz="3100" dirty="0" err="1">
                <a:latin typeface="+mn-lt"/>
              </a:rPr>
              <a:t>psalterion</a:t>
            </a:r>
            <a:r>
              <a:rPr lang="en-US" sz="3100" dirty="0" smtClean="0">
                <a:latin typeface="+mn-lt"/>
              </a:rPr>
              <a:t>.</a:t>
            </a:r>
            <a:br>
              <a:rPr lang="en-US" sz="3100" dirty="0" smtClean="0">
                <a:latin typeface="+mn-lt"/>
              </a:rPr>
            </a:br>
            <a:r>
              <a:rPr lang="en-US" sz="3100" dirty="0" smtClean="0">
                <a:latin typeface="+mn-lt"/>
              </a:rPr>
              <a:t> </a:t>
            </a:r>
            <a:r>
              <a:rPr lang="en-US" sz="3100" dirty="0">
                <a:latin typeface="+mn-lt"/>
              </a:rPr>
              <a:t/>
            </a:r>
            <a:br>
              <a:rPr lang="en-US" sz="3100" dirty="0">
                <a:latin typeface="+mn-lt"/>
              </a:rPr>
            </a:br>
            <a:r>
              <a:rPr lang="en-US" sz="3100" dirty="0" smtClean="0">
                <a:latin typeface="+mn-lt"/>
              </a:rPr>
              <a:t>So perhaps instead of assuming “</a:t>
            </a:r>
            <a:r>
              <a:rPr lang="en-US" sz="3100" dirty="0" err="1" smtClean="0">
                <a:latin typeface="+mn-lt"/>
              </a:rPr>
              <a:t>psalterion</a:t>
            </a:r>
            <a:r>
              <a:rPr lang="en-US" sz="3100" dirty="0" smtClean="0">
                <a:latin typeface="+mn-lt"/>
              </a:rPr>
              <a:t>” was </a:t>
            </a:r>
            <a:r>
              <a:rPr lang="en-US" sz="3100" dirty="0">
                <a:latin typeface="+mn-lt"/>
              </a:rPr>
              <a:t>a recent word, the point </a:t>
            </a:r>
            <a:r>
              <a:rPr lang="en-US" sz="3100" dirty="0" smtClean="0">
                <a:latin typeface="+mn-lt"/>
              </a:rPr>
              <a:t>was </a:t>
            </a:r>
            <a:r>
              <a:rPr lang="en-US" sz="3100" dirty="0">
                <a:latin typeface="+mn-lt"/>
              </a:rPr>
              <a:t>to explain the identity of the obsolete word,  “</a:t>
            </a:r>
            <a:r>
              <a:rPr lang="en-US" sz="3100" dirty="0" err="1">
                <a:latin typeface="+mn-lt"/>
              </a:rPr>
              <a:t>magadis</a:t>
            </a:r>
            <a:r>
              <a:rPr lang="en-US" sz="3100" dirty="0">
                <a:latin typeface="+mn-lt"/>
              </a:rPr>
              <a:t>.”</a:t>
            </a:r>
            <a:br>
              <a:rPr lang="en-US" sz="3100" dirty="0">
                <a:latin typeface="+mn-lt"/>
              </a:rPr>
            </a:br>
            <a:r>
              <a:rPr lang="en-US" sz="3100" b="1" dirty="0">
                <a:solidFill>
                  <a:srgbClr val="C00000"/>
                </a:solidFill>
                <a:latin typeface="+mn-lt"/>
              </a:rPr>
              <a:t>Compare</a:t>
            </a:r>
            <a:r>
              <a:rPr lang="en-US" sz="3100" b="1" dirty="0" smtClean="0">
                <a:solidFill>
                  <a:srgbClr val="C00000"/>
                </a:solidFill>
                <a:latin typeface="+mn-lt"/>
              </a:rPr>
              <a:t>:</a:t>
            </a:r>
            <a:br>
              <a:rPr lang="en-US" sz="3100" b="1" dirty="0" smtClean="0">
                <a:solidFill>
                  <a:srgbClr val="C00000"/>
                </a:solidFill>
                <a:latin typeface="+mn-lt"/>
              </a:rPr>
            </a:br>
            <a:r>
              <a:rPr lang="en-US" sz="3100" b="1" dirty="0" smtClean="0">
                <a:solidFill>
                  <a:srgbClr val="C00000"/>
                </a:solidFill>
                <a:latin typeface="+mn-lt"/>
              </a:rPr>
              <a:t>“</a:t>
            </a:r>
            <a:r>
              <a:rPr lang="en-US" sz="3100" b="1" dirty="0">
                <a:solidFill>
                  <a:srgbClr val="C00000"/>
                </a:solidFill>
                <a:latin typeface="+mn-lt"/>
              </a:rPr>
              <a:t>he that is now called a Prophet was beforetime called a Seer” [1Sam.9.9]:  Does that make “prophet” a new word (cf.: 20.7; Ex. 7.1; Dt. 18.15)? Or does it explain the obsolete term “seer</a:t>
            </a:r>
            <a:r>
              <a:rPr lang="en-US" sz="3100" b="1" dirty="0" smtClean="0">
                <a:solidFill>
                  <a:srgbClr val="C00000"/>
                </a:solidFill>
                <a:latin typeface="+mn-lt"/>
              </a:rPr>
              <a:t>”?    (</a:t>
            </a:r>
            <a:r>
              <a:rPr lang="en-US" sz="3100" i="1" dirty="0" smtClean="0">
                <a:solidFill>
                  <a:srgbClr val="C00000"/>
                </a:solidFill>
                <a:latin typeface="+mn-lt"/>
              </a:rPr>
              <a:t>cf.:  automobiles &amp; car)</a:t>
            </a:r>
            <a:br>
              <a:rPr lang="en-US" sz="3100" i="1" dirty="0" smtClean="0">
                <a:solidFill>
                  <a:srgbClr val="C00000"/>
                </a:solidFill>
                <a:latin typeface="+mn-lt"/>
              </a:rPr>
            </a:br>
            <a:endParaRPr lang="en-US" sz="3100" i="1" dirty="0">
              <a:solidFill>
                <a:srgbClr val="C00000"/>
              </a:solidFill>
              <a:latin typeface="+mn-lt"/>
            </a:endParaRPr>
          </a:p>
        </p:txBody>
      </p:sp>
    </p:spTree>
    <p:extLst>
      <p:ext uri="{BB962C8B-B14F-4D97-AF65-F5344CB8AC3E}">
        <p14:creationId xmlns:p14="http://schemas.microsoft.com/office/powerpoint/2010/main" val="450875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581150" y="-1638300"/>
            <a:ext cx="3048000" cy="369332"/>
          </a:xfrm>
          <a:prstGeom prst="rect">
            <a:avLst/>
          </a:prstGeom>
          <a:noFill/>
        </p:spPr>
        <p:txBody>
          <a:bodyPr wrap="square" rtlCol="0">
            <a:spAutoFit/>
          </a:bodyPr>
          <a:lstStyle/>
          <a:p>
            <a:r>
              <a:rPr lang="en-US" dirty="0" smtClean="0">
                <a:solidFill>
                  <a:prstClr val="black"/>
                </a:solidFill>
              </a:rPr>
              <a:t>Music Through the Ages</a:t>
            </a:r>
            <a:endParaRPr lang="en-US" dirty="0">
              <a:solidFill>
                <a:prstClr val="black"/>
              </a:solidFill>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71021" cy="373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595" y="1694329"/>
            <a:ext cx="3590091" cy="516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6224" y="1694331"/>
            <a:ext cx="3929371" cy="516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898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651" y="510749"/>
            <a:ext cx="7200448" cy="634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12151" cy="635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840" y="0"/>
            <a:ext cx="6613558" cy="510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rot="16200000">
            <a:off x="-3288475" y="3290500"/>
            <a:ext cx="6858000" cy="27700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200" dirty="0"/>
              <a:t>https://books.google.com/books?id=42YGAAAAQAAJ&amp;printsec=frontcover#v=onepage&amp;q&amp;f=false</a:t>
            </a:r>
          </a:p>
        </p:txBody>
      </p:sp>
    </p:spTree>
    <p:extLst>
      <p:ext uri="{BB962C8B-B14F-4D97-AF65-F5344CB8AC3E}">
        <p14:creationId xmlns:p14="http://schemas.microsoft.com/office/powerpoint/2010/main" val="1563977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1132764"/>
            <a:ext cx="12192000" cy="5632311"/>
          </a:xfrm>
          <a:prstGeom prst="rect">
            <a:avLst/>
          </a:prstGeom>
        </p:spPr>
        <p:txBody>
          <a:bodyPr wrap="square">
            <a:spAutoFit/>
          </a:bodyPr>
          <a:lstStyle/>
          <a:p>
            <a:r>
              <a:rPr lang="en-US" sz="4000" dirty="0" smtClean="0">
                <a:solidFill>
                  <a:prstClr val="white"/>
                </a:solidFill>
              </a:rPr>
              <a:t>Thus </a:t>
            </a:r>
            <a:r>
              <a:rPr lang="en-US" sz="4000" dirty="0">
                <a:solidFill>
                  <a:prstClr val="white"/>
                </a:solidFill>
              </a:rPr>
              <a:t>it came about that, in after life, at entertainments </a:t>
            </a:r>
            <a:r>
              <a:rPr lang="en-US" sz="4000" dirty="0" smtClean="0">
                <a:solidFill>
                  <a:prstClr val="white"/>
                </a:solidFill>
              </a:rPr>
              <a:t>  of </a:t>
            </a:r>
            <a:r>
              <a:rPr lang="en-US" sz="4000" dirty="0">
                <a:solidFill>
                  <a:prstClr val="white"/>
                </a:solidFill>
              </a:rPr>
              <a:t>a </a:t>
            </a:r>
            <a:r>
              <a:rPr lang="en-US" sz="4000" dirty="0" smtClean="0">
                <a:solidFill>
                  <a:prstClr val="white"/>
                </a:solidFill>
              </a:rPr>
              <a:t>so‑called liberal and </a:t>
            </a:r>
            <a:r>
              <a:rPr lang="en-US" sz="4000" dirty="0">
                <a:solidFill>
                  <a:prstClr val="white"/>
                </a:solidFill>
              </a:rPr>
              <a:t>polite nature, he was </a:t>
            </a:r>
            <a:r>
              <a:rPr lang="en-US" sz="4000" dirty="0" smtClean="0">
                <a:solidFill>
                  <a:prstClr val="white"/>
                </a:solidFill>
              </a:rPr>
              <a:t>           forced </a:t>
            </a:r>
            <a:r>
              <a:rPr lang="en-US" sz="4000" dirty="0">
                <a:solidFill>
                  <a:prstClr val="white"/>
                </a:solidFill>
              </a:rPr>
              <a:t>to defend himself rather rudely</a:t>
            </a:r>
            <a:r>
              <a:rPr lang="en-US" sz="4000" dirty="0" smtClean="0">
                <a:solidFill>
                  <a:prstClr val="white"/>
                </a:solidFill>
              </a:rPr>
              <a:t>,</a:t>
            </a:r>
          </a:p>
          <a:p>
            <a:r>
              <a:rPr lang="en-US" sz="4000" dirty="0" smtClean="0">
                <a:solidFill>
                  <a:prstClr val="white"/>
                </a:solidFill>
              </a:rPr>
              <a:t>saying </a:t>
            </a:r>
            <a:r>
              <a:rPr lang="en-US" sz="4000" dirty="0">
                <a:solidFill>
                  <a:prstClr val="white"/>
                </a:solidFill>
              </a:rPr>
              <a:t>that </a:t>
            </a:r>
            <a:r>
              <a:rPr lang="en-US" sz="4000" dirty="0" smtClean="0">
                <a:solidFill>
                  <a:prstClr val="white"/>
                </a:solidFill>
              </a:rPr>
              <a:t>tuning </a:t>
            </a:r>
            <a:r>
              <a:rPr lang="en-US" sz="4000" dirty="0">
                <a:solidFill>
                  <a:prstClr val="white"/>
                </a:solidFill>
              </a:rPr>
              <a:t>the lyre and handling the </a:t>
            </a:r>
            <a:r>
              <a:rPr lang="en-US" sz="4000" b="1" dirty="0" smtClean="0">
                <a:solidFill>
                  <a:srgbClr val="FFFF00"/>
                </a:solidFill>
              </a:rPr>
              <a:t>harp</a:t>
            </a:r>
          </a:p>
          <a:p>
            <a:endParaRPr lang="en-US" sz="4000" dirty="0" smtClean="0">
              <a:solidFill>
                <a:srgbClr val="FFFF00"/>
              </a:solidFill>
            </a:endParaRPr>
          </a:p>
          <a:p>
            <a:endParaRPr lang="en-US" sz="4000" dirty="0">
              <a:solidFill>
                <a:srgbClr val="FFFF00"/>
              </a:solidFill>
            </a:endParaRPr>
          </a:p>
          <a:p>
            <a:r>
              <a:rPr lang="en-US" sz="4000" dirty="0" smtClean="0">
                <a:solidFill>
                  <a:prstClr val="white"/>
                </a:solidFill>
              </a:rPr>
              <a:t>were </a:t>
            </a:r>
            <a:r>
              <a:rPr lang="en-US" sz="4000" dirty="0">
                <a:solidFill>
                  <a:prstClr val="white"/>
                </a:solidFill>
              </a:rPr>
              <a:t>no accomplishments of </a:t>
            </a:r>
            <a:r>
              <a:rPr lang="en-US" sz="4000" dirty="0" smtClean="0">
                <a:solidFill>
                  <a:prstClr val="white"/>
                </a:solidFill>
              </a:rPr>
              <a:t>his, </a:t>
            </a:r>
          </a:p>
          <a:p>
            <a:r>
              <a:rPr lang="en-US" sz="4000" dirty="0" smtClean="0">
                <a:solidFill>
                  <a:prstClr val="white"/>
                </a:solidFill>
              </a:rPr>
              <a:t>but </a:t>
            </a:r>
            <a:r>
              <a:rPr lang="en-US" sz="4000" dirty="0">
                <a:solidFill>
                  <a:prstClr val="white"/>
                </a:solidFill>
              </a:rPr>
              <a:t>rather </a:t>
            </a:r>
            <a:r>
              <a:rPr lang="en-US" sz="4000" dirty="0" smtClean="0">
                <a:solidFill>
                  <a:prstClr val="white"/>
                </a:solidFill>
              </a:rPr>
              <a:t>taking in </a:t>
            </a:r>
            <a:r>
              <a:rPr lang="en-US" sz="4000" dirty="0">
                <a:solidFill>
                  <a:prstClr val="white"/>
                </a:solidFill>
              </a:rPr>
              <a:t>hand a city that was small and inglorious </a:t>
            </a:r>
            <a:r>
              <a:rPr lang="en-US" sz="4000" dirty="0" smtClean="0">
                <a:solidFill>
                  <a:prstClr val="white"/>
                </a:solidFill>
              </a:rPr>
              <a:t>and making </a:t>
            </a:r>
            <a:r>
              <a:rPr lang="en-US" sz="4000" dirty="0">
                <a:solidFill>
                  <a:prstClr val="white"/>
                </a:solidFill>
              </a:rPr>
              <a:t>it glorious and great. </a:t>
            </a:r>
          </a:p>
        </p:txBody>
      </p:sp>
      <p:sp>
        <p:nvSpPr>
          <p:cNvPr id="6" name="Title 1"/>
          <p:cNvSpPr txBox="1">
            <a:spLocks/>
          </p:cNvSpPr>
          <p:nvPr/>
        </p:nvSpPr>
        <p:spPr>
          <a:xfrm>
            <a:off x="1" y="1"/>
            <a:ext cx="12192001" cy="1132763"/>
          </a:xfrm>
          <a:prstGeom prst="rect">
            <a:avLst/>
          </a:prstGeom>
          <a:solidFill>
            <a:schemeClr val="bg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spcBef>
                <a:spcPts val="0"/>
              </a:spcBef>
            </a:pPr>
            <a:r>
              <a:rPr lang="en-US" sz="3600" b="1" dirty="0" smtClean="0">
                <a:solidFill>
                  <a:prstClr val="black"/>
                </a:solidFill>
                <a:latin typeface="Arial Black" panose="020B0A04020102020204" pitchFamily="34" charset="0"/>
              </a:rPr>
              <a:t> </a:t>
            </a:r>
            <a:r>
              <a:rPr lang="en-US" sz="3400" b="1" dirty="0" smtClean="0">
                <a:solidFill>
                  <a:prstClr val="black"/>
                </a:solidFill>
                <a:latin typeface="Arial Black" panose="020B0A04020102020204" pitchFamily="34" charset="0"/>
              </a:rPr>
              <a:t>Themistocles </a:t>
            </a:r>
            <a:r>
              <a:rPr lang="en-US" sz="3400" b="1" dirty="0" smtClean="0">
                <a:solidFill>
                  <a:srgbClr val="C00000"/>
                </a:solidFill>
                <a:latin typeface="Arial Black" panose="020B0A04020102020204" pitchFamily="34" charset="0"/>
                <a:ea typeface="+mn-ea"/>
                <a:cs typeface="+mn-cs"/>
              </a:rPr>
              <a:t>b:524 BC </a:t>
            </a:r>
            <a:r>
              <a:rPr lang="en-US" sz="2400" b="1" i="1" dirty="0" smtClean="0">
                <a:solidFill>
                  <a:srgbClr val="C00000"/>
                </a:solidFill>
                <a:latin typeface="Calibri" panose="020F0502020204030204"/>
              </a:rPr>
              <a:t>Greek General, fought in the Battle </a:t>
            </a:r>
            <a:r>
              <a:rPr lang="en-US" sz="2400" b="1" i="1" dirty="0">
                <a:solidFill>
                  <a:srgbClr val="C00000"/>
                </a:solidFill>
                <a:latin typeface="Calibri" panose="020F0502020204030204"/>
              </a:rPr>
              <a:t>of </a:t>
            </a:r>
            <a:r>
              <a:rPr lang="en-US" sz="2400" b="1" i="1" dirty="0" smtClean="0">
                <a:solidFill>
                  <a:srgbClr val="C00000"/>
                </a:solidFill>
                <a:latin typeface="Calibri" panose="020F0502020204030204"/>
              </a:rPr>
              <a:t>Marathon</a:t>
            </a:r>
          </a:p>
          <a:p>
            <a:pPr lvl="0" algn="l">
              <a:lnSpc>
                <a:spcPct val="100000"/>
              </a:lnSpc>
              <a:spcBef>
                <a:spcPts val="0"/>
              </a:spcBef>
            </a:pPr>
            <a:r>
              <a:rPr lang="en-US" sz="2600" i="1" dirty="0" smtClean="0">
                <a:solidFill>
                  <a:prstClr val="black"/>
                </a:solidFill>
                <a:latin typeface="Calibri" panose="020F0502020204030204"/>
              </a:rPr>
              <a:t>From Plutarch’s </a:t>
            </a:r>
            <a:r>
              <a:rPr lang="en-US" sz="2600" i="1" u="sng" dirty="0" smtClean="0">
                <a:solidFill>
                  <a:prstClr val="black"/>
                </a:solidFill>
                <a:latin typeface="Calibri" panose="020F0502020204030204"/>
              </a:rPr>
              <a:t>Parallel </a:t>
            </a:r>
            <a:r>
              <a:rPr lang="en-US" sz="2600" i="1" u="sng" dirty="0">
                <a:solidFill>
                  <a:prstClr val="black"/>
                </a:solidFill>
                <a:latin typeface="Calibri" panose="020F0502020204030204"/>
              </a:rPr>
              <a:t>Lives, The Life of Themistocles</a:t>
            </a:r>
            <a:r>
              <a:rPr lang="en-US" sz="2600" i="1" dirty="0">
                <a:solidFill>
                  <a:prstClr val="black"/>
                </a:solidFill>
                <a:latin typeface="Calibri" panose="020F0502020204030204"/>
              </a:rPr>
              <a:t>    </a:t>
            </a:r>
            <a:r>
              <a:rPr lang="en-US" sz="2600" i="1" dirty="0" smtClean="0">
                <a:solidFill>
                  <a:prstClr val="black"/>
                </a:solidFill>
                <a:latin typeface="Calibri" panose="020F0502020204030204"/>
              </a:rPr>
              <a:t>2.3</a:t>
            </a:r>
            <a:endParaRPr lang="en-US" sz="4000" b="1" dirty="0">
              <a:solidFill>
                <a:srgbClr val="C00000"/>
              </a:solidFill>
              <a:latin typeface="Calibri" panose="020F0502020204030204"/>
            </a:endParaRPr>
          </a:p>
        </p:txBody>
      </p:sp>
      <p:sp>
        <p:nvSpPr>
          <p:cNvPr id="8" name="Rectangle 7"/>
          <p:cNvSpPr/>
          <p:nvPr/>
        </p:nvSpPr>
        <p:spPr>
          <a:xfrm>
            <a:off x="-5" y="3761199"/>
            <a:ext cx="12191999" cy="1015663"/>
          </a:xfrm>
          <a:prstGeom prst="rect">
            <a:avLst/>
          </a:prstGeom>
          <a:solidFill>
            <a:srgbClr val="FFFF00"/>
          </a:solidFill>
        </p:spPr>
        <p:txBody>
          <a:bodyPr wrap="square">
            <a:spAutoFit/>
          </a:bodyPr>
          <a:lstStyle/>
          <a:p>
            <a:r>
              <a:rPr lang="el-GR" sz="3000" dirty="0">
                <a:solidFill>
                  <a:prstClr val="black"/>
                </a:solidFill>
              </a:rPr>
              <a:t>λέγων, ὅτι λύραν μὲν ἁρμόσασθαι καὶ μεταχειρίσασθαι </a:t>
            </a:r>
            <a:r>
              <a:rPr lang="el-GR" sz="3000" b="1" dirty="0" smtClean="0">
                <a:solidFill>
                  <a:prstClr val="black"/>
                </a:solidFill>
              </a:rPr>
              <a:t>ψαλτήριον</a:t>
            </a:r>
            <a:endParaRPr lang="en-US" sz="3000" b="1" dirty="0" smtClean="0">
              <a:solidFill>
                <a:prstClr val="black"/>
              </a:solidFill>
            </a:endParaRPr>
          </a:p>
          <a:p>
            <a:r>
              <a:rPr lang="el-GR" sz="3000" dirty="0" smtClean="0">
                <a:solidFill>
                  <a:prstClr val="black"/>
                </a:solidFill>
              </a:rPr>
              <a:t>οὐκ </a:t>
            </a:r>
            <a:r>
              <a:rPr lang="el-GR" sz="3000" dirty="0">
                <a:solidFill>
                  <a:prstClr val="black"/>
                </a:solidFill>
              </a:rPr>
              <a:t>ἐπίσταται</a:t>
            </a:r>
            <a:endParaRPr lang="en-US" sz="3000" dirty="0">
              <a:solidFill>
                <a:prstClr val="black"/>
              </a:solidFill>
            </a:endParaRPr>
          </a:p>
        </p:txBody>
      </p:sp>
      <p:sp>
        <p:nvSpPr>
          <p:cNvPr id="7" name="Rectangle 6"/>
          <p:cNvSpPr/>
          <p:nvPr/>
        </p:nvSpPr>
        <p:spPr>
          <a:xfrm>
            <a:off x="-3" y="6608578"/>
            <a:ext cx="12192002" cy="246221"/>
          </a:xfrm>
          <a:prstGeom prst="rect">
            <a:avLst/>
          </a:prstGeom>
          <a:solidFill>
            <a:schemeClr val="tx1">
              <a:lumMod val="85000"/>
              <a:lumOff val="1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r"/>
            <a:r>
              <a:rPr lang="en-US" sz="1000" b="1" dirty="0" smtClean="0"/>
              <a:t>Greek text online at:   http</a:t>
            </a:r>
            <a:r>
              <a:rPr lang="en-US" sz="1000" b="1" dirty="0"/>
              <a:t>://www.perseus.tufts.edu/hopper/text?doc=Plut.+Them.+2.3&amp;fromdoc=Perseus%3Atext%3A2008.01.0074</a:t>
            </a:r>
          </a:p>
        </p:txBody>
      </p:sp>
    </p:spTree>
    <p:extLst>
      <p:ext uri="{BB962C8B-B14F-4D97-AF65-F5344CB8AC3E}">
        <p14:creationId xmlns:p14="http://schemas.microsoft.com/office/powerpoint/2010/main" val="187773385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35" y="898634"/>
            <a:ext cx="8655134" cy="5246012"/>
          </a:xfrm>
          <a:prstGeom prst="rect">
            <a:avLst/>
          </a:prstGeom>
          <a:solidFill>
            <a:schemeClr val="tx1">
              <a:lumMod val="85000"/>
              <a:lumOff val="15000"/>
            </a:schemeClr>
          </a:solidFill>
        </p:spPr>
        <p:txBody>
          <a:bodyPr wrap="square">
            <a:spAutoFit/>
          </a:bodyPr>
          <a:lstStyle/>
          <a:p>
            <a:r>
              <a:rPr lang="en-US" sz="2800" dirty="0">
                <a:solidFill>
                  <a:prstClr val="white"/>
                </a:solidFill>
              </a:rPr>
              <a:t>The victorious campaign of Alexander the Great in the fourth-century BC linked the East to the West</a:t>
            </a:r>
            <a:r>
              <a:rPr lang="en-US" sz="2800" dirty="0" smtClean="0">
                <a:solidFill>
                  <a:prstClr val="white"/>
                </a:solidFill>
              </a:rPr>
              <a:t>...</a:t>
            </a:r>
          </a:p>
          <a:p>
            <a:r>
              <a:rPr lang="en-US" sz="2800" dirty="0" smtClean="0">
                <a:solidFill>
                  <a:prstClr val="white"/>
                </a:solidFill>
              </a:rPr>
              <a:t>The </a:t>
            </a:r>
            <a:r>
              <a:rPr lang="en-US" sz="2800" dirty="0">
                <a:solidFill>
                  <a:prstClr val="white"/>
                </a:solidFill>
              </a:rPr>
              <a:t>Greek language became a common language for nearer </a:t>
            </a:r>
            <a:r>
              <a:rPr lang="en-US" sz="2800" dirty="0" smtClean="0">
                <a:solidFill>
                  <a:prstClr val="white"/>
                </a:solidFill>
              </a:rPr>
              <a:t>Asia… </a:t>
            </a:r>
          </a:p>
          <a:p>
            <a:r>
              <a:rPr lang="en-US" sz="2800" dirty="0" smtClean="0">
                <a:solidFill>
                  <a:prstClr val="white"/>
                </a:solidFill>
              </a:rPr>
              <a:t>The </a:t>
            </a:r>
            <a:r>
              <a:rPr lang="en-US" sz="2800" dirty="0">
                <a:solidFill>
                  <a:prstClr val="white"/>
                </a:solidFill>
              </a:rPr>
              <a:t>Jewish community in this period was clearly </a:t>
            </a:r>
            <a:r>
              <a:rPr lang="en-US" sz="2800" dirty="0" smtClean="0">
                <a:solidFill>
                  <a:prstClr val="white"/>
                </a:solidFill>
              </a:rPr>
              <a:t>bilingual... </a:t>
            </a:r>
          </a:p>
          <a:p>
            <a:r>
              <a:rPr lang="en-US" sz="2800" dirty="0" smtClean="0">
                <a:solidFill>
                  <a:prstClr val="white"/>
                </a:solidFill>
              </a:rPr>
              <a:t> </a:t>
            </a:r>
            <a:r>
              <a:rPr lang="en-US" sz="2800" dirty="0">
                <a:solidFill>
                  <a:prstClr val="white"/>
                </a:solidFill>
              </a:rPr>
              <a:t>Numerous Greek words entered the Hebrew language. Both the Aramaic and the Hebrew of this period underwent transformation not only in the </a:t>
            </a:r>
            <a:r>
              <a:rPr lang="en-US" sz="2800" dirty="0" smtClean="0">
                <a:solidFill>
                  <a:prstClr val="white"/>
                </a:solidFill>
              </a:rPr>
              <a:t>lexicon  </a:t>
            </a:r>
            <a:r>
              <a:rPr lang="en-US" sz="2800" dirty="0">
                <a:solidFill>
                  <a:prstClr val="white"/>
                </a:solidFill>
              </a:rPr>
              <a:t>– </a:t>
            </a:r>
            <a:r>
              <a:rPr lang="en-US" sz="2800" dirty="0" smtClean="0">
                <a:solidFill>
                  <a:prstClr val="white"/>
                </a:solidFill>
              </a:rPr>
              <a:t>  </a:t>
            </a:r>
          </a:p>
          <a:p>
            <a:r>
              <a:rPr lang="en-US" sz="2800" b="1" dirty="0" smtClean="0">
                <a:solidFill>
                  <a:srgbClr val="FFFF00"/>
                </a:solidFill>
              </a:rPr>
              <a:t>more </a:t>
            </a:r>
            <a:r>
              <a:rPr lang="en-US" sz="2800" b="1" dirty="0">
                <a:solidFill>
                  <a:srgbClr val="FFFF00"/>
                </a:solidFill>
              </a:rPr>
              <a:t>than 3,000 Greco-Roman </a:t>
            </a:r>
            <a:r>
              <a:rPr lang="en-US" sz="2800" b="1" dirty="0" smtClean="0">
                <a:solidFill>
                  <a:srgbClr val="FFFF00"/>
                </a:solidFill>
              </a:rPr>
              <a:t>loanwords </a:t>
            </a:r>
            <a:r>
              <a:rPr lang="en-US" sz="2800" dirty="0" smtClean="0">
                <a:solidFill>
                  <a:prstClr val="white"/>
                </a:solidFill>
              </a:rPr>
              <a:t> </a:t>
            </a:r>
            <a:r>
              <a:rPr lang="en-US" sz="2800" dirty="0">
                <a:solidFill>
                  <a:prstClr val="white"/>
                </a:solidFill>
              </a:rPr>
              <a:t>– </a:t>
            </a:r>
            <a:r>
              <a:rPr lang="en-US" sz="2800" dirty="0" smtClean="0">
                <a:solidFill>
                  <a:prstClr val="white"/>
                </a:solidFill>
              </a:rPr>
              <a:t>  </a:t>
            </a:r>
            <a:r>
              <a:rPr lang="en-US" sz="2800" dirty="0">
                <a:solidFill>
                  <a:prstClr val="white"/>
                </a:solidFill>
              </a:rPr>
              <a:t>but also in phonology, syntax, etc. The loanwords cover all aspects of </a:t>
            </a:r>
            <a:r>
              <a:rPr lang="en-US" sz="2800" dirty="0" smtClean="0">
                <a:solidFill>
                  <a:prstClr val="white"/>
                </a:solidFill>
              </a:rPr>
              <a:t>life …</a:t>
            </a:r>
            <a:endParaRPr lang="en-US" sz="2800" dirty="0">
              <a:solidFill>
                <a:prstClr val="white"/>
              </a:solidFill>
            </a:endParaRPr>
          </a:p>
        </p:txBody>
      </p:sp>
      <p:sp>
        <p:nvSpPr>
          <p:cNvPr id="7" name="Rectangle 6"/>
          <p:cNvSpPr/>
          <p:nvPr/>
        </p:nvSpPr>
        <p:spPr>
          <a:xfrm>
            <a:off x="0" y="102"/>
            <a:ext cx="12192000" cy="369332"/>
          </a:xfrm>
          <a:prstGeom prst="rect">
            <a:avLst/>
          </a:prstGeom>
        </p:spPr>
        <p:txBody>
          <a:bodyPr wrap="square">
            <a:spAutoFit/>
          </a:bodyPr>
          <a:lstStyle/>
          <a:p>
            <a:r>
              <a:rPr lang="en-US" b="1" dirty="0">
                <a:solidFill>
                  <a:prstClr val="white"/>
                </a:solidFill>
              </a:rPr>
              <a:t>https://www.academia.edu/10213718/Greek_and_Roman_loanwords_in_Ancient_and_Modern_Hebrew</a:t>
            </a:r>
          </a:p>
        </p:txBody>
      </p:sp>
      <p:sp>
        <p:nvSpPr>
          <p:cNvPr id="8" name="Rectangle 7"/>
          <p:cNvSpPr/>
          <p:nvPr/>
        </p:nvSpPr>
        <p:spPr>
          <a:xfrm>
            <a:off x="135" y="333582"/>
            <a:ext cx="12044855" cy="369332"/>
          </a:xfrm>
          <a:prstGeom prst="rect">
            <a:avLst/>
          </a:prstGeom>
          <a:solidFill>
            <a:schemeClr val="bg1"/>
          </a:solidFill>
        </p:spPr>
        <p:txBody>
          <a:bodyPr wrap="square">
            <a:spAutoFit/>
          </a:bodyPr>
          <a:lstStyle/>
          <a:p>
            <a:r>
              <a:rPr lang="en-US" b="1" dirty="0">
                <a:solidFill>
                  <a:prstClr val="black"/>
                </a:solidFill>
              </a:rPr>
              <a:t>Greek and Roman loanwords in Ancient and Modern </a:t>
            </a:r>
            <a:r>
              <a:rPr lang="en-US" b="1" dirty="0" smtClean="0">
                <a:solidFill>
                  <a:prstClr val="black"/>
                </a:solidFill>
              </a:rPr>
              <a:t>Hebrew     -Asher </a:t>
            </a:r>
            <a:r>
              <a:rPr lang="en-US" b="1" dirty="0">
                <a:solidFill>
                  <a:prstClr val="black"/>
                </a:solidFill>
              </a:rPr>
              <a:t>SHAFRIR </a:t>
            </a:r>
          </a:p>
        </p:txBody>
      </p:sp>
      <p:sp>
        <p:nvSpPr>
          <p:cNvPr id="9" name="Rectangle 8"/>
          <p:cNvSpPr/>
          <p:nvPr/>
        </p:nvSpPr>
        <p:spPr>
          <a:xfrm>
            <a:off x="135" y="6426779"/>
            <a:ext cx="12192000" cy="369332"/>
          </a:xfrm>
          <a:prstGeom prst="rect">
            <a:avLst/>
          </a:prstGeom>
          <a:solidFill>
            <a:schemeClr val="tx1">
              <a:lumMod val="85000"/>
              <a:lumOff val="15000"/>
            </a:schemeClr>
          </a:solidFill>
        </p:spPr>
        <p:txBody>
          <a:bodyPr wrap="square">
            <a:spAutoFit/>
          </a:bodyPr>
          <a:lstStyle/>
          <a:p>
            <a:r>
              <a:rPr lang="en-US" dirty="0" smtClean="0">
                <a:solidFill>
                  <a:prstClr val="white"/>
                </a:solidFill>
              </a:rPr>
              <a:t>Rabin 1989</a:t>
            </a:r>
            <a:endParaRPr lang="en-US" dirty="0">
              <a:solidFill>
                <a:prstClr val="white"/>
              </a:solidFill>
            </a:endParaRPr>
          </a:p>
        </p:txBody>
      </p:sp>
      <p:sp>
        <p:nvSpPr>
          <p:cNvPr id="10" name="Oval 9"/>
          <p:cNvSpPr/>
          <p:nvPr/>
        </p:nvSpPr>
        <p:spPr>
          <a:xfrm>
            <a:off x="7914291" y="898634"/>
            <a:ext cx="3972910" cy="364183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solidFill>
                  <a:prstClr val="black"/>
                </a:solidFill>
              </a:rPr>
              <a:t>Q: if well after Alexander, why so few?</a:t>
            </a:r>
          </a:p>
          <a:p>
            <a:pPr algn="ctr"/>
            <a:endParaRPr lang="en-US" sz="3200" b="1" dirty="0">
              <a:solidFill>
                <a:prstClr val="black"/>
              </a:solidFill>
            </a:endParaRPr>
          </a:p>
          <a:p>
            <a:pPr algn="ctr"/>
            <a:r>
              <a:rPr lang="en-US" sz="3200" b="1" i="1" dirty="0" smtClean="0">
                <a:solidFill>
                  <a:prstClr val="black"/>
                </a:solidFill>
              </a:rPr>
              <a:t>3 out of 9001</a:t>
            </a:r>
          </a:p>
        </p:txBody>
      </p:sp>
    </p:spTree>
    <p:extLst>
      <p:ext uri="{BB962C8B-B14F-4D97-AF65-F5344CB8AC3E}">
        <p14:creationId xmlns:p14="http://schemas.microsoft.com/office/powerpoint/2010/main" val="1445287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a:solidFill>
            <a:schemeClr val="tx1"/>
          </a:solidFill>
        </p:spPr>
        <p:txBody>
          <a:bodyPr>
            <a:normAutofit fontScale="90000"/>
          </a:bodyPr>
          <a:lstStyle/>
          <a:p>
            <a:pPr algn="ct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Can the argument be reversed?</a:t>
            </a:r>
            <a:br>
              <a:rPr lang="en-US" sz="4800" b="1" dirty="0" smtClean="0">
                <a:solidFill>
                  <a:schemeClr val="bg1"/>
                </a:solidFill>
                <a:latin typeface="Rockwell Extra Bold" panose="02060903040505020403" pitchFamily="18" charset="0"/>
              </a:rPr>
            </a:br>
            <a:r>
              <a:rPr lang="en-US" sz="4000" b="1" dirty="0" smtClean="0">
                <a:solidFill>
                  <a:schemeClr val="bg1"/>
                </a:solidFill>
                <a:latin typeface="Rockwell Extra Bold" panose="02060903040505020403" pitchFamily="18" charset="0"/>
              </a:rPr>
              <a:t>Does lack of </a:t>
            </a:r>
            <a:r>
              <a:rPr lang="en-US" sz="4000" b="1" dirty="0" err="1" smtClean="0">
                <a:solidFill>
                  <a:schemeClr val="bg1"/>
                </a:solidFill>
                <a:latin typeface="Rockwell Extra Bold" panose="02060903040505020403" pitchFamily="18" charset="0"/>
              </a:rPr>
              <a:t>Grk</a:t>
            </a:r>
            <a:r>
              <a:rPr lang="en-US" sz="4000" b="1" dirty="0" smtClean="0">
                <a:solidFill>
                  <a:schemeClr val="bg1"/>
                </a:solidFill>
                <a:latin typeface="Rockwell Extra Bold" panose="02060903040505020403" pitchFamily="18" charset="0"/>
              </a:rPr>
              <a:t>. </a:t>
            </a:r>
            <a:r>
              <a:rPr lang="en-US" sz="4000" b="1" smtClean="0">
                <a:solidFill>
                  <a:schemeClr val="bg1"/>
                </a:solidFill>
                <a:latin typeface="Rockwell Extra Bold" panose="02060903040505020403" pitchFamily="18" charset="0"/>
              </a:rPr>
              <a:t>loans </a:t>
            </a:r>
            <a:r>
              <a:rPr lang="en-US" sz="4000" b="1" dirty="0" smtClean="0">
                <a:solidFill>
                  <a:schemeClr val="bg1"/>
                </a:solidFill>
                <a:latin typeface="Rockwell Extra Bold" panose="02060903040505020403" pitchFamily="18" charset="0"/>
              </a:rPr>
              <a:t>prove earlier date? </a:t>
            </a:r>
            <a:br>
              <a:rPr lang="en-US" sz="4000" b="1" dirty="0" smtClean="0">
                <a:solidFill>
                  <a:schemeClr val="bg1"/>
                </a:solidFill>
                <a:latin typeface="Rockwell Extra Bold" panose="02060903040505020403" pitchFamily="18" charset="0"/>
              </a:rPr>
            </a:br>
            <a:r>
              <a:rPr lang="en-US" sz="4000" b="1" dirty="0" smtClean="0">
                <a:solidFill>
                  <a:schemeClr val="bg1"/>
                </a:solidFill>
                <a:latin typeface="Rockwell Extra Bold" panose="02060903040505020403" pitchFamily="18" charset="0"/>
              </a:rPr>
              <a:t>No.</a:t>
            </a:r>
            <a:r>
              <a:rPr lang="en-US" sz="4000" b="1" dirty="0">
                <a:solidFill>
                  <a:schemeClr val="bg1"/>
                </a:solidFill>
                <a:latin typeface="Rockwell Extra Bold" panose="02060903040505020403" pitchFamily="18" charset="0"/>
              </a:rPr>
              <a:t/>
            </a:r>
            <a:br>
              <a:rPr lang="en-US" sz="40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endParaRPr lang="en-US" sz="4800" b="1" dirty="0">
              <a:solidFill>
                <a:schemeClr val="bg1"/>
              </a:solidFill>
              <a:latin typeface="Rockwell Extra Bold" panose="02060903040505020403" pitchFamily="18" charset="0"/>
            </a:endParaRPr>
          </a:p>
        </p:txBody>
      </p:sp>
      <p:sp>
        <p:nvSpPr>
          <p:cNvPr id="3" name="Down Arrow 2"/>
          <p:cNvSpPr/>
          <p:nvPr/>
        </p:nvSpPr>
        <p:spPr>
          <a:xfrm rot="3213220">
            <a:off x="4050997" y="1337480"/>
            <a:ext cx="709683" cy="859809"/>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0" name="Down Arrow 9"/>
          <p:cNvSpPr/>
          <p:nvPr/>
        </p:nvSpPr>
        <p:spPr>
          <a:xfrm rot="18052605">
            <a:off x="7227987" y="1326105"/>
            <a:ext cx="709683" cy="859809"/>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3" name="Horizontal Scroll 12"/>
          <p:cNvSpPr/>
          <p:nvPr/>
        </p:nvSpPr>
        <p:spPr>
          <a:xfrm>
            <a:off x="340953" y="3187641"/>
            <a:ext cx="4190104" cy="2148634"/>
          </a:xfrm>
          <a:prstGeom prst="horizontalScroll">
            <a:avLst>
              <a:gd name="adj" fmla="val 6783"/>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black"/>
                </a:solidFill>
              </a:rPr>
              <a:t>Qumran Hebrew</a:t>
            </a:r>
            <a:endParaRPr lang="en-US" sz="1600" b="1" dirty="0">
              <a:solidFill>
                <a:prstClr val="black"/>
              </a:solidFill>
            </a:endParaRPr>
          </a:p>
        </p:txBody>
      </p:sp>
      <p:sp>
        <p:nvSpPr>
          <p:cNvPr id="14" name="Horizontal Scroll 13"/>
          <p:cNvSpPr/>
          <p:nvPr/>
        </p:nvSpPr>
        <p:spPr>
          <a:xfrm>
            <a:off x="340953" y="5336275"/>
            <a:ext cx="4190104" cy="1411690"/>
          </a:xfrm>
          <a:prstGeom prst="horizontalScroll">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black"/>
                </a:solidFill>
              </a:rPr>
              <a:t>Ben </a:t>
            </a:r>
            <a:r>
              <a:rPr lang="en-US" sz="4800" b="1" dirty="0" err="1" smtClean="0">
                <a:solidFill>
                  <a:prstClr val="black"/>
                </a:solidFill>
              </a:rPr>
              <a:t>Sira</a:t>
            </a:r>
            <a:endParaRPr lang="en-US" sz="1600" b="1" dirty="0">
              <a:solidFill>
                <a:prstClr val="black"/>
              </a:solidFill>
            </a:endParaRPr>
          </a:p>
        </p:txBody>
      </p:sp>
      <p:pic>
        <p:nvPicPr>
          <p:cNvPr id="34818" name="Picture 2" descr="Image result for apple clear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224" y="1361970"/>
            <a:ext cx="1519562" cy="1811131"/>
          </a:xfrm>
          <a:prstGeom prst="rect">
            <a:avLst/>
          </a:prstGeom>
          <a:noFill/>
          <a:extLst>
            <a:ext uri="{909E8E84-426E-40DD-AFC4-6F175D3DCCD1}">
              <a14:hiddenFill xmlns:a14="http://schemas.microsoft.com/office/drawing/2010/main">
                <a:solidFill>
                  <a:srgbClr val="FFFFFF"/>
                </a:solidFill>
              </a14:hiddenFill>
            </a:ext>
          </a:extLst>
        </p:spPr>
      </p:pic>
      <p:sp>
        <p:nvSpPr>
          <p:cNvPr id="15" name="Horizontal Scroll 14"/>
          <p:cNvSpPr/>
          <p:nvPr/>
        </p:nvSpPr>
        <p:spPr>
          <a:xfrm>
            <a:off x="7369793" y="3079579"/>
            <a:ext cx="4572000" cy="3668386"/>
          </a:xfrm>
          <a:prstGeom prst="horizontalScroll">
            <a:avLst>
              <a:gd name="adj" fmla="val 4849"/>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prstClr val="black"/>
                </a:solidFill>
              </a:rPr>
              <a:t>Pseudepigrapha</a:t>
            </a:r>
            <a:r>
              <a:rPr lang="en-US" sz="4800" b="1" dirty="0" smtClean="0">
                <a:solidFill>
                  <a:prstClr val="black"/>
                </a:solidFill>
              </a:rPr>
              <a:t> from</a:t>
            </a:r>
          </a:p>
          <a:p>
            <a:pPr algn="ctr"/>
            <a:r>
              <a:rPr lang="en-US" sz="4800" b="1" dirty="0" smtClean="0">
                <a:solidFill>
                  <a:prstClr val="black"/>
                </a:solidFill>
              </a:rPr>
              <a:t>circa</a:t>
            </a:r>
          </a:p>
          <a:p>
            <a:pPr algn="ctr"/>
            <a:r>
              <a:rPr lang="en-US" sz="4800" b="1" dirty="0" smtClean="0">
                <a:solidFill>
                  <a:prstClr val="black"/>
                </a:solidFill>
              </a:rPr>
              <a:t>2</a:t>
            </a:r>
            <a:r>
              <a:rPr lang="en-US" sz="4800" b="1" baseline="30000" dirty="0" smtClean="0">
                <a:solidFill>
                  <a:prstClr val="black"/>
                </a:solidFill>
              </a:rPr>
              <a:t>nd </a:t>
            </a:r>
            <a:r>
              <a:rPr lang="en-US" sz="4800" b="1" dirty="0" smtClean="0">
                <a:solidFill>
                  <a:prstClr val="black"/>
                </a:solidFill>
              </a:rPr>
              <a:t>CENT. BC</a:t>
            </a:r>
            <a:endParaRPr lang="en-US" sz="1600" b="1" dirty="0">
              <a:solidFill>
                <a:prstClr val="black"/>
              </a:solidFill>
            </a:endParaRPr>
          </a:p>
        </p:txBody>
      </p:sp>
      <p:pic>
        <p:nvPicPr>
          <p:cNvPr id="34820" name="Picture 4" descr="Image result for orange clipart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3907" y="1331673"/>
            <a:ext cx="1782603" cy="17826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apple clear background"/>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35048" y="1134469"/>
            <a:ext cx="1519562" cy="18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94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486956"/>
          </a:xfrm>
          <a:solidFill>
            <a:schemeClr val="tx1"/>
          </a:solidFill>
        </p:spPr>
        <p:txBody>
          <a:bodyPr>
            <a:normAutofit/>
          </a:bodyPr>
          <a:lstStyle/>
          <a:p>
            <a:r>
              <a:rPr lang="en-US" sz="2400" dirty="0" smtClean="0">
                <a:solidFill>
                  <a:schemeClr val="bg1"/>
                </a:solidFill>
                <a:latin typeface="Arial Black" panose="020B0A04020102020204" pitchFamily="34" charset="0"/>
              </a:rPr>
              <a:t>Jewish </a:t>
            </a:r>
            <a:r>
              <a:rPr lang="en-US" sz="2400" dirty="0" err="1" smtClean="0">
                <a:solidFill>
                  <a:schemeClr val="bg1"/>
                </a:solidFill>
                <a:latin typeface="Arial Black" panose="020B0A04020102020204" pitchFamily="34" charset="0"/>
              </a:rPr>
              <a:t>Pseudepigrapha</a:t>
            </a:r>
            <a:r>
              <a:rPr lang="en-US" sz="2400" dirty="0" smtClean="0">
                <a:solidFill>
                  <a:schemeClr val="bg1"/>
                </a:solidFill>
                <a:latin typeface="Arial Black" panose="020B0A04020102020204" pitchFamily="34" charset="0"/>
              </a:rPr>
              <a:t> ca. </a:t>
            </a:r>
            <a:r>
              <a:rPr lang="en-US" sz="2400" dirty="0" smtClean="0">
                <a:solidFill>
                  <a:schemeClr val="bg1"/>
                </a:solidFill>
                <a:latin typeface="Arial Black" panose="020B0A04020102020204" pitchFamily="34" charset="0"/>
              </a:rPr>
              <a:t>2</a:t>
            </a:r>
            <a:r>
              <a:rPr lang="en-US" sz="2400" baseline="30000" dirty="0" smtClean="0">
                <a:solidFill>
                  <a:schemeClr val="bg1"/>
                </a:solidFill>
                <a:latin typeface="Arial Black" panose="020B0A04020102020204" pitchFamily="34" charset="0"/>
              </a:rPr>
              <a:t>nd</a:t>
            </a:r>
            <a:r>
              <a:rPr lang="en-US" sz="2400" dirty="0" smtClean="0">
                <a:solidFill>
                  <a:schemeClr val="bg1"/>
                </a:solidFill>
                <a:latin typeface="Arial Black" panose="020B0A04020102020204" pitchFamily="34" charset="0"/>
              </a:rPr>
              <a:t> cent. </a:t>
            </a:r>
            <a:r>
              <a:rPr lang="en-US" sz="2400" dirty="0" smtClean="0">
                <a:solidFill>
                  <a:schemeClr val="bg1"/>
                </a:solidFill>
                <a:latin typeface="Arial Black" panose="020B0A04020102020204" pitchFamily="34" charset="0"/>
              </a:rPr>
              <a:t>BC     </a:t>
            </a:r>
            <a:r>
              <a:rPr lang="en-US" sz="2400" dirty="0" smtClean="0">
                <a:solidFill>
                  <a:schemeClr val="bg1"/>
                </a:solidFill>
              </a:rPr>
              <a:t>OT </a:t>
            </a:r>
            <a:r>
              <a:rPr lang="en-US" sz="2400" dirty="0" err="1" smtClean="0">
                <a:solidFill>
                  <a:schemeClr val="bg1"/>
                </a:solidFill>
              </a:rPr>
              <a:t>Pseudepigrapha</a:t>
            </a:r>
            <a:r>
              <a:rPr lang="en-US" sz="2400" dirty="0" smtClean="0">
                <a:solidFill>
                  <a:schemeClr val="bg1"/>
                </a:solidFill>
              </a:rPr>
              <a:t>, 2V. J. Charlesworth</a:t>
            </a:r>
            <a:endParaRPr lang="en-US" dirty="0"/>
          </a:p>
        </p:txBody>
      </p:sp>
      <p:sp>
        <p:nvSpPr>
          <p:cNvPr id="6" name="Rectangle 5"/>
          <p:cNvSpPr/>
          <p:nvPr/>
        </p:nvSpPr>
        <p:spPr>
          <a:xfrm>
            <a:off x="150424" y="486957"/>
            <a:ext cx="12172949" cy="6370975"/>
          </a:xfrm>
          <a:prstGeom prst="rect">
            <a:avLst/>
          </a:prstGeom>
          <a:solidFill>
            <a:schemeClr val="bg1"/>
          </a:solidFill>
        </p:spPr>
        <p:txBody>
          <a:bodyPr wrap="square">
            <a:spAutoFit/>
          </a:bodyPr>
          <a:lstStyle/>
          <a:p>
            <a:pPr marL="457200" fontAlgn="base">
              <a:buFont typeface="+mj-lt"/>
              <a:buAutoNum type="arabicPeriod"/>
            </a:pPr>
            <a:r>
              <a:rPr lang="en-US" sz="1600" dirty="0">
                <a:solidFill>
                  <a:srgbClr val="FF0000"/>
                </a:solidFill>
              </a:rPr>
              <a:t>Testament of the Twelve Patriarchs, </a:t>
            </a:r>
            <a:r>
              <a:rPr lang="en-US" sz="1600" b="1" dirty="0">
                <a:solidFill>
                  <a:srgbClr val="222222"/>
                </a:solidFill>
              </a:rPr>
              <a:t>2nd Century BC:</a:t>
            </a:r>
            <a:r>
              <a:rPr lang="en-US" sz="1600" dirty="0">
                <a:solidFill>
                  <a:srgbClr val="222222"/>
                </a:solidFill>
              </a:rPr>
              <a:t> “The pervasive use of technical terms for </a:t>
            </a:r>
            <a:r>
              <a:rPr lang="en-US" sz="1600" dirty="0" err="1">
                <a:solidFill>
                  <a:srgbClr val="222222"/>
                </a:solidFill>
              </a:rPr>
              <a:t>hellenistic</a:t>
            </a:r>
            <a:r>
              <a:rPr lang="en-US" sz="1600" dirty="0">
                <a:solidFill>
                  <a:srgbClr val="222222"/>
                </a:solidFill>
              </a:rPr>
              <a:t> piety for which there are </a:t>
            </a:r>
            <a:r>
              <a:rPr lang="en-US" sz="1600" dirty="0" smtClean="0">
                <a:solidFill>
                  <a:srgbClr val="222222"/>
                </a:solidFill>
              </a:rPr>
              <a:t>         no </a:t>
            </a:r>
            <a:r>
              <a:rPr lang="en-US" sz="1600" dirty="0">
                <a:solidFill>
                  <a:srgbClr val="222222"/>
                </a:solidFill>
              </a:rPr>
              <a:t>exact counterparts in Hebrew or Aramaic, in addition to the influence of </a:t>
            </a:r>
            <a:r>
              <a:rPr lang="en-US" sz="1600" dirty="0" err="1">
                <a:solidFill>
                  <a:srgbClr val="222222"/>
                </a:solidFill>
              </a:rPr>
              <a:t>hellenistic</a:t>
            </a:r>
            <a:r>
              <a:rPr lang="en-US" sz="1600" dirty="0">
                <a:solidFill>
                  <a:srgbClr val="222222"/>
                </a:solidFill>
              </a:rPr>
              <a:t> romances... points ... to the conclusion </a:t>
            </a:r>
            <a:r>
              <a:rPr lang="en-US" sz="1600" dirty="0" smtClean="0">
                <a:solidFill>
                  <a:srgbClr val="222222"/>
                </a:solidFill>
              </a:rPr>
              <a:t>                     that </a:t>
            </a:r>
            <a:r>
              <a:rPr lang="en-US" sz="1600" dirty="0">
                <a:solidFill>
                  <a:srgbClr val="222222"/>
                </a:solidFill>
              </a:rPr>
              <a:t>they were </a:t>
            </a:r>
            <a:r>
              <a:rPr lang="en-US" sz="1600" b="1" dirty="0">
                <a:solidFill>
                  <a:srgbClr val="222222"/>
                </a:solidFill>
              </a:rPr>
              <a:t>originally written in Greek</a:t>
            </a:r>
            <a:r>
              <a:rPr lang="en-US" sz="1600" dirty="0">
                <a:solidFill>
                  <a:srgbClr val="222222"/>
                </a:solidFill>
              </a:rPr>
              <a:t>.”  </a:t>
            </a:r>
            <a:endParaRPr lang="en-US" sz="1600" dirty="0" smtClean="0">
              <a:solidFill>
                <a:srgbClr val="222222"/>
              </a:solidFill>
            </a:endParaRPr>
          </a:p>
          <a:p>
            <a:pPr marL="457200" fontAlgn="base">
              <a:buFont typeface="+mj-lt"/>
              <a:buAutoNum type="arabicPeriod"/>
            </a:pPr>
            <a:r>
              <a:rPr lang="en-US" dirty="0" smtClean="0">
                <a:solidFill>
                  <a:srgbClr val="FF0000"/>
                </a:solidFill>
              </a:rPr>
              <a:t>Letter </a:t>
            </a:r>
            <a:r>
              <a:rPr lang="en-US" dirty="0">
                <a:solidFill>
                  <a:srgbClr val="FF0000"/>
                </a:solidFill>
              </a:rPr>
              <a:t>of </a:t>
            </a:r>
            <a:r>
              <a:rPr lang="en-US" dirty="0" err="1">
                <a:solidFill>
                  <a:srgbClr val="FF0000"/>
                </a:solidFill>
              </a:rPr>
              <a:t>Aristeas</a:t>
            </a:r>
            <a:r>
              <a:rPr lang="en-US" dirty="0">
                <a:solidFill>
                  <a:srgbClr val="FF0000"/>
                </a:solidFill>
              </a:rPr>
              <a:t>: </a:t>
            </a:r>
            <a:r>
              <a:rPr lang="en-US" b="1" dirty="0">
                <a:solidFill>
                  <a:srgbClr val="000000"/>
                </a:solidFill>
              </a:rPr>
              <a:t>3</a:t>
            </a:r>
            <a:r>
              <a:rPr lang="en-US" sz="800" b="1" baseline="30000" dirty="0">
                <a:solidFill>
                  <a:srgbClr val="000000"/>
                </a:solidFill>
              </a:rPr>
              <a:t>rd</a:t>
            </a:r>
            <a:r>
              <a:rPr lang="en-US" b="1" dirty="0">
                <a:solidFill>
                  <a:srgbClr val="000000"/>
                </a:solidFill>
              </a:rPr>
              <a:t> Century BC – 1</a:t>
            </a:r>
            <a:r>
              <a:rPr lang="en-US" sz="800" b="1" baseline="30000" dirty="0">
                <a:solidFill>
                  <a:srgbClr val="000000"/>
                </a:solidFill>
              </a:rPr>
              <a:t>st</a:t>
            </a:r>
            <a:r>
              <a:rPr lang="en-US" b="1" dirty="0">
                <a:solidFill>
                  <a:srgbClr val="000000"/>
                </a:solidFill>
              </a:rPr>
              <a:t> Century AD</a:t>
            </a:r>
            <a:r>
              <a:rPr lang="en-US" dirty="0">
                <a:solidFill>
                  <a:srgbClr val="000000"/>
                </a:solidFill>
              </a:rPr>
              <a:t>:  “T</a:t>
            </a:r>
            <a:r>
              <a:rPr lang="en-US" b="1" dirty="0">
                <a:solidFill>
                  <a:srgbClr val="000000"/>
                </a:solidFill>
              </a:rPr>
              <a:t>he original language of </a:t>
            </a:r>
            <a:r>
              <a:rPr lang="en-US" b="1" dirty="0" err="1">
                <a:solidFill>
                  <a:srgbClr val="000000"/>
                </a:solidFill>
              </a:rPr>
              <a:t>Aristeas</a:t>
            </a:r>
            <a:r>
              <a:rPr lang="en-US" b="1" dirty="0">
                <a:solidFill>
                  <a:srgbClr val="000000"/>
                </a:solidFill>
              </a:rPr>
              <a:t> is Greek</a:t>
            </a:r>
            <a:r>
              <a:rPr lang="en-US" dirty="0">
                <a:solidFill>
                  <a:srgbClr val="000000"/>
                </a:solidFill>
              </a:rPr>
              <a:t>” </a:t>
            </a:r>
            <a:endParaRPr lang="en-US" dirty="0" smtClean="0">
              <a:solidFill>
                <a:srgbClr val="000000"/>
              </a:solidFill>
            </a:endParaRPr>
          </a:p>
          <a:p>
            <a:pPr marL="457200" fontAlgn="base">
              <a:buFont typeface="+mj-lt"/>
              <a:buAutoNum type="arabicPeriod"/>
            </a:pPr>
            <a:r>
              <a:rPr lang="en-US" dirty="0" smtClean="0">
                <a:solidFill>
                  <a:srgbClr val="FF0000"/>
                </a:solidFill>
              </a:rPr>
              <a:t>Jubilees</a:t>
            </a:r>
            <a:r>
              <a:rPr lang="en-US" dirty="0">
                <a:solidFill>
                  <a:srgbClr val="FF0000"/>
                </a:solidFill>
              </a:rPr>
              <a:t>: </a:t>
            </a:r>
            <a:r>
              <a:rPr lang="en-US" b="1" dirty="0">
                <a:solidFill>
                  <a:srgbClr val="000000"/>
                </a:solidFill>
              </a:rPr>
              <a:t>2</a:t>
            </a:r>
            <a:r>
              <a:rPr lang="en-US" sz="800" b="1" baseline="30000" dirty="0">
                <a:solidFill>
                  <a:srgbClr val="000000"/>
                </a:solidFill>
              </a:rPr>
              <a:t>nd</a:t>
            </a:r>
            <a:r>
              <a:rPr lang="en-US" b="1" dirty="0">
                <a:solidFill>
                  <a:srgbClr val="000000"/>
                </a:solidFill>
              </a:rPr>
              <a:t> Century BC</a:t>
            </a:r>
            <a:r>
              <a:rPr lang="en-US" dirty="0">
                <a:solidFill>
                  <a:srgbClr val="000000"/>
                </a:solidFill>
              </a:rPr>
              <a:t>: written in Heb. Tr. Early into Greek, then into Ethiopic, which is where our text comes from. </a:t>
            </a:r>
            <a:r>
              <a:rPr lang="en-US" dirty="0" smtClean="0">
                <a:solidFill>
                  <a:srgbClr val="000000"/>
                </a:solidFill>
              </a:rPr>
              <a:t>        The </a:t>
            </a:r>
            <a:r>
              <a:rPr lang="en-US" dirty="0">
                <a:solidFill>
                  <a:srgbClr val="000000"/>
                </a:solidFill>
              </a:rPr>
              <a:t>primary reason for assuming that the Latin and Ethiopic </a:t>
            </a:r>
            <a:r>
              <a:rPr lang="en-US" dirty="0" err="1">
                <a:solidFill>
                  <a:srgbClr val="000000"/>
                </a:solidFill>
              </a:rPr>
              <a:t>tr’s</a:t>
            </a:r>
            <a:r>
              <a:rPr lang="en-US" dirty="0">
                <a:solidFill>
                  <a:srgbClr val="000000"/>
                </a:solidFill>
              </a:rPr>
              <a:t> came via the Greek are the </a:t>
            </a:r>
            <a:r>
              <a:rPr lang="en-US" i="1" dirty="0">
                <a:solidFill>
                  <a:srgbClr val="000000"/>
                </a:solidFill>
              </a:rPr>
              <a:t>“internal evidence of Greek loanwords, idioms, and obvious mistranslations.”  </a:t>
            </a:r>
            <a:endParaRPr lang="en-US" i="1" dirty="0" smtClean="0">
              <a:solidFill>
                <a:srgbClr val="000000"/>
              </a:solidFill>
            </a:endParaRPr>
          </a:p>
          <a:p>
            <a:pPr marL="457200" fontAlgn="base">
              <a:buFont typeface="+mj-lt"/>
              <a:buAutoNum type="arabicPeriod"/>
            </a:pPr>
            <a:r>
              <a:rPr lang="en-US" dirty="0" smtClean="0">
                <a:solidFill>
                  <a:srgbClr val="FF0000"/>
                </a:solidFill>
              </a:rPr>
              <a:t>Prayer </a:t>
            </a:r>
            <a:r>
              <a:rPr lang="en-US" dirty="0">
                <a:solidFill>
                  <a:srgbClr val="FF0000"/>
                </a:solidFill>
              </a:rPr>
              <a:t>of Manasseh: </a:t>
            </a:r>
            <a:r>
              <a:rPr lang="en-US" dirty="0">
                <a:solidFill>
                  <a:srgbClr val="000000"/>
                </a:solidFill>
              </a:rPr>
              <a:t> </a:t>
            </a:r>
            <a:r>
              <a:rPr lang="en-US" b="1" dirty="0">
                <a:solidFill>
                  <a:srgbClr val="000000"/>
                </a:solidFill>
              </a:rPr>
              <a:t>2</a:t>
            </a:r>
            <a:r>
              <a:rPr lang="en-US" sz="800" b="1" baseline="30000" dirty="0">
                <a:solidFill>
                  <a:srgbClr val="000000"/>
                </a:solidFill>
              </a:rPr>
              <a:t>nd</a:t>
            </a:r>
            <a:r>
              <a:rPr lang="en-US" b="1" dirty="0">
                <a:solidFill>
                  <a:srgbClr val="000000"/>
                </a:solidFill>
              </a:rPr>
              <a:t> Cent. BC – 1</a:t>
            </a:r>
            <a:r>
              <a:rPr lang="en-US" sz="800" b="1" baseline="30000" dirty="0">
                <a:solidFill>
                  <a:srgbClr val="000000"/>
                </a:solidFill>
              </a:rPr>
              <a:t>st</a:t>
            </a:r>
            <a:r>
              <a:rPr lang="en-US" b="1" dirty="0">
                <a:solidFill>
                  <a:srgbClr val="000000"/>
                </a:solidFill>
              </a:rPr>
              <a:t> Cent. AD:</a:t>
            </a:r>
            <a:r>
              <a:rPr lang="en-US" dirty="0">
                <a:solidFill>
                  <a:srgbClr val="000000"/>
                </a:solidFill>
              </a:rPr>
              <a:t> “the position that the prayer was composed in Greek… is defended by many scholars… Other scholars are convinced  the original language is Semitic.”   </a:t>
            </a:r>
            <a:endParaRPr lang="en-US" dirty="0" smtClean="0">
              <a:solidFill>
                <a:srgbClr val="000000"/>
              </a:solidFill>
            </a:endParaRPr>
          </a:p>
          <a:p>
            <a:pPr marL="457200" fontAlgn="base">
              <a:buFont typeface="+mj-lt"/>
              <a:buAutoNum type="arabicPeriod"/>
            </a:pPr>
            <a:r>
              <a:rPr lang="en-US" dirty="0" smtClean="0">
                <a:solidFill>
                  <a:srgbClr val="FF0000"/>
                </a:solidFill>
              </a:rPr>
              <a:t>Philo </a:t>
            </a:r>
            <a:r>
              <a:rPr lang="en-US" dirty="0">
                <a:solidFill>
                  <a:srgbClr val="FF0000"/>
                </a:solidFill>
              </a:rPr>
              <a:t>the Epic Poet: </a:t>
            </a:r>
            <a:r>
              <a:rPr lang="en-US" b="1" dirty="0">
                <a:solidFill>
                  <a:srgbClr val="000000"/>
                </a:solidFill>
              </a:rPr>
              <a:t>3</a:t>
            </a:r>
            <a:r>
              <a:rPr lang="en-US" sz="800" b="1" baseline="30000" dirty="0">
                <a:solidFill>
                  <a:srgbClr val="000000"/>
                </a:solidFill>
              </a:rPr>
              <a:t>rd</a:t>
            </a:r>
            <a:r>
              <a:rPr lang="en-US" b="1" dirty="0">
                <a:solidFill>
                  <a:srgbClr val="000000"/>
                </a:solidFill>
              </a:rPr>
              <a:t> to 2</a:t>
            </a:r>
            <a:r>
              <a:rPr lang="en-US" sz="800" b="1" baseline="30000" dirty="0">
                <a:solidFill>
                  <a:srgbClr val="000000"/>
                </a:solidFill>
              </a:rPr>
              <a:t>nd</a:t>
            </a:r>
            <a:r>
              <a:rPr lang="en-US" b="1" dirty="0">
                <a:solidFill>
                  <a:srgbClr val="000000"/>
                </a:solidFill>
              </a:rPr>
              <a:t> cent. BC:</a:t>
            </a:r>
            <a:r>
              <a:rPr lang="en-US" dirty="0">
                <a:solidFill>
                  <a:srgbClr val="000000"/>
                </a:solidFill>
              </a:rPr>
              <a:t>  “The hexameter verses are </a:t>
            </a:r>
            <a:r>
              <a:rPr lang="en-US" b="1" dirty="0">
                <a:solidFill>
                  <a:srgbClr val="000000"/>
                </a:solidFill>
              </a:rPr>
              <a:t>written in … obscure Gree</a:t>
            </a:r>
            <a:r>
              <a:rPr lang="en-US" dirty="0">
                <a:solidFill>
                  <a:srgbClr val="000000"/>
                </a:solidFill>
              </a:rPr>
              <a:t>k”</a:t>
            </a:r>
          </a:p>
          <a:p>
            <a:pPr marL="457200" fontAlgn="base">
              <a:buFont typeface="+mj-lt"/>
              <a:buAutoNum type="arabicPeriod"/>
            </a:pPr>
            <a:r>
              <a:rPr lang="en-US" dirty="0" err="1">
                <a:solidFill>
                  <a:srgbClr val="FF0000"/>
                </a:solidFill>
              </a:rPr>
              <a:t>Orphica</a:t>
            </a:r>
            <a:r>
              <a:rPr lang="en-US" dirty="0">
                <a:solidFill>
                  <a:srgbClr val="FF0000"/>
                </a:solidFill>
              </a:rPr>
              <a:t>: </a:t>
            </a:r>
            <a:r>
              <a:rPr lang="en-US" b="1" dirty="0">
                <a:solidFill>
                  <a:srgbClr val="000000"/>
                </a:solidFill>
              </a:rPr>
              <a:t>2</a:t>
            </a:r>
            <a:r>
              <a:rPr lang="en-US" sz="800" b="1" baseline="30000" dirty="0">
                <a:solidFill>
                  <a:srgbClr val="000000"/>
                </a:solidFill>
              </a:rPr>
              <a:t>nd</a:t>
            </a:r>
            <a:r>
              <a:rPr lang="en-US" b="1" dirty="0">
                <a:solidFill>
                  <a:srgbClr val="000000"/>
                </a:solidFill>
              </a:rPr>
              <a:t> cent. BC- 1</a:t>
            </a:r>
            <a:r>
              <a:rPr lang="en-US" sz="800" b="1" baseline="30000" dirty="0">
                <a:solidFill>
                  <a:srgbClr val="000000"/>
                </a:solidFill>
              </a:rPr>
              <a:t>st</a:t>
            </a:r>
            <a:r>
              <a:rPr lang="en-US" b="1" dirty="0">
                <a:solidFill>
                  <a:srgbClr val="000000"/>
                </a:solidFill>
              </a:rPr>
              <a:t> Cent. AD: “written in archaizing Greek</a:t>
            </a:r>
            <a:r>
              <a:rPr lang="en-US" dirty="0">
                <a:solidFill>
                  <a:srgbClr val="000000"/>
                </a:solidFill>
              </a:rPr>
              <a:t>”</a:t>
            </a:r>
          </a:p>
          <a:p>
            <a:pPr marL="457200" fontAlgn="base">
              <a:buFont typeface="+mj-lt"/>
              <a:buAutoNum type="arabicPeriod"/>
            </a:pPr>
            <a:r>
              <a:rPr lang="en-US" dirty="0">
                <a:solidFill>
                  <a:srgbClr val="FF0000"/>
                </a:solidFill>
              </a:rPr>
              <a:t>Ezekiel the Tragedian: </a:t>
            </a:r>
            <a:r>
              <a:rPr lang="en-US" b="1" dirty="0">
                <a:solidFill>
                  <a:srgbClr val="000000"/>
                </a:solidFill>
              </a:rPr>
              <a:t>2</a:t>
            </a:r>
            <a:r>
              <a:rPr lang="en-US" sz="800" b="1" baseline="30000" dirty="0">
                <a:solidFill>
                  <a:srgbClr val="000000"/>
                </a:solidFill>
              </a:rPr>
              <a:t>nd</a:t>
            </a:r>
            <a:r>
              <a:rPr lang="en-US" b="1" dirty="0">
                <a:solidFill>
                  <a:srgbClr val="000000"/>
                </a:solidFill>
              </a:rPr>
              <a:t> cent. BC:</a:t>
            </a:r>
            <a:r>
              <a:rPr lang="en-US" dirty="0">
                <a:solidFill>
                  <a:srgbClr val="000000"/>
                </a:solidFill>
              </a:rPr>
              <a:t> “text extant in iambic </a:t>
            </a:r>
            <a:r>
              <a:rPr lang="en-US" dirty="0" err="1">
                <a:solidFill>
                  <a:srgbClr val="000000"/>
                </a:solidFill>
              </a:rPr>
              <a:t>trimeter</a:t>
            </a:r>
            <a:r>
              <a:rPr lang="en-US" dirty="0">
                <a:solidFill>
                  <a:srgbClr val="000000"/>
                </a:solidFill>
              </a:rPr>
              <a:t>… commonly used in Greek tragic drama… indicating </a:t>
            </a:r>
            <a:r>
              <a:rPr lang="en-US" b="1" dirty="0">
                <a:solidFill>
                  <a:srgbClr val="000000"/>
                </a:solidFill>
              </a:rPr>
              <a:t>clearly that Greek was the language in which the author wrote”</a:t>
            </a:r>
            <a:endParaRPr lang="en-US" dirty="0">
              <a:solidFill>
                <a:srgbClr val="000000"/>
              </a:solidFill>
            </a:endParaRPr>
          </a:p>
          <a:p>
            <a:pPr marL="457200" fontAlgn="base">
              <a:buFont typeface="+mj-lt"/>
              <a:buAutoNum type="arabicPeriod"/>
            </a:pPr>
            <a:r>
              <a:rPr lang="en-US" dirty="0">
                <a:solidFill>
                  <a:srgbClr val="000000"/>
                </a:solidFill>
              </a:rPr>
              <a:t>Fragments of </a:t>
            </a:r>
            <a:r>
              <a:rPr lang="en-US" dirty="0" smtClean="0">
                <a:solidFill>
                  <a:srgbClr val="000000"/>
                </a:solidFill>
              </a:rPr>
              <a:t>Pseudo-</a:t>
            </a:r>
            <a:r>
              <a:rPr lang="en-US" dirty="0" err="1" smtClean="0">
                <a:solidFill>
                  <a:srgbClr val="000000"/>
                </a:solidFill>
              </a:rPr>
              <a:t>Grk</a:t>
            </a:r>
            <a:r>
              <a:rPr lang="en-US" dirty="0" smtClean="0">
                <a:solidFill>
                  <a:srgbClr val="000000"/>
                </a:solidFill>
              </a:rPr>
              <a:t> </a:t>
            </a:r>
            <a:r>
              <a:rPr lang="en-US" dirty="0">
                <a:solidFill>
                  <a:srgbClr val="000000"/>
                </a:solidFill>
              </a:rPr>
              <a:t>Poets: </a:t>
            </a:r>
            <a:r>
              <a:rPr lang="en-US" b="1" dirty="0">
                <a:solidFill>
                  <a:srgbClr val="000000"/>
                </a:solidFill>
              </a:rPr>
              <a:t>3</a:t>
            </a:r>
            <a:r>
              <a:rPr lang="en-US" sz="800" b="1" baseline="30000" dirty="0">
                <a:solidFill>
                  <a:srgbClr val="000000"/>
                </a:solidFill>
              </a:rPr>
              <a:t>rd</a:t>
            </a:r>
            <a:r>
              <a:rPr lang="en-US" b="1" dirty="0">
                <a:solidFill>
                  <a:srgbClr val="000000"/>
                </a:solidFill>
              </a:rPr>
              <a:t> to 2</a:t>
            </a:r>
            <a:r>
              <a:rPr lang="en-US" sz="800" b="1" baseline="30000" dirty="0">
                <a:solidFill>
                  <a:srgbClr val="000000"/>
                </a:solidFill>
              </a:rPr>
              <a:t>nd</a:t>
            </a:r>
            <a:r>
              <a:rPr lang="en-US" b="1" dirty="0">
                <a:solidFill>
                  <a:srgbClr val="000000"/>
                </a:solidFill>
              </a:rPr>
              <a:t> </a:t>
            </a:r>
            <a:r>
              <a:rPr lang="en-US" b="1" dirty="0" smtClean="0">
                <a:solidFill>
                  <a:srgbClr val="000000"/>
                </a:solidFill>
              </a:rPr>
              <a:t>c. </a:t>
            </a:r>
            <a:r>
              <a:rPr lang="en-US" b="1" dirty="0">
                <a:solidFill>
                  <a:srgbClr val="000000"/>
                </a:solidFill>
              </a:rPr>
              <a:t>BC: </a:t>
            </a:r>
            <a:r>
              <a:rPr lang="en-US" dirty="0">
                <a:solidFill>
                  <a:srgbClr val="000000"/>
                </a:solidFill>
              </a:rPr>
              <a:t> “in the </a:t>
            </a:r>
            <a:r>
              <a:rPr lang="en-US" dirty="0" err="1">
                <a:solidFill>
                  <a:srgbClr val="000000"/>
                </a:solidFill>
              </a:rPr>
              <a:t>hellenistic</a:t>
            </a:r>
            <a:r>
              <a:rPr lang="en-US" dirty="0">
                <a:solidFill>
                  <a:srgbClr val="000000"/>
                </a:solidFill>
              </a:rPr>
              <a:t> period, Jews composed many works</a:t>
            </a:r>
            <a:r>
              <a:rPr lang="en-US" b="1" dirty="0">
                <a:solidFill>
                  <a:srgbClr val="000000"/>
                </a:solidFill>
              </a:rPr>
              <a:t> in</a:t>
            </a:r>
            <a:r>
              <a:rPr lang="en-US" dirty="0">
                <a:solidFill>
                  <a:srgbClr val="000000"/>
                </a:solidFill>
              </a:rPr>
              <a:t> </a:t>
            </a:r>
            <a:r>
              <a:rPr lang="en-US" b="1" dirty="0">
                <a:solidFill>
                  <a:srgbClr val="000000"/>
                </a:solidFill>
              </a:rPr>
              <a:t>Greek </a:t>
            </a:r>
            <a:r>
              <a:rPr lang="en-US" b="1" dirty="0" smtClean="0">
                <a:solidFill>
                  <a:srgbClr val="000000"/>
                </a:solidFill>
              </a:rPr>
              <a:t>lit. genre</a:t>
            </a:r>
            <a:r>
              <a:rPr lang="en-US" dirty="0">
                <a:solidFill>
                  <a:srgbClr val="000000"/>
                </a:solidFill>
              </a:rPr>
              <a:t>”   </a:t>
            </a:r>
            <a:endParaRPr lang="en-US" dirty="0" smtClean="0">
              <a:solidFill>
                <a:srgbClr val="000000"/>
              </a:solidFill>
            </a:endParaRPr>
          </a:p>
          <a:p>
            <a:pPr marL="457200" fontAlgn="base">
              <a:buFont typeface="+mj-lt"/>
              <a:buAutoNum type="arabicPeriod"/>
            </a:pPr>
            <a:r>
              <a:rPr lang="en-US" dirty="0" err="1" smtClean="0">
                <a:solidFill>
                  <a:srgbClr val="FF0000"/>
                </a:solidFill>
              </a:rPr>
              <a:t>Aristobulus</a:t>
            </a:r>
            <a:r>
              <a:rPr lang="en-US" dirty="0" smtClean="0">
                <a:solidFill>
                  <a:srgbClr val="FF0000"/>
                </a:solidFill>
              </a:rPr>
              <a:t>: </a:t>
            </a:r>
            <a:r>
              <a:rPr lang="en-US" b="1" dirty="0" smtClean="0">
                <a:solidFill>
                  <a:srgbClr val="000000"/>
                </a:solidFill>
              </a:rPr>
              <a:t>2</a:t>
            </a:r>
            <a:r>
              <a:rPr lang="en-US" sz="800" b="1" baseline="30000" dirty="0" smtClean="0">
                <a:solidFill>
                  <a:srgbClr val="000000"/>
                </a:solidFill>
              </a:rPr>
              <a:t>nd</a:t>
            </a:r>
            <a:r>
              <a:rPr lang="en-US" b="1" dirty="0" smtClean="0">
                <a:solidFill>
                  <a:srgbClr val="000000"/>
                </a:solidFill>
              </a:rPr>
              <a:t> </a:t>
            </a:r>
            <a:r>
              <a:rPr lang="en-US" b="1" dirty="0">
                <a:solidFill>
                  <a:srgbClr val="000000"/>
                </a:solidFill>
              </a:rPr>
              <a:t>cent. BC</a:t>
            </a:r>
            <a:r>
              <a:rPr lang="en-US" dirty="0">
                <a:solidFill>
                  <a:srgbClr val="000000"/>
                </a:solidFill>
              </a:rPr>
              <a:t>: “no indications that the fragments were written originally in a language other than </a:t>
            </a:r>
            <a:r>
              <a:rPr lang="en-US" b="1" dirty="0">
                <a:solidFill>
                  <a:srgbClr val="000000"/>
                </a:solidFill>
              </a:rPr>
              <a:t>Greek</a:t>
            </a:r>
            <a:r>
              <a:rPr lang="en-US" dirty="0">
                <a:solidFill>
                  <a:srgbClr val="000000"/>
                </a:solidFill>
              </a:rPr>
              <a:t>” </a:t>
            </a:r>
            <a:r>
              <a:rPr lang="en-US" dirty="0" smtClean="0">
                <a:solidFill>
                  <a:srgbClr val="FF0000"/>
                </a:solidFill>
              </a:rPr>
              <a:t>Demetrius </a:t>
            </a:r>
            <a:r>
              <a:rPr lang="en-US" dirty="0">
                <a:solidFill>
                  <a:srgbClr val="FF0000"/>
                </a:solidFill>
              </a:rPr>
              <a:t>the Chronographer:</a:t>
            </a:r>
            <a:r>
              <a:rPr lang="en-US" dirty="0">
                <a:solidFill>
                  <a:srgbClr val="000000"/>
                </a:solidFill>
              </a:rPr>
              <a:t>  </a:t>
            </a:r>
            <a:r>
              <a:rPr lang="en-US" b="1" dirty="0">
                <a:solidFill>
                  <a:srgbClr val="000000"/>
                </a:solidFill>
              </a:rPr>
              <a:t>3</a:t>
            </a:r>
            <a:r>
              <a:rPr lang="en-US" sz="800" b="1" baseline="30000" dirty="0">
                <a:solidFill>
                  <a:srgbClr val="000000"/>
                </a:solidFill>
              </a:rPr>
              <a:t>rd</a:t>
            </a:r>
            <a:r>
              <a:rPr lang="en-US" b="1" dirty="0">
                <a:solidFill>
                  <a:srgbClr val="000000"/>
                </a:solidFill>
              </a:rPr>
              <a:t> cent. BC: </a:t>
            </a:r>
            <a:r>
              <a:rPr lang="en-US" dirty="0">
                <a:solidFill>
                  <a:srgbClr val="000000"/>
                </a:solidFill>
              </a:rPr>
              <a:t> “</a:t>
            </a:r>
            <a:r>
              <a:rPr lang="en-US" b="1" dirty="0">
                <a:solidFill>
                  <a:srgbClr val="000000"/>
                </a:solidFill>
              </a:rPr>
              <a:t>Greek style</a:t>
            </a:r>
            <a:r>
              <a:rPr lang="en-US" dirty="0">
                <a:solidFill>
                  <a:srgbClr val="000000"/>
                </a:solidFill>
              </a:rPr>
              <a:t>… grammatically </a:t>
            </a:r>
            <a:r>
              <a:rPr lang="en-US" dirty="0" err="1">
                <a:solidFill>
                  <a:srgbClr val="000000"/>
                </a:solidFill>
              </a:rPr>
              <a:t>uncomplex</a:t>
            </a:r>
            <a:r>
              <a:rPr lang="en-US" dirty="0">
                <a:solidFill>
                  <a:srgbClr val="000000"/>
                </a:solidFill>
              </a:rPr>
              <a:t> and straightforward”</a:t>
            </a:r>
          </a:p>
          <a:p>
            <a:pPr marL="457200" fontAlgn="base">
              <a:buFont typeface="+mj-lt"/>
              <a:buAutoNum type="arabicPeriod"/>
            </a:pPr>
            <a:r>
              <a:rPr lang="en-US" dirty="0" err="1">
                <a:solidFill>
                  <a:srgbClr val="FF0000"/>
                </a:solidFill>
              </a:rPr>
              <a:t>Aristeas</a:t>
            </a:r>
            <a:r>
              <a:rPr lang="en-US" dirty="0">
                <a:solidFill>
                  <a:srgbClr val="FF0000"/>
                </a:solidFill>
              </a:rPr>
              <a:t> the Exegete </a:t>
            </a:r>
            <a:r>
              <a:rPr lang="en-US" dirty="0">
                <a:solidFill>
                  <a:srgbClr val="000000"/>
                </a:solidFill>
              </a:rPr>
              <a:t>( reconstructs a “Life of Job”) :  </a:t>
            </a:r>
            <a:r>
              <a:rPr lang="en-US" b="1" dirty="0">
                <a:solidFill>
                  <a:srgbClr val="000000"/>
                </a:solidFill>
              </a:rPr>
              <a:t>prior to 1</a:t>
            </a:r>
            <a:r>
              <a:rPr lang="en-US" sz="800" b="1" baseline="30000" dirty="0">
                <a:solidFill>
                  <a:srgbClr val="000000"/>
                </a:solidFill>
              </a:rPr>
              <a:t>st</a:t>
            </a:r>
            <a:r>
              <a:rPr lang="en-US" b="1" dirty="0">
                <a:solidFill>
                  <a:srgbClr val="000000"/>
                </a:solidFill>
              </a:rPr>
              <a:t> </a:t>
            </a:r>
            <a:r>
              <a:rPr lang="en-US" b="1" dirty="0" smtClean="0">
                <a:solidFill>
                  <a:srgbClr val="000000"/>
                </a:solidFill>
              </a:rPr>
              <a:t>c. </a:t>
            </a:r>
            <a:r>
              <a:rPr lang="en-US" b="1" dirty="0">
                <a:solidFill>
                  <a:srgbClr val="000000"/>
                </a:solidFill>
              </a:rPr>
              <a:t>BC: </a:t>
            </a:r>
            <a:r>
              <a:rPr lang="en-US" dirty="0">
                <a:solidFill>
                  <a:srgbClr val="000000"/>
                </a:solidFill>
              </a:rPr>
              <a:t>  The original language </a:t>
            </a:r>
            <a:r>
              <a:rPr lang="en-US" dirty="0" smtClean="0">
                <a:solidFill>
                  <a:srgbClr val="000000"/>
                </a:solidFill>
              </a:rPr>
              <a:t>…was </a:t>
            </a:r>
            <a:r>
              <a:rPr lang="en-US" b="1" dirty="0">
                <a:solidFill>
                  <a:srgbClr val="000000"/>
                </a:solidFill>
              </a:rPr>
              <a:t>certainly Greek</a:t>
            </a:r>
            <a:r>
              <a:rPr lang="en-US" dirty="0">
                <a:solidFill>
                  <a:srgbClr val="000000"/>
                </a:solidFill>
              </a:rPr>
              <a:t>” </a:t>
            </a:r>
            <a:r>
              <a:rPr lang="en-US" dirty="0" smtClean="0">
                <a:solidFill>
                  <a:srgbClr val="000000"/>
                </a:solidFill>
              </a:rPr>
              <a:t> </a:t>
            </a:r>
            <a:endParaRPr lang="en-US" dirty="0">
              <a:solidFill>
                <a:srgbClr val="000000"/>
              </a:solidFill>
            </a:endParaRPr>
          </a:p>
          <a:p>
            <a:pPr marL="457200" fontAlgn="base">
              <a:buFont typeface="+mj-lt"/>
              <a:buAutoNum type="arabicPeriod"/>
            </a:pPr>
            <a:r>
              <a:rPr lang="en-US" dirty="0" smtClean="0">
                <a:solidFill>
                  <a:srgbClr val="FF0000"/>
                </a:solidFill>
              </a:rPr>
              <a:t> </a:t>
            </a:r>
            <a:r>
              <a:rPr lang="en-US" dirty="0" err="1">
                <a:solidFill>
                  <a:srgbClr val="FF0000"/>
                </a:solidFill>
              </a:rPr>
              <a:t>Eupolemus</a:t>
            </a:r>
            <a:r>
              <a:rPr lang="en-US" dirty="0">
                <a:solidFill>
                  <a:srgbClr val="FF0000"/>
                </a:solidFill>
              </a:rPr>
              <a:t> </a:t>
            </a:r>
            <a:r>
              <a:rPr lang="en-US" dirty="0">
                <a:solidFill>
                  <a:srgbClr val="000000"/>
                </a:solidFill>
              </a:rPr>
              <a:t>(on Kings in Judea): </a:t>
            </a:r>
            <a:r>
              <a:rPr lang="en-US" b="1" dirty="0">
                <a:solidFill>
                  <a:srgbClr val="000000"/>
                </a:solidFill>
              </a:rPr>
              <a:t>prior to 1</a:t>
            </a:r>
            <a:r>
              <a:rPr lang="en-US" sz="800" b="1" baseline="30000" dirty="0">
                <a:solidFill>
                  <a:srgbClr val="000000"/>
                </a:solidFill>
              </a:rPr>
              <a:t>st</a:t>
            </a:r>
            <a:r>
              <a:rPr lang="en-US" b="1" dirty="0">
                <a:solidFill>
                  <a:srgbClr val="000000"/>
                </a:solidFill>
              </a:rPr>
              <a:t> cent. BC:</a:t>
            </a:r>
            <a:r>
              <a:rPr lang="en-US" dirty="0">
                <a:solidFill>
                  <a:srgbClr val="000000"/>
                </a:solidFill>
              </a:rPr>
              <a:t>   “</a:t>
            </a:r>
            <a:r>
              <a:rPr lang="en-US" b="1" dirty="0">
                <a:solidFill>
                  <a:srgbClr val="000000"/>
                </a:solidFill>
              </a:rPr>
              <a:t>originally composed in Greek</a:t>
            </a:r>
            <a:r>
              <a:rPr lang="en-US" dirty="0">
                <a:solidFill>
                  <a:srgbClr val="000000"/>
                </a:solidFill>
              </a:rPr>
              <a:t>” </a:t>
            </a:r>
            <a:endParaRPr lang="en-US" dirty="0" smtClean="0">
              <a:solidFill>
                <a:srgbClr val="000000"/>
              </a:solidFill>
            </a:endParaRPr>
          </a:p>
          <a:p>
            <a:pPr marL="457200" fontAlgn="base">
              <a:buFont typeface="+mj-lt"/>
              <a:buAutoNum type="arabicPeriod"/>
            </a:pPr>
            <a:r>
              <a:rPr lang="en-US" dirty="0" smtClean="0">
                <a:solidFill>
                  <a:srgbClr val="FF0000"/>
                </a:solidFill>
              </a:rPr>
              <a:t>Pseudo-</a:t>
            </a:r>
            <a:r>
              <a:rPr lang="en-US" dirty="0" err="1" smtClean="0">
                <a:solidFill>
                  <a:srgbClr val="FF0000"/>
                </a:solidFill>
              </a:rPr>
              <a:t>Eupolemus</a:t>
            </a:r>
            <a:r>
              <a:rPr lang="en-US" dirty="0">
                <a:solidFill>
                  <a:srgbClr val="FF0000"/>
                </a:solidFill>
              </a:rPr>
              <a:t>:</a:t>
            </a:r>
            <a:r>
              <a:rPr lang="en-US" dirty="0">
                <a:solidFill>
                  <a:srgbClr val="000000"/>
                </a:solidFill>
              </a:rPr>
              <a:t> </a:t>
            </a:r>
            <a:r>
              <a:rPr lang="en-US" b="1" dirty="0">
                <a:solidFill>
                  <a:prstClr val="black"/>
                </a:solidFill>
              </a:rPr>
              <a:t>prior to 1</a:t>
            </a:r>
            <a:r>
              <a:rPr lang="en-US" sz="800" b="1" baseline="30000" dirty="0">
                <a:solidFill>
                  <a:prstClr val="black"/>
                </a:solidFill>
              </a:rPr>
              <a:t>st</a:t>
            </a:r>
            <a:r>
              <a:rPr lang="en-US" b="1" dirty="0">
                <a:solidFill>
                  <a:prstClr val="black"/>
                </a:solidFill>
              </a:rPr>
              <a:t> cent. BC</a:t>
            </a:r>
            <a:r>
              <a:rPr lang="en-US" dirty="0">
                <a:solidFill>
                  <a:prstClr val="black"/>
                </a:solidFill>
              </a:rPr>
              <a:t>:  “</a:t>
            </a:r>
            <a:r>
              <a:rPr lang="en-US" b="1" dirty="0">
                <a:solidFill>
                  <a:prstClr val="black"/>
                </a:solidFill>
              </a:rPr>
              <a:t>most likely the original language was Greek</a:t>
            </a:r>
            <a:r>
              <a:rPr lang="en-US" dirty="0">
                <a:solidFill>
                  <a:prstClr val="black"/>
                </a:solidFill>
              </a:rPr>
              <a:t>”  </a:t>
            </a:r>
            <a:endParaRPr lang="en-US" dirty="0" smtClean="0">
              <a:solidFill>
                <a:prstClr val="black"/>
              </a:solidFill>
            </a:endParaRPr>
          </a:p>
          <a:p>
            <a:pPr marL="457200" fontAlgn="base">
              <a:buFont typeface="+mj-lt"/>
              <a:buAutoNum type="arabicPeriod"/>
            </a:pPr>
            <a:r>
              <a:rPr lang="en-US" dirty="0" err="1" smtClean="0">
                <a:solidFill>
                  <a:srgbClr val="FF0000"/>
                </a:solidFill>
              </a:rPr>
              <a:t>Cleodemus</a:t>
            </a:r>
            <a:r>
              <a:rPr lang="en-US" dirty="0" smtClean="0">
                <a:solidFill>
                  <a:srgbClr val="FF0000"/>
                </a:solidFill>
              </a:rPr>
              <a:t> </a:t>
            </a:r>
            <a:r>
              <a:rPr lang="en-US" dirty="0" err="1">
                <a:solidFill>
                  <a:srgbClr val="FF0000"/>
                </a:solidFill>
              </a:rPr>
              <a:t>Malchus</a:t>
            </a:r>
            <a:r>
              <a:rPr lang="en-US" dirty="0">
                <a:solidFill>
                  <a:srgbClr val="FF0000"/>
                </a:solidFill>
              </a:rPr>
              <a:t> </a:t>
            </a:r>
            <a:r>
              <a:rPr lang="en-US" dirty="0">
                <a:solidFill>
                  <a:srgbClr val="000000"/>
                </a:solidFill>
              </a:rPr>
              <a:t>(</a:t>
            </a:r>
            <a:r>
              <a:rPr lang="en-US" dirty="0" err="1">
                <a:solidFill>
                  <a:srgbClr val="000000"/>
                </a:solidFill>
              </a:rPr>
              <a:t>desc</a:t>
            </a:r>
            <a:r>
              <a:rPr lang="en-US" dirty="0">
                <a:solidFill>
                  <a:srgbClr val="000000"/>
                </a:solidFill>
              </a:rPr>
              <a:t>. Of Abram through </a:t>
            </a:r>
            <a:r>
              <a:rPr lang="en-US" dirty="0" err="1">
                <a:solidFill>
                  <a:srgbClr val="000000"/>
                </a:solidFill>
              </a:rPr>
              <a:t>Keturah</a:t>
            </a:r>
            <a:r>
              <a:rPr lang="en-US" dirty="0">
                <a:solidFill>
                  <a:srgbClr val="000000"/>
                </a:solidFill>
              </a:rPr>
              <a:t>): </a:t>
            </a:r>
            <a:r>
              <a:rPr lang="en-US" b="1" dirty="0">
                <a:solidFill>
                  <a:srgbClr val="000000"/>
                </a:solidFill>
              </a:rPr>
              <a:t>prior to 1</a:t>
            </a:r>
            <a:r>
              <a:rPr lang="en-US" sz="800" b="1" baseline="30000" dirty="0">
                <a:solidFill>
                  <a:srgbClr val="000000"/>
                </a:solidFill>
              </a:rPr>
              <a:t>st</a:t>
            </a:r>
            <a:r>
              <a:rPr lang="en-US" b="1" dirty="0">
                <a:solidFill>
                  <a:srgbClr val="000000"/>
                </a:solidFill>
              </a:rPr>
              <a:t> </a:t>
            </a:r>
            <a:r>
              <a:rPr lang="en-US" b="1" dirty="0" smtClean="0">
                <a:solidFill>
                  <a:srgbClr val="000000"/>
                </a:solidFill>
              </a:rPr>
              <a:t>c. </a:t>
            </a:r>
            <a:r>
              <a:rPr lang="en-US" b="1" dirty="0">
                <a:solidFill>
                  <a:srgbClr val="000000"/>
                </a:solidFill>
              </a:rPr>
              <a:t>BC</a:t>
            </a:r>
            <a:r>
              <a:rPr lang="en-US" dirty="0">
                <a:solidFill>
                  <a:srgbClr val="000000"/>
                </a:solidFill>
              </a:rPr>
              <a:t>:  “no linguistic evidence … </a:t>
            </a:r>
            <a:r>
              <a:rPr lang="en-US" dirty="0" smtClean="0">
                <a:solidFill>
                  <a:srgbClr val="000000"/>
                </a:solidFill>
              </a:rPr>
              <a:t>other </a:t>
            </a:r>
            <a:r>
              <a:rPr lang="en-US" dirty="0">
                <a:solidFill>
                  <a:srgbClr val="000000"/>
                </a:solidFill>
              </a:rPr>
              <a:t>than </a:t>
            </a:r>
            <a:r>
              <a:rPr lang="en-US" b="1" dirty="0">
                <a:solidFill>
                  <a:srgbClr val="000000"/>
                </a:solidFill>
              </a:rPr>
              <a:t>Greek</a:t>
            </a:r>
            <a:r>
              <a:rPr lang="en-US" dirty="0">
                <a:solidFill>
                  <a:srgbClr val="000000"/>
                </a:solidFill>
              </a:rPr>
              <a:t>”</a:t>
            </a:r>
          </a:p>
          <a:p>
            <a:pPr marL="457200" fontAlgn="base">
              <a:buFont typeface="+mj-lt"/>
              <a:buAutoNum type="arabicPeriod"/>
            </a:pPr>
            <a:r>
              <a:rPr lang="en-US" dirty="0" err="1">
                <a:solidFill>
                  <a:srgbClr val="FF0000"/>
                </a:solidFill>
              </a:rPr>
              <a:t>Artapanus</a:t>
            </a:r>
            <a:r>
              <a:rPr lang="en-US" dirty="0">
                <a:solidFill>
                  <a:srgbClr val="FF0000"/>
                </a:solidFill>
              </a:rPr>
              <a:t> </a:t>
            </a:r>
            <a:r>
              <a:rPr lang="en-US" dirty="0">
                <a:solidFill>
                  <a:srgbClr val="000000"/>
                </a:solidFill>
              </a:rPr>
              <a:t>(Abram , Moses, and Jos. in Egypt): </a:t>
            </a:r>
            <a:r>
              <a:rPr lang="en-US" b="1" dirty="0">
                <a:solidFill>
                  <a:srgbClr val="000000"/>
                </a:solidFill>
              </a:rPr>
              <a:t>3</a:t>
            </a:r>
            <a:r>
              <a:rPr lang="en-US" sz="800" b="1" baseline="30000" dirty="0">
                <a:solidFill>
                  <a:srgbClr val="000000"/>
                </a:solidFill>
              </a:rPr>
              <a:t>rd</a:t>
            </a:r>
            <a:r>
              <a:rPr lang="en-US" b="1" dirty="0">
                <a:solidFill>
                  <a:srgbClr val="000000"/>
                </a:solidFill>
              </a:rPr>
              <a:t> to 2</a:t>
            </a:r>
            <a:r>
              <a:rPr lang="en-US" sz="800" b="1" baseline="30000" dirty="0">
                <a:solidFill>
                  <a:srgbClr val="000000"/>
                </a:solidFill>
              </a:rPr>
              <a:t>nd</a:t>
            </a:r>
            <a:r>
              <a:rPr lang="en-US" b="1" dirty="0">
                <a:solidFill>
                  <a:srgbClr val="000000"/>
                </a:solidFill>
              </a:rPr>
              <a:t> cent. BC</a:t>
            </a:r>
            <a:r>
              <a:rPr lang="en-US" dirty="0">
                <a:solidFill>
                  <a:srgbClr val="000000"/>
                </a:solidFill>
              </a:rPr>
              <a:t>:  “no reason to suspect that the original language was other than </a:t>
            </a:r>
            <a:r>
              <a:rPr lang="en-US" b="1" dirty="0">
                <a:solidFill>
                  <a:srgbClr val="000000"/>
                </a:solidFill>
              </a:rPr>
              <a:t>Greek</a:t>
            </a:r>
            <a:r>
              <a:rPr lang="en-US" dirty="0">
                <a:solidFill>
                  <a:srgbClr val="000000"/>
                </a:solidFill>
              </a:rPr>
              <a:t>. .. </a:t>
            </a:r>
            <a:r>
              <a:rPr lang="en-US" b="1" dirty="0">
                <a:solidFill>
                  <a:srgbClr val="000000"/>
                </a:solidFill>
              </a:rPr>
              <a:t>Many points of contact with classical Greek literature as well as the koine of  the </a:t>
            </a:r>
            <a:r>
              <a:rPr lang="en-US" b="1" dirty="0" err="1">
                <a:solidFill>
                  <a:srgbClr val="000000"/>
                </a:solidFill>
              </a:rPr>
              <a:t>hellenistic</a:t>
            </a:r>
            <a:r>
              <a:rPr lang="en-US" b="1" dirty="0">
                <a:solidFill>
                  <a:srgbClr val="000000"/>
                </a:solidFill>
              </a:rPr>
              <a:t> age</a:t>
            </a:r>
            <a:r>
              <a:rPr lang="en-US" dirty="0">
                <a:solidFill>
                  <a:srgbClr val="000000"/>
                </a:solidFill>
              </a:rPr>
              <a:t>”</a:t>
            </a:r>
          </a:p>
        </p:txBody>
      </p:sp>
      <p:sp>
        <p:nvSpPr>
          <p:cNvPr id="5" name="Rounded Rectangular Callout 4"/>
          <p:cNvSpPr/>
          <p:nvPr/>
        </p:nvSpPr>
        <p:spPr>
          <a:xfrm>
            <a:off x="2573051" y="3045559"/>
            <a:ext cx="9412014" cy="3742119"/>
          </a:xfrm>
          <a:prstGeom prst="wedgeRoundRectCallout">
            <a:avLst>
              <a:gd name="adj1" fmla="val -55663"/>
              <a:gd name="adj2" fmla="val -55255"/>
              <a:gd name="adj3" fmla="val 16667"/>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rPr>
              <a:t>Because of … the influence of Greek upon Semitic languages … and because of the abundant evidence of Greek </a:t>
            </a:r>
            <a:r>
              <a:rPr lang="en-US" sz="3200" b="1" dirty="0" smtClean="0">
                <a:solidFill>
                  <a:prstClr val="black"/>
                </a:solidFill>
              </a:rPr>
              <a:t>influence  </a:t>
            </a:r>
            <a:r>
              <a:rPr lang="en-US" sz="3200" b="1" dirty="0">
                <a:solidFill>
                  <a:prstClr val="black"/>
                </a:solidFill>
              </a:rPr>
              <a:t>within Palestine, it has become more and more difficult  to distinguish between Greek that was translated from a Semitic source and Greek that was composed </a:t>
            </a:r>
            <a:endParaRPr lang="en-US" sz="3200" b="1" dirty="0" smtClean="0">
              <a:solidFill>
                <a:prstClr val="black"/>
              </a:solidFill>
            </a:endParaRPr>
          </a:p>
          <a:p>
            <a:pPr algn="ctr"/>
            <a:r>
              <a:rPr lang="en-US" sz="3200" dirty="0" smtClean="0">
                <a:solidFill>
                  <a:prstClr val="black"/>
                </a:solidFill>
              </a:rPr>
              <a:t>Charlesworth</a:t>
            </a:r>
            <a:r>
              <a:rPr lang="en-US" sz="3200" dirty="0">
                <a:solidFill>
                  <a:prstClr val="black"/>
                </a:solidFill>
              </a:rPr>
              <a:t>, </a:t>
            </a:r>
            <a:r>
              <a:rPr lang="en-US" sz="3200" dirty="0" smtClean="0">
                <a:solidFill>
                  <a:prstClr val="black"/>
                </a:solidFill>
              </a:rPr>
              <a:t>on </a:t>
            </a:r>
            <a:r>
              <a:rPr lang="en-US" sz="3200" dirty="0">
                <a:solidFill>
                  <a:prstClr val="black"/>
                </a:solidFill>
              </a:rPr>
              <a:t>Pr. Of </a:t>
            </a:r>
            <a:r>
              <a:rPr lang="en-US" sz="3200" dirty="0" smtClean="0">
                <a:solidFill>
                  <a:prstClr val="black"/>
                </a:solidFill>
              </a:rPr>
              <a:t>Manasseh  Vol</a:t>
            </a:r>
            <a:r>
              <a:rPr lang="en-US" sz="3200" dirty="0">
                <a:solidFill>
                  <a:prstClr val="black"/>
                </a:solidFill>
              </a:rPr>
              <a:t>. 2, pg. 627</a:t>
            </a:r>
          </a:p>
        </p:txBody>
      </p:sp>
      <p:sp>
        <p:nvSpPr>
          <p:cNvPr id="7" name="Oval 6"/>
          <p:cNvSpPr/>
          <p:nvPr/>
        </p:nvSpPr>
        <p:spPr>
          <a:xfrm>
            <a:off x="-31532" y="556215"/>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8" name="Oval 7"/>
          <p:cNvSpPr/>
          <p:nvPr/>
        </p:nvSpPr>
        <p:spPr>
          <a:xfrm>
            <a:off x="-31532" y="1113022"/>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9" name="Oval 8"/>
          <p:cNvSpPr/>
          <p:nvPr/>
        </p:nvSpPr>
        <p:spPr>
          <a:xfrm>
            <a:off x="-15766" y="1542388"/>
            <a:ext cx="583324" cy="343971"/>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Arial Black" panose="020B0A04020102020204" pitchFamily="34" charset="0"/>
              </a:rPr>
              <a:t>H</a:t>
            </a:r>
            <a:endParaRPr lang="en-US" b="1" dirty="0">
              <a:solidFill>
                <a:prstClr val="white"/>
              </a:solidFill>
              <a:latin typeface="Arial Black" panose="020B0A04020102020204" pitchFamily="34" charset="0"/>
            </a:endParaRPr>
          </a:p>
        </p:txBody>
      </p:sp>
      <p:sp>
        <p:nvSpPr>
          <p:cNvPr id="10" name="Oval 9"/>
          <p:cNvSpPr/>
          <p:nvPr/>
        </p:nvSpPr>
        <p:spPr>
          <a:xfrm>
            <a:off x="0" y="2382578"/>
            <a:ext cx="583324" cy="343971"/>
          </a:xfrm>
          <a:prstGeom prst="ellipse">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latin typeface="Arial Black" panose="020B0A04020102020204" pitchFamily="34" charset="0"/>
              </a:rPr>
              <a:t>?</a:t>
            </a:r>
            <a:endParaRPr lang="en-US" b="1" dirty="0">
              <a:solidFill>
                <a:prstClr val="white"/>
              </a:solidFill>
              <a:latin typeface="Arial Black" panose="020B0A04020102020204" pitchFamily="34" charset="0"/>
            </a:endParaRPr>
          </a:p>
        </p:txBody>
      </p:sp>
      <p:sp>
        <p:nvSpPr>
          <p:cNvPr id="12" name="Oval 11"/>
          <p:cNvSpPr/>
          <p:nvPr/>
        </p:nvSpPr>
        <p:spPr>
          <a:xfrm>
            <a:off x="-21026" y="2840595"/>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3" name="Oval 12"/>
          <p:cNvSpPr/>
          <p:nvPr/>
        </p:nvSpPr>
        <p:spPr>
          <a:xfrm>
            <a:off x="-31532" y="3145378"/>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5" name="Oval 14"/>
          <p:cNvSpPr/>
          <p:nvPr/>
        </p:nvSpPr>
        <p:spPr>
          <a:xfrm>
            <a:off x="-52558" y="3961422"/>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6" name="Oval 15"/>
          <p:cNvSpPr/>
          <p:nvPr/>
        </p:nvSpPr>
        <p:spPr>
          <a:xfrm>
            <a:off x="-52558" y="4510351"/>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7" name="Oval 16"/>
          <p:cNvSpPr/>
          <p:nvPr/>
        </p:nvSpPr>
        <p:spPr>
          <a:xfrm>
            <a:off x="-36792" y="5007255"/>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4" name="Oval 13"/>
          <p:cNvSpPr/>
          <p:nvPr/>
        </p:nvSpPr>
        <p:spPr>
          <a:xfrm>
            <a:off x="-36792" y="3462187"/>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8" name="Oval 17"/>
          <p:cNvSpPr/>
          <p:nvPr/>
        </p:nvSpPr>
        <p:spPr>
          <a:xfrm>
            <a:off x="-36792" y="5317298"/>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19" name="Oval 18"/>
          <p:cNvSpPr/>
          <p:nvPr/>
        </p:nvSpPr>
        <p:spPr>
          <a:xfrm>
            <a:off x="-26286" y="5592307"/>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20" name="Oval 19"/>
          <p:cNvSpPr/>
          <p:nvPr/>
        </p:nvSpPr>
        <p:spPr>
          <a:xfrm>
            <a:off x="-26286" y="5908265"/>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
        <p:nvSpPr>
          <p:cNvPr id="21" name="Oval 20"/>
          <p:cNvSpPr/>
          <p:nvPr/>
        </p:nvSpPr>
        <p:spPr>
          <a:xfrm>
            <a:off x="0" y="6204938"/>
            <a:ext cx="583324" cy="34397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Arial Black" panose="020B0A04020102020204" pitchFamily="34" charset="0"/>
              </a:rPr>
              <a:t>G</a:t>
            </a:r>
            <a:endParaRPr lang="en-US" b="1"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277673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5" grpId="0" animBg="1"/>
      <p:bldP spid="16" grpId="0" animBg="1"/>
      <p:bldP spid="17" grpId="0" animBg="1"/>
      <p:bldP spid="14" grpId="0" animBg="1"/>
      <p:bldP spid="18" grpId="0" animBg="1"/>
      <p:bldP spid="19" grpId="0" animBg="1"/>
      <p:bldP spid="20" grpId="0" animBg="1"/>
      <p:bldP spid="2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Aramaic    DSS comparison: Gen. </a:t>
            </a:r>
            <a:r>
              <a:rPr lang="en-US" dirty="0" err="1" smtClean="0"/>
              <a:t>Apoc</a:t>
            </a:r>
            <a:r>
              <a:rPr lang="en-US" dirty="0" smtClean="0"/>
              <a:t>/ Dan</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96" y="1358093"/>
            <a:ext cx="8098536" cy="464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190696" y="6379275"/>
            <a:ext cx="8543499" cy="369332"/>
          </a:xfrm>
          <a:prstGeom prst="rect">
            <a:avLst/>
          </a:prstGeom>
        </p:spPr>
        <p:txBody>
          <a:bodyPr wrap="square">
            <a:spAutoFit/>
          </a:bodyPr>
          <a:lstStyle/>
          <a:p>
            <a:r>
              <a:rPr lang="en-US" dirty="0"/>
              <a:t>The Dead Sea Scrolls and Biblical </a:t>
            </a:r>
            <a:r>
              <a:rPr lang="en-US" dirty="0" smtClean="0"/>
              <a:t>Integrity       by </a:t>
            </a:r>
            <a:r>
              <a:rPr lang="en-US" dirty="0"/>
              <a:t>	Garry K. Brantley, M.A., M.Div.</a:t>
            </a:r>
          </a:p>
        </p:txBody>
      </p:sp>
    </p:spTree>
    <p:extLst>
      <p:ext uri="{BB962C8B-B14F-4D97-AF65-F5344CB8AC3E}">
        <p14:creationId xmlns:p14="http://schemas.microsoft.com/office/powerpoint/2010/main" val="41547667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06597"/>
            <a:ext cx="9144000" cy="2387600"/>
          </a:xfrm>
        </p:spPr>
        <p:txBody>
          <a:bodyPr/>
          <a:lstStyle/>
          <a:p>
            <a:endParaRPr lang="en-US" dirty="0"/>
          </a:p>
        </p:txBody>
      </p:sp>
      <p:sp>
        <p:nvSpPr>
          <p:cNvPr id="3" name="Subtitle 2"/>
          <p:cNvSpPr>
            <a:spLocks noGrp="1"/>
          </p:cNvSpPr>
          <p:nvPr>
            <p:ph type="subTitle" idx="1"/>
          </p:nvPr>
        </p:nvSpPr>
        <p:spPr>
          <a:xfrm>
            <a:off x="1524000" y="358627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56" y="547469"/>
            <a:ext cx="5931949" cy="1042099"/>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55" y="2112788"/>
            <a:ext cx="5931948" cy="4633079"/>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832" y="543466"/>
            <a:ext cx="5878557" cy="3305055"/>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313689" y="0"/>
            <a:ext cx="1918139" cy="523220"/>
          </a:xfrm>
          <a:prstGeom prst="rect">
            <a:avLst/>
          </a:prstGeom>
        </p:spPr>
        <p:txBody>
          <a:bodyPr wrap="square">
            <a:spAutoFit/>
          </a:bodyPr>
          <a:lstStyle/>
          <a:p>
            <a:r>
              <a:rPr lang="en-US" sz="2800" dirty="0" smtClean="0">
                <a:solidFill>
                  <a:srgbClr val="FFFF00"/>
                </a:solidFill>
                <a:latin typeface="Arial Black" panose="020B0A04020102020204" pitchFamily="34" charset="0"/>
              </a:rPr>
              <a:t>bagpipe</a:t>
            </a:r>
            <a:r>
              <a:rPr lang="en-US" sz="2800" dirty="0" smtClean="0">
                <a:solidFill>
                  <a:srgbClr val="FFFF00"/>
                </a:solidFill>
                <a:latin typeface="trebuchet ms"/>
              </a:rPr>
              <a:t> </a:t>
            </a:r>
            <a:endParaRPr lang="en-US" sz="2800" dirty="0">
              <a:solidFill>
                <a:srgbClr val="FFFF00"/>
              </a:solidFill>
              <a:latin typeface="trebuchet ms"/>
            </a:endParaRPr>
          </a:p>
        </p:txBody>
      </p:sp>
      <p:sp>
        <p:nvSpPr>
          <p:cNvPr id="11" name="Rectangle 10"/>
          <p:cNvSpPr/>
          <p:nvPr/>
        </p:nvSpPr>
        <p:spPr>
          <a:xfrm>
            <a:off x="6197832" y="3957244"/>
            <a:ext cx="5878557" cy="2769989"/>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6000" b="1" dirty="0" err="1" smtClean="0">
                <a:solidFill>
                  <a:prstClr val="white"/>
                </a:solidFill>
                <a:latin typeface="Narkisim" panose="020E0502050101010101" pitchFamily="34" charset="-79"/>
                <a:cs typeface="Narkisim" panose="020E0502050101010101" pitchFamily="34" charset="-79"/>
              </a:rPr>
              <a:t>Gesenius's</a:t>
            </a:r>
            <a:endParaRPr lang="en-US" sz="6000" b="1" dirty="0" smtClean="0">
              <a:solidFill>
                <a:prstClr val="white"/>
              </a:solidFill>
              <a:latin typeface="Narkisim" panose="020E0502050101010101" pitchFamily="34" charset="-79"/>
              <a:cs typeface="Narkisim" panose="020E0502050101010101" pitchFamily="34" charset="-79"/>
            </a:endParaRPr>
          </a:p>
          <a:p>
            <a:pPr algn="ctr"/>
            <a:r>
              <a:rPr lang="en-US" sz="6000" b="1" dirty="0" smtClean="0">
                <a:solidFill>
                  <a:prstClr val="white"/>
                </a:solidFill>
                <a:latin typeface="Narkisim" panose="020E0502050101010101" pitchFamily="34" charset="-79"/>
                <a:cs typeface="Narkisim" panose="020E0502050101010101" pitchFamily="34" charset="-79"/>
              </a:rPr>
              <a:t>Lexicon</a:t>
            </a:r>
            <a:r>
              <a:rPr lang="en-US" b="1" dirty="0">
                <a:solidFill>
                  <a:prstClr val="white"/>
                </a:solidFill>
                <a:latin typeface="Narkisim" panose="020E0502050101010101" pitchFamily="34" charset="-79"/>
                <a:cs typeface="Narkisim" panose="020E0502050101010101" pitchFamily="34" charset="-79"/>
              </a:rPr>
              <a:t> </a:t>
            </a:r>
            <a:endParaRPr lang="en-US" b="1" dirty="0" smtClean="0">
              <a:solidFill>
                <a:prstClr val="white"/>
              </a:solidFill>
              <a:latin typeface="Narkisim" panose="020E0502050101010101" pitchFamily="34" charset="-79"/>
              <a:cs typeface="Narkisim" panose="020E0502050101010101" pitchFamily="34" charset="-79"/>
            </a:endParaRPr>
          </a:p>
          <a:p>
            <a:pPr algn="ctr"/>
            <a:r>
              <a:rPr lang="en-US" dirty="0" smtClean="0">
                <a:solidFill>
                  <a:prstClr val="white"/>
                </a:solidFill>
                <a:latin typeface="trebuchet ms"/>
              </a:rPr>
              <a:t>translated </a:t>
            </a:r>
            <a:r>
              <a:rPr lang="en-US" dirty="0">
                <a:solidFill>
                  <a:prstClr val="white"/>
                </a:solidFill>
                <a:latin typeface="trebuchet ms"/>
              </a:rPr>
              <a:t>and edited </a:t>
            </a:r>
            <a:r>
              <a:rPr lang="en-US" dirty="0" smtClean="0">
                <a:solidFill>
                  <a:prstClr val="white"/>
                </a:solidFill>
                <a:latin typeface="trebuchet ms"/>
              </a:rPr>
              <a:t>by S</a:t>
            </a:r>
            <a:r>
              <a:rPr lang="en-US" dirty="0">
                <a:solidFill>
                  <a:prstClr val="white"/>
                </a:solidFill>
                <a:latin typeface="trebuchet ms"/>
              </a:rPr>
              <a:t>. P. </a:t>
            </a:r>
            <a:r>
              <a:rPr lang="en-US" dirty="0" err="1">
                <a:solidFill>
                  <a:prstClr val="white"/>
                </a:solidFill>
                <a:latin typeface="trebuchet ms"/>
              </a:rPr>
              <a:t>Tregelles</a:t>
            </a:r>
            <a:r>
              <a:rPr lang="en-US" dirty="0">
                <a:solidFill>
                  <a:prstClr val="white"/>
                </a:solidFill>
                <a:latin typeface="trebuchet ms"/>
              </a:rPr>
              <a:t> in 1847, 1857</a:t>
            </a:r>
            <a:r>
              <a:rPr lang="en-US" dirty="0" smtClean="0">
                <a:solidFill>
                  <a:prstClr val="white"/>
                </a:solidFill>
                <a:latin typeface="trebuchet ms"/>
              </a:rPr>
              <a:t>.</a:t>
            </a:r>
          </a:p>
          <a:p>
            <a:pPr algn="ctr"/>
            <a:r>
              <a:rPr lang="en-US" dirty="0" smtClean="0">
                <a:solidFill>
                  <a:prstClr val="white"/>
                </a:solidFill>
                <a:latin typeface="trebuchet ms"/>
              </a:rPr>
              <a:t>public domain</a:t>
            </a:r>
          </a:p>
          <a:p>
            <a:pPr algn="ctr"/>
            <a:r>
              <a:rPr lang="en-US" dirty="0" smtClean="0">
                <a:solidFill>
                  <a:prstClr val="white"/>
                </a:solidFill>
                <a:latin typeface="trebuchet ms"/>
              </a:rPr>
              <a:t>available online from blueletterbible.org</a:t>
            </a:r>
            <a:endParaRPr lang="en-US" dirty="0">
              <a:solidFill>
                <a:prstClr val="white"/>
              </a:solidFill>
            </a:endParaRPr>
          </a:p>
        </p:txBody>
      </p:sp>
      <p:sp>
        <p:nvSpPr>
          <p:cNvPr id="30" name="Rectangle 29"/>
          <p:cNvSpPr/>
          <p:nvPr/>
        </p:nvSpPr>
        <p:spPr>
          <a:xfrm>
            <a:off x="2615515" y="31534"/>
            <a:ext cx="1168212" cy="523220"/>
          </a:xfrm>
          <a:prstGeom prst="rect">
            <a:avLst/>
          </a:prstGeom>
        </p:spPr>
        <p:txBody>
          <a:bodyPr wrap="square">
            <a:spAutoFit/>
          </a:bodyPr>
          <a:lstStyle/>
          <a:p>
            <a:r>
              <a:rPr lang="en-US" sz="2800" dirty="0" smtClean="0">
                <a:solidFill>
                  <a:srgbClr val="FFFF00"/>
                </a:solidFill>
                <a:latin typeface="Arial Black" panose="020B0A04020102020204" pitchFamily="34" charset="0"/>
              </a:rPr>
              <a:t>lyre </a:t>
            </a:r>
            <a:endParaRPr lang="en-US" sz="2800" dirty="0">
              <a:solidFill>
                <a:srgbClr val="FFFF00"/>
              </a:solidFill>
              <a:latin typeface="Arial Black" panose="020B0A04020102020204" pitchFamily="34" charset="0"/>
            </a:endParaRPr>
          </a:p>
        </p:txBody>
      </p:sp>
      <p:sp>
        <p:nvSpPr>
          <p:cNvPr id="31" name="Rectangle 30"/>
          <p:cNvSpPr/>
          <p:nvPr/>
        </p:nvSpPr>
        <p:spPr>
          <a:xfrm>
            <a:off x="2631281" y="1589365"/>
            <a:ext cx="1325867" cy="523220"/>
          </a:xfrm>
          <a:prstGeom prst="rect">
            <a:avLst/>
          </a:prstGeom>
        </p:spPr>
        <p:txBody>
          <a:bodyPr wrap="square">
            <a:spAutoFit/>
          </a:bodyPr>
          <a:lstStyle/>
          <a:p>
            <a:r>
              <a:rPr lang="en-US" sz="2800" dirty="0" smtClean="0">
                <a:solidFill>
                  <a:srgbClr val="FFFF00"/>
                </a:solidFill>
                <a:latin typeface="Arial Black" panose="020B0A04020102020204" pitchFamily="34" charset="0"/>
              </a:rPr>
              <a:t>harp</a:t>
            </a:r>
            <a:endParaRPr lang="en-US" sz="2800" dirty="0">
              <a:solidFill>
                <a:srgbClr val="FFFF00"/>
              </a:solidFill>
              <a:latin typeface="Arial Black" panose="020B0A04020102020204" pitchFamily="34" charset="0"/>
            </a:endParaRPr>
          </a:p>
        </p:txBody>
      </p:sp>
      <p:sp>
        <p:nvSpPr>
          <p:cNvPr id="12" name="Oval 11"/>
          <p:cNvSpPr/>
          <p:nvPr/>
        </p:nvSpPr>
        <p:spPr>
          <a:xfrm>
            <a:off x="1056293" y="523220"/>
            <a:ext cx="4398579" cy="5135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499221" y="2425850"/>
            <a:ext cx="3347563" cy="3963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985790" y="1159014"/>
            <a:ext cx="6206210" cy="9696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6782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312" y="0"/>
            <a:ext cx="4599771" cy="309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92" y="3300136"/>
            <a:ext cx="4469567" cy="355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113" y="2191407"/>
            <a:ext cx="1580832" cy="247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55808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009526" y="0"/>
            <a:ext cx="1182474" cy="923330"/>
          </a:xfrm>
          <a:prstGeom prst="rect">
            <a:avLst/>
          </a:prstGeom>
          <a:noFill/>
        </p:spPr>
        <p:txBody>
          <a:bodyPr wrap="square" rtlCol="0">
            <a:spAutoFit/>
          </a:bodyPr>
          <a:lstStyle/>
          <a:p>
            <a:r>
              <a:rPr lang="en-US" dirty="0" smtClean="0">
                <a:solidFill>
                  <a:prstClr val="black"/>
                </a:solidFill>
              </a:rPr>
              <a:t>Pg.</a:t>
            </a:r>
          </a:p>
          <a:p>
            <a:r>
              <a:rPr lang="en-US" dirty="0" smtClean="0">
                <a:solidFill>
                  <a:prstClr val="black"/>
                </a:solidFill>
              </a:rPr>
              <a:t> xxxvi-xxxvii</a:t>
            </a:r>
            <a:endParaRPr lang="en-US" dirty="0">
              <a:solidFill>
                <a:prstClr val="black"/>
              </a:solidFill>
            </a:endParaRPr>
          </a:p>
        </p:txBody>
      </p:sp>
    </p:spTree>
    <p:extLst>
      <p:ext uri="{BB962C8B-B14F-4D97-AF65-F5344CB8AC3E}">
        <p14:creationId xmlns:p14="http://schemas.microsoft.com/office/powerpoint/2010/main" val="1148255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5766" y="6002644"/>
            <a:ext cx="12192000" cy="855356"/>
          </a:xfrm>
          <a:solidFill>
            <a:srgbClr val="002060"/>
          </a:solidFill>
        </p:spPr>
        <p:style>
          <a:lnRef idx="0">
            <a:schemeClr val="accent1"/>
          </a:lnRef>
          <a:fillRef idx="3">
            <a:schemeClr val="accent1"/>
          </a:fillRef>
          <a:effectRef idx="3">
            <a:schemeClr val="accent1"/>
          </a:effectRef>
          <a:fontRef idx="minor">
            <a:schemeClr val="lt1"/>
          </a:fontRef>
        </p:style>
        <p:txBody>
          <a:bodyPr>
            <a:normAutofit/>
          </a:bodyPr>
          <a:lstStyle/>
          <a:p>
            <a:pPr marL="254000" marR="254000">
              <a:spcBef>
                <a:spcPts val="3000"/>
              </a:spcBef>
            </a:pPr>
            <a:r>
              <a:rPr lang="en-US" sz="3000" b="1" dirty="0" smtClean="0">
                <a:solidFill>
                  <a:schemeClr val="bg1"/>
                </a:solidFill>
              </a:rPr>
              <a:t>O.T. canon list </a:t>
            </a:r>
            <a:r>
              <a:rPr lang="en-US" sz="3000" b="1" dirty="0">
                <a:solidFill>
                  <a:schemeClr val="bg1"/>
                </a:solidFill>
              </a:rPr>
              <a:t>preserved in Eusebius, </a:t>
            </a:r>
            <a:r>
              <a:rPr lang="en-US" sz="3000" b="1" i="1" dirty="0">
                <a:solidFill>
                  <a:schemeClr val="bg1"/>
                </a:solidFill>
              </a:rPr>
              <a:t>Ecclesiastical History</a:t>
            </a:r>
            <a:r>
              <a:rPr lang="en-US" sz="3000" b="1" dirty="0">
                <a:solidFill>
                  <a:schemeClr val="bg1"/>
                </a:solidFill>
              </a:rPr>
              <a:t> iv. </a:t>
            </a:r>
            <a:r>
              <a:rPr lang="en-US" sz="3000" b="1" dirty="0" smtClean="0">
                <a:solidFill>
                  <a:schemeClr val="bg1"/>
                </a:solidFill>
              </a:rPr>
              <a:t>26</a:t>
            </a:r>
            <a:endParaRPr lang="en-US" sz="3000" b="1" dirty="0">
              <a:solidFill>
                <a:schemeClr val="bg1"/>
              </a:solidFill>
            </a:endParaRPr>
          </a:p>
          <a:p>
            <a:r>
              <a:rPr lang="en-US" sz="1600" dirty="0">
                <a:solidFill>
                  <a:schemeClr val="bg1"/>
                </a:solidFill>
              </a:rPr>
              <a:t>https://www.ccel.org/ccel/schaff/npnf201.iii.ix.xxvi.html</a:t>
            </a:r>
          </a:p>
        </p:txBody>
      </p:sp>
      <p:sp>
        <p:nvSpPr>
          <p:cNvPr id="5" name="Subtitle 2"/>
          <p:cNvSpPr txBox="1">
            <a:spLocks/>
          </p:cNvSpPr>
          <p:nvPr/>
        </p:nvSpPr>
        <p:spPr>
          <a:xfrm>
            <a:off x="0" y="15766"/>
            <a:ext cx="12192000" cy="7239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l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l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lt1"/>
                </a:solidFill>
                <a:latin typeface="+mn-lt"/>
                <a:ea typeface="+mn-ea"/>
                <a:cs typeface="+mn-cs"/>
              </a:defRPr>
            </a:lvl9pPr>
          </a:lstStyle>
          <a:p>
            <a:pPr marL="254000" marR="254000" algn="l">
              <a:spcBef>
                <a:spcPts val="3000"/>
              </a:spcBef>
            </a:pPr>
            <a:r>
              <a:rPr lang="en-US" sz="4800" b="1" dirty="0" smtClean="0">
                <a:solidFill>
                  <a:schemeClr val="tx1"/>
                </a:solidFill>
              </a:rPr>
              <a:t>MELITO OF SARDIS -</a:t>
            </a:r>
            <a:r>
              <a:rPr lang="en-US" sz="4400" b="1" dirty="0" smtClean="0">
                <a:solidFill>
                  <a:schemeClr val="tx1"/>
                </a:solidFill>
              </a:rPr>
              <a:t>c.170  </a:t>
            </a:r>
            <a:r>
              <a:rPr lang="en-US" sz="4400" dirty="0" smtClean="0">
                <a:solidFill>
                  <a:schemeClr val="tx1"/>
                </a:solidFill>
              </a:rPr>
              <a:t>(as cited by Eusebius)</a:t>
            </a:r>
            <a:endParaRPr lang="en-US" sz="4400" dirty="0">
              <a:solidFill>
                <a:schemeClr val="tx1"/>
              </a:solidFill>
            </a:endParaRPr>
          </a:p>
        </p:txBody>
      </p:sp>
      <p:sp>
        <p:nvSpPr>
          <p:cNvPr id="6" name="Rectangle 5"/>
          <p:cNvSpPr/>
          <p:nvPr/>
        </p:nvSpPr>
        <p:spPr>
          <a:xfrm>
            <a:off x="0" y="739665"/>
            <a:ext cx="12192000" cy="5262979"/>
          </a:xfrm>
          <a:prstGeom prst="rect">
            <a:avLst/>
          </a:prstGeom>
          <a:solidFill>
            <a:schemeClr val="bg1"/>
          </a:solidFill>
        </p:spPr>
        <p:txBody>
          <a:bodyPr wrap="square">
            <a:spAutoFit/>
          </a:bodyPr>
          <a:lstStyle/>
          <a:p>
            <a:r>
              <a:rPr lang="en-US" sz="2800" dirty="0">
                <a:solidFill>
                  <a:srgbClr val="222222"/>
                </a:solidFill>
              </a:rPr>
              <a:t>12. </a:t>
            </a:r>
            <a:r>
              <a:rPr lang="en-US" sz="2800" dirty="0" smtClean="0">
                <a:solidFill>
                  <a:srgbClr val="222222"/>
                </a:solidFill>
              </a:rPr>
              <a:t>…the </a:t>
            </a:r>
            <a:r>
              <a:rPr lang="en-US" sz="2800" dirty="0">
                <a:solidFill>
                  <a:srgbClr val="222222"/>
                </a:solidFill>
              </a:rPr>
              <a:t>same writer gives at the beginning of the introduction a catalogue of the acknowledged books of the Old Testament, which it is necessary to quote at this point. He writes as follows:</a:t>
            </a:r>
          </a:p>
          <a:p>
            <a:r>
              <a:rPr lang="en-US" sz="2800" dirty="0">
                <a:solidFill>
                  <a:srgbClr val="222222"/>
                </a:solidFill>
              </a:rPr>
              <a:t>13. </a:t>
            </a:r>
            <a:r>
              <a:rPr lang="en-US" sz="2800" dirty="0">
                <a:solidFill>
                  <a:srgbClr val="FF0000"/>
                </a:solidFill>
              </a:rPr>
              <a:t>“</a:t>
            </a:r>
            <a:r>
              <a:rPr lang="en-US" sz="2800" i="1" dirty="0" err="1">
                <a:solidFill>
                  <a:srgbClr val="FF0000"/>
                </a:solidFill>
              </a:rPr>
              <a:t>Melito</a:t>
            </a:r>
            <a:r>
              <a:rPr lang="en-US" sz="2800" i="1" dirty="0">
                <a:solidFill>
                  <a:srgbClr val="FF0000"/>
                </a:solidFill>
              </a:rPr>
              <a:t> to his brother </a:t>
            </a:r>
            <a:r>
              <a:rPr lang="en-US" sz="2800" i="1" dirty="0" err="1" smtClean="0">
                <a:solidFill>
                  <a:srgbClr val="FF0000"/>
                </a:solidFill>
              </a:rPr>
              <a:t>Onesimus</a:t>
            </a:r>
            <a:r>
              <a:rPr lang="en-US" sz="2800" i="1" dirty="0" smtClean="0">
                <a:solidFill>
                  <a:srgbClr val="FF0000"/>
                </a:solidFill>
              </a:rPr>
              <a:t>,</a:t>
            </a:r>
            <a:r>
              <a:rPr lang="en-US" sz="2800" i="1" dirty="0">
                <a:solidFill>
                  <a:srgbClr val="FF0000"/>
                </a:solidFill>
              </a:rPr>
              <a:t> </a:t>
            </a:r>
            <a:r>
              <a:rPr lang="en-US" sz="2800" i="1" dirty="0" smtClean="0">
                <a:solidFill>
                  <a:srgbClr val="FF0000"/>
                </a:solidFill>
              </a:rPr>
              <a:t>greeting … </a:t>
            </a:r>
          </a:p>
          <a:p>
            <a:r>
              <a:rPr lang="en-US" sz="2800" i="1" dirty="0" smtClean="0">
                <a:solidFill>
                  <a:srgbClr val="FF0000"/>
                </a:solidFill>
              </a:rPr>
              <a:t>14</a:t>
            </a:r>
            <a:r>
              <a:rPr lang="en-US" sz="2800" i="1" dirty="0">
                <a:solidFill>
                  <a:srgbClr val="FF0000"/>
                </a:solidFill>
              </a:rPr>
              <a:t>. </a:t>
            </a:r>
            <a:r>
              <a:rPr lang="en-US" sz="2800" i="1" dirty="0" smtClean="0">
                <a:solidFill>
                  <a:srgbClr val="FF0000"/>
                </a:solidFill>
              </a:rPr>
              <a:t>…when </a:t>
            </a:r>
            <a:r>
              <a:rPr lang="en-US" sz="2800" i="1" dirty="0">
                <a:solidFill>
                  <a:srgbClr val="FF0000"/>
                </a:solidFill>
              </a:rPr>
              <a:t>I went East and came to the place where these things were preached and done, I learned accurately the books of the Old Testament, and send them to </a:t>
            </a:r>
            <a:r>
              <a:rPr lang="en-US" sz="2800" i="1" dirty="0" smtClean="0">
                <a:solidFill>
                  <a:srgbClr val="FF0000"/>
                </a:solidFill>
              </a:rPr>
              <a:t>thee </a:t>
            </a:r>
            <a:r>
              <a:rPr lang="en-US" sz="2800" i="1" dirty="0">
                <a:solidFill>
                  <a:srgbClr val="FF0000"/>
                </a:solidFill>
              </a:rPr>
              <a:t>as written below. Their names are as follows: Of Moses, five books: Genesis, Exodus, Numbers, </a:t>
            </a:r>
            <a:r>
              <a:rPr lang="en-US" sz="2800" i="1" dirty="0" smtClean="0">
                <a:solidFill>
                  <a:srgbClr val="FF0000"/>
                </a:solidFill>
              </a:rPr>
              <a:t>Leviticus,</a:t>
            </a:r>
            <a:r>
              <a:rPr lang="en-US" sz="2800" i="1" dirty="0">
                <a:solidFill>
                  <a:srgbClr val="FF0000"/>
                </a:solidFill>
              </a:rPr>
              <a:t> Deuteronomy; Jesus Nave, Judges, Ruth; of Kings, four books; of Chronicles, two; the Psalms of </a:t>
            </a:r>
            <a:r>
              <a:rPr lang="en-US" sz="2800" i="1" dirty="0" smtClean="0">
                <a:solidFill>
                  <a:srgbClr val="FF0000"/>
                </a:solidFill>
              </a:rPr>
              <a:t>David, the </a:t>
            </a:r>
            <a:r>
              <a:rPr lang="en-US" sz="2800" i="1" dirty="0">
                <a:solidFill>
                  <a:srgbClr val="FF0000"/>
                </a:solidFill>
              </a:rPr>
              <a:t>Proverbs of Solomon, Wisdom </a:t>
            </a:r>
            <a:r>
              <a:rPr lang="en-US" sz="2800" i="1" dirty="0" smtClean="0">
                <a:solidFill>
                  <a:srgbClr val="FF0000"/>
                </a:solidFill>
              </a:rPr>
              <a:t>also, Ecclesiastes</a:t>
            </a:r>
            <a:r>
              <a:rPr lang="en-US" sz="2800" i="1" dirty="0">
                <a:solidFill>
                  <a:srgbClr val="FF0000"/>
                </a:solidFill>
              </a:rPr>
              <a:t>, Song of Songs, Job</a:t>
            </a:r>
            <a:r>
              <a:rPr lang="en-US" sz="2800" i="1" dirty="0">
                <a:solidFill>
                  <a:srgbClr val="C00000"/>
                </a:solidFill>
              </a:rPr>
              <a:t>; </a:t>
            </a:r>
            <a:r>
              <a:rPr lang="en-US" sz="2800" b="1" i="1" u="sng" dirty="0" smtClean="0">
                <a:solidFill>
                  <a:srgbClr val="C00000"/>
                </a:solidFill>
              </a:rPr>
              <a:t>OF PROPHETS</a:t>
            </a:r>
            <a:r>
              <a:rPr lang="en-US" sz="2800" b="1" i="1" dirty="0" smtClean="0">
                <a:solidFill>
                  <a:srgbClr val="C00000"/>
                </a:solidFill>
              </a:rPr>
              <a:t>, ISAIAH, JEREMIAH; OF THE TWELVE PROPHETS, ONE BOOK; DANIEL, EZEKIEL, ESDRAS</a:t>
            </a:r>
            <a:r>
              <a:rPr lang="en-US" sz="2800" i="1" dirty="0" smtClean="0">
                <a:solidFill>
                  <a:srgbClr val="C00000"/>
                </a:solidFill>
              </a:rPr>
              <a:t>.</a:t>
            </a:r>
            <a:r>
              <a:rPr lang="en-US" sz="2800" i="1" dirty="0">
                <a:solidFill>
                  <a:srgbClr val="FF0000"/>
                </a:solidFill>
              </a:rPr>
              <a:t> From which also I have made the extracts, dividing them into six books.”</a:t>
            </a:r>
            <a:r>
              <a:rPr lang="en-US" sz="2800" b="1" i="1" dirty="0">
                <a:solidFill>
                  <a:srgbClr val="222222"/>
                </a:solidFill>
              </a:rPr>
              <a:t> </a:t>
            </a:r>
            <a:r>
              <a:rPr lang="en-US" sz="2800" dirty="0">
                <a:solidFill>
                  <a:srgbClr val="222222"/>
                </a:solidFill>
              </a:rPr>
              <a:t>Such are the words of </a:t>
            </a:r>
            <a:r>
              <a:rPr lang="en-US" sz="2800" dirty="0" err="1">
                <a:solidFill>
                  <a:srgbClr val="222222"/>
                </a:solidFill>
              </a:rPr>
              <a:t>Melito</a:t>
            </a:r>
            <a:r>
              <a:rPr lang="en-US" sz="2800" dirty="0">
                <a:solidFill>
                  <a:srgbClr val="222222"/>
                </a:solidFill>
              </a:rPr>
              <a:t>.</a:t>
            </a:r>
            <a:endParaRPr lang="en-US" sz="2800" b="0" i="0" dirty="0">
              <a:solidFill>
                <a:srgbClr val="222222"/>
              </a:solidFill>
              <a:effectLst/>
            </a:endParaRPr>
          </a:p>
        </p:txBody>
      </p:sp>
      <p:sp>
        <p:nvSpPr>
          <p:cNvPr id="8" name="Up Arrow 7"/>
          <p:cNvSpPr/>
          <p:nvPr/>
        </p:nvSpPr>
        <p:spPr>
          <a:xfrm rot="3408886">
            <a:off x="4324708" y="5236120"/>
            <a:ext cx="667244" cy="962328"/>
          </a:xfrm>
          <a:prstGeom prst="upArrow">
            <a:avLst>
              <a:gd name="adj1" fmla="val 52292"/>
              <a:gd name="adj2" fmla="val 69247"/>
            </a:avLst>
          </a:prstGeom>
          <a:ln>
            <a:noFill/>
          </a:ln>
          <a:effectLst>
            <a:outerShdw blurRad="184150" dist="152400" sx="110000" sy="110000" algn="ctr">
              <a:srgbClr val="000000">
                <a:alpha val="40000"/>
              </a:srgbClr>
            </a:outerShdw>
          </a:effectLst>
          <a:scene3d>
            <a:camera prst="perspectiveFront" fov="5100000">
              <a:rot lat="20519440" lon="556157" rev="609139"/>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115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rgbClr val="FFFF00"/>
                </a:solidFill>
                <a:effectLst>
                  <a:outerShdw blurRad="38100" dist="38100" dir="2700000" algn="tl">
                    <a:srgbClr val="000000">
                      <a:alpha val="43137"/>
                    </a:srgbClr>
                  </a:outerShdw>
                </a:effectLst>
                <a:latin typeface="Arial Black" panose="020B0A04020102020204" pitchFamily="34" charset="0"/>
              </a:rPr>
              <a:t>sumphonia</a:t>
            </a:r>
            <a:endParaRPr lang="en-US" dirty="0">
              <a:solidFill>
                <a:prstClr val="white"/>
              </a:solidFill>
              <a:effectLst>
                <a:outerShdw blurRad="38100" dist="38100" dir="2700000" algn="tl">
                  <a:srgbClr val="000000">
                    <a:alpha val="43137"/>
                  </a:srgbClr>
                </a:outerShdw>
              </a:effectLst>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a:solidFill>
                <a:prstClr val="white"/>
              </a:solidFill>
            </a:endParaRPr>
          </a:p>
        </p:txBody>
      </p:sp>
      <p:sp>
        <p:nvSpPr>
          <p:cNvPr id="5" name="Rectangle 4"/>
          <p:cNvSpPr/>
          <p:nvPr/>
        </p:nvSpPr>
        <p:spPr>
          <a:xfrm>
            <a:off x="0" y="661494"/>
            <a:ext cx="12192000" cy="5847755"/>
          </a:xfrm>
          <a:prstGeom prst="rect">
            <a:avLst/>
          </a:prstGeom>
          <a:solidFill>
            <a:schemeClr val="tx1"/>
          </a:solidFill>
        </p:spPr>
        <p:txBody>
          <a:bodyPr wrap="square">
            <a:spAutoFit/>
          </a:bodyPr>
          <a:lstStyle/>
          <a:p>
            <a:pPr algn="just"/>
            <a:r>
              <a:rPr lang="en-US" sz="2400" dirty="0" smtClean="0">
                <a:solidFill>
                  <a:prstClr val="white"/>
                </a:solidFill>
              </a:rPr>
              <a:t>“</a:t>
            </a:r>
            <a:r>
              <a:rPr lang="en-US" sz="2400" b="1" dirty="0" smtClean="0">
                <a:solidFill>
                  <a:prstClr val="white"/>
                </a:solidFill>
              </a:rPr>
              <a:t>In </a:t>
            </a:r>
            <a:r>
              <a:rPr lang="en-US" sz="2400" b="1" dirty="0">
                <a:solidFill>
                  <a:prstClr val="white"/>
                </a:solidFill>
              </a:rPr>
              <a:t>fact, we now know that Pythagoras used this term around 530 B.C.; i.e., about the time of Daniel</a:t>
            </a:r>
            <a:r>
              <a:rPr lang="en-US" sz="2400" dirty="0">
                <a:solidFill>
                  <a:prstClr val="white"/>
                </a:solidFill>
              </a:rPr>
              <a:t>. If this instrument is a bagpipe then it is also pictured in a Hittite relief at </a:t>
            </a:r>
            <a:r>
              <a:rPr lang="en-US" sz="2400" dirty="0" err="1">
                <a:solidFill>
                  <a:prstClr val="white"/>
                </a:solidFill>
              </a:rPr>
              <a:t>Eyuk</a:t>
            </a:r>
            <a:r>
              <a:rPr lang="en-US" sz="2400" dirty="0">
                <a:solidFill>
                  <a:prstClr val="white"/>
                </a:solidFill>
              </a:rPr>
              <a:t> (20 miles north of </a:t>
            </a:r>
            <a:r>
              <a:rPr lang="en-US" sz="2400" dirty="0" err="1">
                <a:solidFill>
                  <a:prstClr val="white"/>
                </a:solidFill>
              </a:rPr>
              <a:t>Boghazkoy</a:t>
            </a:r>
            <a:r>
              <a:rPr lang="en-US" sz="2400" dirty="0">
                <a:solidFill>
                  <a:prstClr val="white"/>
                </a:solidFill>
              </a:rPr>
              <a:t> in central Anatolia); this relief is from the middle of the second millennium B.C.–i.e. 1500 B.C.. What Rowley may be referring to by the words “in this sense” is in terms of a specific musical instrument or an orchestra.</a:t>
            </a:r>
          </a:p>
          <a:p>
            <a:pPr algn="just"/>
            <a:r>
              <a:rPr lang="en-US" sz="2400" dirty="0">
                <a:solidFill>
                  <a:srgbClr val="FFFF00"/>
                </a:solidFill>
              </a:rPr>
              <a:t>But, it may be that Daniel is NOT using this word to refer to a “specific musical instrument” at all; he may be using it </a:t>
            </a:r>
            <a:r>
              <a:rPr lang="en-US" sz="2400" dirty="0" smtClean="0">
                <a:solidFill>
                  <a:srgbClr val="FFFF00"/>
                </a:solidFill>
              </a:rPr>
              <a:t>adjectively (</a:t>
            </a:r>
            <a:r>
              <a:rPr lang="en-US" sz="2400" b="1" dirty="0" smtClean="0">
                <a:solidFill>
                  <a:srgbClr val="FFFF00"/>
                </a:solidFill>
              </a:rPr>
              <a:t>“</a:t>
            </a:r>
            <a:r>
              <a:rPr lang="en-US" sz="2400" b="1" u="sng" dirty="0">
                <a:solidFill>
                  <a:srgbClr val="FFFF00"/>
                </a:solidFill>
              </a:rPr>
              <a:t>in </a:t>
            </a:r>
            <a:r>
              <a:rPr lang="en-US" sz="2400" b="1" u="sng" dirty="0" smtClean="0">
                <a:solidFill>
                  <a:srgbClr val="FFFF00"/>
                </a:solidFill>
              </a:rPr>
              <a:t>unison</a:t>
            </a:r>
            <a:r>
              <a:rPr lang="en-US" sz="2400" b="1" dirty="0" smtClean="0">
                <a:solidFill>
                  <a:srgbClr val="FFFF00"/>
                </a:solidFill>
              </a:rPr>
              <a:t>”</a:t>
            </a:r>
            <a:r>
              <a:rPr lang="en-US" sz="2400" dirty="0" smtClean="0">
                <a:solidFill>
                  <a:srgbClr val="FFFF00"/>
                </a:solidFill>
              </a:rPr>
              <a:t>) which </a:t>
            </a:r>
            <a:r>
              <a:rPr lang="en-US" sz="2400" dirty="0">
                <a:solidFill>
                  <a:srgbClr val="FFFF00"/>
                </a:solidFill>
              </a:rPr>
              <a:t>is the meaning of the word in </a:t>
            </a:r>
            <a:r>
              <a:rPr lang="en-US" sz="2400" dirty="0" err="1">
                <a:solidFill>
                  <a:srgbClr val="FFFF00"/>
                </a:solidFill>
              </a:rPr>
              <a:t>Hymni</a:t>
            </a:r>
            <a:r>
              <a:rPr lang="en-US" sz="2400" dirty="0">
                <a:solidFill>
                  <a:srgbClr val="FFFF00"/>
                </a:solidFill>
              </a:rPr>
              <a:t> </a:t>
            </a:r>
            <a:r>
              <a:rPr lang="en-US" sz="2400" dirty="0" err="1">
                <a:solidFill>
                  <a:srgbClr val="FFFF00"/>
                </a:solidFill>
              </a:rPr>
              <a:t>Homerica</a:t>
            </a:r>
            <a:r>
              <a:rPr lang="en-US" sz="2400" dirty="0">
                <a:solidFill>
                  <a:srgbClr val="FFFF00"/>
                </a:solidFill>
              </a:rPr>
              <a:t>, ad </a:t>
            </a:r>
            <a:r>
              <a:rPr lang="en-US" sz="2400" dirty="0" err="1">
                <a:solidFill>
                  <a:srgbClr val="FFFF00"/>
                </a:solidFill>
              </a:rPr>
              <a:t>Mercurium</a:t>
            </a:r>
            <a:r>
              <a:rPr lang="en-US" sz="2400" dirty="0">
                <a:solidFill>
                  <a:srgbClr val="FFFF00"/>
                </a:solidFill>
              </a:rPr>
              <a:t> 51 from the </a:t>
            </a:r>
            <a:r>
              <a:rPr lang="en-US" sz="2400" b="1" u="sng" dirty="0">
                <a:solidFill>
                  <a:srgbClr val="FFFF00"/>
                </a:solidFill>
              </a:rPr>
              <a:t>early sixth century B.C. </a:t>
            </a:r>
            <a:r>
              <a:rPr lang="en-US" sz="2400" dirty="0">
                <a:solidFill>
                  <a:srgbClr val="FFFF00"/>
                </a:solidFill>
              </a:rPr>
              <a:t>[see the Mitchell and Joyce article, pages 19-27 or Baldwin (1978a): 102; </a:t>
            </a:r>
            <a:r>
              <a:rPr lang="en-US" sz="2400" b="1" u="sng" dirty="0">
                <a:solidFill>
                  <a:srgbClr val="FFFF00"/>
                </a:solidFill>
              </a:rPr>
              <a:t>see also the NEB: “concord of sound</a:t>
            </a:r>
            <a:r>
              <a:rPr lang="en-US" sz="2400" b="1" dirty="0">
                <a:solidFill>
                  <a:srgbClr val="FFFF00"/>
                </a:solidFill>
              </a:rPr>
              <a:t>”; </a:t>
            </a:r>
            <a:r>
              <a:rPr lang="en-US" sz="2400" dirty="0">
                <a:solidFill>
                  <a:prstClr val="white"/>
                </a:solidFill>
              </a:rPr>
              <a:t>Pusey, 94 note 1 points out that the context of Polybius’ use of the word indicates that it means “concert”]</a:t>
            </a:r>
          </a:p>
          <a:p>
            <a:pPr algn="just"/>
            <a:r>
              <a:rPr lang="en-US" sz="2400" dirty="0">
                <a:solidFill>
                  <a:prstClr val="white"/>
                </a:solidFill>
              </a:rPr>
              <a:t>It has also been pointed out that it could be that this word is a dialectal form of </a:t>
            </a:r>
            <a:r>
              <a:rPr lang="en-US" sz="2400" dirty="0" err="1">
                <a:solidFill>
                  <a:prstClr val="white"/>
                </a:solidFill>
              </a:rPr>
              <a:t>tympanon</a:t>
            </a:r>
            <a:r>
              <a:rPr lang="en-US" sz="2400" dirty="0">
                <a:solidFill>
                  <a:prstClr val="white"/>
                </a:solidFill>
              </a:rPr>
              <a:t> which dates back to at least the sixth century B.C.. Kitchen notes that it is only “the elementary fallacy of negative evidence” that allows Rowley to claim that this word is first known in the second century B.C. [Kitchen (1965): 47</a:t>
            </a:r>
            <a:r>
              <a:rPr lang="en-US" sz="2400" dirty="0" smtClean="0">
                <a:solidFill>
                  <a:prstClr val="white"/>
                </a:solidFill>
              </a:rPr>
              <a:t>]”</a:t>
            </a:r>
            <a:endParaRPr lang="en-US" sz="2400" dirty="0">
              <a:solidFill>
                <a:prstClr val="white"/>
              </a:solidFill>
            </a:endParaRPr>
          </a:p>
          <a:p>
            <a:pPr lvl="1" algn="just"/>
            <a:r>
              <a:rPr lang="en-US" sz="2400" b="1" i="1" dirty="0" smtClean="0">
                <a:solidFill>
                  <a:srgbClr val="FFFF00"/>
                </a:solidFill>
                <a:latin typeface="Lucida Grande"/>
              </a:rPr>
              <a:t>David </a:t>
            </a:r>
            <a:r>
              <a:rPr lang="en-US" sz="2400" b="1" i="1" dirty="0">
                <a:solidFill>
                  <a:srgbClr val="FFFF00"/>
                </a:solidFill>
                <a:latin typeface="Lucida Grande"/>
              </a:rPr>
              <a:t>Conklin, ‘Evidences Relating to the Date of the Book of Daniel’,</a:t>
            </a:r>
            <a:r>
              <a:rPr lang="en-US" sz="2400" b="1" i="1" dirty="0" smtClean="0">
                <a:solidFill>
                  <a:srgbClr val="FFFF00"/>
                </a:solidFill>
                <a:latin typeface="Lucida Grande"/>
              </a:rPr>
              <a:t>2000</a:t>
            </a:r>
          </a:p>
          <a:p>
            <a:pPr lvl="1" algn="just"/>
            <a:r>
              <a:rPr lang="en-US" sz="1400" dirty="0" smtClean="0">
                <a:solidFill>
                  <a:srgbClr val="00B0F0"/>
                </a:solidFill>
                <a:latin typeface="Lucida Grande"/>
              </a:rPr>
              <a:t>cited </a:t>
            </a:r>
            <a:r>
              <a:rPr lang="en-US" sz="1400" dirty="0">
                <a:solidFill>
                  <a:srgbClr val="00B0F0"/>
                </a:solidFill>
                <a:latin typeface="Lucida Grande"/>
              </a:rPr>
              <a:t>@ https://bibleapologetics.wordpress.com/the-book-of-daniel-420/</a:t>
            </a:r>
          </a:p>
        </p:txBody>
      </p:sp>
    </p:spTree>
    <p:extLst>
      <p:ext uri="{BB962C8B-B14F-4D97-AF65-F5344CB8AC3E}">
        <p14:creationId xmlns:p14="http://schemas.microsoft.com/office/powerpoint/2010/main" val="2176211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rot="20862879">
            <a:off x="1682081" y="949427"/>
            <a:ext cx="8114639" cy="4524315"/>
          </a:xfrm>
          <a:prstGeom prst="rect">
            <a:avLst/>
          </a:prstGeom>
          <a:solidFill>
            <a:schemeClr val="bg1"/>
          </a:solidFill>
        </p:spPr>
        <p:txBody>
          <a:bodyPr wrap="square">
            <a:spAutoFit/>
          </a:bodyPr>
          <a:lstStyle/>
          <a:p>
            <a:r>
              <a:rPr lang="en-US" sz="2400" dirty="0" smtClean="0">
                <a:solidFill>
                  <a:srgbClr val="222426"/>
                </a:solidFill>
              </a:rPr>
              <a:t>Check this (loose </a:t>
            </a:r>
            <a:r>
              <a:rPr lang="en-US" sz="2400" dirty="0" err="1" smtClean="0">
                <a:solidFill>
                  <a:srgbClr val="222426"/>
                </a:solidFill>
              </a:rPr>
              <a:t>wikipedia</a:t>
            </a:r>
            <a:r>
              <a:rPr lang="en-US" sz="2400" dirty="0" smtClean="0">
                <a:solidFill>
                  <a:srgbClr val="222426"/>
                </a:solidFill>
              </a:rPr>
              <a:t> reference):</a:t>
            </a:r>
          </a:p>
          <a:p>
            <a:r>
              <a:rPr lang="en-US" sz="2400" dirty="0" smtClean="0">
                <a:solidFill>
                  <a:srgbClr val="222426"/>
                </a:solidFill>
              </a:rPr>
              <a:t>Three </a:t>
            </a:r>
            <a:r>
              <a:rPr lang="en-US" sz="2400" dirty="0">
                <a:solidFill>
                  <a:srgbClr val="222426"/>
                </a:solidFill>
              </a:rPr>
              <a:t>Greek words used within the text have long been considered evidence for a late dating of Daniel. All three are terms for musical instruments: </a:t>
            </a:r>
            <a:r>
              <a:rPr lang="en-US" sz="2400" dirty="0" err="1">
                <a:solidFill>
                  <a:srgbClr val="222426"/>
                </a:solidFill>
              </a:rPr>
              <a:t>κιθ</a:t>
            </a:r>
            <a:r>
              <a:rPr lang="en-US" sz="2400" dirty="0">
                <a:solidFill>
                  <a:srgbClr val="222426"/>
                </a:solidFill>
              </a:rPr>
              <a:t>αρις (cithara), ψαλτηριον (psaltery) and συμφωνια (symphonia). The existence of the Greek word </a:t>
            </a:r>
            <a:r>
              <a:rPr lang="en-US" sz="2400" dirty="0" err="1">
                <a:solidFill>
                  <a:srgbClr val="222426"/>
                </a:solidFill>
              </a:rPr>
              <a:t>symphonia</a:t>
            </a:r>
            <a:r>
              <a:rPr lang="en-US" sz="2400" dirty="0">
                <a:solidFill>
                  <a:srgbClr val="222426"/>
                </a:solidFill>
              </a:rPr>
              <a:t> was cited by </a:t>
            </a:r>
            <a:r>
              <a:rPr lang="en-US" sz="2400" dirty="0" err="1">
                <a:solidFill>
                  <a:srgbClr val="222426"/>
                </a:solidFill>
              </a:rPr>
              <a:t>Rowlings</a:t>
            </a:r>
            <a:r>
              <a:rPr lang="en-US" sz="2400" dirty="0">
                <a:solidFill>
                  <a:srgbClr val="222426"/>
                </a:solidFill>
              </a:rPr>
              <a:t> as having its earliest known use in the 2nd century BC, but it has subsequently been shown that Pythagoras, born in the 6th century BC, used the term, while its adjectival use meaning "in unison" is found in the </a:t>
            </a:r>
            <a:r>
              <a:rPr lang="en-US" sz="2400" dirty="0" err="1">
                <a:solidFill>
                  <a:srgbClr val="222426"/>
                </a:solidFill>
              </a:rPr>
              <a:t>Hymni</a:t>
            </a:r>
            <a:r>
              <a:rPr lang="en-US" sz="2400" dirty="0">
                <a:solidFill>
                  <a:srgbClr val="222426"/>
                </a:solidFill>
              </a:rPr>
              <a:t> </a:t>
            </a:r>
            <a:r>
              <a:rPr lang="en-US" sz="2400" dirty="0" err="1">
                <a:solidFill>
                  <a:srgbClr val="222426"/>
                </a:solidFill>
              </a:rPr>
              <a:t>Homerica</a:t>
            </a:r>
            <a:r>
              <a:rPr lang="en-US" sz="2400" dirty="0">
                <a:solidFill>
                  <a:srgbClr val="222426"/>
                </a:solidFill>
              </a:rPr>
              <a:t>, ad </a:t>
            </a:r>
            <a:r>
              <a:rPr lang="en-US" sz="2400" dirty="0" err="1">
                <a:solidFill>
                  <a:srgbClr val="222426"/>
                </a:solidFill>
              </a:rPr>
              <a:t>Mercurium</a:t>
            </a:r>
            <a:r>
              <a:rPr lang="en-US" sz="2400" dirty="0">
                <a:solidFill>
                  <a:srgbClr val="222426"/>
                </a:solidFill>
              </a:rPr>
              <a:t> 51; both instances date from the 6th century BC, the supposed setting of Daniel.</a:t>
            </a:r>
            <a:endParaRPr lang="en-US" sz="2400" dirty="0">
              <a:solidFill>
                <a:prstClr val="black"/>
              </a:solidFill>
            </a:endParaRPr>
          </a:p>
        </p:txBody>
      </p:sp>
    </p:spTree>
    <p:extLst>
      <p:ext uri="{BB962C8B-B14F-4D97-AF65-F5344CB8AC3E}">
        <p14:creationId xmlns:p14="http://schemas.microsoft.com/office/powerpoint/2010/main" val="2631072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702914"/>
            <a:ext cx="12192000" cy="2308324"/>
          </a:xfrm>
          <a:prstGeom prst="rect">
            <a:avLst/>
          </a:prstGeom>
          <a:solidFill>
            <a:schemeClr val="tx1">
              <a:lumMod val="85000"/>
              <a:lumOff val="15000"/>
            </a:schemeClr>
          </a:solidFill>
        </p:spPr>
        <p:txBody>
          <a:bodyPr wrap="square">
            <a:spAutoFit/>
          </a:bodyPr>
          <a:lstStyle/>
          <a:p>
            <a:r>
              <a:rPr lang="en-US" dirty="0">
                <a:solidFill>
                  <a:prstClr val="white"/>
                </a:solidFill>
              </a:rPr>
              <a:t>The victorious campaign of Alexander the Great in the fourth-century BC linked the East to the West. The victory was not simply a political one. Its spiritual influence was much greater. The Greek language became a common language for nearer Asia, and with the language went the culture, the art, and the thought. The influence thus exerted did not entirely drive out the local languages or the civilization. The Jewish community in this period was clearly bilingual and  perhaps even trilingual. The texts from this period indicate that there were communities in which Greek was dominant and others in which Aramaic and Hebrew were more central.  Numerous Greek words entered the Hebrew language. Both the Aramaic and the Hebrew of this period underwent transformation not only in the </a:t>
            </a:r>
            <a:r>
              <a:rPr lang="en-US" dirty="0" smtClean="0">
                <a:solidFill>
                  <a:prstClr val="white"/>
                </a:solidFill>
              </a:rPr>
              <a:t>lexicon  </a:t>
            </a:r>
            <a:r>
              <a:rPr lang="en-US" dirty="0">
                <a:solidFill>
                  <a:prstClr val="white"/>
                </a:solidFill>
              </a:rPr>
              <a:t>– </a:t>
            </a:r>
            <a:r>
              <a:rPr lang="en-US" dirty="0" smtClean="0">
                <a:solidFill>
                  <a:prstClr val="white"/>
                </a:solidFill>
              </a:rPr>
              <a:t>  </a:t>
            </a:r>
            <a:r>
              <a:rPr lang="en-US" b="1" dirty="0" smtClean="0">
                <a:solidFill>
                  <a:srgbClr val="FFFF00"/>
                </a:solidFill>
              </a:rPr>
              <a:t>more </a:t>
            </a:r>
            <a:r>
              <a:rPr lang="en-US" b="1" dirty="0">
                <a:solidFill>
                  <a:srgbClr val="FFFF00"/>
                </a:solidFill>
              </a:rPr>
              <a:t>than 3,000 Greco-Roman </a:t>
            </a:r>
            <a:r>
              <a:rPr lang="en-US" b="1" dirty="0" smtClean="0">
                <a:solidFill>
                  <a:srgbClr val="FFFF00"/>
                </a:solidFill>
              </a:rPr>
              <a:t>loanwords </a:t>
            </a:r>
            <a:r>
              <a:rPr lang="en-US" dirty="0" smtClean="0">
                <a:solidFill>
                  <a:prstClr val="white"/>
                </a:solidFill>
              </a:rPr>
              <a:t> </a:t>
            </a:r>
            <a:r>
              <a:rPr lang="en-US" dirty="0">
                <a:solidFill>
                  <a:prstClr val="white"/>
                </a:solidFill>
              </a:rPr>
              <a:t>– </a:t>
            </a:r>
            <a:r>
              <a:rPr lang="en-US" dirty="0" smtClean="0">
                <a:solidFill>
                  <a:prstClr val="white"/>
                </a:solidFill>
              </a:rPr>
              <a:t>  </a:t>
            </a:r>
            <a:r>
              <a:rPr lang="en-US" dirty="0">
                <a:solidFill>
                  <a:prstClr val="white"/>
                </a:solidFill>
              </a:rPr>
              <a:t>but also in phonology, syntax, etc. The loanwords cover all aspects of </a:t>
            </a:r>
            <a:r>
              <a:rPr lang="en-US" dirty="0" smtClean="0">
                <a:solidFill>
                  <a:prstClr val="white"/>
                </a:solidFill>
              </a:rPr>
              <a:t>life …</a:t>
            </a:r>
            <a:endParaRPr lang="en-US" dirty="0">
              <a:solidFill>
                <a:prstClr val="white"/>
              </a:solidFill>
            </a:endParaRPr>
          </a:p>
        </p:txBody>
      </p:sp>
      <p:sp>
        <p:nvSpPr>
          <p:cNvPr id="6" name="Rectangle 5"/>
          <p:cNvSpPr/>
          <p:nvPr/>
        </p:nvSpPr>
        <p:spPr>
          <a:xfrm>
            <a:off x="0" y="2965154"/>
            <a:ext cx="12192000" cy="1754326"/>
          </a:xfrm>
          <a:prstGeom prst="rect">
            <a:avLst/>
          </a:prstGeom>
          <a:solidFill>
            <a:schemeClr val="tx1">
              <a:lumMod val="85000"/>
              <a:lumOff val="15000"/>
            </a:schemeClr>
          </a:solidFill>
        </p:spPr>
        <p:txBody>
          <a:bodyPr wrap="square">
            <a:spAutoFit/>
          </a:bodyPr>
          <a:lstStyle/>
          <a:p>
            <a:r>
              <a:rPr lang="en-US" b="1" dirty="0">
                <a:solidFill>
                  <a:srgbClr val="FFFF00"/>
                </a:solidFill>
              </a:rPr>
              <a:t>There is, however, complete unanimity that Latin was little known, Greek  being for nearly a millennium the language of Macedonian, Roman, and Byzantine administrations and many semi-independent cities in Palestine (332 BCE-636 AD). Latin entered the arena with the Roman presence from the first-century BCE onward. Its impact was less than that of Greek</a:t>
            </a:r>
            <a:r>
              <a:rPr lang="en-US" dirty="0">
                <a:solidFill>
                  <a:prstClr val="white"/>
                </a:solidFill>
              </a:rPr>
              <a:t>, although significant in military vocabulary. Moreover, "Latin" loanwords in Hebrew (dux, matron, Caesar, "legion," "family") were often loanwords already in the Greek from which they had  been borrowed. </a:t>
            </a:r>
            <a:r>
              <a:rPr lang="en-US" b="1" dirty="0">
                <a:solidFill>
                  <a:srgbClr val="FFFF00"/>
                </a:solidFill>
              </a:rPr>
              <a:t>Estimates as to the ratio of Greek to Latin loanwords in rabbinical literature have been as high as one hundred to </a:t>
            </a:r>
            <a:r>
              <a:rPr lang="en-US" b="1" dirty="0" smtClean="0">
                <a:solidFill>
                  <a:srgbClr val="FFFF00"/>
                </a:solidFill>
              </a:rPr>
              <a:t>one  …</a:t>
            </a:r>
            <a:endParaRPr lang="en-US" b="1" dirty="0">
              <a:solidFill>
                <a:srgbClr val="FFFF00"/>
              </a:solidFill>
            </a:endParaRPr>
          </a:p>
        </p:txBody>
      </p:sp>
      <p:sp>
        <p:nvSpPr>
          <p:cNvPr id="7" name="Rectangle 6"/>
          <p:cNvSpPr/>
          <p:nvPr/>
        </p:nvSpPr>
        <p:spPr>
          <a:xfrm>
            <a:off x="0" y="102"/>
            <a:ext cx="12192000" cy="369332"/>
          </a:xfrm>
          <a:prstGeom prst="rect">
            <a:avLst/>
          </a:prstGeom>
        </p:spPr>
        <p:txBody>
          <a:bodyPr wrap="square">
            <a:spAutoFit/>
          </a:bodyPr>
          <a:lstStyle/>
          <a:p>
            <a:r>
              <a:rPr lang="en-US" b="1" dirty="0">
                <a:solidFill>
                  <a:prstClr val="white"/>
                </a:solidFill>
              </a:rPr>
              <a:t>https://www.academia.edu/10213718/Greek_and_Roman_loanwords_in_Ancient_and_Modern_Hebrew</a:t>
            </a:r>
          </a:p>
        </p:txBody>
      </p:sp>
      <p:sp>
        <p:nvSpPr>
          <p:cNvPr id="8" name="Rectangle 7"/>
          <p:cNvSpPr/>
          <p:nvPr/>
        </p:nvSpPr>
        <p:spPr>
          <a:xfrm>
            <a:off x="135" y="333582"/>
            <a:ext cx="12044855" cy="369332"/>
          </a:xfrm>
          <a:prstGeom prst="rect">
            <a:avLst/>
          </a:prstGeom>
          <a:solidFill>
            <a:schemeClr val="bg1"/>
          </a:solidFill>
        </p:spPr>
        <p:txBody>
          <a:bodyPr wrap="square">
            <a:spAutoFit/>
          </a:bodyPr>
          <a:lstStyle/>
          <a:p>
            <a:r>
              <a:rPr lang="en-US" b="1" dirty="0">
                <a:solidFill>
                  <a:prstClr val="black"/>
                </a:solidFill>
              </a:rPr>
              <a:t>Greek and Roman loanwords in Ancient and Modern </a:t>
            </a:r>
            <a:r>
              <a:rPr lang="en-US" b="1" dirty="0" smtClean="0">
                <a:solidFill>
                  <a:prstClr val="black"/>
                </a:solidFill>
              </a:rPr>
              <a:t>Hebrew     -Asher </a:t>
            </a:r>
            <a:r>
              <a:rPr lang="en-US" b="1" dirty="0">
                <a:solidFill>
                  <a:prstClr val="black"/>
                </a:solidFill>
              </a:rPr>
              <a:t>SHAFRIR </a:t>
            </a:r>
          </a:p>
        </p:txBody>
      </p:sp>
      <p:sp>
        <p:nvSpPr>
          <p:cNvPr id="9" name="Rectangle 8"/>
          <p:cNvSpPr/>
          <p:nvPr/>
        </p:nvSpPr>
        <p:spPr>
          <a:xfrm>
            <a:off x="0" y="4751114"/>
            <a:ext cx="12192000" cy="2031325"/>
          </a:xfrm>
          <a:prstGeom prst="rect">
            <a:avLst/>
          </a:prstGeom>
          <a:solidFill>
            <a:schemeClr val="tx1">
              <a:lumMod val="85000"/>
              <a:lumOff val="15000"/>
            </a:schemeClr>
          </a:solidFill>
        </p:spPr>
        <p:txBody>
          <a:bodyPr wrap="square">
            <a:spAutoFit/>
          </a:bodyPr>
          <a:lstStyle/>
          <a:p>
            <a:r>
              <a:rPr lang="en-US" dirty="0">
                <a:solidFill>
                  <a:prstClr val="white"/>
                </a:solidFill>
              </a:rPr>
              <a:t>Hebrew did not undergo a process of modernization for the first time in the nineteenth and twentieth centuries. It did so at least twice in its long history. Once it happened during </a:t>
            </a:r>
            <a:r>
              <a:rPr lang="en-US" b="1" dirty="0">
                <a:solidFill>
                  <a:srgbClr val="FFFF00"/>
                </a:solidFill>
              </a:rPr>
              <a:t>the period of the Second Temple and the Hellenization of the Middle East that is roughly between 300 BC and 200 AD, just before Hebrew ceased to be </a:t>
            </a:r>
            <a:r>
              <a:rPr lang="en-US" b="1" dirty="0" smtClean="0">
                <a:solidFill>
                  <a:srgbClr val="FFFF00"/>
                </a:solidFill>
              </a:rPr>
              <a:t>spoken</a:t>
            </a:r>
            <a:r>
              <a:rPr lang="en-US" dirty="0" smtClean="0">
                <a:solidFill>
                  <a:prstClr val="white"/>
                </a:solidFill>
              </a:rPr>
              <a:t>… </a:t>
            </a:r>
            <a:r>
              <a:rPr lang="en-US" dirty="0">
                <a:solidFill>
                  <a:prstClr val="white"/>
                </a:solidFill>
              </a:rPr>
              <a:t>This was done by borrowing hundreds of </a:t>
            </a:r>
            <a:r>
              <a:rPr lang="en-US" dirty="0" err="1">
                <a:solidFill>
                  <a:prstClr val="white"/>
                </a:solidFill>
              </a:rPr>
              <a:t>Graeco</a:t>
            </a:r>
            <a:r>
              <a:rPr lang="en-US" dirty="0">
                <a:solidFill>
                  <a:prstClr val="white"/>
                </a:solidFill>
              </a:rPr>
              <a:t>-Roman words, as well as by adapting the meanings of existent words and by forming new words. </a:t>
            </a:r>
            <a:r>
              <a:rPr lang="en-US" b="1" dirty="0">
                <a:solidFill>
                  <a:srgbClr val="FFFF00"/>
                </a:solidFill>
              </a:rPr>
              <a:t>In this process, Hebrew was not alone: similar developments took place in Aramaic </a:t>
            </a:r>
            <a:r>
              <a:rPr lang="en-US" dirty="0">
                <a:solidFill>
                  <a:prstClr val="white"/>
                </a:solidFill>
              </a:rPr>
              <a:t>and Coptic, and some centuries later in Arabic. In Hebrew, the absorption of the new material was made easier by the contemporary abandonment of later Biblical Hebrew as the written standard and its replacement by Mishnaic Hebrew, a standardized form of the spoken language (Rabin 1989)</a:t>
            </a:r>
          </a:p>
        </p:txBody>
      </p:sp>
      <p:sp>
        <p:nvSpPr>
          <p:cNvPr id="10" name="Oval 9"/>
          <p:cNvSpPr/>
          <p:nvPr/>
        </p:nvSpPr>
        <p:spPr>
          <a:xfrm rot="20310541">
            <a:off x="482602" y="1036229"/>
            <a:ext cx="3452067" cy="3289731"/>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smtClean="0">
                <a:solidFill>
                  <a:prstClr val="black"/>
                </a:solidFill>
              </a:rPr>
              <a:t>Q: if well after Alexander, why so few?</a:t>
            </a:r>
          </a:p>
        </p:txBody>
      </p:sp>
    </p:spTree>
    <p:extLst>
      <p:ext uri="{BB962C8B-B14F-4D97-AF65-F5344CB8AC3E}">
        <p14:creationId xmlns:p14="http://schemas.microsoft.com/office/powerpoint/2010/main" val="3617685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6848"/>
            <a:ext cx="12192000" cy="535623"/>
          </a:xfrm>
        </p:spPr>
        <p:style>
          <a:lnRef idx="0">
            <a:schemeClr val="accent5"/>
          </a:lnRef>
          <a:fillRef idx="3">
            <a:schemeClr val="accent5"/>
          </a:fillRef>
          <a:effectRef idx="3">
            <a:schemeClr val="accent5"/>
          </a:effectRef>
          <a:fontRef idx="minor">
            <a:schemeClr val="lt1"/>
          </a:fontRef>
        </p:style>
        <p:txBody>
          <a:bodyPr>
            <a:normAutofit/>
          </a:bodyPr>
          <a:lstStyle/>
          <a:p>
            <a:r>
              <a:rPr lang="en-US" sz="2400" dirty="0"/>
              <a:t>http://www.jewishvirtuallibrary.org/rabbinical-knowledge-of-greek-and-latin-languages</a:t>
            </a:r>
          </a:p>
        </p:txBody>
      </p:sp>
      <p:sp>
        <p:nvSpPr>
          <p:cNvPr id="3" name="Content Placeholder 2"/>
          <p:cNvSpPr>
            <a:spLocks noGrp="1"/>
          </p:cNvSpPr>
          <p:nvPr>
            <p:ph idx="1"/>
          </p:nvPr>
        </p:nvSpPr>
        <p:spPr>
          <a:xfrm>
            <a:off x="122829" y="3370996"/>
            <a:ext cx="11737075" cy="3487003"/>
          </a:xfrm>
        </p:spPr>
        <p:txBody>
          <a:bodyPr>
            <a:normAutofit/>
          </a:bodyPr>
          <a:lstStyle/>
          <a:p>
            <a:r>
              <a:rPr lang="en-US" sz="2200" dirty="0">
                <a:solidFill>
                  <a:srgbClr val="3A3A3A"/>
                </a:solidFill>
              </a:rPr>
              <a:t>native assertion which, in Jewish Palestine, led to sporadic condemnations (Meg. 9a) and supposed </a:t>
            </a:r>
            <a:r>
              <a:rPr lang="en-US" b="1" dirty="0">
                <a:solidFill>
                  <a:srgbClr val="3A3A3A"/>
                </a:solidFill>
              </a:rPr>
              <a:t>prohibitions of Greek. Among these, those after 66 </a:t>
            </a:r>
            <a:r>
              <a:rPr lang="en-US" b="1" dirty="0"/>
              <a:t>C.E.</a:t>
            </a:r>
            <a:r>
              <a:rPr lang="en-US" b="1" dirty="0">
                <a:solidFill>
                  <a:srgbClr val="3A3A3A"/>
                </a:solidFill>
              </a:rPr>
              <a:t> (</a:t>
            </a:r>
            <a:r>
              <a:rPr lang="en-US" b="1" dirty="0"/>
              <a:t>TJ</a:t>
            </a:r>
            <a:r>
              <a:rPr lang="en-US" b="1" dirty="0">
                <a:solidFill>
                  <a:srgbClr val="3A3A3A"/>
                </a:solidFill>
              </a:rPr>
              <a:t> </a:t>
            </a:r>
            <a:r>
              <a:rPr lang="en-US" b="1" dirty="0" err="1">
                <a:solidFill>
                  <a:srgbClr val="3A3A3A"/>
                </a:solidFill>
              </a:rPr>
              <a:t>Shab</a:t>
            </a:r>
            <a:r>
              <a:rPr lang="en-US" b="1" dirty="0">
                <a:solidFill>
                  <a:srgbClr val="3A3A3A"/>
                </a:solidFill>
              </a:rPr>
              <a:t>. 1:6, 3c) and during the "War of Quietus" (116 </a:t>
            </a:r>
            <a:r>
              <a:rPr lang="en-US" b="1" dirty="0"/>
              <a:t>C.E.</a:t>
            </a:r>
            <a:r>
              <a:rPr lang="en-US" b="1" dirty="0">
                <a:solidFill>
                  <a:srgbClr val="3A3A3A"/>
                </a:solidFill>
              </a:rPr>
              <a:t>; Sot. 9:14, etc. – a prohibition of the use of Greek, which itself employed the Greek loanword </a:t>
            </a:r>
            <a:r>
              <a:rPr lang="en-US" b="1" i="1" dirty="0" err="1">
                <a:solidFill>
                  <a:srgbClr val="3A3A3A"/>
                </a:solidFill>
              </a:rPr>
              <a:t>polemos</a:t>
            </a:r>
            <a:r>
              <a:rPr lang="en-US" b="1" dirty="0">
                <a:solidFill>
                  <a:srgbClr val="3A3A3A"/>
                </a:solidFill>
              </a:rPr>
              <a:t> for "war"!) </a:t>
            </a:r>
            <a:r>
              <a:rPr lang="en-US" sz="2200" dirty="0">
                <a:solidFill>
                  <a:srgbClr val="3A3A3A"/>
                </a:solidFill>
              </a:rPr>
              <a:t>are probably real. However the ruling against the use of Greek in 65 </a:t>
            </a:r>
            <a:r>
              <a:rPr lang="en-US" sz="2200" dirty="0"/>
              <a:t>B.C.E.</a:t>
            </a:r>
            <a:r>
              <a:rPr lang="en-US" sz="2200" dirty="0">
                <a:solidFill>
                  <a:srgbClr val="3A3A3A"/>
                </a:solidFill>
              </a:rPr>
              <a:t> because of an incident at the siege of Jerusalem, as cited in the Talmud (Sot. 49b; cf. Jos., Ant., 14:25–8) is probably legendary (although E. </a:t>
            </a:r>
            <a:r>
              <a:rPr lang="en-US" sz="2200" dirty="0" err="1">
                <a:solidFill>
                  <a:srgbClr val="3A3A3A"/>
                </a:solidFill>
              </a:rPr>
              <a:t>Wiesenberg</a:t>
            </a:r>
            <a:r>
              <a:rPr lang="en-US" sz="2200" dirty="0">
                <a:solidFill>
                  <a:srgbClr val="3A3A3A"/>
                </a:solidFill>
              </a:rPr>
              <a:t> argues that it was probably historical). </a:t>
            </a:r>
          </a:p>
          <a:p>
            <a:r>
              <a:rPr lang="en-US" dirty="0" smtClean="0">
                <a:solidFill>
                  <a:srgbClr val="3A3A3A"/>
                </a:solidFill>
              </a:rPr>
              <a:t>Henry </a:t>
            </a:r>
            <a:r>
              <a:rPr lang="en-US" dirty="0">
                <a:solidFill>
                  <a:srgbClr val="3A3A3A"/>
                </a:solidFill>
              </a:rPr>
              <a:t>Albert </a:t>
            </a:r>
            <a:r>
              <a:rPr lang="en-US" dirty="0" err="1" smtClean="0">
                <a:solidFill>
                  <a:srgbClr val="3A3A3A"/>
                </a:solidFill>
              </a:rPr>
              <a:t>Fischel</a:t>
            </a:r>
            <a:endParaRPr lang="en-US" dirty="0" smtClean="0">
              <a:solidFill>
                <a:srgbClr val="3A3A3A"/>
              </a:solidFill>
            </a:endParaRPr>
          </a:p>
          <a:p>
            <a:r>
              <a:rPr lang="en-US" dirty="0" smtClean="0"/>
              <a:t>Source</a:t>
            </a:r>
            <a:r>
              <a:rPr lang="en-US" dirty="0"/>
              <a:t>: </a:t>
            </a:r>
            <a:r>
              <a:rPr lang="en-US" dirty="0" err="1"/>
              <a:t>Encyclopaedia</a:t>
            </a:r>
            <a:r>
              <a:rPr lang="en-US" dirty="0"/>
              <a:t> Judaica. © 2008 </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157" y="636398"/>
            <a:ext cx="8123235" cy="167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11163869" cy="584775"/>
          </a:xfrm>
          <a:prstGeom prst="rect">
            <a:avLst/>
          </a:prstGeom>
          <a:noFill/>
        </p:spPr>
        <p:txBody>
          <a:bodyPr wrap="square" rtlCol="0">
            <a:spAutoFit/>
          </a:bodyPr>
          <a:lstStyle/>
          <a:p>
            <a:r>
              <a:rPr lang="en-US" sz="3200" b="1" u="sng" dirty="0" smtClean="0">
                <a:solidFill>
                  <a:prstClr val="black"/>
                </a:solidFill>
              </a:rPr>
              <a:t>Jerusalem in the Time of Jesus</a:t>
            </a:r>
            <a:r>
              <a:rPr lang="en-US" sz="3200" b="1" dirty="0" smtClean="0">
                <a:solidFill>
                  <a:prstClr val="black"/>
                </a:solidFill>
              </a:rPr>
              <a:t>, Joachim Jeremias, 1969; </a:t>
            </a:r>
            <a:r>
              <a:rPr lang="en-US" sz="3200" b="1" dirty="0" err="1" smtClean="0">
                <a:solidFill>
                  <a:prstClr val="black"/>
                </a:solidFill>
              </a:rPr>
              <a:t>pg</a:t>
            </a:r>
            <a:r>
              <a:rPr lang="en-US" sz="3200" b="1" dirty="0" smtClean="0">
                <a:solidFill>
                  <a:prstClr val="black"/>
                </a:solidFill>
              </a:rPr>
              <a:t> 64</a:t>
            </a:r>
            <a:endParaRPr lang="en-US" sz="3200" b="1" dirty="0">
              <a:solidFill>
                <a:prstClr val="black"/>
              </a:solidFill>
            </a:endParaRPr>
          </a:p>
        </p:txBody>
      </p:sp>
    </p:spTree>
    <p:extLst>
      <p:ext uri="{BB962C8B-B14F-4D97-AF65-F5344CB8AC3E}">
        <p14:creationId xmlns:p14="http://schemas.microsoft.com/office/powerpoint/2010/main" val="282499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 y="8424"/>
            <a:ext cx="9412015" cy="684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05353" y="-2234"/>
            <a:ext cx="8786648" cy="46166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b="1" dirty="0">
                <a:solidFill>
                  <a:prstClr val="black"/>
                </a:solidFill>
              </a:rPr>
              <a:t>http://history-world.org/chaldeansneb.htm</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23" y="3924211"/>
            <a:ext cx="11824140" cy="1964207"/>
          </a:xfrm>
          <a:prstGeom prst="rect">
            <a:avLst/>
          </a:prstGeom>
          <a:noFill/>
          <a:ln>
            <a:noFill/>
          </a:ln>
          <a:effectLst>
            <a:outerShdw blurRad="279400" dist="304800" dir="8100000" algn="tr"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a:off x="10909748" y="2089134"/>
            <a:ext cx="1135117" cy="2317531"/>
          </a:xfrm>
          <a:prstGeom prst="downArrow">
            <a:avLst/>
          </a:prstGeom>
          <a:ln>
            <a:noFill/>
          </a:ln>
          <a:effectLst>
            <a:outerShdw blurRad="190500" dist="114300" dir="8100000" algn="tr" rotWithShape="0">
              <a:prstClr val="black">
                <a:alpha val="54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260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9" y="2194380"/>
            <a:ext cx="7314860" cy="400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 y="6199470"/>
            <a:ext cx="7370931" cy="615553"/>
          </a:xfrm>
          <a:prstGeom prst="rect">
            <a:avLst/>
          </a:prstGeom>
        </p:spPr>
        <p:txBody>
          <a:bodyPr wrap="square">
            <a:spAutoFit/>
          </a:bodyPr>
          <a:lstStyle/>
          <a:p>
            <a:r>
              <a:rPr lang="en-US" sz="1600" b="1" dirty="0" smtClean="0">
                <a:solidFill>
                  <a:srgbClr val="FF9900"/>
                </a:solidFill>
              </a:rPr>
              <a:t>“Sappho </a:t>
            </a:r>
            <a:r>
              <a:rPr lang="en-US" sz="1600" b="1" dirty="0">
                <a:solidFill>
                  <a:srgbClr val="FF9900"/>
                </a:solidFill>
              </a:rPr>
              <a:t>and </a:t>
            </a:r>
            <a:r>
              <a:rPr lang="en-US" sz="1600" b="1" dirty="0" smtClean="0">
                <a:solidFill>
                  <a:srgbClr val="FF9900"/>
                </a:solidFill>
              </a:rPr>
              <a:t>Alcaeus” </a:t>
            </a:r>
            <a:r>
              <a:rPr lang="en-US" sz="1600" dirty="0" smtClean="0">
                <a:solidFill>
                  <a:srgbClr val="FF9900"/>
                </a:solidFill>
              </a:rPr>
              <a:t>by </a:t>
            </a:r>
            <a:r>
              <a:rPr lang="en-US" sz="1600" dirty="0">
                <a:solidFill>
                  <a:srgbClr val="FF9900"/>
                </a:solidFill>
              </a:rPr>
              <a:t>Lawrence Alma-Tadema </a:t>
            </a:r>
            <a:r>
              <a:rPr lang="en-US" sz="1600" dirty="0" smtClean="0">
                <a:solidFill>
                  <a:srgbClr val="FF9900"/>
                </a:solidFill>
              </a:rPr>
              <a:t>,  Walters </a:t>
            </a:r>
            <a:r>
              <a:rPr lang="en-US" sz="1600" dirty="0">
                <a:solidFill>
                  <a:srgbClr val="FF9900"/>
                </a:solidFill>
              </a:rPr>
              <a:t>Art </a:t>
            </a:r>
            <a:r>
              <a:rPr lang="en-US" sz="1600" dirty="0" smtClean="0">
                <a:solidFill>
                  <a:srgbClr val="FF9900"/>
                </a:solidFill>
              </a:rPr>
              <a:t>Museum,   </a:t>
            </a:r>
            <a:r>
              <a:rPr lang="en-US" sz="1600" b="1" dirty="0" smtClean="0">
                <a:solidFill>
                  <a:srgbClr val="FF9900"/>
                </a:solidFill>
              </a:rPr>
              <a:t>1881 </a:t>
            </a:r>
          </a:p>
          <a:p>
            <a:r>
              <a:rPr lang="en-US" b="1" dirty="0" smtClean="0">
                <a:solidFill>
                  <a:srgbClr val="FF9900"/>
                </a:solidFill>
              </a:rPr>
              <a:t>Public Domain  /  </a:t>
            </a:r>
            <a:r>
              <a:rPr lang="en-US" dirty="0" smtClean="0">
                <a:solidFill>
                  <a:srgbClr val="FF9900"/>
                </a:solidFill>
              </a:rPr>
              <a:t>commons.wikimedia.org/w/</a:t>
            </a:r>
            <a:r>
              <a:rPr lang="en-US" dirty="0" err="1" smtClean="0">
                <a:solidFill>
                  <a:srgbClr val="FF9900"/>
                </a:solidFill>
              </a:rPr>
              <a:t>index.php?curid</a:t>
            </a:r>
            <a:r>
              <a:rPr lang="en-US" dirty="0" smtClean="0">
                <a:solidFill>
                  <a:srgbClr val="FF9900"/>
                </a:solidFill>
              </a:rPr>
              <a:t>=18843435</a:t>
            </a:r>
            <a:endParaRPr lang="en-US" dirty="0">
              <a:solidFill>
                <a:srgbClr val="FF9900"/>
              </a:solidFill>
            </a:endParaRPr>
          </a:p>
        </p:txBody>
      </p:sp>
      <p:grpSp>
        <p:nvGrpSpPr>
          <p:cNvPr id="12" name="Group 11"/>
          <p:cNvGrpSpPr/>
          <p:nvPr/>
        </p:nvGrpSpPr>
        <p:grpSpPr>
          <a:xfrm>
            <a:off x="7220408" y="1190660"/>
            <a:ext cx="4971597" cy="5638812"/>
            <a:chOff x="7220404" y="1190660"/>
            <a:chExt cx="4971596" cy="5638812"/>
          </a:xfrm>
        </p:grpSpPr>
        <p:pic>
          <p:nvPicPr>
            <p:cNvPr id="1026" name="Picture 2" descr="File:Alkaios Sappho Staatliche Antikensammlungen 2416 n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31000"/>
                      </a14:imgEffect>
                    </a14:imgLayer>
                  </a14:imgProps>
                </a:ext>
                <a:ext uri="{28A0092B-C50C-407E-A947-70E740481C1C}">
                  <a14:useLocalDpi xmlns:a14="http://schemas.microsoft.com/office/drawing/2010/main" val="0"/>
                </a:ext>
              </a:extLst>
            </a:blip>
            <a:srcRect/>
            <a:stretch>
              <a:fillRect/>
            </a:stretch>
          </p:blipFill>
          <p:spPr bwMode="auto">
            <a:xfrm>
              <a:off x="7468514" y="2194380"/>
              <a:ext cx="4676190" cy="401964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rot="20022472">
              <a:off x="7220404" y="1190660"/>
              <a:ext cx="772511" cy="1665207"/>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409457" y="6244697"/>
              <a:ext cx="4782543" cy="584775"/>
            </a:xfrm>
            <a:prstGeom prst="rect">
              <a:avLst/>
            </a:prstGeom>
          </p:spPr>
          <p:txBody>
            <a:bodyPr wrap="square">
              <a:spAutoFit/>
            </a:bodyPr>
            <a:lstStyle/>
            <a:p>
              <a:r>
                <a:rPr lang="en-US" sz="1600" dirty="0">
                  <a:solidFill>
                    <a:srgbClr val="FF9900"/>
                  </a:solidFill>
                </a:rPr>
                <a:t>Alcaeus </a:t>
              </a:r>
              <a:r>
                <a:rPr lang="en-US" sz="1600" dirty="0" smtClean="0">
                  <a:solidFill>
                    <a:srgbClr val="FF9900"/>
                  </a:solidFill>
                </a:rPr>
                <a:t>&amp; </a:t>
              </a:r>
              <a:r>
                <a:rPr lang="en-US" sz="1600" dirty="0">
                  <a:solidFill>
                    <a:srgbClr val="FF9900"/>
                  </a:solidFill>
                </a:rPr>
                <a:t>Sappho</a:t>
              </a:r>
              <a:r>
                <a:rPr lang="en-US" sz="1600" dirty="0" smtClean="0">
                  <a:solidFill>
                    <a:srgbClr val="FF9900"/>
                  </a:solidFill>
                </a:rPr>
                <a:t>, Attic red-figure </a:t>
              </a:r>
              <a:r>
                <a:rPr lang="en-US" sz="1600" dirty="0" err="1" smtClean="0">
                  <a:solidFill>
                    <a:srgbClr val="FF9900"/>
                  </a:solidFill>
                </a:rPr>
                <a:t>kalathos</a:t>
              </a:r>
              <a:r>
                <a:rPr lang="en-US" sz="1600" dirty="0" smtClean="0">
                  <a:solidFill>
                    <a:srgbClr val="FF9900"/>
                  </a:solidFill>
                </a:rPr>
                <a:t>,  </a:t>
              </a:r>
              <a:r>
                <a:rPr lang="en-US" sz="1600" b="1" dirty="0" smtClean="0">
                  <a:solidFill>
                    <a:srgbClr val="FF9900"/>
                  </a:solidFill>
                </a:rPr>
                <a:t>c</a:t>
              </a:r>
              <a:r>
                <a:rPr lang="en-US" sz="1600" b="1" dirty="0">
                  <a:solidFill>
                    <a:srgbClr val="FF9900"/>
                  </a:solidFill>
                </a:rPr>
                <a:t>. 470 BC, </a:t>
              </a:r>
              <a:r>
                <a:rPr lang="en-US" sz="1600" dirty="0">
                  <a:solidFill>
                    <a:srgbClr val="FF9900"/>
                  </a:solidFill>
                </a:rPr>
                <a:t>Staatliche </a:t>
              </a:r>
              <a:r>
                <a:rPr lang="en-US" sz="1600" dirty="0" err="1">
                  <a:solidFill>
                    <a:srgbClr val="FF9900"/>
                  </a:solidFill>
                </a:rPr>
                <a:t>Antikensammlungen</a:t>
              </a:r>
              <a:r>
                <a:rPr lang="en-US" sz="1600" dirty="0">
                  <a:solidFill>
                    <a:srgbClr val="FF9900"/>
                  </a:solidFill>
                </a:rPr>
                <a:t> (Inv. 2416)</a:t>
              </a:r>
            </a:p>
          </p:txBody>
        </p:sp>
      </p:grpSp>
      <p:sp>
        <p:nvSpPr>
          <p:cNvPr id="6" name="Down Arrow 5"/>
          <p:cNvSpPr/>
          <p:nvPr/>
        </p:nvSpPr>
        <p:spPr>
          <a:xfrm>
            <a:off x="6039809" y="1418897"/>
            <a:ext cx="772511" cy="1492402"/>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83556"/>
            <a:ext cx="12144704" cy="113877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3600" b="1" dirty="0">
                <a:solidFill>
                  <a:prstClr val="black"/>
                </a:solidFill>
              </a:rPr>
              <a:t>Alcaeus of Mytilene </a:t>
            </a:r>
            <a:r>
              <a:rPr lang="en-US" sz="3600" b="1" dirty="0" smtClean="0">
                <a:solidFill>
                  <a:prstClr val="black"/>
                </a:solidFill>
              </a:rPr>
              <a:t/>
            </a:r>
            <a:br>
              <a:rPr lang="en-US" sz="3600" b="1" dirty="0" smtClean="0">
                <a:solidFill>
                  <a:prstClr val="black"/>
                </a:solidFill>
              </a:rPr>
            </a:br>
            <a:r>
              <a:rPr lang="en-US" sz="3200" dirty="0" smtClean="0">
                <a:solidFill>
                  <a:prstClr val="black"/>
                </a:solidFill>
              </a:rPr>
              <a:t>(c</a:t>
            </a:r>
            <a:r>
              <a:rPr lang="en-US" sz="3200" dirty="0">
                <a:solidFill>
                  <a:prstClr val="black"/>
                </a:solidFill>
              </a:rPr>
              <a:t>. 620 – 6th century BC</a:t>
            </a:r>
            <a:r>
              <a:rPr lang="en-US" sz="3200" dirty="0" smtClean="0">
                <a:solidFill>
                  <a:prstClr val="black"/>
                </a:solidFill>
              </a:rPr>
              <a:t>), Greek </a:t>
            </a:r>
            <a:r>
              <a:rPr lang="en-US" sz="3200" dirty="0">
                <a:solidFill>
                  <a:prstClr val="black"/>
                </a:solidFill>
              </a:rPr>
              <a:t>lyric poet </a:t>
            </a:r>
          </a:p>
        </p:txBody>
      </p:sp>
      <p:sp>
        <p:nvSpPr>
          <p:cNvPr id="9" name="Oval 8"/>
          <p:cNvSpPr/>
          <p:nvPr/>
        </p:nvSpPr>
        <p:spPr>
          <a:xfrm>
            <a:off x="24" y="50980"/>
            <a:ext cx="3634927" cy="174698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prstClr val="black"/>
                </a:solidFill>
              </a:rPr>
              <a:t>older brother:</a:t>
            </a:r>
          </a:p>
          <a:p>
            <a:pPr algn="ctr"/>
            <a:r>
              <a:rPr lang="en-US" sz="2800" b="1" u="sng" dirty="0" smtClean="0">
                <a:solidFill>
                  <a:prstClr val="black"/>
                </a:solidFill>
              </a:rPr>
              <a:t>ANTIMENIDAS</a:t>
            </a:r>
            <a:endParaRPr lang="en-US" sz="2800" b="1" u="sng" dirty="0">
              <a:solidFill>
                <a:prstClr val="black"/>
              </a:solidFill>
            </a:endParaRPr>
          </a:p>
        </p:txBody>
      </p:sp>
      <p:grpSp>
        <p:nvGrpSpPr>
          <p:cNvPr id="24" name="Group 23"/>
          <p:cNvGrpSpPr/>
          <p:nvPr/>
        </p:nvGrpSpPr>
        <p:grpSpPr>
          <a:xfrm>
            <a:off x="131376" y="1897909"/>
            <a:ext cx="11908221" cy="4822334"/>
            <a:chOff x="6146048" y="-211980"/>
            <a:chExt cx="9931711" cy="3640980"/>
          </a:xfrm>
          <a:effectLst>
            <a:glow rad="266700">
              <a:srgbClr val="FF9900">
                <a:alpha val="71000"/>
              </a:srgbClr>
            </a:glow>
          </a:effectLst>
        </p:grpSpPr>
        <p:pic>
          <p:nvPicPr>
            <p:cNvPr id="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48" y="-211980"/>
              <a:ext cx="2560638" cy="3640137"/>
            </a:xfrm>
            <a:prstGeom prst="rect">
              <a:avLst/>
            </a:prstGeom>
            <a:noFill/>
            <a:ln>
              <a:noFill/>
            </a:ln>
            <a:effectLst>
              <a:outerShdw dist="508000" dir="2700000" algn="ctr" rotWithShape="0">
                <a:schemeClr val="bg2">
                  <a:alpha val="60000"/>
                </a:scheme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3076" y="-207558"/>
              <a:ext cx="7364683" cy="363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 name="Straight Connector 19"/>
          <p:cNvCxnSpPr/>
          <p:nvPr/>
        </p:nvCxnSpPr>
        <p:spPr>
          <a:xfrm>
            <a:off x="12896193" y="3736428"/>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413235" y="3720662"/>
            <a:ext cx="8458204" cy="1802524"/>
            <a:chOff x="3413233" y="3720662"/>
            <a:chExt cx="8458204" cy="1802524"/>
          </a:xfrm>
        </p:grpSpPr>
        <p:cxnSp>
          <p:nvCxnSpPr>
            <p:cNvPr id="17" name="Straight Connector 16"/>
            <p:cNvCxnSpPr/>
            <p:nvPr/>
          </p:nvCxnSpPr>
          <p:spPr>
            <a:xfrm>
              <a:off x="6243145" y="3720662"/>
              <a:ext cx="5533696" cy="157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413233" y="4109546"/>
              <a:ext cx="2278119" cy="788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25690" y="5165833"/>
              <a:ext cx="835115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152996" y="4829487"/>
              <a:ext cx="1718441"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31083" y="5523186"/>
              <a:ext cx="4732146"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001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anim calcmode="lin" valueType="num">
                                      <p:cBhvr>
                                        <p:cTn id="20" dur="750" fill="hold"/>
                                        <p:tgtEl>
                                          <p:spTgt spid="24"/>
                                        </p:tgtEl>
                                        <p:attrNameLst>
                                          <p:attrName>ppt_x</p:attrName>
                                        </p:attrNameLst>
                                      </p:cBhvr>
                                      <p:tavLst>
                                        <p:tav tm="0">
                                          <p:val>
                                            <p:strVal val="#ppt_x"/>
                                          </p:val>
                                        </p:tav>
                                        <p:tav tm="100000">
                                          <p:val>
                                            <p:strVal val="#ppt_x"/>
                                          </p:val>
                                        </p:tav>
                                      </p:tavLst>
                                    </p:anim>
                                    <p:anim calcmode="lin" valueType="num">
                                      <p:cBhvr>
                                        <p:cTn id="21"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28612"/>
            <a:ext cx="4490795" cy="374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377285"/>
            <a:ext cx="12192000" cy="338554"/>
          </a:xfrm>
          <a:prstGeom prst="rect">
            <a:avLst/>
          </a:prstGeom>
          <a:solidFill>
            <a:srgbClr val="FFFF00"/>
          </a:solidFill>
        </p:spPr>
        <p:txBody>
          <a:bodyPr wrap="square">
            <a:spAutoFit/>
          </a:bodyPr>
          <a:lstStyle/>
          <a:p>
            <a:r>
              <a:rPr lang="en-US" sz="1600" b="1" dirty="0">
                <a:solidFill>
                  <a:srgbClr val="333333"/>
                </a:solidFill>
                <a:latin typeface="Arial"/>
              </a:rPr>
              <a:t>Studies in the Book of Daniel, 2 Volumes: A Classic Defense of the Historicity and Integrity of Daniel's Prophecies, Volume 2</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38" y="328612"/>
            <a:ext cx="6500812" cy="250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3109911"/>
            <a:ext cx="6500812" cy="314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499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CHRON.</a:t>
            </a:r>
            <a:endParaRPr lang="en-US" sz="25000" dirty="0">
              <a:solidFill>
                <a:prstClr val="white"/>
              </a:solidFill>
            </a:endParaRPr>
          </a:p>
        </p:txBody>
      </p:sp>
    </p:spTree>
    <p:extLst>
      <p:ext uri="{BB962C8B-B14F-4D97-AF65-F5344CB8AC3E}">
        <p14:creationId xmlns:p14="http://schemas.microsoft.com/office/powerpoint/2010/main" val="1736569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409911" y="554559"/>
            <a:ext cx="6111769" cy="5601893"/>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400" b="1" dirty="0" smtClean="0">
                <a:solidFill>
                  <a:prstClr val="black"/>
                </a:solidFill>
              </a:rPr>
              <a:t>DANIEL</a:t>
            </a:r>
          </a:p>
          <a:p>
            <a:pPr algn="ctr"/>
            <a:r>
              <a:rPr lang="en-US" sz="5400" b="1" dirty="0" smtClean="0">
                <a:solidFill>
                  <a:prstClr val="black"/>
                </a:solidFill>
              </a:rPr>
              <a:t>&amp;</a:t>
            </a:r>
          </a:p>
          <a:p>
            <a:pPr algn="ctr"/>
            <a:r>
              <a:rPr lang="en-US" sz="5400" b="1" dirty="0" smtClean="0">
                <a:solidFill>
                  <a:prstClr val="black"/>
                </a:solidFill>
              </a:rPr>
              <a:t>the</a:t>
            </a:r>
          </a:p>
          <a:p>
            <a:pPr algn="ctr"/>
            <a:r>
              <a:rPr lang="en-US" sz="5400" b="1" dirty="0" smtClean="0">
                <a:solidFill>
                  <a:prstClr val="black"/>
                </a:solidFill>
              </a:rPr>
              <a:t>Babylonian</a:t>
            </a:r>
          </a:p>
          <a:p>
            <a:pPr algn="ctr"/>
            <a:r>
              <a:rPr lang="en-US" sz="5400" b="1" dirty="0" smtClean="0">
                <a:solidFill>
                  <a:prstClr val="black"/>
                </a:solidFill>
              </a:rPr>
              <a:t>Captivity</a:t>
            </a:r>
            <a:endParaRPr lang="en-US" sz="5400" b="1" dirty="0">
              <a:solidFill>
                <a:prstClr val="black"/>
              </a:solidFill>
            </a:endParaRPr>
          </a:p>
        </p:txBody>
      </p:sp>
      <p:sp>
        <p:nvSpPr>
          <p:cNvPr id="9" name="Rectangle 8"/>
          <p:cNvSpPr/>
          <p:nvPr/>
        </p:nvSpPr>
        <p:spPr>
          <a:xfrm>
            <a:off x="5764913" y="3145223"/>
            <a:ext cx="5644031" cy="1960287"/>
          </a:xfrm>
          <a:prstGeom prst="rect">
            <a:avLst/>
          </a:prstGeom>
          <a:ln>
            <a:noFill/>
          </a:ln>
          <a:effectLst>
            <a:outerShdw blurRad="50800" dist="38100" dir="13500000" algn="b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r>
              <a:rPr lang="en-US" sz="4800" b="1" dirty="0" smtClean="0">
                <a:solidFill>
                  <a:srgbClr val="000000"/>
                </a:solidFill>
                <a:latin typeface="arial"/>
              </a:rPr>
              <a:t>Jeremiah 39 </a:t>
            </a:r>
            <a:r>
              <a:rPr lang="en-US" sz="4800" b="1" dirty="0" err="1" smtClean="0">
                <a:solidFill>
                  <a:srgbClr val="000000"/>
                </a:solidFill>
                <a:latin typeface="arial"/>
              </a:rPr>
              <a:t>ff</a:t>
            </a:r>
            <a:endParaRPr lang="en-US" sz="4800" b="1" dirty="0" smtClean="0">
              <a:solidFill>
                <a:srgbClr val="000000"/>
              </a:solidFill>
              <a:latin typeface="arial"/>
            </a:endParaRPr>
          </a:p>
          <a:p>
            <a:r>
              <a:rPr lang="en-US" sz="3200" b="1" dirty="0" smtClean="0">
                <a:solidFill>
                  <a:srgbClr val="000000"/>
                </a:solidFill>
                <a:latin typeface="arial"/>
              </a:rPr>
              <a:t>deportations</a:t>
            </a:r>
            <a:r>
              <a:rPr lang="en-US" sz="2800" b="1" dirty="0" smtClean="0">
                <a:solidFill>
                  <a:srgbClr val="000000"/>
                </a:solidFill>
                <a:latin typeface="arial"/>
              </a:rPr>
              <a:t>:</a:t>
            </a:r>
          </a:p>
          <a:p>
            <a:r>
              <a:rPr lang="en-US" sz="4800" b="1" dirty="0" smtClean="0">
                <a:solidFill>
                  <a:srgbClr val="000000"/>
                </a:solidFill>
                <a:latin typeface="arial"/>
              </a:rPr>
              <a:t>Jer. 52</a:t>
            </a:r>
            <a:endParaRPr lang="en-US" sz="4800" b="1" dirty="0">
              <a:solidFill>
                <a:srgbClr val="000000"/>
              </a:solidFill>
              <a:latin typeface="Times New Roman"/>
            </a:endParaRPr>
          </a:p>
        </p:txBody>
      </p:sp>
      <p:sp>
        <p:nvSpPr>
          <p:cNvPr id="10" name="Rectangle 9"/>
          <p:cNvSpPr/>
          <p:nvPr/>
        </p:nvSpPr>
        <p:spPr>
          <a:xfrm>
            <a:off x="5780763" y="396899"/>
            <a:ext cx="5644031" cy="959075"/>
          </a:xfrm>
          <a:prstGeom prst="rect">
            <a:avLst/>
          </a:prstGeom>
          <a:ln>
            <a:noFill/>
          </a:ln>
          <a:effectLst>
            <a:outerShdw blurRad="50800" dist="38100" dir="13500000" algn="b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r>
              <a:rPr lang="en-US" sz="5400" b="1" dirty="0" smtClean="0">
                <a:solidFill>
                  <a:prstClr val="black"/>
                </a:solidFill>
              </a:rPr>
              <a:t>2 Kings 25</a:t>
            </a:r>
            <a:endParaRPr lang="en-US" sz="5400" b="1" dirty="0">
              <a:solidFill>
                <a:prstClr val="black"/>
              </a:solidFill>
            </a:endParaRPr>
          </a:p>
        </p:txBody>
      </p:sp>
      <p:sp>
        <p:nvSpPr>
          <p:cNvPr id="11" name="Rectangle 10"/>
          <p:cNvSpPr/>
          <p:nvPr/>
        </p:nvSpPr>
        <p:spPr>
          <a:xfrm>
            <a:off x="5764912" y="5517944"/>
            <a:ext cx="5644031" cy="961696"/>
          </a:xfrm>
          <a:prstGeom prst="rect">
            <a:avLst/>
          </a:prstGeom>
          <a:ln>
            <a:noFill/>
          </a:ln>
          <a:effectLst>
            <a:outerShdw blurRad="50800" dist="38100" dir="13500000" algn="b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r>
              <a:rPr lang="en-US" sz="4800" b="1" dirty="0" err="1" smtClean="0">
                <a:solidFill>
                  <a:prstClr val="black"/>
                </a:solidFill>
              </a:rPr>
              <a:t>Ezk</a:t>
            </a:r>
            <a:r>
              <a:rPr lang="en-US" sz="4800" b="1" dirty="0" smtClean="0">
                <a:solidFill>
                  <a:prstClr val="black"/>
                </a:solidFill>
              </a:rPr>
              <a:t>. 1:1;  24:1; 33:21</a:t>
            </a:r>
            <a:endParaRPr lang="en-US" sz="4800" b="1" dirty="0">
              <a:solidFill>
                <a:prstClr val="black"/>
              </a:solidFill>
            </a:endParaRPr>
          </a:p>
        </p:txBody>
      </p:sp>
      <p:sp>
        <p:nvSpPr>
          <p:cNvPr id="12" name="Rectangle 11"/>
          <p:cNvSpPr/>
          <p:nvPr/>
        </p:nvSpPr>
        <p:spPr>
          <a:xfrm>
            <a:off x="5764914" y="1700181"/>
            <a:ext cx="5644031" cy="959075"/>
          </a:xfrm>
          <a:prstGeom prst="rect">
            <a:avLst/>
          </a:prstGeom>
          <a:ln>
            <a:noFill/>
          </a:ln>
          <a:effectLst>
            <a:outerShdw blurRad="50800" dist="38100" dir="13500000" algn="b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r>
              <a:rPr lang="en-US" sz="5400" b="1" dirty="0" smtClean="0">
                <a:solidFill>
                  <a:prstClr val="black"/>
                </a:solidFill>
              </a:rPr>
              <a:t>2 Chron. 36</a:t>
            </a:r>
            <a:endParaRPr lang="en-US" sz="5400" b="1" dirty="0">
              <a:solidFill>
                <a:prstClr val="black"/>
              </a:solidFill>
            </a:endParaRPr>
          </a:p>
        </p:txBody>
      </p:sp>
    </p:spTree>
    <p:extLst>
      <p:ext uri="{BB962C8B-B14F-4D97-AF65-F5344CB8AC3E}">
        <p14:creationId xmlns:p14="http://schemas.microsoft.com/office/powerpoint/2010/main" val="2666392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4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Arrow 4"/>
          <p:cNvSpPr/>
          <p:nvPr/>
        </p:nvSpPr>
        <p:spPr>
          <a:xfrm>
            <a:off x="33729" y="6195426"/>
            <a:ext cx="12647022" cy="34761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a:off x="7449105" y="6227877"/>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536961" y="621650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22545" y="621650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10401"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795985"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81569"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967153"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52737" y="620512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368065"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282481"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196897"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111313"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039377" y="624606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6510792"/>
            <a:ext cx="12608275" cy="33093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610        608           606          604           602           600           598           596           594          592           590           588            586           584</a:t>
            </a:r>
            <a:endParaRPr lang="en-US" dirty="0">
              <a:solidFill>
                <a:prstClr val="white"/>
              </a:solidFill>
            </a:endParaRPr>
          </a:p>
        </p:txBody>
      </p:sp>
      <p:cxnSp>
        <p:nvCxnSpPr>
          <p:cNvPr id="42" name="Straight Connector 41"/>
          <p:cNvCxnSpPr/>
          <p:nvPr/>
        </p:nvCxnSpPr>
        <p:spPr>
          <a:xfrm>
            <a:off x="9750189"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819995"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905565"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006905"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092477"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633085"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178049"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263621"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333427"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579045"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2461941"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50531"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504571"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53205"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eft Arrow Callout 8"/>
          <p:cNvSpPr/>
          <p:nvPr/>
        </p:nvSpPr>
        <p:spPr>
          <a:xfrm rot="16596828">
            <a:off x="-1368233" y="3522582"/>
            <a:ext cx="5151472" cy="345017"/>
          </a:xfrm>
          <a:prstGeom prst="leftArrowCallout">
            <a:avLst>
              <a:gd name="adj1" fmla="val 25000"/>
              <a:gd name="adj2" fmla="val 25000"/>
              <a:gd name="adj3" fmla="val 89240"/>
              <a:gd name="adj4" fmla="val 8678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JEHOIAKIM </a:t>
            </a:r>
            <a:r>
              <a:rPr lang="en-US" sz="1600" dirty="0" err="1" smtClean="0">
                <a:solidFill>
                  <a:prstClr val="black"/>
                </a:solidFill>
              </a:rPr>
              <a:t>instl</a:t>
            </a:r>
            <a:r>
              <a:rPr lang="en-US" sz="1600" dirty="0" smtClean="0">
                <a:solidFill>
                  <a:prstClr val="black"/>
                </a:solidFill>
              </a:rPr>
              <a:t>. by  </a:t>
            </a:r>
            <a:r>
              <a:rPr lang="en-US" sz="1600" dirty="0" err="1" smtClean="0">
                <a:solidFill>
                  <a:prstClr val="black"/>
                </a:solidFill>
              </a:rPr>
              <a:t>Ph.Necho</a:t>
            </a:r>
            <a:r>
              <a:rPr lang="en-US" sz="1600" dirty="0" smtClean="0">
                <a:solidFill>
                  <a:prstClr val="black"/>
                </a:solidFill>
              </a:rPr>
              <a:t> 2K 23.34</a:t>
            </a:r>
            <a:endParaRPr lang="en-US" sz="1600" dirty="0">
              <a:solidFill>
                <a:prstClr val="black"/>
              </a:solidFill>
            </a:endParaRPr>
          </a:p>
        </p:txBody>
      </p:sp>
      <p:sp>
        <p:nvSpPr>
          <p:cNvPr id="60" name="Left Arrow Callout 59"/>
          <p:cNvSpPr/>
          <p:nvPr/>
        </p:nvSpPr>
        <p:spPr>
          <a:xfrm rot="16200000">
            <a:off x="3669041" y="3716886"/>
            <a:ext cx="4787759" cy="402116"/>
          </a:xfrm>
          <a:prstGeom prst="leftArrowCallout">
            <a:avLst>
              <a:gd name="adj1" fmla="val 25000"/>
              <a:gd name="adj2" fmla="val 25000"/>
              <a:gd name="adj3" fmla="val 89240"/>
              <a:gd name="adj4" fmla="val 866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black"/>
                </a:solidFill>
              </a:rPr>
              <a:t>        597 </a:t>
            </a:r>
            <a:r>
              <a:rPr lang="en-US" sz="2400" b="1" dirty="0" err="1" smtClean="0">
                <a:solidFill>
                  <a:prstClr val="black"/>
                </a:solidFill>
              </a:rPr>
              <a:t>Seige</a:t>
            </a:r>
            <a:r>
              <a:rPr lang="en-US" sz="2400" b="1" dirty="0" smtClean="0">
                <a:solidFill>
                  <a:prstClr val="black"/>
                </a:solidFill>
              </a:rPr>
              <a:t>  of Jerusalem</a:t>
            </a:r>
            <a:endParaRPr lang="en-US" sz="2400" b="1" dirty="0">
              <a:solidFill>
                <a:prstClr val="black"/>
              </a:solidFill>
            </a:endParaRPr>
          </a:p>
        </p:txBody>
      </p:sp>
      <p:sp>
        <p:nvSpPr>
          <p:cNvPr id="61" name="Left Arrow Callout 60"/>
          <p:cNvSpPr/>
          <p:nvPr/>
        </p:nvSpPr>
        <p:spPr>
          <a:xfrm rot="16200000">
            <a:off x="8641656" y="3955744"/>
            <a:ext cx="4426443" cy="370597"/>
          </a:xfrm>
          <a:prstGeom prst="leftArrowCallout">
            <a:avLst>
              <a:gd name="adj1" fmla="val 25000"/>
              <a:gd name="adj2" fmla="val 25000"/>
              <a:gd name="adj3" fmla="val 89240"/>
              <a:gd name="adj4" fmla="val 77472"/>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587,6   DEST of Jerusalem</a:t>
            </a:r>
            <a:endParaRPr lang="en-US" sz="2400" b="1" dirty="0">
              <a:solidFill>
                <a:prstClr val="black"/>
              </a:solidFill>
            </a:endParaRPr>
          </a:p>
        </p:txBody>
      </p:sp>
      <p:sp>
        <p:nvSpPr>
          <p:cNvPr id="2" name="Rectangle 1"/>
          <p:cNvSpPr/>
          <p:nvPr/>
        </p:nvSpPr>
        <p:spPr>
          <a:xfrm>
            <a:off x="1143525" y="331285"/>
            <a:ext cx="4778243" cy="775997"/>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solidFill>
                  <a:prstClr val="black"/>
                </a:solidFill>
              </a:rPr>
              <a:t>11 YR reign of JEHOIAKIM</a:t>
            </a:r>
          </a:p>
          <a:p>
            <a:pPr algn="ctr"/>
            <a:r>
              <a:rPr lang="en-US" sz="2800" dirty="0" smtClean="0">
                <a:solidFill>
                  <a:prstClr val="black"/>
                </a:solidFill>
              </a:rPr>
              <a:t>2K 23.36</a:t>
            </a:r>
            <a:endParaRPr lang="en-US" sz="2800" dirty="0">
              <a:solidFill>
                <a:prstClr val="black"/>
              </a:solidFill>
            </a:endParaRPr>
          </a:p>
        </p:txBody>
      </p:sp>
      <p:sp>
        <p:nvSpPr>
          <p:cNvPr id="3" name="Circular Arrow 2"/>
          <p:cNvSpPr/>
          <p:nvPr/>
        </p:nvSpPr>
        <p:spPr>
          <a:xfrm rot="16200000">
            <a:off x="5739225" y="-148263"/>
            <a:ext cx="3293632" cy="3439364"/>
          </a:xfrm>
          <a:prstGeom prst="circularArrow">
            <a:avLst>
              <a:gd name="adj1" fmla="val 12749"/>
              <a:gd name="adj2" fmla="val 1142319"/>
              <a:gd name="adj3" fmla="val 20091717"/>
              <a:gd name="adj4" fmla="val 16281518"/>
              <a:gd name="adj5" fmla="val 125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black"/>
              </a:solidFill>
            </a:endParaRPr>
          </a:p>
        </p:txBody>
      </p:sp>
      <p:sp>
        <p:nvSpPr>
          <p:cNvPr id="70" name="Left Arrow Callout 69"/>
          <p:cNvSpPr/>
          <p:nvPr/>
        </p:nvSpPr>
        <p:spPr>
          <a:xfrm rot="16782023">
            <a:off x="4215500" y="3782443"/>
            <a:ext cx="4730999" cy="370597"/>
          </a:xfrm>
          <a:prstGeom prst="leftArrowCallout">
            <a:avLst>
              <a:gd name="adj1" fmla="val 25000"/>
              <a:gd name="adj2" fmla="val 25000"/>
              <a:gd name="adj3" fmla="val 89240"/>
              <a:gd name="adj4" fmla="val 85313"/>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err="1" smtClean="0">
                <a:solidFill>
                  <a:prstClr val="black"/>
                </a:solidFill>
              </a:rPr>
              <a:t>Zedekian</a:t>
            </a:r>
            <a:r>
              <a:rPr lang="en-US" sz="2400" b="1" dirty="0" smtClean="0">
                <a:solidFill>
                  <a:prstClr val="black"/>
                </a:solidFill>
              </a:rPr>
              <a:t> </a:t>
            </a:r>
            <a:r>
              <a:rPr lang="en-US" sz="2000" b="1" dirty="0" smtClean="0">
                <a:solidFill>
                  <a:prstClr val="black"/>
                </a:solidFill>
              </a:rPr>
              <a:t>inst. by Neb. 2K 24.17</a:t>
            </a:r>
            <a:endParaRPr lang="en-US" sz="2000" b="1" dirty="0">
              <a:solidFill>
                <a:prstClr val="black"/>
              </a:solidFill>
            </a:endParaRPr>
          </a:p>
        </p:txBody>
      </p:sp>
      <p:sp>
        <p:nvSpPr>
          <p:cNvPr id="71" name="Rectangle 70"/>
          <p:cNvSpPr/>
          <p:nvPr/>
        </p:nvSpPr>
        <p:spPr>
          <a:xfrm>
            <a:off x="6637535" y="1151951"/>
            <a:ext cx="4197600" cy="775997"/>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solidFill>
                  <a:prstClr val="black"/>
                </a:solidFill>
              </a:rPr>
              <a:t>11 YR reign of ZEDEKIAH</a:t>
            </a:r>
          </a:p>
          <a:p>
            <a:pPr algn="ctr"/>
            <a:r>
              <a:rPr lang="en-US" sz="2800" dirty="0" smtClean="0">
                <a:solidFill>
                  <a:prstClr val="black"/>
                </a:solidFill>
              </a:rPr>
              <a:t>2K 24.18</a:t>
            </a:r>
            <a:endParaRPr lang="en-US" sz="2800" dirty="0">
              <a:solidFill>
                <a:prstClr val="black"/>
              </a:solidFill>
            </a:endParaRPr>
          </a:p>
        </p:txBody>
      </p:sp>
      <p:sp>
        <p:nvSpPr>
          <p:cNvPr id="72" name="Left Arrow Callout 71"/>
          <p:cNvSpPr/>
          <p:nvPr/>
        </p:nvSpPr>
        <p:spPr>
          <a:xfrm rot="16200000">
            <a:off x="-1797316" y="3541779"/>
            <a:ext cx="5151472" cy="345017"/>
          </a:xfrm>
          <a:prstGeom prst="leftArrowCallout">
            <a:avLst>
              <a:gd name="adj1" fmla="val 25000"/>
              <a:gd name="adj2" fmla="val 25000"/>
              <a:gd name="adj3" fmla="val 89240"/>
              <a:gd name="adj4" fmla="val 86788"/>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JEHOAHAZ </a:t>
            </a:r>
            <a:r>
              <a:rPr lang="en-US" sz="1600" dirty="0" err="1" smtClean="0">
                <a:solidFill>
                  <a:prstClr val="black"/>
                </a:solidFill>
              </a:rPr>
              <a:t>instl</a:t>
            </a:r>
            <a:r>
              <a:rPr lang="en-US" sz="1600" dirty="0" smtClean="0">
                <a:solidFill>
                  <a:prstClr val="black"/>
                </a:solidFill>
              </a:rPr>
              <a:t>. by  people 2CH 36.1</a:t>
            </a:r>
            <a:endParaRPr lang="en-US" sz="1600" dirty="0">
              <a:solidFill>
                <a:prstClr val="black"/>
              </a:solidFill>
            </a:endParaRPr>
          </a:p>
        </p:txBody>
      </p:sp>
      <p:sp>
        <p:nvSpPr>
          <p:cNvPr id="73" name="Left Arrow Callout 72"/>
          <p:cNvSpPr/>
          <p:nvPr/>
        </p:nvSpPr>
        <p:spPr>
          <a:xfrm rot="15917988">
            <a:off x="-2159017" y="3570825"/>
            <a:ext cx="5151472" cy="345017"/>
          </a:xfrm>
          <a:prstGeom prst="leftArrowCallout">
            <a:avLst>
              <a:gd name="adj1" fmla="val 25000"/>
              <a:gd name="adj2" fmla="val 25000"/>
              <a:gd name="adj3" fmla="val 89240"/>
              <a:gd name="adj4" fmla="val 86788"/>
            </a:avLst>
          </a:prstGeom>
          <a:solidFill>
            <a:srgbClr val="00B0F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DEATH of JOSIAH    2Ch.36.20ff</a:t>
            </a:r>
            <a:endParaRPr lang="en-US" sz="1600" dirty="0">
              <a:solidFill>
                <a:prstClr val="black"/>
              </a:solidFill>
            </a:endParaRPr>
          </a:p>
        </p:txBody>
      </p:sp>
      <p:sp>
        <p:nvSpPr>
          <p:cNvPr id="74" name="Rectangle 73"/>
          <p:cNvSpPr/>
          <p:nvPr/>
        </p:nvSpPr>
        <p:spPr>
          <a:xfrm>
            <a:off x="606040" y="313379"/>
            <a:ext cx="671231" cy="820452"/>
          </a:xfrm>
          <a:prstGeom prst="rect">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solidFill>
                  <a:prstClr val="black"/>
                </a:solidFill>
              </a:rPr>
              <a:t>3 </a:t>
            </a:r>
            <a:r>
              <a:rPr lang="en-US" sz="2800" dirty="0" err="1" smtClean="0">
                <a:solidFill>
                  <a:prstClr val="black"/>
                </a:solidFill>
              </a:rPr>
              <a:t>mo</a:t>
            </a:r>
            <a:endParaRPr lang="en-US" sz="2800" dirty="0">
              <a:solidFill>
                <a:prstClr val="black"/>
              </a:solidFill>
            </a:endParaRPr>
          </a:p>
        </p:txBody>
      </p:sp>
      <p:sp>
        <p:nvSpPr>
          <p:cNvPr id="75" name="Rectangle 74"/>
          <p:cNvSpPr/>
          <p:nvPr/>
        </p:nvSpPr>
        <p:spPr>
          <a:xfrm>
            <a:off x="5526009" y="478139"/>
            <a:ext cx="671231" cy="82045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solidFill>
                  <a:prstClr val="black"/>
                </a:solidFill>
              </a:rPr>
              <a:t>3 </a:t>
            </a:r>
            <a:r>
              <a:rPr lang="en-US" sz="2800" dirty="0" err="1" smtClean="0">
                <a:solidFill>
                  <a:prstClr val="black"/>
                </a:solidFill>
              </a:rPr>
              <a:t>mo</a:t>
            </a:r>
            <a:endParaRPr lang="en-US" sz="2800" dirty="0">
              <a:solidFill>
                <a:prstClr val="black"/>
              </a:solidFill>
            </a:endParaRPr>
          </a:p>
        </p:txBody>
      </p:sp>
      <p:sp>
        <p:nvSpPr>
          <p:cNvPr id="76" name="Down Arrow Callout 75"/>
          <p:cNvSpPr/>
          <p:nvPr/>
        </p:nvSpPr>
        <p:spPr>
          <a:xfrm rot="20839469">
            <a:off x="4626901" y="1287284"/>
            <a:ext cx="1093403" cy="4965716"/>
          </a:xfrm>
          <a:prstGeom prst="downArrowCallout">
            <a:avLst>
              <a:gd name="adj1" fmla="val 9684"/>
              <a:gd name="adj2" fmla="val 11161"/>
              <a:gd name="adj3" fmla="val 16372"/>
              <a:gd name="adj4" fmla="val 85493"/>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solidFill>
                  <a:prstClr val="black"/>
                </a:solidFill>
              </a:rPr>
              <a:t>Against</a:t>
            </a:r>
          </a:p>
          <a:p>
            <a:pPr algn="ctr"/>
            <a:r>
              <a:rPr lang="en-US" sz="1600" dirty="0" smtClean="0">
                <a:solidFill>
                  <a:prstClr val="black"/>
                </a:solidFill>
              </a:rPr>
              <a:t>Him came NEB. Bound him in chains to take to </a:t>
            </a:r>
            <a:r>
              <a:rPr lang="en-US" sz="1600" dirty="0" err="1" smtClean="0">
                <a:solidFill>
                  <a:prstClr val="black"/>
                </a:solidFill>
              </a:rPr>
              <a:t>Babyl</a:t>
            </a:r>
            <a:r>
              <a:rPr lang="en-US" sz="1600" dirty="0" smtClean="0">
                <a:solidFill>
                  <a:prstClr val="black"/>
                </a:solidFill>
              </a:rPr>
              <a:t>.</a:t>
            </a:r>
          </a:p>
          <a:p>
            <a:pPr algn="ctr"/>
            <a:r>
              <a:rPr lang="en-US" sz="1600" dirty="0" smtClean="0">
                <a:solidFill>
                  <a:prstClr val="black"/>
                </a:solidFill>
              </a:rPr>
              <a:t>Also took part of the temple vessels </a:t>
            </a:r>
          </a:p>
          <a:p>
            <a:pPr algn="ctr"/>
            <a:endParaRPr lang="en-US" sz="1600" dirty="0">
              <a:solidFill>
                <a:prstClr val="black"/>
              </a:solidFill>
            </a:endParaRPr>
          </a:p>
          <a:p>
            <a:pPr algn="ctr"/>
            <a:r>
              <a:rPr lang="en-US" sz="1600" dirty="0" smtClean="0">
                <a:solidFill>
                  <a:prstClr val="black"/>
                </a:solidFill>
              </a:rPr>
              <a:t>2Ch.36.6</a:t>
            </a:r>
            <a:endParaRPr lang="en-US" sz="1600" dirty="0">
              <a:solidFill>
                <a:prstClr val="black"/>
              </a:solidFill>
            </a:endParaRPr>
          </a:p>
        </p:txBody>
      </p:sp>
      <p:sp>
        <p:nvSpPr>
          <p:cNvPr id="57" name="Down Arrow Callout 56"/>
          <p:cNvSpPr/>
          <p:nvPr/>
        </p:nvSpPr>
        <p:spPr>
          <a:xfrm>
            <a:off x="2105309" y="1262035"/>
            <a:ext cx="1093403" cy="4965716"/>
          </a:xfrm>
          <a:prstGeom prst="downArrowCallout">
            <a:avLst>
              <a:gd name="adj1" fmla="val 9684"/>
              <a:gd name="adj2" fmla="val 11161"/>
              <a:gd name="adj3" fmla="val 16372"/>
              <a:gd name="adj4" fmla="val 85493"/>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smtClean="0">
                <a:solidFill>
                  <a:prstClr val="black"/>
                </a:solidFill>
              </a:rPr>
              <a:t>In his days Neb. came up and </a:t>
            </a:r>
            <a:r>
              <a:rPr lang="en-US" sz="2000" dirty="0" err="1" smtClean="0">
                <a:solidFill>
                  <a:prstClr val="black"/>
                </a:solidFill>
              </a:rPr>
              <a:t>Jhkm</a:t>
            </a:r>
            <a:r>
              <a:rPr lang="en-US" sz="2000" dirty="0" smtClean="0">
                <a:solidFill>
                  <a:prstClr val="black"/>
                </a:solidFill>
              </a:rPr>
              <a:t> became his servant 3 </a:t>
            </a:r>
            <a:r>
              <a:rPr lang="en-US" sz="2000" dirty="0" err="1" smtClean="0">
                <a:solidFill>
                  <a:prstClr val="black"/>
                </a:solidFill>
              </a:rPr>
              <a:t>yrs</a:t>
            </a:r>
            <a:endParaRPr lang="en-US" sz="2000" dirty="0" smtClean="0">
              <a:solidFill>
                <a:prstClr val="black"/>
              </a:solidFill>
            </a:endParaRPr>
          </a:p>
          <a:p>
            <a:pPr algn="ctr"/>
            <a:endParaRPr lang="en-US" sz="2000" dirty="0">
              <a:solidFill>
                <a:prstClr val="black"/>
              </a:solidFill>
            </a:endParaRPr>
          </a:p>
          <a:p>
            <a:pPr algn="ctr"/>
            <a:r>
              <a:rPr lang="en-US" sz="2000" dirty="0" smtClean="0">
                <a:solidFill>
                  <a:prstClr val="black"/>
                </a:solidFill>
              </a:rPr>
              <a:t>2K24.1</a:t>
            </a:r>
            <a:endParaRPr lang="en-US" sz="2000" dirty="0">
              <a:solidFill>
                <a:prstClr val="black"/>
              </a:solidFill>
            </a:endParaRPr>
          </a:p>
        </p:txBody>
      </p:sp>
      <p:sp>
        <p:nvSpPr>
          <p:cNvPr id="62" name="Left Arrow Callout 61"/>
          <p:cNvSpPr/>
          <p:nvPr/>
        </p:nvSpPr>
        <p:spPr>
          <a:xfrm rot="15523641">
            <a:off x="1214905" y="3583744"/>
            <a:ext cx="5151472" cy="345017"/>
          </a:xfrm>
          <a:prstGeom prst="leftArrowCallout">
            <a:avLst>
              <a:gd name="adj1" fmla="val 25000"/>
              <a:gd name="adj2" fmla="val 25000"/>
              <a:gd name="adj3" fmla="val 89240"/>
              <a:gd name="adj4" fmla="val 8678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JEHOIACHIM rebels   2K 24..1</a:t>
            </a:r>
            <a:endParaRPr lang="en-US" sz="1600" dirty="0">
              <a:solidFill>
                <a:prstClr val="black"/>
              </a:solidFill>
            </a:endParaRPr>
          </a:p>
        </p:txBody>
      </p:sp>
      <p:sp>
        <p:nvSpPr>
          <p:cNvPr id="68" name="Left Arrow Callout 67"/>
          <p:cNvSpPr/>
          <p:nvPr/>
        </p:nvSpPr>
        <p:spPr>
          <a:xfrm rot="15423663">
            <a:off x="1724751" y="3541120"/>
            <a:ext cx="5151472" cy="345017"/>
          </a:xfrm>
          <a:prstGeom prst="leftArrowCallout">
            <a:avLst>
              <a:gd name="adj1" fmla="val 25000"/>
              <a:gd name="adj2" fmla="val 25000"/>
              <a:gd name="adj3" fmla="val 89240"/>
              <a:gd name="adj4" fmla="val 8678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black"/>
                </a:solidFill>
              </a:rPr>
              <a:t>Bands of </a:t>
            </a:r>
            <a:r>
              <a:rPr lang="en-US" dirty="0" err="1" smtClean="0">
                <a:solidFill>
                  <a:prstClr val="black"/>
                </a:solidFill>
              </a:rPr>
              <a:t>Chldns</a:t>
            </a:r>
            <a:r>
              <a:rPr lang="en-US" dirty="0" smtClean="0">
                <a:solidFill>
                  <a:prstClr val="black"/>
                </a:solidFill>
              </a:rPr>
              <a:t>, etc., came ag him  2K 24.2</a:t>
            </a:r>
            <a:endParaRPr lang="en-US" dirty="0">
              <a:solidFill>
                <a:prstClr val="black"/>
              </a:solidFill>
            </a:endParaRPr>
          </a:p>
        </p:txBody>
      </p:sp>
      <p:sp>
        <p:nvSpPr>
          <p:cNvPr id="77" name="Circular Arrow 76"/>
          <p:cNvSpPr/>
          <p:nvPr/>
        </p:nvSpPr>
        <p:spPr>
          <a:xfrm rot="16200000">
            <a:off x="2667295" y="409718"/>
            <a:ext cx="2197296" cy="2165475"/>
          </a:xfrm>
          <a:prstGeom prst="circularArrow">
            <a:avLst>
              <a:gd name="adj1" fmla="val 12749"/>
              <a:gd name="adj2" fmla="val 1142319"/>
              <a:gd name="adj3" fmla="val 20091717"/>
              <a:gd name="adj4" fmla="val 16281518"/>
              <a:gd name="adj5" fmla="val 125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black"/>
              </a:solidFill>
            </a:endParaRPr>
          </a:p>
        </p:txBody>
      </p:sp>
      <p:sp>
        <p:nvSpPr>
          <p:cNvPr id="78" name="Circular Arrow 77"/>
          <p:cNvSpPr/>
          <p:nvPr/>
        </p:nvSpPr>
        <p:spPr>
          <a:xfrm rot="16200000">
            <a:off x="10502923" y="223908"/>
            <a:ext cx="3293632" cy="3439364"/>
          </a:xfrm>
          <a:prstGeom prst="circularArrow">
            <a:avLst>
              <a:gd name="adj1" fmla="val 12749"/>
              <a:gd name="adj2" fmla="val 1142319"/>
              <a:gd name="adj3" fmla="val 20091717"/>
              <a:gd name="adj4" fmla="val 16245343"/>
              <a:gd name="adj5" fmla="val 125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prstClr val="black"/>
              </a:solidFill>
            </a:endParaRPr>
          </a:p>
        </p:txBody>
      </p:sp>
      <p:sp>
        <p:nvSpPr>
          <p:cNvPr id="7" name="Oval 6"/>
          <p:cNvSpPr/>
          <p:nvPr/>
        </p:nvSpPr>
        <p:spPr>
          <a:xfrm>
            <a:off x="2251013" y="577263"/>
            <a:ext cx="867031" cy="719718"/>
          </a:xfrm>
          <a:prstGeom prst="ellipse">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Dan.1.1</a:t>
            </a:r>
            <a:endParaRPr lang="en-US" dirty="0">
              <a:solidFill>
                <a:prstClr val="white"/>
              </a:solidFill>
            </a:endParaRPr>
          </a:p>
        </p:txBody>
      </p:sp>
      <p:sp>
        <p:nvSpPr>
          <p:cNvPr id="21" name="Left-Right Arrow 20"/>
          <p:cNvSpPr/>
          <p:nvPr/>
        </p:nvSpPr>
        <p:spPr>
          <a:xfrm>
            <a:off x="2776409" y="5587739"/>
            <a:ext cx="3113003" cy="607813"/>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7</a:t>
            </a:r>
            <a:r>
              <a:rPr lang="en-US" b="1" baseline="30000" dirty="0" smtClean="0">
                <a:solidFill>
                  <a:prstClr val="white"/>
                </a:solidFill>
              </a:rPr>
              <a:t>TH</a:t>
            </a:r>
            <a:r>
              <a:rPr lang="en-US" b="1" dirty="0" smtClean="0">
                <a:solidFill>
                  <a:prstClr val="white"/>
                </a:solidFill>
              </a:rPr>
              <a:t> </a:t>
            </a:r>
            <a:r>
              <a:rPr lang="en-US" b="1" dirty="0" err="1" smtClean="0">
                <a:solidFill>
                  <a:prstClr val="white"/>
                </a:solidFill>
              </a:rPr>
              <a:t>Yr</a:t>
            </a:r>
            <a:r>
              <a:rPr lang="en-US" b="1" dirty="0" smtClean="0">
                <a:solidFill>
                  <a:prstClr val="white"/>
                </a:solidFill>
              </a:rPr>
              <a:t>   Jer.52  (8</a:t>
            </a:r>
            <a:r>
              <a:rPr lang="en-US" b="1" baseline="30000" dirty="0" smtClean="0">
                <a:solidFill>
                  <a:prstClr val="white"/>
                </a:solidFill>
              </a:rPr>
              <a:t>th</a:t>
            </a:r>
            <a:r>
              <a:rPr lang="en-US" b="1" dirty="0" smtClean="0">
                <a:solidFill>
                  <a:prstClr val="white"/>
                </a:solidFill>
              </a:rPr>
              <a:t> 2K24.12</a:t>
            </a:r>
            <a:endParaRPr lang="en-US" b="1" dirty="0">
              <a:solidFill>
                <a:prstClr val="white"/>
              </a:solidFill>
            </a:endParaRPr>
          </a:p>
        </p:txBody>
      </p:sp>
      <p:sp>
        <p:nvSpPr>
          <p:cNvPr id="80" name="Left-Right Arrow 79"/>
          <p:cNvSpPr/>
          <p:nvPr/>
        </p:nvSpPr>
        <p:spPr>
          <a:xfrm>
            <a:off x="238687" y="6876282"/>
            <a:ext cx="10749556" cy="607813"/>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23</a:t>
            </a:r>
            <a:endParaRPr lang="en-US" b="1" dirty="0">
              <a:solidFill>
                <a:prstClr val="white"/>
              </a:solidFill>
            </a:endParaRPr>
          </a:p>
        </p:txBody>
      </p:sp>
      <p:sp>
        <p:nvSpPr>
          <p:cNvPr id="81" name="Left-Right Arrow 80"/>
          <p:cNvSpPr/>
          <p:nvPr/>
        </p:nvSpPr>
        <p:spPr>
          <a:xfrm>
            <a:off x="2802211" y="2599260"/>
            <a:ext cx="10749556" cy="607813"/>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23</a:t>
            </a:r>
            <a:r>
              <a:rPr lang="en-US" b="1" baseline="30000" dirty="0" smtClean="0">
                <a:solidFill>
                  <a:prstClr val="white"/>
                </a:solidFill>
              </a:rPr>
              <a:t>RD</a:t>
            </a:r>
            <a:r>
              <a:rPr lang="en-US" b="1" dirty="0" smtClean="0">
                <a:solidFill>
                  <a:prstClr val="white"/>
                </a:solidFill>
              </a:rPr>
              <a:t> YR  Jer. 52</a:t>
            </a:r>
            <a:endParaRPr lang="en-US" b="1" dirty="0">
              <a:solidFill>
                <a:prstClr val="white"/>
              </a:solidFill>
            </a:endParaRPr>
          </a:p>
        </p:txBody>
      </p:sp>
      <p:sp>
        <p:nvSpPr>
          <p:cNvPr id="82" name="Left-Right Arrow 81"/>
          <p:cNvSpPr/>
          <p:nvPr/>
        </p:nvSpPr>
        <p:spPr>
          <a:xfrm>
            <a:off x="2773013" y="4276329"/>
            <a:ext cx="8101811" cy="607813"/>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                                                                 18TH YR    </a:t>
            </a:r>
            <a:r>
              <a:rPr lang="en-US" b="1" dirty="0" err="1" smtClean="0">
                <a:solidFill>
                  <a:prstClr val="white"/>
                </a:solidFill>
              </a:rPr>
              <a:t>Jer</a:t>
            </a:r>
            <a:r>
              <a:rPr lang="en-US" b="1" dirty="0" smtClean="0">
                <a:solidFill>
                  <a:prstClr val="white"/>
                </a:solidFill>
              </a:rPr>
              <a:t> 52  (19</a:t>
            </a:r>
            <a:r>
              <a:rPr lang="en-US" b="1" baseline="30000" dirty="0" smtClean="0">
                <a:solidFill>
                  <a:prstClr val="white"/>
                </a:solidFill>
              </a:rPr>
              <a:t>th</a:t>
            </a:r>
            <a:r>
              <a:rPr lang="en-US" b="1" dirty="0" smtClean="0">
                <a:solidFill>
                  <a:prstClr val="white"/>
                </a:solidFill>
              </a:rPr>
              <a:t> 2K25.8)</a:t>
            </a:r>
            <a:endParaRPr lang="en-US" b="1" dirty="0">
              <a:solidFill>
                <a:prstClr val="white"/>
              </a:solidFill>
            </a:endParaRPr>
          </a:p>
        </p:txBody>
      </p:sp>
      <p:sp>
        <p:nvSpPr>
          <p:cNvPr id="84" name="Rectangle 83"/>
          <p:cNvSpPr/>
          <p:nvPr/>
        </p:nvSpPr>
        <p:spPr>
          <a:xfrm rot="16200000">
            <a:off x="10520351" y="3041842"/>
            <a:ext cx="2363795" cy="775997"/>
          </a:xfrm>
          <a:prstGeom prst="rect">
            <a:avLst/>
          </a:prstGeom>
          <a:no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smtClean="0">
                <a:solidFill>
                  <a:srgbClr val="FFFF00"/>
                </a:solidFill>
              </a:rPr>
              <a:t>Governor: Gedaliah</a:t>
            </a:r>
            <a:endParaRPr lang="en-US" sz="2800" dirty="0">
              <a:solidFill>
                <a:srgbClr val="FFFF00"/>
              </a:solidFill>
            </a:endParaRPr>
          </a:p>
        </p:txBody>
      </p:sp>
      <p:sp>
        <p:nvSpPr>
          <p:cNvPr id="69" name="Left Arrow Callout 68"/>
          <p:cNvSpPr/>
          <p:nvPr/>
        </p:nvSpPr>
        <p:spPr>
          <a:xfrm rot="15872815">
            <a:off x="3007616" y="3507533"/>
            <a:ext cx="5229558" cy="402116"/>
          </a:xfrm>
          <a:prstGeom prst="leftArrowCallout">
            <a:avLst>
              <a:gd name="adj1" fmla="val 25000"/>
              <a:gd name="adj2" fmla="val 25000"/>
              <a:gd name="adj3" fmla="val 89240"/>
              <a:gd name="adj4" fmla="val 8119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smtClean="0">
                <a:solidFill>
                  <a:prstClr val="black"/>
                </a:solidFill>
              </a:rPr>
              <a:t>JEHOIACHIN inst.   2K 24.6 </a:t>
            </a:r>
            <a:endParaRPr lang="en-US" sz="2400" b="1" dirty="0">
              <a:solidFill>
                <a:prstClr val="black"/>
              </a:solidFill>
            </a:endParaRPr>
          </a:p>
        </p:txBody>
      </p:sp>
      <p:cxnSp>
        <p:nvCxnSpPr>
          <p:cNvPr id="85" name="Straight Connector 84"/>
          <p:cNvCxnSpPr/>
          <p:nvPr/>
        </p:nvCxnSpPr>
        <p:spPr>
          <a:xfrm>
            <a:off x="261410" y="6199504"/>
            <a:ext cx="0" cy="311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30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fade">
                                      <p:cBhvr>
                                        <p:cTn id="75" dur="500"/>
                                        <p:tgtEl>
                                          <p:spTgt spid="7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500"/>
                                        <p:tgtEl>
                                          <p:spTgt spid="7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500"/>
                                        <p:tgtEl>
                                          <p:spTgt spid="8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fade">
                                      <p:cBhvr>
                                        <p:cTn id="100" dur="500"/>
                                        <p:tgtEl>
                                          <p:spTgt spid="8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fade">
                                      <p:cBhvr>
                                        <p:cTn id="105" dur="500"/>
                                        <p:tgtEl>
                                          <p:spTgt spid="8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500"/>
                                        <p:tgtEl>
                                          <p:spTgt spid="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0" grpId="0" animBg="1"/>
      <p:bldP spid="61" grpId="0" animBg="1"/>
      <p:bldP spid="2" grpId="0" animBg="1"/>
      <p:bldP spid="3" grpId="0" animBg="1"/>
      <p:bldP spid="70" grpId="0" animBg="1"/>
      <p:bldP spid="71" grpId="0" animBg="1"/>
      <p:bldP spid="72" grpId="0" animBg="1"/>
      <p:bldP spid="73" grpId="0" animBg="1"/>
      <p:bldP spid="74" grpId="0" animBg="1"/>
      <p:bldP spid="75" grpId="0" animBg="1"/>
      <p:bldP spid="76" grpId="0" animBg="1"/>
      <p:bldP spid="57" grpId="0" animBg="1"/>
      <p:bldP spid="62" grpId="0" animBg="1"/>
      <p:bldP spid="68" grpId="0" animBg="1"/>
      <p:bldP spid="77" grpId="0" animBg="1"/>
      <p:bldP spid="78" grpId="0" animBg="1"/>
      <p:bldP spid="7" grpId="0" animBg="1"/>
      <p:bldP spid="21" grpId="0" animBg="1"/>
      <p:bldP spid="81" grpId="0" animBg="1"/>
      <p:bldP spid="82" grpId="0" animBg="1"/>
      <p:bldP spid="84"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572" y="0"/>
            <a:ext cx="59670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431" y="2142790"/>
            <a:ext cx="4750960" cy="978985"/>
          </a:xfrm>
          <a:prstGeom prst="rect">
            <a:avLst/>
          </a:prstGeom>
          <a:noFill/>
          <a:ln>
            <a:noFill/>
          </a:ln>
          <a:effectLst>
            <a:outerShdw blurRad="342900" dist="241300" dir="8100000" algn="tr" rotWithShape="0">
              <a:prstClr val="black">
                <a:alpha val="5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7151" y="47497"/>
            <a:ext cx="5981700" cy="1251931"/>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a:normAutofit/>
          </a:bodyPr>
          <a:lstStyle/>
          <a:p>
            <a:r>
              <a:rPr lang="en-US" sz="4000" b="1" dirty="0" smtClean="0">
                <a:solidFill>
                  <a:schemeClr val="tx1"/>
                </a:solidFill>
                <a:latin typeface="Rockwell Extra Bold" panose="02060903040505020403" pitchFamily="18" charset="0"/>
                <a:ea typeface="+mn-ea"/>
                <a:cs typeface="+mn-cs"/>
              </a:rPr>
              <a:t>LXX</a:t>
            </a:r>
            <a:r>
              <a:rPr lang="en-US" sz="3600" b="1" dirty="0" smtClean="0">
                <a:solidFill>
                  <a:schemeClr val="tx1"/>
                </a:solidFill>
                <a:latin typeface="Rockwell Extra Bold" panose="02060903040505020403" pitchFamily="18" charset="0"/>
                <a:ea typeface="+mn-ea"/>
                <a:cs typeface="+mn-cs"/>
              </a:rPr>
              <a:t>   </a:t>
            </a:r>
            <a:r>
              <a:rPr lang="en-US" sz="2400" b="1" dirty="0" smtClean="0">
                <a:solidFill>
                  <a:schemeClr val="tx1"/>
                </a:solidFill>
                <a:latin typeface="Rockwell Extra Bold" panose="02060903040505020403" pitchFamily="18" charset="0"/>
                <a:ea typeface="+mn-ea"/>
                <a:cs typeface="+mn-cs"/>
              </a:rPr>
              <a:t> </a:t>
            </a:r>
            <a:r>
              <a:rPr lang="en-US" sz="3600" b="1" dirty="0" smtClean="0">
                <a:solidFill>
                  <a:schemeClr val="tx1"/>
                </a:solidFill>
                <a:latin typeface="Rockwell Condensed" panose="02060603050405020104" pitchFamily="18" charset="0"/>
              </a:rPr>
              <a:t>CODEX VATICANUS</a:t>
            </a:r>
            <a:r>
              <a:rPr lang="en-US" sz="3200" b="1" dirty="0" smtClean="0">
                <a:solidFill>
                  <a:schemeClr val="tx1"/>
                </a:solidFill>
                <a:latin typeface="Rockwell Condensed" panose="02060603050405020104" pitchFamily="18" charset="0"/>
              </a:rPr>
              <a:t/>
            </a:r>
            <a:br>
              <a:rPr lang="en-US" sz="3200" b="1" dirty="0" smtClean="0">
                <a:solidFill>
                  <a:schemeClr val="tx1"/>
                </a:solidFill>
                <a:latin typeface="Rockwell Condensed" panose="02060603050405020104" pitchFamily="18" charset="0"/>
              </a:rPr>
            </a:br>
            <a:r>
              <a:rPr lang="en-US" sz="1800" b="1" dirty="0" smtClean="0">
                <a:solidFill>
                  <a:schemeClr val="tx1"/>
                </a:solidFill>
              </a:rPr>
              <a:t>online:</a:t>
            </a:r>
            <a:r>
              <a:rPr lang="en-US" sz="3200" b="1" dirty="0" smtClean="0">
                <a:solidFill>
                  <a:schemeClr val="tx1"/>
                </a:solidFill>
                <a:latin typeface="Rockwell Condensed" panose="02060603050405020104" pitchFamily="18" charset="0"/>
              </a:rPr>
              <a:t/>
            </a:r>
            <a:br>
              <a:rPr lang="en-US" sz="3200" b="1" dirty="0" smtClean="0">
                <a:solidFill>
                  <a:schemeClr val="tx1"/>
                </a:solidFill>
                <a:latin typeface="Rockwell Condensed" panose="02060603050405020104" pitchFamily="18" charset="0"/>
              </a:rPr>
            </a:br>
            <a:r>
              <a:rPr lang="en-US" sz="2400" b="1" dirty="0" smtClean="0">
                <a:solidFill>
                  <a:schemeClr val="tx1"/>
                </a:solidFill>
              </a:rPr>
              <a:t>http</a:t>
            </a:r>
            <a:r>
              <a:rPr lang="en-US" sz="2400" b="1" dirty="0">
                <a:solidFill>
                  <a:schemeClr val="tx1"/>
                </a:solidFill>
              </a:rPr>
              <a:t>://digi.vatlib.it/view/MSS_Vat.gr.1209</a:t>
            </a:r>
          </a:p>
        </p:txBody>
      </p:sp>
      <p:sp>
        <p:nvSpPr>
          <p:cNvPr id="7" name="Rectangle 6"/>
          <p:cNvSpPr/>
          <p:nvPr/>
        </p:nvSpPr>
        <p:spPr>
          <a:xfrm>
            <a:off x="-15767" y="1379584"/>
            <a:ext cx="6096000" cy="5478423"/>
          </a:xfrm>
          <a:prstGeom prst="rect">
            <a:avLst/>
          </a:prstGeom>
        </p:spPr>
        <p:txBody>
          <a:bodyPr>
            <a:spAutoFit/>
          </a:bodyPr>
          <a:lstStyle/>
          <a:p>
            <a:pPr lvl="0"/>
            <a:r>
              <a:rPr lang="en-US" sz="1400" dirty="0">
                <a:solidFill>
                  <a:schemeClr val="bg1"/>
                </a:solidFill>
              </a:rPr>
              <a:t>p. 1-46 Genesis</a:t>
            </a:r>
          </a:p>
          <a:p>
            <a:pPr lvl="0"/>
            <a:r>
              <a:rPr lang="en-US" sz="1400" dirty="0">
                <a:solidFill>
                  <a:schemeClr val="bg1"/>
                </a:solidFill>
              </a:rPr>
              <a:t>p. 47-99 Exodus</a:t>
            </a:r>
          </a:p>
          <a:p>
            <a:pPr lvl="0"/>
            <a:r>
              <a:rPr lang="en-US" sz="1400" dirty="0">
                <a:solidFill>
                  <a:schemeClr val="bg1"/>
                </a:solidFill>
              </a:rPr>
              <a:t>p. 99-137 Leviticus</a:t>
            </a:r>
          </a:p>
          <a:p>
            <a:pPr lvl="0"/>
            <a:r>
              <a:rPr lang="en-US" sz="1400" dirty="0">
                <a:solidFill>
                  <a:schemeClr val="bg1"/>
                </a:solidFill>
              </a:rPr>
              <a:t>p. 138-191 Numeri</a:t>
            </a:r>
          </a:p>
          <a:p>
            <a:pPr lvl="0"/>
            <a:r>
              <a:rPr lang="en-US" sz="1400" dirty="0">
                <a:solidFill>
                  <a:schemeClr val="bg1"/>
                </a:solidFill>
              </a:rPr>
              <a:t>p. 191-238 </a:t>
            </a:r>
            <a:r>
              <a:rPr lang="en-US" sz="1400" dirty="0" err="1">
                <a:solidFill>
                  <a:schemeClr val="bg1"/>
                </a:solidFill>
              </a:rPr>
              <a:t>Deuteronomium</a:t>
            </a:r>
            <a:endParaRPr lang="en-US" sz="1400" dirty="0">
              <a:solidFill>
                <a:schemeClr val="bg1"/>
              </a:solidFill>
            </a:endParaRPr>
          </a:p>
          <a:p>
            <a:pPr lvl="0"/>
            <a:r>
              <a:rPr lang="en-US" sz="1400" dirty="0">
                <a:solidFill>
                  <a:schemeClr val="bg1"/>
                </a:solidFill>
              </a:rPr>
              <a:t>p. 238-270 </a:t>
            </a:r>
            <a:r>
              <a:rPr lang="en-US" sz="1400" dirty="0" err="1">
                <a:solidFill>
                  <a:schemeClr val="bg1"/>
                </a:solidFill>
              </a:rPr>
              <a:t>Iosue</a:t>
            </a:r>
            <a:endParaRPr lang="en-US" sz="1400" dirty="0">
              <a:solidFill>
                <a:schemeClr val="bg1"/>
              </a:solidFill>
            </a:endParaRPr>
          </a:p>
          <a:p>
            <a:pPr lvl="0"/>
            <a:r>
              <a:rPr lang="en-US" sz="1400" dirty="0">
                <a:solidFill>
                  <a:schemeClr val="bg1"/>
                </a:solidFill>
              </a:rPr>
              <a:t>p. 271-304 </a:t>
            </a:r>
            <a:r>
              <a:rPr lang="en-US" sz="1400" dirty="0" err="1">
                <a:solidFill>
                  <a:schemeClr val="bg1"/>
                </a:solidFill>
              </a:rPr>
              <a:t>Iudicum</a:t>
            </a:r>
            <a:endParaRPr lang="en-US" sz="1400" dirty="0">
              <a:solidFill>
                <a:schemeClr val="bg1"/>
              </a:solidFill>
            </a:endParaRPr>
          </a:p>
          <a:p>
            <a:pPr lvl="0"/>
            <a:r>
              <a:rPr lang="en-US" sz="1400" dirty="0">
                <a:solidFill>
                  <a:schemeClr val="bg1"/>
                </a:solidFill>
              </a:rPr>
              <a:t>p. 304-309 Ruth</a:t>
            </a:r>
          </a:p>
          <a:p>
            <a:pPr lvl="0"/>
            <a:r>
              <a:rPr lang="en-US" sz="1400" dirty="0">
                <a:solidFill>
                  <a:schemeClr val="bg1"/>
                </a:solidFill>
              </a:rPr>
              <a:t>p. 309-394 </a:t>
            </a:r>
            <a:r>
              <a:rPr lang="en-US" sz="1400" dirty="0" err="1">
                <a:solidFill>
                  <a:schemeClr val="bg1"/>
                </a:solidFill>
              </a:rPr>
              <a:t>Samuelis</a:t>
            </a:r>
            <a:r>
              <a:rPr lang="en-US" sz="1400" dirty="0">
                <a:solidFill>
                  <a:schemeClr val="bg1"/>
                </a:solidFill>
              </a:rPr>
              <a:t> I-II</a:t>
            </a:r>
          </a:p>
          <a:p>
            <a:pPr lvl="0"/>
            <a:r>
              <a:rPr lang="en-US" sz="1400" dirty="0">
                <a:solidFill>
                  <a:schemeClr val="bg1"/>
                </a:solidFill>
              </a:rPr>
              <a:t>p. 309-353 </a:t>
            </a:r>
            <a:r>
              <a:rPr lang="en-US" sz="1400" dirty="0" err="1">
                <a:solidFill>
                  <a:schemeClr val="bg1"/>
                </a:solidFill>
              </a:rPr>
              <a:t>Samuelis</a:t>
            </a:r>
            <a:r>
              <a:rPr lang="en-US" sz="1400" dirty="0">
                <a:solidFill>
                  <a:schemeClr val="bg1"/>
                </a:solidFill>
              </a:rPr>
              <a:t> I</a:t>
            </a:r>
          </a:p>
          <a:p>
            <a:pPr lvl="0"/>
            <a:r>
              <a:rPr lang="en-US" sz="1400" dirty="0">
                <a:solidFill>
                  <a:schemeClr val="bg1"/>
                </a:solidFill>
              </a:rPr>
              <a:t>p. 354-394 </a:t>
            </a:r>
            <a:r>
              <a:rPr lang="en-US" sz="1400" dirty="0" err="1">
                <a:solidFill>
                  <a:schemeClr val="bg1"/>
                </a:solidFill>
              </a:rPr>
              <a:t>Samuelis</a:t>
            </a:r>
            <a:r>
              <a:rPr lang="en-US" sz="1400" dirty="0">
                <a:solidFill>
                  <a:schemeClr val="bg1"/>
                </a:solidFill>
              </a:rPr>
              <a:t> II</a:t>
            </a:r>
          </a:p>
          <a:p>
            <a:pPr lvl="0"/>
            <a:r>
              <a:rPr lang="en-US" sz="1400" dirty="0">
                <a:solidFill>
                  <a:schemeClr val="bg1"/>
                </a:solidFill>
              </a:rPr>
              <a:t>p. 395-484 </a:t>
            </a:r>
            <a:r>
              <a:rPr lang="en-US" sz="1400" dirty="0" err="1">
                <a:solidFill>
                  <a:schemeClr val="bg1"/>
                </a:solidFill>
              </a:rPr>
              <a:t>Regum</a:t>
            </a:r>
            <a:r>
              <a:rPr lang="en-US" sz="1400" dirty="0">
                <a:solidFill>
                  <a:schemeClr val="bg1"/>
                </a:solidFill>
              </a:rPr>
              <a:t> I-II</a:t>
            </a:r>
          </a:p>
          <a:p>
            <a:pPr lvl="0"/>
            <a:r>
              <a:rPr lang="en-US" sz="1400" dirty="0">
                <a:solidFill>
                  <a:schemeClr val="bg1"/>
                </a:solidFill>
              </a:rPr>
              <a:t>p. 395-442 </a:t>
            </a:r>
            <a:r>
              <a:rPr lang="en-US" sz="1400" dirty="0" err="1">
                <a:solidFill>
                  <a:schemeClr val="bg1"/>
                </a:solidFill>
              </a:rPr>
              <a:t>Regum</a:t>
            </a:r>
            <a:r>
              <a:rPr lang="en-US" sz="1400" dirty="0">
                <a:solidFill>
                  <a:schemeClr val="bg1"/>
                </a:solidFill>
              </a:rPr>
              <a:t> I</a:t>
            </a:r>
          </a:p>
          <a:p>
            <a:pPr lvl="0"/>
            <a:r>
              <a:rPr lang="en-US" sz="1400" dirty="0">
                <a:solidFill>
                  <a:schemeClr val="bg1"/>
                </a:solidFill>
              </a:rPr>
              <a:t>p. 442-484 </a:t>
            </a:r>
            <a:r>
              <a:rPr lang="en-US" sz="1400" dirty="0" err="1">
                <a:solidFill>
                  <a:schemeClr val="bg1"/>
                </a:solidFill>
              </a:rPr>
              <a:t>Regum</a:t>
            </a:r>
            <a:r>
              <a:rPr lang="en-US" sz="1400" dirty="0">
                <a:solidFill>
                  <a:schemeClr val="bg1"/>
                </a:solidFill>
              </a:rPr>
              <a:t> II</a:t>
            </a:r>
          </a:p>
          <a:p>
            <a:pPr lvl="0"/>
            <a:r>
              <a:rPr lang="en-US" sz="1400" dirty="0">
                <a:solidFill>
                  <a:schemeClr val="bg1"/>
                </a:solidFill>
              </a:rPr>
              <a:t>p. 484-572 </a:t>
            </a:r>
            <a:r>
              <a:rPr lang="en-US" sz="1400" dirty="0" err="1">
                <a:solidFill>
                  <a:schemeClr val="bg1"/>
                </a:solidFill>
              </a:rPr>
              <a:t>Paralipomenon</a:t>
            </a:r>
            <a:r>
              <a:rPr lang="en-US" sz="1400" dirty="0">
                <a:solidFill>
                  <a:schemeClr val="bg1"/>
                </a:solidFill>
              </a:rPr>
              <a:t> I-II</a:t>
            </a:r>
          </a:p>
          <a:p>
            <a:pPr lvl="0"/>
            <a:r>
              <a:rPr lang="en-US" sz="1400" dirty="0">
                <a:solidFill>
                  <a:schemeClr val="bg1"/>
                </a:solidFill>
              </a:rPr>
              <a:t>p. 484-521 </a:t>
            </a:r>
            <a:r>
              <a:rPr lang="en-US" sz="1400" dirty="0" err="1">
                <a:solidFill>
                  <a:schemeClr val="bg1"/>
                </a:solidFill>
              </a:rPr>
              <a:t>Paralipomenon</a:t>
            </a:r>
            <a:r>
              <a:rPr lang="en-US" sz="1400" dirty="0">
                <a:solidFill>
                  <a:schemeClr val="bg1"/>
                </a:solidFill>
              </a:rPr>
              <a:t> I</a:t>
            </a:r>
          </a:p>
          <a:p>
            <a:pPr lvl="0"/>
            <a:r>
              <a:rPr lang="en-US" sz="1400" dirty="0">
                <a:solidFill>
                  <a:schemeClr val="bg1"/>
                </a:solidFill>
              </a:rPr>
              <a:t>p. 522-572 </a:t>
            </a:r>
            <a:r>
              <a:rPr lang="en-US" sz="1400" dirty="0" err="1">
                <a:solidFill>
                  <a:schemeClr val="bg1"/>
                </a:solidFill>
              </a:rPr>
              <a:t>Paralipomenon</a:t>
            </a:r>
            <a:r>
              <a:rPr lang="en-US" sz="1400" dirty="0">
                <a:solidFill>
                  <a:schemeClr val="bg1"/>
                </a:solidFill>
              </a:rPr>
              <a:t> II</a:t>
            </a:r>
          </a:p>
          <a:p>
            <a:pPr lvl="0"/>
            <a:r>
              <a:rPr lang="en-US" sz="1400" dirty="0">
                <a:solidFill>
                  <a:schemeClr val="bg1"/>
                </a:solidFill>
              </a:rPr>
              <a:t>p. 572-594 </a:t>
            </a:r>
            <a:r>
              <a:rPr lang="en-US" sz="1400" dirty="0" err="1">
                <a:solidFill>
                  <a:schemeClr val="bg1"/>
                </a:solidFill>
              </a:rPr>
              <a:t>Esdrae</a:t>
            </a:r>
            <a:r>
              <a:rPr lang="en-US" sz="1400" dirty="0">
                <a:solidFill>
                  <a:schemeClr val="bg1"/>
                </a:solidFill>
              </a:rPr>
              <a:t> III</a:t>
            </a:r>
          </a:p>
          <a:p>
            <a:pPr lvl="0"/>
            <a:r>
              <a:rPr lang="en-US" sz="1400" dirty="0">
                <a:solidFill>
                  <a:schemeClr val="bg1"/>
                </a:solidFill>
              </a:rPr>
              <a:t>p. 594-624 </a:t>
            </a:r>
            <a:r>
              <a:rPr lang="en-US" sz="1400" dirty="0" err="1">
                <a:solidFill>
                  <a:schemeClr val="bg1"/>
                </a:solidFill>
              </a:rPr>
              <a:t>Esdrae</a:t>
            </a:r>
            <a:r>
              <a:rPr lang="en-US" sz="1400" dirty="0">
                <a:solidFill>
                  <a:schemeClr val="bg1"/>
                </a:solidFill>
              </a:rPr>
              <a:t> II. </a:t>
            </a:r>
            <a:r>
              <a:rPr lang="en-US" sz="1400" dirty="0" err="1">
                <a:solidFill>
                  <a:schemeClr val="bg1"/>
                </a:solidFill>
              </a:rPr>
              <a:t>Septuaginta</a:t>
            </a:r>
            <a:endParaRPr lang="en-US" sz="1400" dirty="0">
              <a:solidFill>
                <a:schemeClr val="bg1"/>
              </a:solidFill>
            </a:endParaRPr>
          </a:p>
          <a:p>
            <a:pPr lvl="0"/>
            <a:r>
              <a:rPr lang="en-US" sz="1400" b="1" dirty="0">
                <a:solidFill>
                  <a:srgbClr val="00B0F0"/>
                </a:solidFill>
              </a:rPr>
              <a:t>p. 625-713 </a:t>
            </a:r>
            <a:r>
              <a:rPr lang="en-US" sz="1400" b="1" dirty="0" err="1">
                <a:solidFill>
                  <a:srgbClr val="00B0F0"/>
                </a:solidFill>
              </a:rPr>
              <a:t>Psalmi</a:t>
            </a:r>
            <a:endParaRPr lang="en-US" sz="1400" b="1" dirty="0">
              <a:solidFill>
                <a:srgbClr val="00B0F0"/>
              </a:solidFill>
            </a:endParaRPr>
          </a:p>
          <a:p>
            <a:pPr lvl="0"/>
            <a:r>
              <a:rPr lang="en-US" sz="1400" b="1" dirty="0">
                <a:solidFill>
                  <a:srgbClr val="00B0F0"/>
                </a:solidFill>
              </a:rPr>
              <a:t>p. 714-749 </a:t>
            </a:r>
            <a:r>
              <a:rPr lang="en-US" sz="1400" b="1" dirty="0" err="1">
                <a:solidFill>
                  <a:srgbClr val="00B0F0"/>
                </a:solidFill>
              </a:rPr>
              <a:t>Proverbia</a:t>
            </a:r>
            <a:endParaRPr lang="en-US" sz="1400" b="1" dirty="0">
              <a:solidFill>
                <a:srgbClr val="00B0F0"/>
              </a:solidFill>
            </a:endParaRPr>
          </a:p>
          <a:p>
            <a:pPr lvl="0"/>
            <a:r>
              <a:rPr lang="en-US" sz="1400" b="1" dirty="0">
                <a:solidFill>
                  <a:srgbClr val="00B0F0"/>
                </a:solidFill>
              </a:rPr>
              <a:t>p. 750-762 Ecclesiastes</a:t>
            </a:r>
          </a:p>
          <a:p>
            <a:pPr lvl="0"/>
            <a:r>
              <a:rPr lang="en-US" sz="1400" b="1" dirty="0">
                <a:solidFill>
                  <a:srgbClr val="00B0F0"/>
                </a:solidFill>
              </a:rPr>
              <a:t>p. 763-769 </a:t>
            </a:r>
            <a:r>
              <a:rPr lang="en-US" sz="1400" b="1" dirty="0" err="1">
                <a:solidFill>
                  <a:srgbClr val="00B0F0"/>
                </a:solidFill>
              </a:rPr>
              <a:t>Canticum</a:t>
            </a:r>
            <a:r>
              <a:rPr lang="en-US" sz="1400" b="1" dirty="0">
                <a:solidFill>
                  <a:srgbClr val="00B0F0"/>
                </a:solidFill>
              </a:rPr>
              <a:t> </a:t>
            </a:r>
            <a:r>
              <a:rPr lang="en-US" sz="1400" b="1" dirty="0" err="1">
                <a:solidFill>
                  <a:srgbClr val="00B0F0"/>
                </a:solidFill>
              </a:rPr>
              <a:t>canticorum</a:t>
            </a:r>
            <a:endParaRPr lang="en-US" sz="1400" b="1" dirty="0">
              <a:solidFill>
                <a:srgbClr val="00B0F0"/>
              </a:solidFill>
            </a:endParaRPr>
          </a:p>
          <a:p>
            <a:pPr lvl="0"/>
            <a:r>
              <a:rPr lang="en-US" sz="1400" b="1" dirty="0">
                <a:solidFill>
                  <a:srgbClr val="00B0F0"/>
                </a:solidFill>
              </a:rPr>
              <a:t>p. 769-809 </a:t>
            </a:r>
            <a:r>
              <a:rPr lang="en-US" sz="1400" b="1" dirty="0" err="1">
                <a:solidFill>
                  <a:srgbClr val="00B0F0"/>
                </a:solidFill>
              </a:rPr>
              <a:t>Iob</a:t>
            </a:r>
            <a:endParaRPr lang="en-US" sz="1400" b="1" dirty="0">
              <a:solidFill>
                <a:srgbClr val="00B0F0"/>
              </a:solidFill>
            </a:endParaRPr>
          </a:p>
          <a:p>
            <a:pPr lvl="0"/>
            <a:r>
              <a:rPr lang="en-US" sz="1400" dirty="0">
                <a:solidFill>
                  <a:srgbClr val="00B0F0"/>
                </a:solidFill>
              </a:rPr>
              <a:t>p. 809-832 </a:t>
            </a:r>
            <a:r>
              <a:rPr lang="en-US" sz="1400" dirty="0" err="1">
                <a:solidFill>
                  <a:srgbClr val="00B0F0"/>
                </a:solidFill>
              </a:rPr>
              <a:t>Sapientia</a:t>
            </a:r>
            <a:endParaRPr lang="en-US" dirty="0">
              <a:solidFill>
                <a:srgbClr val="00B0F0"/>
              </a:solidFill>
            </a:endParaRPr>
          </a:p>
        </p:txBody>
      </p:sp>
      <p:sp>
        <p:nvSpPr>
          <p:cNvPr id="8" name="Rectangle 7"/>
          <p:cNvSpPr/>
          <p:nvPr/>
        </p:nvSpPr>
        <p:spPr>
          <a:xfrm>
            <a:off x="2622335" y="1409595"/>
            <a:ext cx="6096000" cy="5478423"/>
          </a:xfrm>
          <a:prstGeom prst="rect">
            <a:avLst/>
          </a:prstGeom>
        </p:spPr>
        <p:txBody>
          <a:bodyPr>
            <a:spAutoFit/>
          </a:bodyPr>
          <a:lstStyle/>
          <a:p>
            <a:r>
              <a:rPr lang="en-US" sz="1400" dirty="0">
                <a:solidFill>
                  <a:srgbClr val="00B0F0"/>
                </a:solidFill>
              </a:rPr>
              <a:t>p. 832-893 </a:t>
            </a:r>
            <a:r>
              <a:rPr lang="en-US" sz="1400" dirty="0" err="1">
                <a:solidFill>
                  <a:srgbClr val="00B0F0"/>
                </a:solidFill>
              </a:rPr>
              <a:t>Ecclesiaticus</a:t>
            </a:r>
            <a:r>
              <a:rPr lang="en-US" sz="1400" dirty="0">
                <a:solidFill>
                  <a:srgbClr val="00B0F0"/>
                </a:solidFill>
              </a:rPr>
              <a:t>, </a:t>
            </a:r>
            <a:r>
              <a:rPr lang="en-US" sz="1400" dirty="0" err="1">
                <a:solidFill>
                  <a:srgbClr val="00B0F0"/>
                </a:solidFill>
              </a:rPr>
              <a:t>praemisso</a:t>
            </a:r>
            <a:r>
              <a:rPr lang="en-US" sz="1400" dirty="0">
                <a:solidFill>
                  <a:srgbClr val="00B0F0"/>
                </a:solidFill>
              </a:rPr>
              <a:t> </a:t>
            </a:r>
            <a:r>
              <a:rPr lang="en-US" sz="1400" dirty="0" err="1">
                <a:solidFill>
                  <a:srgbClr val="00B0F0"/>
                </a:solidFill>
              </a:rPr>
              <a:t>prologo</a:t>
            </a:r>
            <a:r>
              <a:rPr lang="en-US" sz="1400" dirty="0">
                <a:solidFill>
                  <a:srgbClr val="00B0F0"/>
                </a:solidFill>
              </a:rPr>
              <a:t>.</a:t>
            </a:r>
          </a:p>
          <a:p>
            <a:r>
              <a:rPr lang="en-US" sz="1400" dirty="0">
                <a:solidFill>
                  <a:srgbClr val="00B0F0"/>
                </a:solidFill>
              </a:rPr>
              <a:t>p. 832-833 </a:t>
            </a:r>
            <a:r>
              <a:rPr lang="en-US" sz="1400" dirty="0" err="1">
                <a:solidFill>
                  <a:srgbClr val="00B0F0"/>
                </a:solidFill>
              </a:rPr>
              <a:t>Ecclesiastici</a:t>
            </a:r>
            <a:r>
              <a:rPr lang="en-US" sz="1400" dirty="0">
                <a:solidFill>
                  <a:srgbClr val="00B0F0"/>
                </a:solidFill>
              </a:rPr>
              <a:t> </a:t>
            </a:r>
            <a:r>
              <a:rPr lang="en-US" sz="1400" dirty="0" err="1">
                <a:solidFill>
                  <a:srgbClr val="00B0F0"/>
                </a:solidFill>
              </a:rPr>
              <a:t>prologus</a:t>
            </a:r>
            <a:endParaRPr lang="en-US" sz="1400" dirty="0">
              <a:solidFill>
                <a:srgbClr val="00B0F0"/>
              </a:solidFill>
            </a:endParaRPr>
          </a:p>
          <a:p>
            <a:r>
              <a:rPr lang="en-US" sz="1400" dirty="0">
                <a:solidFill>
                  <a:srgbClr val="00B0F0"/>
                </a:solidFill>
              </a:rPr>
              <a:t>p. 833-893 Ecclesiasticus</a:t>
            </a:r>
          </a:p>
          <a:p>
            <a:r>
              <a:rPr lang="en-US" sz="1400" dirty="0">
                <a:solidFill>
                  <a:srgbClr val="00B0F0"/>
                </a:solidFill>
              </a:rPr>
              <a:t>p. 893-907 Esther</a:t>
            </a:r>
          </a:p>
          <a:p>
            <a:r>
              <a:rPr lang="en-US" sz="1400" dirty="0">
                <a:solidFill>
                  <a:srgbClr val="00B0F0"/>
                </a:solidFill>
              </a:rPr>
              <a:t>p. 908-930 </a:t>
            </a:r>
            <a:r>
              <a:rPr lang="en-US" sz="1400" dirty="0" err="1">
                <a:solidFill>
                  <a:srgbClr val="00B0F0"/>
                </a:solidFill>
              </a:rPr>
              <a:t>Iudith</a:t>
            </a:r>
            <a:endParaRPr lang="en-US" sz="1400" dirty="0">
              <a:solidFill>
                <a:srgbClr val="00B0F0"/>
              </a:solidFill>
            </a:endParaRPr>
          </a:p>
          <a:p>
            <a:r>
              <a:rPr lang="en-US" sz="1400" dirty="0">
                <a:solidFill>
                  <a:srgbClr val="00B0F0"/>
                </a:solidFill>
              </a:rPr>
              <a:t>p. 930-944 Tobias</a:t>
            </a:r>
          </a:p>
          <a:p>
            <a:r>
              <a:rPr lang="en-US" sz="1400" dirty="0">
                <a:solidFill>
                  <a:srgbClr val="FFFF00"/>
                </a:solidFill>
              </a:rPr>
              <a:t>p. 945-954 </a:t>
            </a:r>
            <a:r>
              <a:rPr lang="en-US" sz="1400" dirty="0" err="1">
                <a:solidFill>
                  <a:srgbClr val="FFFF00"/>
                </a:solidFill>
              </a:rPr>
              <a:t>Osea</a:t>
            </a:r>
            <a:endParaRPr lang="en-US" sz="1400" dirty="0">
              <a:solidFill>
                <a:srgbClr val="FFFF00"/>
              </a:solidFill>
            </a:endParaRPr>
          </a:p>
          <a:p>
            <a:r>
              <a:rPr lang="en-US" sz="1400" dirty="0">
                <a:solidFill>
                  <a:srgbClr val="FFFF00"/>
                </a:solidFill>
              </a:rPr>
              <a:t>p. 954-962 Amos</a:t>
            </a:r>
          </a:p>
          <a:p>
            <a:r>
              <a:rPr lang="en-US" sz="1400" dirty="0">
                <a:solidFill>
                  <a:srgbClr val="FFFF00"/>
                </a:solidFill>
              </a:rPr>
              <a:t>p. 962-968 </a:t>
            </a:r>
            <a:r>
              <a:rPr lang="en-US" sz="1400" dirty="0" err="1">
                <a:solidFill>
                  <a:srgbClr val="FFFF00"/>
                </a:solidFill>
              </a:rPr>
              <a:t>Michaeas</a:t>
            </a:r>
            <a:endParaRPr lang="en-US" sz="1400" dirty="0">
              <a:solidFill>
                <a:srgbClr val="FFFF00"/>
              </a:solidFill>
            </a:endParaRPr>
          </a:p>
          <a:p>
            <a:r>
              <a:rPr lang="en-US" sz="1400" dirty="0">
                <a:solidFill>
                  <a:srgbClr val="FFFF00"/>
                </a:solidFill>
              </a:rPr>
              <a:t>p. 968-972 </a:t>
            </a:r>
            <a:r>
              <a:rPr lang="en-US" sz="1400" dirty="0" err="1">
                <a:solidFill>
                  <a:srgbClr val="FFFF00"/>
                </a:solidFill>
              </a:rPr>
              <a:t>Ioel</a:t>
            </a:r>
            <a:endParaRPr lang="en-US" sz="1400" dirty="0">
              <a:solidFill>
                <a:srgbClr val="FFFF00"/>
              </a:solidFill>
            </a:endParaRPr>
          </a:p>
          <a:p>
            <a:r>
              <a:rPr lang="en-US" sz="1400" dirty="0">
                <a:solidFill>
                  <a:srgbClr val="FFFF00"/>
                </a:solidFill>
              </a:rPr>
              <a:t>p. 972-973 Abdias</a:t>
            </a:r>
          </a:p>
          <a:p>
            <a:r>
              <a:rPr lang="en-US" sz="1400" dirty="0">
                <a:solidFill>
                  <a:srgbClr val="FFFF00"/>
                </a:solidFill>
              </a:rPr>
              <a:t>p. 973-976 </a:t>
            </a:r>
            <a:r>
              <a:rPr lang="en-US" sz="1400" dirty="0" err="1">
                <a:solidFill>
                  <a:srgbClr val="FFFF00"/>
                </a:solidFill>
              </a:rPr>
              <a:t>Ionas</a:t>
            </a:r>
            <a:endParaRPr lang="en-US" sz="1400" dirty="0">
              <a:solidFill>
                <a:srgbClr val="FFFF00"/>
              </a:solidFill>
            </a:endParaRPr>
          </a:p>
          <a:p>
            <a:r>
              <a:rPr lang="en-US" sz="1400" dirty="0">
                <a:solidFill>
                  <a:srgbClr val="FFFF00"/>
                </a:solidFill>
              </a:rPr>
              <a:t>p. 976-978 Nahum</a:t>
            </a:r>
          </a:p>
          <a:p>
            <a:r>
              <a:rPr lang="en-US" sz="1400" dirty="0">
                <a:solidFill>
                  <a:srgbClr val="FFFF00"/>
                </a:solidFill>
              </a:rPr>
              <a:t>p. 978-981 </a:t>
            </a:r>
            <a:r>
              <a:rPr lang="en-US" sz="1400" dirty="0" err="1">
                <a:solidFill>
                  <a:srgbClr val="FFFF00"/>
                </a:solidFill>
              </a:rPr>
              <a:t>Habacuc</a:t>
            </a:r>
            <a:endParaRPr lang="en-US" sz="1400" dirty="0">
              <a:solidFill>
                <a:srgbClr val="FFFF00"/>
              </a:solidFill>
            </a:endParaRPr>
          </a:p>
          <a:p>
            <a:r>
              <a:rPr lang="en-US" sz="1400" dirty="0">
                <a:solidFill>
                  <a:srgbClr val="FFFF00"/>
                </a:solidFill>
              </a:rPr>
              <a:t>p. 981-984 </a:t>
            </a:r>
            <a:r>
              <a:rPr lang="en-US" sz="1400" dirty="0" err="1">
                <a:solidFill>
                  <a:srgbClr val="FFFF00"/>
                </a:solidFill>
              </a:rPr>
              <a:t>Sophonias</a:t>
            </a:r>
            <a:endParaRPr lang="en-US" sz="1400" dirty="0">
              <a:solidFill>
                <a:srgbClr val="FFFF00"/>
              </a:solidFill>
            </a:endParaRPr>
          </a:p>
          <a:p>
            <a:r>
              <a:rPr lang="en-US" sz="1400" dirty="0">
                <a:solidFill>
                  <a:srgbClr val="FFFF00"/>
                </a:solidFill>
              </a:rPr>
              <a:t>p. 984-986 </a:t>
            </a:r>
            <a:r>
              <a:rPr lang="en-US" sz="1400" dirty="0" err="1">
                <a:solidFill>
                  <a:srgbClr val="FFFF00"/>
                </a:solidFill>
              </a:rPr>
              <a:t>Aggaeus</a:t>
            </a:r>
            <a:endParaRPr lang="en-US" sz="1400" dirty="0">
              <a:solidFill>
                <a:srgbClr val="FFFF00"/>
              </a:solidFill>
            </a:endParaRPr>
          </a:p>
          <a:p>
            <a:r>
              <a:rPr lang="en-US" sz="1400" dirty="0">
                <a:solidFill>
                  <a:srgbClr val="FFFF00"/>
                </a:solidFill>
              </a:rPr>
              <a:t>p. 987-998 Zacharias</a:t>
            </a:r>
          </a:p>
          <a:p>
            <a:r>
              <a:rPr lang="en-US" sz="1400" dirty="0">
                <a:solidFill>
                  <a:srgbClr val="FFFF00"/>
                </a:solidFill>
              </a:rPr>
              <a:t>p. 999-1002 </a:t>
            </a:r>
            <a:r>
              <a:rPr lang="en-US" sz="1400" dirty="0" err="1">
                <a:solidFill>
                  <a:srgbClr val="FFFF00"/>
                </a:solidFill>
              </a:rPr>
              <a:t>Malachias</a:t>
            </a:r>
            <a:endParaRPr lang="en-US" sz="1400" dirty="0">
              <a:solidFill>
                <a:srgbClr val="FFFF00"/>
              </a:solidFill>
            </a:endParaRPr>
          </a:p>
          <a:p>
            <a:r>
              <a:rPr lang="en-US" sz="1400" dirty="0">
                <a:solidFill>
                  <a:srgbClr val="FFFF00"/>
                </a:solidFill>
              </a:rPr>
              <a:t>p. 1002-1063 Isaias</a:t>
            </a:r>
          </a:p>
          <a:p>
            <a:r>
              <a:rPr lang="en-US" sz="1400" dirty="0">
                <a:solidFill>
                  <a:srgbClr val="FFFF00"/>
                </a:solidFill>
              </a:rPr>
              <a:t>p. 1064-1127 </a:t>
            </a:r>
            <a:r>
              <a:rPr lang="en-US" sz="1400" dirty="0" err="1">
                <a:solidFill>
                  <a:srgbClr val="FFFF00"/>
                </a:solidFill>
              </a:rPr>
              <a:t>Ieremias</a:t>
            </a:r>
            <a:endParaRPr lang="en-US" sz="1400" dirty="0">
              <a:solidFill>
                <a:srgbClr val="FFFF00"/>
              </a:solidFill>
            </a:endParaRPr>
          </a:p>
          <a:p>
            <a:r>
              <a:rPr lang="en-US" sz="1400" dirty="0">
                <a:solidFill>
                  <a:srgbClr val="FFFF00"/>
                </a:solidFill>
              </a:rPr>
              <a:t>p. 1127-1133 Baruch</a:t>
            </a:r>
          </a:p>
          <a:p>
            <a:r>
              <a:rPr lang="en-US" sz="1400" dirty="0">
                <a:solidFill>
                  <a:srgbClr val="FFFF00"/>
                </a:solidFill>
              </a:rPr>
              <a:t>p. 1133-1139 </a:t>
            </a:r>
            <a:r>
              <a:rPr lang="en-US" sz="1400" dirty="0" err="1">
                <a:solidFill>
                  <a:srgbClr val="FFFF00"/>
                </a:solidFill>
              </a:rPr>
              <a:t>Lamentationes</a:t>
            </a:r>
            <a:endParaRPr lang="en-US" sz="1400" dirty="0">
              <a:solidFill>
                <a:srgbClr val="FFFF00"/>
              </a:solidFill>
            </a:endParaRPr>
          </a:p>
          <a:p>
            <a:r>
              <a:rPr lang="en-US" sz="1400" dirty="0">
                <a:solidFill>
                  <a:srgbClr val="FFFF00"/>
                </a:solidFill>
              </a:rPr>
              <a:t>p. 1140-1143 </a:t>
            </a:r>
            <a:r>
              <a:rPr lang="en-US" sz="1400" dirty="0" err="1">
                <a:solidFill>
                  <a:srgbClr val="FFFF00"/>
                </a:solidFill>
              </a:rPr>
              <a:t>Epistola</a:t>
            </a:r>
            <a:r>
              <a:rPr lang="en-US" sz="1400" dirty="0">
                <a:solidFill>
                  <a:srgbClr val="FFFF00"/>
                </a:solidFill>
              </a:rPr>
              <a:t> </a:t>
            </a:r>
            <a:r>
              <a:rPr lang="en-US" sz="1400" dirty="0" err="1">
                <a:solidFill>
                  <a:srgbClr val="FFFF00"/>
                </a:solidFill>
              </a:rPr>
              <a:t>Ieremiae</a:t>
            </a:r>
            <a:endParaRPr lang="en-US" sz="1400" dirty="0">
              <a:solidFill>
                <a:srgbClr val="FFFF00"/>
              </a:solidFill>
            </a:endParaRPr>
          </a:p>
          <a:p>
            <a:r>
              <a:rPr lang="en-US" sz="1400" dirty="0">
                <a:solidFill>
                  <a:srgbClr val="FFFF00"/>
                </a:solidFill>
              </a:rPr>
              <a:t>p. 1143-1206 </a:t>
            </a:r>
            <a:r>
              <a:rPr lang="en-US" sz="1400" dirty="0" err="1">
                <a:solidFill>
                  <a:srgbClr val="FFFF00"/>
                </a:solidFill>
              </a:rPr>
              <a:t>Ezechiel</a:t>
            </a:r>
            <a:endParaRPr lang="en-US" sz="1400" dirty="0">
              <a:solidFill>
                <a:srgbClr val="FFFF00"/>
              </a:solidFill>
            </a:endParaRPr>
          </a:p>
          <a:p>
            <a:r>
              <a:rPr lang="en-US" sz="1400" b="1" dirty="0">
                <a:solidFill>
                  <a:srgbClr val="FFFF00"/>
                </a:solidFill>
              </a:rPr>
              <a:t>p. 1206-1234 Daniel</a:t>
            </a:r>
          </a:p>
        </p:txBody>
      </p:sp>
      <p:sp>
        <p:nvSpPr>
          <p:cNvPr id="5" name="Rectangle 4"/>
          <p:cNvSpPr/>
          <p:nvPr/>
        </p:nvSpPr>
        <p:spPr>
          <a:xfrm>
            <a:off x="7200900" y="3272670"/>
            <a:ext cx="4927840" cy="1323439"/>
          </a:xfrm>
          <a:prstGeom prst="rect">
            <a:avLst/>
          </a:prstGeom>
        </p:spPr>
        <p:txBody>
          <a:bodyPr wrap="square">
            <a:spAutoFit/>
          </a:bodyPr>
          <a:lstStyle/>
          <a:p>
            <a:r>
              <a:rPr lang="de-DE" sz="4000" b="1" dirty="0" smtClean="0"/>
              <a:t>Ezechiel  ---------- 1143</a:t>
            </a:r>
          </a:p>
          <a:p>
            <a:r>
              <a:rPr lang="de-DE" sz="4000" b="1" dirty="0" smtClean="0"/>
              <a:t>Daniel  -------------1206</a:t>
            </a:r>
            <a:endParaRPr lang="de-DE" sz="4000" b="1" dirty="0"/>
          </a:p>
        </p:txBody>
      </p:sp>
    </p:spTree>
    <p:extLst>
      <p:ext uri="{BB962C8B-B14F-4D97-AF65-F5344CB8AC3E}">
        <p14:creationId xmlns:p14="http://schemas.microsoft.com/office/powerpoint/2010/main" val="2667793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45192"/>
            <a:ext cx="9144000" cy="2387600"/>
          </a:xfrm>
        </p:spPr>
        <p:txBody>
          <a:bodyPr/>
          <a:lstStyle/>
          <a:p>
            <a:endParaRPr lang="en-US" dirty="0"/>
          </a:p>
        </p:txBody>
      </p:sp>
      <p:sp>
        <p:nvSpPr>
          <p:cNvPr id="3" name="Subtitle 2"/>
          <p:cNvSpPr>
            <a:spLocks noGrp="1"/>
          </p:cNvSpPr>
          <p:nvPr>
            <p:ph type="subTitle" idx="1"/>
          </p:nvPr>
        </p:nvSpPr>
        <p:spPr>
          <a:xfrm>
            <a:off x="1524000" y="3124867"/>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ight Arrow 4"/>
          <p:cNvSpPr/>
          <p:nvPr/>
        </p:nvSpPr>
        <p:spPr>
          <a:xfrm>
            <a:off x="95680" y="3344202"/>
            <a:ext cx="11791665" cy="327546"/>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7" name="Down Arrow 6"/>
          <p:cNvSpPr/>
          <p:nvPr/>
        </p:nvSpPr>
        <p:spPr>
          <a:xfrm>
            <a:off x="220641" y="928559"/>
            <a:ext cx="723331" cy="242930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prstClr val="black"/>
                </a:solidFill>
              </a:rPr>
              <a:t>MOSES</a:t>
            </a:r>
            <a:endParaRPr lang="en-US" b="1" dirty="0">
              <a:solidFill>
                <a:prstClr val="black"/>
              </a:solidFill>
            </a:endParaRPr>
          </a:p>
        </p:txBody>
      </p:sp>
      <p:sp>
        <p:nvSpPr>
          <p:cNvPr id="8" name="Down Arrow 7"/>
          <p:cNvSpPr/>
          <p:nvPr/>
        </p:nvSpPr>
        <p:spPr>
          <a:xfrm>
            <a:off x="2079009" y="928559"/>
            <a:ext cx="723331" cy="242930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prstClr val="black"/>
                </a:solidFill>
              </a:rPr>
              <a:t>DAVID</a:t>
            </a:r>
            <a:endParaRPr lang="en-US" b="1" dirty="0">
              <a:solidFill>
                <a:prstClr val="black"/>
              </a:solidFill>
            </a:endParaRPr>
          </a:p>
        </p:txBody>
      </p:sp>
      <p:sp>
        <p:nvSpPr>
          <p:cNvPr id="10" name="Down Arrow 9"/>
          <p:cNvSpPr/>
          <p:nvPr/>
        </p:nvSpPr>
        <p:spPr>
          <a:xfrm>
            <a:off x="6782937" y="928559"/>
            <a:ext cx="723331" cy="2429303"/>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prstClr val="black"/>
                </a:solidFill>
              </a:rPr>
              <a:t>J</a:t>
            </a:r>
            <a:br>
              <a:rPr lang="en-US" b="1" dirty="0" smtClean="0">
                <a:solidFill>
                  <a:prstClr val="black"/>
                </a:solidFill>
              </a:rPr>
            </a:br>
            <a:r>
              <a:rPr lang="en-US" b="1" dirty="0" smtClean="0">
                <a:solidFill>
                  <a:prstClr val="black"/>
                </a:solidFill>
              </a:rPr>
              <a:t>E</a:t>
            </a:r>
            <a:br>
              <a:rPr lang="en-US" b="1" dirty="0" smtClean="0">
                <a:solidFill>
                  <a:prstClr val="black"/>
                </a:solidFill>
              </a:rPr>
            </a:br>
            <a:r>
              <a:rPr lang="en-US" b="1" dirty="0" smtClean="0">
                <a:solidFill>
                  <a:prstClr val="black"/>
                </a:solidFill>
              </a:rPr>
              <a:t>S</a:t>
            </a:r>
            <a:br>
              <a:rPr lang="en-US" b="1" dirty="0" smtClean="0">
                <a:solidFill>
                  <a:prstClr val="black"/>
                </a:solidFill>
              </a:rPr>
            </a:br>
            <a:r>
              <a:rPr lang="en-US" b="1" dirty="0" smtClean="0">
                <a:solidFill>
                  <a:prstClr val="black"/>
                </a:solidFill>
              </a:rPr>
              <a:t>U</a:t>
            </a:r>
            <a:br>
              <a:rPr lang="en-US" b="1" dirty="0" smtClean="0">
                <a:solidFill>
                  <a:prstClr val="black"/>
                </a:solidFill>
              </a:rPr>
            </a:br>
            <a:r>
              <a:rPr lang="en-US" b="1" dirty="0" smtClean="0">
                <a:solidFill>
                  <a:prstClr val="black"/>
                </a:solidFill>
              </a:rPr>
              <a:t>S</a:t>
            </a:r>
            <a:endParaRPr lang="en-US" b="1" dirty="0">
              <a:solidFill>
                <a:prstClr val="black"/>
              </a:solidFill>
            </a:endParaRPr>
          </a:p>
        </p:txBody>
      </p:sp>
      <p:sp>
        <p:nvSpPr>
          <p:cNvPr id="11" name="Down Arrow 10"/>
          <p:cNvSpPr/>
          <p:nvPr/>
        </p:nvSpPr>
        <p:spPr>
          <a:xfrm>
            <a:off x="3937384" y="928564"/>
            <a:ext cx="552733" cy="244295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prstClr val="black"/>
                </a:solidFill>
              </a:rPr>
              <a:t>FALL</a:t>
            </a:r>
            <a:r>
              <a:rPr lang="en-US" sz="1000" b="1" dirty="0" smtClean="0">
                <a:solidFill>
                  <a:prstClr val="black"/>
                </a:solidFill>
              </a:rPr>
              <a:t> </a:t>
            </a:r>
            <a:r>
              <a:rPr lang="en-US" b="1" dirty="0" smtClean="0">
                <a:solidFill>
                  <a:prstClr val="black"/>
                </a:solidFill>
              </a:rPr>
              <a:t>OF</a:t>
            </a:r>
            <a:r>
              <a:rPr lang="en-US" sz="1000" b="1" dirty="0" smtClean="0">
                <a:solidFill>
                  <a:prstClr val="black"/>
                </a:solidFill>
              </a:rPr>
              <a:t> </a:t>
            </a:r>
            <a:r>
              <a:rPr lang="en-US" b="1" dirty="0" smtClean="0">
                <a:solidFill>
                  <a:prstClr val="black"/>
                </a:solidFill>
              </a:rPr>
              <a:t>J</a:t>
            </a:r>
            <a:endParaRPr lang="en-US" b="1" dirty="0">
              <a:solidFill>
                <a:prstClr val="black"/>
              </a:solidFill>
            </a:endParaRPr>
          </a:p>
        </p:txBody>
      </p:sp>
      <p:sp>
        <p:nvSpPr>
          <p:cNvPr id="12" name="Down Arrow 11"/>
          <p:cNvSpPr/>
          <p:nvPr/>
        </p:nvSpPr>
        <p:spPr>
          <a:xfrm>
            <a:off x="4274163" y="928564"/>
            <a:ext cx="598223" cy="244295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smtClean="0">
                <a:solidFill>
                  <a:prstClr val="black"/>
                </a:solidFill>
              </a:rPr>
              <a:t>RETURN</a:t>
            </a:r>
            <a:endParaRPr lang="en-US" b="1" dirty="0">
              <a:solidFill>
                <a:prstClr val="black"/>
              </a:solidFill>
            </a:endParaRPr>
          </a:p>
        </p:txBody>
      </p:sp>
      <p:sp>
        <p:nvSpPr>
          <p:cNvPr id="14" name="Rounded Rectangle 13"/>
          <p:cNvSpPr/>
          <p:nvPr/>
        </p:nvSpPr>
        <p:spPr>
          <a:xfrm>
            <a:off x="5991367" y="2770996"/>
            <a:ext cx="641444" cy="573206"/>
          </a:xfrm>
          <a:prstGeom prst="roundRect">
            <a:avLst>
              <a:gd name="adj" fmla="val 33334"/>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LXX</a:t>
            </a:r>
            <a:endParaRPr lang="en-US" dirty="0">
              <a:solidFill>
                <a:prstClr val="white"/>
              </a:solidFill>
            </a:endParaRPr>
          </a:p>
        </p:txBody>
      </p:sp>
      <p:sp>
        <p:nvSpPr>
          <p:cNvPr id="16" name="Up Arrow Callout 15"/>
          <p:cNvSpPr/>
          <p:nvPr/>
        </p:nvSpPr>
        <p:spPr>
          <a:xfrm>
            <a:off x="5862892" y="3994718"/>
            <a:ext cx="1206653" cy="878034"/>
          </a:xfrm>
          <a:prstGeom prst="upArrowCallout">
            <a:avLst>
              <a:gd name="adj1" fmla="val 25000"/>
              <a:gd name="adj2" fmla="val 25000"/>
              <a:gd name="adj3" fmla="val 25000"/>
              <a:gd name="adj4" fmla="val 5945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4Q </a:t>
            </a:r>
            <a:r>
              <a:rPr lang="en-US" dirty="0" err="1" smtClean="0">
                <a:solidFill>
                  <a:prstClr val="white"/>
                </a:solidFill>
              </a:rPr>
              <a:t>DanC</a:t>
            </a:r>
            <a:endParaRPr lang="en-US" dirty="0">
              <a:solidFill>
                <a:prstClr val="white"/>
              </a:solidFill>
            </a:endParaRPr>
          </a:p>
        </p:txBody>
      </p:sp>
      <p:pic>
        <p:nvPicPr>
          <p:cNvPr id="5122" name="Picture 2" descr="http://www.biblearchaeology.org/image.axd?picture=2012%2f7%2fFrag+1+and+2+of+4QDanc.bmp"/>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0" contrast="63000"/>
                    </a14:imgEffect>
                  </a14:imgLayer>
                </a14:imgProps>
              </a:ext>
              <a:ext uri="{28A0092B-C50C-407E-A947-70E740481C1C}">
                <a14:useLocalDpi xmlns:a14="http://schemas.microsoft.com/office/drawing/2010/main" val="0"/>
              </a:ext>
            </a:extLst>
          </a:blip>
          <a:srcRect/>
          <a:stretch>
            <a:fillRect/>
          </a:stretch>
        </p:blipFill>
        <p:spPr bwMode="auto">
          <a:xfrm>
            <a:off x="5910183" y="4984321"/>
            <a:ext cx="1206653" cy="9527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3/3c/Aleppo_Codex_%28Deut%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4144" y="4820467"/>
            <a:ext cx="1280788" cy="1555843"/>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9594379" y="2784644"/>
            <a:ext cx="2292966" cy="573206"/>
          </a:xfrm>
          <a:prstGeom prst="roundRect">
            <a:avLst>
              <a:gd name="adj" fmla="val 50000"/>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MASORITES</a:t>
            </a:r>
            <a:endParaRPr lang="en-US" dirty="0">
              <a:solidFill>
                <a:prstClr val="white"/>
              </a:solidFill>
            </a:endParaRPr>
          </a:p>
        </p:txBody>
      </p:sp>
      <p:sp>
        <p:nvSpPr>
          <p:cNvPr id="20" name="Up Arrow Callout 19"/>
          <p:cNvSpPr/>
          <p:nvPr/>
        </p:nvSpPr>
        <p:spPr>
          <a:xfrm>
            <a:off x="10911212" y="3749045"/>
            <a:ext cx="1206653" cy="878034"/>
          </a:xfrm>
          <a:prstGeom prst="upArrowCallout">
            <a:avLst>
              <a:gd name="adj1" fmla="val 25000"/>
              <a:gd name="adj2" fmla="val 25000"/>
              <a:gd name="adj3" fmla="val 25000"/>
              <a:gd name="adj4" fmla="val 5945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Aleppo </a:t>
            </a:r>
          </a:p>
          <a:p>
            <a:pPr algn="ctr"/>
            <a:r>
              <a:rPr lang="en-US" dirty="0" smtClean="0">
                <a:solidFill>
                  <a:prstClr val="white"/>
                </a:solidFill>
              </a:rPr>
              <a:t>Codex</a:t>
            </a:r>
            <a:endParaRPr lang="en-US" dirty="0">
              <a:solidFill>
                <a:prstClr val="white"/>
              </a:solidFill>
            </a:endParaRPr>
          </a:p>
        </p:txBody>
      </p:sp>
      <p:sp>
        <p:nvSpPr>
          <p:cNvPr id="6" name="Left Brace 5"/>
          <p:cNvSpPr/>
          <p:nvPr/>
        </p:nvSpPr>
        <p:spPr>
          <a:xfrm rot="5400000">
            <a:off x="10906449" y="-354843"/>
            <a:ext cx="505324" cy="1917511"/>
          </a:xfrm>
          <a:prstGeom prst="leftBrace">
            <a:avLst>
              <a:gd name="adj1" fmla="val 36543"/>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solidFill>
                <a:prstClr val="black"/>
              </a:solidFill>
            </a:endParaRPr>
          </a:p>
        </p:txBody>
      </p:sp>
      <p:sp>
        <p:nvSpPr>
          <p:cNvPr id="19" name="Left Brace 18"/>
          <p:cNvSpPr/>
          <p:nvPr/>
        </p:nvSpPr>
        <p:spPr>
          <a:xfrm rot="5400000">
            <a:off x="7018182" y="-382916"/>
            <a:ext cx="505324" cy="1917511"/>
          </a:xfrm>
          <a:prstGeom prst="leftBrace">
            <a:avLst>
              <a:gd name="adj1" fmla="val 36543"/>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166801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6"/>
            <a:ext cx="12076387" cy="756745"/>
          </a:xfrm>
        </p:spPr>
        <p:txBody>
          <a:bodyPr>
            <a:normAutofit/>
          </a:bodyPr>
          <a:lstStyle/>
          <a:p>
            <a:r>
              <a:rPr lang="en-US" dirty="0" smtClean="0">
                <a:latin typeface="+mn-lt"/>
              </a:rPr>
              <a:t>From ISBE:  Nebuchadnezzar   </a:t>
            </a:r>
            <a:r>
              <a:rPr lang="en-US" sz="3100" dirty="0" smtClean="0">
                <a:latin typeface="+mn-lt"/>
              </a:rPr>
              <a:t>(bullets &amp; </a:t>
            </a:r>
            <a:r>
              <a:rPr lang="en-US" sz="3100" dirty="0" err="1" smtClean="0">
                <a:latin typeface="+mn-lt"/>
              </a:rPr>
              <a:t>emph</a:t>
            </a:r>
            <a:r>
              <a:rPr lang="en-US" sz="3100" dirty="0" smtClean="0">
                <a:latin typeface="+mn-lt"/>
              </a:rPr>
              <a:t>. Added)</a:t>
            </a:r>
            <a:endParaRPr lang="en-US" sz="3100" dirty="0">
              <a:latin typeface="+mn-lt"/>
            </a:endParaRPr>
          </a:p>
        </p:txBody>
      </p:sp>
      <p:sp>
        <p:nvSpPr>
          <p:cNvPr id="3" name="Content Placeholder 2"/>
          <p:cNvSpPr>
            <a:spLocks noGrp="1"/>
          </p:cNvSpPr>
          <p:nvPr>
            <p:ph idx="1"/>
          </p:nvPr>
        </p:nvSpPr>
        <p:spPr>
          <a:xfrm>
            <a:off x="0" y="677918"/>
            <a:ext cx="12192000" cy="5499046"/>
          </a:xfrm>
        </p:spPr>
        <p:txBody>
          <a:bodyPr>
            <a:normAutofit fontScale="77500" lnSpcReduction="20000"/>
          </a:bodyPr>
          <a:lstStyle/>
          <a:p>
            <a:pPr marL="0" indent="0">
              <a:buNone/>
            </a:pPr>
            <a:r>
              <a:rPr lang="en-US" dirty="0"/>
              <a:t>Nebuchadnezzar succeeded his father on the throne of Babylon in </a:t>
            </a:r>
            <a:r>
              <a:rPr lang="en-US" b="1" dirty="0"/>
              <a:t>604 BC</a:t>
            </a:r>
            <a:r>
              <a:rPr lang="en-US" dirty="0"/>
              <a:t>, and reigned till 561 BC. He probably commanded the armies of Babylon from </a:t>
            </a:r>
            <a:r>
              <a:rPr lang="en-US" b="1" dirty="0"/>
              <a:t>609. BC</a:t>
            </a:r>
            <a:r>
              <a:rPr lang="en-US" dirty="0"/>
              <a:t>. At any rate, he was at the head of the army which defeated Pharaoh-</a:t>
            </a:r>
            <a:r>
              <a:rPr lang="en-US" dirty="0" err="1"/>
              <a:t>necoh</a:t>
            </a:r>
            <a:r>
              <a:rPr lang="en-US" dirty="0"/>
              <a:t> at Carchemish on the Euphrates in </a:t>
            </a:r>
            <a:r>
              <a:rPr lang="en-US" b="1" dirty="0"/>
              <a:t>605 BC </a:t>
            </a:r>
            <a:r>
              <a:rPr lang="en-US" dirty="0"/>
              <a:t>(see 2Ki 23:31; 2Ch 35:20 </a:t>
            </a:r>
            <a:r>
              <a:rPr lang="en-US" dirty="0" err="1"/>
              <a:t>ff</a:t>
            </a:r>
            <a:r>
              <a:rPr lang="en-US" dirty="0"/>
              <a:t>). After having driven </a:t>
            </a:r>
            <a:r>
              <a:rPr lang="en-US" dirty="0" err="1"/>
              <a:t>Necoh</a:t>
            </a:r>
            <a:r>
              <a:rPr lang="en-US" dirty="0"/>
              <a:t> out of Asia and settled the affairs of Syria and Palestine, he was suddenly recalled to Babylon by the death of his father. There he seems quietly to have ascended the throne. </a:t>
            </a:r>
            <a:endParaRPr lang="en-US" dirty="0" smtClean="0"/>
          </a:p>
          <a:p>
            <a:pPr>
              <a:buFont typeface="Courier New" panose="02070309020205020404" pitchFamily="49" charset="0"/>
              <a:buChar char="o"/>
            </a:pPr>
            <a:r>
              <a:rPr lang="en-US" b="1" dirty="0">
                <a:solidFill>
                  <a:srgbClr val="FF0000"/>
                </a:solidFill>
              </a:rPr>
              <a:t>-</a:t>
            </a:r>
            <a:r>
              <a:rPr lang="en-US" b="1" dirty="0" smtClean="0">
                <a:solidFill>
                  <a:srgbClr val="FF0000"/>
                </a:solidFill>
              </a:rPr>
              <a:t>In </a:t>
            </a:r>
            <a:r>
              <a:rPr lang="en-US" b="1" dirty="0">
                <a:solidFill>
                  <a:srgbClr val="FF0000"/>
                </a:solidFill>
              </a:rPr>
              <a:t>the 4th year of </a:t>
            </a:r>
            <a:r>
              <a:rPr lang="en-US" b="1" dirty="0" err="1">
                <a:solidFill>
                  <a:srgbClr val="FF0000"/>
                </a:solidFill>
              </a:rPr>
              <a:t>Jehoiakim</a:t>
            </a:r>
            <a:r>
              <a:rPr lang="en-US" b="1" dirty="0">
                <a:solidFill>
                  <a:srgbClr val="FF0000"/>
                </a:solidFill>
              </a:rPr>
              <a:t> (or 3rd according to the Babylonian manner of reckoning (Da 1:1)), he came up first against Jerusalem and carried away part of the vessels of the temple and a few captives of noble lineage. </a:t>
            </a:r>
            <a:endParaRPr lang="en-US" b="1" dirty="0" smtClean="0">
              <a:solidFill>
                <a:srgbClr val="FF0000"/>
              </a:solidFill>
            </a:endParaRPr>
          </a:p>
          <a:p>
            <a:pPr>
              <a:buFont typeface="Courier New" panose="02070309020205020404" pitchFamily="49" charset="0"/>
              <a:buChar char="o"/>
            </a:pPr>
            <a:r>
              <a:rPr lang="en-US" b="1" dirty="0" smtClean="0">
                <a:solidFill>
                  <a:srgbClr val="FF0000"/>
                </a:solidFill>
              </a:rPr>
              <a:t>-</a:t>
            </a:r>
            <a:r>
              <a:rPr lang="en-US" dirty="0" smtClean="0"/>
              <a:t>Again</a:t>
            </a:r>
            <a:r>
              <a:rPr lang="en-US" dirty="0"/>
              <a:t>, </a:t>
            </a:r>
            <a:r>
              <a:rPr lang="en-US" b="1" dirty="0">
                <a:solidFill>
                  <a:srgbClr val="FF0000"/>
                </a:solidFill>
              </a:rPr>
              <a:t>in </a:t>
            </a:r>
            <a:r>
              <a:rPr lang="en-US" b="1" dirty="0" err="1">
                <a:solidFill>
                  <a:srgbClr val="FF0000"/>
                </a:solidFill>
              </a:rPr>
              <a:t>Jehoiakim's</a:t>
            </a:r>
            <a:r>
              <a:rPr lang="en-US" b="1" dirty="0">
                <a:solidFill>
                  <a:srgbClr val="FF0000"/>
                </a:solidFill>
              </a:rPr>
              <a:t> 11th year, he captured Jerusalem, put </a:t>
            </a:r>
            <a:r>
              <a:rPr lang="en-US" b="1" dirty="0" err="1">
                <a:solidFill>
                  <a:srgbClr val="FF0000"/>
                </a:solidFill>
              </a:rPr>
              <a:t>Jehoiakim</a:t>
            </a:r>
            <a:r>
              <a:rPr lang="en-US" b="1" dirty="0">
                <a:solidFill>
                  <a:srgbClr val="FF0000"/>
                </a:solidFill>
              </a:rPr>
              <a:t>, its king, into chains, and probably killed him</a:t>
            </a:r>
            <a:r>
              <a:rPr lang="en-US" dirty="0"/>
              <a:t>. </a:t>
            </a:r>
            <a:endParaRPr lang="en-US" dirty="0" smtClean="0"/>
          </a:p>
          <a:p>
            <a:pPr>
              <a:buFont typeface="Courier New" panose="02070309020205020404" pitchFamily="49" charset="0"/>
              <a:buChar char="o"/>
            </a:pPr>
            <a:r>
              <a:rPr lang="en-US" dirty="0" smtClean="0"/>
              <a:t>His </a:t>
            </a:r>
            <a:r>
              <a:rPr lang="en-US" dirty="0"/>
              <a:t>successor, </a:t>
            </a:r>
            <a:r>
              <a:rPr lang="en-US" dirty="0" err="1"/>
              <a:t>Jehoiachin</a:t>
            </a:r>
            <a:r>
              <a:rPr lang="en-US" dirty="0"/>
              <a:t>, </a:t>
            </a:r>
            <a:r>
              <a:rPr lang="en-US" b="1" dirty="0">
                <a:solidFill>
                  <a:srgbClr val="FF0000"/>
                </a:solidFill>
              </a:rPr>
              <a:t>after a three months' reign, was besieged in Jerusalem, captured, deposed, and carried captive to Babylon</a:t>
            </a:r>
            <a:r>
              <a:rPr lang="en-US" dirty="0"/>
              <a:t>, where he remained in captivity 37 years until he was set free by Evil-</a:t>
            </a:r>
            <a:r>
              <a:rPr lang="en-US" dirty="0" err="1"/>
              <a:t>merodach</a:t>
            </a:r>
            <a:r>
              <a:rPr lang="en-US" dirty="0"/>
              <a:t>. </a:t>
            </a:r>
            <a:endParaRPr lang="en-US" dirty="0" smtClean="0"/>
          </a:p>
          <a:p>
            <a:pPr>
              <a:buFont typeface="Courier New" panose="02070309020205020404" pitchFamily="49" charset="0"/>
              <a:buChar char="o"/>
            </a:pPr>
            <a:r>
              <a:rPr lang="en-US" b="1" dirty="0" smtClean="0">
                <a:solidFill>
                  <a:srgbClr val="FF0000"/>
                </a:solidFill>
              </a:rPr>
              <a:t>In </a:t>
            </a:r>
            <a:r>
              <a:rPr lang="en-US" b="1" dirty="0">
                <a:solidFill>
                  <a:srgbClr val="FF0000"/>
                </a:solidFill>
              </a:rPr>
              <a:t>the 9th year of Zedekiah, Nebuchadnezzar made a 4th expedition against Jerusalem which he besieged, captured, and destroyed </a:t>
            </a:r>
            <a:r>
              <a:rPr lang="en-US" dirty="0"/>
              <a:t>(see </a:t>
            </a:r>
            <a:r>
              <a:rPr lang="en-US" dirty="0" err="1"/>
              <a:t>Jer</a:t>
            </a:r>
            <a:r>
              <a:rPr lang="en-US" dirty="0"/>
              <a:t> 52:1-34). </a:t>
            </a:r>
            <a:endParaRPr lang="en-US" dirty="0" smtClean="0"/>
          </a:p>
          <a:p>
            <a:pPr marL="0" indent="0">
              <a:buNone/>
            </a:pPr>
            <a:r>
              <a:rPr lang="en-US" dirty="0" smtClean="0"/>
              <a:t>In </a:t>
            </a:r>
            <a:r>
              <a:rPr lang="en-US" dirty="0"/>
              <a:t>addition to these wars with Judah, Nebuchadnezzar carried on a long siege of </a:t>
            </a:r>
            <a:r>
              <a:rPr lang="en-US" dirty="0" err="1"/>
              <a:t>Tyre</a:t>
            </a:r>
            <a:r>
              <a:rPr lang="en-US" dirty="0"/>
              <a:t>, lasting 13 years, from his 7th to his 20th year. He had at least three wars with Egypt. The first culminated in the defeat of </a:t>
            </a:r>
            <a:r>
              <a:rPr lang="en-US" dirty="0" err="1"/>
              <a:t>Necoh</a:t>
            </a:r>
            <a:r>
              <a:rPr lang="en-US" dirty="0"/>
              <a:t> at Carchemish; the second in the withdrawal of </a:t>
            </a:r>
            <a:r>
              <a:rPr lang="en-US" dirty="0" err="1"/>
              <a:t>Hophra</a:t>
            </a:r>
            <a:r>
              <a:rPr lang="en-US" dirty="0"/>
              <a:t> (</a:t>
            </a:r>
            <a:r>
              <a:rPr lang="en-US" dirty="0" err="1"/>
              <a:t>Apries</a:t>
            </a:r>
            <a:r>
              <a:rPr lang="en-US" dirty="0"/>
              <a:t>) from Palestine in the 1st year of the siege of Jerusalem under Zedekiah; and the third saw the armies of Nebuchadnezzar entering Egypt in triumph and defeating </a:t>
            </a:r>
            <a:r>
              <a:rPr lang="en-US" dirty="0" err="1"/>
              <a:t>Amasis</a:t>
            </a:r>
            <a:r>
              <a:rPr lang="en-US" dirty="0"/>
              <a:t> in Nebuchadnezzar's 37th year.</a:t>
            </a:r>
          </a:p>
        </p:txBody>
      </p:sp>
      <p:sp>
        <p:nvSpPr>
          <p:cNvPr id="4" name="Rectangle 3"/>
          <p:cNvSpPr/>
          <p:nvPr/>
        </p:nvSpPr>
        <p:spPr>
          <a:xfrm>
            <a:off x="0" y="6495421"/>
            <a:ext cx="1219200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dirty="0">
                <a:solidFill>
                  <a:prstClr val="white"/>
                </a:solidFill>
              </a:rPr>
              <a:t>http://www.internationalstandardbible.com/N/nebuchadnezzar-nebuchadrezzar.html</a:t>
            </a:r>
          </a:p>
        </p:txBody>
      </p:sp>
    </p:spTree>
    <p:extLst>
      <p:ext uri="{BB962C8B-B14F-4D97-AF65-F5344CB8AC3E}">
        <p14:creationId xmlns:p14="http://schemas.microsoft.com/office/powerpoint/2010/main" val="1505630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UNITY</a:t>
            </a:r>
            <a:endParaRPr lang="en-US" sz="25000" dirty="0">
              <a:solidFill>
                <a:prstClr val="white"/>
              </a:solidFill>
            </a:endParaRPr>
          </a:p>
        </p:txBody>
      </p:sp>
    </p:spTree>
    <p:extLst>
      <p:ext uri="{BB962C8B-B14F-4D97-AF65-F5344CB8AC3E}">
        <p14:creationId xmlns:p14="http://schemas.microsoft.com/office/powerpoint/2010/main" val="3472345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391" y="137225"/>
            <a:ext cx="5736609" cy="77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42531"/>
            <a:ext cx="6550925" cy="111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391" y="4896532"/>
            <a:ext cx="5736609" cy="162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924" y="1057920"/>
            <a:ext cx="5540991" cy="350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5000" contrast="34000"/>
                    </a14:imgEffect>
                  </a14:imgLayer>
                </a14:imgProps>
              </a:ext>
              <a:ext uri="{28A0092B-C50C-407E-A947-70E740481C1C}">
                <a14:useLocalDpi xmlns:a14="http://schemas.microsoft.com/office/drawing/2010/main" val="0"/>
              </a:ext>
            </a:extLst>
          </a:blip>
          <a:srcRect/>
          <a:stretch>
            <a:fillRect/>
          </a:stretch>
        </p:blipFill>
        <p:spPr bwMode="auto">
          <a:xfrm>
            <a:off x="582205" y="137225"/>
            <a:ext cx="5386512" cy="5026684"/>
          </a:xfrm>
          <a:prstGeom prst="rect">
            <a:avLst/>
          </a:prstGeom>
          <a:noFill/>
          <a:ln w="9525">
            <a:solidFill>
              <a:schemeClr val="tx1"/>
            </a:solidFill>
            <a:miter lim="800000"/>
            <a:headEnd/>
            <a:tailEnd/>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056124" y="6507769"/>
            <a:ext cx="2135876" cy="307777"/>
          </a:xfrm>
          <a:prstGeom prst="rect">
            <a:avLst/>
          </a:prstGeom>
          <a:noFill/>
        </p:spPr>
        <p:txBody>
          <a:bodyPr wrap="square" rtlCol="0">
            <a:spAutoFit/>
          </a:bodyPr>
          <a:lstStyle/>
          <a:p>
            <a:r>
              <a:rPr lang="en-US" sz="1400" dirty="0" smtClean="0"/>
              <a:t>pages 24-26</a:t>
            </a:r>
            <a:endParaRPr lang="en-US" sz="1400" dirty="0"/>
          </a:p>
        </p:txBody>
      </p:sp>
    </p:spTree>
    <p:extLst>
      <p:ext uri="{BB962C8B-B14F-4D97-AF65-F5344CB8AC3E}">
        <p14:creationId xmlns:p14="http://schemas.microsoft.com/office/powerpoint/2010/main" val="342971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REC of DAN</a:t>
            </a:r>
            <a:endParaRPr lang="en-US" sz="25000" dirty="0">
              <a:solidFill>
                <a:prstClr val="white"/>
              </a:solidFill>
            </a:endParaRPr>
          </a:p>
        </p:txBody>
      </p:sp>
    </p:spTree>
    <p:extLst>
      <p:ext uri="{BB962C8B-B14F-4D97-AF65-F5344CB8AC3E}">
        <p14:creationId xmlns:p14="http://schemas.microsoft.com/office/powerpoint/2010/main" val="4280906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857999"/>
          </a:xfrm>
          <a:solidFill>
            <a:schemeClr val="tx1">
              <a:lumMod val="75000"/>
              <a:lumOff val="25000"/>
            </a:schemeClr>
          </a:solidFill>
        </p:spPr>
        <p:txBody>
          <a:bodyPr>
            <a:normAutofit/>
          </a:bodyPr>
          <a:lstStyle/>
          <a:p>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a:solidFill>
                  <a:schemeClr val="bg1"/>
                </a:solidFill>
                <a:latin typeface="+mn-lt"/>
              </a:rPr>
              <a:t> Hammer 1976, p. 1-2</a:t>
            </a:r>
            <a:r>
              <a:rPr lang="en-US" b="1" dirty="0" smtClean="0">
                <a:solidFill>
                  <a:schemeClr val="bg1"/>
                </a:solidFill>
                <a:latin typeface="+mn-lt"/>
              </a:rPr>
              <a:t>.</a:t>
            </a:r>
            <a:endParaRPr lang="en-US" sz="1600" b="1" dirty="0">
              <a:solidFill>
                <a:schemeClr val="bg1"/>
              </a:solidFill>
              <a:latin typeface="+mn-lt"/>
            </a:endParaRPr>
          </a:p>
        </p:txBody>
      </p:sp>
      <p:sp>
        <p:nvSpPr>
          <p:cNvPr id="4" name="Rounded Rectangular Callout 3"/>
          <p:cNvSpPr/>
          <p:nvPr/>
        </p:nvSpPr>
        <p:spPr>
          <a:xfrm>
            <a:off x="457200" y="236481"/>
            <a:ext cx="11010900" cy="5021319"/>
          </a:xfrm>
          <a:prstGeom prst="wedgeRoundRectCallout">
            <a:avLst>
              <a:gd name="adj1" fmla="val -33565"/>
              <a:gd name="adj2" fmla="val 60583"/>
              <a:gd name="adj3" fmla="val 16667"/>
            </a:avLst>
          </a:prstGeom>
          <a:solidFill>
            <a:schemeClr val="tx1"/>
          </a:solidFill>
          <a:ln w="19050">
            <a:solidFill>
              <a:srgbClr val="FFFF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white"/>
                </a:solidFill>
                <a:effectLst>
                  <a:outerShdw blurRad="38100" dist="38100" dir="2700000" algn="tl">
                    <a:srgbClr val="000000">
                      <a:alpha val="43137"/>
                    </a:srgbClr>
                  </a:outerShdw>
                </a:effectLst>
              </a:rPr>
              <a:t>We have evidence, </a:t>
            </a:r>
            <a:r>
              <a:rPr lang="en-US" sz="4400" dirty="0">
                <a:solidFill>
                  <a:prstClr val="white"/>
                </a:solidFill>
                <a:effectLst>
                  <a:outerShdw blurRad="38100" dist="38100" dir="2700000" algn="tl">
                    <a:srgbClr val="000000">
                      <a:alpha val="43137"/>
                    </a:srgbClr>
                  </a:outerShdw>
                </a:effectLst>
              </a:rPr>
              <a:t>however, </a:t>
            </a:r>
            <a:r>
              <a:rPr lang="en-US" sz="4400" dirty="0" smtClean="0">
                <a:solidFill>
                  <a:prstClr val="white"/>
                </a:solidFill>
                <a:effectLst>
                  <a:outerShdw blurRad="38100" dist="38100" dir="2700000" algn="tl">
                    <a:srgbClr val="000000">
                      <a:alpha val="43137"/>
                    </a:srgbClr>
                  </a:outerShdw>
                </a:effectLst>
              </a:rPr>
              <a:t>that the book was known revered from the middle of the second century B.C.  The Sibylline Oracles… contains quotations from the book of Daniel in a section commonly dated to the middle of the </a:t>
            </a:r>
            <a:r>
              <a:rPr lang="en-US" sz="4400" dirty="0">
                <a:solidFill>
                  <a:prstClr val="white"/>
                </a:solidFill>
                <a:effectLst>
                  <a:outerShdw blurRad="38100" dist="38100" dir="2700000" algn="tl">
                    <a:srgbClr val="000000">
                      <a:alpha val="43137"/>
                    </a:srgbClr>
                  </a:outerShdw>
                </a:effectLst>
              </a:rPr>
              <a:t>2nd century </a:t>
            </a:r>
            <a:r>
              <a:rPr lang="en-US" sz="4400" dirty="0" smtClean="0">
                <a:solidFill>
                  <a:prstClr val="white"/>
                </a:solidFill>
                <a:effectLst>
                  <a:outerShdw blurRad="38100" dist="38100" dir="2700000" algn="tl">
                    <a:srgbClr val="000000">
                      <a:alpha val="43137"/>
                    </a:srgbClr>
                  </a:outerShdw>
                </a:effectLst>
              </a:rPr>
              <a:t>B.C. The book was also popular with the Qumran community.</a:t>
            </a:r>
            <a:endParaRPr lang="en-US" sz="44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3133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586" y="-16080"/>
            <a:ext cx="1956217" cy="224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803" y="0"/>
            <a:ext cx="1740122" cy="219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72925" y="13478"/>
            <a:ext cx="1414197" cy="369332"/>
          </a:xfrm>
          <a:prstGeom prst="rect">
            <a:avLst/>
          </a:prstGeom>
          <a:noFill/>
        </p:spPr>
        <p:txBody>
          <a:bodyPr wrap="square" rtlCol="0">
            <a:spAutoFit/>
          </a:bodyPr>
          <a:lstStyle/>
          <a:p>
            <a:r>
              <a:rPr lang="en-US" b="1" dirty="0" smtClean="0">
                <a:solidFill>
                  <a:prstClr val="black"/>
                </a:solidFill>
              </a:rPr>
              <a:t>page 1,2</a:t>
            </a:r>
            <a:endParaRPr lang="en-US" b="1" dirty="0">
              <a:solidFill>
                <a:prstClr val="black"/>
              </a:solidFill>
            </a:endParaRPr>
          </a:p>
        </p:txBody>
      </p:sp>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292" y="2224572"/>
            <a:ext cx="7974843" cy="463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122832" y="764275"/>
            <a:ext cx="4149700" cy="5581934"/>
          </a:xfrm>
          <a:prstGeom prst="rightArrow">
            <a:avLst>
              <a:gd name="adj1" fmla="val 100000"/>
              <a:gd name="adj2" fmla="val 275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rPr>
              <a:t>“KNOWN</a:t>
            </a:r>
          </a:p>
          <a:p>
            <a:pPr algn="ctr"/>
            <a:r>
              <a:rPr lang="en-US" sz="4000" dirty="0" smtClean="0">
                <a:solidFill>
                  <a:prstClr val="white"/>
                </a:solidFill>
              </a:rPr>
              <a:t>AND</a:t>
            </a:r>
          </a:p>
          <a:p>
            <a:pPr algn="ctr"/>
            <a:r>
              <a:rPr lang="en-US" sz="4000" dirty="0" smtClean="0">
                <a:solidFill>
                  <a:prstClr val="white"/>
                </a:solidFill>
              </a:rPr>
              <a:t>REVERED FROM THE MIDDLE</a:t>
            </a:r>
          </a:p>
          <a:p>
            <a:pPr algn="ctr"/>
            <a:r>
              <a:rPr lang="en-US" sz="4000" dirty="0" smtClean="0">
                <a:solidFill>
                  <a:prstClr val="white"/>
                </a:solidFill>
              </a:rPr>
              <a:t> OF THE</a:t>
            </a:r>
          </a:p>
          <a:p>
            <a:pPr algn="ctr"/>
            <a:r>
              <a:rPr lang="en-US" sz="4000" dirty="0" smtClean="0">
                <a:solidFill>
                  <a:prstClr val="white"/>
                </a:solidFill>
              </a:rPr>
              <a:t>2</a:t>
            </a:r>
            <a:r>
              <a:rPr lang="en-US" sz="4000" baseline="30000" dirty="0" smtClean="0">
                <a:solidFill>
                  <a:prstClr val="white"/>
                </a:solidFill>
              </a:rPr>
              <a:t>nd</a:t>
            </a:r>
            <a:r>
              <a:rPr lang="en-US" sz="4000" dirty="0" smtClean="0">
                <a:solidFill>
                  <a:prstClr val="white"/>
                </a:solidFill>
              </a:rPr>
              <a:t> CENTURY B.C.”</a:t>
            </a:r>
          </a:p>
          <a:p>
            <a:pPr algn="ctr"/>
            <a:r>
              <a:rPr lang="en-US" dirty="0" smtClean="0">
                <a:solidFill>
                  <a:prstClr val="white"/>
                </a:solidFill>
              </a:rPr>
              <a:t>Critical comm. R. Hammer</a:t>
            </a:r>
            <a:endParaRPr lang="en-US" dirty="0">
              <a:solidFill>
                <a:prstClr val="white"/>
              </a:solidFill>
            </a:endParaRPr>
          </a:p>
        </p:txBody>
      </p:sp>
    </p:spTree>
    <p:extLst>
      <p:ext uri="{BB962C8B-B14F-4D97-AF65-F5344CB8AC3E}">
        <p14:creationId xmlns:p14="http://schemas.microsoft.com/office/powerpoint/2010/main" val="3490489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0006" cy="376379"/>
          </a:xfrm>
          <a:solidFill>
            <a:srgbClr val="002060"/>
          </a:solidFill>
        </p:spPr>
        <p:style>
          <a:lnRef idx="0">
            <a:schemeClr val="accent5"/>
          </a:lnRef>
          <a:fillRef idx="3">
            <a:schemeClr val="accent5"/>
          </a:fillRef>
          <a:effectRef idx="3">
            <a:schemeClr val="accent5"/>
          </a:effectRef>
          <a:fontRef idx="minor">
            <a:schemeClr val="lt1"/>
          </a:fontRef>
        </p:style>
        <p:txBody>
          <a:bodyPr>
            <a:normAutofit/>
          </a:bodyPr>
          <a:lstStyle/>
          <a:p>
            <a:r>
              <a:rPr lang="en-US" sz="800" b="1" dirty="0"/>
              <a:t>https://books.google.com/books?id=dw1tw9CB_9EC&amp;pg=PA20&amp;lpg=PA20&amp;dq=4Qdanc&amp;source=bl&amp;ots=5AUSLUfirn&amp;sig=8Mf9xB4cAc3EGVde7jRN3WVQSHU&amp;hl=en&amp;sa=X&amp;ved=0ahUKEwitrp6Q05_SAhUIShQKHdT5B0sQ6AEIHzAB#v=onepage&amp;q=4Qdanc&amp;f=false</a:t>
            </a:r>
          </a:p>
        </p:txBody>
      </p:sp>
      <p:sp>
        <p:nvSpPr>
          <p:cNvPr id="3" name="Content Placeholder 2"/>
          <p:cNvSpPr>
            <a:spLocks noGrp="1"/>
          </p:cNvSpPr>
          <p:nvPr>
            <p:ph idx="1"/>
          </p:nvPr>
        </p:nvSpPr>
        <p:spPr>
          <a:xfrm>
            <a:off x="0" y="6318797"/>
            <a:ext cx="2078421" cy="539202"/>
          </a:xfrm>
        </p:spPr>
        <p:txBody>
          <a:bodyPr/>
          <a:lstStyle/>
          <a:p>
            <a:pPr marL="0" indent="0">
              <a:buNone/>
            </a:pPr>
            <a:r>
              <a:rPr lang="en-US" dirty="0" smtClean="0"/>
              <a:t>pg. 19-20</a:t>
            </a:r>
            <a:endParaRPr lang="en-US" dirty="0"/>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81029"/>
            <a:ext cx="8751006" cy="633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9617"/>
            <a:ext cx="3079062" cy="345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968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7218"/>
            <a:ext cx="12192000" cy="953975"/>
          </a:xfrm>
        </p:spPr>
        <p:txBody>
          <a:bodyPr>
            <a:normAutofit/>
          </a:bodyPr>
          <a:lstStyle/>
          <a:p>
            <a:r>
              <a:rPr lang="en-US" sz="1400" dirty="0"/>
              <a:t>In 1969, based on the evidence available at that time regarding the Qumran Daniel texts, Roland K. Harrison had already concluded that the second century dating of the book of Daniel was “absolutely precluded by the evidence from Qumran, partly because there are no indications whatever that the sectaries compiled any of the Biblical manuscripts recovered from the site, and partly because there would, in the latter event, have been insufficient time for Maccabean compositions to be circulated, venerated, and accepted as canonical Scripture by a Maccabean sect” (Harrison 1969:1127</a:t>
            </a:r>
            <a:r>
              <a:rPr lang="en-US" sz="1400" dirty="0" smtClean="0"/>
              <a:t>).</a:t>
            </a:r>
            <a:endParaRPr lang="en-US" sz="1400" dirty="0"/>
          </a:p>
        </p:txBody>
      </p:sp>
      <p:sp>
        <p:nvSpPr>
          <p:cNvPr id="4" name="Rectangle 3"/>
          <p:cNvSpPr/>
          <p:nvPr/>
        </p:nvSpPr>
        <p:spPr>
          <a:xfrm>
            <a:off x="0" y="6334780"/>
            <a:ext cx="12192000" cy="523220"/>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dirty="0">
                <a:solidFill>
                  <a:prstClr val="white"/>
                </a:solidFill>
                <a:latin typeface="verdana"/>
              </a:rPr>
              <a:t>Gerhard </a:t>
            </a:r>
            <a:r>
              <a:rPr lang="en-US" sz="1400" dirty="0" err="1">
                <a:solidFill>
                  <a:prstClr val="white"/>
                </a:solidFill>
                <a:latin typeface="verdana"/>
              </a:rPr>
              <a:t>Hasel</a:t>
            </a:r>
            <a:r>
              <a:rPr lang="en-US" sz="1400" dirty="0">
                <a:solidFill>
                  <a:prstClr val="white"/>
                </a:solidFill>
                <a:latin typeface="verdana"/>
              </a:rPr>
              <a:t> (1935-1994</a:t>
            </a:r>
            <a:r>
              <a:rPr lang="en-US" sz="1400" dirty="0" smtClean="0">
                <a:solidFill>
                  <a:prstClr val="white"/>
                </a:solidFill>
                <a:latin typeface="verdana"/>
              </a:rPr>
              <a:t>) was </a:t>
            </a:r>
            <a:r>
              <a:rPr lang="en-US" sz="1400" dirty="0">
                <a:solidFill>
                  <a:prstClr val="white"/>
                </a:solidFill>
                <a:latin typeface="verdana"/>
              </a:rPr>
              <a:t>Professor of OT </a:t>
            </a:r>
            <a:r>
              <a:rPr lang="en-US" sz="1400" dirty="0" smtClean="0">
                <a:solidFill>
                  <a:prstClr val="white"/>
                </a:solidFill>
                <a:latin typeface="verdana"/>
              </a:rPr>
              <a:t>&amp; Biblical </a:t>
            </a:r>
            <a:r>
              <a:rPr lang="en-US" sz="1400" dirty="0">
                <a:solidFill>
                  <a:prstClr val="white"/>
                </a:solidFill>
                <a:latin typeface="verdana"/>
              </a:rPr>
              <a:t>Theology as well as Dean of the Seventh Day </a:t>
            </a:r>
            <a:r>
              <a:rPr lang="en-US" sz="1400" dirty="0" smtClean="0">
                <a:solidFill>
                  <a:prstClr val="white"/>
                </a:solidFill>
                <a:latin typeface="verdana"/>
              </a:rPr>
              <a:t>Adv. Theological </a:t>
            </a:r>
            <a:r>
              <a:rPr lang="en-US" sz="1400" dirty="0">
                <a:solidFill>
                  <a:prstClr val="white"/>
                </a:solidFill>
                <a:latin typeface="verdana"/>
              </a:rPr>
              <a:t>Seminary</a:t>
            </a:r>
            <a:r>
              <a:rPr lang="en-US" sz="1400" dirty="0" smtClean="0">
                <a:solidFill>
                  <a:prstClr val="white"/>
                </a:solidFill>
                <a:latin typeface="verdana"/>
              </a:rPr>
              <a:t>.</a:t>
            </a:r>
          </a:p>
          <a:p>
            <a:r>
              <a:rPr lang="en-US" sz="1400" dirty="0">
                <a:solidFill>
                  <a:prstClr val="white"/>
                </a:solidFill>
              </a:rPr>
              <a:t>http://www.biblearchaeology.org/post/2012/07/31/New-Light-on-the-Book-of-Daniel-from-the-Dead-Sea-Scrolls.aspx#Article</a:t>
            </a:r>
          </a:p>
        </p:txBody>
      </p:sp>
      <p:pic>
        <p:nvPicPr>
          <p:cNvPr id="33794" name="Picture 2" descr="http://www.biblearchaeology.org/image.axd?picture=2012%2f7%2fFrag+1+and+2+of+4QDanc.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891" y="-1"/>
            <a:ext cx="6568109" cy="5186149"/>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9935"/>
            <a:ext cx="5459104" cy="151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72257" y="0"/>
            <a:ext cx="5622878" cy="1200329"/>
          </a:xfrm>
          <a:prstGeom prst="rect">
            <a:avLst/>
          </a:prstGeom>
        </p:spPr>
        <p:txBody>
          <a:bodyPr wrap="square">
            <a:spAutoFit/>
          </a:bodyPr>
          <a:lstStyle/>
          <a:p>
            <a:r>
              <a:rPr lang="en-US" b="1" dirty="0">
                <a:solidFill>
                  <a:srgbClr val="301B11"/>
                </a:solidFill>
                <a:latin typeface="Verdana"/>
              </a:rPr>
              <a:t>Fragments 1 and </a:t>
            </a:r>
            <a:r>
              <a:rPr lang="en-US" b="1" dirty="0" smtClean="0">
                <a:solidFill>
                  <a:srgbClr val="301B11"/>
                </a:solidFill>
                <a:latin typeface="Verdana"/>
              </a:rPr>
              <a:t>2</a:t>
            </a:r>
          </a:p>
          <a:p>
            <a:r>
              <a:rPr lang="en-US" b="1" dirty="0" smtClean="0">
                <a:solidFill>
                  <a:srgbClr val="301B11"/>
                </a:solidFill>
                <a:latin typeface="Verdana"/>
              </a:rPr>
              <a:t>of </a:t>
            </a:r>
            <a:r>
              <a:rPr lang="en-US" b="1" dirty="0">
                <a:solidFill>
                  <a:srgbClr val="301B11"/>
                </a:solidFill>
                <a:latin typeface="Verdana"/>
              </a:rPr>
              <a:t>4QDanc </a:t>
            </a:r>
            <a:endParaRPr lang="en-US" b="1" dirty="0" smtClean="0">
              <a:solidFill>
                <a:srgbClr val="301B11"/>
              </a:solidFill>
              <a:latin typeface="Verdana"/>
            </a:endParaRPr>
          </a:p>
          <a:p>
            <a:r>
              <a:rPr lang="en-US" b="1" dirty="0" smtClean="0">
                <a:solidFill>
                  <a:srgbClr val="301B11"/>
                </a:solidFill>
                <a:latin typeface="Verdana"/>
              </a:rPr>
              <a:t>with Daniel</a:t>
            </a:r>
          </a:p>
          <a:p>
            <a:r>
              <a:rPr lang="en-US" b="1" dirty="0" smtClean="0">
                <a:solidFill>
                  <a:srgbClr val="301B11"/>
                </a:solidFill>
                <a:latin typeface="Verdana"/>
              </a:rPr>
              <a:t>10:5–11:12</a:t>
            </a:r>
            <a:r>
              <a:rPr lang="en-US" b="1" dirty="0">
                <a:solidFill>
                  <a:srgbClr val="301B11"/>
                </a:solidFill>
                <a:latin typeface="Verdana"/>
              </a:rPr>
              <a:t>. </a:t>
            </a:r>
            <a:r>
              <a:rPr lang="en-US" dirty="0">
                <a:solidFill>
                  <a:srgbClr val="301B11"/>
                </a:solidFill>
                <a:latin typeface="Verdana"/>
              </a:rPr>
              <a:t>IAA</a:t>
            </a:r>
            <a:endParaRPr lang="en-US" dirty="0">
              <a:solidFill>
                <a:prstClr val="black"/>
              </a:solidFill>
            </a:endParaRPr>
          </a:p>
        </p:txBody>
      </p:sp>
      <p:sp>
        <p:nvSpPr>
          <p:cNvPr id="6" name="Rectangle 5"/>
          <p:cNvSpPr/>
          <p:nvPr/>
        </p:nvSpPr>
        <p:spPr>
          <a:xfrm>
            <a:off x="0" y="3295160"/>
            <a:ext cx="6096000" cy="584775"/>
          </a:xfrm>
          <a:prstGeom prst="rect">
            <a:avLst/>
          </a:prstGeom>
        </p:spPr>
        <p:txBody>
          <a:bodyPr>
            <a:spAutoFit/>
          </a:bodyPr>
          <a:lstStyle/>
          <a:p>
            <a:r>
              <a:rPr lang="en-US" sz="1600" b="1" dirty="0">
                <a:solidFill>
                  <a:srgbClr val="301B11"/>
                </a:solidFill>
                <a:latin typeface="Verdana"/>
              </a:rPr>
              <a:t>Fragment 3 of 4QDanc </a:t>
            </a:r>
            <a:endParaRPr lang="en-US" sz="1600" b="1" dirty="0" smtClean="0">
              <a:solidFill>
                <a:srgbClr val="301B11"/>
              </a:solidFill>
              <a:latin typeface="Verdana"/>
            </a:endParaRPr>
          </a:p>
          <a:p>
            <a:r>
              <a:rPr lang="en-US" sz="1600" b="1" dirty="0" smtClean="0">
                <a:solidFill>
                  <a:srgbClr val="301B11"/>
                </a:solidFill>
                <a:latin typeface="Verdana"/>
              </a:rPr>
              <a:t>with </a:t>
            </a:r>
            <a:r>
              <a:rPr lang="en-US" sz="1600" b="1" dirty="0">
                <a:solidFill>
                  <a:srgbClr val="301B11"/>
                </a:solidFill>
                <a:latin typeface="Verdana"/>
              </a:rPr>
              <a:t>Daniel 11:13–17, 25–29. </a:t>
            </a:r>
            <a:r>
              <a:rPr lang="en-US" sz="1600" dirty="0">
                <a:solidFill>
                  <a:srgbClr val="301B11"/>
                </a:solidFill>
                <a:latin typeface="Verdana"/>
              </a:rPr>
              <a:t>IAA</a:t>
            </a:r>
            <a:endParaRPr lang="en-US" sz="1600" dirty="0">
              <a:solidFill>
                <a:prstClr val="black"/>
              </a:solidFill>
            </a:endParaRPr>
          </a:p>
        </p:txBody>
      </p:sp>
      <p:sp>
        <p:nvSpPr>
          <p:cNvPr id="7" name="Rectangle 6"/>
          <p:cNvSpPr/>
          <p:nvPr/>
        </p:nvSpPr>
        <p:spPr>
          <a:xfrm>
            <a:off x="0" y="0"/>
            <a:ext cx="5623891" cy="3231654"/>
          </a:xfrm>
          <a:prstGeom prst="rect">
            <a:avLst/>
          </a:prstGeom>
        </p:spPr>
        <p:txBody>
          <a:bodyPr wrap="square">
            <a:spAutoFit/>
          </a:bodyPr>
          <a:lstStyle/>
          <a:p>
            <a:r>
              <a:rPr lang="en-US" sz="1700" b="1" dirty="0">
                <a:solidFill>
                  <a:srgbClr val="301B11"/>
                </a:solidFill>
              </a:rPr>
              <a:t>The oldest manuscript of Daniel by far is 4QDanc, which Cross dated in 1961 to the “late second century BC” (Cross 1961:43). Scholars who support a date for the writing of the book of Daniel in the Maccabean crisis at about the middle of the second century BC will be able to say that 4QDanc is “only a half century later than the composition of the book of Daniel” (Ulrich 1987:17). This means for supporters of this dating that the manuscript evidence for Daniel is as close to the autograph as the </a:t>
            </a:r>
            <a:r>
              <a:rPr lang="en-US" sz="1700" b="1" dirty="0" err="1">
                <a:solidFill>
                  <a:srgbClr val="301B11"/>
                </a:solidFill>
              </a:rPr>
              <a:t>Rylands</a:t>
            </a:r>
            <a:r>
              <a:rPr lang="en-US" sz="1700" b="1" dirty="0">
                <a:solidFill>
                  <a:srgbClr val="301B11"/>
                </a:solidFill>
              </a:rPr>
              <a:t> Papyrus is to the Gospel of John. I quote: “It is thus, for the Hebrew Bible, comparable to the </a:t>
            </a:r>
            <a:r>
              <a:rPr lang="en-US" sz="1700" b="1" dirty="0" err="1">
                <a:solidFill>
                  <a:srgbClr val="301B11"/>
                </a:solidFill>
              </a:rPr>
              <a:t>Rylands</a:t>
            </a:r>
            <a:r>
              <a:rPr lang="en-US" sz="1700" b="1" dirty="0">
                <a:solidFill>
                  <a:srgbClr val="301B11"/>
                </a:solidFill>
              </a:rPr>
              <a:t> manuscript of the Johannine Gospel for the New Testament” (Ulrich 1989:3).</a:t>
            </a:r>
            <a:endParaRPr lang="en-US" sz="1700" b="1" dirty="0">
              <a:solidFill>
                <a:prstClr val="black"/>
              </a:solidFill>
            </a:endParaRPr>
          </a:p>
        </p:txBody>
      </p:sp>
    </p:spTree>
    <p:extLst>
      <p:ext uri="{BB962C8B-B14F-4D97-AF65-F5344CB8AC3E}">
        <p14:creationId xmlns:p14="http://schemas.microsoft.com/office/powerpoint/2010/main" val="2901791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a:stretch>
            <a:fillRect/>
          </a:stretch>
        </p:blipFill>
        <p:spPr bwMode="auto">
          <a:xfrm>
            <a:off x="5839983" y="1"/>
            <a:ext cx="63380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537233" cy="685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485460" y="6463861"/>
            <a:ext cx="1354523" cy="394139"/>
          </a:xfrm>
        </p:spPr>
        <p:txBody>
          <a:bodyPr>
            <a:normAutofit fontScale="92500" lnSpcReduction="20000"/>
          </a:bodyPr>
          <a:lstStyle/>
          <a:p>
            <a:pPr marL="0" indent="0">
              <a:buNone/>
            </a:pPr>
            <a:r>
              <a:rPr lang="en-US" dirty="0" smtClean="0"/>
              <a:t>pg. 108</a:t>
            </a:r>
            <a:endParaRPr lang="en-US"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680" y="696036"/>
            <a:ext cx="11434422" cy="5363569"/>
          </a:xfrm>
          <a:prstGeom prst="rect">
            <a:avLst/>
          </a:prstGeom>
          <a:noFill/>
          <a:ln>
            <a:noFill/>
          </a:ln>
          <a:effectLst>
            <a:outerShdw blurRad="127000" dist="254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050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93482" cy="331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9697"/>
            <a:ext cx="2893482" cy="36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340662" y="0"/>
            <a:ext cx="851338" cy="369332"/>
          </a:xfrm>
          <a:prstGeom prst="rect">
            <a:avLst/>
          </a:prstGeom>
          <a:noFill/>
        </p:spPr>
        <p:txBody>
          <a:bodyPr wrap="square" rtlCol="0">
            <a:spAutoFit/>
          </a:bodyPr>
          <a:lstStyle/>
          <a:p>
            <a:r>
              <a:rPr lang="en-US" dirty="0" smtClean="0">
                <a:solidFill>
                  <a:prstClr val="black"/>
                </a:solidFill>
              </a:rPr>
              <a:t>page 1</a:t>
            </a:r>
            <a:endParaRPr lang="en-US" dirty="0">
              <a:solidFill>
                <a:prstClr val="black"/>
              </a:solidFill>
            </a:endParaRPr>
          </a:p>
        </p:txBody>
      </p:sp>
      <p:pic>
        <p:nvPicPr>
          <p:cNvPr id="2969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2000"/>
                    </a14:imgEffect>
                  </a14:imgLayer>
                </a14:imgProps>
              </a:ext>
              <a:ext uri="{28A0092B-C50C-407E-A947-70E740481C1C}">
                <a14:useLocalDpi xmlns:a14="http://schemas.microsoft.com/office/drawing/2010/main" val="0"/>
              </a:ext>
            </a:extLst>
          </a:blip>
          <a:srcRect/>
          <a:stretch>
            <a:fillRect/>
          </a:stretch>
        </p:blipFill>
        <p:spPr bwMode="auto">
          <a:xfrm>
            <a:off x="3268388" y="369332"/>
            <a:ext cx="8413401" cy="637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788227" y="1158761"/>
            <a:ext cx="2458431" cy="2335850"/>
          </a:xfrm>
          <a:prstGeom prst="ellipse">
            <a:avLst/>
          </a:prstGeom>
          <a:solidFill>
            <a:srgbClr val="F2B8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6000" b="1" dirty="0" smtClean="0">
                <a:solidFill>
                  <a:schemeClr val="tx1"/>
                </a:solidFill>
              </a:rPr>
              <a:t>DSS</a:t>
            </a:r>
            <a:endParaRPr lang="en-US" sz="6000" b="1" dirty="0" smtClean="0">
              <a:solidFill>
                <a:schemeClr val="tx1"/>
              </a:solidFill>
            </a:endParaRPr>
          </a:p>
        </p:txBody>
      </p:sp>
      <p:sp>
        <p:nvSpPr>
          <p:cNvPr id="6" name="Right Arrow 5"/>
          <p:cNvSpPr/>
          <p:nvPr/>
        </p:nvSpPr>
        <p:spPr>
          <a:xfrm>
            <a:off x="2497539" y="3391726"/>
            <a:ext cx="1038477" cy="939083"/>
          </a:xfrm>
          <a:prstGeom prst="rightArrow">
            <a:avLst>
              <a:gd name="adj1" fmla="val 46526"/>
              <a:gd name="adj2" fmla="val 50000"/>
            </a:avLst>
          </a:prstGeom>
          <a:solidFill>
            <a:srgbClr val="FFCC00"/>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60923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0" y="6505684"/>
            <a:ext cx="1219200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smtClean="0">
                <a:solidFill>
                  <a:prstClr val="white"/>
                </a:solidFill>
              </a:rPr>
              <a:t>Photo: http</a:t>
            </a:r>
            <a:r>
              <a:rPr lang="en-US" dirty="0">
                <a:solidFill>
                  <a:prstClr val="white"/>
                </a:solidFill>
              </a:rPr>
              <a:t>://www.biblearchaeology.org/post/2012/07/31/New-Light-on-the-Book-of-Daniel-from-the-Dead-Sea-Scrolls.aspx</a:t>
            </a:r>
          </a:p>
        </p:txBody>
      </p:sp>
      <p:sp>
        <p:nvSpPr>
          <p:cNvPr id="8" name="Rectangle 7"/>
          <p:cNvSpPr/>
          <p:nvPr/>
        </p:nvSpPr>
        <p:spPr>
          <a:xfrm>
            <a:off x="10181300" y="0"/>
            <a:ext cx="1983475" cy="1384995"/>
          </a:xfrm>
          <a:prstGeom prst="rect">
            <a:avLst/>
          </a:prstGeom>
        </p:spPr>
        <p:txBody>
          <a:bodyPr wrap="square">
            <a:spAutoFit/>
          </a:bodyPr>
          <a:lstStyle/>
          <a:p>
            <a:r>
              <a:rPr lang="en-US" sz="1400" dirty="0" smtClean="0">
                <a:solidFill>
                  <a:prstClr val="white"/>
                </a:solidFill>
                <a:latin typeface="verdana"/>
              </a:rPr>
              <a:t>Photo:</a:t>
            </a:r>
          </a:p>
          <a:p>
            <a:r>
              <a:rPr lang="en-US" sz="1400" dirty="0" smtClean="0">
                <a:solidFill>
                  <a:prstClr val="white"/>
                </a:solidFill>
              </a:rPr>
              <a:t>New </a:t>
            </a:r>
            <a:r>
              <a:rPr lang="en-US" sz="1400" dirty="0">
                <a:solidFill>
                  <a:prstClr val="white"/>
                </a:solidFill>
              </a:rPr>
              <a:t>Light on the Book of Daniel from the Dead Sea Scrolls</a:t>
            </a:r>
          </a:p>
          <a:p>
            <a:r>
              <a:rPr lang="en-US" sz="1400" dirty="0" smtClean="0">
                <a:solidFill>
                  <a:srgbClr val="FFFF00"/>
                </a:solidFill>
              </a:rPr>
              <a:t>by</a:t>
            </a:r>
            <a:r>
              <a:rPr lang="en-US" sz="1400" dirty="0">
                <a:solidFill>
                  <a:srgbClr val="FFFF00"/>
                </a:solidFill>
              </a:rPr>
              <a:t> Gerhard </a:t>
            </a:r>
            <a:r>
              <a:rPr lang="en-US" sz="1400" dirty="0" err="1">
                <a:solidFill>
                  <a:srgbClr val="FFFF00"/>
                </a:solidFill>
              </a:rPr>
              <a:t>Hasel</a:t>
            </a:r>
            <a:r>
              <a:rPr lang="en-US" sz="1400" dirty="0">
                <a:solidFill>
                  <a:srgbClr val="FFFF00"/>
                </a:solidFill>
              </a:rPr>
              <a:t> </a:t>
            </a:r>
            <a:r>
              <a:rPr lang="en-US" sz="1400" dirty="0" smtClean="0">
                <a:solidFill>
                  <a:srgbClr val="FFFF00"/>
                </a:solidFill>
              </a:rPr>
              <a:t>PhD</a:t>
            </a:r>
          </a:p>
          <a:p>
            <a:r>
              <a:rPr lang="en-US" sz="1400" dirty="0" smtClean="0">
                <a:solidFill>
                  <a:srgbClr val="FFFF00"/>
                </a:solidFill>
              </a:rPr>
              <a:t>1992, republished 2012</a:t>
            </a:r>
            <a:endParaRPr lang="en-US" sz="1400" dirty="0">
              <a:solidFill>
                <a:srgbClr val="FFFF00"/>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4" y="1817778"/>
            <a:ext cx="6268738" cy="470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902" y="0"/>
            <a:ext cx="8084985" cy="1846659"/>
          </a:xfrm>
          <a:prstGeom prst="rect">
            <a:avLst/>
          </a:prstGeom>
        </p:spPr>
        <p:txBody>
          <a:bodyPr wrap="square">
            <a:spAutoFit/>
          </a:bodyPr>
          <a:lstStyle/>
          <a:p>
            <a:r>
              <a:rPr lang="en-US" dirty="0">
                <a:solidFill>
                  <a:prstClr val="white"/>
                </a:solidFill>
              </a:rPr>
              <a:t>Daniel Manuscripts from Qumran. Part 1: A Preliminary Edition of 4 </a:t>
            </a:r>
            <a:r>
              <a:rPr lang="en-US" dirty="0" err="1">
                <a:solidFill>
                  <a:prstClr val="white"/>
                </a:solidFill>
              </a:rPr>
              <a:t>QDan</a:t>
            </a:r>
            <a:r>
              <a:rPr lang="en-US" baseline="30000" dirty="0">
                <a:solidFill>
                  <a:prstClr val="white"/>
                </a:solidFill>
              </a:rPr>
              <a:t> a</a:t>
            </a:r>
            <a:endParaRPr lang="en-US" dirty="0">
              <a:solidFill>
                <a:prstClr val="white"/>
              </a:solidFill>
            </a:endParaRPr>
          </a:p>
          <a:p>
            <a:r>
              <a:rPr lang="en-US" sz="2400" b="1" dirty="0">
                <a:solidFill>
                  <a:srgbClr val="FFFF00"/>
                </a:solidFill>
                <a:latin typeface="arial"/>
              </a:rPr>
              <a:t>Eugene Ulrich</a:t>
            </a:r>
          </a:p>
          <a:p>
            <a:r>
              <a:rPr lang="en-US" sz="2400" b="1" i="1" dirty="0">
                <a:solidFill>
                  <a:srgbClr val="FFFF00"/>
                </a:solidFill>
                <a:latin typeface="arial"/>
              </a:rPr>
              <a:t>Bulletin of the American </a:t>
            </a:r>
            <a:r>
              <a:rPr lang="en-US" sz="2400" b="1" i="1" dirty="0" smtClean="0">
                <a:solidFill>
                  <a:srgbClr val="FFFF00"/>
                </a:solidFill>
                <a:latin typeface="arial"/>
              </a:rPr>
              <a:t>Schools of </a:t>
            </a:r>
            <a:r>
              <a:rPr lang="en-US" sz="2400" b="1" i="1" dirty="0">
                <a:solidFill>
                  <a:srgbClr val="FFFF00"/>
                </a:solidFill>
                <a:latin typeface="arial"/>
              </a:rPr>
              <a:t>Oriental Research</a:t>
            </a:r>
            <a:endParaRPr lang="en-US" sz="2400" b="1" dirty="0">
              <a:solidFill>
                <a:srgbClr val="FFFF00"/>
              </a:solidFill>
              <a:latin typeface="arial"/>
            </a:endParaRPr>
          </a:p>
          <a:p>
            <a:r>
              <a:rPr lang="en-US" sz="1600" dirty="0">
                <a:solidFill>
                  <a:prstClr val="white"/>
                </a:solidFill>
                <a:latin typeface="arial"/>
              </a:rPr>
              <a:t>No. 268 (Nov., 1987), pp. 17-37</a:t>
            </a:r>
          </a:p>
          <a:p>
            <a:r>
              <a:rPr lang="en-US" sz="1600" dirty="0">
                <a:solidFill>
                  <a:prstClr val="white"/>
                </a:solidFill>
                <a:latin typeface="arial"/>
              </a:rPr>
              <a:t>Published by: </a:t>
            </a:r>
            <a:r>
              <a:rPr lang="en-US" sz="1600" u="sng" dirty="0">
                <a:solidFill>
                  <a:prstClr val="white"/>
                </a:solidFill>
                <a:latin typeface="arial"/>
              </a:rPr>
              <a:t>The American Schools of Oriental Research</a:t>
            </a:r>
            <a:endParaRPr lang="en-US" sz="1600" dirty="0">
              <a:solidFill>
                <a:prstClr val="white"/>
              </a:solidFill>
              <a:latin typeface="arial"/>
            </a:endParaRPr>
          </a:p>
          <a:p>
            <a:r>
              <a:rPr lang="en-US" sz="1600" dirty="0" smtClean="0">
                <a:solidFill>
                  <a:prstClr val="white"/>
                </a:solidFill>
                <a:latin typeface="arial"/>
              </a:rPr>
              <a:t>Stable </a:t>
            </a:r>
            <a:r>
              <a:rPr lang="en-US" sz="1600" dirty="0">
                <a:solidFill>
                  <a:prstClr val="white"/>
                </a:solidFill>
                <a:latin typeface="arial"/>
              </a:rPr>
              <a:t>URL: http://www.jstor.org/stable/1356992</a:t>
            </a:r>
          </a:p>
        </p:txBody>
      </p:sp>
      <p:sp>
        <p:nvSpPr>
          <p:cNvPr id="20" name="Rectangle 19"/>
          <p:cNvSpPr/>
          <p:nvPr/>
        </p:nvSpPr>
        <p:spPr>
          <a:xfrm>
            <a:off x="69198" y="4180943"/>
            <a:ext cx="6173202" cy="1036037"/>
          </a:xfrm>
          <a:prstGeom prst="rect">
            <a:avLst/>
          </a:prstGeom>
          <a:noFill/>
          <a:ln w="57150">
            <a:solidFill>
              <a:srgbClr val="C00000"/>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8" name="Picture 4" descr="http://www.biblearchaeology.org/image.axd?picture=2012%2f7%2fFrag+1+and+2+of+4QDanc.bmp"/>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5000" contrast="68000"/>
                    </a14:imgEffect>
                  </a14:imgLayer>
                </a14:imgProps>
              </a:ext>
              <a:ext uri="{28A0092B-C50C-407E-A947-70E740481C1C}">
                <a14:useLocalDpi xmlns:a14="http://schemas.microsoft.com/office/drawing/2010/main" val="0"/>
              </a:ext>
            </a:extLst>
          </a:blip>
          <a:srcRect/>
          <a:stretch>
            <a:fillRect/>
          </a:stretch>
        </p:blipFill>
        <p:spPr bwMode="auto">
          <a:xfrm>
            <a:off x="6296992" y="1810828"/>
            <a:ext cx="5963320" cy="47086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Oval 16"/>
          <p:cNvSpPr/>
          <p:nvPr/>
        </p:nvSpPr>
        <p:spPr>
          <a:xfrm>
            <a:off x="6187080" y="2130059"/>
            <a:ext cx="3166281" cy="3086921"/>
          </a:xfrm>
          <a:prstGeom prst="ellipse">
            <a:avLst/>
          </a:prstGeom>
          <a:solidFill>
            <a:srgbClr val="F2B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rPr>
              <a:t>Fragment 3</a:t>
            </a:r>
          </a:p>
          <a:p>
            <a:pPr algn="ctr"/>
            <a:r>
              <a:rPr lang="en-US" sz="4000" b="1" dirty="0" smtClean="0">
                <a:solidFill>
                  <a:prstClr val="black"/>
                </a:solidFill>
              </a:rPr>
              <a:t>4QDan c</a:t>
            </a:r>
            <a:endParaRPr lang="en-US" sz="4000" b="1" dirty="0">
              <a:solidFill>
                <a:prstClr val="black"/>
              </a:solidFill>
            </a:endParaRPr>
          </a:p>
          <a:p>
            <a:pPr algn="ctr"/>
            <a:r>
              <a:rPr lang="en-US" sz="3200" b="1" dirty="0" smtClean="0">
                <a:solidFill>
                  <a:prstClr val="black"/>
                </a:solidFill>
                <a:latin typeface="Arial Black" panose="020B0A04020102020204" pitchFamily="34" charset="0"/>
              </a:rPr>
              <a:t>2</a:t>
            </a:r>
            <a:r>
              <a:rPr lang="en-US" sz="3200" b="1" baseline="30000" dirty="0" smtClean="0">
                <a:solidFill>
                  <a:prstClr val="black"/>
                </a:solidFill>
                <a:latin typeface="Arial Black" panose="020B0A04020102020204" pitchFamily="34" charset="0"/>
              </a:rPr>
              <a:t>nd</a:t>
            </a:r>
            <a:r>
              <a:rPr lang="en-US" sz="3200" b="1" dirty="0" smtClean="0">
                <a:solidFill>
                  <a:prstClr val="black"/>
                </a:solidFill>
                <a:latin typeface="Arial Black" panose="020B0A04020102020204" pitchFamily="34" charset="0"/>
              </a:rPr>
              <a:t> CENT</a:t>
            </a:r>
            <a:endParaRPr lang="en-US" sz="3200" b="1" dirty="0">
              <a:solidFill>
                <a:prstClr val="black"/>
              </a:solidFill>
              <a:latin typeface="Arial Black" panose="020B0A04020102020204" pitchFamily="34" charset="0"/>
            </a:endParaRPr>
          </a:p>
          <a:p>
            <a:pPr algn="ctr"/>
            <a:r>
              <a:rPr lang="en-US" sz="3200" b="1" dirty="0">
                <a:solidFill>
                  <a:prstClr val="black"/>
                </a:solidFill>
                <a:latin typeface="Arial Black" panose="020B0A04020102020204" pitchFamily="34" charset="0"/>
              </a:rPr>
              <a:t>BC</a:t>
            </a:r>
          </a:p>
          <a:p>
            <a:pPr algn="ctr"/>
            <a:r>
              <a:rPr lang="en-US" sz="1600" dirty="0">
                <a:solidFill>
                  <a:prstClr val="black"/>
                </a:solidFill>
              </a:rPr>
              <a:t>Dan. 11:13–17</a:t>
            </a:r>
            <a:r>
              <a:rPr lang="en-US" sz="1600" dirty="0" smtClean="0">
                <a:solidFill>
                  <a:prstClr val="black"/>
                </a:solidFill>
              </a:rPr>
              <a:t>,</a:t>
            </a:r>
          </a:p>
          <a:p>
            <a:pPr algn="ctr"/>
            <a:r>
              <a:rPr lang="en-US" sz="1600" dirty="0" smtClean="0">
                <a:solidFill>
                  <a:prstClr val="black"/>
                </a:solidFill>
              </a:rPr>
              <a:t>25–29</a:t>
            </a:r>
            <a:endParaRPr lang="en-US" sz="1600" dirty="0">
              <a:solidFill>
                <a:prstClr val="black"/>
              </a:solidFill>
            </a:endParaRPr>
          </a:p>
        </p:txBody>
      </p:sp>
    </p:spTree>
    <p:extLst>
      <p:ext uri="{BB962C8B-B14F-4D97-AF65-F5344CB8AC3E}">
        <p14:creationId xmlns:p14="http://schemas.microsoft.com/office/powerpoint/2010/main" val="2537636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93482" cy="331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9697"/>
            <a:ext cx="2893482" cy="364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340662" y="0"/>
            <a:ext cx="851338" cy="369332"/>
          </a:xfrm>
          <a:prstGeom prst="rect">
            <a:avLst/>
          </a:prstGeom>
          <a:noFill/>
        </p:spPr>
        <p:txBody>
          <a:bodyPr wrap="square" rtlCol="0">
            <a:spAutoFit/>
          </a:bodyPr>
          <a:lstStyle/>
          <a:p>
            <a:r>
              <a:rPr lang="en-US" dirty="0" err="1" smtClean="0">
                <a:solidFill>
                  <a:prstClr val="black"/>
                </a:solidFill>
              </a:rPr>
              <a:t>pg</a:t>
            </a:r>
            <a:r>
              <a:rPr lang="en-US" dirty="0" smtClean="0">
                <a:solidFill>
                  <a:prstClr val="black"/>
                </a:solidFill>
              </a:rPr>
              <a:t> 1-2</a:t>
            </a:r>
            <a:endParaRPr lang="en-US" dirty="0">
              <a:solidFill>
                <a:prstClr val="black"/>
              </a:solidFill>
            </a:endParaRPr>
          </a:p>
        </p:txBody>
      </p:sp>
      <p:pic>
        <p:nvPicPr>
          <p:cNvPr id="3072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2000"/>
                    </a14:imgEffect>
                  </a14:imgLayer>
                </a14:imgProps>
              </a:ext>
              <a:ext uri="{28A0092B-C50C-407E-A947-70E740481C1C}">
                <a14:useLocalDpi xmlns:a14="http://schemas.microsoft.com/office/drawing/2010/main" val="0"/>
              </a:ext>
            </a:extLst>
          </a:blip>
          <a:srcRect/>
          <a:stretch>
            <a:fillRect/>
          </a:stretch>
        </p:blipFill>
        <p:spPr bwMode="auto">
          <a:xfrm>
            <a:off x="2996933" y="69412"/>
            <a:ext cx="8343729" cy="648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70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4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Up Arrow Callout 39"/>
          <p:cNvSpPr/>
          <p:nvPr/>
        </p:nvSpPr>
        <p:spPr>
          <a:xfrm flipV="1">
            <a:off x="7708674" y="251340"/>
            <a:ext cx="1675945" cy="6003638"/>
          </a:xfrm>
          <a:prstGeom prst="upArrowCallout">
            <a:avLst>
              <a:gd name="adj1" fmla="val 8410"/>
              <a:gd name="adj2" fmla="val 9585"/>
              <a:gd name="adj3" fmla="val 17824"/>
              <a:gd name="adj4" fmla="val 26588"/>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7847787" y="352567"/>
            <a:ext cx="1382124" cy="1351128"/>
          </a:xfrm>
          <a:prstGeom prst="rect">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PROPOSED</a:t>
            </a:r>
          </a:p>
          <a:p>
            <a:pPr algn="ctr"/>
            <a:r>
              <a:rPr lang="en-US" sz="2000" b="1" dirty="0" smtClean="0">
                <a:solidFill>
                  <a:prstClr val="white"/>
                </a:solidFill>
              </a:rPr>
              <a:t>DATE</a:t>
            </a:r>
            <a:endParaRPr lang="en-US" sz="2000" b="1" dirty="0">
              <a:solidFill>
                <a:prstClr val="white"/>
              </a:solidFill>
            </a:endParaRPr>
          </a:p>
        </p:txBody>
      </p:sp>
      <p:sp>
        <p:nvSpPr>
          <p:cNvPr id="5" name="Right Arrow 4"/>
          <p:cNvSpPr/>
          <p:nvPr/>
        </p:nvSpPr>
        <p:spPr>
          <a:xfrm>
            <a:off x="164463" y="6195426"/>
            <a:ext cx="12027540" cy="36560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6" name="Up Arrow Callout 15"/>
          <p:cNvSpPr/>
          <p:nvPr/>
        </p:nvSpPr>
        <p:spPr>
          <a:xfrm flipV="1">
            <a:off x="8500441" y="1308542"/>
            <a:ext cx="1747524" cy="4919133"/>
          </a:xfrm>
          <a:prstGeom prst="upArrowCallout">
            <a:avLst>
              <a:gd name="adj1" fmla="val 6916"/>
              <a:gd name="adj2" fmla="val 7872"/>
              <a:gd name="adj3" fmla="val 16576"/>
              <a:gd name="adj4" fmla="val 27734"/>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solidFill>
                  <a:prstClr val="white"/>
                </a:solidFill>
              </a:rPr>
              <a:t>4Q </a:t>
            </a:r>
            <a:r>
              <a:rPr lang="en-US" dirty="0" err="1" smtClean="0">
                <a:solidFill>
                  <a:prstClr val="white"/>
                </a:solidFill>
              </a:rPr>
              <a:t>DanC</a:t>
            </a:r>
            <a:endParaRPr lang="en-US" dirty="0">
              <a:solidFill>
                <a:prstClr val="white"/>
              </a:solidFill>
            </a:endParaRPr>
          </a:p>
        </p:txBody>
      </p:sp>
      <p:cxnSp>
        <p:nvCxnSpPr>
          <p:cNvPr id="13" name="Straight Connector 12"/>
          <p:cNvCxnSpPr/>
          <p:nvPr/>
        </p:nvCxnSpPr>
        <p:spPr>
          <a:xfrm>
            <a:off x="6960359" y="6227877"/>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48215" y="621650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33799" y="621650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221655"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07239"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392823"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478407"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3991" y="620512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879319"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793735" y="6218773"/>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708151"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622567" y="623242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550631" y="624606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32931" y="6561231"/>
            <a:ext cx="11986596" cy="31357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   600           550          500           450           400           350           300           250          200           150           100            50              0</a:t>
            </a:r>
            <a:endParaRPr lang="en-US" dirty="0">
              <a:solidFill>
                <a:prstClr val="white"/>
              </a:solidFill>
            </a:endParaRPr>
          </a:p>
        </p:txBody>
      </p:sp>
      <p:sp>
        <p:nvSpPr>
          <p:cNvPr id="37" name="Down Arrow 36"/>
          <p:cNvSpPr/>
          <p:nvPr/>
        </p:nvSpPr>
        <p:spPr>
          <a:xfrm>
            <a:off x="11452009" y="352568"/>
            <a:ext cx="618695" cy="5852354"/>
          </a:xfrm>
          <a:prstGeom prst="downArrow">
            <a:avLst>
              <a:gd name="adj1" fmla="val 100000"/>
              <a:gd name="adj2" fmla="val 678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prstClr val="black"/>
                </a:solidFill>
              </a:rPr>
              <a:t>J</a:t>
            </a:r>
            <a:br>
              <a:rPr lang="en-US" sz="2800" b="1" dirty="0" smtClean="0">
                <a:solidFill>
                  <a:prstClr val="black"/>
                </a:solidFill>
              </a:rPr>
            </a:br>
            <a:r>
              <a:rPr lang="en-US" sz="2800" b="1" dirty="0" smtClean="0">
                <a:solidFill>
                  <a:prstClr val="black"/>
                </a:solidFill>
              </a:rPr>
              <a:t>E</a:t>
            </a:r>
            <a:br>
              <a:rPr lang="en-US" sz="2800" b="1" dirty="0" smtClean="0">
                <a:solidFill>
                  <a:prstClr val="black"/>
                </a:solidFill>
              </a:rPr>
            </a:br>
            <a:r>
              <a:rPr lang="en-US" sz="2800" b="1" dirty="0" smtClean="0">
                <a:solidFill>
                  <a:prstClr val="black"/>
                </a:solidFill>
              </a:rPr>
              <a:t>S</a:t>
            </a:r>
            <a:br>
              <a:rPr lang="en-US" sz="2800" b="1" dirty="0" smtClean="0">
                <a:solidFill>
                  <a:prstClr val="black"/>
                </a:solidFill>
              </a:rPr>
            </a:br>
            <a:r>
              <a:rPr lang="en-US" sz="2800" b="1" dirty="0" smtClean="0">
                <a:solidFill>
                  <a:prstClr val="black"/>
                </a:solidFill>
              </a:rPr>
              <a:t>U</a:t>
            </a:r>
            <a:br>
              <a:rPr lang="en-US" sz="2800" b="1" dirty="0" smtClean="0">
                <a:solidFill>
                  <a:prstClr val="black"/>
                </a:solidFill>
              </a:rPr>
            </a:br>
            <a:r>
              <a:rPr lang="en-US" sz="2800" b="1" dirty="0" smtClean="0">
                <a:solidFill>
                  <a:prstClr val="black"/>
                </a:solidFill>
              </a:rPr>
              <a:t>S</a:t>
            </a:r>
          </a:p>
          <a:p>
            <a:pPr algn="ctr"/>
            <a:endParaRPr lang="en-US" sz="2800" b="1" dirty="0">
              <a:solidFill>
                <a:prstClr val="black"/>
              </a:solidFill>
            </a:endParaRPr>
          </a:p>
          <a:p>
            <a:pPr algn="ctr"/>
            <a:endParaRPr lang="en-US" sz="2800" b="1" dirty="0" smtClean="0">
              <a:solidFill>
                <a:prstClr val="black"/>
              </a:solidFill>
            </a:endParaRPr>
          </a:p>
          <a:p>
            <a:pPr algn="ctr"/>
            <a:endParaRPr lang="en-US" sz="2800" b="1" dirty="0">
              <a:solidFill>
                <a:prstClr val="black"/>
              </a:solidFill>
            </a:endParaRPr>
          </a:p>
        </p:txBody>
      </p:sp>
      <p:cxnSp>
        <p:nvCxnSpPr>
          <p:cNvPr id="42" name="Straight Connector 41"/>
          <p:cNvCxnSpPr/>
          <p:nvPr/>
        </p:nvCxnSpPr>
        <p:spPr>
          <a:xfrm>
            <a:off x="9261443"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331248"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16820"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18159"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03731"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144339"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689303"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774875"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844680"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090299"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973195"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961784" y="6211395"/>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15824" y="6227161"/>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4460" y="6195629"/>
            <a:ext cx="0" cy="6303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eft Arrow Callout 8"/>
          <p:cNvSpPr/>
          <p:nvPr/>
        </p:nvSpPr>
        <p:spPr>
          <a:xfrm rot="16200000">
            <a:off x="-2566395" y="3049780"/>
            <a:ext cx="6097325" cy="345015"/>
          </a:xfrm>
          <a:prstGeom prst="leftArrowCallout">
            <a:avLst>
              <a:gd name="adj1" fmla="val 25000"/>
              <a:gd name="adj2" fmla="val 25000"/>
              <a:gd name="adj3" fmla="val 89240"/>
              <a:gd name="adj4" fmla="val 4946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605    Daniel 1:1</a:t>
            </a:r>
            <a:endParaRPr lang="en-US" sz="2400" b="1" dirty="0">
              <a:solidFill>
                <a:prstClr val="black"/>
              </a:solidFill>
            </a:endParaRPr>
          </a:p>
        </p:txBody>
      </p:sp>
      <p:sp>
        <p:nvSpPr>
          <p:cNvPr id="60" name="Left Arrow Callout 59"/>
          <p:cNvSpPr/>
          <p:nvPr/>
        </p:nvSpPr>
        <p:spPr>
          <a:xfrm rot="16749046">
            <a:off x="-2007287" y="3028652"/>
            <a:ext cx="6163124" cy="402116"/>
          </a:xfrm>
          <a:prstGeom prst="leftArrowCallout">
            <a:avLst>
              <a:gd name="adj1" fmla="val 25000"/>
              <a:gd name="adj2" fmla="val 25000"/>
              <a:gd name="adj3" fmla="val 89240"/>
              <a:gd name="adj4" fmla="val 4998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597 Fall of Jerusalem</a:t>
            </a:r>
            <a:endParaRPr lang="en-US" sz="2400" b="1" dirty="0">
              <a:solidFill>
                <a:prstClr val="black"/>
              </a:solidFill>
            </a:endParaRPr>
          </a:p>
        </p:txBody>
      </p:sp>
      <p:sp>
        <p:nvSpPr>
          <p:cNvPr id="61" name="Left Arrow Callout 60"/>
          <p:cNvSpPr/>
          <p:nvPr/>
        </p:nvSpPr>
        <p:spPr>
          <a:xfrm rot="17148782">
            <a:off x="-1424331" y="3166318"/>
            <a:ext cx="6121269" cy="370597"/>
          </a:xfrm>
          <a:prstGeom prst="leftArrowCallout">
            <a:avLst>
              <a:gd name="adj1" fmla="val 25000"/>
              <a:gd name="adj2" fmla="val 25000"/>
              <a:gd name="adj3" fmla="val 89240"/>
              <a:gd name="adj4" fmla="val 4965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587 DEST of Jerusalem</a:t>
            </a:r>
            <a:endParaRPr lang="en-US" sz="2400" b="1" dirty="0">
              <a:solidFill>
                <a:prstClr val="black"/>
              </a:solidFill>
            </a:endParaRPr>
          </a:p>
        </p:txBody>
      </p:sp>
      <p:sp>
        <p:nvSpPr>
          <p:cNvPr id="58" name="Left Arrow Callout 57"/>
          <p:cNvSpPr/>
          <p:nvPr/>
        </p:nvSpPr>
        <p:spPr>
          <a:xfrm rot="17154136">
            <a:off x="-438941" y="3108825"/>
            <a:ext cx="6231104" cy="382749"/>
          </a:xfrm>
          <a:prstGeom prst="leftArrowCallout">
            <a:avLst>
              <a:gd name="adj1" fmla="val 25000"/>
              <a:gd name="adj2" fmla="val 25000"/>
              <a:gd name="adj3" fmla="val 89240"/>
              <a:gd name="adj4" fmla="val 4998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RETURN</a:t>
            </a:r>
            <a:endParaRPr lang="en-US" sz="2400" b="1" dirty="0">
              <a:solidFill>
                <a:prstClr val="black"/>
              </a:solidFill>
            </a:endParaRPr>
          </a:p>
        </p:txBody>
      </p:sp>
      <p:sp>
        <p:nvSpPr>
          <p:cNvPr id="59" name="Left Arrow Callout 58"/>
          <p:cNvSpPr/>
          <p:nvPr/>
        </p:nvSpPr>
        <p:spPr>
          <a:xfrm rot="17350027">
            <a:off x="110066" y="3176522"/>
            <a:ext cx="6163124" cy="402116"/>
          </a:xfrm>
          <a:prstGeom prst="leftArrowCallout">
            <a:avLst>
              <a:gd name="adj1" fmla="val 25000"/>
              <a:gd name="adj2" fmla="val 25000"/>
              <a:gd name="adj3" fmla="val 89240"/>
              <a:gd name="adj4" fmla="val 49984"/>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TEMPLE  REBUILT</a:t>
            </a:r>
            <a:endParaRPr lang="en-US" sz="2400" b="1" dirty="0">
              <a:solidFill>
                <a:prstClr val="black"/>
              </a:solidFill>
            </a:endParaRPr>
          </a:p>
        </p:txBody>
      </p:sp>
      <p:pic>
        <p:nvPicPr>
          <p:cNvPr id="5122" name="Picture 2" descr="http://www.biblearchaeology.org/image.axd?picture=2012%2f7%2fFrag+1+and+2+of+4QDanc.bmp"/>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0" contrast="63000"/>
                    </a14:imgEffect>
                  </a14:imgLayer>
                </a14:imgProps>
              </a:ext>
              <a:ext uri="{28A0092B-C50C-407E-A947-70E740481C1C}">
                <a14:useLocalDpi xmlns:a14="http://schemas.microsoft.com/office/drawing/2010/main" val="0"/>
              </a:ext>
            </a:extLst>
          </a:blip>
          <a:srcRect/>
          <a:stretch>
            <a:fillRect/>
          </a:stretch>
        </p:blipFill>
        <p:spPr bwMode="auto">
          <a:xfrm>
            <a:off x="8658101" y="1410682"/>
            <a:ext cx="1428052" cy="11275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6" name="Oval 5"/>
          <p:cNvSpPr/>
          <p:nvPr/>
        </p:nvSpPr>
        <p:spPr>
          <a:xfrm>
            <a:off x="1990099" y="4193628"/>
            <a:ext cx="1724351" cy="1639612"/>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prstClr val="white"/>
                </a:solidFill>
              </a:rPr>
              <a:t>Medo</a:t>
            </a:r>
            <a:r>
              <a:rPr lang="en-US" sz="2000" b="1" dirty="0" smtClean="0">
                <a:solidFill>
                  <a:prstClr val="white"/>
                </a:solidFill>
              </a:rPr>
              <a:t> Persian</a:t>
            </a:r>
          </a:p>
          <a:p>
            <a:pPr algn="ctr"/>
            <a:r>
              <a:rPr lang="en-US" sz="2000" b="1" dirty="0" smtClean="0">
                <a:solidFill>
                  <a:prstClr val="white"/>
                </a:solidFill>
              </a:rPr>
              <a:t>Rule</a:t>
            </a:r>
            <a:endParaRPr lang="en-US" sz="2000" b="1" dirty="0">
              <a:solidFill>
                <a:prstClr val="white"/>
              </a:solidFill>
            </a:endParaRPr>
          </a:p>
        </p:txBody>
      </p:sp>
      <p:sp>
        <p:nvSpPr>
          <p:cNvPr id="57" name="Down Arrow Callout 56"/>
          <p:cNvSpPr/>
          <p:nvPr/>
        </p:nvSpPr>
        <p:spPr>
          <a:xfrm>
            <a:off x="991255" y="3744290"/>
            <a:ext cx="1389337" cy="2498637"/>
          </a:xfrm>
          <a:prstGeom prst="downArrowCallout">
            <a:avLst>
              <a:gd name="adj1" fmla="val 9684"/>
              <a:gd name="adj2" fmla="val 11161"/>
              <a:gd name="adj3" fmla="val 16372"/>
              <a:gd name="adj4" fmla="val 4609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rgbClr val="FFFF00"/>
                </a:solidFill>
              </a:rPr>
              <a:t>FALL OF BABYLON</a:t>
            </a:r>
            <a:endParaRPr lang="en-US" sz="2400" b="1" dirty="0">
              <a:solidFill>
                <a:srgbClr val="FFFF00"/>
              </a:solidFill>
            </a:endParaRPr>
          </a:p>
        </p:txBody>
      </p:sp>
      <p:sp>
        <p:nvSpPr>
          <p:cNvPr id="66" name="Oval 65"/>
          <p:cNvSpPr/>
          <p:nvPr/>
        </p:nvSpPr>
        <p:spPr>
          <a:xfrm>
            <a:off x="5752864" y="4188368"/>
            <a:ext cx="1724351" cy="1639612"/>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GRK</a:t>
            </a:r>
          </a:p>
          <a:p>
            <a:pPr algn="ctr"/>
            <a:r>
              <a:rPr lang="en-US" sz="2000" b="1" dirty="0" smtClean="0">
                <a:solidFill>
                  <a:prstClr val="white"/>
                </a:solidFill>
              </a:rPr>
              <a:t>Maced.</a:t>
            </a:r>
          </a:p>
          <a:p>
            <a:pPr algn="ctr"/>
            <a:r>
              <a:rPr lang="en-US" sz="2000" b="1" dirty="0" err="1" smtClean="0">
                <a:solidFill>
                  <a:prstClr val="white"/>
                </a:solidFill>
              </a:rPr>
              <a:t>hellenism</a:t>
            </a:r>
            <a:endParaRPr lang="en-US" sz="2000" b="1" dirty="0">
              <a:solidFill>
                <a:prstClr val="white"/>
              </a:solidFill>
            </a:endParaRPr>
          </a:p>
        </p:txBody>
      </p:sp>
      <p:sp>
        <p:nvSpPr>
          <p:cNvPr id="63" name="Down Arrow Callout 62"/>
          <p:cNvSpPr/>
          <p:nvPr/>
        </p:nvSpPr>
        <p:spPr>
          <a:xfrm>
            <a:off x="4738436" y="3754796"/>
            <a:ext cx="1389337" cy="2498637"/>
          </a:xfrm>
          <a:prstGeom prst="downArrowCallout">
            <a:avLst>
              <a:gd name="adj1" fmla="val 9684"/>
              <a:gd name="adj2" fmla="val 11161"/>
              <a:gd name="adj3" fmla="val 16372"/>
              <a:gd name="adj4" fmla="val 4609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rgbClr val="FFFF00"/>
                </a:solidFill>
              </a:rPr>
              <a:t>ALXNDR.</a:t>
            </a:r>
          </a:p>
          <a:p>
            <a:pPr algn="ctr"/>
            <a:r>
              <a:rPr lang="en-US" sz="2400" b="1" dirty="0" smtClean="0">
                <a:solidFill>
                  <a:srgbClr val="FFFF00"/>
                </a:solidFill>
              </a:rPr>
              <a:t>THE GREAT</a:t>
            </a:r>
            <a:endParaRPr lang="en-US" sz="2400" b="1" dirty="0">
              <a:solidFill>
                <a:srgbClr val="FFFF00"/>
              </a:solidFill>
            </a:endParaRPr>
          </a:p>
        </p:txBody>
      </p:sp>
      <p:sp>
        <p:nvSpPr>
          <p:cNvPr id="67" name="Oval 66"/>
          <p:cNvSpPr/>
          <p:nvPr/>
        </p:nvSpPr>
        <p:spPr>
          <a:xfrm>
            <a:off x="10493219" y="4183108"/>
            <a:ext cx="1724351" cy="1639612"/>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ROMAN</a:t>
            </a:r>
          </a:p>
          <a:p>
            <a:pPr algn="ctr"/>
            <a:r>
              <a:rPr lang="en-US" sz="2000" b="1" dirty="0" smtClean="0">
                <a:solidFill>
                  <a:prstClr val="white"/>
                </a:solidFill>
              </a:rPr>
              <a:t>RULE</a:t>
            </a:r>
            <a:endParaRPr lang="en-US" sz="2000" b="1" dirty="0">
              <a:solidFill>
                <a:prstClr val="white"/>
              </a:solidFill>
            </a:endParaRPr>
          </a:p>
        </p:txBody>
      </p:sp>
      <p:sp>
        <p:nvSpPr>
          <p:cNvPr id="64" name="Down Arrow Callout 63"/>
          <p:cNvSpPr/>
          <p:nvPr/>
        </p:nvSpPr>
        <p:spPr>
          <a:xfrm>
            <a:off x="9724051" y="3744290"/>
            <a:ext cx="1203063" cy="2472351"/>
          </a:xfrm>
          <a:prstGeom prst="downArrowCallout">
            <a:avLst>
              <a:gd name="adj1" fmla="val 9684"/>
              <a:gd name="adj2" fmla="val 11161"/>
              <a:gd name="adj3" fmla="val 16372"/>
              <a:gd name="adj4" fmla="val 46097"/>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rgbClr val="FFFF00"/>
                </a:solidFill>
              </a:rPr>
              <a:t>JULIUS</a:t>
            </a:r>
          </a:p>
          <a:p>
            <a:pPr algn="ctr"/>
            <a:r>
              <a:rPr lang="en-US" sz="2400" b="1" dirty="0" smtClean="0">
                <a:solidFill>
                  <a:srgbClr val="FFFF00"/>
                </a:solidFill>
              </a:rPr>
              <a:t>CEASAR</a:t>
            </a:r>
            <a:endParaRPr lang="en-US" sz="2400" b="1" dirty="0">
              <a:solidFill>
                <a:srgbClr val="FFFF00"/>
              </a:solidFill>
            </a:endParaRPr>
          </a:p>
        </p:txBody>
      </p:sp>
    </p:spTree>
    <p:extLst>
      <p:ext uri="{BB962C8B-B14F-4D97-AF65-F5344CB8AC3E}">
        <p14:creationId xmlns:p14="http://schemas.microsoft.com/office/powerpoint/2010/main" val="759289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0" y="204"/>
            <a:ext cx="12192000" cy="1087821"/>
          </a:xfrm>
        </p:spPr>
        <p:txBody>
          <a:bodyPr/>
          <a:lstStyle/>
          <a:p>
            <a:r>
              <a:rPr lang="en-US" b="1" dirty="0" smtClean="0">
                <a:solidFill>
                  <a:schemeClr val="bg1"/>
                </a:solidFill>
                <a:latin typeface="+mn-lt"/>
              </a:rPr>
              <a:t>QUESTIONS for the critic:</a:t>
            </a:r>
            <a:endParaRPr lang="en-US" b="1" dirty="0">
              <a:solidFill>
                <a:schemeClr val="bg1"/>
              </a:solidFill>
              <a:latin typeface="+mn-lt"/>
            </a:endParaRPr>
          </a:p>
        </p:txBody>
      </p:sp>
      <p:sp>
        <p:nvSpPr>
          <p:cNvPr id="3" name="Subtitle 2"/>
          <p:cNvSpPr>
            <a:spLocks noGrp="1"/>
          </p:cNvSpPr>
          <p:nvPr>
            <p:ph type="subTitle" idx="1"/>
          </p:nvPr>
        </p:nvSpPr>
        <p:spPr>
          <a:xfrm>
            <a:off x="0" y="1111090"/>
            <a:ext cx="12192000" cy="5746913"/>
          </a:xfrm>
        </p:spPr>
        <p:txBody>
          <a:bodyPr>
            <a:normAutofit/>
          </a:bodyPr>
          <a:lstStyle/>
          <a:p>
            <a:pPr marL="342900" indent="-342900" algn="l">
              <a:buFont typeface="Courier New" panose="02070309020205020404" pitchFamily="49" charset="0"/>
              <a:buChar char="o"/>
            </a:pPr>
            <a:r>
              <a:rPr lang="en-US" dirty="0" smtClean="0">
                <a:solidFill>
                  <a:schemeClr val="bg1"/>
                </a:solidFill>
              </a:rPr>
              <a:t>If the book is written in the 160’s (BC), how did it get so widely used that we see multiple copies at Qumran, beginning c. 125?  </a:t>
            </a:r>
            <a:endParaRPr lang="en-US" dirty="0">
              <a:solidFill>
                <a:schemeClr val="bg1"/>
              </a:solidFill>
            </a:endParaRPr>
          </a:p>
          <a:p>
            <a:pPr marL="342900" indent="-342900" algn="l">
              <a:buFont typeface="Courier New" panose="02070309020205020404" pitchFamily="49" charset="0"/>
              <a:buChar char="o"/>
            </a:pPr>
            <a:r>
              <a:rPr lang="en-US" dirty="0" smtClean="0">
                <a:solidFill>
                  <a:schemeClr val="bg1"/>
                </a:solidFill>
              </a:rPr>
              <a:t>If the part of the book that predicted what would come next, failed exactly there, why did it receive such quick recognition if it was obviously wrong in what happened next?</a:t>
            </a:r>
          </a:p>
          <a:p>
            <a:pPr marL="342900" indent="-342900" algn="l">
              <a:buFont typeface="Courier New" panose="02070309020205020404" pitchFamily="49" charset="0"/>
              <a:buChar char="o"/>
            </a:pPr>
            <a:r>
              <a:rPr lang="en-US" dirty="0" smtClean="0">
                <a:solidFill>
                  <a:schemeClr val="bg1"/>
                </a:solidFill>
              </a:rPr>
              <a:t>If the 2</a:t>
            </a:r>
            <a:r>
              <a:rPr lang="en-US" baseline="30000" dirty="0" smtClean="0">
                <a:solidFill>
                  <a:schemeClr val="bg1"/>
                </a:solidFill>
              </a:rPr>
              <a:t>nd</a:t>
            </a:r>
            <a:r>
              <a:rPr lang="en-US" dirty="0" smtClean="0">
                <a:solidFill>
                  <a:schemeClr val="bg1"/>
                </a:solidFill>
              </a:rPr>
              <a:t> and 3</a:t>
            </a:r>
            <a:r>
              <a:rPr lang="en-US" baseline="30000" dirty="0" smtClean="0">
                <a:solidFill>
                  <a:schemeClr val="bg1"/>
                </a:solidFill>
              </a:rPr>
              <a:t>rd</a:t>
            </a:r>
            <a:r>
              <a:rPr lang="en-US" dirty="0" smtClean="0">
                <a:solidFill>
                  <a:schemeClr val="bg1"/>
                </a:solidFill>
              </a:rPr>
              <a:t> empires are the Medes and the Persians, why does the book refer to them together in “the laws of the Medes and the Persians?”</a:t>
            </a:r>
          </a:p>
          <a:p>
            <a:pPr marL="342900" indent="-342900" algn="l">
              <a:buFont typeface="Courier New" panose="02070309020205020404" pitchFamily="49" charset="0"/>
              <a:buChar char="o"/>
            </a:pPr>
            <a:r>
              <a:rPr lang="en-US" dirty="0" smtClean="0">
                <a:solidFill>
                  <a:schemeClr val="bg1"/>
                </a:solidFill>
              </a:rPr>
              <a:t>Is it just a coincidence that the kingdom of God (according to the NT), came at the time of the 1</a:t>
            </a:r>
            <a:r>
              <a:rPr lang="en-US" baseline="30000" dirty="0" smtClean="0">
                <a:solidFill>
                  <a:schemeClr val="bg1"/>
                </a:solidFill>
              </a:rPr>
              <a:t>st</a:t>
            </a:r>
            <a:r>
              <a:rPr lang="en-US" dirty="0" smtClean="0">
                <a:solidFill>
                  <a:schemeClr val="bg1"/>
                </a:solidFill>
              </a:rPr>
              <a:t> century?</a:t>
            </a:r>
          </a:p>
          <a:p>
            <a:pPr marL="342900" indent="-342900" algn="l">
              <a:buFont typeface="Courier New" panose="02070309020205020404" pitchFamily="49" charset="0"/>
              <a:buChar char="o"/>
            </a:pPr>
            <a:r>
              <a:rPr lang="en-US" dirty="0" smtClean="0">
                <a:solidFill>
                  <a:schemeClr val="bg1"/>
                </a:solidFill>
              </a:rPr>
              <a:t>Is it just a coincidence that the temple was destroyed, never to be rebuilt again, right in the first century?</a:t>
            </a:r>
          </a:p>
          <a:p>
            <a:pPr marL="342900" indent="-342900" algn="l">
              <a:buFont typeface="Courier New" panose="02070309020205020404" pitchFamily="49" charset="0"/>
              <a:buChar char="o"/>
            </a:pPr>
            <a:r>
              <a:rPr lang="en-US" dirty="0" smtClean="0">
                <a:solidFill>
                  <a:schemeClr val="bg1"/>
                </a:solidFill>
              </a:rPr>
              <a:t>If </a:t>
            </a:r>
            <a:r>
              <a:rPr lang="en-US" dirty="0" smtClean="0">
                <a:solidFill>
                  <a:schemeClr val="bg1"/>
                </a:solidFill>
              </a:rPr>
              <a:t>the author is manufacturing names and events, why did he have Belshazzar (thought to be an invented name before the </a:t>
            </a:r>
            <a:r>
              <a:rPr lang="en-US" dirty="0" err="1" smtClean="0">
                <a:solidFill>
                  <a:schemeClr val="bg1"/>
                </a:solidFill>
              </a:rPr>
              <a:t>Nabonidas</a:t>
            </a:r>
            <a:r>
              <a:rPr lang="en-US" dirty="0" smtClean="0">
                <a:solidFill>
                  <a:schemeClr val="bg1"/>
                </a:solidFill>
              </a:rPr>
              <a:t> </a:t>
            </a:r>
            <a:r>
              <a:rPr lang="en-US" dirty="0" smtClean="0">
                <a:solidFill>
                  <a:schemeClr val="bg1"/>
                </a:solidFill>
              </a:rPr>
              <a:t>inscriptions </a:t>
            </a:r>
            <a:r>
              <a:rPr lang="en-US" dirty="0" smtClean="0">
                <a:solidFill>
                  <a:schemeClr val="bg1"/>
                </a:solidFill>
              </a:rPr>
              <a:t>came to light) offer Daniel the 3</a:t>
            </a:r>
            <a:r>
              <a:rPr lang="en-US" baseline="30000" dirty="0" smtClean="0">
                <a:solidFill>
                  <a:schemeClr val="bg1"/>
                </a:solidFill>
              </a:rPr>
              <a:t>rd</a:t>
            </a:r>
            <a:r>
              <a:rPr lang="en-US" dirty="0" smtClean="0">
                <a:solidFill>
                  <a:schemeClr val="bg1"/>
                </a:solidFill>
              </a:rPr>
              <a:t> place in the kingdom?</a:t>
            </a:r>
          </a:p>
          <a:p>
            <a:pPr marL="342900" indent="-342900" algn="l">
              <a:buFont typeface="Wingdings" panose="05000000000000000000" pitchFamily="2" charset="2"/>
              <a:buChar char="Ø"/>
            </a:pPr>
            <a:endParaRPr lang="en-US" dirty="0" smtClean="0">
              <a:solidFill>
                <a:schemeClr val="bg1"/>
              </a:solidFill>
            </a:endParaRPr>
          </a:p>
          <a:p>
            <a:pPr marL="342900" indent="-342900" algn="l">
              <a:buFont typeface="Wingdings" panose="05000000000000000000" pitchFamily="2" charset="2"/>
              <a:buChar char="Ø"/>
            </a:pPr>
            <a:endParaRPr lang="en-US" dirty="0">
              <a:solidFill>
                <a:schemeClr val="bg1"/>
              </a:solidFill>
            </a:endParaRPr>
          </a:p>
        </p:txBody>
      </p:sp>
    </p:spTree>
    <p:extLst>
      <p:ext uri="{BB962C8B-B14F-4D97-AF65-F5344CB8AC3E}">
        <p14:creationId xmlns:p14="http://schemas.microsoft.com/office/powerpoint/2010/main" val="3343389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531733"/>
            <a:ext cx="3939652" cy="584775"/>
          </a:xfrm>
          <a:prstGeom prst="rect">
            <a:avLst/>
          </a:prstGeom>
        </p:spPr>
        <p:txBody>
          <a:bodyPr wrap="square">
            <a:spAutoFit/>
          </a:bodyPr>
          <a:lstStyle/>
          <a:p>
            <a:r>
              <a:rPr lang="en-US" sz="1600" dirty="0" smtClean="0">
                <a:latin typeface="+mj-lt"/>
              </a:rPr>
              <a:t>1.2 M in </a:t>
            </a:r>
            <a:r>
              <a:rPr lang="en-US" sz="1600" dirty="0">
                <a:latin typeface="+mj-lt"/>
              </a:rPr>
              <a:t>its first two years </a:t>
            </a:r>
            <a:r>
              <a:rPr lang="en-US" sz="1600" dirty="0" smtClean="0">
                <a:latin typeface="+mj-lt"/>
              </a:rPr>
              <a:t/>
            </a:r>
            <a:br>
              <a:rPr lang="en-US" sz="1600" dirty="0" smtClean="0">
                <a:latin typeface="+mj-lt"/>
              </a:rPr>
            </a:br>
            <a:r>
              <a:rPr lang="en-US" sz="1600" dirty="0" smtClean="0">
                <a:latin typeface="+mj-lt"/>
              </a:rPr>
              <a:t>28 M had </a:t>
            </a:r>
            <a:r>
              <a:rPr lang="en-US" sz="1600" dirty="0">
                <a:latin typeface="+mj-lt"/>
              </a:rPr>
              <a:t>sold by 1990</a:t>
            </a:r>
          </a:p>
        </p:txBody>
      </p:sp>
      <p:pic>
        <p:nvPicPr>
          <p:cNvPr id="37890" name="Picture 2" descr="The Late, Great Planet Earth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77" y="1137099"/>
            <a:ext cx="2765046" cy="407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7793"/>
            <a:ext cx="3048000" cy="1200329"/>
          </a:xfrm>
          <a:prstGeom prst="rect">
            <a:avLst/>
          </a:prstGeom>
        </p:spPr>
        <p:txBody>
          <a:bodyPr wrap="square">
            <a:spAutoFit/>
          </a:bodyPr>
          <a:lstStyle/>
          <a:p>
            <a:r>
              <a:rPr lang="en-US" dirty="0">
                <a:solidFill>
                  <a:srgbClr val="333333"/>
                </a:solidFill>
                <a:latin typeface="Open Sans"/>
              </a:rPr>
              <a:t>The New York Times called it the "no. 1 non-fiction bestseller of the decade." </a:t>
            </a:r>
            <a:endParaRPr lang="en-US" dirty="0" smtClean="0">
              <a:solidFill>
                <a:srgbClr val="333333"/>
              </a:solidFill>
              <a:latin typeface="Open Sans"/>
            </a:endParaRPr>
          </a:p>
          <a:p>
            <a:r>
              <a:rPr lang="en-US" dirty="0" smtClean="0">
                <a:solidFill>
                  <a:srgbClr val="333333"/>
                </a:solidFill>
                <a:latin typeface="Open Sans"/>
              </a:rPr>
              <a:t>-Zondervan </a:t>
            </a:r>
            <a:endParaRPr lang="en-US" dirty="0"/>
          </a:p>
        </p:txBody>
      </p:sp>
      <p:sp>
        <p:nvSpPr>
          <p:cNvPr id="6" name="Rectangle 5"/>
          <p:cNvSpPr/>
          <p:nvPr/>
        </p:nvSpPr>
        <p:spPr>
          <a:xfrm>
            <a:off x="-4372" y="6150114"/>
            <a:ext cx="3375369" cy="553998"/>
          </a:xfrm>
          <a:prstGeom prst="rect">
            <a:avLst/>
          </a:prstGeom>
        </p:spPr>
        <p:txBody>
          <a:bodyPr wrap="square">
            <a:spAutoFit/>
          </a:bodyPr>
          <a:lstStyle/>
          <a:p>
            <a:r>
              <a:rPr lang="en-US" sz="1000" dirty="0" smtClean="0">
                <a:solidFill>
                  <a:srgbClr val="000000"/>
                </a:solidFill>
                <a:latin typeface="leitura-news"/>
              </a:rPr>
              <a:t>1999:</a:t>
            </a:r>
          </a:p>
          <a:p>
            <a:r>
              <a:rPr lang="en-US" sz="1000" dirty="0" smtClean="0">
                <a:solidFill>
                  <a:srgbClr val="000000"/>
                </a:solidFill>
                <a:latin typeface="leitura-news"/>
              </a:rPr>
              <a:t>over </a:t>
            </a:r>
            <a:r>
              <a:rPr lang="en-US" sz="1000" dirty="0">
                <a:solidFill>
                  <a:srgbClr val="000000"/>
                </a:solidFill>
                <a:latin typeface="leitura-news"/>
              </a:rPr>
              <a:t>35 million copies. </a:t>
            </a:r>
            <a:r>
              <a:rPr lang="en-US" sz="1000" dirty="0" smtClean="0">
                <a:solidFill>
                  <a:srgbClr val="000000"/>
                </a:solidFill>
                <a:latin typeface="leitura-news"/>
              </a:rPr>
              <a:t> </a:t>
            </a:r>
          </a:p>
          <a:p>
            <a:r>
              <a:rPr lang="en-US" sz="1000" dirty="0" smtClean="0">
                <a:solidFill>
                  <a:srgbClr val="000000"/>
                </a:solidFill>
                <a:latin typeface="leitura-news"/>
              </a:rPr>
              <a:t>Christianity Today  </a:t>
            </a:r>
            <a:r>
              <a:rPr lang="en-US" sz="1000" dirty="0" err="1" smtClean="0">
                <a:solidFill>
                  <a:srgbClr val="000000"/>
                </a:solidFill>
                <a:latin typeface="leitura-news"/>
              </a:rPr>
              <a:t>R.C.Clouse</a:t>
            </a:r>
            <a:r>
              <a:rPr lang="en-US" sz="1000" dirty="0" smtClean="0">
                <a:solidFill>
                  <a:srgbClr val="000000"/>
                </a:solidFill>
                <a:latin typeface="leitura-news"/>
              </a:rPr>
              <a:t>   1999</a:t>
            </a:r>
            <a:endParaRPr lang="en-US" sz="1000" dirty="0"/>
          </a:p>
        </p:txBody>
      </p:sp>
      <p:grpSp>
        <p:nvGrpSpPr>
          <p:cNvPr id="37893" name="Group 37892"/>
          <p:cNvGrpSpPr/>
          <p:nvPr/>
        </p:nvGrpSpPr>
        <p:grpSpPr>
          <a:xfrm>
            <a:off x="3598458" y="103329"/>
            <a:ext cx="345745" cy="6194921"/>
            <a:chOff x="3598458" y="165188"/>
            <a:chExt cx="345745" cy="5552250"/>
          </a:xfrm>
        </p:grpSpPr>
        <p:sp>
          <p:nvSpPr>
            <p:cNvPr id="8" name="Rectangle 7"/>
            <p:cNvSpPr/>
            <p:nvPr/>
          </p:nvSpPr>
          <p:spPr>
            <a:xfrm>
              <a:off x="3602921" y="4988857"/>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05152" y="4613299"/>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05149" y="4232551"/>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07380" y="3855577"/>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149" y="3483092"/>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07380" y="3118351"/>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07377" y="2790777"/>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09608" y="2413804"/>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605149" y="2040182"/>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607380" y="1663208"/>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07377" y="1294692"/>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09608" y="917718"/>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605152" y="540745"/>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607383" y="165188"/>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598458" y="5369448"/>
              <a:ext cx="334595" cy="347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3997841" y="4024384"/>
            <a:ext cx="812040" cy="369332"/>
          </a:xfrm>
          <a:prstGeom prst="rect">
            <a:avLst/>
          </a:prstGeom>
          <a:noFill/>
        </p:spPr>
        <p:txBody>
          <a:bodyPr wrap="square" rtlCol="0">
            <a:spAutoFit/>
          </a:bodyPr>
          <a:lstStyle/>
          <a:p>
            <a:r>
              <a:rPr lang="en-US" dirty="0" smtClean="0"/>
              <a:t>10M</a:t>
            </a:r>
            <a:endParaRPr lang="en-US" dirty="0"/>
          </a:p>
        </p:txBody>
      </p:sp>
      <p:sp>
        <p:nvSpPr>
          <p:cNvPr id="66" name="Oval 65"/>
          <p:cNvSpPr/>
          <p:nvPr/>
        </p:nvSpPr>
        <p:spPr>
          <a:xfrm>
            <a:off x="8024129" y="613203"/>
            <a:ext cx="269779" cy="261170"/>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67" name="Group 66"/>
          <p:cNvGrpSpPr/>
          <p:nvPr/>
        </p:nvGrpSpPr>
        <p:grpSpPr>
          <a:xfrm rot="5400000">
            <a:off x="7008726" y="3229176"/>
            <a:ext cx="352571" cy="6467966"/>
            <a:chOff x="3605281" y="1522458"/>
            <a:chExt cx="352571" cy="4423655"/>
          </a:xfrm>
        </p:grpSpPr>
        <p:sp>
          <p:nvSpPr>
            <p:cNvPr id="68" name="Rectangle 67"/>
            <p:cNvSpPr/>
            <p:nvPr/>
          </p:nvSpPr>
          <p:spPr>
            <a:xfrm>
              <a:off x="3616658" y="5292727"/>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05284" y="4959122"/>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605281" y="4612542"/>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607556" y="4268686"/>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3605281" y="3930085"/>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607556" y="3596478"/>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607553" y="3249898"/>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609828" y="2906041"/>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3605281" y="2565168"/>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607556" y="2212895"/>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607553" y="1866313"/>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609828" y="1522458"/>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612108" y="5636406"/>
              <a:ext cx="341194" cy="309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p:cNvSpPr txBox="1"/>
          <p:nvPr/>
        </p:nvSpPr>
        <p:spPr>
          <a:xfrm>
            <a:off x="3980698" y="1954029"/>
            <a:ext cx="812040" cy="369332"/>
          </a:xfrm>
          <a:prstGeom prst="rect">
            <a:avLst/>
          </a:prstGeom>
          <a:noFill/>
        </p:spPr>
        <p:txBody>
          <a:bodyPr wrap="square" rtlCol="0">
            <a:spAutoFit/>
          </a:bodyPr>
          <a:lstStyle/>
          <a:p>
            <a:r>
              <a:rPr lang="en-US" dirty="0" smtClean="0"/>
              <a:t>20M</a:t>
            </a:r>
            <a:endParaRPr lang="en-US" dirty="0"/>
          </a:p>
        </p:txBody>
      </p:sp>
      <p:sp>
        <p:nvSpPr>
          <p:cNvPr id="86" name="TextBox 85"/>
          <p:cNvSpPr txBox="1"/>
          <p:nvPr/>
        </p:nvSpPr>
        <p:spPr>
          <a:xfrm>
            <a:off x="3944203" y="-54592"/>
            <a:ext cx="812040" cy="369332"/>
          </a:xfrm>
          <a:prstGeom prst="rect">
            <a:avLst/>
          </a:prstGeom>
          <a:noFill/>
        </p:spPr>
        <p:txBody>
          <a:bodyPr wrap="square" rtlCol="0">
            <a:spAutoFit/>
          </a:bodyPr>
          <a:lstStyle/>
          <a:p>
            <a:r>
              <a:rPr lang="en-US" dirty="0" smtClean="0"/>
              <a:t>30M</a:t>
            </a:r>
            <a:endParaRPr lang="en-US" dirty="0"/>
          </a:p>
        </p:txBody>
      </p:sp>
      <p:sp>
        <p:nvSpPr>
          <p:cNvPr id="87" name="TextBox 86"/>
          <p:cNvSpPr txBox="1"/>
          <p:nvPr/>
        </p:nvSpPr>
        <p:spPr>
          <a:xfrm>
            <a:off x="3779403" y="6566372"/>
            <a:ext cx="7884970" cy="353943"/>
          </a:xfrm>
          <a:prstGeom prst="rect">
            <a:avLst/>
          </a:prstGeom>
          <a:noFill/>
        </p:spPr>
        <p:txBody>
          <a:bodyPr wrap="square" rtlCol="0">
            <a:spAutoFit/>
          </a:bodyPr>
          <a:lstStyle/>
          <a:p>
            <a:r>
              <a:rPr lang="en-US" sz="1700" dirty="0" smtClean="0"/>
              <a:t>73     75      77     79      81      83      85     87      89      91      93      95      97     99  </a:t>
            </a:r>
            <a:endParaRPr lang="en-US" sz="1700" dirty="0"/>
          </a:p>
        </p:txBody>
      </p:sp>
      <p:sp>
        <p:nvSpPr>
          <p:cNvPr id="88" name="Oval 87"/>
          <p:cNvSpPr/>
          <p:nvPr/>
        </p:nvSpPr>
        <p:spPr>
          <a:xfrm>
            <a:off x="4268971" y="5918690"/>
            <a:ext cx="269779" cy="261170"/>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37889" name="Straight Arrow Connector 37888"/>
          <p:cNvCxnSpPr/>
          <p:nvPr/>
        </p:nvCxnSpPr>
        <p:spPr>
          <a:xfrm flipV="1">
            <a:off x="3939754" y="6104115"/>
            <a:ext cx="329217" cy="20247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4" name="Oval 93"/>
          <p:cNvSpPr/>
          <p:nvPr/>
        </p:nvSpPr>
        <p:spPr>
          <a:xfrm>
            <a:off x="10302738" y="4705038"/>
            <a:ext cx="269779" cy="261170"/>
          </a:xfrm>
          <a:prstGeom prst="ellips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37895" name="Straight Arrow Connector 37894"/>
          <p:cNvCxnSpPr/>
          <p:nvPr/>
        </p:nvCxnSpPr>
        <p:spPr>
          <a:xfrm flipV="1">
            <a:off x="5281684" y="-232012"/>
            <a:ext cx="669131" cy="272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4564706" y="942964"/>
            <a:ext cx="3459423" cy="498239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8293908" y="1011866"/>
            <a:ext cx="2008830" cy="359728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05439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2" y="0"/>
            <a:ext cx="8245369" cy="50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5139560"/>
            <a:ext cx="12192000" cy="1745130"/>
          </a:xfrm>
          <a:solidFill>
            <a:schemeClr val="bg1"/>
          </a:solidFill>
        </p:spPr>
        <p:txBody>
          <a:bodyPr>
            <a:noAutofit/>
          </a:bodyPr>
          <a:lstStyle/>
          <a:p>
            <a:r>
              <a:rPr lang="en-US" sz="2200" dirty="0" smtClean="0">
                <a:latin typeface="+mn-lt"/>
              </a:rPr>
              <a:t>Most of what we know about Alexander the great comes from 4 ancient historians, who wrote several hundred years after Alexander died in 323 B.C. They based their </a:t>
            </a:r>
            <a:r>
              <a:rPr lang="en-US" sz="2200" dirty="0" err="1" smtClean="0">
                <a:latin typeface="+mn-lt"/>
              </a:rPr>
              <a:t>mss.</a:t>
            </a:r>
            <a:r>
              <a:rPr lang="en-US" sz="2200" dirty="0" smtClean="0">
                <a:latin typeface="+mn-lt"/>
              </a:rPr>
              <a:t> on the journals of men who lived and fought alongside the legendary warrior. The historians include </a:t>
            </a:r>
            <a:r>
              <a:rPr lang="en-US" sz="2200" dirty="0" err="1" smtClean="0">
                <a:latin typeface="+mn-lt"/>
              </a:rPr>
              <a:t>Arrian</a:t>
            </a:r>
            <a:r>
              <a:rPr lang="en-US" sz="2200" dirty="0" smtClean="0">
                <a:latin typeface="+mn-lt"/>
              </a:rPr>
              <a:t>, a Greek author and statesman; </a:t>
            </a:r>
            <a:r>
              <a:rPr lang="en-US" sz="2200" dirty="0" err="1" smtClean="0">
                <a:latin typeface="+mn-lt"/>
              </a:rPr>
              <a:t>Diodorus</a:t>
            </a:r>
            <a:r>
              <a:rPr lang="en-US" sz="2200" dirty="0" smtClean="0">
                <a:latin typeface="+mn-lt"/>
              </a:rPr>
              <a:t> of Sicily; </a:t>
            </a:r>
            <a:r>
              <a:rPr lang="en-US" sz="2200" dirty="0" err="1" smtClean="0">
                <a:latin typeface="+mn-lt"/>
              </a:rPr>
              <a:t>Curtius</a:t>
            </a:r>
            <a:r>
              <a:rPr lang="en-US" sz="2200" dirty="0" smtClean="0">
                <a:latin typeface="+mn-lt"/>
              </a:rPr>
              <a:t> Rufus  of Rome; and the Greek philosopher Plutarch, the only writer to document Alexander’s boyhood. And devote considerable time to analyzing his character. History Channel </a:t>
            </a:r>
            <a:r>
              <a:rPr lang="en-US" sz="2200" dirty="0" err="1" smtClean="0">
                <a:latin typeface="+mn-lt"/>
              </a:rPr>
              <a:t>Docum</a:t>
            </a:r>
            <a:r>
              <a:rPr lang="en-US" sz="2200" dirty="0">
                <a:latin typeface="+mn-lt"/>
              </a:rPr>
              <a:t>. www.youtube.com/watch?v=ORrtZbEMbwY</a:t>
            </a:r>
          </a:p>
        </p:txBody>
      </p:sp>
      <p:sp>
        <p:nvSpPr>
          <p:cNvPr id="5" name="Rectangle 4"/>
          <p:cNvSpPr/>
          <p:nvPr/>
        </p:nvSpPr>
        <p:spPr>
          <a:xfrm>
            <a:off x="6999889" y="0"/>
            <a:ext cx="1261242" cy="1213945"/>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prstClr val="white"/>
                </a:solidFill>
              </a:rPr>
              <a:t>Arrian</a:t>
            </a:r>
            <a:endParaRPr lang="en-US" sz="2000" b="1" dirty="0" smtClean="0">
              <a:solidFill>
                <a:prstClr val="white"/>
              </a:solidFill>
            </a:endParaRPr>
          </a:p>
          <a:p>
            <a:pPr algn="ctr"/>
            <a:r>
              <a:rPr lang="en-US" sz="2000" b="1" dirty="0" smtClean="0">
                <a:solidFill>
                  <a:prstClr val="white"/>
                </a:solidFill>
              </a:rPr>
              <a:t>c. 89-146-160 AD</a:t>
            </a:r>
            <a:endParaRPr lang="en-US" sz="2000" b="1" dirty="0">
              <a:solidFill>
                <a:prstClr val="white"/>
              </a:solidFill>
            </a:endParaRPr>
          </a:p>
        </p:txBody>
      </p:sp>
      <p:sp>
        <p:nvSpPr>
          <p:cNvPr id="6" name="Rectangle 5"/>
          <p:cNvSpPr/>
          <p:nvPr/>
        </p:nvSpPr>
        <p:spPr>
          <a:xfrm>
            <a:off x="8261131" y="0"/>
            <a:ext cx="3930869" cy="1169551"/>
          </a:xfrm>
          <a:prstGeom prst="rect">
            <a:avLst/>
          </a:prstGeom>
        </p:spPr>
        <p:txBody>
          <a:bodyPr wrap="square">
            <a:spAutoFit/>
          </a:bodyPr>
          <a:lstStyle/>
          <a:p>
            <a:r>
              <a:rPr lang="en-US" sz="1400" dirty="0">
                <a:solidFill>
                  <a:prstClr val="black"/>
                </a:solidFill>
              </a:rPr>
              <a:t>History of the Diadochi or Events after Alexander </a:t>
            </a:r>
            <a:r>
              <a:rPr lang="en-US" sz="1400" dirty="0" smtClean="0">
                <a:solidFill>
                  <a:prstClr val="black"/>
                </a:solidFill>
              </a:rPr>
              <a:t>…</a:t>
            </a:r>
            <a:endParaRPr lang="en-US" sz="1400" dirty="0">
              <a:solidFill>
                <a:prstClr val="black"/>
              </a:solidFill>
            </a:endParaRPr>
          </a:p>
          <a:p>
            <a:r>
              <a:rPr lang="en-US" sz="1400" dirty="0">
                <a:solidFill>
                  <a:prstClr val="black"/>
                </a:solidFill>
              </a:rPr>
              <a:t>Three extant fragments are the Vatican </a:t>
            </a:r>
            <a:r>
              <a:rPr lang="en-US" sz="1400" dirty="0" err="1">
                <a:solidFill>
                  <a:prstClr val="black"/>
                </a:solidFill>
              </a:rPr>
              <a:t>Palimsest</a:t>
            </a:r>
            <a:r>
              <a:rPr lang="en-US" sz="1400" dirty="0">
                <a:solidFill>
                  <a:prstClr val="black"/>
                </a:solidFill>
              </a:rPr>
              <a:t> (of the </a:t>
            </a:r>
            <a:r>
              <a:rPr lang="en-US" sz="1400" b="1" dirty="0">
                <a:solidFill>
                  <a:prstClr val="black"/>
                </a:solidFill>
                <a:latin typeface="Arial Black" panose="020B0A04020102020204" pitchFamily="34" charset="0"/>
              </a:rPr>
              <a:t>10th century AD</a:t>
            </a:r>
            <a:r>
              <a:rPr lang="en-US" sz="1400" dirty="0">
                <a:solidFill>
                  <a:prstClr val="black"/>
                </a:solidFill>
              </a:rPr>
              <a:t>), PSI 12.1284 (</a:t>
            </a:r>
            <a:r>
              <a:rPr lang="en-US" sz="1400" dirty="0" err="1">
                <a:solidFill>
                  <a:prstClr val="black"/>
                </a:solidFill>
              </a:rPr>
              <a:t>Oxyrhynchus</a:t>
            </a:r>
            <a:r>
              <a:rPr lang="en-US" sz="1400" dirty="0">
                <a:solidFill>
                  <a:prstClr val="black"/>
                </a:solidFill>
              </a:rPr>
              <a:t>), and the Gothenburg palimpsest (of the 10th century also</a:t>
            </a:r>
            <a:r>
              <a:rPr lang="en-US" sz="1400" dirty="0" smtClean="0">
                <a:solidFill>
                  <a:prstClr val="black"/>
                </a:solidFill>
              </a:rPr>
              <a:t>),     </a:t>
            </a:r>
            <a:r>
              <a:rPr lang="en-US" sz="1400" dirty="0" err="1" smtClean="0">
                <a:solidFill>
                  <a:prstClr val="black"/>
                </a:solidFill>
              </a:rPr>
              <a:t>wikipedia</a:t>
            </a:r>
            <a:endParaRPr lang="en-US" sz="1400" dirty="0">
              <a:solidFill>
                <a:prstClr val="black"/>
              </a:solidFill>
            </a:endParaRPr>
          </a:p>
        </p:txBody>
      </p:sp>
      <p:sp>
        <p:nvSpPr>
          <p:cNvPr id="8" name="Rectangle 7"/>
          <p:cNvSpPr/>
          <p:nvPr/>
        </p:nvSpPr>
        <p:spPr>
          <a:xfrm>
            <a:off x="6999889" y="1316286"/>
            <a:ext cx="1261242" cy="1213945"/>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prstClr val="white"/>
                </a:solidFill>
              </a:rPr>
              <a:t>Curtius</a:t>
            </a:r>
            <a:endParaRPr lang="en-US" sz="2000" b="1" dirty="0" smtClean="0">
              <a:solidFill>
                <a:prstClr val="white"/>
              </a:solidFill>
            </a:endParaRPr>
          </a:p>
          <a:p>
            <a:pPr algn="ctr"/>
            <a:r>
              <a:rPr lang="en-US" sz="2000" b="1" dirty="0" smtClean="0">
                <a:solidFill>
                  <a:prstClr val="white"/>
                </a:solidFill>
              </a:rPr>
              <a:t>Mid-late 1</a:t>
            </a:r>
            <a:r>
              <a:rPr lang="en-US" sz="2000" b="1" baseline="30000" dirty="0" smtClean="0">
                <a:solidFill>
                  <a:prstClr val="white"/>
                </a:solidFill>
              </a:rPr>
              <a:t>st</a:t>
            </a:r>
            <a:r>
              <a:rPr lang="en-US" sz="2000" b="1" dirty="0" smtClean="0">
                <a:solidFill>
                  <a:prstClr val="white"/>
                </a:solidFill>
              </a:rPr>
              <a:t> cent AD</a:t>
            </a:r>
            <a:endParaRPr lang="en-US" sz="2000" b="1" dirty="0">
              <a:solidFill>
                <a:prstClr val="white"/>
              </a:solidFill>
            </a:endParaRPr>
          </a:p>
        </p:txBody>
      </p:sp>
      <p:sp>
        <p:nvSpPr>
          <p:cNvPr id="9" name="Rectangle 8"/>
          <p:cNvSpPr/>
          <p:nvPr/>
        </p:nvSpPr>
        <p:spPr>
          <a:xfrm>
            <a:off x="8261130" y="1360680"/>
            <a:ext cx="3930869" cy="738664"/>
          </a:xfrm>
          <a:prstGeom prst="rect">
            <a:avLst/>
          </a:prstGeom>
        </p:spPr>
        <p:txBody>
          <a:bodyPr wrap="square">
            <a:spAutoFit/>
          </a:bodyPr>
          <a:lstStyle/>
          <a:p>
            <a:r>
              <a:rPr lang="en-US" sz="1400" dirty="0" err="1">
                <a:solidFill>
                  <a:prstClr val="black"/>
                </a:solidFill>
              </a:rPr>
              <a:t>Historiae</a:t>
            </a:r>
            <a:r>
              <a:rPr lang="en-US" sz="1400" dirty="0">
                <a:solidFill>
                  <a:prstClr val="black"/>
                </a:solidFill>
              </a:rPr>
              <a:t> survives in 123 codices, or bound manuscripts, all deriving from an original in the </a:t>
            </a:r>
            <a:r>
              <a:rPr lang="en-US" sz="1400" dirty="0">
                <a:solidFill>
                  <a:prstClr val="black"/>
                </a:solidFill>
                <a:latin typeface="Arial Black" panose="020B0A04020102020204" pitchFamily="34" charset="0"/>
              </a:rPr>
              <a:t>9th century</a:t>
            </a:r>
            <a:r>
              <a:rPr lang="en-US" sz="1400" dirty="0" smtClean="0">
                <a:solidFill>
                  <a:prstClr val="black"/>
                </a:solidFill>
                <a:latin typeface="Arial Black" panose="020B0A04020102020204" pitchFamily="34" charset="0"/>
              </a:rPr>
              <a:t>.  </a:t>
            </a:r>
            <a:r>
              <a:rPr lang="en-US" sz="1400" dirty="0" smtClean="0">
                <a:solidFill>
                  <a:prstClr val="black"/>
                </a:solidFill>
              </a:rPr>
              <a:t>-Rolfe’s Intro in Delphi Edition</a:t>
            </a:r>
            <a:endParaRPr lang="en-US" sz="1400" dirty="0">
              <a:solidFill>
                <a:prstClr val="black"/>
              </a:solidFill>
            </a:endParaRPr>
          </a:p>
        </p:txBody>
      </p:sp>
      <p:sp>
        <p:nvSpPr>
          <p:cNvPr id="10" name="Rectangle 9"/>
          <p:cNvSpPr/>
          <p:nvPr/>
        </p:nvSpPr>
        <p:spPr>
          <a:xfrm>
            <a:off x="6999888" y="2611552"/>
            <a:ext cx="1261242" cy="1213945"/>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prstClr val="white"/>
                </a:solidFill>
              </a:rPr>
              <a:t>Diodorus</a:t>
            </a:r>
            <a:endParaRPr lang="en-US" sz="2000" b="1" dirty="0" smtClean="0">
              <a:solidFill>
                <a:prstClr val="white"/>
              </a:solidFill>
            </a:endParaRPr>
          </a:p>
          <a:p>
            <a:pPr algn="ctr"/>
            <a:r>
              <a:rPr lang="en-US" sz="2000" b="1" dirty="0" smtClean="0">
                <a:solidFill>
                  <a:prstClr val="white"/>
                </a:solidFill>
              </a:rPr>
              <a:t>active </a:t>
            </a:r>
          </a:p>
          <a:p>
            <a:pPr algn="ctr"/>
            <a:r>
              <a:rPr lang="en-US" sz="2000" b="1" dirty="0" smtClean="0">
                <a:solidFill>
                  <a:prstClr val="white"/>
                </a:solidFill>
              </a:rPr>
              <a:t>60-30</a:t>
            </a:r>
          </a:p>
          <a:p>
            <a:pPr algn="ctr"/>
            <a:r>
              <a:rPr lang="en-US" sz="2000" b="1" dirty="0" smtClean="0">
                <a:solidFill>
                  <a:prstClr val="white"/>
                </a:solidFill>
              </a:rPr>
              <a:t>BC</a:t>
            </a:r>
            <a:endParaRPr lang="en-US" sz="2000" b="1" dirty="0">
              <a:solidFill>
                <a:prstClr val="white"/>
              </a:solidFill>
            </a:endParaRPr>
          </a:p>
        </p:txBody>
      </p:sp>
      <p:sp>
        <p:nvSpPr>
          <p:cNvPr id="12" name="Rectangle 11"/>
          <p:cNvSpPr/>
          <p:nvPr/>
        </p:nvSpPr>
        <p:spPr>
          <a:xfrm>
            <a:off x="8261131" y="2611552"/>
            <a:ext cx="3930869" cy="1169551"/>
          </a:xfrm>
          <a:prstGeom prst="rect">
            <a:avLst/>
          </a:prstGeom>
        </p:spPr>
        <p:txBody>
          <a:bodyPr wrap="square">
            <a:spAutoFit/>
          </a:bodyPr>
          <a:lstStyle/>
          <a:p>
            <a:r>
              <a:rPr lang="en-US" sz="1400" dirty="0" smtClean="0">
                <a:solidFill>
                  <a:prstClr val="black"/>
                </a:solidFill>
              </a:rPr>
              <a:t>c. 60 MSS. From the </a:t>
            </a:r>
            <a:r>
              <a:rPr lang="en-US" sz="1400" dirty="0" smtClean="0">
                <a:solidFill>
                  <a:prstClr val="black"/>
                </a:solidFill>
                <a:latin typeface="Arial Black" panose="020B0A04020102020204" pitchFamily="34" charset="0"/>
              </a:rPr>
              <a:t>10</a:t>
            </a:r>
            <a:r>
              <a:rPr lang="en-US" sz="1400" baseline="30000" dirty="0" smtClean="0">
                <a:solidFill>
                  <a:prstClr val="black"/>
                </a:solidFill>
                <a:latin typeface="Arial Black" panose="020B0A04020102020204" pitchFamily="34" charset="0"/>
              </a:rPr>
              <a:t>th</a:t>
            </a:r>
            <a:r>
              <a:rPr lang="en-US" sz="1400" dirty="0" smtClean="0">
                <a:solidFill>
                  <a:prstClr val="black"/>
                </a:solidFill>
                <a:latin typeface="Arial Black" panose="020B0A04020102020204" pitchFamily="34" charset="0"/>
              </a:rPr>
              <a:t> to the 16</a:t>
            </a:r>
            <a:r>
              <a:rPr lang="en-US" sz="1400" baseline="30000" dirty="0" smtClean="0">
                <a:solidFill>
                  <a:prstClr val="black"/>
                </a:solidFill>
                <a:latin typeface="Arial Black" panose="020B0A04020102020204" pitchFamily="34" charset="0"/>
              </a:rPr>
              <a:t>th</a:t>
            </a:r>
            <a:r>
              <a:rPr lang="en-US" sz="1400" dirty="0" smtClean="0">
                <a:solidFill>
                  <a:prstClr val="black"/>
                </a:solidFill>
                <a:latin typeface="Arial Black" panose="020B0A04020102020204" pitchFamily="34" charset="0"/>
              </a:rPr>
              <a:t> century </a:t>
            </a:r>
            <a:r>
              <a:rPr lang="en-US" sz="1400" dirty="0" smtClean="0">
                <a:solidFill>
                  <a:prstClr val="black"/>
                </a:solidFill>
              </a:rPr>
              <a:t>(mostly from the 14</a:t>
            </a:r>
            <a:r>
              <a:rPr lang="en-US" sz="1400" baseline="30000" dirty="0" smtClean="0">
                <a:solidFill>
                  <a:prstClr val="black"/>
                </a:solidFill>
              </a:rPr>
              <a:t>th</a:t>
            </a:r>
            <a:r>
              <a:rPr lang="en-US" sz="1400" dirty="0" smtClean="0">
                <a:solidFill>
                  <a:prstClr val="black"/>
                </a:solidFill>
              </a:rPr>
              <a:t> to 16</a:t>
            </a:r>
            <a:r>
              <a:rPr lang="en-US" sz="1400" baseline="30000" dirty="0" smtClean="0">
                <a:solidFill>
                  <a:prstClr val="black"/>
                </a:solidFill>
              </a:rPr>
              <a:t>th</a:t>
            </a:r>
            <a:r>
              <a:rPr lang="en-US" sz="1400" dirty="0" smtClean="0">
                <a:solidFill>
                  <a:prstClr val="black"/>
                </a:solidFill>
              </a:rPr>
              <a:t>)</a:t>
            </a:r>
          </a:p>
          <a:p>
            <a:endParaRPr lang="en-US" sz="1400" dirty="0">
              <a:solidFill>
                <a:prstClr val="black"/>
              </a:solidFill>
            </a:endParaRPr>
          </a:p>
          <a:p>
            <a:r>
              <a:rPr lang="en-US" sz="1400" dirty="0" smtClean="0">
                <a:solidFill>
                  <a:prstClr val="black"/>
                </a:solidFill>
              </a:rPr>
              <a:t>http</a:t>
            </a:r>
            <a:r>
              <a:rPr lang="en-US" sz="1400" dirty="0">
                <a:solidFill>
                  <a:prstClr val="black"/>
                </a:solidFill>
              </a:rPr>
              <a:t>://www.tertullian.org/rpearse/manuscripts/diodorus_sicilus.htm</a:t>
            </a:r>
          </a:p>
        </p:txBody>
      </p:sp>
      <p:sp>
        <p:nvSpPr>
          <p:cNvPr id="13" name="Rectangle 12"/>
          <p:cNvSpPr/>
          <p:nvPr/>
        </p:nvSpPr>
        <p:spPr>
          <a:xfrm>
            <a:off x="6999888" y="3851505"/>
            <a:ext cx="1261242" cy="1213945"/>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Plutarch</a:t>
            </a:r>
          </a:p>
          <a:p>
            <a:pPr algn="ctr"/>
            <a:r>
              <a:rPr lang="en-US" sz="2000" b="1" dirty="0" smtClean="0">
                <a:solidFill>
                  <a:prstClr val="white"/>
                </a:solidFill>
              </a:rPr>
              <a:t>c46-120 AD</a:t>
            </a:r>
            <a:endParaRPr lang="en-US" sz="2000" b="1" dirty="0">
              <a:solidFill>
                <a:prstClr val="white"/>
              </a:solidFill>
            </a:endParaRPr>
          </a:p>
        </p:txBody>
      </p:sp>
      <p:sp>
        <p:nvSpPr>
          <p:cNvPr id="14" name="Rectangle 13"/>
          <p:cNvSpPr/>
          <p:nvPr/>
        </p:nvSpPr>
        <p:spPr>
          <a:xfrm>
            <a:off x="8261129" y="3890912"/>
            <a:ext cx="3930869" cy="1169551"/>
          </a:xfrm>
          <a:prstGeom prst="rect">
            <a:avLst/>
          </a:prstGeom>
        </p:spPr>
        <p:txBody>
          <a:bodyPr wrap="square">
            <a:spAutoFit/>
          </a:bodyPr>
          <a:lstStyle/>
          <a:p>
            <a:r>
              <a:rPr lang="en-US" sz="1400" dirty="0" smtClean="0">
                <a:solidFill>
                  <a:prstClr val="black"/>
                </a:solidFill>
              </a:rPr>
              <a:t>2 </a:t>
            </a:r>
            <a:r>
              <a:rPr lang="en-US" sz="1400" dirty="0" err="1" smtClean="0">
                <a:solidFill>
                  <a:prstClr val="black"/>
                </a:solidFill>
              </a:rPr>
              <a:t>mss</a:t>
            </a:r>
            <a:r>
              <a:rPr lang="en-US" sz="1400" dirty="0" smtClean="0">
                <a:solidFill>
                  <a:prstClr val="black"/>
                </a:solidFill>
              </a:rPr>
              <a:t> of the </a:t>
            </a:r>
            <a:r>
              <a:rPr lang="en-US" sz="1400" b="1" dirty="0" smtClean="0">
                <a:solidFill>
                  <a:prstClr val="black"/>
                </a:solidFill>
                <a:latin typeface="Arial Black" panose="020B0A04020102020204" pitchFamily="34" charset="0"/>
              </a:rPr>
              <a:t>13</a:t>
            </a:r>
            <a:r>
              <a:rPr lang="en-US" sz="1400" b="1" baseline="30000" dirty="0" smtClean="0">
                <a:solidFill>
                  <a:prstClr val="black"/>
                </a:solidFill>
                <a:latin typeface="Arial Black" panose="020B0A04020102020204" pitchFamily="34" charset="0"/>
              </a:rPr>
              <a:t>th</a:t>
            </a:r>
            <a:r>
              <a:rPr lang="en-US" sz="1400" dirty="0" smtClean="0">
                <a:solidFill>
                  <a:prstClr val="black"/>
                </a:solidFill>
                <a:latin typeface="Arial Black" panose="020B0A04020102020204" pitchFamily="34" charset="0"/>
              </a:rPr>
              <a:t> century </a:t>
            </a:r>
            <a:r>
              <a:rPr lang="en-US" sz="1400" dirty="0" smtClean="0">
                <a:solidFill>
                  <a:prstClr val="black"/>
                </a:solidFill>
              </a:rPr>
              <a:t>contain all the “Lives,” and one of the 15</a:t>
            </a:r>
            <a:r>
              <a:rPr lang="en-US" sz="1400" baseline="30000" dirty="0" smtClean="0">
                <a:solidFill>
                  <a:prstClr val="black"/>
                </a:solidFill>
              </a:rPr>
              <a:t>th</a:t>
            </a:r>
            <a:r>
              <a:rPr lang="en-US" sz="1400" dirty="0" smtClean="0">
                <a:solidFill>
                  <a:prstClr val="black"/>
                </a:solidFill>
              </a:rPr>
              <a:t> century – these 3 </a:t>
            </a:r>
            <a:r>
              <a:rPr lang="en-US" sz="1400" dirty="0" err="1" smtClean="0">
                <a:solidFill>
                  <a:prstClr val="black"/>
                </a:solidFill>
              </a:rPr>
              <a:t>mss</a:t>
            </a:r>
            <a:r>
              <a:rPr lang="en-US" sz="1400" dirty="0" smtClean="0">
                <a:solidFill>
                  <a:prstClr val="black"/>
                </a:solidFill>
              </a:rPr>
              <a:t> of </a:t>
            </a:r>
            <a:r>
              <a:rPr lang="en-US" sz="1400" dirty="0">
                <a:solidFill>
                  <a:prstClr val="black"/>
                </a:solidFill>
              </a:rPr>
              <a:t>extreme importance</a:t>
            </a:r>
            <a:br>
              <a:rPr lang="en-US" sz="1400" dirty="0">
                <a:solidFill>
                  <a:prstClr val="black"/>
                </a:solidFill>
              </a:rPr>
            </a:br>
            <a:r>
              <a:rPr lang="en-US" sz="1400" dirty="0">
                <a:solidFill>
                  <a:prstClr val="black"/>
                </a:solidFill>
              </a:rPr>
              <a:t>http://penelope.uchicago.edu/Thayer/E/Roman/Texts/Plutarch/Lives/Introduction*.html</a:t>
            </a:r>
          </a:p>
        </p:txBody>
      </p:sp>
    </p:spTree>
    <p:extLst>
      <p:ext uri="{BB962C8B-B14F-4D97-AF65-F5344CB8AC3E}">
        <p14:creationId xmlns:p14="http://schemas.microsoft.com/office/powerpoint/2010/main" val="269811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0" dirty="0" smtClean="0">
                <a:solidFill>
                  <a:prstClr val="white"/>
                </a:solidFill>
              </a:rPr>
              <a:t>ARCH</a:t>
            </a:r>
            <a:endParaRPr lang="en-US" sz="25000" dirty="0">
              <a:solidFill>
                <a:prstClr val="white"/>
              </a:solidFill>
            </a:endParaRPr>
          </a:p>
        </p:txBody>
      </p:sp>
    </p:spTree>
    <p:extLst>
      <p:ext uri="{BB962C8B-B14F-4D97-AF65-F5344CB8AC3E}">
        <p14:creationId xmlns:p14="http://schemas.microsoft.com/office/powerpoint/2010/main" val="2077147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14400" y="0"/>
            <a:ext cx="10363200" cy="1143000"/>
          </a:xfrm>
        </p:spPr>
        <p:txBody>
          <a:bodyPr/>
          <a:lstStyle/>
          <a:p>
            <a:r>
              <a:rPr lang="en-US" altLang="en-US" sz="2000" dirty="0"/>
              <a:t>from www.biblehistory.com</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517" y="1038225"/>
            <a:ext cx="7046311" cy="576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235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0"/>
            <a:ext cx="10363200" cy="1143000"/>
          </a:xfrm>
        </p:spPr>
        <p:txBody>
          <a:bodyPr/>
          <a:lstStyle/>
          <a:p>
            <a:r>
              <a:rPr lang="en-US" altLang="en-US" sz="2000" dirty="0"/>
              <a:t>from www.biblehistory.com</a:t>
            </a:r>
          </a:p>
        </p:txBody>
      </p:sp>
      <p:graphicFrame>
        <p:nvGraphicFramePr>
          <p:cNvPr id="2" name="Object 1"/>
          <p:cNvGraphicFramePr>
            <a:graphicFrameLocks noChangeAspect="1"/>
          </p:cNvGraphicFramePr>
          <p:nvPr>
            <p:extLst>
              <p:ext uri="{D42A27DB-BD31-4B8C-83A1-F6EECF244321}">
                <p14:modId xmlns:p14="http://schemas.microsoft.com/office/powerpoint/2010/main" val="850687386"/>
              </p:ext>
            </p:extLst>
          </p:nvPr>
        </p:nvGraphicFramePr>
        <p:xfrm>
          <a:off x="638587" y="1755227"/>
          <a:ext cx="10725879" cy="4172607"/>
        </p:xfrm>
        <a:graphic>
          <a:graphicData uri="http://schemas.openxmlformats.org/presentationml/2006/ole">
            <mc:AlternateContent xmlns:mc="http://schemas.openxmlformats.org/markup-compatibility/2006">
              <mc:Choice xmlns:v="urn:schemas-microsoft-com:vml" Requires="v">
                <p:oleObj spid="_x0000_s36889" name="Bitmap Image" r:id="rId3" imgW="4944165" imgH="1924319" progId="PBrush">
                  <p:embed/>
                </p:oleObj>
              </mc:Choice>
              <mc:Fallback>
                <p:oleObj name="Bitmap Image" r:id="rId3" imgW="4944165" imgH="192431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87" y="1755227"/>
                        <a:ext cx="10725879" cy="41726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9200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45931" y="0"/>
            <a:ext cx="10363200" cy="1143000"/>
          </a:xfrm>
        </p:spPr>
        <p:txBody>
          <a:bodyPr/>
          <a:lstStyle/>
          <a:p>
            <a:r>
              <a:rPr lang="en-US" altLang="en-US" sz="2000" dirty="0"/>
              <a:t>from www.biblehistory.com</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939" y="1520152"/>
            <a:ext cx="6952047" cy="412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650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1200150" y="1403041"/>
            <a:ext cx="9715500" cy="3477875"/>
          </a:xfrm>
          <a:prstGeom prst="rect">
            <a:avLst/>
          </a:prstGeom>
        </p:spPr>
        <p:txBody>
          <a:bodyPr wrap="square">
            <a:spAutoFit/>
          </a:bodyPr>
          <a:lstStyle/>
          <a:p>
            <a:pPr algn="ctr"/>
            <a:r>
              <a:rPr lang="en-US" sz="4400" b="1" dirty="0" smtClean="0">
                <a:solidFill>
                  <a:srgbClr val="C00000"/>
                </a:solidFill>
                <a:latin typeface="Rockwell" panose="02060603020205020403" pitchFamily="18" charset="0"/>
              </a:rPr>
              <a:t>MATT. 24.15 </a:t>
            </a:r>
            <a:r>
              <a:rPr lang="en-US" sz="2000" dirty="0" smtClean="0">
                <a:solidFill>
                  <a:srgbClr val="C00000"/>
                </a:solidFill>
              </a:rPr>
              <a:t>ESV </a:t>
            </a:r>
            <a:endParaRPr lang="en-US" sz="2000" dirty="0">
              <a:solidFill>
                <a:srgbClr val="C00000"/>
              </a:solidFill>
            </a:endParaRPr>
          </a:p>
          <a:p>
            <a:pPr algn="ctr"/>
            <a:r>
              <a:rPr lang="en-US" sz="4400" b="1" dirty="0" smtClean="0">
                <a:solidFill>
                  <a:prstClr val="black"/>
                </a:solidFill>
              </a:rPr>
              <a:t>So </a:t>
            </a:r>
            <a:r>
              <a:rPr lang="en-US" sz="4400" b="1" dirty="0">
                <a:solidFill>
                  <a:prstClr val="black"/>
                </a:solidFill>
              </a:rPr>
              <a:t>when you see the abomination of desolation spoken of by </a:t>
            </a:r>
            <a:r>
              <a:rPr lang="en-US" sz="4400" b="1" dirty="0" smtClean="0">
                <a:solidFill>
                  <a:prstClr val="black"/>
                </a:solidFill>
              </a:rPr>
              <a:t>                               </a:t>
            </a:r>
            <a:r>
              <a:rPr lang="en-US" sz="4400" b="1" dirty="0" smtClean="0">
                <a:solidFill>
                  <a:srgbClr val="FF0000"/>
                </a:solidFill>
              </a:rPr>
              <a:t>the </a:t>
            </a:r>
            <a:r>
              <a:rPr lang="en-US" sz="4400" b="1" dirty="0">
                <a:solidFill>
                  <a:srgbClr val="FF0000"/>
                </a:solidFill>
              </a:rPr>
              <a:t>prophet Daniel, </a:t>
            </a:r>
            <a:r>
              <a:rPr lang="en-US" sz="4400" b="1" dirty="0">
                <a:solidFill>
                  <a:prstClr val="black"/>
                </a:solidFill>
              </a:rPr>
              <a:t>standing in the holy place (let the reader understand</a:t>
            </a:r>
            <a:r>
              <a:rPr lang="en-US" sz="4400" b="1" dirty="0" smtClean="0">
                <a:solidFill>
                  <a:prstClr val="black"/>
                </a:solidFill>
              </a:rPr>
              <a:t>)</a:t>
            </a:r>
            <a:endParaRPr lang="en-US" sz="4400" b="1" dirty="0">
              <a:solidFill>
                <a:prstClr val="black"/>
              </a:solidFill>
            </a:endParaRPr>
          </a:p>
        </p:txBody>
      </p:sp>
    </p:spTree>
    <p:extLst>
      <p:ext uri="{BB962C8B-B14F-4D97-AF65-F5344CB8AC3E}">
        <p14:creationId xmlns:p14="http://schemas.microsoft.com/office/powerpoint/2010/main" val="362428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https://upload.wikimedia.org/wikipedia/commons/thumb/2/22/CyrustheGreatTomb_22057.jpg/800px-CyrustheGreatTomb_22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5" y="1008476"/>
            <a:ext cx="7225860" cy="54193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78868" y="6442685"/>
            <a:ext cx="8597463" cy="461665"/>
          </a:xfrm>
          <a:prstGeom prst="rect">
            <a:avLst/>
          </a:prstGeom>
        </p:spPr>
        <p:txBody>
          <a:bodyPr wrap="square">
            <a:spAutoFit/>
          </a:bodyPr>
          <a:lstStyle/>
          <a:p>
            <a:r>
              <a:rPr lang="en-US" sz="1200" dirty="0" smtClean="0">
                <a:solidFill>
                  <a:prstClr val="white"/>
                </a:solidFill>
              </a:rPr>
              <a:t>TOMB of CYRUS THE GREAT    By </a:t>
            </a:r>
            <a:r>
              <a:rPr lang="en-US" sz="1200" dirty="0">
                <a:solidFill>
                  <a:prstClr val="white"/>
                </a:solidFill>
              </a:rPr>
              <a:t>Truth Seeker - http://blogtext.org/TruthSeeker/, CC BY-SA 3.0, https://</a:t>
            </a:r>
            <a:r>
              <a:rPr lang="en-US" sz="1200" dirty="0" smtClean="0">
                <a:solidFill>
                  <a:prstClr val="white"/>
                </a:solidFill>
              </a:rPr>
              <a:t>commons.wikimedia.org/w/index.php?curid=14482534        </a:t>
            </a:r>
            <a:r>
              <a:rPr lang="en-US" sz="1200" dirty="0">
                <a:solidFill>
                  <a:prstClr val="white"/>
                </a:solidFill>
              </a:rPr>
              <a:t>Creative Commons Attribution-Share Alike 3.0 </a:t>
            </a:r>
            <a:r>
              <a:rPr lang="en-US" sz="1200" dirty="0" err="1">
                <a:solidFill>
                  <a:prstClr val="white"/>
                </a:solidFill>
              </a:rPr>
              <a:t>Unported</a:t>
            </a:r>
            <a:r>
              <a:rPr lang="en-US" sz="1200" dirty="0">
                <a:solidFill>
                  <a:prstClr val="white"/>
                </a:solidFill>
              </a:rPr>
              <a:t> license</a:t>
            </a:r>
            <a:r>
              <a:rPr lang="en-US" sz="1200" dirty="0" smtClean="0">
                <a:solidFill>
                  <a:prstClr val="white"/>
                </a:solidFill>
              </a:rPr>
              <a:t>.</a:t>
            </a:r>
            <a:endParaRPr lang="en-US" sz="1200" dirty="0">
              <a:solidFill>
                <a:prstClr val="white"/>
              </a:solidFill>
            </a:endParaRPr>
          </a:p>
        </p:txBody>
      </p:sp>
      <p:sp>
        <p:nvSpPr>
          <p:cNvPr id="3" name="Rectangle 2"/>
          <p:cNvSpPr/>
          <p:nvPr/>
        </p:nvSpPr>
        <p:spPr>
          <a:xfrm>
            <a:off x="315319" y="6311"/>
            <a:ext cx="11482556" cy="92333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4000" b="1" dirty="0" smtClean="0">
                <a:solidFill>
                  <a:prstClr val="black"/>
                </a:solidFill>
                <a:latin typeface="Narkisim" panose="020E0502050101010101" pitchFamily="34" charset="-79"/>
                <a:cs typeface="Narkisim" panose="020E0502050101010101" pitchFamily="34" charset="-79"/>
              </a:rPr>
              <a:t>Cyrus </a:t>
            </a:r>
            <a:r>
              <a:rPr lang="en-US" sz="4000" b="1" dirty="0">
                <a:solidFill>
                  <a:prstClr val="black"/>
                </a:solidFill>
                <a:latin typeface="Narkisim" panose="020E0502050101010101" pitchFamily="34" charset="-79"/>
                <a:cs typeface="Narkisim" panose="020E0502050101010101" pitchFamily="34" charset="-79"/>
              </a:rPr>
              <a:t>the </a:t>
            </a:r>
            <a:r>
              <a:rPr lang="en-US" sz="4000" b="1" dirty="0" smtClean="0">
                <a:solidFill>
                  <a:prstClr val="black"/>
                </a:solidFill>
                <a:latin typeface="Narkisim" panose="020E0502050101010101" pitchFamily="34" charset="-79"/>
                <a:cs typeface="Narkisim" panose="020E0502050101010101" pitchFamily="34" charset="-79"/>
              </a:rPr>
              <a:t>Great</a:t>
            </a:r>
            <a:endParaRPr lang="en-US" sz="1400" dirty="0" smtClean="0">
              <a:solidFill>
                <a:prstClr val="black"/>
              </a:solidFill>
              <a:cs typeface="Narkisim" panose="020E0502050101010101" pitchFamily="34" charset="-79"/>
            </a:endParaRPr>
          </a:p>
          <a:p>
            <a:pPr algn="ctr"/>
            <a:r>
              <a:rPr lang="en-US" sz="1400" dirty="0">
                <a:solidFill>
                  <a:prstClr val="black"/>
                </a:solidFill>
                <a:cs typeface="Narkisim" panose="020E0502050101010101" pitchFamily="34" charset="-79"/>
              </a:rPr>
              <a:t>f</a:t>
            </a:r>
            <a:r>
              <a:rPr lang="en-US" sz="1400" dirty="0" smtClean="0">
                <a:solidFill>
                  <a:prstClr val="black"/>
                </a:solidFill>
                <a:cs typeface="Narkisim" panose="020E0502050101010101" pitchFamily="34" charset="-79"/>
              </a:rPr>
              <a:t>ounder </a:t>
            </a:r>
            <a:r>
              <a:rPr lang="en-US" sz="1400" dirty="0">
                <a:solidFill>
                  <a:prstClr val="black"/>
                </a:solidFill>
                <a:cs typeface="Narkisim" panose="020E0502050101010101" pitchFamily="34" charset="-79"/>
              </a:rPr>
              <a:t>of </a:t>
            </a:r>
            <a:r>
              <a:rPr lang="en-US" sz="1400" dirty="0" err="1" smtClean="0">
                <a:solidFill>
                  <a:prstClr val="black"/>
                </a:solidFill>
                <a:cs typeface="Narkisim" panose="020E0502050101010101" pitchFamily="34" charset="-79"/>
              </a:rPr>
              <a:t>Achaemenid</a:t>
            </a:r>
            <a:r>
              <a:rPr lang="en-US" sz="1400" dirty="0" smtClean="0">
                <a:solidFill>
                  <a:prstClr val="black"/>
                </a:solidFill>
                <a:cs typeface="Narkisim" panose="020E0502050101010101" pitchFamily="34" charset="-79"/>
              </a:rPr>
              <a:t>  ( PERSIAN) Empire</a:t>
            </a:r>
            <a:endParaRPr lang="en-US" sz="1400" dirty="0">
              <a:solidFill>
                <a:prstClr val="black"/>
              </a:solidFill>
              <a:cs typeface="Narkisim" panose="020E0502050101010101" pitchFamily="34" charset="-79"/>
            </a:endParaRPr>
          </a:p>
        </p:txBody>
      </p:sp>
      <p:sp>
        <p:nvSpPr>
          <p:cNvPr id="4" name="Rectangle 3"/>
          <p:cNvSpPr/>
          <p:nvPr/>
        </p:nvSpPr>
        <p:spPr>
          <a:xfrm>
            <a:off x="0" y="6396519"/>
            <a:ext cx="4267200" cy="461665"/>
          </a:xfrm>
          <a:prstGeom prst="rect">
            <a:avLst/>
          </a:prstGeom>
        </p:spPr>
        <p:txBody>
          <a:bodyPr wrap="square">
            <a:spAutoFit/>
          </a:bodyPr>
          <a:lstStyle/>
          <a:p>
            <a:r>
              <a:rPr lang="en-US" sz="1200" dirty="0" smtClean="0">
                <a:solidFill>
                  <a:prstClr val="white"/>
                </a:solidFill>
              </a:rPr>
              <a:t>Creative </a:t>
            </a:r>
            <a:r>
              <a:rPr lang="en-US" sz="1200" dirty="0">
                <a:solidFill>
                  <a:prstClr val="white"/>
                </a:solidFill>
              </a:rPr>
              <a:t>Commons Attribution-Share Alike 3.0 </a:t>
            </a:r>
            <a:endParaRPr lang="en-US" sz="1200" dirty="0" smtClean="0">
              <a:solidFill>
                <a:prstClr val="white"/>
              </a:solidFill>
            </a:endParaRPr>
          </a:p>
          <a:p>
            <a:r>
              <a:rPr lang="en-US" sz="1200" dirty="0" err="1" smtClean="0">
                <a:solidFill>
                  <a:prstClr val="white"/>
                </a:solidFill>
              </a:rPr>
              <a:t>Unported</a:t>
            </a:r>
            <a:r>
              <a:rPr lang="en-US" sz="1200" dirty="0" smtClean="0">
                <a:solidFill>
                  <a:prstClr val="white"/>
                </a:solidFill>
              </a:rPr>
              <a:t> </a:t>
            </a:r>
            <a:r>
              <a:rPr lang="en-US" sz="1200" dirty="0">
                <a:solidFill>
                  <a:prstClr val="white"/>
                </a:solidFill>
              </a:rPr>
              <a:t>license</a:t>
            </a:r>
            <a:r>
              <a:rPr lang="en-US" sz="1200" dirty="0" smtClean="0">
                <a:solidFill>
                  <a:prstClr val="white"/>
                </a:solidFill>
              </a:rPr>
              <a:t>.      Attribution</a:t>
            </a:r>
            <a:r>
              <a:rPr lang="en-US" sz="1200" dirty="0">
                <a:solidFill>
                  <a:prstClr val="white"/>
                </a:solidFill>
              </a:rPr>
              <a:t>: </a:t>
            </a:r>
            <a:r>
              <a:rPr lang="en-US" sz="1200" dirty="0" err="1">
                <a:solidFill>
                  <a:prstClr val="white"/>
                </a:solidFill>
              </a:rPr>
              <a:t>Siamax</a:t>
            </a:r>
            <a:endParaRPr lang="en-US" sz="1200" dirty="0">
              <a:solidFill>
                <a:prstClr val="white"/>
              </a:solidFill>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19" y="1018910"/>
            <a:ext cx="4009496" cy="539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644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812262" y="6488668"/>
            <a:ext cx="6977423" cy="369332"/>
          </a:xfrm>
          <a:prstGeom prst="rect">
            <a:avLst/>
          </a:prstGeom>
        </p:spPr>
        <p:txBody>
          <a:bodyPr wrap="none">
            <a:spAutoFit/>
          </a:bodyPr>
          <a:lstStyle/>
          <a:p>
            <a:r>
              <a:rPr lang="en-US" dirty="0" err="1" smtClean="0">
                <a:solidFill>
                  <a:prstClr val="white"/>
                </a:solidFill>
              </a:rPr>
              <a:t>Jona</a:t>
            </a:r>
            <a:r>
              <a:rPr lang="en-US" dirty="0" smtClean="0">
                <a:solidFill>
                  <a:prstClr val="white"/>
                </a:solidFill>
              </a:rPr>
              <a:t> </a:t>
            </a:r>
            <a:r>
              <a:rPr lang="en-US" dirty="0" err="1" smtClean="0">
                <a:solidFill>
                  <a:prstClr val="white"/>
                </a:solidFill>
              </a:rPr>
              <a:t>lendering</a:t>
            </a:r>
            <a:r>
              <a:rPr lang="en-US" dirty="0" smtClean="0">
                <a:solidFill>
                  <a:prstClr val="white"/>
                </a:solidFill>
              </a:rPr>
              <a:t>  </a:t>
            </a:r>
            <a:r>
              <a:rPr lang="en-US" dirty="0" smtClean="0">
                <a:solidFill>
                  <a:prstClr val="black"/>
                </a:solidFill>
              </a:rPr>
              <a:t> </a:t>
            </a:r>
            <a:r>
              <a:rPr lang="en-US" dirty="0">
                <a:solidFill>
                  <a:prstClr val="white"/>
                </a:solidFill>
              </a:rPr>
              <a:t>GNU Free Documentation License</a:t>
            </a:r>
            <a:r>
              <a:rPr lang="en-US" dirty="0" smtClean="0">
                <a:solidFill>
                  <a:prstClr val="white"/>
                </a:solidFill>
              </a:rPr>
              <a:t>, </a:t>
            </a:r>
            <a:r>
              <a:rPr lang="en-US" dirty="0" err="1" smtClean="0">
                <a:solidFill>
                  <a:prstClr val="white"/>
                </a:solidFill>
              </a:rPr>
              <a:t>wikimedia</a:t>
            </a:r>
            <a:r>
              <a:rPr lang="en-US" dirty="0" smtClean="0">
                <a:solidFill>
                  <a:prstClr val="white"/>
                </a:solidFill>
              </a:rPr>
              <a:t> commons </a:t>
            </a:r>
            <a:endParaRPr lang="en-US" dirty="0">
              <a:solidFill>
                <a:prstClr val="white"/>
              </a:solidFill>
            </a:endParaRPr>
          </a:p>
        </p:txBody>
      </p:sp>
      <p:pic>
        <p:nvPicPr>
          <p:cNvPr id="4100" name="Picture 4" descr="File:Nabonid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969" y="51667"/>
            <a:ext cx="5267763" cy="64371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28832" y="3244334"/>
            <a:ext cx="3365024" cy="156966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none">
            <a:spAutoFit/>
          </a:bodyPr>
          <a:lstStyle/>
          <a:p>
            <a:r>
              <a:rPr lang="en-US" sz="6000" dirty="0" smtClean="0">
                <a:solidFill>
                  <a:prstClr val="black"/>
                </a:solidFill>
                <a:latin typeface="Narkisim" panose="020E0502050101010101" pitchFamily="34" charset="-79"/>
                <a:cs typeface="Narkisim" panose="020E0502050101010101" pitchFamily="34" charset="-79"/>
              </a:rPr>
              <a:t>Nabonidus</a:t>
            </a:r>
          </a:p>
          <a:p>
            <a:r>
              <a:rPr lang="en-US" dirty="0" smtClean="0">
                <a:solidFill>
                  <a:prstClr val="black"/>
                </a:solidFill>
              </a:rPr>
              <a:t> </a:t>
            </a:r>
            <a:r>
              <a:rPr lang="en-US" dirty="0">
                <a:solidFill>
                  <a:prstClr val="black"/>
                </a:solidFill>
              </a:rPr>
              <a:t>king of </a:t>
            </a:r>
            <a:r>
              <a:rPr lang="en-US" dirty="0" smtClean="0">
                <a:solidFill>
                  <a:prstClr val="black"/>
                </a:solidFill>
              </a:rPr>
              <a:t>Babylonia</a:t>
            </a:r>
          </a:p>
          <a:p>
            <a:r>
              <a:rPr lang="en-US" dirty="0" smtClean="0">
                <a:solidFill>
                  <a:prstClr val="black"/>
                </a:solidFill>
              </a:rPr>
              <a:t>slab </a:t>
            </a:r>
            <a:r>
              <a:rPr lang="en-US" dirty="0">
                <a:solidFill>
                  <a:prstClr val="black"/>
                </a:solidFill>
              </a:rPr>
              <a:t>in the British Museum</a:t>
            </a:r>
          </a:p>
        </p:txBody>
      </p:sp>
    </p:spTree>
    <p:extLst>
      <p:ext uri="{BB962C8B-B14F-4D97-AF65-F5344CB8AC3E}">
        <p14:creationId xmlns:p14="http://schemas.microsoft.com/office/powerpoint/2010/main" val="991117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123" y="-115558"/>
            <a:ext cx="12196951" cy="6973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rPr>
              <a:t>In the month of </a:t>
            </a:r>
            <a:r>
              <a:rPr lang="en-US" dirty="0" err="1">
                <a:solidFill>
                  <a:prstClr val="white"/>
                </a:solidFill>
              </a:rPr>
              <a:t>Tašrîtu</a:t>
            </a:r>
            <a:r>
              <a:rPr lang="en-US" dirty="0">
                <a:solidFill>
                  <a:prstClr val="white"/>
                </a:solidFill>
              </a:rPr>
              <a:t>, when Cyrus attacked the army of </a:t>
            </a:r>
            <a:r>
              <a:rPr lang="en-US" dirty="0" smtClean="0">
                <a:solidFill>
                  <a:prstClr val="white"/>
                </a:solidFill>
              </a:rPr>
              <a:t>Akkad in </a:t>
            </a:r>
            <a:r>
              <a:rPr lang="en-US" dirty="0" err="1" smtClean="0">
                <a:solidFill>
                  <a:prstClr val="white"/>
                </a:solidFill>
              </a:rPr>
              <a:t>Opis</a:t>
            </a:r>
            <a:endParaRPr lang="en-US" dirty="0" smtClean="0">
              <a:solidFill>
                <a:prstClr val="white"/>
              </a:solidFill>
            </a:endParaRPr>
          </a:p>
          <a:p>
            <a:r>
              <a:rPr lang="en-US" dirty="0" smtClean="0">
                <a:solidFill>
                  <a:prstClr val="white"/>
                </a:solidFill>
              </a:rPr>
              <a:t>on </a:t>
            </a:r>
            <a:r>
              <a:rPr lang="en-US" dirty="0">
                <a:solidFill>
                  <a:prstClr val="white"/>
                </a:solidFill>
              </a:rPr>
              <a:t>the Tigris, the inhabitants of Akkad revolted</a:t>
            </a:r>
            <a:r>
              <a:rPr lang="en-US" dirty="0" smtClean="0">
                <a:solidFill>
                  <a:prstClr val="white"/>
                </a:solidFill>
              </a:rPr>
              <a:t>, </a:t>
            </a:r>
            <a:r>
              <a:rPr lang="en-US" dirty="0">
                <a:solidFill>
                  <a:prstClr val="white"/>
                </a:solidFill>
              </a:rPr>
              <a:t>but </a:t>
            </a:r>
            <a:r>
              <a:rPr lang="en-US" dirty="0" smtClean="0">
                <a:solidFill>
                  <a:prstClr val="white"/>
                </a:solidFill>
              </a:rPr>
              <a:t>he [</a:t>
            </a:r>
            <a:r>
              <a:rPr lang="en-US" dirty="0">
                <a:solidFill>
                  <a:prstClr val="white"/>
                </a:solidFill>
              </a:rPr>
              <a:t>Cyrus</a:t>
            </a:r>
            <a:r>
              <a:rPr lang="en-US" dirty="0" smtClean="0">
                <a:solidFill>
                  <a:prstClr val="white"/>
                </a:solidFill>
              </a:rPr>
              <a:t>] massacred</a:t>
            </a:r>
          </a:p>
          <a:p>
            <a:r>
              <a:rPr lang="en-US" dirty="0" smtClean="0">
                <a:solidFill>
                  <a:prstClr val="white"/>
                </a:solidFill>
              </a:rPr>
              <a:t>the </a:t>
            </a:r>
            <a:r>
              <a:rPr lang="en-US" dirty="0">
                <a:solidFill>
                  <a:prstClr val="white"/>
                </a:solidFill>
              </a:rPr>
              <a:t>inhabitants. The fifteenth </a:t>
            </a:r>
            <a:r>
              <a:rPr lang="en-US" dirty="0" smtClean="0">
                <a:solidFill>
                  <a:prstClr val="white"/>
                </a:solidFill>
              </a:rPr>
              <a:t>day </a:t>
            </a:r>
            <a:r>
              <a:rPr lang="en-US" dirty="0">
                <a:solidFill>
                  <a:prstClr val="white"/>
                </a:solidFill>
              </a:rPr>
              <a:t>[12 October</a:t>
            </a:r>
            <a:r>
              <a:rPr lang="en-US" dirty="0" smtClean="0">
                <a:solidFill>
                  <a:prstClr val="white"/>
                </a:solidFill>
              </a:rPr>
              <a:t>], Sippar </a:t>
            </a:r>
            <a:r>
              <a:rPr lang="en-US" dirty="0">
                <a:solidFill>
                  <a:prstClr val="white"/>
                </a:solidFill>
              </a:rPr>
              <a:t>was seized </a:t>
            </a:r>
            <a:r>
              <a:rPr lang="en-US" dirty="0" smtClean="0">
                <a:solidFill>
                  <a:prstClr val="white"/>
                </a:solidFill>
              </a:rPr>
              <a:t>without</a:t>
            </a:r>
          </a:p>
          <a:p>
            <a:r>
              <a:rPr lang="en-US" dirty="0" smtClean="0">
                <a:solidFill>
                  <a:prstClr val="white"/>
                </a:solidFill>
              </a:rPr>
              <a:t>battle</a:t>
            </a:r>
            <a:r>
              <a:rPr lang="en-US" dirty="0">
                <a:solidFill>
                  <a:prstClr val="white"/>
                </a:solidFill>
              </a:rPr>
              <a:t>. Nabonidus fled. The sixteenth </a:t>
            </a:r>
            <a:r>
              <a:rPr lang="en-US" dirty="0" smtClean="0">
                <a:solidFill>
                  <a:prstClr val="white"/>
                </a:solidFill>
              </a:rPr>
              <a:t> day,  </a:t>
            </a:r>
            <a:r>
              <a:rPr lang="en-US" dirty="0" err="1">
                <a:solidFill>
                  <a:prstClr val="white"/>
                </a:solidFill>
              </a:rPr>
              <a:t>Gobryas</a:t>
            </a:r>
            <a:r>
              <a:rPr lang="en-US" dirty="0">
                <a:solidFill>
                  <a:prstClr val="white"/>
                </a:solidFill>
              </a:rPr>
              <a:t> [</a:t>
            </a:r>
            <a:r>
              <a:rPr lang="en-US" dirty="0" err="1">
                <a:solidFill>
                  <a:prstClr val="white"/>
                </a:solidFill>
              </a:rPr>
              <a:t>litt</a:t>
            </a:r>
            <a:r>
              <a:rPr lang="en-US" dirty="0">
                <a:solidFill>
                  <a:prstClr val="white"/>
                </a:solidFill>
              </a:rPr>
              <a:t>: </a:t>
            </a:r>
            <a:r>
              <a:rPr lang="en-US" dirty="0" err="1">
                <a:solidFill>
                  <a:prstClr val="white"/>
                </a:solidFill>
              </a:rPr>
              <a:t>Ugbaru</a:t>
            </a:r>
            <a:r>
              <a:rPr lang="en-US" dirty="0">
                <a:solidFill>
                  <a:prstClr val="white"/>
                </a:solidFill>
              </a:rPr>
              <a:t>], the </a:t>
            </a:r>
            <a:endParaRPr lang="en-US" dirty="0" smtClean="0">
              <a:solidFill>
                <a:prstClr val="white"/>
              </a:solidFill>
            </a:endParaRPr>
          </a:p>
          <a:p>
            <a:r>
              <a:rPr lang="en-US" dirty="0" smtClean="0">
                <a:solidFill>
                  <a:prstClr val="white"/>
                </a:solidFill>
              </a:rPr>
              <a:t>governor </a:t>
            </a:r>
            <a:r>
              <a:rPr lang="en-US" dirty="0">
                <a:solidFill>
                  <a:prstClr val="white"/>
                </a:solidFill>
              </a:rPr>
              <a:t>of </a:t>
            </a:r>
            <a:r>
              <a:rPr lang="en-US" dirty="0" err="1">
                <a:solidFill>
                  <a:prstClr val="white"/>
                </a:solidFill>
              </a:rPr>
              <a:t>Gutium</a:t>
            </a:r>
            <a:r>
              <a:rPr lang="en-US" dirty="0">
                <a:solidFill>
                  <a:prstClr val="white"/>
                </a:solidFill>
              </a:rPr>
              <a:t>, and the </a:t>
            </a:r>
            <a:r>
              <a:rPr lang="en-US" dirty="0" smtClean="0">
                <a:solidFill>
                  <a:prstClr val="white"/>
                </a:solidFill>
              </a:rPr>
              <a:t>army of Cyrus </a:t>
            </a:r>
            <a:r>
              <a:rPr lang="en-US" dirty="0">
                <a:solidFill>
                  <a:prstClr val="white"/>
                </a:solidFill>
              </a:rPr>
              <a:t>entered Babylon without battle</a:t>
            </a:r>
            <a:r>
              <a:rPr lang="en-US" dirty="0" smtClean="0">
                <a:solidFill>
                  <a:prstClr val="white"/>
                </a:solidFill>
              </a:rPr>
              <a:t>.</a:t>
            </a:r>
          </a:p>
          <a:p>
            <a:r>
              <a:rPr lang="en-US" dirty="0" smtClean="0">
                <a:solidFill>
                  <a:prstClr val="white"/>
                </a:solidFill>
              </a:rPr>
              <a:t>Afterwards</a:t>
            </a:r>
            <a:r>
              <a:rPr lang="en-US" dirty="0">
                <a:solidFill>
                  <a:prstClr val="white"/>
                </a:solidFill>
              </a:rPr>
              <a:t>, </a:t>
            </a:r>
            <a:r>
              <a:rPr lang="en-US" dirty="0" smtClean="0">
                <a:solidFill>
                  <a:prstClr val="white"/>
                </a:solidFill>
              </a:rPr>
              <a:t>Nabonidus was </a:t>
            </a:r>
            <a:r>
              <a:rPr lang="en-US" dirty="0">
                <a:solidFill>
                  <a:prstClr val="white"/>
                </a:solidFill>
              </a:rPr>
              <a:t>arrested in Babylon when he returned there. </a:t>
            </a:r>
            <a:endParaRPr lang="en-US" dirty="0" smtClean="0">
              <a:solidFill>
                <a:prstClr val="white"/>
              </a:solidFill>
            </a:endParaRPr>
          </a:p>
          <a:p>
            <a:r>
              <a:rPr lang="en-US" dirty="0" smtClean="0">
                <a:solidFill>
                  <a:prstClr val="white"/>
                </a:solidFill>
              </a:rPr>
              <a:t>Till </a:t>
            </a:r>
            <a:r>
              <a:rPr lang="en-US" dirty="0">
                <a:solidFill>
                  <a:prstClr val="white"/>
                </a:solidFill>
              </a:rPr>
              <a:t>the end </a:t>
            </a:r>
            <a:r>
              <a:rPr lang="en-US" dirty="0" smtClean="0">
                <a:solidFill>
                  <a:prstClr val="white"/>
                </a:solidFill>
              </a:rPr>
              <a:t>of the </a:t>
            </a:r>
            <a:r>
              <a:rPr lang="en-US" dirty="0">
                <a:solidFill>
                  <a:prstClr val="white"/>
                </a:solidFill>
              </a:rPr>
              <a:t>month, the shield carrying </a:t>
            </a:r>
            <a:r>
              <a:rPr lang="en-US" dirty="0" err="1">
                <a:solidFill>
                  <a:prstClr val="white"/>
                </a:solidFill>
              </a:rPr>
              <a:t>Gutians</a:t>
            </a:r>
            <a:r>
              <a:rPr lang="en-US" dirty="0">
                <a:solidFill>
                  <a:prstClr val="white"/>
                </a:solidFill>
              </a:rPr>
              <a:t> were staying within </a:t>
            </a:r>
            <a:endParaRPr lang="en-US" dirty="0" smtClean="0">
              <a:solidFill>
                <a:prstClr val="white"/>
              </a:solidFill>
            </a:endParaRPr>
          </a:p>
          <a:p>
            <a:r>
              <a:rPr lang="en-US" dirty="0" err="1" smtClean="0">
                <a:solidFill>
                  <a:prstClr val="white"/>
                </a:solidFill>
              </a:rPr>
              <a:t>Esagila</a:t>
            </a:r>
            <a:r>
              <a:rPr lang="en-US" dirty="0" smtClean="0">
                <a:solidFill>
                  <a:prstClr val="white"/>
                </a:solidFill>
              </a:rPr>
              <a:t> but </a:t>
            </a:r>
            <a:r>
              <a:rPr lang="en-US" dirty="0">
                <a:solidFill>
                  <a:prstClr val="white"/>
                </a:solidFill>
              </a:rPr>
              <a:t>nobody carried arms in </a:t>
            </a:r>
            <a:r>
              <a:rPr lang="en-US" dirty="0" err="1">
                <a:solidFill>
                  <a:prstClr val="white"/>
                </a:solidFill>
              </a:rPr>
              <a:t>Esagila</a:t>
            </a:r>
            <a:r>
              <a:rPr lang="en-US" dirty="0">
                <a:solidFill>
                  <a:prstClr val="white"/>
                </a:solidFill>
              </a:rPr>
              <a:t> and its buildings. The </a:t>
            </a:r>
            <a:r>
              <a:rPr lang="en-US" dirty="0" smtClean="0">
                <a:solidFill>
                  <a:prstClr val="white"/>
                </a:solidFill>
              </a:rPr>
              <a:t>correct</a:t>
            </a:r>
          </a:p>
          <a:p>
            <a:r>
              <a:rPr lang="en-US" dirty="0" smtClean="0">
                <a:solidFill>
                  <a:prstClr val="white"/>
                </a:solidFill>
              </a:rPr>
              <a:t>time </a:t>
            </a:r>
            <a:r>
              <a:rPr lang="en-US" dirty="0">
                <a:solidFill>
                  <a:prstClr val="white"/>
                </a:solidFill>
              </a:rPr>
              <a:t>for </a:t>
            </a:r>
            <a:r>
              <a:rPr lang="en-US" dirty="0" smtClean="0">
                <a:solidFill>
                  <a:prstClr val="white"/>
                </a:solidFill>
              </a:rPr>
              <a:t>a </a:t>
            </a:r>
            <a:r>
              <a:rPr lang="en-US" dirty="0">
                <a:solidFill>
                  <a:prstClr val="white"/>
                </a:solidFill>
              </a:rPr>
              <a:t>ceremony was not missed</a:t>
            </a:r>
            <a:r>
              <a:rPr lang="en-US" dirty="0" smtClean="0">
                <a:solidFill>
                  <a:prstClr val="white"/>
                </a:solidFill>
              </a:rPr>
              <a:t>.   </a:t>
            </a:r>
            <a:endParaRPr lang="en-US" dirty="0">
              <a:solidFill>
                <a:prstClr val="white"/>
              </a:solidFill>
            </a:endParaRPr>
          </a:p>
          <a:p>
            <a:r>
              <a:rPr lang="en-US" dirty="0">
                <a:solidFill>
                  <a:prstClr val="white"/>
                </a:solidFill>
              </a:rPr>
              <a:t>   In the month of </a:t>
            </a:r>
            <a:r>
              <a:rPr lang="en-US" dirty="0" err="1">
                <a:solidFill>
                  <a:prstClr val="white"/>
                </a:solidFill>
              </a:rPr>
              <a:t>Arahsamna</a:t>
            </a:r>
            <a:r>
              <a:rPr lang="en-US" dirty="0">
                <a:solidFill>
                  <a:prstClr val="white"/>
                </a:solidFill>
              </a:rPr>
              <a:t>, the third day [29 October], </a:t>
            </a:r>
            <a:r>
              <a:rPr lang="en-US" dirty="0" smtClean="0">
                <a:solidFill>
                  <a:prstClr val="white"/>
                </a:solidFill>
              </a:rPr>
              <a:t>Cyrus entered</a:t>
            </a:r>
          </a:p>
          <a:p>
            <a:r>
              <a:rPr lang="en-US" dirty="0" smtClean="0">
                <a:solidFill>
                  <a:prstClr val="white"/>
                </a:solidFill>
              </a:rPr>
              <a:t>Babylon</a:t>
            </a:r>
            <a:r>
              <a:rPr lang="en-US" dirty="0">
                <a:solidFill>
                  <a:prstClr val="white"/>
                </a:solidFill>
              </a:rPr>
              <a:t>, [unidentified objects] were filled before him </a:t>
            </a:r>
            <a:r>
              <a:rPr lang="en-US" dirty="0" smtClean="0">
                <a:solidFill>
                  <a:prstClr val="white"/>
                </a:solidFill>
              </a:rPr>
              <a:t>– the state </a:t>
            </a:r>
            <a:r>
              <a:rPr lang="en-US" dirty="0">
                <a:solidFill>
                  <a:prstClr val="white"/>
                </a:solidFill>
              </a:rPr>
              <a:t>of </a:t>
            </a:r>
            <a:r>
              <a:rPr lang="en-US" dirty="0" smtClean="0">
                <a:solidFill>
                  <a:prstClr val="white"/>
                </a:solidFill>
              </a:rPr>
              <a:t>peace</a:t>
            </a:r>
          </a:p>
          <a:p>
            <a:r>
              <a:rPr lang="en-US" dirty="0" smtClean="0">
                <a:solidFill>
                  <a:prstClr val="white"/>
                </a:solidFill>
              </a:rPr>
              <a:t>was </a:t>
            </a:r>
            <a:r>
              <a:rPr lang="en-US" dirty="0">
                <a:solidFill>
                  <a:prstClr val="white"/>
                </a:solidFill>
              </a:rPr>
              <a:t>imposed upon the city. Cyrus sent </a:t>
            </a:r>
            <a:r>
              <a:rPr lang="en-US" dirty="0" smtClean="0">
                <a:solidFill>
                  <a:prstClr val="white"/>
                </a:solidFill>
              </a:rPr>
              <a:t>greetings to all Babylon</a:t>
            </a:r>
            <a:r>
              <a:rPr lang="en-US" dirty="0">
                <a:solidFill>
                  <a:prstClr val="white"/>
                </a:solidFill>
              </a:rPr>
              <a:t>. </a:t>
            </a:r>
            <a:r>
              <a:rPr lang="en-US" dirty="0" err="1">
                <a:solidFill>
                  <a:prstClr val="white"/>
                </a:solidFill>
              </a:rPr>
              <a:t>Gobryas</a:t>
            </a:r>
            <a:r>
              <a:rPr lang="en-US" dirty="0">
                <a:solidFill>
                  <a:prstClr val="white"/>
                </a:solidFill>
              </a:rPr>
              <a:t>, </a:t>
            </a:r>
            <a:endParaRPr lang="en-US" dirty="0" smtClean="0">
              <a:solidFill>
                <a:prstClr val="white"/>
              </a:solidFill>
            </a:endParaRPr>
          </a:p>
          <a:p>
            <a:r>
              <a:rPr lang="en-US" dirty="0" smtClean="0">
                <a:solidFill>
                  <a:prstClr val="white"/>
                </a:solidFill>
              </a:rPr>
              <a:t>his </a:t>
            </a:r>
            <a:r>
              <a:rPr lang="en-US" dirty="0">
                <a:solidFill>
                  <a:prstClr val="white"/>
                </a:solidFill>
              </a:rPr>
              <a:t>governor, installed </a:t>
            </a:r>
            <a:r>
              <a:rPr lang="en-US" dirty="0" err="1">
                <a:solidFill>
                  <a:prstClr val="white"/>
                </a:solidFill>
              </a:rPr>
              <a:t>subgovernors</a:t>
            </a:r>
            <a:r>
              <a:rPr lang="en-US" dirty="0">
                <a:solidFill>
                  <a:prstClr val="white"/>
                </a:solidFill>
              </a:rPr>
              <a:t> in Babylon. </a:t>
            </a:r>
          </a:p>
          <a:p>
            <a:r>
              <a:rPr lang="en-US" dirty="0" smtClean="0">
                <a:solidFill>
                  <a:prstClr val="white"/>
                </a:solidFill>
              </a:rPr>
              <a:t>  </a:t>
            </a:r>
            <a:r>
              <a:rPr lang="en-US" dirty="0">
                <a:solidFill>
                  <a:prstClr val="white"/>
                </a:solidFill>
              </a:rPr>
              <a:t>From the month of </a:t>
            </a:r>
            <a:r>
              <a:rPr lang="en-US" dirty="0" err="1">
                <a:solidFill>
                  <a:prstClr val="white"/>
                </a:solidFill>
              </a:rPr>
              <a:t>Kislîmu</a:t>
            </a:r>
            <a:r>
              <a:rPr lang="en-US" dirty="0">
                <a:solidFill>
                  <a:prstClr val="white"/>
                </a:solidFill>
              </a:rPr>
              <a:t> to the month of </a:t>
            </a:r>
            <a:r>
              <a:rPr lang="en-US" dirty="0" err="1">
                <a:solidFill>
                  <a:prstClr val="white"/>
                </a:solidFill>
              </a:rPr>
              <a:t>Addaru</a:t>
            </a:r>
            <a:r>
              <a:rPr lang="en-US" dirty="0">
                <a:solidFill>
                  <a:prstClr val="white"/>
                </a:solidFill>
              </a:rPr>
              <a:t>, the gods of </a:t>
            </a:r>
            <a:r>
              <a:rPr lang="en-US" dirty="0" smtClean="0">
                <a:solidFill>
                  <a:prstClr val="white"/>
                </a:solidFill>
              </a:rPr>
              <a:t>Akkad</a:t>
            </a:r>
          </a:p>
          <a:p>
            <a:r>
              <a:rPr lang="en-US" dirty="0" smtClean="0">
                <a:solidFill>
                  <a:prstClr val="white"/>
                </a:solidFill>
              </a:rPr>
              <a:t>which </a:t>
            </a:r>
            <a:r>
              <a:rPr lang="en-US" dirty="0">
                <a:solidFill>
                  <a:prstClr val="white"/>
                </a:solidFill>
              </a:rPr>
              <a:t>Nabonidus had made come down to Babylon, </a:t>
            </a:r>
            <a:r>
              <a:rPr lang="en-US" dirty="0" smtClean="0">
                <a:solidFill>
                  <a:prstClr val="white"/>
                </a:solidFill>
              </a:rPr>
              <a:t>were </a:t>
            </a:r>
            <a:r>
              <a:rPr lang="en-US" dirty="0">
                <a:solidFill>
                  <a:prstClr val="white"/>
                </a:solidFill>
              </a:rPr>
              <a:t>returned </a:t>
            </a:r>
            <a:r>
              <a:rPr lang="en-US" dirty="0" smtClean="0">
                <a:solidFill>
                  <a:prstClr val="white"/>
                </a:solidFill>
              </a:rPr>
              <a:t>to</a:t>
            </a:r>
          </a:p>
          <a:p>
            <a:r>
              <a:rPr lang="en-US" dirty="0" smtClean="0">
                <a:solidFill>
                  <a:prstClr val="white"/>
                </a:solidFill>
              </a:rPr>
              <a:t>their </a:t>
            </a:r>
            <a:r>
              <a:rPr lang="en-US" dirty="0">
                <a:solidFill>
                  <a:prstClr val="white"/>
                </a:solidFill>
              </a:rPr>
              <a:t>sacred cities. </a:t>
            </a:r>
          </a:p>
          <a:p>
            <a:r>
              <a:rPr lang="en-US" dirty="0">
                <a:solidFill>
                  <a:prstClr val="white"/>
                </a:solidFill>
              </a:rPr>
              <a:t>   In the month of </a:t>
            </a:r>
            <a:r>
              <a:rPr lang="en-US" dirty="0" err="1">
                <a:solidFill>
                  <a:prstClr val="white"/>
                </a:solidFill>
              </a:rPr>
              <a:t>Arahsamna</a:t>
            </a:r>
            <a:r>
              <a:rPr lang="en-US" dirty="0">
                <a:solidFill>
                  <a:prstClr val="white"/>
                </a:solidFill>
              </a:rPr>
              <a:t>, on the night of the eleventh, </a:t>
            </a:r>
            <a:r>
              <a:rPr lang="en-US" dirty="0" err="1">
                <a:solidFill>
                  <a:prstClr val="white"/>
                </a:solidFill>
              </a:rPr>
              <a:t>Gobryas</a:t>
            </a:r>
            <a:r>
              <a:rPr lang="en-US" dirty="0">
                <a:solidFill>
                  <a:prstClr val="white"/>
                </a:solidFill>
              </a:rPr>
              <a:t> </a:t>
            </a:r>
            <a:endParaRPr lang="en-US" dirty="0" smtClean="0">
              <a:solidFill>
                <a:prstClr val="white"/>
              </a:solidFill>
            </a:endParaRPr>
          </a:p>
          <a:p>
            <a:r>
              <a:rPr lang="en-US" dirty="0" smtClean="0">
                <a:solidFill>
                  <a:prstClr val="white"/>
                </a:solidFill>
              </a:rPr>
              <a:t>died </a:t>
            </a:r>
            <a:r>
              <a:rPr lang="en-US" dirty="0">
                <a:solidFill>
                  <a:prstClr val="white"/>
                </a:solidFill>
              </a:rPr>
              <a:t>[6 November]. </a:t>
            </a:r>
          </a:p>
          <a:p>
            <a:r>
              <a:rPr lang="en-US" dirty="0">
                <a:solidFill>
                  <a:prstClr val="white"/>
                </a:solidFill>
              </a:rPr>
              <a:t>   In the month of </a:t>
            </a:r>
            <a:r>
              <a:rPr lang="en-US" dirty="0" err="1">
                <a:solidFill>
                  <a:prstClr val="white"/>
                </a:solidFill>
              </a:rPr>
              <a:t>Addaru</a:t>
            </a:r>
            <a:r>
              <a:rPr lang="en-US" dirty="0">
                <a:solidFill>
                  <a:prstClr val="white"/>
                </a:solidFill>
              </a:rPr>
              <a:t>, the [lacuna] day, the wife of the king died. From the twenty-seventh day of </a:t>
            </a:r>
            <a:r>
              <a:rPr lang="en-US" dirty="0" err="1">
                <a:solidFill>
                  <a:prstClr val="white"/>
                </a:solidFill>
              </a:rPr>
              <a:t>Adarru</a:t>
            </a:r>
            <a:r>
              <a:rPr lang="en-US" dirty="0">
                <a:solidFill>
                  <a:prstClr val="white"/>
                </a:solidFill>
              </a:rPr>
              <a:t> till the third day of </a:t>
            </a:r>
            <a:r>
              <a:rPr lang="en-US" dirty="0" err="1">
                <a:solidFill>
                  <a:prstClr val="white"/>
                </a:solidFill>
              </a:rPr>
              <a:t>Nisannu</a:t>
            </a:r>
            <a:r>
              <a:rPr lang="en-US" dirty="0">
                <a:solidFill>
                  <a:prstClr val="white"/>
                </a:solidFill>
              </a:rPr>
              <a:t> [20-26 March], an official weeping was performed in Akkad. All the people went around with their hair disheveled. When, the fourth day [27 March] Cambyses, son of Cyrus, went to the temple of [unintelligible], the </a:t>
            </a:r>
            <a:r>
              <a:rPr lang="en-US" dirty="0" err="1">
                <a:solidFill>
                  <a:prstClr val="white"/>
                </a:solidFill>
              </a:rPr>
              <a:t>epa</a:t>
            </a:r>
            <a:r>
              <a:rPr lang="en-US" dirty="0">
                <a:solidFill>
                  <a:prstClr val="white"/>
                </a:solidFill>
              </a:rPr>
              <a:t>-priest of </a:t>
            </a:r>
            <a:r>
              <a:rPr lang="en-US" dirty="0" err="1">
                <a:solidFill>
                  <a:prstClr val="white"/>
                </a:solidFill>
              </a:rPr>
              <a:t>Nabû</a:t>
            </a:r>
            <a:r>
              <a:rPr lang="en-US" dirty="0">
                <a:solidFill>
                  <a:prstClr val="white"/>
                </a:solidFill>
              </a:rPr>
              <a:t> who [lacuna] the bull [lacuna] They came and made the weaving by means of the handles and when he led the image of </a:t>
            </a:r>
            <a:r>
              <a:rPr lang="en-US" dirty="0" err="1">
                <a:solidFill>
                  <a:prstClr val="white"/>
                </a:solidFill>
              </a:rPr>
              <a:t>Nabû</a:t>
            </a:r>
            <a:r>
              <a:rPr lang="en-US" dirty="0">
                <a:solidFill>
                  <a:prstClr val="white"/>
                </a:solidFill>
              </a:rPr>
              <a:t> [lacuna] spears and leather quivers, from [lacuna] </a:t>
            </a:r>
            <a:r>
              <a:rPr lang="en-US" dirty="0" err="1">
                <a:solidFill>
                  <a:prstClr val="white"/>
                </a:solidFill>
              </a:rPr>
              <a:t>Nabû</a:t>
            </a:r>
            <a:r>
              <a:rPr lang="en-US" dirty="0">
                <a:solidFill>
                  <a:prstClr val="white"/>
                </a:solidFill>
              </a:rPr>
              <a:t> returned to </a:t>
            </a:r>
            <a:r>
              <a:rPr lang="en-US" dirty="0" err="1">
                <a:solidFill>
                  <a:prstClr val="white"/>
                </a:solidFill>
              </a:rPr>
              <a:t>Esagila</a:t>
            </a:r>
            <a:r>
              <a:rPr lang="en-US" dirty="0">
                <a:solidFill>
                  <a:prstClr val="white"/>
                </a:solidFill>
              </a:rPr>
              <a:t>, sheep offerings in front of </a:t>
            </a:r>
            <a:r>
              <a:rPr lang="en-US" dirty="0" err="1">
                <a:solidFill>
                  <a:prstClr val="white"/>
                </a:solidFill>
              </a:rPr>
              <a:t>Bêl</a:t>
            </a:r>
            <a:r>
              <a:rPr lang="en-US" dirty="0">
                <a:solidFill>
                  <a:prstClr val="white"/>
                </a:solidFill>
              </a:rPr>
              <a:t> and the god </a:t>
            </a:r>
            <a:r>
              <a:rPr lang="en-US" dirty="0" err="1">
                <a:solidFill>
                  <a:prstClr val="white"/>
                </a:solidFill>
              </a:rPr>
              <a:t>Mârbîti</a:t>
            </a:r>
            <a:r>
              <a:rPr lang="en-US" dirty="0" smtClean="0">
                <a:solidFill>
                  <a:prstClr val="white"/>
                </a:solidFill>
              </a:rPr>
              <a:t>.</a:t>
            </a:r>
            <a:endParaRPr lang="en-US" dirty="0">
              <a:solidFill>
                <a:prstClr val="white"/>
              </a:solidFill>
            </a:endParaRPr>
          </a:p>
          <a:p>
            <a:r>
              <a:rPr lang="en-US" sz="1300" i="1" dirty="0" smtClean="0">
                <a:solidFill>
                  <a:srgbClr val="00B0F0"/>
                </a:solidFill>
              </a:rPr>
              <a:t>(</a:t>
            </a:r>
            <a:r>
              <a:rPr lang="en-US" sz="1300" i="1" dirty="0">
                <a:solidFill>
                  <a:srgbClr val="00B0F0"/>
                </a:solidFill>
              </a:rPr>
              <a:t>This translation was made by A. Leo Oppenheim and is copied from James B. Pritchard's Ancient Near Eastern texts relating to the Old Testament, 1950 Princeton. Some minor changes have been made, based on the new edition by A.K. Grayson, which you can find here</a:t>
            </a:r>
            <a:r>
              <a:rPr lang="en-US" sz="1300" i="1" dirty="0" smtClean="0">
                <a:solidFill>
                  <a:srgbClr val="00B0F0"/>
                </a:solidFill>
              </a:rPr>
              <a:t>.) </a:t>
            </a:r>
          </a:p>
          <a:p>
            <a:endParaRPr lang="en-US" sz="1200" dirty="0">
              <a:solidFill>
                <a:prstClr val="white"/>
              </a:solidFill>
            </a:endParaRPr>
          </a:p>
        </p:txBody>
      </p:sp>
      <p:pic>
        <p:nvPicPr>
          <p:cNvPr id="5122" name="Picture 2" descr="http://www.livius.org/a/1/mesopotamia/nabonidus_chroni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087" y="-115558"/>
            <a:ext cx="4687615" cy="47947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30968" y="6488760"/>
            <a:ext cx="4687613" cy="30777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400" dirty="0">
                <a:solidFill>
                  <a:prstClr val="white"/>
                </a:solidFill>
              </a:rPr>
              <a:t>http://www.livius.org/ct-cz/cyrus_I/babylon02.html#17</a:t>
            </a:r>
          </a:p>
        </p:txBody>
      </p:sp>
    </p:spTree>
    <p:extLst>
      <p:ext uri="{BB962C8B-B14F-4D97-AF65-F5344CB8AC3E}">
        <p14:creationId xmlns:p14="http://schemas.microsoft.com/office/powerpoint/2010/main" val="2273629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64405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23337" y="0"/>
            <a:ext cx="67686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Wingdings" panose="05000000000000000000" pitchFamily="2" charset="2"/>
              <a:buChar char="§"/>
            </a:pPr>
            <a:r>
              <a:rPr lang="en-US" sz="4000" dirty="0" smtClean="0">
                <a:solidFill>
                  <a:prstClr val="white"/>
                </a:solidFill>
              </a:rPr>
              <a:t>JOSEPHUS  1</a:t>
            </a:r>
            <a:r>
              <a:rPr lang="en-US" sz="4000" baseline="30000" dirty="0" smtClean="0">
                <a:solidFill>
                  <a:prstClr val="white"/>
                </a:solidFill>
              </a:rPr>
              <a:t>st</a:t>
            </a:r>
            <a:r>
              <a:rPr lang="en-US" sz="4000" dirty="0" smtClean="0">
                <a:solidFill>
                  <a:prstClr val="white"/>
                </a:solidFill>
              </a:rPr>
              <a:t> Cent. </a:t>
            </a:r>
          </a:p>
          <a:p>
            <a:r>
              <a:rPr lang="en-US" sz="4000" dirty="0" smtClean="0">
                <a:solidFill>
                  <a:prstClr val="white"/>
                </a:solidFill>
              </a:rPr>
              <a:t>	Jewish Pharisee</a:t>
            </a:r>
          </a:p>
          <a:p>
            <a:pPr marL="342900" indent="-342900">
              <a:buFont typeface="Wingdings" panose="05000000000000000000" pitchFamily="2" charset="2"/>
              <a:buChar char="§"/>
            </a:pPr>
            <a:endParaRPr lang="en-US" sz="2000" dirty="0" smtClean="0">
              <a:solidFill>
                <a:prstClr val="white"/>
              </a:solidFill>
            </a:endParaRPr>
          </a:p>
          <a:p>
            <a:pPr marL="571500" indent="-571500">
              <a:buFont typeface="Wingdings" panose="05000000000000000000" pitchFamily="2" charset="2"/>
              <a:buChar char="§"/>
            </a:pPr>
            <a:r>
              <a:rPr lang="en-US" sz="4000" dirty="0" smtClean="0">
                <a:solidFill>
                  <a:prstClr val="white"/>
                </a:solidFill>
              </a:rPr>
              <a:t>MELITO 2</a:t>
            </a:r>
            <a:r>
              <a:rPr lang="en-US" sz="4000" baseline="30000" dirty="0" smtClean="0">
                <a:solidFill>
                  <a:prstClr val="white"/>
                </a:solidFill>
              </a:rPr>
              <a:t>nd</a:t>
            </a:r>
            <a:r>
              <a:rPr lang="en-US" sz="4000" dirty="0" smtClean="0">
                <a:solidFill>
                  <a:prstClr val="white"/>
                </a:solidFill>
              </a:rPr>
              <a:t> Cent. </a:t>
            </a:r>
          </a:p>
          <a:p>
            <a:r>
              <a:rPr lang="en-US" sz="4000" dirty="0" smtClean="0">
                <a:solidFill>
                  <a:prstClr val="white"/>
                </a:solidFill>
              </a:rPr>
              <a:t>	from sources in the east</a:t>
            </a:r>
          </a:p>
          <a:p>
            <a:pPr marL="342900" indent="-342900">
              <a:buFont typeface="Wingdings" panose="05000000000000000000" pitchFamily="2" charset="2"/>
              <a:buChar char="§"/>
            </a:pPr>
            <a:endParaRPr lang="en-US" sz="2000" dirty="0" smtClean="0">
              <a:solidFill>
                <a:prstClr val="white"/>
              </a:solidFill>
            </a:endParaRPr>
          </a:p>
          <a:p>
            <a:pPr marL="571500" indent="-571500">
              <a:buFont typeface="Wingdings" panose="05000000000000000000" pitchFamily="2" charset="2"/>
              <a:buChar char="§"/>
            </a:pPr>
            <a:r>
              <a:rPr lang="en-US" sz="4000" dirty="0" smtClean="0">
                <a:solidFill>
                  <a:prstClr val="white"/>
                </a:solidFill>
              </a:rPr>
              <a:t>LXX</a:t>
            </a:r>
          </a:p>
          <a:p>
            <a:pPr marL="571500" indent="-571500">
              <a:buFont typeface="Wingdings" panose="05000000000000000000" pitchFamily="2" charset="2"/>
              <a:buChar char="§"/>
            </a:pPr>
            <a:endParaRPr lang="en-US" sz="2000" dirty="0" smtClean="0">
              <a:solidFill>
                <a:prstClr val="white"/>
              </a:solidFill>
            </a:endParaRPr>
          </a:p>
          <a:p>
            <a:pPr marL="571500" indent="-571500">
              <a:buFont typeface="Wingdings" panose="05000000000000000000" pitchFamily="2" charset="2"/>
              <a:buChar char="§"/>
            </a:pPr>
            <a:endParaRPr lang="en-US" sz="2000" dirty="0" smtClean="0">
              <a:solidFill>
                <a:prstClr val="white"/>
              </a:solidFill>
            </a:endParaRPr>
          </a:p>
          <a:p>
            <a:pPr marL="342900" indent="-342900">
              <a:buFont typeface="Wingdings" panose="05000000000000000000" pitchFamily="2" charset="2"/>
              <a:buChar char="§"/>
            </a:pPr>
            <a:r>
              <a:rPr lang="en-US" sz="4000" dirty="0" smtClean="0">
                <a:solidFill>
                  <a:prstClr val="white"/>
                </a:solidFill>
              </a:rPr>
              <a:t>  DSS</a:t>
            </a:r>
          </a:p>
          <a:p>
            <a:pPr marL="342900" indent="-342900">
              <a:buFont typeface="Wingdings" panose="05000000000000000000" pitchFamily="2" charset="2"/>
              <a:buChar char="§"/>
            </a:pPr>
            <a:endParaRPr lang="en-US" sz="2000" dirty="0" smtClean="0">
              <a:solidFill>
                <a:prstClr val="white"/>
              </a:solidFill>
            </a:endParaRPr>
          </a:p>
          <a:p>
            <a:pPr marL="342900" indent="-342900">
              <a:buFont typeface="Wingdings" panose="05000000000000000000" pitchFamily="2" charset="2"/>
              <a:buChar char="§"/>
            </a:pPr>
            <a:endParaRPr lang="en-US" sz="2000" dirty="0" smtClean="0">
              <a:solidFill>
                <a:prstClr val="white"/>
              </a:solidFill>
            </a:endParaRPr>
          </a:p>
          <a:p>
            <a:pPr marL="571500" indent="-571500">
              <a:buFont typeface="Wingdings" panose="05000000000000000000" pitchFamily="2" charset="2"/>
              <a:buChar char="§"/>
            </a:pPr>
            <a:r>
              <a:rPr lang="en-US" sz="4000" dirty="0" smtClean="0">
                <a:solidFill>
                  <a:prstClr val="white"/>
                </a:solidFill>
              </a:rPr>
              <a:t>MATT. 24.15</a:t>
            </a:r>
            <a:endParaRPr lang="en-US" sz="4000" dirty="0">
              <a:solidFill>
                <a:prstClr val="white"/>
              </a:solidFill>
            </a:endParaRPr>
          </a:p>
        </p:txBody>
      </p:sp>
      <p:grpSp>
        <p:nvGrpSpPr>
          <p:cNvPr id="13" name="Group 12"/>
          <p:cNvGrpSpPr/>
          <p:nvPr/>
        </p:nvGrpSpPr>
        <p:grpSpPr>
          <a:xfrm>
            <a:off x="3751443" y="379145"/>
            <a:ext cx="1449595" cy="6036647"/>
            <a:chOff x="3751443" y="379145"/>
            <a:chExt cx="1449595" cy="6036647"/>
          </a:xfrm>
        </p:grpSpPr>
        <p:sp>
          <p:nvSpPr>
            <p:cNvPr id="6" name="L-Shape 5"/>
            <p:cNvSpPr/>
            <p:nvPr/>
          </p:nvSpPr>
          <p:spPr>
            <a:xfrm rot="19129858">
              <a:off x="3751444" y="379145"/>
              <a:ext cx="1418897" cy="583324"/>
            </a:xfrm>
            <a:prstGeom prst="corner">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p:cNvSpPr/>
            <p:nvPr/>
          </p:nvSpPr>
          <p:spPr>
            <a:xfrm rot="19129858">
              <a:off x="3751445" y="1768056"/>
              <a:ext cx="1418897" cy="583324"/>
            </a:xfrm>
            <a:prstGeom prst="corner">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Shape 7"/>
            <p:cNvSpPr/>
            <p:nvPr/>
          </p:nvSpPr>
          <p:spPr>
            <a:xfrm rot="19129858">
              <a:off x="3751443" y="3220024"/>
              <a:ext cx="1418897" cy="583324"/>
            </a:xfrm>
            <a:prstGeom prst="corner">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Shape 8"/>
            <p:cNvSpPr/>
            <p:nvPr/>
          </p:nvSpPr>
          <p:spPr>
            <a:xfrm rot="19129858">
              <a:off x="3751446" y="4577404"/>
              <a:ext cx="1418897" cy="583324"/>
            </a:xfrm>
            <a:prstGeom prst="corner">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p:nvSpPr>
          <p:spPr>
            <a:xfrm rot="19129858">
              <a:off x="3782141" y="5832468"/>
              <a:ext cx="1418897" cy="583324"/>
            </a:xfrm>
            <a:prstGeom prst="corner">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a:off x="0" y="0"/>
            <a:ext cx="3734843" cy="6858000"/>
          </a:xfrm>
          <a:prstGeom prst="rightArrow">
            <a:avLst>
              <a:gd name="adj1" fmla="val 90291"/>
              <a:gd name="adj2" fmla="val 26948"/>
            </a:avLst>
          </a:prstGeom>
          <a:solidFill>
            <a:srgbClr val="FFCC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DANIEL</a:t>
            </a:r>
            <a:br>
              <a:rPr lang="en-US" sz="4400" b="1" dirty="0" smtClean="0">
                <a:solidFill>
                  <a:schemeClr val="tx1"/>
                </a:solidFill>
              </a:rPr>
            </a:br>
            <a:r>
              <a:rPr lang="en-US" sz="4400" b="1" dirty="0" smtClean="0">
                <a:solidFill>
                  <a:schemeClr val="tx1"/>
                </a:solidFill>
              </a:rPr>
              <a:t>AMONG</a:t>
            </a:r>
            <a:br>
              <a:rPr lang="en-US" sz="4400" b="1" dirty="0" smtClean="0">
                <a:solidFill>
                  <a:schemeClr val="tx1"/>
                </a:solidFill>
              </a:rPr>
            </a:br>
            <a:r>
              <a:rPr lang="en-US" sz="4400" b="1" dirty="0" smtClean="0">
                <a:solidFill>
                  <a:schemeClr val="tx1"/>
                </a:solidFill>
              </a:rPr>
              <a:t>THE</a:t>
            </a:r>
            <a:br>
              <a:rPr lang="en-US" sz="4400" b="1" dirty="0" smtClean="0">
                <a:solidFill>
                  <a:schemeClr val="tx1"/>
                </a:solidFill>
              </a:rPr>
            </a:br>
            <a:r>
              <a:rPr lang="en-US" sz="4400" b="1" dirty="0" smtClean="0">
                <a:solidFill>
                  <a:schemeClr val="tx1"/>
                </a:solidFill>
              </a:rPr>
              <a:t>PROPHETS</a:t>
            </a:r>
            <a:endParaRPr lang="en-US" sz="4400" b="1" dirty="0">
              <a:solidFill>
                <a:schemeClr val="tx1"/>
              </a:solidFill>
            </a:endParaRPr>
          </a:p>
        </p:txBody>
      </p:sp>
    </p:spTree>
    <p:extLst>
      <p:ext uri="{BB962C8B-B14F-4D97-AF65-F5344CB8AC3E}">
        <p14:creationId xmlns:p14="http://schemas.microsoft.com/office/powerpoint/2010/main" val="4240673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grpSp>
        <p:nvGrpSpPr>
          <p:cNvPr id="5" name="Group 4"/>
          <p:cNvGrpSpPr/>
          <p:nvPr/>
        </p:nvGrpSpPr>
        <p:grpSpPr>
          <a:xfrm>
            <a:off x="-19033" y="1007452"/>
            <a:ext cx="8929321" cy="1629190"/>
            <a:chOff x="-19036" y="1007452"/>
            <a:chExt cx="8929321" cy="1629190"/>
          </a:xfrm>
        </p:grpSpPr>
        <p:sp>
          <p:nvSpPr>
            <p:cNvPr id="20" name="Right Arrow 19"/>
            <p:cNvSpPr/>
            <p:nvPr/>
          </p:nvSpPr>
          <p:spPr>
            <a:xfrm>
              <a:off x="2318416" y="13441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Placement Argument</a:t>
              </a:r>
              <a:endParaRPr lang="en-US" sz="2400" dirty="0">
                <a:solidFill>
                  <a:prstClr val="white"/>
                </a:solidFill>
              </a:endParaRPr>
            </a:p>
          </p:txBody>
        </p:sp>
        <p:sp>
          <p:nvSpPr>
            <p:cNvPr id="27" name="Right Arrow 26"/>
            <p:cNvSpPr/>
            <p:nvPr/>
          </p:nvSpPr>
          <p:spPr>
            <a:xfrm>
              <a:off x="-19036"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grpSp>
      <p:grpSp>
        <p:nvGrpSpPr>
          <p:cNvPr id="6" name="Group 5"/>
          <p:cNvGrpSpPr/>
          <p:nvPr/>
        </p:nvGrpSpPr>
        <p:grpSpPr>
          <a:xfrm>
            <a:off x="-15754" y="1842548"/>
            <a:ext cx="8926035" cy="1629190"/>
            <a:chOff x="-15753" y="1842548"/>
            <a:chExt cx="8926034" cy="1629190"/>
          </a:xfrm>
        </p:grpSpPr>
        <p:sp>
          <p:nvSpPr>
            <p:cNvPr id="21" name="Right Arrow 20"/>
            <p:cNvSpPr/>
            <p:nvPr/>
          </p:nvSpPr>
          <p:spPr>
            <a:xfrm>
              <a:off x="2318412" y="220434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Language Argument</a:t>
              </a:r>
              <a:endParaRPr lang="en-US" sz="2400" dirty="0">
                <a:solidFill>
                  <a:prstClr val="white"/>
                </a:solidFill>
              </a:endParaRPr>
            </a:p>
          </p:txBody>
        </p:sp>
        <p:sp>
          <p:nvSpPr>
            <p:cNvPr id="28" name="Right Arrow 27"/>
            <p:cNvSpPr/>
            <p:nvPr/>
          </p:nvSpPr>
          <p:spPr>
            <a:xfrm>
              <a:off x="-15753" y="184254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USE OF GREEK WORDS REQUIRE LATER DATE</a:t>
              </a:r>
              <a:endParaRPr lang="en-US" sz="2400" dirty="0">
                <a:solidFill>
                  <a:prstClr val="white"/>
                </a:solidFill>
              </a:endParaRPr>
            </a:p>
          </p:txBody>
        </p:sp>
      </p:grpSp>
      <p:grpSp>
        <p:nvGrpSpPr>
          <p:cNvPr id="3" name="Group 2"/>
          <p:cNvGrpSpPr/>
          <p:nvPr/>
        </p:nvGrpSpPr>
        <p:grpSpPr>
          <a:xfrm>
            <a:off x="-19036" y="2741754"/>
            <a:ext cx="8945237" cy="3475744"/>
            <a:chOff x="-19036" y="2741754"/>
            <a:chExt cx="8945237" cy="3475744"/>
          </a:xfrm>
        </p:grpSpPr>
        <p:sp>
          <p:nvSpPr>
            <p:cNvPr id="22" name="Right Arrow 21"/>
            <p:cNvSpPr/>
            <p:nvPr/>
          </p:nvSpPr>
          <p:spPr>
            <a:xfrm>
              <a:off x="2318412" y="3108799"/>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Silence Argument</a:t>
              </a:r>
              <a:endParaRPr lang="en-US" sz="2400" dirty="0">
                <a:solidFill>
                  <a:prstClr val="white"/>
                </a:solidFill>
              </a:endParaRPr>
            </a:p>
          </p:txBody>
        </p:sp>
        <p:sp>
          <p:nvSpPr>
            <p:cNvPr id="23" name="Right Arrow 22"/>
            <p:cNvSpPr/>
            <p:nvPr/>
          </p:nvSpPr>
          <p:spPr>
            <a:xfrm>
              <a:off x="2334332" y="402777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6</a:t>
              </a:r>
              <a:r>
                <a:rPr lang="en-US" sz="2400" baseline="30000" dirty="0" smtClean="0">
                  <a:solidFill>
                    <a:prstClr val="white"/>
                  </a:solidFill>
                </a:rPr>
                <a:t>th</a:t>
              </a:r>
              <a:r>
                <a:rPr lang="en-US" sz="2400" dirty="0" smtClean="0">
                  <a:solidFill>
                    <a:prstClr val="white"/>
                  </a:solidFill>
                </a:rPr>
                <a:t> century</a:t>
              </a:r>
              <a:endParaRPr lang="en-US" sz="2400" dirty="0">
                <a:solidFill>
                  <a:prstClr val="white"/>
                </a:solidFill>
              </a:endParaRPr>
            </a:p>
          </p:txBody>
        </p:sp>
        <p:sp>
          <p:nvSpPr>
            <p:cNvPr id="24" name="Right Arrow 23"/>
            <p:cNvSpPr/>
            <p:nvPr/>
          </p:nvSpPr>
          <p:spPr>
            <a:xfrm>
              <a:off x="2334332" y="4930507"/>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2</a:t>
              </a:r>
              <a:r>
                <a:rPr lang="en-US" sz="2400" baseline="30000" dirty="0" smtClean="0">
                  <a:solidFill>
                    <a:prstClr val="white"/>
                  </a:solidFill>
                </a:rPr>
                <a:t>nd</a:t>
              </a:r>
              <a:r>
                <a:rPr lang="en-US" sz="2400" dirty="0" smtClean="0">
                  <a:solidFill>
                    <a:prstClr val="white"/>
                  </a:solidFill>
                </a:rPr>
                <a:t>  century</a:t>
              </a:r>
              <a:endParaRPr lang="en-US" sz="2400" dirty="0">
                <a:solidFill>
                  <a:prstClr val="white"/>
                </a:solidFill>
              </a:endParaRPr>
            </a:p>
          </p:txBody>
        </p:sp>
        <p:sp>
          <p:nvSpPr>
            <p:cNvPr id="29" name="Right Arrow 28"/>
            <p:cNvSpPr/>
            <p:nvPr/>
          </p:nvSpPr>
          <p:spPr>
            <a:xfrm>
              <a:off x="-15752" y="2741754"/>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NO MENTION IN  J. Ben Sirach’s</a:t>
              </a:r>
            </a:p>
            <a:p>
              <a:pPr algn="ctr"/>
              <a:r>
                <a:rPr lang="en-US" sz="2400" dirty="0" smtClean="0">
                  <a:solidFill>
                    <a:prstClr val="white"/>
                  </a:solidFill>
                </a:rPr>
                <a:t>LIST : 200-175 BC</a:t>
              </a:r>
              <a:endParaRPr lang="en-US" sz="2400" dirty="0">
                <a:solidFill>
                  <a:prstClr val="white"/>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Nebuchadnezzar</a:t>
              </a:r>
            </a:p>
            <a:p>
              <a:pPr algn="ctr"/>
              <a:r>
                <a:rPr lang="en-US" sz="2400" dirty="0" smtClean="0">
                  <a:solidFill>
                    <a:prstClr val="white"/>
                  </a:solidFill>
                </a:rPr>
                <a:t>Belshazzar</a:t>
              </a:r>
            </a:p>
            <a:p>
              <a:pPr algn="ctr"/>
              <a:r>
                <a:rPr lang="en-US" sz="2400" dirty="0" smtClean="0">
                  <a:solidFill>
                    <a:prstClr val="white"/>
                  </a:solidFill>
                </a:rPr>
                <a:t>Darius</a:t>
              </a:r>
              <a:endParaRPr lang="en-US" sz="2400" dirty="0">
                <a:solidFill>
                  <a:prstClr val="white"/>
                </a:solidFill>
              </a:endParaRPr>
            </a:p>
          </p:txBody>
        </p:sp>
        <p:sp>
          <p:nvSpPr>
            <p:cNvPr id="31" name="Right Arrow 30"/>
            <p:cNvSpPr/>
            <p:nvPr/>
          </p:nvSpPr>
          <p:spPr>
            <a:xfrm>
              <a:off x="-15717" y="458830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Reflects &amp; relates hist. to Ant. </a:t>
              </a:r>
              <a:r>
                <a:rPr lang="en-US" sz="2400" dirty="0" err="1" smtClean="0">
                  <a:solidFill>
                    <a:prstClr val="white"/>
                  </a:solidFill>
                </a:rPr>
                <a:t>Epiph</a:t>
              </a:r>
              <a:r>
                <a:rPr lang="en-US" sz="2400" dirty="0" smtClean="0">
                  <a:solidFill>
                    <a:prstClr val="white"/>
                  </a:solidFill>
                </a:rPr>
                <a:t>.</a:t>
              </a:r>
            </a:p>
            <a:p>
              <a:pPr algn="ctr"/>
              <a:r>
                <a:rPr lang="en-US" sz="2400" dirty="0" smtClean="0">
                  <a:solidFill>
                    <a:prstClr val="white"/>
                  </a:solidFill>
                </a:rPr>
                <a:t>(up to 11.29).</a:t>
              </a:r>
            </a:p>
            <a:p>
              <a:pPr algn="ctr"/>
              <a:r>
                <a:rPr lang="en-US" sz="2400" dirty="0" smtClean="0">
                  <a:solidFill>
                    <a:prstClr val="white"/>
                  </a:solidFill>
                </a:rPr>
                <a:t>Unreliable: &lt; &amp; &gt;</a:t>
              </a:r>
              <a:endParaRPr lang="en-US" sz="2400" dirty="0">
                <a:solidFill>
                  <a:prstClr val="white"/>
                </a:solidFill>
              </a:endParaRPr>
            </a:p>
          </p:txBody>
        </p:sp>
      </p:grpSp>
      <p:sp>
        <p:nvSpPr>
          <p:cNvPr id="25" name="Cube 24"/>
          <p:cNvSpPr/>
          <p:nvPr/>
        </p:nvSpPr>
        <p:spPr>
          <a:xfrm>
            <a:off x="8828813" y="5134826"/>
            <a:ext cx="3326719"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ea typeface="Gungsuh" panose="02030600000101010101" pitchFamily="18" charset="-127"/>
              </a:rPr>
              <a:t>Rejection of </a:t>
            </a:r>
          </a:p>
          <a:p>
            <a:pPr algn="ctr"/>
            <a:r>
              <a:rPr lang="en-US" sz="2400" dirty="0" smtClean="0">
                <a:solidFill>
                  <a:prstClr val="white"/>
                </a:solidFill>
                <a:ea typeface="Gungsuh" panose="02030600000101010101" pitchFamily="18" charset="-127"/>
              </a:rPr>
              <a:t>Miracles &amp; Prophecy</a:t>
            </a:r>
            <a:endParaRPr lang="en-US" sz="2400" dirty="0">
              <a:solidFill>
                <a:prstClr val="white"/>
              </a:solidFill>
            </a:endParaRP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Tree>
    <p:extLst>
      <p:ext uri="{BB962C8B-B14F-4D97-AF65-F5344CB8AC3E}">
        <p14:creationId xmlns:p14="http://schemas.microsoft.com/office/powerpoint/2010/main" val="2321613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6" presetClass="emph" presetSubtype="0"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29" y="4051948"/>
            <a:ext cx="11575395" cy="264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85" y="82931"/>
            <a:ext cx="11587203" cy="385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240823" y="6223488"/>
            <a:ext cx="740980" cy="42976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prstClr val="white"/>
                </a:solidFill>
              </a:rPr>
              <a:t>pg</a:t>
            </a:r>
            <a:r>
              <a:rPr lang="en-US" dirty="0" smtClean="0">
                <a:solidFill>
                  <a:prstClr val="white"/>
                </a:solidFill>
              </a:rPr>
              <a:t> 8</a:t>
            </a:r>
            <a:endParaRPr lang="en-US" dirty="0">
              <a:solidFill>
                <a:prstClr val="white"/>
              </a:solidFill>
            </a:endParaRPr>
          </a:p>
        </p:txBody>
      </p:sp>
      <p:sp>
        <p:nvSpPr>
          <p:cNvPr id="6" name="Rectangle 5"/>
          <p:cNvSpPr/>
          <p:nvPr/>
        </p:nvSpPr>
        <p:spPr>
          <a:xfrm>
            <a:off x="3531475" y="3573230"/>
            <a:ext cx="7788172" cy="369332"/>
          </a:xfrm>
          <a:prstGeom prst="rect">
            <a:avLst/>
          </a:prstGeom>
        </p:spPr>
        <p:txBody>
          <a:bodyPr wrap="square">
            <a:spAutoFit/>
          </a:bodyPr>
          <a:lstStyle/>
          <a:p>
            <a:r>
              <a:rPr lang="en-US" dirty="0">
                <a:solidFill>
                  <a:prstClr val="black"/>
                </a:solidFill>
              </a:rPr>
              <a:t>http://www.jstor.org/stable/527148?seq=2#page_scan_tab_contents</a:t>
            </a:r>
          </a:p>
        </p:txBody>
      </p:sp>
      <p:sp>
        <p:nvSpPr>
          <p:cNvPr id="7" name="Rectangle 6"/>
          <p:cNvSpPr/>
          <p:nvPr/>
        </p:nvSpPr>
        <p:spPr>
          <a:xfrm rot="16200000">
            <a:off x="-3225204" y="3244337"/>
            <a:ext cx="6858002" cy="369332"/>
          </a:xfrm>
          <a:prstGeom prst="rect">
            <a:avLst/>
          </a:prstGeom>
        </p:spPr>
        <p:txBody>
          <a:bodyPr wrap="square">
            <a:spAutoFit/>
          </a:bodyPr>
          <a:lstStyle/>
          <a:p>
            <a:r>
              <a:rPr lang="en-US" dirty="0">
                <a:solidFill>
                  <a:prstClr val="white"/>
                </a:solidFill>
              </a:rPr>
              <a:t>http://www.jstor.org/stable/527148?seq=2#page_scan_tab_contents</a:t>
            </a:r>
          </a:p>
        </p:txBody>
      </p:sp>
      <p:sp>
        <p:nvSpPr>
          <p:cNvPr id="10" name="Oval 9"/>
          <p:cNvSpPr/>
          <p:nvPr/>
        </p:nvSpPr>
        <p:spPr>
          <a:xfrm>
            <a:off x="9932277" y="788276"/>
            <a:ext cx="1847851" cy="1866900"/>
          </a:xfrm>
          <a:prstGeom prst="ellipse">
            <a:avLst/>
          </a:prstGeom>
          <a:solidFill>
            <a:srgbClr val="C00000"/>
          </a:solidFill>
          <a:ln>
            <a:noFill/>
          </a:ln>
          <a:effectLst>
            <a:outerShdw blurRad="190500" dist="190500" dir="2700000" algn="tl" rotWithShape="0">
              <a:prstClr val="black">
                <a:alpha val="6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rPr>
              <a:t>acc.</a:t>
            </a:r>
          </a:p>
          <a:p>
            <a:pPr algn="ctr"/>
            <a:r>
              <a:rPr lang="en-US" sz="2800" b="1" dirty="0" smtClean="0">
                <a:solidFill>
                  <a:schemeClr val="bg1"/>
                </a:solidFill>
              </a:rPr>
              <a:t>to critics</a:t>
            </a:r>
          </a:p>
        </p:txBody>
      </p:sp>
      <p:sp>
        <p:nvSpPr>
          <p:cNvPr id="8" name="Right Arrow 7"/>
          <p:cNvSpPr/>
          <p:nvPr/>
        </p:nvSpPr>
        <p:spPr>
          <a:xfrm rot="806570">
            <a:off x="776240" y="3953151"/>
            <a:ext cx="529224" cy="504292"/>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0680977" flipH="1">
            <a:off x="5654556" y="6130169"/>
            <a:ext cx="568215" cy="504292"/>
          </a:xfrm>
          <a:prstGeom prst="rightArrow">
            <a:avLst/>
          </a:prstGeom>
          <a:solidFill>
            <a:srgbClr val="C00000"/>
          </a:solidFill>
          <a:ln>
            <a:noFill/>
          </a:ln>
          <a:effectLst>
            <a:outerShdw blurRad="190500" dist="228600" dir="78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575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06668"/>
            <a:ext cx="12192000" cy="488731"/>
          </a:xfrm>
          <a:solidFill>
            <a:schemeClr val="tx1"/>
          </a:solidFill>
        </p:spPr>
        <p:txBody>
          <a:bodyPr>
            <a:normAutofit/>
          </a:bodyPr>
          <a:lstStyle/>
          <a:p>
            <a:pPr marL="0" indent="0">
              <a:buNone/>
            </a:pPr>
            <a:r>
              <a:rPr lang="en-US" b="1" dirty="0" smtClean="0">
                <a:solidFill>
                  <a:srgbClr val="FFFF00"/>
                </a:solidFill>
              </a:rPr>
              <a:t>Jerome (347-420 AD), Commentary on Daniel, </a:t>
            </a:r>
            <a:r>
              <a:rPr lang="en-US" dirty="0" smtClean="0">
                <a:solidFill>
                  <a:schemeClr val="bg1"/>
                </a:solidFill>
              </a:rPr>
              <a:t>Prologue (P</a:t>
            </a:r>
            <a:r>
              <a:rPr lang="en-US" dirty="0">
                <a:solidFill>
                  <a:schemeClr val="bg1"/>
                </a:solidFill>
              </a:rPr>
              <a:t>. 491) (617-618</a:t>
            </a:r>
            <a:r>
              <a:rPr lang="en-US" dirty="0" smtClean="0">
                <a:solidFill>
                  <a:schemeClr val="bg1"/>
                </a:solidFill>
              </a:rPr>
              <a:t>)</a:t>
            </a:r>
            <a:endParaRPr lang="en-US" dirty="0"/>
          </a:p>
        </p:txBody>
      </p:sp>
      <p:sp>
        <p:nvSpPr>
          <p:cNvPr id="5" name="Rectangle 4"/>
          <p:cNvSpPr/>
          <p:nvPr/>
        </p:nvSpPr>
        <p:spPr>
          <a:xfrm>
            <a:off x="0" y="6488668"/>
            <a:ext cx="12192000" cy="369332"/>
          </a:xfrm>
          <a:prstGeom prst="rect">
            <a:avLst/>
          </a:prstGeom>
          <a:solidFill>
            <a:schemeClr val="tx1">
              <a:lumMod val="95000"/>
              <a:lumOff val="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dirty="0">
                <a:solidFill>
                  <a:prstClr val="white"/>
                </a:solidFill>
              </a:rPr>
              <a:t>http://infidels.org/library/modern/chris_sandoval/daniel.html</a:t>
            </a:r>
          </a:p>
        </p:txBody>
      </p:sp>
      <p:sp>
        <p:nvSpPr>
          <p:cNvPr id="6" name="Title 1"/>
          <p:cNvSpPr txBox="1">
            <a:spLocks/>
          </p:cNvSpPr>
          <p:nvPr/>
        </p:nvSpPr>
        <p:spPr>
          <a:xfrm>
            <a:off x="0" y="0"/>
            <a:ext cx="12192000" cy="567559"/>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Porphory </a:t>
            </a:r>
            <a:r>
              <a:rPr lang="en-US" sz="3300" b="1" dirty="0" smtClean="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(c.234-305 </a:t>
            </a:r>
            <a:r>
              <a:rPr lang="en-US" sz="3300" b="1" dirty="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AD),  </a:t>
            </a:r>
            <a:r>
              <a:rPr lang="en-US" sz="3300" b="1" dirty="0" err="1">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Grk</a:t>
            </a:r>
            <a:r>
              <a:rPr lang="en-US" sz="3300" b="1" dirty="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 </a:t>
            </a:r>
            <a:r>
              <a:rPr lang="en-US" sz="3300" b="1" dirty="0" smtClean="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Philosopher / author “</a:t>
            </a:r>
            <a:r>
              <a:rPr lang="en-US" sz="3300" b="1" dirty="0">
                <a:solidFill>
                  <a:prstClr val="white"/>
                </a:solidFill>
                <a:effectLst>
                  <a:outerShdw blurRad="38100" dist="38100" dir="2700000" algn="tl">
                    <a:srgbClr val="000000">
                      <a:alpha val="43137"/>
                    </a:srgbClr>
                  </a:outerShdw>
                </a:effectLst>
                <a:latin typeface="Calibri" panose="020F0502020204030204"/>
                <a:ea typeface="Gungsuh" panose="02030600000101010101" pitchFamily="18" charset="-127"/>
              </a:rPr>
              <a:t>Against the Christians”</a:t>
            </a:r>
          </a:p>
        </p:txBody>
      </p:sp>
      <p:sp>
        <p:nvSpPr>
          <p:cNvPr id="4" name="Rounded Rectangular Callout 3"/>
          <p:cNvSpPr/>
          <p:nvPr/>
        </p:nvSpPr>
        <p:spPr>
          <a:xfrm>
            <a:off x="457199" y="740979"/>
            <a:ext cx="11209283" cy="4698123"/>
          </a:xfrm>
          <a:prstGeom prst="wedgeRoundRectCallout">
            <a:avLst>
              <a:gd name="adj1" fmla="val -33327"/>
              <a:gd name="adj2" fmla="val 59935"/>
              <a:gd name="adj3" fmla="val 16667"/>
            </a:avLst>
          </a:prstGeom>
          <a:solidFill>
            <a:schemeClr val="tx1">
              <a:lumMod val="85000"/>
              <a:lumOff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rPr>
              <a:t>Porphyry wrote his twelfth book against the prophecy of Daniel, (A) </a:t>
            </a:r>
            <a:r>
              <a:rPr lang="en-US" sz="2600" dirty="0" smtClean="0">
                <a:solidFill>
                  <a:schemeClr val="bg1"/>
                </a:solidFill>
              </a:rPr>
              <a:t>                </a:t>
            </a:r>
          </a:p>
          <a:p>
            <a:pPr algn="ctr"/>
            <a:r>
              <a:rPr lang="en-US" sz="2600" dirty="0" smtClean="0">
                <a:solidFill>
                  <a:schemeClr val="bg1"/>
                </a:solidFill>
              </a:rPr>
              <a:t>denying </a:t>
            </a:r>
            <a:r>
              <a:rPr lang="en-US" sz="2600" dirty="0">
                <a:solidFill>
                  <a:schemeClr val="bg1"/>
                </a:solidFill>
              </a:rPr>
              <a:t>that it was composed by the person to whom it is ascribed in its title, </a:t>
            </a:r>
            <a:r>
              <a:rPr lang="en-US" sz="2600" b="1" dirty="0">
                <a:solidFill>
                  <a:srgbClr val="FFFF00"/>
                </a:solidFill>
              </a:rPr>
              <a:t>but rather by some individual living in Judaea at the time of the Antiochus </a:t>
            </a:r>
            <a:r>
              <a:rPr lang="en-US" sz="2600" dirty="0">
                <a:solidFill>
                  <a:schemeClr val="bg1"/>
                </a:solidFill>
              </a:rPr>
              <a:t>who was surnamed Epiphanes. He furthermore alleged that </a:t>
            </a:r>
            <a:r>
              <a:rPr lang="en-US" sz="2600" b="1" dirty="0">
                <a:solidFill>
                  <a:srgbClr val="FFFF00"/>
                </a:solidFill>
              </a:rPr>
              <a:t>"Daniel" did not foretell the future so much as he related the past, and lastly that whatever he spoke of up till the time of Antiochus contained authentic history, whereas anything he may have conjectured beyond that point was false, inasmuch as he would not have foreknown the future</a:t>
            </a:r>
            <a:r>
              <a:rPr lang="en-US" sz="2600" dirty="0">
                <a:solidFill>
                  <a:srgbClr val="FFFF00"/>
                </a:solidFill>
              </a:rPr>
              <a:t>. </a:t>
            </a:r>
            <a:r>
              <a:rPr lang="en-US" sz="2600" dirty="0">
                <a:solidFill>
                  <a:schemeClr val="bg1"/>
                </a:solidFill>
              </a:rPr>
              <a:t>Eusebius, Bishop of Caesarea, made a most able reply to these allegations in three volumes, that is, the eighteenth, nineteenth, and twentieth. </a:t>
            </a:r>
            <a:r>
              <a:rPr lang="en-US" sz="2600" dirty="0" err="1">
                <a:solidFill>
                  <a:schemeClr val="bg1"/>
                </a:solidFill>
              </a:rPr>
              <a:t>Appollinarius</a:t>
            </a:r>
            <a:r>
              <a:rPr lang="en-US" sz="2600" dirty="0">
                <a:solidFill>
                  <a:schemeClr val="bg1"/>
                </a:solidFill>
              </a:rPr>
              <a:t> did likewise, in a single large book, namely his twenty-sixth.</a:t>
            </a:r>
          </a:p>
        </p:txBody>
      </p:sp>
    </p:spTree>
    <p:extLst>
      <p:ext uri="{BB962C8B-B14F-4D97-AF65-F5344CB8AC3E}">
        <p14:creationId xmlns:p14="http://schemas.microsoft.com/office/powerpoint/2010/main" val="1115070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a:solidFill>
            <a:schemeClr val="tx1">
              <a:lumMod val="85000"/>
              <a:lumOff val="15000"/>
            </a:schemeClr>
          </a:solidFill>
        </p:spPr>
        <p:txBody>
          <a:bodyPr>
            <a:normAutofit/>
          </a:bodyPr>
          <a:lstStyle/>
          <a:p>
            <a:pPr algn="ctr"/>
            <a:r>
              <a:rPr lang="en-US" b="1" dirty="0" smtClean="0">
                <a:solidFill>
                  <a:schemeClr val="bg1"/>
                </a:solidFill>
                <a:latin typeface="+mn-lt"/>
              </a:rPr>
              <a:t>“The </a:t>
            </a:r>
            <a:r>
              <a:rPr lang="en-US" b="1" i="1" dirty="0" smtClean="0">
                <a:solidFill>
                  <a:schemeClr val="bg1"/>
                </a:solidFill>
                <a:latin typeface="+mn-lt"/>
              </a:rPr>
              <a:t>Persian</a:t>
            </a:r>
            <a:r>
              <a:rPr lang="en-US" b="1" dirty="0" smtClean="0">
                <a:solidFill>
                  <a:schemeClr val="bg1"/>
                </a:solidFill>
                <a:latin typeface="+mn-lt"/>
              </a:rPr>
              <a:t> words presuppose a period after the Persian empire had been well established: </a:t>
            </a:r>
            <a:br>
              <a:rPr lang="en-US" b="1" dirty="0" smtClean="0">
                <a:solidFill>
                  <a:schemeClr val="bg1"/>
                </a:solidFill>
                <a:latin typeface="+mn-lt"/>
              </a:rPr>
            </a:br>
            <a:r>
              <a:rPr lang="en-US" b="1" dirty="0" smtClean="0">
                <a:solidFill>
                  <a:srgbClr val="FFFF00"/>
                </a:solidFill>
                <a:latin typeface="+mn-lt"/>
              </a:rPr>
              <a:t>the Greek </a:t>
            </a:r>
            <a:r>
              <a:rPr lang="en-US" b="1" dirty="0">
                <a:solidFill>
                  <a:srgbClr val="FFFF00"/>
                </a:solidFill>
                <a:latin typeface="+mn-lt"/>
              </a:rPr>
              <a:t>words </a:t>
            </a:r>
            <a:r>
              <a:rPr lang="en-US" b="1" i="1" dirty="0">
                <a:solidFill>
                  <a:srgbClr val="FFFF00"/>
                </a:solidFill>
                <a:latin typeface="+mn-lt"/>
              </a:rPr>
              <a:t>demand</a:t>
            </a:r>
            <a:r>
              <a:rPr lang="en-US" b="1" i="1" dirty="0" smtClean="0">
                <a:solidFill>
                  <a:srgbClr val="FFFF00"/>
                </a:solidFill>
                <a:latin typeface="+mn-lt"/>
              </a:rPr>
              <a:t>,</a:t>
            </a:r>
            <a:r>
              <a:rPr lang="en-US" b="1" dirty="0" smtClean="0">
                <a:solidFill>
                  <a:srgbClr val="FFFF00"/>
                </a:solidFill>
                <a:latin typeface="+mn-lt"/>
              </a:rPr>
              <a:t/>
            </a:r>
            <a:br>
              <a:rPr lang="en-US" b="1" dirty="0" smtClean="0">
                <a:solidFill>
                  <a:srgbClr val="FFFF00"/>
                </a:solidFill>
                <a:latin typeface="+mn-lt"/>
              </a:rPr>
            </a:br>
            <a:r>
              <a:rPr lang="en-US" b="1" dirty="0" smtClean="0">
                <a:solidFill>
                  <a:schemeClr val="bg1"/>
                </a:solidFill>
                <a:latin typeface="+mn-lt"/>
              </a:rPr>
              <a:t>the </a:t>
            </a:r>
            <a:r>
              <a:rPr lang="en-US" b="1" dirty="0">
                <a:solidFill>
                  <a:schemeClr val="bg1"/>
                </a:solidFill>
                <a:latin typeface="+mn-lt"/>
              </a:rPr>
              <a:t>Hebrew </a:t>
            </a:r>
            <a:r>
              <a:rPr lang="en-US" b="1" i="1" dirty="0">
                <a:solidFill>
                  <a:schemeClr val="bg1"/>
                </a:solidFill>
                <a:latin typeface="+mn-lt"/>
              </a:rPr>
              <a:t>supports</a:t>
            </a:r>
            <a:r>
              <a:rPr lang="en-US" b="1" i="1" dirty="0" smtClean="0">
                <a:solidFill>
                  <a:schemeClr val="bg1"/>
                </a:solidFill>
                <a:latin typeface="+mn-lt"/>
              </a:rPr>
              <a:t>,</a:t>
            </a:r>
            <a:r>
              <a:rPr lang="en-US" b="1" dirty="0" smtClean="0">
                <a:solidFill>
                  <a:schemeClr val="bg1"/>
                </a:solidFill>
                <a:latin typeface="+mn-lt"/>
              </a:rPr>
              <a:t/>
            </a:r>
            <a:br>
              <a:rPr lang="en-US" b="1" dirty="0" smtClean="0">
                <a:solidFill>
                  <a:schemeClr val="bg1"/>
                </a:solidFill>
                <a:latin typeface="+mn-lt"/>
              </a:rPr>
            </a:br>
            <a:r>
              <a:rPr lang="en-US" b="1" dirty="0" smtClean="0">
                <a:solidFill>
                  <a:schemeClr val="bg1"/>
                </a:solidFill>
                <a:latin typeface="+mn-lt"/>
              </a:rPr>
              <a:t>and </a:t>
            </a:r>
            <a:r>
              <a:rPr lang="en-US" b="1" dirty="0">
                <a:solidFill>
                  <a:schemeClr val="bg1"/>
                </a:solidFill>
                <a:latin typeface="+mn-lt"/>
              </a:rPr>
              <a:t>the Aramaic </a:t>
            </a:r>
            <a:r>
              <a:rPr lang="en-US" b="1" i="1" dirty="0">
                <a:solidFill>
                  <a:schemeClr val="bg1"/>
                </a:solidFill>
                <a:latin typeface="+mn-lt"/>
              </a:rPr>
              <a:t>permits</a:t>
            </a:r>
            <a:r>
              <a:rPr lang="en-US" b="1" i="1" dirty="0" smtClean="0">
                <a:solidFill>
                  <a:schemeClr val="bg1"/>
                </a:solidFill>
                <a:latin typeface="+mn-lt"/>
              </a:rPr>
              <a:t>,</a:t>
            </a:r>
            <a:r>
              <a:rPr lang="en-US" b="1" dirty="0" smtClean="0">
                <a:solidFill>
                  <a:schemeClr val="bg1"/>
                </a:solidFill>
                <a:latin typeface="+mn-lt"/>
              </a:rPr>
              <a:t/>
            </a:r>
            <a:br>
              <a:rPr lang="en-US" b="1" dirty="0" smtClean="0">
                <a:solidFill>
                  <a:schemeClr val="bg1"/>
                </a:solidFill>
                <a:latin typeface="+mn-lt"/>
              </a:rPr>
            </a:br>
            <a:r>
              <a:rPr lang="en-US" b="1" dirty="0" smtClean="0">
                <a:solidFill>
                  <a:srgbClr val="FFFF00"/>
                </a:solidFill>
                <a:latin typeface="+mn-lt"/>
              </a:rPr>
              <a:t>a </a:t>
            </a:r>
            <a:r>
              <a:rPr lang="en-US" b="1" dirty="0">
                <a:solidFill>
                  <a:srgbClr val="FFFF00"/>
                </a:solidFill>
                <a:latin typeface="+mn-lt"/>
              </a:rPr>
              <a:t>date after the conquest of </a:t>
            </a:r>
            <a:r>
              <a:rPr lang="en-US" b="1" dirty="0" smtClean="0">
                <a:solidFill>
                  <a:srgbClr val="FFFF00"/>
                </a:solidFill>
                <a:latin typeface="+mn-lt"/>
              </a:rPr>
              <a:t>Palestine</a:t>
            </a:r>
            <a:br>
              <a:rPr lang="en-US" b="1" dirty="0" smtClean="0">
                <a:solidFill>
                  <a:srgbClr val="FFFF00"/>
                </a:solidFill>
                <a:latin typeface="+mn-lt"/>
              </a:rPr>
            </a:br>
            <a:r>
              <a:rPr lang="en-US" b="1" dirty="0" smtClean="0">
                <a:solidFill>
                  <a:srgbClr val="FFFF00"/>
                </a:solidFill>
                <a:latin typeface="+mn-lt"/>
              </a:rPr>
              <a:t>by </a:t>
            </a:r>
            <a:r>
              <a:rPr lang="en-US" b="1" dirty="0">
                <a:solidFill>
                  <a:srgbClr val="FFFF00"/>
                </a:solidFill>
                <a:latin typeface="+mn-lt"/>
              </a:rPr>
              <a:t>Alexander the </a:t>
            </a:r>
            <a:r>
              <a:rPr lang="en-US" b="1" dirty="0" smtClean="0">
                <a:solidFill>
                  <a:srgbClr val="FFFF00"/>
                </a:solidFill>
                <a:latin typeface="+mn-lt"/>
              </a:rPr>
              <a:t>Great (332B.C.)”</a:t>
            </a:r>
            <a:br>
              <a:rPr lang="en-US" b="1" dirty="0" smtClean="0">
                <a:solidFill>
                  <a:srgbClr val="FFFF00"/>
                </a:solidFill>
                <a:latin typeface="+mn-lt"/>
              </a:rPr>
            </a:br>
            <a:r>
              <a:rPr lang="en-US" sz="2400" i="1" dirty="0" smtClean="0">
                <a:solidFill>
                  <a:schemeClr val="bg1"/>
                </a:solidFill>
                <a:latin typeface="+mn-lt"/>
              </a:rPr>
              <a:t>  </a:t>
            </a:r>
            <a:br>
              <a:rPr lang="en-US" sz="2400" i="1" dirty="0" smtClean="0">
                <a:solidFill>
                  <a:schemeClr val="bg1"/>
                </a:solidFill>
                <a:latin typeface="+mn-lt"/>
              </a:rPr>
            </a:br>
            <a:r>
              <a:rPr lang="en-US" sz="2400" i="1" dirty="0" smtClean="0">
                <a:solidFill>
                  <a:schemeClr val="bg1"/>
                </a:solidFill>
                <a:latin typeface="+mn-lt"/>
              </a:rPr>
              <a:t>The Cambridge Bible for schools and colleges  </a:t>
            </a:r>
            <a:r>
              <a:rPr lang="en-US" sz="2400" b="1" i="1" dirty="0" smtClean="0">
                <a:solidFill>
                  <a:schemeClr val="bg1"/>
                </a:solidFill>
                <a:latin typeface="+mn-lt"/>
              </a:rPr>
              <a:t>THE BOOK OF DANIEL  </a:t>
            </a:r>
            <a:br>
              <a:rPr lang="en-US" sz="2400" b="1" i="1" dirty="0" smtClean="0">
                <a:solidFill>
                  <a:schemeClr val="bg1"/>
                </a:solidFill>
                <a:latin typeface="+mn-lt"/>
              </a:rPr>
            </a:br>
            <a:r>
              <a:rPr lang="en-US" sz="2400" b="1" i="1" dirty="0" smtClean="0">
                <a:solidFill>
                  <a:schemeClr val="bg1"/>
                </a:solidFill>
                <a:latin typeface="+mn-lt"/>
              </a:rPr>
              <a:t>- S.R.DRIVER  </a:t>
            </a:r>
            <a:r>
              <a:rPr lang="en-US" sz="2400" i="1" dirty="0" smtClean="0">
                <a:solidFill>
                  <a:schemeClr val="bg1"/>
                </a:solidFill>
                <a:latin typeface="+mn-lt"/>
              </a:rPr>
              <a:t>pg. lxii,  Cambridge, 1900</a:t>
            </a:r>
            <a:br>
              <a:rPr lang="en-US" sz="2400" i="1" dirty="0" smtClean="0">
                <a:solidFill>
                  <a:schemeClr val="bg1"/>
                </a:solidFill>
                <a:latin typeface="+mn-lt"/>
              </a:rPr>
            </a:br>
            <a:r>
              <a:rPr lang="en-US" sz="3200" b="1" i="1" dirty="0">
                <a:solidFill>
                  <a:schemeClr val="bg1"/>
                </a:solidFill>
                <a:latin typeface="+mn-lt"/>
              </a:rPr>
              <a:t/>
            </a:r>
            <a:br>
              <a:rPr lang="en-US" sz="3200" b="1" i="1" dirty="0">
                <a:solidFill>
                  <a:schemeClr val="bg1"/>
                </a:solidFill>
                <a:latin typeface="+mn-lt"/>
              </a:rPr>
            </a:br>
            <a:r>
              <a:rPr lang="en-US" sz="3200" b="1" i="1" dirty="0" smtClean="0">
                <a:solidFill>
                  <a:schemeClr val="bg1"/>
                </a:solidFill>
                <a:latin typeface="+mn-lt"/>
              </a:rPr>
              <a:t/>
            </a:r>
            <a:br>
              <a:rPr lang="en-US" sz="3200" b="1" i="1" dirty="0" smtClean="0">
                <a:solidFill>
                  <a:schemeClr val="bg1"/>
                </a:solidFill>
                <a:latin typeface="+mn-lt"/>
              </a:rPr>
            </a:br>
            <a:endParaRPr lang="en-US" sz="2800" dirty="0">
              <a:solidFill>
                <a:srgbClr val="00B0F0"/>
              </a:solidFill>
              <a:latin typeface="+mn-lt"/>
            </a:endParaRPr>
          </a:p>
        </p:txBody>
      </p:sp>
      <p:sp>
        <p:nvSpPr>
          <p:cNvPr id="3" name="Oval 2"/>
          <p:cNvSpPr/>
          <p:nvPr/>
        </p:nvSpPr>
        <p:spPr>
          <a:xfrm>
            <a:off x="147636" y="1524000"/>
            <a:ext cx="1847851" cy="1866900"/>
          </a:xfrm>
          <a:prstGeom prst="ellipse">
            <a:avLst/>
          </a:prstGeom>
          <a:solidFill>
            <a:srgbClr val="C00000"/>
          </a:solidFill>
          <a:ln>
            <a:noFill/>
          </a:ln>
          <a:effectLst>
            <a:outerShdw blurRad="190500" dist="190500" dir="2700000" algn="tl" rotWithShape="0">
              <a:prstClr val="black">
                <a:alpha val="6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rPr>
              <a:t>acc.</a:t>
            </a:r>
          </a:p>
          <a:p>
            <a:pPr algn="ctr"/>
            <a:r>
              <a:rPr lang="en-US" sz="2800" b="1" dirty="0" smtClean="0">
                <a:solidFill>
                  <a:schemeClr val="bg1"/>
                </a:solidFill>
              </a:rPr>
              <a:t>to critics</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572" y="5405484"/>
            <a:ext cx="6045958" cy="139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504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6857999"/>
          </a:xfrm>
          <a:solidFill>
            <a:schemeClr val="tx1">
              <a:lumMod val="75000"/>
              <a:lumOff val="25000"/>
            </a:schemeClr>
          </a:solidFill>
        </p:spPr>
        <p:txBody>
          <a:bodyPr>
            <a:normAutofit/>
          </a:bodyPr>
          <a:lstStyle/>
          <a:p>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a:solidFill>
                  <a:schemeClr val="bg1"/>
                </a:solidFill>
                <a:latin typeface="+mn-lt"/>
              </a:rPr>
              <a:t/>
            </a:r>
            <a:br>
              <a:rPr lang="en-US" b="1" dirty="0">
                <a:solidFill>
                  <a:schemeClr val="bg1"/>
                </a:solidFill>
                <a:latin typeface="+mn-lt"/>
              </a:rPr>
            </a:br>
            <a:r>
              <a:rPr lang="en-US" b="1" dirty="0" smtClean="0">
                <a:solidFill>
                  <a:schemeClr val="bg1"/>
                </a:solidFill>
                <a:latin typeface="+mn-lt"/>
              </a:rPr>
              <a:t/>
            </a:r>
            <a:br>
              <a:rPr lang="en-US" b="1" dirty="0" smtClean="0">
                <a:solidFill>
                  <a:schemeClr val="bg1"/>
                </a:solidFill>
                <a:latin typeface="+mn-lt"/>
              </a:rPr>
            </a:br>
            <a:r>
              <a:rPr lang="en-US" b="1" dirty="0" smtClean="0">
                <a:solidFill>
                  <a:schemeClr val="bg1"/>
                </a:solidFill>
                <a:latin typeface="+mn-lt"/>
              </a:rPr>
              <a:t>Farrar; An </a:t>
            </a:r>
            <a:r>
              <a:rPr lang="en-US" b="1" dirty="0">
                <a:solidFill>
                  <a:schemeClr val="bg1"/>
                </a:solidFill>
                <a:latin typeface="+mn-lt"/>
              </a:rPr>
              <a:t>Exposition of the Bible, Vol. IV</a:t>
            </a:r>
            <a:r>
              <a:rPr lang="en-US" b="1" dirty="0" smtClean="0">
                <a:solidFill>
                  <a:schemeClr val="bg1"/>
                </a:solidFill>
                <a:latin typeface="+mn-lt"/>
              </a:rPr>
              <a:t>; p.360 </a:t>
            </a:r>
            <a:br>
              <a:rPr lang="en-US" b="1" dirty="0" smtClean="0">
                <a:solidFill>
                  <a:schemeClr val="bg1"/>
                </a:solidFill>
                <a:latin typeface="+mn-lt"/>
              </a:rPr>
            </a:br>
            <a:r>
              <a:rPr lang="en-US" sz="3200" b="1" dirty="0" err="1" smtClean="0">
                <a:solidFill>
                  <a:schemeClr val="bg1"/>
                </a:solidFill>
                <a:latin typeface="+mn-lt"/>
              </a:rPr>
              <a:t>S.S.Scranton</a:t>
            </a:r>
            <a:r>
              <a:rPr lang="en-US" sz="3200" b="1" dirty="0" smtClean="0">
                <a:solidFill>
                  <a:schemeClr val="bg1"/>
                </a:solidFill>
                <a:latin typeface="+mn-lt"/>
              </a:rPr>
              <a:t> </a:t>
            </a:r>
            <a:r>
              <a:rPr lang="en-US" sz="3200" b="1" dirty="0">
                <a:solidFill>
                  <a:schemeClr val="bg1"/>
                </a:solidFill>
                <a:latin typeface="+mn-lt"/>
              </a:rPr>
              <a:t>Co. Hartford CN. </a:t>
            </a:r>
            <a:r>
              <a:rPr lang="en-US" sz="3200" b="1" dirty="0" smtClean="0">
                <a:solidFill>
                  <a:schemeClr val="bg1"/>
                </a:solidFill>
                <a:latin typeface="+mn-lt"/>
              </a:rPr>
              <a:t>1907</a:t>
            </a:r>
            <a:endParaRPr lang="en-US" sz="3200" b="1" dirty="0">
              <a:solidFill>
                <a:schemeClr val="bg1"/>
              </a:solidFill>
              <a:latin typeface="+mn-lt"/>
            </a:endParaRPr>
          </a:p>
        </p:txBody>
      </p:sp>
      <p:sp>
        <p:nvSpPr>
          <p:cNvPr id="4" name="Rounded Rectangular Callout 3"/>
          <p:cNvSpPr/>
          <p:nvPr/>
        </p:nvSpPr>
        <p:spPr>
          <a:xfrm>
            <a:off x="788276" y="236481"/>
            <a:ext cx="10515600" cy="4840015"/>
          </a:xfrm>
          <a:prstGeom prst="wedgeRoundRectCallout">
            <a:avLst>
              <a:gd name="adj1" fmla="val -39274"/>
              <a:gd name="adj2" fmla="val 62100"/>
              <a:gd name="adj3" fmla="val 1666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effectLst>
                  <a:outerShdw blurRad="38100" dist="38100" dir="2700000" algn="tl">
                    <a:srgbClr val="000000">
                      <a:alpha val="43137"/>
                    </a:srgbClr>
                  </a:outerShdw>
                </a:effectLst>
              </a:rPr>
              <a:t>the </a:t>
            </a:r>
            <a:r>
              <a:rPr lang="en-US" sz="4800" dirty="0">
                <a:effectLst>
                  <a:outerShdw blurRad="38100" dist="38100" dir="2700000" algn="tl">
                    <a:srgbClr val="000000">
                      <a:alpha val="43137"/>
                    </a:srgbClr>
                  </a:outerShdw>
                </a:effectLst>
              </a:rPr>
              <a:t>startling fact that it contains at least three Greek words… has always been to me a strong confirmation of the view that the book of Daniel in it’s present form is not older than the days of Antiochus </a:t>
            </a:r>
            <a:r>
              <a:rPr lang="en-US" sz="4800" dirty="0" smtClean="0">
                <a:effectLst>
                  <a:outerShdw blurRad="38100" dist="38100" dir="2700000" algn="tl">
                    <a:srgbClr val="000000">
                      <a:alpha val="43137"/>
                    </a:srgbClr>
                  </a:outerShdw>
                </a:effectLst>
              </a:rPr>
              <a:t>Epiphanes</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457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7301890" y="-27564"/>
            <a:ext cx="2521827" cy="6986528"/>
          </a:xfrm>
          <a:prstGeom prst="rect">
            <a:avLst/>
          </a:prstGeom>
        </p:spPr>
        <p:txBody>
          <a:bodyPr wrap="square">
            <a:spAutoFit/>
          </a:bodyPr>
          <a:lstStyle/>
          <a:p>
            <a:r>
              <a:rPr lang="en-US" sz="2800" dirty="0" smtClean="0">
                <a:solidFill>
                  <a:prstClr val="white"/>
                </a:solidFill>
                <a:latin typeface="trebuchet ms"/>
              </a:rPr>
              <a:t>DAN. 3:5  </a:t>
            </a:r>
            <a:r>
              <a:rPr lang="en-US" sz="2000" b="1" dirty="0" smtClean="0">
                <a:solidFill>
                  <a:srgbClr val="00B0F0"/>
                </a:solidFill>
                <a:latin typeface="trebuchet ms"/>
              </a:rPr>
              <a:t>ESV</a:t>
            </a:r>
          </a:p>
          <a:p>
            <a:r>
              <a:rPr lang="en-US" sz="2800" dirty="0" smtClean="0">
                <a:solidFill>
                  <a:prstClr val="white"/>
                </a:solidFill>
                <a:latin typeface="trebuchet ms"/>
              </a:rPr>
              <a:t>when </a:t>
            </a:r>
            <a:r>
              <a:rPr lang="en-US" sz="2800" dirty="0">
                <a:solidFill>
                  <a:prstClr val="white"/>
                </a:solidFill>
                <a:latin typeface="trebuchet ms"/>
              </a:rPr>
              <a:t>you </a:t>
            </a:r>
            <a:endParaRPr lang="en-US" sz="2800" dirty="0" smtClean="0">
              <a:solidFill>
                <a:prstClr val="white"/>
              </a:solidFill>
              <a:latin typeface="trebuchet ms"/>
            </a:endParaRPr>
          </a:p>
          <a:p>
            <a:r>
              <a:rPr lang="en-US" sz="2800" dirty="0" smtClean="0">
                <a:solidFill>
                  <a:prstClr val="white"/>
                </a:solidFill>
                <a:latin typeface="trebuchet ms"/>
              </a:rPr>
              <a:t>hear </a:t>
            </a:r>
            <a:r>
              <a:rPr lang="en-US" sz="2800" dirty="0">
                <a:solidFill>
                  <a:prstClr val="white"/>
                </a:solidFill>
                <a:latin typeface="trebuchet ms"/>
              </a:rPr>
              <a:t>the sound of </a:t>
            </a:r>
            <a:endParaRPr lang="en-US" sz="2800" dirty="0" smtClean="0">
              <a:solidFill>
                <a:prstClr val="white"/>
              </a:solidFill>
              <a:latin typeface="trebuchet ms"/>
            </a:endParaRPr>
          </a:p>
          <a:p>
            <a:r>
              <a:rPr lang="en-US" sz="2800" dirty="0" smtClean="0">
                <a:solidFill>
                  <a:prstClr val="white"/>
                </a:solidFill>
                <a:latin typeface="trebuchet ms"/>
              </a:rPr>
              <a:t>the </a:t>
            </a:r>
            <a:r>
              <a:rPr lang="en-US" sz="2800" dirty="0">
                <a:solidFill>
                  <a:prstClr val="white"/>
                </a:solidFill>
                <a:latin typeface="trebuchet ms"/>
              </a:rPr>
              <a:t>horn, pipe, </a:t>
            </a:r>
            <a:endParaRPr lang="en-US" sz="2800" dirty="0" smtClean="0">
              <a:solidFill>
                <a:prstClr val="white"/>
              </a:solidFill>
              <a:latin typeface="trebuchet ms"/>
            </a:endParaRPr>
          </a:p>
          <a:p>
            <a:r>
              <a:rPr lang="en-US" sz="2800" dirty="0" smtClean="0">
                <a:solidFill>
                  <a:srgbClr val="FFFF00"/>
                </a:solidFill>
                <a:latin typeface="trebuchet ms"/>
              </a:rPr>
              <a:t>lyre</a:t>
            </a:r>
            <a:r>
              <a:rPr lang="en-US" sz="2800" dirty="0">
                <a:solidFill>
                  <a:srgbClr val="FFFF00"/>
                </a:solidFill>
                <a:latin typeface="trebuchet ms"/>
              </a:rPr>
              <a:t>, </a:t>
            </a:r>
            <a:endParaRPr lang="en-US" sz="2800" dirty="0" smtClean="0">
              <a:solidFill>
                <a:srgbClr val="FFFF00"/>
              </a:solidFill>
              <a:latin typeface="trebuchet ms"/>
            </a:endParaRPr>
          </a:p>
          <a:p>
            <a:r>
              <a:rPr lang="en-US" sz="2800" dirty="0" smtClean="0">
                <a:solidFill>
                  <a:prstClr val="white"/>
                </a:solidFill>
                <a:latin typeface="trebuchet ms"/>
              </a:rPr>
              <a:t>trigon</a:t>
            </a:r>
            <a:r>
              <a:rPr lang="en-US" sz="2800" dirty="0">
                <a:solidFill>
                  <a:prstClr val="white"/>
                </a:solidFill>
                <a:latin typeface="trebuchet ms"/>
              </a:rPr>
              <a:t>, </a:t>
            </a:r>
            <a:endParaRPr lang="en-US" sz="2800" dirty="0" smtClean="0">
              <a:solidFill>
                <a:prstClr val="white"/>
              </a:solidFill>
              <a:latin typeface="trebuchet ms"/>
            </a:endParaRPr>
          </a:p>
          <a:p>
            <a:r>
              <a:rPr lang="en-US" sz="2800" dirty="0" smtClean="0">
                <a:solidFill>
                  <a:srgbClr val="FFFF00"/>
                </a:solidFill>
                <a:latin typeface="trebuchet ms"/>
              </a:rPr>
              <a:t>harp</a:t>
            </a:r>
            <a:r>
              <a:rPr lang="en-US" sz="2800" dirty="0">
                <a:solidFill>
                  <a:srgbClr val="FFFF00"/>
                </a:solidFill>
                <a:latin typeface="trebuchet ms"/>
              </a:rPr>
              <a:t>, bagpipe, </a:t>
            </a:r>
            <a:endParaRPr lang="en-US" sz="2800" dirty="0" smtClean="0">
              <a:solidFill>
                <a:srgbClr val="FFFF00"/>
              </a:solidFill>
              <a:latin typeface="trebuchet ms"/>
            </a:endParaRPr>
          </a:p>
          <a:p>
            <a:r>
              <a:rPr lang="en-US" sz="2800" dirty="0" smtClean="0">
                <a:solidFill>
                  <a:prstClr val="white"/>
                </a:solidFill>
                <a:latin typeface="trebuchet ms"/>
              </a:rPr>
              <a:t>and </a:t>
            </a:r>
            <a:r>
              <a:rPr lang="en-US" sz="2800" dirty="0">
                <a:solidFill>
                  <a:prstClr val="white"/>
                </a:solidFill>
                <a:latin typeface="trebuchet ms"/>
              </a:rPr>
              <a:t>every kind of music, you are to fall down and worship the golden image</a:t>
            </a:r>
            <a:endParaRPr lang="en-US" sz="2800" dirty="0">
              <a:solidFill>
                <a:prstClr val="white"/>
              </a:solidFill>
            </a:endParaRPr>
          </a:p>
        </p:txBody>
      </p:sp>
      <p:sp>
        <p:nvSpPr>
          <p:cNvPr id="7" name="Rectangle 6"/>
          <p:cNvSpPr/>
          <p:nvPr/>
        </p:nvSpPr>
        <p:spPr>
          <a:xfrm>
            <a:off x="4844517" y="-32992"/>
            <a:ext cx="2553863" cy="6986528"/>
          </a:xfrm>
          <a:prstGeom prst="rect">
            <a:avLst/>
          </a:prstGeom>
        </p:spPr>
        <p:txBody>
          <a:bodyPr wrap="square">
            <a:spAutoFit/>
          </a:bodyPr>
          <a:lstStyle/>
          <a:p>
            <a:r>
              <a:rPr lang="en-US" sz="2800" dirty="0" smtClean="0">
                <a:solidFill>
                  <a:prstClr val="white"/>
                </a:solidFill>
                <a:latin typeface="trebuchet ms"/>
              </a:rPr>
              <a:t>DAN. 3:5 </a:t>
            </a:r>
            <a:r>
              <a:rPr lang="en-US" sz="2000" b="1" dirty="0" smtClean="0">
                <a:solidFill>
                  <a:srgbClr val="00B0F0"/>
                </a:solidFill>
                <a:latin typeface="trebuchet ms"/>
              </a:rPr>
              <a:t>NASB</a:t>
            </a:r>
          </a:p>
          <a:p>
            <a:r>
              <a:rPr lang="en-US" sz="2800" dirty="0" smtClean="0">
                <a:solidFill>
                  <a:prstClr val="white"/>
                </a:solidFill>
                <a:latin typeface="trebuchet ms"/>
              </a:rPr>
              <a:t>the </a:t>
            </a:r>
            <a:r>
              <a:rPr lang="en-US" sz="2800" dirty="0">
                <a:solidFill>
                  <a:prstClr val="white"/>
                </a:solidFill>
                <a:latin typeface="trebuchet ms"/>
              </a:rPr>
              <a:t>moment you hear the sound of </a:t>
            </a:r>
            <a:endParaRPr lang="en-US" sz="2800" dirty="0" smtClean="0">
              <a:solidFill>
                <a:prstClr val="white"/>
              </a:solidFill>
              <a:latin typeface="trebuchet ms"/>
            </a:endParaRPr>
          </a:p>
          <a:p>
            <a:r>
              <a:rPr lang="en-US" sz="2800" dirty="0" smtClean="0">
                <a:solidFill>
                  <a:prstClr val="white"/>
                </a:solidFill>
                <a:latin typeface="trebuchet ms"/>
              </a:rPr>
              <a:t>the </a:t>
            </a:r>
            <a:r>
              <a:rPr lang="en-US" sz="2800" dirty="0">
                <a:solidFill>
                  <a:prstClr val="white"/>
                </a:solidFill>
                <a:latin typeface="trebuchet ms"/>
              </a:rPr>
              <a:t>horn, flute, </a:t>
            </a:r>
            <a:endParaRPr lang="en-US" sz="2800" dirty="0" smtClean="0">
              <a:solidFill>
                <a:prstClr val="white"/>
              </a:solidFill>
              <a:latin typeface="trebuchet ms"/>
            </a:endParaRPr>
          </a:p>
          <a:p>
            <a:r>
              <a:rPr lang="en-US" sz="2800" dirty="0" smtClean="0">
                <a:solidFill>
                  <a:srgbClr val="FFFF00"/>
                </a:solidFill>
                <a:latin typeface="trebuchet ms"/>
              </a:rPr>
              <a:t>lyre</a:t>
            </a:r>
            <a:r>
              <a:rPr lang="en-US" sz="2800" dirty="0">
                <a:solidFill>
                  <a:srgbClr val="FFFF00"/>
                </a:solidFill>
                <a:latin typeface="trebuchet ms"/>
              </a:rPr>
              <a:t>, </a:t>
            </a:r>
            <a:endParaRPr lang="en-US" sz="2800" dirty="0" smtClean="0">
              <a:solidFill>
                <a:srgbClr val="FFFF00"/>
              </a:solidFill>
              <a:latin typeface="trebuchet ms"/>
            </a:endParaRPr>
          </a:p>
          <a:p>
            <a:r>
              <a:rPr lang="en-US" sz="2800" dirty="0" smtClean="0">
                <a:solidFill>
                  <a:prstClr val="white"/>
                </a:solidFill>
                <a:latin typeface="trebuchet ms"/>
              </a:rPr>
              <a:t>trigon</a:t>
            </a:r>
            <a:r>
              <a:rPr lang="en-US" sz="2800" dirty="0">
                <a:solidFill>
                  <a:prstClr val="white"/>
                </a:solidFill>
                <a:latin typeface="trebuchet ms"/>
              </a:rPr>
              <a:t>, </a:t>
            </a:r>
            <a:r>
              <a:rPr lang="en-US" sz="2800" dirty="0">
                <a:solidFill>
                  <a:srgbClr val="FFFF00"/>
                </a:solidFill>
                <a:latin typeface="trebuchet ms"/>
              </a:rPr>
              <a:t>psaltery, bagpipe </a:t>
            </a:r>
            <a:endParaRPr lang="en-US" sz="2800" dirty="0" smtClean="0">
              <a:solidFill>
                <a:srgbClr val="FFFF00"/>
              </a:solidFill>
              <a:latin typeface="trebuchet ms"/>
            </a:endParaRPr>
          </a:p>
          <a:p>
            <a:r>
              <a:rPr lang="en-US" sz="2800" dirty="0" smtClean="0">
                <a:solidFill>
                  <a:prstClr val="white"/>
                </a:solidFill>
                <a:latin typeface="trebuchet ms"/>
              </a:rPr>
              <a:t>and </a:t>
            </a:r>
            <a:r>
              <a:rPr lang="en-US" sz="2800" dirty="0">
                <a:solidFill>
                  <a:prstClr val="white"/>
                </a:solidFill>
                <a:latin typeface="trebuchet ms"/>
              </a:rPr>
              <a:t>all kinds of music, </a:t>
            </a:r>
            <a:endParaRPr lang="en-US" sz="2800" dirty="0" smtClean="0">
              <a:solidFill>
                <a:prstClr val="white"/>
              </a:solidFill>
              <a:latin typeface="trebuchet ms"/>
            </a:endParaRPr>
          </a:p>
          <a:p>
            <a:r>
              <a:rPr lang="en-US" sz="2800" dirty="0" smtClean="0">
                <a:solidFill>
                  <a:prstClr val="white"/>
                </a:solidFill>
                <a:latin typeface="trebuchet ms"/>
              </a:rPr>
              <a:t>you </a:t>
            </a:r>
            <a:r>
              <a:rPr lang="en-US" sz="2800" dirty="0">
                <a:solidFill>
                  <a:prstClr val="white"/>
                </a:solidFill>
                <a:latin typeface="trebuchet ms"/>
              </a:rPr>
              <a:t>are </a:t>
            </a:r>
            <a:r>
              <a:rPr lang="en-US" sz="2800" dirty="0" smtClean="0">
                <a:solidFill>
                  <a:prstClr val="white"/>
                </a:solidFill>
                <a:latin typeface="trebuchet ms"/>
              </a:rPr>
              <a:t>to fall </a:t>
            </a:r>
            <a:r>
              <a:rPr lang="en-US" sz="2800" dirty="0">
                <a:solidFill>
                  <a:prstClr val="white"/>
                </a:solidFill>
                <a:latin typeface="trebuchet ms"/>
              </a:rPr>
              <a:t>down and worship the golden image</a:t>
            </a:r>
            <a:endParaRPr lang="en-US" sz="2800" dirty="0">
              <a:solidFill>
                <a:prstClr val="white"/>
              </a:solidFill>
            </a:endParaRPr>
          </a:p>
        </p:txBody>
      </p:sp>
      <p:sp>
        <p:nvSpPr>
          <p:cNvPr id="6" name="Rectangle 5"/>
          <p:cNvSpPr/>
          <p:nvPr/>
        </p:nvSpPr>
        <p:spPr>
          <a:xfrm>
            <a:off x="9666596" y="-36968"/>
            <a:ext cx="2552700" cy="6986528"/>
          </a:xfrm>
          <a:prstGeom prst="rect">
            <a:avLst/>
          </a:prstGeom>
        </p:spPr>
        <p:txBody>
          <a:bodyPr wrap="square">
            <a:spAutoFit/>
          </a:bodyPr>
          <a:lstStyle/>
          <a:p>
            <a:r>
              <a:rPr lang="en-US" sz="2800" dirty="0" smtClean="0">
                <a:solidFill>
                  <a:prstClr val="white"/>
                </a:solidFill>
                <a:latin typeface="trebuchet ms"/>
              </a:rPr>
              <a:t>DAN. 3:5  </a:t>
            </a:r>
            <a:r>
              <a:rPr lang="en-US" sz="2000" b="1" dirty="0" smtClean="0">
                <a:solidFill>
                  <a:srgbClr val="00B0F0"/>
                </a:solidFill>
                <a:latin typeface="trebuchet ms"/>
              </a:rPr>
              <a:t>NKJ</a:t>
            </a:r>
            <a:endParaRPr lang="en-US" sz="2000" b="1" dirty="0" smtClean="0">
              <a:solidFill>
                <a:srgbClr val="00B0F0"/>
              </a:solidFill>
              <a:latin typeface="trebuchet ms"/>
            </a:endParaRPr>
          </a:p>
          <a:p>
            <a:r>
              <a:rPr lang="en-US" sz="2800" dirty="0" smtClean="0">
                <a:solidFill>
                  <a:schemeClr val="bg1"/>
                </a:solidFill>
                <a:latin typeface="arial"/>
              </a:rPr>
              <a:t>at </a:t>
            </a:r>
            <a:r>
              <a:rPr lang="en-US" sz="2800" dirty="0">
                <a:solidFill>
                  <a:schemeClr val="bg1"/>
                </a:solidFill>
                <a:latin typeface="arial"/>
              </a:rPr>
              <a:t>the time you hear the sound of </a:t>
            </a:r>
            <a:endParaRPr lang="en-US" sz="2800" dirty="0" smtClean="0">
              <a:solidFill>
                <a:schemeClr val="bg1"/>
              </a:solidFill>
              <a:latin typeface="arial"/>
            </a:endParaRPr>
          </a:p>
          <a:p>
            <a:r>
              <a:rPr lang="en-US" sz="2800" dirty="0" smtClean="0">
                <a:solidFill>
                  <a:schemeClr val="bg1"/>
                </a:solidFill>
                <a:latin typeface="arial"/>
              </a:rPr>
              <a:t>the </a:t>
            </a:r>
            <a:r>
              <a:rPr lang="en-US" sz="2800" dirty="0">
                <a:solidFill>
                  <a:schemeClr val="bg1"/>
                </a:solidFill>
                <a:latin typeface="arial"/>
              </a:rPr>
              <a:t>horn, </a:t>
            </a:r>
            <a:endParaRPr lang="en-US" sz="2800" dirty="0" smtClean="0">
              <a:solidFill>
                <a:schemeClr val="bg1"/>
              </a:solidFill>
              <a:latin typeface="arial"/>
            </a:endParaRPr>
          </a:p>
          <a:p>
            <a:r>
              <a:rPr lang="en-US" sz="2800" dirty="0" smtClean="0">
                <a:solidFill>
                  <a:schemeClr val="bg1"/>
                </a:solidFill>
                <a:latin typeface="arial"/>
              </a:rPr>
              <a:t>flute</a:t>
            </a:r>
            <a:r>
              <a:rPr lang="en-US" sz="2800" dirty="0">
                <a:solidFill>
                  <a:schemeClr val="bg1"/>
                </a:solidFill>
                <a:latin typeface="arial"/>
              </a:rPr>
              <a:t>, </a:t>
            </a:r>
            <a:endParaRPr lang="en-US" sz="2800" dirty="0" smtClean="0">
              <a:solidFill>
                <a:schemeClr val="bg1"/>
              </a:solidFill>
              <a:latin typeface="arial"/>
            </a:endParaRPr>
          </a:p>
          <a:p>
            <a:r>
              <a:rPr lang="en-US" sz="2800" dirty="0" smtClean="0">
                <a:solidFill>
                  <a:srgbClr val="FFFF00"/>
                </a:solidFill>
                <a:latin typeface="arial"/>
              </a:rPr>
              <a:t>harp</a:t>
            </a:r>
            <a:r>
              <a:rPr lang="en-US" sz="2800" dirty="0">
                <a:solidFill>
                  <a:srgbClr val="FFFF00"/>
                </a:solidFill>
                <a:latin typeface="arial"/>
              </a:rPr>
              <a:t>, </a:t>
            </a:r>
            <a:r>
              <a:rPr lang="en-US" sz="2800" dirty="0">
                <a:solidFill>
                  <a:schemeClr val="bg1"/>
                </a:solidFill>
                <a:latin typeface="arial"/>
              </a:rPr>
              <a:t>lyre, </a:t>
            </a:r>
            <a:r>
              <a:rPr lang="en-US" sz="2800" i="1" dirty="0">
                <a:solidFill>
                  <a:schemeClr val="bg1"/>
                </a:solidFill>
                <a:latin typeface="arial"/>
              </a:rPr>
              <a:t>and</a:t>
            </a:r>
            <a:r>
              <a:rPr lang="en-US" sz="2800" dirty="0">
                <a:solidFill>
                  <a:schemeClr val="bg1"/>
                </a:solidFill>
                <a:latin typeface="arial"/>
              </a:rPr>
              <a:t> </a:t>
            </a:r>
            <a:endParaRPr lang="en-US" sz="2800" dirty="0" smtClean="0">
              <a:solidFill>
                <a:schemeClr val="bg1"/>
              </a:solidFill>
              <a:latin typeface="arial"/>
            </a:endParaRPr>
          </a:p>
          <a:p>
            <a:r>
              <a:rPr lang="en-US" sz="2800" dirty="0" smtClean="0">
                <a:solidFill>
                  <a:srgbClr val="FFFF00"/>
                </a:solidFill>
                <a:latin typeface="arial"/>
              </a:rPr>
              <a:t>psaltery</a:t>
            </a:r>
            <a:r>
              <a:rPr lang="en-US" sz="2800" dirty="0">
                <a:solidFill>
                  <a:srgbClr val="FFFF00"/>
                </a:solidFill>
                <a:latin typeface="arial"/>
              </a:rPr>
              <a:t>, </a:t>
            </a:r>
            <a:endParaRPr lang="en-US" sz="2800" dirty="0" smtClean="0">
              <a:solidFill>
                <a:srgbClr val="FFFF00"/>
              </a:solidFill>
              <a:latin typeface="arial"/>
            </a:endParaRPr>
          </a:p>
          <a:p>
            <a:r>
              <a:rPr lang="en-US" sz="2800" dirty="0" smtClean="0">
                <a:solidFill>
                  <a:srgbClr val="FFFF00"/>
                </a:solidFill>
                <a:latin typeface="arial"/>
              </a:rPr>
              <a:t>in </a:t>
            </a:r>
            <a:r>
              <a:rPr lang="en-US" sz="2800" dirty="0">
                <a:solidFill>
                  <a:srgbClr val="FFFF00"/>
                </a:solidFill>
                <a:latin typeface="arial"/>
              </a:rPr>
              <a:t>symphony </a:t>
            </a:r>
            <a:r>
              <a:rPr lang="en-US" sz="2800" dirty="0">
                <a:solidFill>
                  <a:schemeClr val="bg1"/>
                </a:solidFill>
                <a:latin typeface="arial"/>
              </a:rPr>
              <a:t>with all kinds of music, </a:t>
            </a:r>
            <a:r>
              <a:rPr lang="en-US" sz="2800" dirty="0" smtClean="0">
                <a:solidFill>
                  <a:schemeClr val="bg1"/>
                </a:solidFill>
                <a:latin typeface="arial"/>
              </a:rPr>
              <a:t>     and </a:t>
            </a:r>
            <a:r>
              <a:rPr lang="en-US" sz="2800" dirty="0">
                <a:solidFill>
                  <a:schemeClr val="bg1"/>
                </a:solidFill>
                <a:latin typeface="arial"/>
              </a:rPr>
              <a:t>you fall down and worship the image </a:t>
            </a:r>
            <a:endParaRPr lang="en-US" sz="2800" dirty="0">
              <a:solidFill>
                <a:schemeClr val="bg1"/>
              </a:solidFill>
            </a:endParaRPr>
          </a:p>
        </p:txBody>
      </p:sp>
      <p:grpSp>
        <p:nvGrpSpPr>
          <p:cNvPr id="8" name="Group 7"/>
          <p:cNvGrpSpPr/>
          <p:nvPr/>
        </p:nvGrpSpPr>
        <p:grpSpPr>
          <a:xfrm>
            <a:off x="70721" y="1665170"/>
            <a:ext cx="4345243" cy="2749174"/>
            <a:chOff x="2552700" y="1874033"/>
            <a:chExt cx="3752850" cy="2077947"/>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874033"/>
              <a:ext cx="37528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2923280"/>
              <a:ext cx="37433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ight Arrow 8"/>
          <p:cNvSpPr/>
          <p:nvPr/>
        </p:nvSpPr>
        <p:spPr>
          <a:xfrm>
            <a:off x="4391809" y="2651329"/>
            <a:ext cx="511901" cy="394138"/>
          </a:xfrm>
          <a:prstGeom prst="right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4375019" y="3497433"/>
            <a:ext cx="511901" cy="394138"/>
          </a:xfrm>
          <a:prstGeom prst="right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0" name="Right Arrow 19"/>
          <p:cNvSpPr/>
          <p:nvPr/>
        </p:nvSpPr>
        <p:spPr>
          <a:xfrm>
            <a:off x="4399175" y="3917855"/>
            <a:ext cx="511901" cy="394138"/>
          </a:xfrm>
          <a:prstGeom prst="right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54359" y="965711"/>
            <a:ext cx="3378041" cy="584775"/>
          </a:xfrm>
          <a:prstGeom prst="rect">
            <a:avLst/>
          </a:prstGeom>
        </p:spPr>
        <p:txBody>
          <a:bodyPr wrap="none">
            <a:spAutoFit/>
          </a:bodyPr>
          <a:lstStyle/>
          <a:p>
            <a:r>
              <a:rPr lang="en-US" sz="3200" b="1" dirty="0">
                <a:solidFill>
                  <a:srgbClr val="00B0F0"/>
                </a:solidFill>
              </a:rPr>
              <a:t>blueletterbible.org</a:t>
            </a:r>
          </a:p>
        </p:txBody>
      </p:sp>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262" y="3045467"/>
            <a:ext cx="7596312" cy="1334487"/>
          </a:xfrm>
          <a:prstGeom prst="rect">
            <a:avLst/>
          </a:prstGeom>
          <a:noFill/>
          <a:ln>
            <a:noFill/>
          </a:ln>
          <a:effectLst>
            <a:outerShdw blurRad="107950" dist="12700" dir="5400000" algn="ctr">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70721" y="4831140"/>
            <a:ext cx="4334214" cy="1569660"/>
          </a:xfrm>
          <a:prstGeom prst="rect">
            <a:avLst/>
          </a:prstGeom>
          <a:solidFill>
            <a:schemeClr val="tx1">
              <a:lumMod val="85000"/>
              <a:lumOff val="1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000" b="1" dirty="0" err="1" smtClean="0">
                <a:solidFill>
                  <a:schemeClr val="bg1"/>
                </a:solidFill>
                <a:latin typeface="Narkisim" panose="020E0502050101010101" pitchFamily="34" charset="-79"/>
                <a:cs typeface="Narkisim" panose="020E0502050101010101" pitchFamily="34" charset="-79"/>
              </a:rPr>
              <a:t>Gesenius's</a:t>
            </a:r>
            <a:endParaRPr lang="en-US" sz="2000" b="1" dirty="0" smtClean="0">
              <a:solidFill>
                <a:schemeClr val="bg1"/>
              </a:solidFill>
              <a:latin typeface="Narkisim" panose="020E0502050101010101" pitchFamily="34" charset="-79"/>
              <a:cs typeface="Narkisim" panose="020E0502050101010101" pitchFamily="34" charset="-79"/>
            </a:endParaRPr>
          </a:p>
          <a:p>
            <a:pPr algn="ctr"/>
            <a:r>
              <a:rPr lang="en-US" sz="2000" b="1" dirty="0" smtClean="0">
                <a:solidFill>
                  <a:schemeClr val="bg1"/>
                </a:solidFill>
                <a:latin typeface="Narkisim" panose="020E0502050101010101" pitchFamily="34" charset="-79"/>
                <a:cs typeface="Narkisim" panose="020E0502050101010101" pitchFamily="34" charset="-79"/>
              </a:rPr>
              <a:t>Lexicon</a:t>
            </a:r>
            <a:r>
              <a:rPr lang="en-US" sz="2000" b="1" dirty="0">
                <a:solidFill>
                  <a:schemeClr val="bg1"/>
                </a:solidFill>
                <a:latin typeface="Narkisim" panose="020E0502050101010101" pitchFamily="34" charset="-79"/>
                <a:cs typeface="Narkisim" panose="020E0502050101010101" pitchFamily="34" charset="-79"/>
              </a:rPr>
              <a:t> </a:t>
            </a:r>
            <a:endParaRPr lang="en-US" sz="2000" b="1" dirty="0" smtClean="0">
              <a:solidFill>
                <a:schemeClr val="bg1"/>
              </a:solidFill>
              <a:latin typeface="Narkisim" panose="020E0502050101010101" pitchFamily="34" charset="-79"/>
              <a:cs typeface="Narkisim" panose="020E0502050101010101" pitchFamily="34" charset="-79"/>
            </a:endParaRPr>
          </a:p>
          <a:p>
            <a:pPr algn="ctr"/>
            <a:r>
              <a:rPr lang="en-US" sz="1400" dirty="0" smtClean="0">
                <a:solidFill>
                  <a:schemeClr val="bg1"/>
                </a:solidFill>
                <a:latin typeface="trebuchet ms"/>
              </a:rPr>
              <a:t>translated </a:t>
            </a:r>
            <a:r>
              <a:rPr lang="en-US" sz="1400" dirty="0">
                <a:solidFill>
                  <a:schemeClr val="bg1"/>
                </a:solidFill>
                <a:latin typeface="trebuchet ms"/>
              </a:rPr>
              <a:t>and edited </a:t>
            </a:r>
            <a:r>
              <a:rPr lang="en-US" sz="1400" dirty="0" smtClean="0">
                <a:solidFill>
                  <a:schemeClr val="bg1"/>
                </a:solidFill>
                <a:latin typeface="trebuchet ms"/>
              </a:rPr>
              <a:t>by S</a:t>
            </a:r>
            <a:r>
              <a:rPr lang="en-US" sz="1400" dirty="0">
                <a:solidFill>
                  <a:schemeClr val="bg1"/>
                </a:solidFill>
                <a:latin typeface="trebuchet ms"/>
              </a:rPr>
              <a:t>. P. </a:t>
            </a:r>
            <a:r>
              <a:rPr lang="en-US" sz="1400" dirty="0" err="1">
                <a:solidFill>
                  <a:schemeClr val="bg1"/>
                </a:solidFill>
                <a:latin typeface="trebuchet ms"/>
              </a:rPr>
              <a:t>Tregelles</a:t>
            </a:r>
            <a:r>
              <a:rPr lang="en-US" sz="1400" dirty="0">
                <a:solidFill>
                  <a:schemeClr val="bg1"/>
                </a:solidFill>
                <a:latin typeface="trebuchet ms"/>
              </a:rPr>
              <a:t> in 1847, 1857</a:t>
            </a:r>
            <a:r>
              <a:rPr lang="en-US" sz="1400" dirty="0" smtClean="0">
                <a:solidFill>
                  <a:schemeClr val="bg1"/>
                </a:solidFill>
                <a:latin typeface="trebuchet ms"/>
              </a:rPr>
              <a:t>.</a:t>
            </a:r>
          </a:p>
          <a:p>
            <a:pPr algn="ctr"/>
            <a:r>
              <a:rPr lang="en-US" sz="1400" dirty="0" smtClean="0">
                <a:solidFill>
                  <a:schemeClr val="bg1"/>
                </a:solidFill>
                <a:latin typeface="trebuchet ms"/>
              </a:rPr>
              <a:t>public domain</a:t>
            </a:r>
          </a:p>
          <a:p>
            <a:pPr algn="ctr"/>
            <a:r>
              <a:rPr lang="en-US" sz="1400" dirty="0" smtClean="0">
                <a:solidFill>
                  <a:schemeClr val="bg1"/>
                </a:solidFill>
                <a:latin typeface="trebuchet ms"/>
              </a:rPr>
              <a:t>available online from blueletterbible.org</a:t>
            </a:r>
            <a:endParaRPr lang="en-US" sz="1400" dirty="0">
              <a:solidFill>
                <a:schemeClr val="bg1"/>
              </a:solidFill>
            </a:endParaRPr>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0701" y="3881176"/>
            <a:ext cx="7596311" cy="129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p:cNvCxnSpPr/>
          <p:nvPr/>
        </p:nvCxnSpPr>
        <p:spPr>
          <a:xfrm>
            <a:off x="6676853" y="3590710"/>
            <a:ext cx="1885950"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65410" y="4736338"/>
            <a:ext cx="3268232"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37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1675" y="4311993"/>
            <a:ext cx="75723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Connector 24"/>
          <p:cNvCxnSpPr/>
          <p:nvPr/>
        </p:nvCxnSpPr>
        <p:spPr>
          <a:xfrm>
            <a:off x="10499834" y="5755842"/>
            <a:ext cx="1514216"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61884" y="6175936"/>
            <a:ext cx="2049275" cy="0"/>
          </a:xfrm>
          <a:prstGeom prst="line">
            <a:avLst/>
          </a:prstGeom>
          <a:ln w="95250">
            <a:solidFill>
              <a:srgbClr val="FFFF00"/>
            </a:solidFill>
          </a:ln>
          <a:effectLst>
            <a:outerShdw blurRad="50800" dist="38100" dir="5400000" algn="t"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684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25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50"/>
                                        <p:tgtEl>
                                          <p:spTgt spid="15"/>
                                        </p:tgtEl>
                                      </p:cBhvr>
                                    </p:animEffect>
                                    <p:set>
                                      <p:cBhvr>
                                        <p:cTn id="23" dur="1" fill="hold">
                                          <p:stCondLst>
                                            <p:cond delay="24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50"/>
                                        <p:tgtEl>
                                          <p:spTgt spid="23"/>
                                        </p:tgtEl>
                                      </p:cBhvr>
                                    </p:animEffect>
                                    <p:set>
                                      <p:cBhvr>
                                        <p:cTn id="26" dur="1" fill="hold">
                                          <p:stCondLst>
                                            <p:cond delay="24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fade">
                                      <p:cBhvr>
                                        <p:cTn id="36" dur="250"/>
                                        <p:tgtEl>
                                          <p:spTgt spid="33794"/>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25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50"/>
                                        <p:tgtEl>
                                          <p:spTgt spid="33794"/>
                                        </p:tgtEl>
                                      </p:cBhvr>
                                    </p:animEffect>
                                    <p:set>
                                      <p:cBhvr>
                                        <p:cTn id="44" dur="1" fill="hold">
                                          <p:stCondLst>
                                            <p:cond delay="249"/>
                                          </p:stCondLst>
                                        </p:cTn>
                                        <p:tgtEl>
                                          <p:spTgt spid="3379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50"/>
                                        <p:tgtEl>
                                          <p:spTgt spid="24"/>
                                        </p:tgtEl>
                                      </p:cBhvr>
                                    </p:animEffect>
                                    <p:set>
                                      <p:cBhvr>
                                        <p:cTn id="47" dur="1" fill="hold">
                                          <p:stCondLst>
                                            <p:cond delay="24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795"/>
                                        </p:tgtEl>
                                        <p:attrNameLst>
                                          <p:attrName>style.visibility</p:attrName>
                                        </p:attrNameLst>
                                      </p:cBhvr>
                                      <p:to>
                                        <p:strVal val="visible"/>
                                      </p:to>
                                    </p:set>
                                    <p:animEffect transition="in" filter="fade">
                                      <p:cBhvr>
                                        <p:cTn id="57" dur="250"/>
                                        <p:tgtEl>
                                          <p:spTgt spid="33795"/>
                                        </p:tgtEl>
                                      </p:cBhvr>
                                    </p:animEffect>
                                  </p:childTnLst>
                                </p:cTn>
                              </p:par>
                              <p:par>
                                <p:cTn id="58" presetID="22" presetClass="entr" presetSubtype="8"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25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smtClean="0">
              <a:solidFill>
                <a:prstClr val="white"/>
              </a:solidFill>
            </a:endParaRPr>
          </a:p>
          <a:p>
            <a:pPr algn="ctr"/>
            <a:endParaRPr lang="en-US" sz="4800" dirty="0">
              <a:solidFill>
                <a:prstClr val="white"/>
              </a:solidFill>
            </a:endParaRPr>
          </a:p>
          <a:p>
            <a:pPr algn="ctr"/>
            <a:endParaRPr lang="en-US" sz="4800" dirty="0" smtClean="0">
              <a:solidFill>
                <a:prstClr val="white"/>
              </a:solidFill>
            </a:endParaRPr>
          </a:p>
        </p:txBody>
      </p:sp>
      <p:pic>
        <p:nvPicPr>
          <p:cNvPr id="32770" name="Picture 2" descr="Map of the Empire of Alexander the Great"/>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971432" y="34779"/>
            <a:ext cx="10569534" cy="68232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66594" y="5984171"/>
            <a:ext cx="5854569" cy="246221"/>
          </a:xfrm>
          <a:prstGeom prst="rect">
            <a:avLst/>
          </a:prstGeom>
          <a:noFill/>
        </p:spPr>
        <p:style>
          <a:lnRef idx="0">
            <a:schemeClr val="dk1"/>
          </a:lnRef>
          <a:fillRef idx="3">
            <a:schemeClr val="dk1"/>
          </a:fillRef>
          <a:effectRef idx="3">
            <a:schemeClr val="dk1"/>
          </a:effectRef>
          <a:fontRef idx="minor">
            <a:schemeClr val="lt1"/>
          </a:fontRef>
        </p:style>
        <p:txBody>
          <a:bodyPr wrap="square">
            <a:spAutoFit/>
          </a:bodyPr>
          <a:lstStyle/>
          <a:p>
            <a:r>
              <a:rPr lang="en-US" sz="1000" dirty="0">
                <a:solidFill>
                  <a:schemeClr val="tx1"/>
                </a:solidFill>
              </a:rPr>
              <a:t>George Willis </a:t>
            </a:r>
            <a:r>
              <a:rPr lang="en-US" sz="1000" dirty="0" err="1">
                <a:solidFill>
                  <a:schemeClr val="tx1"/>
                </a:solidFill>
              </a:rPr>
              <a:t>Botsford</a:t>
            </a:r>
            <a:r>
              <a:rPr lang="en-US" sz="1000" dirty="0">
                <a:solidFill>
                  <a:schemeClr val="tx1"/>
                </a:solidFill>
              </a:rPr>
              <a:t>, Ph. D., A History of Greece (London, : The Macmillan Company, 1912) 316</a:t>
            </a:r>
          </a:p>
        </p:txBody>
      </p:sp>
      <p:sp>
        <p:nvSpPr>
          <p:cNvPr id="7" name="Right Arrow 6"/>
          <p:cNvSpPr/>
          <p:nvPr/>
        </p:nvSpPr>
        <p:spPr>
          <a:xfrm rot="1090297">
            <a:off x="2586115" y="2094903"/>
            <a:ext cx="3408823" cy="690356"/>
          </a:xfrm>
          <a:prstGeom prst="rightArrow">
            <a:avLst>
              <a:gd name="adj1" fmla="val 35560"/>
              <a:gd name="adj2" fmla="val 79167"/>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3200" b="1" dirty="0" smtClean="0">
                <a:solidFill>
                  <a:schemeClr val="tx1"/>
                </a:solidFill>
              </a:rPr>
              <a:t>Hellenism was spread by the </a:t>
            </a:r>
            <a:r>
              <a:rPr lang="en-US" sz="3200" b="1" dirty="0">
                <a:solidFill>
                  <a:schemeClr val="tx1"/>
                </a:solidFill>
              </a:rPr>
              <a:t>conquests of Alexander</a:t>
            </a:r>
            <a:r>
              <a:rPr lang="en-US" sz="3200" b="1" dirty="0" smtClean="0">
                <a:solidFill>
                  <a:schemeClr val="tx1"/>
                </a:solidFill>
              </a:rPr>
              <a:t>,</a:t>
            </a:r>
            <a:endParaRPr lang="en-US" sz="3200" b="1" dirty="0">
              <a:solidFill>
                <a:schemeClr val="tx1"/>
              </a:solidFill>
            </a:endParaRPr>
          </a:p>
        </p:txBody>
      </p:sp>
      <p:sp>
        <p:nvSpPr>
          <p:cNvPr id="10" name="Right Arrow 9"/>
          <p:cNvSpPr/>
          <p:nvPr/>
        </p:nvSpPr>
        <p:spPr>
          <a:xfrm rot="1000119">
            <a:off x="2416202" y="1610104"/>
            <a:ext cx="7202761" cy="2694959"/>
          </a:xfrm>
          <a:prstGeom prst="rightArrow">
            <a:avLst>
              <a:gd name="adj1" fmla="val 64088"/>
              <a:gd name="adj2" fmla="val 55954"/>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139" y="1407152"/>
            <a:ext cx="4314190" cy="2647765"/>
          </a:xfrm>
          <a:prstGeom prst="rect">
            <a:avLst/>
          </a:prstGeom>
          <a:noFill/>
          <a:ln w="19050">
            <a:solidFill>
              <a:schemeClr val="tx1"/>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0" y="5617102"/>
            <a:ext cx="12192000"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pPr lvl="0" algn="ctr"/>
            <a:r>
              <a:rPr lang="en-US" sz="3200" b="1" dirty="0" smtClean="0">
                <a:solidFill>
                  <a:schemeClr val="tx1"/>
                </a:solidFill>
              </a:rPr>
              <a:t>But </a:t>
            </a:r>
            <a:r>
              <a:rPr lang="en-US" sz="3200" b="1" dirty="0">
                <a:solidFill>
                  <a:schemeClr val="tx1"/>
                </a:solidFill>
              </a:rPr>
              <a:t>that does not eliminate contact with Greeks earlier</a:t>
            </a:r>
            <a:endParaRPr lang="en-US" sz="3200" b="1" dirty="0">
              <a:solidFill>
                <a:schemeClr val="tx1"/>
              </a:solidFill>
            </a:endParaRPr>
          </a:p>
        </p:txBody>
      </p:sp>
    </p:spTree>
    <p:extLst>
      <p:ext uri="{BB962C8B-B14F-4D97-AF65-F5344CB8AC3E}">
        <p14:creationId xmlns:p14="http://schemas.microsoft.com/office/powerpoint/2010/main" val="1367844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24396"/>
            <a:ext cx="11277600" cy="539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29297"/>
            <a:ext cx="112776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 y="204"/>
            <a:ext cx="12228787" cy="323165"/>
          </a:xfrm>
          <a:prstGeom prst="rect">
            <a:avLst/>
          </a:prstGeom>
          <a:solidFill>
            <a:srgbClr val="002060"/>
          </a:solidFill>
        </p:spPr>
        <p:txBody>
          <a:bodyPr wrap="square">
            <a:spAutoFit/>
          </a:bodyPr>
          <a:lstStyle/>
          <a:p>
            <a:pPr algn="r"/>
            <a:r>
              <a:rPr lang="en-US" sz="1500" b="1" dirty="0" smtClean="0">
                <a:solidFill>
                  <a:prstClr val="white"/>
                </a:solidFill>
              </a:rPr>
              <a:t>www.personal.kent.edu</a:t>
            </a:r>
            <a:r>
              <a:rPr lang="en-US" sz="1500" b="1" dirty="0">
                <a:solidFill>
                  <a:prstClr val="white"/>
                </a:solidFill>
              </a:rPr>
              <a:t>/~</a:t>
            </a:r>
            <a:r>
              <a:rPr lang="en-US" sz="1500" b="1" dirty="0" smtClean="0">
                <a:solidFill>
                  <a:prstClr val="white"/>
                </a:solidFill>
              </a:rPr>
              <a:t>rmuhamma/Philosophy/PhiloHistory/pythagoras.htm </a:t>
            </a:r>
            <a:endParaRPr lang="en-US" sz="1500" b="1" dirty="0">
              <a:solidFill>
                <a:prstClr val="white"/>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3078" y="2022806"/>
            <a:ext cx="6933677" cy="2817208"/>
          </a:xfrm>
          <a:prstGeom prst="rect">
            <a:avLst/>
          </a:prstGeom>
          <a:noFill/>
          <a:ln>
            <a:noFill/>
          </a:ln>
          <a:effectLst>
            <a:outerShdw blurRad="190500" dist="228600" dir="2700000" algn="ctr">
              <a:srgbClr val="000000">
                <a:alpha val="78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783418" y="298828"/>
            <a:ext cx="10229905" cy="4739570"/>
            <a:chOff x="2261164" y="1032010"/>
            <a:chExt cx="9500022" cy="4043619"/>
          </a:xfrm>
        </p:grpSpPr>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1164" y="1032010"/>
              <a:ext cx="2638425" cy="4043619"/>
            </a:xfrm>
            <a:prstGeom prst="rect">
              <a:avLst/>
            </a:prstGeom>
            <a:noFill/>
            <a:ln>
              <a:noFill/>
            </a:ln>
            <a:effectLst>
              <a:outerShdw blurRad="190500" dist="228600" dir="2700000" algn="ctr">
                <a:srgbClr val="000000">
                  <a:alpha val="8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324" y="2564003"/>
              <a:ext cx="9091862" cy="1811954"/>
            </a:xfrm>
            <a:prstGeom prst="rect">
              <a:avLst/>
            </a:prstGeom>
            <a:noFill/>
            <a:ln>
              <a:noFill/>
            </a:ln>
            <a:effectLst>
              <a:outerShdw blurRad="190500" dist="228600" dir="2700000" algn="ctr">
                <a:srgbClr val="000000">
                  <a:alpha val="8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651641" y="5038398"/>
            <a:ext cx="11540359" cy="954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800" b="1" dirty="0">
                <a:solidFill>
                  <a:srgbClr val="000000"/>
                </a:solidFill>
              </a:rPr>
              <a:t>In 525 BC Cambyses II, the king of Persia, invaded Egypt. Egyptian resistance collapsed. Pythagoras was taken prisoner and taken to Babylon.</a:t>
            </a:r>
            <a:endParaRPr lang="en-US" sz="2800" b="1" dirty="0">
              <a:solidFill>
                <a:prstClr val="white"/>
              </a:solidFill>
            </a:endParaRPr>
          </a:p>
        </p:txBody>
      </p:sp>
      <p:sp>
        <p:nvSpPr>
          <p:cNvPr id="7" name="Curved Right Arrow 6"/>
          <p:cNvSpPr/>
          <p:nvPr/>
        </p:nvSpPr>
        <p:spPr>
          <a:xfrm rot="21329238" flipV="1">
            <a:off x="95027" y="5361671"/>
            <a:ext cx="712810" cy="1170342"/>
          </a:xfrm>
          <a:prstGeom prst="curv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5410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anim calcmode="lin" valueType="num">
                                      <p:cBhvr>
                                        <p:cTn id="13" dur="250" fill="hold"/>
                                        <p:tgtEl>
                                          <p:spTgt spid="8"/>
                                        </p:tgtEl>
                                        <p:attrNameLst>
                                          <p:attrName>ppt_x</p:attrName>
                                        </p:attrNameLst>
                                      </p:cBhvr>
                                      <p:tavLst>
                                        <p:tav tm="0">
                                          <p:val>
                                            <p:strVal val="#ppt_x"/>
                                          </p:val>
                                        </p:tav>
                                        <p:tav tm="100000">
                                          <p:val>
                                            <p:strVal val="#ppt_x"/>
                                          </p:val>
                                        </p:tav>
                                      </p:tavLst>
                                    </p:anim>
                                    <p:anim calcmode="lin" valueType="num">
                                      <p:cBhvr>
                                        <p:cTn id="14" dur="250" fill="hold"/>
                                        <p:tgtEl>
                                          <p:spTgt spid="8"/>
                                        </p:tgtEl>
                                        <p:attrNameLst>
                                          <p:attrName>ppt_y</p:attrName>
                                        </p:attrNameLst>
                                      </p:cBhvr>
                                      <p:tavLst>
                                        <p:tav tm="0">
                                          <p:val>
                                            <p:strVal val="#ppt_y+.1"/>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250"/>
                                        <p:tgtEl>
                                          <p:spTgt spid="5122"/>
                                        </p:tgtEl>
                                      </p:cBhvr>
                                    </p:animEffect>
                                    <p:set>
                                      <p:cBhvr>
                                        <p:cTn id="17" dur="1" fill="hold">
                                          <p:stCondLst>
                                            <p:cond delay="249"/>
                                          </p:stCondLst>
                                        </p:cTn>
                                        <p:tgtEl>
                                          <p:spTgt spid="51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9" y="2194380"/>
            <a:ext cx="7314860" cy="4004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 y="6199470"/>
            <a:ext cx="7370931" cy="615553"/>
          </a:xfrm>
          <a:prstGeom prst="rect">
            <a:avLst/>
          </a:prstGeom>
        </p:spPr>
        <p:txBody>
          <a:bodyPr wrap="square">
            <a:spAutoFit/>
          </a:bodyPr>
          <a:lstStyle/>
          <a:p>
            <a:r>
              <a:rPr lang="en-US" sz="1600" b="1" dirty="0" smtClean="0">
                <a:solidFill>
                  <a:srgbClr val="FF9900"/>
                </a:solidFill>
              </a:rPr>
              <a:t>“Sappho </a:t>
            </a:r>
            <a:r>
              <a:rPr lang="en-US" sz="1600" b="1" dirty="0">
                <a:solidFill>
                  <a:srgbClr val="FF9900"/>
                </a:solidFill>
              </a:rPr>
              <a:t>and </a:t>
            </a:r>
            <a:r>
              <a:rPr lang="en-US" sz="1600" b="1" dirty="0" smtClean="0">
                <a:solidFill>
                  <a:srgbClr val="FF9900"/>
                </a:solidFill>
              </a:rPr>
              <a:t>Alcaeus” </a:t>
            </a:r>
            <a:r>
              <a:rPr lang="en-US" sz="1600" dirty="0" smtClean="0">
                <a:solidFill>
                  <a:srgbClr val="FF9900"/>
                </a:solidFill>
              </a:rPr>
              <a:t>by </a:t>
            </a:r>
            <a:r>
              <a:rPr lang="en-US" sz="1600" dirty="0">
                <a:solidFill>
                  <a:srgbClr val="FF9900"/>
                </a:solidFill>
              </a:rPr>
              <a:t>Lawrence Alma-Tadema </a:t>
            </a:r>
            <a:r>
              <a:rPr lang="en-US" sz="1600" dirty="0" smtClean="0">
                <a:solidFill>
                  <a:srgbClr val="FF9900"/>
                </a:solidFill>
              </a:rPr>
              <a:t>,  Walters </a:t>
            </a:r>
            <a:r>
              <a:rPr lang="en-US" sz="1600" dirty="0">
                <a:solidFill>
                  <a:srgbClr val="FF9900"/>
                </a:solidFill>
              </a:rPr>
              <a:t>Art </a:t>
            </a:r>
            <a:r>
              <a:rPr lang="en-US" sz="1600" dirty="0" smtClean="0">
                <a:solidFill>
                  <a:srgbClr val="FF9900"/>
                </a:solidFill>
              </a:rPr>
              <a:t>Museum,   </a:t>
            </a:r>
            <a:r>
              <a:rPr lang="en-US" sz="1600" b="1" dirty="0" smtClean="0">
                <a:solidFill>
                  <a:srgbClr val="FF9900"/>
                </a:solidFill>
              </a:rPr>
              <a:t>1881 </a:t>
            </a:r>
          </a:p>
          <a:p>
            <a:r>
              <a:rPr lang="en-US" b="1" dirty="0" smtClean="0">
                <a:solidFill>
                  <a:srgbClr val="FF9900"/>
                </a:solidFill>
              </a:rPr>
              <a:t>Public Domain  /  </a:t>
            </a:r>
            <a:r>
              <a:rPr lang="en-US" dirty="0" smtClean="0">
                <a:solidFill>
                  <a:srgbClr val="FF9900"/>
                </a:solidFill>
              </a:rPr>
              <a:t>commons.wikimedia.org/w/</a:t>
            </a:r>
            <a:r>
              <a:rPr lang="en-US" dirty="0" err="1" smtClean="0">
                <a:solidFill>
                  <a:srgbClr val="FF9900"/>
                </a:solidFill>
              </a:rPr>
              <a:t>index.php?curid</a:t>
            </a:r>
            <a:r>
              <a:rPr lang="en-US" dirty="0" smtClean="0">
                <a:solidFill>
                  <a:srgbClr val="FF9900"/>
                </a:solidFill>
              </a:rPr>
              <a:t>=18843435</a:t>
            </a:r>
            <a:endParaRPr lang="en-US" dirty="0">
              <a:solidFill>
                <a:srgbClr val="FF9900"/>
              </a:solidFill>
            </a:endParaRPr>
          </a:p>
        </p:txBody>
      </p:sp>
      <p:grpSp>
        <p:nvGrpSpPr>
          <p:cNvPr id="12" name="Group 11"/>
          <p:cNvGrpSpPr/>
          <p:nvPr/>
        </p:nvGrpSpPr>
        <p:grpSpPr>
          <a:xfrm>
            <a:off x="7220408" y="1190660"/>
            <a:ext cx="4971597" cy="5638812"/>
            <a:chOff x="7220404" y="1190660"/>
            <a:chExt cx="4971596" cy="5638812"/>
          </a:xfrm>
        </p:grpSpPr>
        <p:pic>
          <p:nvPicPr>
            <p:cNvPr id="1026" name="Picture 2" descr="File:Alkaios Sappho Staatliche Antikensammlungen 2416 n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contrast="31000"/>
                      </a14:imgEffect>
                    </a14:imgLayer>
                  </a14:imgProps>
                </a:ext>
                <a:ext uri="{28A0092B-C50C-407E-A947-70E740481C1C}">
                  <a14:useLocalDpi xmlns:a14="http://schemas.microsoft.com/office/drawing/2010/main" val="0"/>
                </a:ext>
              </a:extLst>
            </a:blip>
            <a:srcRect/>
            <a:stretch>
              <a:fillRect/>
            </a:stretch>
          </p:blipFill>
          <p:spPr bwMode="auto">
            <a:xfrm>
              <a:off x="7468514" y="2194380"/>
              <a:ext cx="4676190" cy="4019647"/>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rot="20022472">
              <a:off x="7220404" y="1190660"/>
              <a:ext cx="772511" cy="1665207"/>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409457" y="6244697"/>
              <a:ext cx="4782543" cy="584775"/>
            </a:xfrm>
            <a:prstGeom prst="rect">
              <a:avLst/>
            </a:prstGeom>
          </p:spPr>
          <p:txBody>
            <a:bodyPr wrap="square">
              <a:spAutoFit/>
            </a:bodyPr>
            <a:lstStyle/>
            <a:p>
              <a:r>
                <a:rPr lang="en-US" sz="1600" dirty="0">
                  <a:solidFill>
                    <a:srgbClr val="FF9900"/>
                  </a:solidFill>
                </a:rPr>
                <a:t>Alcaeus </a:t>
              </a:r>
              <a:r>
                <a:rPr lang="en-US" sz="1600" dirty="0" smtClean="0">
                  <a:solidFill>
                    <a:srgbClr val="FF9900"/>
                  </a:solidFill>
                </a:rPr>
                <a:t>&amp; </a:t>
              </a:r>
              <a:r>
                <a:rPr lang="en-US" sz="1600" dirty="0">
                  <a:solidFill>
                    <a:srgbClr val="FF9900"/>
                  </a:solidFill>
                </a:rPr>
                <a:t>Sappho</a:t>
              </a:r>
              <a:r>
                <a:rPr lang="en-US" sz="1600" dirty="0" smtClean="0">
                  <a:solidFill>
                    <a:srgbClr val="FF9900"/>
                  </a:solidFill>
                </a:rPr>
                <a:t>, Attic red-figure </a:t>
              </a:r>
              <a:r>
                <a:rPr lang="en-US" sz="1600" dirty="0" err="1" smtClean="0">
                  <a:solidFill>
                    <a:srgbClr val="FF9900"/>
                  </a:solidFill>
                </a:rPr>
                <a:t>kalathos</a:t>
              </a:r>
              <a:r>
                <a:rPr lang="en-US" sz="1600" dirty="0" smtClean="0">
                  <a:solidFill>
                    <a:srgbClr val="FF9900"/>
                  </a:solidFill>
                </a:rPr>
                <a:t>,  </a:t>
              </a:r>
              <a:r>
                <a:rPr lang="en-US" sz="1600" b="1" dirty="0" smtClean="0">
                  <a:solidFill>
                    <a:srgbClr val="FF9900"/>
                  </a:solidFill>
                </a:rPr>
                <a:t>c</a:t>
              </a:r>
              <a:r>
                <a:rPr lang="en-US" sz="1600" b="1" dirty="0">
                  <a:solidFill>
                    <a:srgbClr val="FF9900"/>
                  </a:solidFill>
                </a:rPr>
                <a:t>. 470 BC, </a:t>
              </a:r>
              <a:r>
                <a:rPr lang="en-US" sz="1600" dirty="0">
                  <a:solidFill>
                    <a:srgbClr val="FF9900"/>
                  </a:solidFill>
                </a:rPr>
                <a:t>Staatliche </a:t>
              </a:r>
              <a:r>
                <a:rPr lang="en-US" sz="1600" dirty="0" err="1">
                  <a:solidFill>
                    <a:srgbClr val="FF9900"/>
                  </a:solidFill>
                </a:rPr>
                <a:t>Antikensammlungen</a:t>
              </a:r>
              <a:r>
                <a:rPr lang="en-US" sz="1600" dirty="0">
                  <a:solidFill>
                    <a:srgbClr val="FF9900"/>
                  </a:solidFill>
                </a:rPr>
                <a:t> (Inv. 2416)</a:t>
              </a:r>
            </a:p>
          </p:txBody>
        </p:sp>
      </p:grpSp>
      <p:sp>
        <p:nvSpPr>
          <p:cNvPr id="6" name="Down Arrow 5"/>
          <p:cNvSpPr/>
          <p:nvPr/>
        </p:nvSpPr>
        <p:spPr>
          <a:xfrm>
            <a:off x="6039809" y="1418897"/>
            <a:ext cx="772511" cy="1492402"/>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83556"/>
            <a:ext cx="12144704" cy="113877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3600" b="1" dirty="0">
                <a:solidFill>
                  <a:prstClr val="black"/>
                </a:solidFill>
              </a:rPr>
              <a:t>Alcaeus of Mytilene </a:t>
            </a:r>
            <a:r>
              <a:rPr lang="en-US" sz="3600" b="1" dirty="0" smtClean="0">
                <a:solidFill>
                  <a:prstClr val="black"/>
                </a:solidFill>
              </a:rPr>
              <a:t/>
            </a:r>
            <a:br>
              <a:rPr lang="en-US" sz="3600" b="1" dirty="0" smtClean="0">
                <a:solidFill>
                  <a:prstClr val="black"/>
                </a:solidFill>
              </a:rPr>
            </a:br>
            <a:r>
              <a:rPr lang="en-US" sz="3200" dirty="0" smtClean="0">
                <a:solidFill>
                  <a:prstClr val="black"/>
                </a:solidFill>
              </a:rPr>
              <a:t>(c</a:t>
            </a:r>
            <a:r>
              <a:rPr lang="en-US" sz="3200" dirty="0">
                <a:solidFill>
                  <a:prstClr val="black"/>
                </a:solidFill>
              </a:rPr>
              <a:t>. 620 – 6th century BC</a:t>
            </a:r>
            <a:r>
              <a:rPr lang="en-US" sz="3200" dirty="0" smtClean="0">
                <a:solidFill>
                  <a:prstClr val="black"/>
                </a:solidFill>
              </a:rPr>
              <a:t>), Greek </a:t>
            </a:r>
            <a:r>
              <a:rPr lang="en-US" sz="3200" dirty="0">
                <a:solidFill>
                  <a:prstClr val="black"/>
                </a:solidFill>
              </a:rPr>
              <a:t>lyric poet </a:t>
            </a:r>
          </a:p>
        </p:txBody>
      </p:sp>
      <p:sp>
        <p:nvSpPr>
          <p:cNvPr id="9" name="Oval 8"/>
          <p:cNvSpPr/>
          <p:nvPr/>
        </p:nvSpPr>
        <p:spPr>
          <a:xfrm>
            <a:off x="24" y="50980"/>
            <a:ext cx="3634927" cy="174698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prstClr val="black"/>
                </a:solidFill>
              </a:rPr>
              <a:t>older brother:</a:t>
            </a:r>
          </a:p>
          <a:p>
            <a:pPr algn="ctr"/>
            <a:r>
              <a:rPr lang="en-US" sz="2800" b="1" u="sng" dirty="0" smtClean="0">
                <a:solidFill>
                  <a:prstClr val="black"/>
                </a:solidFill>
              </a:rPr>
              <a:t>ANTIMENIDAS</a:t>
            </a:r>
            <a:endParaRPr lang="en-US" sz="2800" b="1" u="sng" dirty="0">
              <a:solidFill>
                <a:prstClr val="black"/>
              </a:solidFill>
            </a:endParaRPr>
          </a:p>
        </p:txBody>
      </p:sp>
      <p:cxnSp>
        <p:nvCxnSpPr>
          <p:cNvPr id="20" name="Straight Connector 19"/>
          <p:cNvCxnSpPr/>
          <p:nvPr/>
        </p:nvCxnSpPr>
        <p:spPr>
          <a:xfrm>
            <a:off x="12896193" y="3736428"/>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36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744" y="1185427"/>
            <a:ext cx="9144000" cy="2387600"/>
          </a:xfrm>
        </p:spPr>
        <p:txBody>
          <a:bodyPr/>
          <a:lstStyle/>
          <a:p>
            <a:endParaRPr lang="en-US" dirty="0"/>
          </a:p>
        </p:txBody>
      </p:sp>
      <p:sp>
        <p:nvSpPr>
          <p:cNvPr id="3" name="Subtitle 2"/>
          <p:cNvSpPr>
            <a:spLocks noGrp="1"/>
          </p:cNvSpPr>
          <p:nvPr>
            <p:ph type="subTitle" idx="1"/>
          </p:nvPr>
        </p:nvSpPr>
        <p:spPr>
          <a:xfrm>
            <a:off x="1271744" y="366510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9000"/>
                    </a14:imgEffect>
                    <a14:imgEffect>
                      <a14:brightnessContrast bright="-26000" contrast="6000"/>
                    </a14:imgEffect>
                  </a14:imgLayer>
                </a14:imgProps>
              </a:ext>
              <a:ext uri="{28A0092B-C50C-407E-A947-70E740481C1C}">
                <a14:useLocalDpi xmlns:a14="http://schemas.microsoft.com/office/drawing/2010/main" val="0"/>
              </a:ext>
            </a:extLst>
          </a:blip>
          <a:srcRect/>
          <a:stretch>
            <a:fillRect/>
          </a:stretch>
        </p:blipFill>
        <p:spPr bwMode="auto">
          <a:xfrm>
            <a:off x="595471" y="1801064"/>
            <a:ext cx="2347996" cy="3193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777" y="230070"/>
            <a:ext cx="8617324" cy="586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71" y="3397977"/>
            <a:ext cx="2347996" cy="2693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8599" y="6267078"/>
            <a:ext cx="12192000" cy="584775"/>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600" dirty="0">
                <a:solidFill>
                  <a:prstClr val="white"/>
                </a:solidFill>
              </a:rPr>
              <a:t>https://books.google.com/books?id=xiysUGc2EdoC&amp;pg=PA139&amp;lpg=PA139&amp;dq=antimenidas+giant&amp;source=bl&amp;ots=YJPspa402B&amp;sig=tmIMHdpZHwkR0H7JRGrdfpLI9Lw&amp;hl=en&amp;sa=X&amp;ved=0ahUKEwjM79qK7_3KAhVMGx4KHSXDCukQ6AEIKDAC#v=onepage&amp;q&amp;f=false</a:t>
            </a:r>
          </a:p>
        </p:txBody>
      </p:sp>
      <p:sp>
        <p:nvSpPr>
          <p:cNvPr id="6" name="Donut 5"/>
          <p:cNvSpPr/>
          <p:nvPr/>
        </p:nvSpPr>
        <p:spPr>
          <a:xfrm>
            <a:off x="2065283" y="-110358"/>
            <a:ext cx="11240814" cy="2617076"/>
          </a:xfrm>
          <a:prstGeom prst="donut">
            <a:avLst>
              <a:gd name="adj" fmla="val 321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24" y="50980"/>
            <a:ext cx="3634927" cy="174698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prstClr val="black"/>
                </a:solidFill>
              </a:rPr>
              <a:t>older brother:</a:t>
            </a:r>
          </a:p>
          <a:p>
            <a:pPr algn="ctr"/>
            <a:r>
              <a:rPr lang="en-US" sz="2800" b="1" u="sng" dirty="0" smtClean="0">
                <a:solidFill>
                  <a:prstClr val="black"/>
                </a:solidFill>
              </a:rPr>
              <a:t>ANTIMENIDAS</a:t>
            </a:r>
            <a:endParaRPr lang="en-US" sz="2800" b="1" u="sng" dirty="0">
              <a:solidFill>
                <a:prstClr val="black"/>
              </a:solidFill>
            </a:endParaRPr>
          </a:p>
        </p:txBody>
      </p:sp>
    </p:spTree>
    <p:extLst>
      <p:ext uri="{BB962C8B-B14F-4D97-AF65-F5344CB8AC3E}">
        <p14:creationId xmlns:p14="http://schemas.microsoft.com/office/powerpoint/2010/main" val="3133220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5701487" y="335206"/>
            <a:ext cx="5788025" cy="5977995"/>
            <a:chOff x="4575574" y="335104"/>
            <a:chExt cx="5788025" cy="5977995"/>
          </a:xfrm>
        </p:grpSpPr>
        <p:pic>
          <p:nvPicPr>
            <p:cNvPr id="6146" name="Picture 2" descr="Captive musicians stolen by Sennacherib as part of the spoils of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787" y="1522521"/>
              <a:ext cx="5227495" cy="37922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04787" y="5943767"/>
              <a:ext cx="5227494" cy="369332"/>
            </a:xfrm>
            <a:prstGeom prst="rect">
              <a:avLst/>
            </a:prstGeom>
            <a:solidFill>
              <a:srgbClr val="00206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ctr"/>
              <a:r>
                <a:rPr lang="en-US" dirty="0">
                  <a:solidFill>
                    <a:prstClr val="white"/>
                  </a:solidFill>
                </a:rPr>
                <a:t>http://www.bible-archaeology.info/music.htm</a:t>
              </a:r>
            </a:p>
          </p:txBody>
        </p:sp>
        <p:sp>
          <p:nvSpPr>
            <p:cNvPr id="7" name="Rectangle 6"/>
            <p:cNvSpPr/>
            <p:nvPr/>
          </p:nvSpPr>
          <p:spPr>
            <a:xfrm>
              <a:off x="4575574" y="335104"/>
              <a:ext cx="5788025" cy="5632311"/>
            </a:xfrm>
            <a:prstGeom prst="rect">
              <a:avLst/>
            </a:prstGeom>
          </p:spPr>
          <p:txBody>
            <a:bodyPr wrap="square">
              <a:spAutoFit/>
            </a:bodyPr>
            <a:lstStyle/>
            <a:p>
              <a:r>
                <a:rPr lang="en-US" dirty="0">
                  <a:solidFill>
                    <a:prstClr val="white"/>
                  </a:solidFill>
                </a:rPr>
                <a:t>ln the 8th century BC, Sennacherib carried off male and female musicians from Jerusalem as part of the spoils of war, while Psalm 137:1-3 bears witness to the Babylonian demand for “songs of Zion". </a:t>
              </a: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endParaRPr lang="en-US" dirty="0">
                <a:solidFill>
                  <a:prstClr val="white"/>
                </a:solidFill>
              </a:endParaRPr>
            </a:p>
            <a:p>
              <a:endParaRPr lang="en-US" dirty="0" smtClean="0">
                <a:solidFill>
                  <a:prstClr val="white"/>
                </a:solidFill>
              </a:endParaRPr>
            </a:p>
            <a:p>
              <a:r>
                <a:rPr lang="en-US" dirty="0" smtClean="0">
                  <a:solidFill>
                    <a:prstClr val="white"/>
                  </a:solidFill>
                </a:rPr>
                <a:t>Captive </a:t>
              </a:r>
              <a:r>
                <a:rPr lang="en-US" dirty="0">
                  <a:solidFill>
                    <a:prstClr val="white"/>
                  </a:solidFill>
                </a:rPr>
                <a:t>musicians stolen by Sennacherib as part of the spoils of war</a:t>
              </a:r>
            </a:p>
          </p:txBody>
        </p:sp>
      </p:grpSp>
      <p:sp>
        <p:nvSpPr>
          <p:cNvPr id="10" name="TextBox 9"/>
          <p:cNvSpPr txBox="1"/>
          <p:nvPr/>
        </p:nvSpPr>
        <p:spPr>
          <a:xfrm>
            <a:off x="2314245" y="6335651"/>
            <a:ext cx="2037036" cy="215444"/>
          </a:xfrm>
          <a:prstGeom prst="rect">
            <a:avLst/>
          </a:prstGeom>
          <a:noFill/>
        </p:spPr>
        <p:txBody>
          <a:bodyPr wrap="square" rtlCol="0">
            <a:spAutoFit/>
          </a:bodyPr>
          <a:lstStyle/>
          <a:p>
            <a:r>
              <a:rPr lang="en-US" sz="800" dirty="0" err="1" smtClean="0">
                <a:solidFill>
                  <a:schemeClr val="tx1">
                    <a:lumMod val="65000"/>
                    <a:lumOff val="35000"/>
                  </a:schemeClr>
                </a:solidFill>
              </a:rPr>
              <a:t>Jatin</a:t>
            </a:r>
            <a:r>
              <a:rPr lang="en-US" sz="800" dirty="0" smtClean="0">
                <a:solidFill>
                  <a:schemeClr val="tx1">
                    <a:lumMod val="65000"/>
                    <a:lumOff val="35000"/>
                  </a:schemeClr>
                </a:solidFill>
              </a:rPr>
              <a:t> Sindhu  </a:t>
            </a:r>
            <a:endParaRPr lang="en-US" sz="800" dirty="0">
              <a:solidFill>
                <a:schemeClr val="tx1">
                  <a:lumMod val="65000"/>
                  <a:lumOff val="35000"/>
                </a:schemeClr>
              </a:solidFill>
            </a:endParaRPr>
          </a:p>
        </p:txBody>
      </p:sp>
      <p:pic>
        <p:nvPicPr>
          <p:cNvPr id="33794" name="Picture 2" descr="Peacock Plu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58" y="3429000"/>
            <a:ext cx="4739105" cy="290665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1005712" y="126128"/>
            <a:ext cx="3762376" cy="3485734"/>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One of the perks of power is to collect trophies from beyond</a:t>
            </a:r>
            <a:br>
              <a:rPr lang="en-US" sz="2800" dirty="0" smtClean="0">
                <a:solidFill>
                  <a:schemeClr val="tx1"/>
                </a:solidFill>
              </a:rPr>
            </a:br>
            <a:r>
              <a:rPr lang="en-US" sz="2800" dirty="0" smtClean="0">
                <a:solidFill>
                  <a:schemeClr val="tx1"/>
                </a:solidFill>
              </a:rPr>
              <a:t>Solomon:</a:t>
            </a:r>
          </a:p>
          <a:p>
            <a:pPr algn="ctr"/>
            <a:r>
              <a:rPr lang="en-US" sz="2800" dirty="0" smtClean="0">
                <a:solidFill>
                  <a:schemeClr val="tx1"/>
                </a:solidFill>
              </a:rPr>
              <a:t>1 Kings 10.22</a:t>
            </a:r>
            <a:endParaRPr lang="en-US" sz="2800" dirty="0">
              <a:solidFill>
                <a:schemeClr val="tx1"/>
              </a:solidFill>
            </a:endParaRPr>
          </a:p>
        </p:txBody>
      </p:sp>
    </p:spTree>
    <p:extLst>
      <p:ext uri="{BB962C8B-B14F-4D97-AF65-F5344CB8AC3E}">
        <p14:creationId xmlns:p14="http://schemas.microsoft.com/office/powerpoint/2010/main" val="204562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961759"/>
            <a:ext cx="12192000" cy="4462760"/>
          </a:xfrm>
          <a:prstGeom prst="rect">
            <a:avLst/>
          </a:prstGeom>
        </p:spPr>
        <p:txBody>
          <a:bodyPr wrap="square">
            <a:spAutoFit/>
          </a:bodyPr>
          <a:lstStyle/>
          <a:p>
            <a:r>
              <a:rPr lang="en-US" sz="4400" b="1" dirty="0" smtClean="0">
                <a:solidFill>
                  <a:prstClr val="white"/>
                </a:solidFill>
              </a:rPr>
              <a:t>ISBE    Book of Daniel   </a:t>
            </a:r>
            <a:endParaRPr lang="en-US" sz="4400" b="1" dirty="0" smtClean="0">
              <a:solidFill>
                <a:prstClr val="white"/>
              </a:solidFill>
            </a:endParaRPr>
          </a:p>
          <a:p>
            <a:r>
              <a:rPr lang="en-US" sz="2000" dirty="0" smtClean="0">
                <a:solidFill>
                  <a:prstClr val="white"/>
                </a:solidFill>
              </a:rPr>
              <a:t>R </a:t>
            </a:r>
            <a:r>
              <a:rPr lang="en-US" sz="2000" dirty="0" smtClean="0">
                <a:solidFill>
                  <a:prstClr val="white"/>
                </a:solidFill>
              </a:rPr>
              <a:t>D Wilson</a:t>
            </a:r>
          </a:p>
          <a:p>
            <a:r>
              <a:rPr lang="en-US" sz="4400" dirty="0" smtClean="0">
                <a:solidFill>
                  <a:schemeClr val="bg1"/>
                </a:solidFill>
              </a:rPr>
              <a:t>inscriptions </a:t>
            </a:r>
            <a:r>
              <a:rPr lang="en-US" sz="4400" dirty="0">
                <a:solidFill>
                  <a:schemeClr val="bg1"/>
                </a:solidFill>
              </a:rPr>
              <a:t>of </a:t>
            </a:r>
            <a:r>
              <a:rPr lang="en-US" sz="4400" dirty="0">
                <a:solidFill>
                  <a:srgbClr val="FFFF00"/>
                </a:solidFill>
              </a:rPr>
              <a:t>Sennacherib</a:t>
            </a:r>
            <a:r>
              <a:rPr lang="en-US" sz="4400" dirty="0">
                <a:solidFill>
                  <a:schemeClr val="bg1"/>
                </a:solidFill>
              </a:rPr>
              <a:t> about his campaigns in Cilicia against the Greek seafarers to which Alexander Poly-</a:t>
            </a:r>
            <a:r>
              <a:rPr lang="en-US" sz="4400" dirty="0" err="1">
                <a:solidFill>
                  <a:schemeClr val="bg1"/>
                </a:solidFill>
              </a:rPr>
              <a:t>histor</a:t>
            </a:r>
            <a:r>
              <a:rPr lang="en-US" sz="4400" dirty="0">
                <a:solidFill>
                  <a:schemeClr val="bg1"/>
                </a:solidFill>
              </a:rPr>
              <a:t> and </a:t>
            </a:r>
            <a:r>
              <a:rPr lang="en-US" sz="4400" dirty="0" err="1">
                <a:solidFill>
                  <a:schemeClr val="bg1"/>
                </a:solidFill>
              </a:rPr>
              <a:t>Abydenus</a:t>
            </a:r>
            <a:r>
              <a:rPr lang="en-US" sz="4400" dirty="0">
                <a:solidFill>
                  <a:schemeClr val="bg1"/>
                </a:solidFill>
              </a:rPr>
              <a:t> had referred, telling about his having </a:t>
            </a:r>
            <a:r>
              <a:rPr lang="en-US" sz="4400" b="1" dirty="0">
                <a:solidFill>
                  <a:srgbClr val="FFFF00"/>
                </a:solidFill>
              </a:rPr>
              <a:t>carried many Greeks captive to Nineveh about 700 </a:t>
            </a:r>
            <a:r>
              <a:rPr lang="en-US" sz="4400" b="1" dirty="0" smtClean="0">
                <a:solidFill>
                  <a:srgbClr val="FFFF00"/>
                </a:solidFill>
              </a:rPr>
              <a:t>BC</a:t>
            </a:r>
            <a:endParaRPr lang="en-US" sz="4400" dirty="0">
              <a:solidFill>
                <a:srgbClr val="FFFF00"/>
              </a:solidFill>
            </a:endParaRPr>
          </a:p>
        </p:txBody>
      </p:sp>
      <p:sp>
        <p:nvSpPr>
          <p:cNvPr id="6" name="Rectangle 5"/>
          <p:cNvSpPr/>
          <p:nvPr/>
        </p:nvSpPr>
        <p:spPr>
          <a:xfrm>
            <a:off x="0" y="6421114"/>
            <a:ext cx="12192000" cy="369332"/>
          </a:xfrm>
          <a:prstGeom prst="rect">
            <a:avLst/>
          </a:prstGeom>
          <a:solidFill>
            <a:srgbClr val="00206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prstClr val="white"/>
                </a:solidFill>
              </a:rPr>
              <a:t>http://www.internationalstandardbible.com/D/daniel-book-of.html</a:t>
            </a:r>
          </a:p>
        </p:txBody>
      </p:sp>
    </p:spTree>
    <p:extLst>
      <p:ext uri="{BB962C8B-B14F-4D97-AF65-F5344CB8AC3E}">
        <p14:creationId xmlns:p14="http://schemas.microsoft.com/office/powerpoint/2010/main" val="266647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945930" y="981699"/>
            <a:ext cx="10401483" cy="4278094"/>
          </a:xfrm>
          <a:prstGeom prst="rect">
            <a:avLst/>
          </a:prstGeom>
        </p:spPr>
        <p:txBody>
          <a:bodyPr wrap="square">
            <a:spAutoFit/>
          </a:bodyPr>
          <a:lstStyle/>
          <a:p>
            <a:pPr algn="ctr"/>
            <a:r>
              <a:rPr lang="en-US" sz="3400" b="1" dirty="0" smtClean="0">
                <a:solidFill>
                  <a:srgbClr val="C00000"/>
                </a:solidFill>
                <a:latin typeface="Rockwell" panose="02060603020205020403" pitchFamily="18" charset="0"/>
              </a:rPr>
              <a:t>Psa. 137.1-3 </a:t>
            </a:r>
            <a:r>
              <a:rPr lang="en-US" sz="3400" dirty="0" smtClean="0">
                <a:solidFill>
                  <a:srgbClr val="C00000"/>
                </a:solidFill>
              </a:rPr>
              <a:t>ESV </a:t>
            </a:r>
            <a:endParaRPr lang="en-US" sz="3400" dirty="0">
              <a:solidFill>
                <a:srgbClr val="C00000"/>
              </a:solidFill>
            </a:endParaRPr>
          </a:p>
          <a:p>
            <a:pPr algn="ctr"/>
            <a:r>
              <a:rPr lang="en-US" sz="3400" b="1" dirty="0" smtClean="0">
                <a:solidFill>
                  <a:prstClr val="black"/>
                </a:solidFill>
              </a:rPr>
              <a:t>By </a:t>
            </a:r>
            <a:r>
              <a:rPr lang="en-US" sz="3400" b="1" dirty="0">
                <a:solidFill>
                  <a:prstClr val="black"/>
                </a:solidFill>
              </a:rPr>
              <a:t>the waters of Babylon, </a:t>
            </a:r>
            <a:endParaRPr lang="en-US" sz="3400" b="1" dirty="0" smtClean="0">
              <a:solidFill>
                <a:prstClr val="black"/>
              </a:solidFill>
            </a:endParaRPr>
          </a:p>
          <a:p>
            <a:pPr algn="ctr"/>
            <a:r>
              <a:rPr lang="en-US" sz="3400" b="1" dirty="0" smtClean="0">
                <a:solidFill>
                  <a:prstClr val="black"/>
                </a:solidFill>
              </a:rPr>
              <a:t>there </a:t>
            </a:r>
            <a:r>
              <a:rPr lang="en-US" sz="3400" b="1" dirty="0">
                <a:solidFill>
                  <a:prstClr val="black"/>
                </a:solidFill>
              </a:rPr>
              <a:t>we sat down and wept, </a:t>
            </a:r>
          </a:p>
          <a:p>
            <a:pPr algn="ctr"/>
            <a:r>
              <a:rPr lang="en-US" sz="3400" b="1" dirty="0">
                <a:solidFill>
                  <a:prstClr val="black"/>
                </a:solidFill>
              </a:rPr>
              <a:t>when we remembered Zion. </a:t>
            </a:r>
            <a:endParaRPr lang="en-US" sz="3400" b="1" dirty="0" smtClean="0">
              <a:solidFill>
                <a:prstClr val="black"/>
              </a:solidFill>
            </a:endParaRPr>
          </a:p>
          <a:p>
            <a:pPr algn="ctr"/>
            <a:r>
              <a:rPr lang="en-US" sz="3400" b="1" dirty="0" smtClean="0">
                <a:solidFill>
                  <a:prstClr val="black"/>
                </a:solidFill>
              </a:rPr>
              <a:t>On </a:t>
            </a:r>
            <a:r>
              <a:rPr lang="en-US" sz="3400" b="1" dirty="0">
                <a:solidFill>
                  <a:prstClr val="black"/>
                </a:solidFill>
              </a:rPr>
              <a:t>the willows there we hung up our lyres.  </a:t>
            </a:r>
          </a:p>
          <a:p>
            <a:pPr algn="ctr"/>
            <a:r>
              <a:rPr lang="en-US" sz="3400" b="1" dirty="0">
                <a:solidFill>
                  <a:prstClr val="black"/>
                </a:solidFill>
              </a:rPr>
              <a:t>For there our captors required of us songs, </a:t>
            </a:r>
          </a:p>
          <a:p>
            <a:pPr algn="ctr"/>
            <a:r>
              <a:rPr lang="en-US" sz="3400" b="1" dirty="0">
                <a:solidFill>
                  <a:prstClr val="black"/>
                </a:solidFill>
              </a:rPr>
              <a:t>and our tormentors, </a:t>
            </a:r>
            <a:r>
              <a:rPr lang="en-US" sz="3400" b="1" dirty="0" smtClean="0">
                <a:solidFill>
                  <a:prstClr val="black"/>
                </a:solidFill>
              </a:rPr>
              <a:t>mirth, saying</a:t>
            </a:r>
            <a:r>
              <a:rPr lang="en-US" sz="3400" b="1" dirty="0">
                <a:solidFill>
                  <a:prstClr val="black"/>
                </a:solidFill>
              </a:rPr>
              <a:t>, </a:t>
            </a:r>
            <a:endParaRPr lang="en-US" sz="3400" b="1" dirty="0" smtClean="0">
              <a:solidFill>
                <a:prstClr val="black"/>
              </a:solidFill>
            </a:endParaRPr>
          </a:p>
          <a:p>
            <a:pPr algn="ctr"/>
            <a:r>
              <a:rPr lang="en-US" sz="3400" b="1" dirty="0" smtClean="0">
                <a:solidFill>
                  <a:prstClr val="black"/>
                </a:solidFill>
              </a:rPr>
              <a:t>“</a:t>
            </a:r>
            <a:r>
              <a:rPr lang="en-US" sz="3400" b="1" dirty="0">
                <a:solidFill>
                  <a:prstClr val="black"/>
                </a:solidFill>
              </a:rPr>
              <a:t>Sing us one of the songs of Zion!”</a:t>
            </a:r>
          </a:p>
        </p:txBody>
      </p:sp>
    </p:spTree>
    <p:extLst>
      <p:ext uri="{BB962C8B-B14F-4D97-AF65-F5344CB8AC3E}">
        <p14:creationId xmlns:p14="http://schemas.microsoft.com/office/powerpoint/2010/main" val="158745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smtClean="0"/>
              <a:t>ARGUMENTS for a later date [S.R. Driver]</a:t>
            </a:r>
          </a:p>
          <a:p>
            <a:r>
              <a:rPr lang="en-US" sz="2700" b="1" dirty="0" smtClean="0">
                <a:solidFill>
                  <a:srgbClr val="FFFF00"/>
                </a:solidFill>
              </a:rPr>
              <a:t>HISTORICAL issues point to a later date</a:t>
            </a:r>
          </a:p>
          <a:p>
            <a:pPr marL="514350" indent="-514350">
              <a:buAutoNum type="arabicPeriod"/>
            </a:pPr>
            <a:r>
              <a:rPr lang="en-US" sz="2400" dirty="0" smtClean="0">
                <a:solidFill>
                  <a:schemeClr val="bg1"/>
                </a:solidFill>
              </a:rPr>
              <a:t>Not part of the Prophets in the Jewish Canon</a:t>
            </a:r>
          </a:p>
          <a:p>
            <a:pPr marL="514350" indent="-514350">
              <a:buAutoNum type="arabicPeriod"/>
            </a:pPr>
            <a:r>
              <a:rPr lang="en-US" sz="2400" b="1" dirty="0" smtClean="0">
                <a:solidFill>
                  <a:schemeClr val="bg1"/>
                </a:solidFill>
              </a:rPr>
              <a:t>Ben Sirach’s silence on Daniel</a:t>
            </a:r>
          </a:p>
          <a:p>
            <a:pPr marL="514350" indent="-514350">
              <a:buAutoNum type="arabicPeriod"/>
            </a:pPr>
            <a:r>
              <a:rPr lang="en-US" sz="2400" dirty="0" smtClean="0">
                <a:solidFill>
                  <a:schemeClr val="bg1"/>
                </a:solidFill>
              </a:rPr>
              <a:t>Neb. taking captives “in the 3rd </a:t>
            </a:r>
            <a:r>
              <a:rPr lang="en-US" sz="2400" dirty="0" err="1" smtClean="0">
                <a:solidFill>
                  <a:schemeClr val="bg1"/>
                </a:solidFill>
              </a:rPr>
              <a:t>yr</a:t>
            </a:r>
            <a:r>
              <a:rPr lang="en-US" sz="2400" dirty="0" smtClean="0">
                <a:solidFill>
                  <a:schemeClr val="bg1"/>
                </a:solidFill>
              </a:rPr>
              <a:t> of </a:t>
            </a:r>
            <a:r>
              <a:rPr lang="en-US" sz="2400" dirty="0" err="1" smtClean="0">
                <a:solidFill>
                  <a:schemeClr val="bg1"/>
                </a:solidFill>
              </a:rPr>
              <a:t>Jehoiakim</a:t>
            </a:r>
            <a:r>
              <a:rPr lang="en-US" sz="2400" dirty="0" smtClean="0">
                <a:solidFill>
                  <a:schemeClr val="bg1"/>
                </a:solidFill>
              </a:rPr>
              <a:t>” (cf. Jer. 25.9; 36.29)</a:t>
            </a:r>
          </a:p>
          <a:p>
            <a:pPr marL="514350" indent="-514350">
              <a:buAutoNum type="arabicPeriod"/>
            </a:pPr>
            <a:r>
              <a:rPr lang="en-US" sz="2400" b="1" dirty="0" smtClean="0">
                <a:solidFill>
                  <a:schemeClr val="bg1"/>
                </a:solidFill>
              </a:rPr>
              <a:t>Use of “</a:t>
            </a:r>
            <a:r>
              <a:rPr lang="en-US" sz="2400" b="1" dirty="0" err="1" smtClean="0">
                <a:solidFill>
                  <a:schemeClr val="bg1"/>
                </a:solidFill>
              </a:rPr>
              <a:t>Chaldaeans</a:t>
            </a:r>
            <a:r>
              <a:rPr lang="en-US" sz="2400" b="1" dirty="0" smtClean="0">
                <a:solidFill>
                  <a:schemeClr val="bg1"/>
                </a:solidFill>
              </a:rPr>
              <a:t>” for “</a:t>
            </a:r>
            <a:r>
              <a:rPr lang="en-US" sz="2400" b="1" dirty="0" err="1" smtClean="0">
                <a:solidFill>
                  <a:schemeClr val="bg1"/>
                </a:solidFill>
              </a:rPr>
              <a:t>wisemen</a:t>
            </a:r>
            <a:r>
              <a:rPr lang="en-US" sz="2400" b="1" dirty="0" smtClean="0">
                <a:solidFill>
                  <a:schemeClr val="bg1"/>
                </a:solidFill>
              </a:rPr>
              <a:t>,” not used in this sense in </a:t>
            </a:r>
            <a:r>
              <a:rPr lang="en-US" sz="2400" b="1" dirty="0" err="1" smtClean="0">
                <a:solidFill>
                  <a:schemeClr val="bg1"/>
                </a:solidFill>
              </a:rPr>
              <a:t>Babyl</a:t>
            </a:r>
            <a:r>
              <a:rPr lang="en-US" sz="2400" b="1" dirty="0" smtClean="0">
                <a:solidFill>
                  <a:schemeClr val="bg1"/>
                </a:solidFill>
              </a:rPr>
              <a:t>. Empire</a:t>
            </a:r>
          </a:p>
          <a:p>
            <a:pPr marL="514350" indent="-514350">
              <a:buAutoNum type="arabicPeriod"/>
            </a:pPr>
            <a:r>
              <a:rPr lang="en-US" sz="2400" b="1" dirty="0" smtClean="0">
                <a:solidFill>
                  <a:schemeClr val="bg1"/>
                </a:solidFill>
              </a:rPr>
              <a:t>Belshazzar regarded as King and son of Nebuchadnezzar</a:t>
            </a:r>
          </a:p>
          <a:p>
            <a:pPr marL="514350" indent="-514350">
              <a:buAutoNum type="arabicPeriod"/>
            </a:pPr>
            <a:r>
              <a:rPr lang="en-US" sz="2400" b="1" dirty="0" smtClean="0">
                <a:solidFill>
                  <a:schemeClr val="bg1"/>
                </a:solidFill>
              </a:rPr>
              <a:t>Reign of “Darius the Mede” after the fall of Babylon</a:t>
            </a:r>
          </a:p>
          <a:p>
            <a:pPr marL="514350" indent="-514350">
              <a:buAutoNum type="arabicPeriod"/>
            </a:pPr>
            <a:r>
              <a:rPr lang="en-US" sz="2400" dirty="0" smtClean="0">
                <a:solidFill>
                  <a:schemeClr val="bg1"/>
                </a:solidFill>
              </a:rPr>
              <a:t>Dan. 9.2 ref. to Jer. In the “books,” – any such collection not the case in 538</a:t>
            </a:r>
          </a:p>
          <a:p>
            <a:pPr marL="514350" indent="-514350">
              <a:buAutoNum type="arabicPeriod"/>
            </a:pPr>
            <a:r>
              <a:rPr lang="en-US" sz="2400" i="1" dirty="0" smtClean="0">
                <a:solidFill>
                  <a:schemeClr val="bg1"/>
                </a:solidFill>
              </a:rPr>
              <a:t>Incorrect explanation of </a:t>
            </a:r>
            <a:r>
              <a:rPr lang="en-US" sz="2400" i="1" dirty="0" err="1" smtClean="0">
                <a:solidFill>
                  <a:schemeClr val="bg1"/>
                </a:solidFill>
              </a:rPr>
              <a:t>Belteshazzar</a:t>
            </a:r>
            <a:r>
              <a:rPr lang="en-US" sz="2400" i="1" dirty="0" smtClean="0">
                <a:solidFill>
                  <a:schemeClr val="bg1"/>
                </a:solidFill>
              </a:rPr>
              <a:t>  in 4.8, unless assonance, not etymology.</a:t>
            </a:r>
          </a:p>
          <a:p>
            <a:pPr marL="514350" indent="-514350">
              <a:buAutoNum type="arabicPeriod"/>
            </a:pPr>
            <a:r>
              <a:rPr lang="en-US" sz="2400" i="1" dirty="0" smtClean="0">
                <a:solidFill>
                  <a:schemeClr val="bg1"/>
                </a:solidFill>
              </a:rPr>
              <a:t>Improbabilities regarding the 4 Hebrews, Neb. Madness, etc.</a:t>
            </a:r>
          </a:p>
          <a:p>
            <a:r>
              <a:rPr lang="en-US" sz="2700" b="1" dirty="0" smtClean="0">
                <a:solidFill>
                  <a:srgbClr val="FFFF00"/>
                </a:solidFill>
              </a:rPr>
              <a:t>LANGUAGE issues point to a later date:</a:t>
            </a:r>
          </a:p>
          <a:p>
            <a:pPr marL="457200" indent="-457200">
              <a:buAutoNum type="arabicPeriod"/>
            </a:pPr>
            <a:r>
              <a:rPr lang="en-US" sz="2400" dirty="0" smtClean="0">
                <a:solidFill>
                  <a:schemeClr val="bg1"/>
                </a:solidFill>
              </a:rPr>
              <a:t>Numerous Persian words in the text (</a:t>
            </a:r>
            <a:r>
              <a:rPr lang="en-US" sz="2400" dirty="0" err="1" smtClean="0">
                <a:solidFill>
                  <a:schemeClr val="bg1"/>
                </a:solidFill>
              </a:rPr>
              <a:t>eg</a:t>
            </a:r>
            <a:r>
              <a:rPr lang="en-US" sz="2400" dirty="0" smtClean="0">
                <a:solidFill>
                  <a:schemeClr val="bg1"/>
                </a:solidFill>
              </a:rPr>
              <a:t>.; “satrap”)</a:t>
            </a:r>
          </a:p>
          <a:p>
            <a:pPr marL="457200" indent="-457200">
              <a:buAutoNum type="arabicPeriod"/>
            </a:pPr>
            <a:r>
              <a:rPr lang="en-US" sz="2400" b="1" dirty="0" smtClean="0">
                <a:solidFill>
                  <a:schemeClr val="bg1"/>
                </a:solidFill>
              </a:rPr>
              <a:t>3 Greek words in the text</a:t>
            </a:r>
          </a:p>
          <a:p>
            <a:pPr marL="457200" indent="-457200">
              <a:buAutoNum type="arabicPeriod"/>
            </a:pPr>
            <a:r>
              <a:rPr lang="en-US" sz="2400" dirty="0" smtClean="0">
                <a:solidFill>
                  <a:schemeClr val="bg1"/>
                </a:solidFill>
              </a:rPr>
              <a:t>The Aramaic is Western Aramaic, as spoken in Palestine, and is similar to Ezra</a:t>
            </a:r>
          </a:p>
          <a:p>
            <a:pPr marL="457200" indent="-457200">
              <a:buAutoNum type="arabicPeriod"/>
            </a:pPr>
            <a:r>
              <a:rPr lang="en-US" sz="2400" dirty="0" smtClean="0">
                <a:solidFill>
                  <a:schemeClr val="bg1"/>
                </a:solidFill>
              </a:rPr>
              <a:t>The Hebrew is not like Ezek. Or Isaiah, but like Chronicles</a:t>
            </a:r>
          </a:p>
          <a:p>
            <a:r>
              <a:rPr lang="en-US" sz="2400" b="1" dirty="0" smtClean="0">
                <a:solidFill>
                  <a:srgbClr val="FFFF00"/>
                </a:solidFill>
              </a:rPr>
              <a:t>THEOLOGY</a:t>
            </a:r>
            <a:r>
              <a:rPr lang="en-US" sz="2400" b="1" dirty="0" smtClean="0">
                <a:solidFill>
                  <a:schemeClr val="bg1"/>
                </a:solidFill>
              </a:rPr>
              <a:t> </a:t>
            </a:r>
            <a:r>
              <a:rPr lang="en-US" sz="2400" dirty="0" smtClean="0">
                <a:solidFill>
                  <a:schemeClr val="bg1"/>
                </a:solidFill>
              </a:rPr>
              <a:t>issues like later texts regarding kingdom, named angels, resurrection &amp; judgment)</a:t>
            </a:r>
          </a:p>
          <a:p>
            <a:r>
              <a:rPr lang="en-US" sz="2400" b="1" dirty="0" smtClean="0">
                <a:solidFill>
                  <a:srgbClr val="FFFF00"/>
                </a:solidFill>
              </a:rPr>
              <a:t>FOCUS</a:t>
            </a:r>
            <a:r>
              <a:rPr lang="en-US" sz="2400" dirty="0" smtClean="0">
                <a:solidFill>
                  <a:schemeClr val="bg1"/>
                </a:solidFill>
              </a:rPr>
              <a:t> issue on Antiochus: central, surprisingly distinct to a point, then the distinctness ceases</a:t>
            </a:r>
            <a:endParaRPr lang="en-US" dirty="0">
              <a:solidFill>
                <a:schemeClr val="bg1"/>
              </a:solidFill>
            </a:endParaRPr>
          </a:p>
        </p:txBody>
      </p:sp>
    </p:spTree>
    <p:extLst>
      <p:ext uri="{BB962C8B-B14F-4D97-AF65-F5344CB8AC3E}">
        <p14:creationId xmlns:p14="http://schemas.microsoft.com/office/powerpoint/2010/main" val="1082004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9320" y="1264257"/>
            <a:ext cx="9144000" cy="2387600"/>
          </a:xfrm>
        </p:spPr>
        <p:txBody>
          <a:bodyPr/>
          <a:lstStyle/>
          <a:p>
            <a:endParaRPr lang="en-US" dirty="0"/>
          </a:p>
        </p:txBody>
      </p:sp>
      <p:sp>
        <p:nvSpPr>
          <p:cNvPr id="3" name="Subtitle 2"/>
          <p:cNvSpPr>
            <a:spLocks noGrp="1"/>
          </p:cNvSpPr>
          <p:nvPr>
            <p:ph type="subTitle" idx="1"/>
          </p:nvPr>
        </p:nvSpPr>
        <p:spPr>
          <a:xfrm>
            <a:off x="1839320" y="374393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631" y="3125099"/>
            <a:ext cx="10281251" cy="257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0"/>
            <a:ext cx="1219200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b="1" dirty="0">
                <a:solidFill>
                  <a:prstClr val="white"/>
                </a:solidFill>
              </a:rPr>
              <a:t>http://www.biblicalstudies.org.uk/pdf/daniel_kitchen.pdf</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030" y="394150"/>
            <a:ext cx="10281251" cy="2695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030" y="5768055"/>
            <a:ext cx="10265485" cy="107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4792727" y="3752193"/>
            <a:ext cx="6526924" cy="0"/>
          </a:xfrm>
          <a:prstGeom prst="line">
            <a:avLst/>
          </a:prstGeom>
          <a:ln w="381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50589" y="4078013"/>
            <a:ext cx="8692055" cy="0"/>
          </a:xfrm>
          <a:prstGeom prst="line">
            <a:avLst/>
          </a:prstGeom>
          <a:ln w="381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69734" y="6159060"/>
            <a:ext cx="5399781" cy="0"/>
          </a:xfrm>
          <a:prstGeom prst="line">
            <a:avLst/>
          </a:prstGeom>
          <a:ln w="381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50589" y="6484881"/>
            <a:ext cx="8061434" cy="0"/>
          </a:xfrm>
          <a:prstGeom prst="line">
            <a:avLst/>
          </a:prstGeom>
          <a:ln w="381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rot="1367136">
            <a:off x="284219" y="1481102"/>
            <a:ext cx="4619790" cy="2379283"/>
          </a:xfrm>
          <a:prstGeom prst="rightArrow">
            <a:avLst>
              <a:gd name="adj1" fmla="val 73356"/>
              <a:gd name="adj2" fmla="val 43056"/>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RATION TABLETS</a:t>
            </a:r>
            <a:br>
              <a:rPr lang="en-US" sz="2400" b="1" dirty="0" smtClean="0">
                <a:solidFill>
                  <a:schemeClr val="tx1"/>
                </a:solidFill>
              </a:rPr>
            </a:br>
            <a:r>
              <a:rPr lang="en-US" sz="2400" b="1" dirty="0" smtClean="0">
                <a:solidFill>
                  <a:schemeClr val="tx1"/>
                </a:solidFill>
              </a:rPr>
              <a:t>from </a:t>
            </a:r>
            <a:r>
              <a:rPr lang="en-US" sz="2400" b="1" dirty="0" err="1" smtClean="0">
                <a:solidFill>
                  <a:schemeClr val="tx1"/>
                </a:solidFill>
              </a:rPr>
              <a:t>Nebuchadrezzer’s</a:t>
            </a:r>
            <a:endParaRPr lang="en-US" sz="2400" b="1" dirty="0" smtClean="0">
              <a:solidFill>
                <a:schemeClr val="tx1"/>
              </a:solidFill>
            </a:endParaRPr>
          </a:p>
          <a:p>
            <a:pPr algn="ctr"/>
            <a:r>
              <a:rPr lang="en-US" sz="2400" b="1" dirty="0" smtClean="0">
                <a:solidFill>
                  <a:schemeClr val="tx1"/>
                </a:solidFill>
              </a:rPr>
              <a:t>reign included:</a:t>
            </a:r>
            <a:br>
              <a:rPr lang="en-US" sz="2400" b="1" dirty="0" smtClean="0">
                <a:solidFill>
                  <a:schemeClr val="tx1"/>
                </a:solidFill>
              </a:rPr>
            </a:br>
            <a:r>
              <a:rPr lang="en-US" sz="2400" b="1" dirty="0" smtClean="0">
                <a:solidFill>
                  <a:schemeClr val="tx1"/>
                </a:solidFill>
              </a:rPr>
              <a:t>“IONIANS”</a:t>
            </a:r>
            <a:endParaRPr lang="en-US" sz="1400" b="1" dirty="0">
              <a:solidFill>
                <a:schemeClr val="tx1"/>
              </a:solidFill>
            </a:endParaRPr>
          </a:p>
        </p:txBody>
      </p:sp>
    </p:spTree>
    <p:extLst>
      <p:ext uri="{BB962C8B-B14F-4D97-AF65-F5344CB8AC3E}">
        <p14:creationId xmlns:p14="http://schemas.microsoft.com/office/powerpoint/2010/main" val="16657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774" y="1"/>
            <a:ext cx="7456226" cy="6858000"/>
          </a:xfrm>
        </p:spPr>
        <p:txBody>
          <a:bodyPr>
            <a:normAutofit fontScale="90000"/>
          </a:bodyPr>
          <a:lstStyle/>
          <a:p>
            <a:pPr marL="457200" fontAlgn="base">
              <a:spcBef>
                <a:spcPts val="0"/>
              </a:spcBef>
            </a:pPr>
            <a:r>
              <a:rPr lang="en-US" sz="2700" b="1" dirty="0">
                <a:solidFill>
                  <a:srgbClr val="222222"/>
                </a:solidFill>
                <a:latin typeface="Calibri"/>
              </a:rPr>
              <a:t>“it is generally accepted among contemporary scholars, contrary to S.R. Driver’s insistence, that Greek linguistic elements in Biblical texts do not demand a date in the Hellenistic period, but theoretically could have come into Hebrew from </a:t>
            </a:r>
            <a:r>
              <a:rPr lang="en-US" sz="2700" b="1" dirty="0" smtClean="0">
                <a:solidFill>
                  <a:srgbClr val="222222"/>
                </a:solidFill>
                <a:latin typeface="Calibri"/>
              </a:rPr>
              <a:t>    any </a:t>
            </a:r>
            <a:r>
              <a:rPr lang="en-US" sz="2700" b="1" dirty="0">
                <a:solidFill>
                  <a:srgbClr val="222222"/>
                </a:solidFill>
                <a:latin typeface="Calibri"/>
              </a:rPr>
              <a:t>period…</a:t>
            </a:r>
            <a:r>
              <a:rPr lang="en-US" b="1" dirty="0">
                <a:solidFill>
                  <a:srgbClr val="222222"/>
                </a:solidFill>
                <a:latin typeface="Calibri"/>
              </a:rPr>
              <a:t/>
            </a:r>
            <a:br>
              <a:rPr lang="en-US" b="1" dirty="0">
                <a:solidFill>
                  <a:srgbClr val="222222"/>
                </a:solidFill>
                <a:latin typeface="Calibri"/>
              </a:rPr>
            </a:br>
            <a:r>
              <a:rPr lang="en-US" sz="2700" b="1" dirty="0">
                <a:solidFill>
                  <a:srgbClr val="222222"/>
                </a:solidFill>
                <a:latin typeface="Calibri"/>
              </a:rPr>
              <a:t>In the century since S</a:t>
            </a:r>
            <a:r>
              <a:rPr lang="en-US" sz="2700" b="1" dirty="0" smtClean="0">
                <a:solidFill>
                  <a:srgbClr val="222222"/>
                </a:solidFill>
                <a:latin typeface="Calibri"/>
              </a:rPr>
              <a:t>. R. Driver’s </a:t>
            </a:r>
            <a:r>
              <a:rPr lang="en-US" sz="2700" b="1" dirty="0">
                <a:solidFill>
                  <a:srgbClr val="222222"/>
                </a:solidFill>
                <a:latin typeface="Calibri"/>
              </a:rPr>
              <a:t>emphatic statement of the chronological linkage of Greek loanwords to the Hellenistic era, it is evident that the scholarly consensus has moved away from such a conclusion. On the contrary, those scholars who find Greek loanwords in BH have commonly placed them in an earlier period, in what they considered earlier sources (12).  It is widely acknowledged that cultural interaction with Greeks was not limited to a late period. Therefore, it seems safe to conclude, that </a:t>
            </a:r>
            <a:r>
              <a:rPr lang="en-US" sz="2700" b="1" i="1" dirty="0">
                <a:solidFill>
                  <a:srgbClr val="222222"/>
                </a:solidFill>
                <a:latin typeface="Calibri"/>
              </a:rPr>
              <a:t>if </a:t>
            </a:r>
            <a:r>
              <a:rPr lang="en-US" sz="2700" b="1" dirty="0">
                <a:solidFill>
                  <a:srgbClr val="222222"/>
                </a:solidFill>
                <a:latin typeface="Calibri"/>
              </a:rPr>
              <a:t>there are Greek loanwords in BH, they do not have any clear chronological implications for the texts in which they are found.”  </a:t>
            </a:r>
            <a:br>
              <a:rPr lang="en-US" sz="2700" b="1" dirty="0">
                <a:solidFill>
                  <a:srgbClr val="222222"/>
                </a:solidFill>
                <a:latin typeface="Calibri"/>
              </a:rPr>
            </a:br>
            <a:r>
              <a:rPr lang="en-US" sz="2700" b="1" u="sng" dirty="0">
                <a:solidFill>
                  <a:srgbClr val="333333"/>
                </a:solidFill>
                <a:latin typeface="+mn-lt"/>
              </a:rPr>
              <a:t>Linguistic Dating of Biblical Texts:, Volume 1 </a:t>
            </a:r>
            <a:r>
              <a:rPr lang="en-US" sz="2700" b="1" dirty="0">
                <a:solidFill>
                  <a:srgbClr val="333333"/>
                </a:solidFill>
                <a:latin typeface="+mn-lt"/>
              </a:rPr>
              <a:t>  </a:t>
            </a:r>
            <a:r>
              <a:rPr lang="en-US" sz="2700" b="1" dirty="0" smtClean="0">
                <a:solidFill>
                  <a:srgbClr val="333333"/>
                </a:solidFill>
                <a:latin typeface="+mn-lt"/>
              </a:rPr>
              <a:t/>
            </a:r>
            <a:br>
              <a:rPr lang="en-US" sz="2700" b="1" dirty="0" smtClean="0">
                <a:solidFill>
                  <a:srgbClr val="333333"/>
                </a:solidFill>
                <a:latin typeface="+mn-lt"/>
              </a:rPr>
            </a:br>
            <a:r>
              <a:rPr lang="en-US" sz="2700" dirty="0" smtClean="0">
                <a:solidFill>
                  <a:srgbClr val="333333"/>
                </a:solidFill>
                <a:latin typeface="+mn-lt"/>
              </a:rPr>
              <a:t>By </a:t>
            </a:r>
            <a:r>
              <a:rPr lang="en-US" sz="2700" dirty="0">
                <a:solidFill>
                  <a:srgbClr val="333333"/>
                </a:solidFill>
                <a:latin typeface="+mn-lt"/>
              </a:rPr>
              <a:t>Ian Young, Robert </a:t>
            </a:r>
            <a:r>
              <a:rPr lang="en-US" sz="2700" dirty="0" err="1" smtClean="0">
                <a:solidFill>
                  <a:srgbClr val="333333"/>
                </a:solidFill>
                <a:latin typeface="+mn-lt"/>
              </a:rPr>
              <a:t>Rezetko</a:t>
            </a:r>
            <a:endParaRPr lang="en-US" sz="2700" dirty="0">
              <a:latin typeface="+mn-lt"/>
            </a:endParaRP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 y="0"/>
            <a:ext cx="4991407" cy="6927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3957145" y="3862553"/>
            <a:ext cx="1258107" cy="1087818"/>
          </a:xfrm>
          <a:prstGeom prst="rightArrow">
            <a:avLst/>
          </a:prstGeom>
          <a:solidFill>
            <a:srgbClr val="F2B800"/>
          </a:solidFill>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13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189291" y="164851"/>
            <a:ext cx="4934607" cy="4650826"/>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b="1" dirty="0" smtClean="0">
                <a:solidFill>
                  <a:prstClr val="black"/>
                </a:solidFill>
              </a:rPr>
              <a:t>ARGUMENT</a:t>
            </a:r>
          </a:p>
          <a:p>
            <a:pPr algn="ctr"/>
            <a:r>
              <a:rPr lang="en-US" sz="4000" b="1" dirty="0" smtClean="0">
                <a:solidFill>
                  <a:prstClr val="black"/>
                </a:solidFill>
              </a:rPr>
              <a:t>OF THE</a:t>
            </a:r>
            <a:br>
              <a:rPr lang="en-US" sz="4000" b="1" dirty="0" smtClean="0">
                <a:solidFill>
                  <a:prstClr val="black"/>
                </a:solidFill>
              </a:rPr>
            </a:br>
            <a:r>
              <a:rPr lang="en-US" sz="4000" b="1" dirty="0" smtClean="0">
                <a:solidFill>
                  <a:prstClr val="black"/>
                </a:solidFill>
              </a:rPr>
              <a:t>CRITICS: </a:t>
            </a:r>
          </a:p>
          <a:p>
            <a:pPr algn="ctr"/>
            <a:r>
              <a:rPr lang="en-US" sz="4000" b="1" dirty="0" smtClean="0">
                <a:solidFill>
                  <a:prstClr val="black"/>
                </a:solidFill>
              </a:rPr>
              <a:t>the </a:t>
            </a:r>
            <a:r>
              <a:rPr lang="en-US" sz="4000" b="1" i="1" dirty="0" smtClean="0">
                <a:solidFill>
                  <a:schemeClr val="bg1"/>
                </a:solidFill>
                <a:effectLst>
                  <a:outerShdw blurRad="38100" dist="38100" dir="2700000" algn="tl">
                    <a:srgbClr val="000000">
                      <a:alpha val="43137"/>
                    </a:srgbClr>
                  </a:outerShdw>
                </a:effectLst>
              </a:rPr>
              <a:t>age</a:t>
            </a:r>
            <a:r>
              <a:rPr lang="en-US" sz="4000" b="1" i="1" dirty="0" smtClean="0">
                <a:solidFill>
                  <a:schemeClr val="bg1"/>
                </a:solidFill>
              </a:rPr>
              <a:t> </a:t>
            </a:r>
            <a:r>
              <a:rPr lang="en-US" sz="4000" b="1" dirty="0" smtClean="0">
                <a:solidFill>
                  <a:prstClr val="black"/>
                </a:solidFill>
              </a:rPr>
              <a:t>of the instrument names…</a:t>
            </a:r>
            <a:endParaRPr lang="en-US" sz="4000" b="1" dirty="0">
              <a:solidFill>
                <a:prstClr val="black"/>
              </a:solidFill>
            </a:endParaRPr>
          </a:p>
        </p:txBody>
      </p:sp>
      <p:grpSp>
        <p:nvGrpSpPr>
          <p:cNvPr id="18" name="Group 17"/>
          <p:cNvGrpSpPr/>
          <p:nvPr/>
        </p:nvGrpSpPr>
        <p:grpSpPr>
          <a:xfrm>
            <a:off x="5562598" y="378812"/>
            <a:ext cx="7827627" cy="7960206"/>
            <a:chOff x="5562598" y="378812"/>
            <a:chExt cx="7827627" cy="7960206"/>
          </a:xfrm>
        </p:grpSpPr>
        <p:grpSp>
          <p:nvGrpSpPr>
            <p:cNvPr id="6" name="Group 5"/>
            <p:cNvGrpSpPr/>
            <p:nvPr/>
          </p:nvGrpSpPr>
          <p:grpSpPr>
            <a:xfrm flipH="1">
              <a:off x="9328346" y="3521012"/>
              <a:ext cx="4061879" cy="4818006"/>
              <a:chOff x="3108585" y="1758012"/>
              <a:chExt cx="6333657" cy="7187104"/>
            </a:xfrm>
          </p:grpSpPr>
          <p:sp>
            <p:nvSpPr>
              <p:cNvPr id="7" name="Arc 6"/>
              <p:cNvSpPr/>
              <p:nvPr/>
            </p:nvSpPr>
            <p:spPr>
              <a:xfrm rot="3558617">
                <a:off x="2657758" y="2208839"/>
                <a:ext cx="4671600" cy="3769945"/>
              </a:xfrm>
              <a:prstGeom prst="arc">
                <a:avLst>
                  <a:gd name="adj1" fmla="val 17133850"/>
                  <a:gd name="adj2" fmla="val 19176647"/>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nvGrpSpPr>
              <p:cNvPr id="8" name="Group 7"/>
              <p:cNvGrpSpPr/>
              <p:nvPr/>
            </p:nvGrpSpPr>
            <p:grpSpPr>
              <a:xfrm>
                <a:off x="4736036" y="2803576"/>
                <a:ext cx="4706206" cy="6141540"/>
                <a:chOff x="4736036" y="2803576"/>
                <a:chExt cx="4706206" cy="6141540"/>
              </a:xfrm>
            </p:grpSpPr>
            <p:sp>
              <p:nvSpPr>
                <p:cNvPr id="9" name="Arc 8"/>
                <p:cNvSpPr/>
                <p:nvPr/>
              </p:nvSpPr>
              <p:spPr>
                <a:xfrm rot="2943136" flipH="1" flipV="1">
                  <a:off x="6974483" y="3525870"/>
                  <a:ext cx="1722520" cy="3212998"/>
                </a:xfrm>
                <a:prstGeom prst="arc">
                  <a:avLst>
                    <a:gd name="adj1" fmla="val 16825784"/>
                    <a:gd name="adj2" fmla="val 20254856"/>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0" name="Arc 9"/>
                <p:cNvSpPr/>
                <p:nvPr/>
              </p:nvSpPr>
              <p:spPr>
                <a:xfrm rot="1856174">
                  <a:off x="4736036" y="4400220"/>
                  <a:ext cx="2796124" cy="2556477"/>
                </a:xfrm>
                <a:prstGeom prst="arc">
                  <a:avLst>
                    <a:gd name="adj1" fmla="val 16825784"/>
                    <a:gd name="adj2" fmla="val 20254856"/>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1" name="Arc 10"/>
                <p:cNvSpPr/>
                <p:nvPr/>
              </p:nvSpPr>
              <p:spPr>
                <a:xfrm rot="20291548">
                  <a:off x="5712258" y="5823497"/>
                  <a:ext cx="2143817" cy="3121619"/>
                </a:xfrm>
                <a:prstGeom prst="arc">
                  <a:avLst>
                    <a:gd name="adj1" fmla="val 16901557"/>
                    <a:gd name="adj2" fmla="val 17910356"/>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 name="Arc 11"/>
                <p:cNvSpPr/>
                <p:nvPr/>
              </p:nvSpPr>
              <p:spPr>
                <a:xfrm rot="14026286" flipH="1">
                  <a:off x="6997338" y="2550683"/>
                  <a:ext cx="542997" cy="1391159"/>
                </a:xfrm>
                <a:prstGeom prst="arc">
                  <a:avLst>
                    <a:gd name="adj1" fmla="val 17047140"/>
                    <a:gd name="adj2" fmla="val 5413908"/>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3" name="Oval 12"/>
                <p:cNvSpPr/>
                <p:nvPr/>
              </p:nvSpPr>
              <p:spPr>
                <a:xfrm rot="19786006">
                  <a:off x="6397157" y="2803576"/>
                  <a:ext cx="714810" cy="767407"/>
                </a:xfrm>
                <a:prstGeom prst="ellipse">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4" name="Arc 13"/>
                <p:cNvSpPr/>
                <p:nvPr/>
              </p:nvSpPr>
              <p:spPr>
                <a:xfrm rot="20202414">
                  <a:off x="6701267" y="5804447"/>
                  <a:ext cx="2143817" cy="3121619"/>
                </a:xfrm>
                <a:prstGeom prst="arc">
                  <a:avLst>
                    <a:gd name="adj1" fmla="val 16901557"/>
                    <a:gd name="adj2" fmla="val 17910356"/>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5" name="Arc 14"/>
                <p:cNvSpPr/>
                <p:nvPr/>
              </p:nvSpPr>
              <p:spPr>
                <a:xfrm rot="1830279" flipH="1">
                  <a:off x="6407695" y="3611184"/>
                  <a:ext cx="542997" cy="1391159"/>
                </a:xfrm>
                <a:prstGeom prst="arc">
                  <a:avLst>
                    <a:gd name="adj1" fmla="val 17047140"/>
                    <a:gd name="adj2" fmla="val 5413908"/>
                  </a:avLst>
                </a:prstGeom>
                <a:no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grpSp>
        </p:grpSp>
        <p:sp>
          <p:nvSpPr>
            <p:cNvPr id="16" name="Oval Callout 15"/>
            <p:cNvSpPr/>
            <p:nvPr/>
          </p:nvSpPr>
          <p:spPr>
            <a:xfrm>
              <a:off x="5562598" y="378812"/>
              <a:ext cx="4569445" cy="3991287"/>
            </a:xfrm>
            <a:prstGeom prst="wedgeEllipseCallout">
              <a:avLst>
                <a:gd name="adj1" fmla="val 54588"/>
                <a:gd name="adj2" fmla="val 40142"/>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rPr>
                <a:t>So what about</a:t>
              </a:r>
              <a:br>
                <a:rPr kumimoji="0" lang="en-US" sz="4000" b="0" i="0" u="none" strike="noStrike" kern="0" cap="none" spc="0" normalizeH="0" baseline="0" noProof="0" dirty="0" smtClean="0">
                  <a:ln>
                    <a:noFill/>
                  </a:ln>
                  <a:solidFill>
                    <a:prstClr val="black"/>
                  </a:solidFill>
                  <a:effectLst/>
                  <a:uLnTx/>
                  <a:uFillTx/>
                </a:rPr>
              </a:br>
              <a:r>
                <a:rPr kumimoji="0" lang="en-US" sz="4000" b="0" i="0" u="none" strike="noStrike" kern="0" cap="none" spc="0" normalizeH="0" baseline="0" noProof="0" dirty="0" smtClean="0">
                  <a:ln>
                    <a:noFill/>
                  </a:ln>
                  <a:solidFill>
                    <a:prstClr val="black"/>
                  </a:solidFill>
                  <a:effectLst/>
                  <a:uLnTx/>
                  <a:uFillTx/>
                </a:rPr>
                <a:t>that </a:t>
              </a:r>
              <a:r>
                <a:rPr lang="en-US" sz="4000" kern="0" dirty="0" smtClean="0">
                  <a:solidFill>
                    <a:prstClr val="black"/>
                  </a:solidFill>
                </a:rPr>
                <a:t>“later” word argument?</a:t>
              </a:r>
              <a:endParaRPr kumimoji="0" lang="en-US" sz="4000" b="1" i="0" u="none" strike="noStrike" kern="0" cap="none" spc="0" normalizeH="0" baseline="0" noProof="0" dirty="0" smtClean="0">
                <a:ln>
                  <a:noFill/>
                </a:ln>
                <a:solidFill>
                  <a:prstClr val="black"/>
                </a:solidFill>
                <a:effectLst/>
                <a:uLnTx/>
                <a:uFillTx/>
              </a:endParaRPr>
            </a:p>
          </p:txBody>
        </p:sp>
      </p:grpSp>
    </p:spTree>
    <p:extLst>
      <p:ext uri="{BB962C8B-B14F-4D97-AF65-F5344CB8AC3E}">
        <p14:creationId xmlns:p14="http://schemas.microsoft.com/office/powerpoint/2010/main" val="21112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grpSp>
        <p:nvGrpSpPr>
          <p:cNvPr id="4" name="Group 3"/>
          <p:cNvGrpSpPr/>
          <p:nvPr/>
        </p:nvGrpSpPr>
        <p:grpSpPr>
          <a:xfrm>
            <a:off x="-19033" y="1007452"/>
            <a:ext cx="8929321" cy="2464286"/>
            <a:chOff x="-19036" y="1007452"/>
            <a:chExt cx="8929321" cy="2464286"/>
          </a:xfrm>
        </p:grpSpPr>
        <p:sp>
          <p:nvSpPr>
            <p:cNvPr id="20" name="Right Arrow 19"/>
            <p:cNvSpPr/>
            <p:nvPr/>
          </p:nvSpPr>
          <p:spPr>
            <a:xfrm>
              <a:off x="2318416" y="13441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Placement Argument</a:t>
              </a:r>
              <a:endParaRPr lang="en-US" sz="2400" dirty="0">
                <a:solidFill>
                  <a:prstClr val="white"/>
                </a:solidFill>
              </a:endParaRPr>
            </a:p>
          </p:txBody>
        </p:sp>
        <p:sp>
          <p:nvSpPr>
            <p:cNvPr id="27" name="Right Arrow 26"/>
            <p:cNvSpPr/>
            <p:nvPr/>
          </p:nvSpPr>
          <p:spPr>
            <a:xfrm>
              <a:off x="-19036"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sp>
          <p:nvSpPr>
            <p:cNvPr id="21" name="Right Arrow 20"/>
            <p:cNvSpPr/>
            <p:nvPr/>
          </p:nvSpPr>
          <p:spPr>
            <a:xfrm>
              <a:off x="2318412" y="22044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Language Argument</a:t>
              </a:r>
              <a:endParaRPr lang="en-US" sz="2400" dirty="0">
                <a:solidFill>
                  <a:prstClr val="white"/>
                </a:solidFill>
              </a:endParaRPr>
            </a:p>
          </p:txBody>
        </p:sp>
        <p:sp>
          <p:nvSpPr>
            <p:cNvPr id="28" name="Right Arrow 27"/>
            <p:cNvSpPr/>
            <p:nvPr/>
          </p:nvSpPr>
          <p:spPr>
            <a:xfrm>
              <a:off x="-15752" y="184254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USE OF GREEK WORDS REQUIRE LATER DATE</a:t>
              </a:r>
              <a:endParaRPr lang="en-US" sz="2400" dirty="0">
                <a:solidFill>
                  <a:prstClr val="white"/>
                </a:solidFill>
              </a:endParaRPr>
            </a:p>
          </p:txBody>
        </p:sp>
      </p:grpSp>
      <p:grpSp>
        <p:nvGrpSpPr>
          <p:cNvPr id="5" name="Group 4"/>
          <p:cNvGrpSpPr/>
          <p:nvPr/>
        </p:nvGrpSpPr>
        <p:grpSpPr>
          <a:xfrm>
            <a:off x="-15749" y="2741754"/>
            <a:ext cx="8926033" cy="1629190"/>
            <a:chOff x="-15752" y="2741754"/>
            <a:chExt cx="8926033" cy="1629190"/>
          </a:xfrm>
        </p:grpSpPr>
        <p:sp>
          <p:nvSpPr>
            <p:cNvPr id="22" name="Right Arrow 21"/>
            <p:cNvSpPr/>
            <p:nvPr/>
          </p:nvSpPr>
          <p:spPr>
            <a:xfrm>
              <a:off x="2318412" y="3108799"/>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Silence Argument</a:t>
              </a:r>
              <a:endParaRPr lang="en-US" sz="2400" dirty="0">
                <a:solidFill>
                  <a:prstClr val="white"/>
                </a:solidFill>
              </a:endParaRPr>
            </a:p>
          </p:txBody>
        </p:sp>
        <p:sp>
          <p:nvSpPr>
            <p:cNvPr id="29" name="Right Arrow 28"/>
            <p:cNvSpPr/>
            <p:nvPr/>
          </p:nvSpPr>
          <p:spPr>
            <a:xfrm>
              <a:off x="-15752" y="2741754"/>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NO MENTION IN  J. Ben Sirach’s</a:t>
              </a:r>
            </a:p>
            <a:p>
              <a:pPr algn="ctr"/>
              <a:r>
                <a:rPr lang="en-US" sz="2400" dirty="0" smtClean="0">
                  <a:solidFill>
                    <a:prstClr val="white"/>
                  </a:solidFill>
                </a:rPr>
                <a:t>LIST : 200-175 BC</a:t>
              </a:r>
              <a:endParaRPr lang="en-US" sz="2400" dirty="0">
                <a:solidFill>
                  <a:prstClr val="white"/>
                </a:solidFill>
              </a:endParaRPr>
            </a:p>
          </p:txBody>
        </p:sp>
      </p:grpSp>
      <p:grpSp>
        <p:nvGrpSpPr>
          <p:cNvPr id="3" name="Group 2"/>
          <p:cNvGrpSpPr/>
          <p:nvPr/>
        </p:nvGrpSpPr>
        <p:grpSpPr>
          <a:xfrm>
            <a:off x="-19036" y="3664711"/>
            <a:ext cx="8945237" cy="2552971"/>
            <a:chOff x="-19036" y="3664527"/>
            <a:chExt cx="8945237" cy="2552971"/>
          </a:xfrm>
        </p:grpSpPr>
        <p:sp>
          <p:nvSpPr>
            <p:cNvPr id="23" name="Right Arrow 22"/>
            <p:cNvSpPr/>
            <p:nvPr/>
          </p:nvSpPr>
          <p:spPr>
            <a:xfrm>
              <a:off x="2334332" y="402777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6</a:t>
              </a:r>
              <a:r>
                <a:rPr lang="en-US" sz="2400" baseline="30000" dirty="0" smtClean="0">
                  <a:solidFill>
                    <a:prstClr val="white"/>
                  </a:solidFill>
                </a:rPr>
                <a:t>th</a:t>
              </a:r>
              <a:r>
                <a:rPr lang="en-US" sz="2400" dirty="0" smtClean="0">
                  <a:solidFill>
                    <a:prstClr val="white"/>
                  </a:solidFill>
                </a:rPr>
                <a:t> century</a:t>
              </a:r>
              <a:endParaRPr lang="en-US" sz="2400" dirty="0">
                <a:solidFill>
                  <a:prstClr val="white"/>
                </a:solidFill>
              </a:endParaRPr>
            </a:p>
          </p:txBody>
        </p:sp>
        <p:sp>
          <p:nvSpPr>
            <p:cNvPr id="24" name="Right Arrow 23"/>
            <p:cNvSpPr/>
            <p:nvPr/>
          </p:nvSpPr>
          <p:spPr>
            <a:xfrm>
              <a:off x="2334332" y="4930507"/>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2</a:t>
              </a:r>
              <a:r>
                <a:rPr lang="en-US" sz="2400" baseline="30000" dirty="0" smtClean="0">
                  <a:solidFill>
                    <a:prstClr val="white"/>
                  </a:solidFill>
                </a:rPr>
                <a:t>nd</a:t>
              </a:r>
              <a:r>
                <a:rPr lang="en-US" sz="2400" dirty="0" smtClean="0">
                  <a:solidFill>
                    <a:prstClr val="white"/>
                  </a:solidFill>
                </a:rPr>
                <a:t>  century</a:t>
              </a:r>
              <a:endParaRPr lang="en-US" sz="2400" dirty="0">
                <a:solidFill>
                  <a:prstClr val="white"/>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Nebuchadnezzar</a:t>
              </a:r>
            </a:p>
            <a:p>
              <a:pPr algn="ctr"/>
              <a:r>
                <a:rPr lang="en-US" sz="2400" dirty="0" smtClean="0">
                  <a:solidFill>
                    <a:prstClr val="white"/>
                  </a:solidFill>
                </a:rPr>
                <a:t>Belshazzar</a:t>
              </a:r>
            </a:p>
            <a:p>
              <a:pPr algn="ctr"/>
              <a:r>
                <a:rPr lang="en-US" sz="2400" dirty="0" smtClean="0">
                  <a:solidFill>
                    <a:prstClr val="white"/>
                  </a:solidFill>
                </a:rPr>
                <a:t>Darius</a:t>
              </a:r>
              <a:endParaRPr lang="en-US" sz="2400" dirty="0">
                <a:solidFill>
                  <a:prstClr val="white"/>
                </a:solidFill>
              </a:endParaRPr>
            </a:p>
          </p:txBody>
        </p:sp>
        <p:sp>
          <p:nvSpPr>
            <p:cNvPr id="31" name="Right Arrow 30"/>
            <p:cNvSpPr/>
            <p:nvPr/>
          </p:nvSpPr>
          <p:spPr>
            <a:xfrm>
              <a:off x="-15717" y="458830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Reflects &amp; relates hist. to Ant. </a:t>
              </a:r>
              <a:r>
                <a:rPr lang="en-US" sz="2400" dirty="0" err="1" smtClean="0">
                  <a:solidFill>
                    <a:prstClr val="white"/>
                  </a:solidFill>
                </a:rPr>
                <a:t>Epiph</a:t>
              </a:r>
              <a:r>
                <a:rPr lang="en-US" sz="2400" dirty="0" smtClean="0">
                  <a:solidFill>
                    <a:prstClr val="white"/>
                  </a:solidFill>
                </a:rPr>
                <a:t>.</a:t>
              </a:r>
            </a:p>
            <a:p>
              <a:pPr algn="ctr"/>
              <a:r>
                <a:rPr lang="en-US" sz="2400" dirty="0" smtClean="0">
                  <a:solidFill>
                    <a:prstClr val="white"/>
                  </a:solidFill>
                </a:rPr>
                <a:t>(up to 11.29).</a:t>
              </a:r>
            </a:p>
            <a:p>
              <a:pPr algn="ctr"/>
              <a:r>
                <a:rPr lang="en-US" sz="2400" dirty="0" smtClean="0">
                  <a:solidFill>
                    <a:prstClr val="white"/>
                  </a:solidFill>
                </a:rPr>
                <a:t>Unreliable: &lt; &amp; &gt;</a:t>
              </a:r>
              <a:endParaRPr lang="en-US" sz="2400" dirty="0">
                <a:solidFill>
                  <a:prstClr val="white"/>
                </a:solidFill>
              </a:endParaRPr>
            </a:p>
          </p:txBody>
        </p:sp>
      </p:grpSp>
      <p:sp>
        <p:nvSpPr>
          <p:cNvPr id="25" name="Cube 24"/>
          <p:cNvSpPr/>
          <p:nvPr/>
        </p:nvSpPr>
        <p:spPr>
          <a:xfrm>
            <a:off x="8828813" y="5134826"/>
            <a:ext cx="3326719"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ea typeface="Gungsuh" panose="02030600000101010101" pitchFamily="18" charset="-127"/>
              </a:rPr>
              <a:t>Rejection of </a:t>
            </a:r>
          </a:p>
          <a:p>
            <a:pPr algn="ctr"/>
            <a:r>
              <a:rPr lang="en-US" sz="2400" dirty="0" smtClean="0">
                <a:solidFill>
                  <a:prstClr val="white"/>
                </a:solidFill>
                <a:ea typeface="Gungsuh" panose="02030600000101010101" pitchFamily="18" charset="-127"/>
              </a:rPr>
              <a:t>Miracles &amp; Prophecy</a:t>
            </a:r>
            <a:endParaRPr lang="en-US" sz="2400" dirty="0">
              <a:solidFill>
                <a:prstClr val="white"/>
              </a:solidFill>
            </a:endParaRP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Tree>
    <p:extLst>
      <p:ext uri="{BB962C8B-B14F-4D97-AF65-F5344CB8AC3E}">
        <p14:creationId xmlns:p14="http://schemas.microsoft.com/office/powerpoint/2010/main" val="3162737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304" y="0"/>
            <a:ext cx="3358463" cy="384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404" y="0"/>
            <a:ext cx="3058512" cy="385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 y="3940206"/>
            <a:ext cx="12195318" cy="290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340662" y="0"/>
            <a:ext cx="851338" cy="369332"/>
          </a:xfrm>
          <a:prstGeom prst="rect">
            <a:avLst/>
          </a:prstGeom>
          <a:noFill/>
        </p:spPr>
        <p:txBody>
          <a:bodyPr wrap="square" rtlCol="0">
            <a:spAutoFit/>
          </a:bodyPr>
          <a:lstStyle/>
          <a:p>
            <a:r>
              <a:rPr lang="en-US" dirty="0" smtClean="0"/>
              <a:t>page 1</a:t>
            </a:r>
            <a:endParaRPr lang="en-US" dirty="0"/>
          </a:p>
        </p:txBody>
      </p:sp>
      <p:sp>
        <p:nvSpPr>
          <p:cNvPr id="3" name="Down Arrow 2"/>
          <p:cNvSpPr/>
          <p:nvPr/>
        </p:nvSpPr>
        <p:spPr>
          <a:xfrm rot="20805510">
            <a:off x="380888" y="439323"/>
            <a:ext cx="2648607" cy="3662120"/>
          </a:xfrm>
          <a:prstGeom prst="downArrow">
            <a:avLst>
              <a:gd name="adj1" fmla="val 86110"/>
              <a:gd name="adj2" fmla="val 2394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AKA:</a:t>
            </a:r>
          </a:p>
          <a:p>
            <a:pPr algn="ctr"/>
            <a:r>
              <a:rPr lang="en-US" b="1" dirty="0" smtClean="0">
                <a:solidFill>
                  <a:schemeClr val="tx1"/>
                </a:solidFill>
              </a:rPr>
              <a:t>Wisdom of Sirach</a:t>
            </a:r>
          </a:p>
          <a:p>
            <a:pPr algn="ctr"/>
            <a:r>
              <a:rPr lang="en-US" b="1" dirty="0" smtClean="0">
                <a:solidFill>
                  <a:schemeClr val="tx1"/>
                </a:solidFill>
              </a:rPr>
              <a:t>Wisdom of</a:t>
            </a:r>
          </a:p>
          <a:p>
            <a:pPr algn="ctr"/>
            <a:r>
              <a:rPr lang="en-US" b="1" dirty="0" smtClean="0">
                <a:solidFill>
                  <a:schemeClr val="tx1"/>
                </a:solidFill>
              </a:rPr>
              <a:t> Jesus ben Sirach</a:t>
            </a:r>
          </a:p>
          <a:p>
            <a:pPr algn="ctr"/>
            <a:endParaRPr lang="en-US" b="1" dirty="0" smtClean="0">
              <a:solidFill>
                <a:schemeClr val="tx1"/>
              </a:solidFill>
            </a:endParaRPr>
          </a:p>
          <a:p>
            <a:pPr algn="ctr"/>
            <a:r>
              <a:rPr lang="en-US" b="1" dirty="0" smtClean="0">
                <a:solidFill>
                  <a:schemeClr val="tx1"/>
                </a:solidFill>
              </a:rPr>
              <a:t>Sirach</a:t>
            </a:r>
          </a:p>
          <a:p>
            <a:pPr algn="ctr"/>
            <a:r>
              <a:rPr lang="en-US" b="1" dirty="0" smtClean="0">
                <a:solidFill>
                  <a:schemeClr val="tx1"/>
                </a:solidFill>
              </a:rPr>
              <a:t>Ben </a:t>
            </a:r>
            <a:r>
              <a:rPr lang="en-US" b="1" dirty="0" err="1">
                <a:solidFill>
                  <a:schemeClr val="tx1"/>
                </a:solidFill>
              </a:rPr>
              <a:t>Sira</a:t>
            </a:r>
            <a:endParaRPr lang="en-US" b="1" dirty="0">
              <a:solidFill>
                <a:schemeClr val="tx1"/>
              </a:solidFill>
            </a:endParaRPr>
          </a:p>
          <a:p>
            <a:pPr algn="ctr"/>
            <a:endParaRPr lang="en-US" b="1" dirty="0">
              <a:solidFill>
                <a:schemeClr val="tx1"/>
              </a:solidFill>
            </a:endParaRPr>
          </a:p>
          <a:p>
            <a:pPr algn="ctr"/>
            <a:r>
              <a:rPr lang="en-US" b="1" dirty="0" smtClean="0">
                <a:solidFill>
                  <a:schemeClr val="tx1"/>
                </a:solidFill>
              </a:rPr>
              <a:t>Book </a:t>
            </a:r>
            <a:r>
              <a:rPr lang="en-US" b="1" dirty="0">
                <a:solidFill>
                  <a:schemeClr val="tx1"/>
                </a:solidFill>
              </a:rPr>
              <a:t>of the All-Virtuous Wisdom of Joshua ben </a:t>
            </a:r>
            <a:r>
              <a:rPr lang="en-US" b="1" dirty="0" err="1" smtClean="0">
                <a:solidFill>
                  <a:schemeClr val="tx1"/>
                </a:solidFill>
              </a:rPr>
              <a:t>Sira</a:t>
            </a:r>
            <a:endParaRPr lang="en-US" b="1" dirty="0">
              <a:solidFill>
                <a:schemeClr val="tx1"/>
              </a:solidFill>
            </a:endParaRPr>
          </a:p>
        </p:txBody>
      </p:sp>
      <p:cxnSp>
        <p:nvCxnSpPr>
          <p:cNvPr id="5" name="Straight Connector 4"/>
          <p:cNvCxnSpPr/>
          <p:nvPr/>
        </p:nvCxnSpPr>
        <p:spPr>
          <a:xfrm>
            <a:off x="1213946" y="4508938"/>
            <a:ext cx="2554014" cy="0"/>
          </a:xfrm>
          <a:prstGeom prst="lin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975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Left Arrow Callout 4"/>
          <p:cNvSpPr/>
          <p:nvPr/>
        </p:nvSpPr>
        <p:spPr>
          <a:xfrm>
            <a:off x="851335" y="472966"/>
            <a:ext cx="10562896" cy="5912068"/>
          </a:xfrm>
          <a:prstGeom prst="leftArrowCallout">
            <a:avLst>
              <a:gd name="adj1" fmla="val 100000"/>
              <a:gd name="adj2" fmla="val 50000"/>
              <a:gd name="adj3" fmla="val 0"/>
              <a:gd name="adj4" fmla="val 969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00"/>
                </a:solidFill>
                <a:latin typeface="Helvetica"/>
              </a:rPr>
              <a:t>Driver </a:t>
            </a:r>
            <a:r>
              <a:rPr lang="en-US" sz="2800" b="1" dirty="0">
                <a:solidFill>
                  <a:srgbClr val="FFFF00"/>
                </a:solidFill>
                <a:latin typeface="Helvetica"/>
              </a:rPr>
              <a:t>[Driv.BD, </a:t>
            </a:r>
            <a:r>
              <a:rPr lang="en-US" sz="2800" b="1" dirty="0" err="1">
                <a:solidFill>
                  <a:srgbClr val="FFFF00"/>
                </a:solidFill>
                <a:latin typeface="Helvetica"/>
              </a:rPr>
              <a:t>xivii</a:t>
            </a:r>
            <a:r>
              <a:rPr lang="en-US" sz="2800" b="1" dirty="0">
                <a:solidFill>
                  <a:srgbClr val="FFFF00"/>
                </a:solidFill>
                <a:latin typeface="Helvetica"/>
              </a:rPr>
              <a:t>; see also </a:t>
            </a:r>
            <a:r>
              <a:rPr lang="en-US" sz="2800" b="1" dirty="0" err="1">
                <a:solidFill>
                  <a:srgbClr val="FFFF00"/>
                </a:solidFill>
                <a:latin typeface="Helvetica"/>
              </a:rPr>
              <a:t>Lacq.Dan</a:t>
            </a:r>
            <a:r>
              <a:rPr lang="en-US" sz="2800" b="1" dirty="0">
                <a:solidFill>
                  <a:srgbClr val="FFFF00"/>
                </a:solidFill>
                <a:latin typeface="Helvetica"/>
              </a:rPr>
              <a:t>, 7]:</a:t>
            </a:r>
          </a:p>
          <a:p>
            <a:pPr algn="ctr"/>
            <a:endParaRPr lang="en-US" sz="3200" i="1" dirty="0" smtClean="0">
              <a:effectLst>
                <a:outerShdw blurRad="38100" dist="38100" dir="2700000" algn="tl">
                  <a:srgbClr val="000000">
                    <a:alpha val="43137"/>
                  </a:srgbClr>
                </a:outerShdw>
              </a:effectLst>
            </a:endParaRPr>
          </a:p>
          <a:p>
            <a:pPr algn="ctr"/>
            <a:r>
              <a:rPr lang="en-US" sz="3200" i="1" dirty="0" smtClean="0">
                <a:effectLst>
                  <a:outerShdw blurRad="38100" dist="38100" dir="2700000" algn="tl">
                    <a:srgbClr val="000000">
                      <a:alpha val="43137"/>
                    </a:srgbClr>
                  </a:outerShdw>
                </a:effectLst>
              </a:rPr>
              <a:t>Jesus</a:t>
            </a:r>
            <a:r>
              <a:rPr lang="en-US" sz="3200" i="1" dirty="0">
                <a:effectLst>
                  <a:outerShdw blurRad="38100" dist="38100" dir="2700000" algn="tl">
                    <a:srgbClr val="000000">
                      <a:alpha val="43137"/>
                    </a:srgbClr>
                  </a:outerShdw>
                </a:effectLst>
              </a:rPr>
              <a:t>, the son of Sirach (writing c. 200 B.C.), in his enumeration of famous Israelites, </a:t>
            </a:r>
            <a:r>
              <a:rPr lang="en-US" sz="3200" i="1" dirty="0" err="1">
                <a:effectLst>
                  <a:outerShdw blurRad="38100" dist="38100" dir="2700000" algn="tl">
                    <a:srgbClr val="000000">
                      <a:alpha val="43137"/>
                    </a:srgbClr>
                  </a:outerShdw>
                </a:effectLst>
              </a:rPr>
              <a:t>Ecclus</a:t>
            </a:r>
            <a:r>
              <a:rPr lang="en-US" sz="3200" i="1" dirty="0">
                <a:effectLst>
                  <a:outerShdw blurRad="38100" dist="38100" dir="2700000" algn="tl">
                    <a:srgbClr val="000000">
                      <a:alpha val="43137"/>
                    </a:srgbClr>
                  </a:outerShdw>
                </a:effectLst>
              </a:rPr>
              <a:t>. xliv--1., though he mentions Isaiah, Jeremiah, Ezekiel, and (collectively) the Twelve Minor Prophets, is silent as to Daniel. In view of the remarkable distinctions attained by Daniel, and the faculties displayed by him, according to the Book, the statement in </a:t>
            </a:r>
            <a:r>
              <a:rPr lang="en-US" sz="3200" i="1" dirty="0" err="1">
                <a:effectLst>
                  <a:outerShdw blurRad="38100" dist="38100" dir="2700000" algn="tl">
                    <a:srgbClr val="000000">
                      <a:alpha val="43137"/>
                    </a:srgbClr>
                  </a:outerShdw>
                </a:effectLst>
              </a:rPr>
              <a:t>Ecclus</a:t>
            </a:r>
            <a:r>
              <a:rPr lang="en-US" sz="3200" i="1" dirty="0">
                <a:effectLst>
                  <a:outerShdw blurRad="38100" dist="38100" dir="2700000" algn="tl">
                    <a:srgbClr val="000000">
                      <a:alpha val="43137"/>
                    </a:srgbClr>
                  </a:outerShdw>
                </a:effectLst>
              </a:rPr>
              <a:t>. xlix. 15 that no man had ever been born 'like unto Joseph,' seems certainly to suggest that the writer was unacquainted with the narratives respecting Daniel. </a:t>
            </a:r>
            <a:endParaRPr lang="en-US" sz="3200" i="1" dirty="0" smtClean="0">
              <a:effectLst>
                <a:outerShdw blurRad="38100" dist="38100" dir="2700000" algn="tl">
                  <a:srgbClr val="000000">
                    <a:alpha val="43137"/>
                  </a:srgbClr>
                </a:outerShdw>
              </a:effectLst>
            </a:endParaRPr>
          </a:p>
          <a:p>
            <a:pPr algn="ctr"/>
            <a:r>
              <a:rPr lang="en-US" i="1" dirty="0" smtClean="0">
                <a:solidFill>
                  <a:schemeClr val="bg1">
                    <a:lumMod val="85000"/>
                  </a:schemeClr>
                </a:solidFill>
              </a:rPr>
              <a:t>http</a:t>
            </a:r>
            <a:r>
              <a:rPr lang="en-US" i="1" dirty="0">
                <a:solidFill>
                  <a:schemeClr val="bg1">
                    <a:lumMod val="85000"/>
                  </a:schemeClr>
                </a:solidFill>
              </a:rPr>
              <a:t>://www.tektonics.org/af/danieldefense.php</a:t>
            </a:r>
            <a:endParaRPr lang="en-US" dirty="0">
              <a:solidFill>
                <a:schemeClr val="bg1">
                  <a:lumMod val="85000"/>
                </a:schemeClr>
              </a:solidFill>
            </a:endParaRPr>
          </a:p>
        </p:txBody>
      </p:sp>
      <p:sp>
        <p:nvSpPr>
          <p:cNvPr id="6" name="Oval 5"/>
          <p:cNvSpPr/>
          <p:nvPr/>
        </p:nvSpPr>
        <p:spPr>
          <a:xfrm>
            <a:off x="1" y="0"/>
            <a:ext cx="1847851" cy="1866900"/>
          </a:xfrm>
          <a:prstGeom prst="ellipse">
            <a:avLst/>
          </a:prstGeom>
          <a:solidFill>
            <a:srgbClr val="C00000"/>
          </a:solidFill>
          <a:ln>
            <a:noFill/>
          </a:ln>
          <a:effectLst>
            <a:outerShdw blurRad="190500" dist="190500" dir="2700000" algn="tl" rotWithShape="0">
              <a:prstClr val="black">
                <a:alpha val="6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rPr>
              <a:t>acc.</a:t>
            </a:r>
          </a:p>
          <a:p>
            <a:pPr algn="ctr"/>
            <a:r>
              <a:rPr lang="en-US" sz="2800" b="1" dirty="0" smtClean="0">
                <a:solidFill>
                  <a:schemeClr val="bg1"/>
                </a:solidFill>
              </a:rPr>
              <a:t>to critics</a:t>
            </a:r>
          </a:p>
        </p:txBody>
      </p:sp>
      <p:sp>
        <p:nvSpPr>
          <p:cNvPr id="7" name="Donut 6"/>
          <p:cNvSpPr/>
          <p:nvPr/>
        </p:nvSpPr>
        <p:spPr>
          <a:xfrm>
            <a:off x="5234153" y="2822028"/>
            <a:ext cx="3736427" cy="851338"/>
          </a:xfrm>
          <a:prstGeom prst="donut">
            <a:avLst>
              <a:gd name="adj" fmla="val 12029"/>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851337" y="4035972"/>
            <a:ext cx="11083163" cy="2349062"/>
          </a:xfrm>
          <a:prstGeom prst="donut">
            <a:avLst>
              <a:gd name="adj" fmla="val 3331"/>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2785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77922"/>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a:normAutofit fontScale="90000"/>
          </a:bodyPr>
          <a:lstStyle/>
          <a:p>
            <a:r>
              <a:rPr lang="en-US" b="1" dirty="0" smtClean="0">
                <a:solidFill>
                  <a:schemeClr val="tx1"/>
                </a:solidFill>
              </a:rPr>
              <a:t>Praise for famous men in Ecclesiasticus  </a:t>
            </a:r>
            <a:r>
              <a:rPr lang="en-US" dirty="0" smtClean="0">
                <a:solidFill>
                  <a:schemeClr val="tx1"/>
                </a:solidFill>
              </a:rPr>
              <a:t>(intro; 44:1 </a:t>
            </a:r>
            <a:r>
              <a:rPr lang="en-US" dirty="0" err="1" smtClean="0">
                <a:solidFill>
                  <a:schemeClr val="tx1"/>
                </a:solidFill>
              </a:rPr>
              <a:t>ff</a:t>
            </a:r>
            <a:r>
              <a:rPr lang="en-US" dirty="0" smtClean="0">
                <a:solidFill>
                  <a:schemeClr val="tx1"/>
                </a:solidFill>
              </a:rPr>
              <a:t>)</a:t>
            </a:r>
            <a:endParaRPr lang="en-US" dirty="0">
              <a:solidFill>
                <a:schemeClr val="tx1"/>
              </a:solidFill>
            </a:endParaRPr>
          </a:p>
        </p:txBody>
      </p:sp>
      <p:sp>
        <p:nvSpPr>
          <p:cNvPr id="3" name="Content Placeholder 2"/>
          <p:cNvSpPr>
            <a:spLocks noGrp="1"/>
          </p:cNvSpPr>
          <p:nvPr>
            <p:ph idx="1"/>
          </p:nvPr>
        </p:nvSpPr>
        <p:spPr>
          <a:xfrm>
            <a:off x="551788" y="1024767"/>
            <a:ext cx="11146221" cy="5770177"/>
          </a:xfrm>
          <a:ln>
            <a:noFill/>
          </a:ln>
        </p:spPr>
        <p:txBody>
          <a:bodyPr>
            <a:normAutofit/>
          </a:bodyPr>
          <a:lstStyle/>
          <a:p>
            <a:r>
              <a:rPr lang="en-US" sz="2000" b="1" dirty="0" smtClean="0">
                <a:solidFill>
                  <a:srgbClr val="A23021"/>
                </a:solidFill>
                <a:latin typeface="Verdana"/>
              </a:rPr>
              <a:t>44: 1 </a:t>
            </a:r>
            <a:r>
              <a:rPr lang="en-US" sz="2000" b="1" dirty="0" smtClean="0">
                <a:solidFill>
                  <a:srgbClr val="000000"/>
                </a:solidFill>
                <a:latin typeface="Verdana"/>
              </a:rPr>
              <a:t>Let </a:t>
            </a:r>
            <a:r>
              <a:rPr lang="en-US" sz="2000" b="1" dirty="0">
                <a:solidFill>
                  <a:srgbClr val="000000"/>
                </a:solidFill>
                <a:latin typeface="Verdana"/>
              </a:rPr>
              <a:t>us now praise famous men, </a:t>
            </a:r>
            <a:r>
              <a:rPr lang="en-US" sz="2000" b="1" dirty="0" smtClean="0">
                <a:solidFill>
                  <a:srgbClr val="000000"/>
                </a:solidFill>
                <a:latin typeface="Verdana"/>
              </a:rPr>
              <a:t>and </a:t>
            </a:r>
            <a:r>
              <a:rPr lang="en-US" sz="2000" b="1" dirty="0">
                <a:solidFill>
                  <a:srgbClr val="000000"/>
                </a:solidFill>
                <a:latin typeface="Verdana"/>
              </a:rPr>
              <a:t>our fathers that begat us.</a:t>
            </a:r>
          </a:p>
          <a:p>
            <a:r>
              <a:rPr lang="en-US" sz="2000" b="1" dirty="0">
                <a:solidFill>
                  <a:srgbClr val="A23021"/>
                </a:solidFill>
                <a:latin typeface="Verdana"/>
                <a:hlinkClick r:id="rId2" tooltip="View more info for Ecclesiasticus 44:2"/>
              </a:rPr>
              <a:t>2</a:t>
            </a:r>
            <a:r>
              <a:rPr lang="en-US" sz="2000" dirty="0">
                <a:solidFill>
                  <a:srgbClr val="000000"/>
                </a:solidFill>
                <a:latin typeface="Verdana"/>
              </a:rPr>
              <a:t>The Lord hath wrought great glory by them through his great power from the beginning.</a:t>
            </a:r>
          </a:p>
          <a:p>
            <a:r>
              <a:rPr lang="en-US" sz="2000" b="1" dirty="0">
                <a:solidFill>
                  <a:srgbClr val="A23021"/>
                </a:solidFill>
                <a:latin typeface="Verdana"/>
                <a:hlinkClick r:id="rId3" tooltip="View more info for Ecclesiasticus 44:3"/>
              </a:rPr>
              <a:t>3</a:t>
            </a:r>
            <a:r>
              <a:rPr lang="en-US" sz="2000" dirty="0">
                <a:solidFill>
                  <a:srgbClr val="000000"/>
                </a:solidFill>
                <a:latin typeface="Verdana"/>
              </a:rPr>
              <a:t>Such as did bear rule in their kingdoms, men renowned for their power, giving counsel by their understanding, and declaring prophecies:</a:t>
            </a:r>
          </a:p>
          <a:p>
            <a:r>
              <a:rPr lang="en-US" sz="2000" b="1" dirty="0">
                <a:solidFill>
                  <a:srgbClr val="A23021"/>
                </a:solidFill>
                <a:latin typeface="Verdana"/>
                <a:hlinkClick r:id="rId4" tooltip="View more info for Ecclesiasticus 44:4"/>
              </a:rPr>
              <a:t>4</a:t>
            </a:r>
            <a:r>
              <a:rPr lang="en-US" sz="2000" dirty="0">
                <a:solidFill>
                  <a:srgbClr val="000000"/>
                </a:solidFill>
                <a:latin typeface="Verdana"/>
              </a:rPr>
              <a:t>Leaders of the people by their counsels, and by their knowledge of learning meet for the people, wise and eloquent are their instructions:</a:t>
            </a:r>
          </a:p>
          <a:p>
            <a:r>
              <a:rPr lang="en-US" sz="2000" b="1" dirty="0">
                <a:solidFill>
                  <a:srgbClr val="A23021"/>
                </a:solidFill>
                <a:latin typeface="Verdana"/>
                <a:hlinkClick r:id="rId5" tooltip="View more info for Ecclesiasticus 44:5"/>
              </a:rPr>
              <a:t>5</a:t>
            </a:r>
            <a:r>
              <a:rPr lang="en-US" sz="2000" dirty="0">
                <a:solidFill>
                  <a:srgbClr val="000000"/>
                </a:solidFill>
                <a:latin typeface="Verdana"/>
              </a:rPr>
              <a:t>Such as found out musical tunes, and recited verses in writing:</a:t>
            </a:r>
          </a:p>
          <a:p>
            <a:r>
              <a:rPr lang="en-US" sz="2000" b="1" dirty="0">
                <a:solidFill>
                  <a:srgbClr val="A23021"/>
                </a:solidFill>
                <a:latin typeface="Verdana"/>
                <a:hlinkClick r:id="rId6" tooltip="View more info for Ecclesiasticus 44:6"/>
              </a:rPr>
              <a:t>6</a:t>
            </a:r>
            <a:r>
              <a:rPr lang="en-US" sz="2000" dirty="0">
                <a:solidFill>
                  <a:srgbClr val="000000"/>
                </a:solidFill>
                <a:latin typeface="Verdana"/>
              </a:rPr>
              <a:t>Rich men furnished with ability, living peaceably in their habitations:</a:t>
            </a:r>
          </a:p>
          <a:p>
            <a:r>
              <a:rPr lang="en-US" sz="2000" b="1" dirty="0">
                <a:solidFill>
                  <a:srgbClr val="A23021"/>
                </a:solidFill>
                <a:latin typeface="Verdana"/>
                <a:hlinkClick r:id="rId7" tooltip="View more info for Ecclesiasticus 44:7"/>
              </a:rPr>
              <a:t>7</a:t>
            </a:r>
            <a:r>
              <a:rPr lang="en-US" sz="2000" dirty="0">
                <a:solidFill>
                  <a:srgbClr val="000000"/>
                </a:solidFill>
                <a:latin typeface="Verdana"/>
              </a:rPr>
              <a:t>All these were </a:t>
            </a:r>
            <a:r>
              <a:rPr lang="en-US" sz="2000" dirty="0" err="1">
                <a:solidFill>
                  <a:srgbClr val="000000"/>
                </a:solidFill>
                <a:latin typeface="Verdana"/>
              </a:rPr>
              <a:t>honoured</a:t>
            </a:r>
            <a:r>
              <a:rPr lang="en-US" sz="2000" dirty="0">
                <a:solidFill>
                  <a:srgbClr val="000000"/>
                </a:solidFill>
                <a:latin typeface="Verdana"/>
              </a:rPr>
              <a:t> in their generations, and were the glory of their times.</a:t>
            </a:r>
          </a:p>
          <a:p>
            <a:r>
              <a:rPr lang="en-US" sz="2000" b="1" dirty="0">
                <a:solidFill>
                  <a:srgbClr val="A23021"/>
                </a:solidFill>
                <a:latin typeface="Verdana"/>
                <a:hlinkClick r:id="rId8" tooltip="View more info for Ecclesiasticus 44:8"/>
              </a:rPr>
              <a:t>8</a:t>
            </a:r>
            <a:r>
              <a:rPr lang="en-US" sz="2000" dirty="0">
                <a:solidFill>
                  <a:srgbClr val="000000"/>
                </a:solidFill>
                <a:latin typeface="Verdana"/>
              </a:rPr>
              <a:t>There be of them, that have left a name behind them, that their praises might be reported.</a:t>
            </a:r>
          </a:p>
          <a:p>
            <a:r>
              <a:rPr lang="en-US" sz="2000" b="1" dirty="0">
                <a:solidFill>
                  <a:srgbClr val="A23021"/>
                </a:solidFill>
                <a:latin typeface="Verdana"/>
                <a:hlinkClick r:id="rId9" tooltip="View more info for Ecclesiasticus 44:9"/>
              </a:rPr>
              <a:t>9</a:t>
            </a:r>
            <a:r>
              <a:rPr lang="en-US" sz="2000" dirty="0">
                <a:solidFill>
                  <a:srgbClr val="000000"/>
                </a:solidFill>
                <a:latin typeface="Verdana"/>
              </a:rPr>
              <a:t>And some there be, which have no memorial; who are perished, as though they had never been; and are become as though they had never been born; and their children after them.</a:t>
            </a:r>
          </a:p>
          <a:p>
            <a:r>
              <a:rPr lang="en-US" sz="2000" b="1" dirty="0">
                <a:solidFill>
                  <a:srgbClr val="A23021"/>
                </a:solidFill>
                <a:latin typeface="Verdana"/>
                <a:hlinkClick r:id="rId10" tooltip="View more info for Ecclesiasticus 44:10"/>
              </a:rPr>
              <a:t>10</a:t>
            </a:r>
            <a:r>
              <a:rPr lang="en-US" sz="2000" dirty="0">
                <a:solidFill>
                  <a:srgbClr val="000000"/>
                </a:solidFill>
                <a:latin typeface="Verdana"/>
              </a:rPr>
              <a:t>But these were merciful men, whose righteousness hath not been </a:t>
            </a:r>
            <a:r>
              <a:rPr lang="en-US" sz="2000" dirty="0" smtClean="0">
                <a:solidFill>
                  <a:srgbClr val="000000"/>
                </a:solidFill>
                <a:latin typeface="Verdana"/>
              </a:rPr>
              <a:t>forgotten…</a:t>
            </a:r>
            <a:endParaRPr lang="en-US" sz="2000" dirty="0"/>
          </a:p>
        </p:txBody>
      </p:sp>
    </p:spTree>
    <p:extLst>
      <p:ext uri="{BB962C8B-B14F-4D97-AF65-F5344CB8AC3E}">
        <p14:creationId xmlns:p14="http://schemas.microsoft.com/office/powerpoint/2010/main" val="774491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 y="0"/>
            <a:ext cx="3684896" cy="6858000"/>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prstClr val="black"/>
                </a:solidFill>
              </a:rPr>
              <a:t>16 </a:t>
            </a:r>
            <a:r>
              <a:rPr lang="en-US" sz="1800" b="1" dirty="0" smtClean="0">
                <a:solidFill>
                  <a:prstClr val="black"/>
                </a:solidFill>
              </a:rPr>
              <a:t>Enoch</a:t>
            </a:r>
            <a:r>
              <a:rPr lang="en-US" sz="1800" dirty="0" smtClean="0">
                <a:solidFill>
                  <a:prstClr val="black"/>
                </a:solidFill>
              </a:rPr>
              <a:t> </a:t>
            </a:r>
            <a:r>
              <a:rPr lang="en-US" sz="1800" dirty="0">
                <a:solidFill>
                  <a:prstClr val="black"/>
                </a:solidFill>
              </a:rPr>
              <a:t>pleased the Lord, and was translated, being an example of repentance to all </a:t>
            </a:r>
            <a:r>
              <a:rPr lang="en-US" sz="1800" dirty="0" smtClean="0">
                <a:solidFill>
                  <a:prstClr val="black"/>
                </a:solidFill>
              </a:rPr>
              <a:t>generations</a:t>
            </a:r>
          </a:p>
          <a:p>
            <a:pPr marL="0" indent="0">
              <a:buNone/>
            </a:pPr>
            <a:r>
              <a:rPr lang="en-US" sz="1800" dirty="0" smtClean="0">
                <a:solidFill>
                  <a:prstClr val="black"/>
                </a:solidFill>
              </a:rPr>
              <a:t>17 </a:t>
            </a:r>
            <a:r>
              <a:rPr lang="en-US" sz="1800" b="1" dirty="0" smtClean="0">
                <a:solidFill>
                  <a:prstClr val="black"/>
                </a:solidFill>
              </a:rPr>
              <a:t>Noah</a:t>
            </a:r>
            <a:r>
              <a:rPr lang="en-US" sz="1800" dirty="0" smtClean="0">
                <a:solidFill>
                  <a:prstClr val="black"/>
                </a:solidFill>
              </a:rPr>
              <a:t> </a:t>
            </a:r>
            <a:r>
              <a:rPr lang="en-US" sz="1800" dirty="0">
                <a:solidFill>
                  <a:prstClr val="black"/>
                </a:solidFill>
              </a:rPr>
              <a:t>was found perfect and </a:t>
            </a:r>
            <a:r>
              <a:rPr lang="en-US" sz="1800" dirty="0" smtClean="0">
                <a:solidFill>
                  <a:prstClr val="black"/>
                </a:solidFill>
              </a:rPr>
              <a:t>righteous</a:t>
            </a:r>
          </a:p>
          <a:p>
            <a:pPr marL="0" indent="0">
              <a:buNone/>
            </a:pPr>
            <a:r>
              <a:rPr lang="en-US" sz="1800" dirty="0">
                <a:solidFill>
                  <a:prstClr val="black"/>
                </a:solidFill>
              </a:rPr>
              <a:t>19</a:t>
            </a:r>
            <a:r>
              <a:rPr lang="en-US" sz="1800" b="1" dirty="0">
                <a:solidFill>
                  <a:prstClr val="black"/>
                </a:solidFill>
              </a:rPr>
              <a:t> Abraham </a:t>
            </a:r>
            <a:r>
              <a:rPr lang="en-US" sz="1800" dirty="0">
                <a:solidFill>
                  <a:prstClr val="black"/>
                </a:solidFill>
              </a:rPr>
              <a:t>was a great father of many </a:t>
            </a:r>
            <a:r>
              <a:rPr lang="en-US" sz="1800" dirty="0" smtClean="0">
                <a:solidFill>
                  <a:prstClr val="black"/>
                </a:solidFill>
              </a:rPr>
              <a:t>people</a:t>
            </a:r>
          </a:p>
          <a:p>
            <a:pPr marL="0" indent="0">
              <a:buNone/>
            </a:pPr>
            <a:r>
              <a:rPr lang="en-US" sz="1800" dirty="0" smtClean="0">
                <a:solidFill>
                  <a:prstClr val="black"/>
                </a:solidFill>
              </a:rPr>
              <a:t>22 With </a:t>
            </a:r>
            <a:r>
              <a:rPr lang="en-US" sz="1800" b="1" dirty="0">
                <a:solidFill>
                  <a:prstClr val="black"/>
                </a:solidFill>
              </a:rPr>
              <a:t>Isaac</a:t>
            </a:r>
            <a:r>
              <a:rPr lang="en-US" sz="1800" dirty="0">
                <a:solidFill>
                  <a:prstClr val="black"/>
                </a:solidFill>
              </a:rPr>
              <a:t> did he establish </a:t>
            </a:r>
            <a:r>
              <a:rPr lang="en-US" sz="1800" dirty="0" smtClean="0">
                <a:solidFill>
                  <a:prstClr val="black"/>
                </a:solidFill>
              </a:rPr>
              <a:t>likewise… </a:t>
            </a:r>
            <a:r>
              <a:rPr lang="en-US" sz="1800" dirty="0">
                <a:solidFill>
                  <a:prstClr val="black"/>
                </a:solidFill>
              </a:rPr>
              <a:t>the blessing of all men, and the covenant, And made it rest upon the head of </a:t>
            </a:r>
            <a:r>
              <a:rPr lang="en-US" sz="1800" b="1" dirty="0" smtClean="0">
                <a:solidFill>
                  <a:prstClr val="black"/>
                </a:solidFill>
              </a:rPr>
              <a:t>Jacob</a:t>
            </a:r>
            <a:r>
              <a:rPr lang="en-US" sz="1800" dirty="0" smtClean="0">
                <a:solidFill>
                  <a:prstClr val="black"/>
                </a:solidFill>
              </a:rPr>
              <a:t>... </a:t>
            </a:r>
            <a:r>
              <a:rPr lang="en-US" sz="1800" dirty="0">
                <a:solidFill>
                  <a:prstClr val="black"/>
                </a:solidFill>
              </a:rPr>
              <a:t>among the </a:t>
            </a:r>
            <a:r>
              <a:rPr lang="en-US" sz="1800" b="1" dirty="0">
                <a:solidFill>
                  <a:prstClr val="black"/>
                </a:solidFill>
              </a:rPr>
              <a:t>twelve tribes </a:t>
            </a:r>
            <a:r>
              <a:rPr lang="en-US" sz="1800" dirty="0">
                <a:solidFill>
                  <a:prstClr val="black"/>
                </a:solidFill>
              </a:rPr>
              <a:t>did he part them</a:t>
            </a:r>
            <a:r>
              <a:rPr lang="en-US" sz="1800" dirty="0" smtClean="0">
                <a:solidFill>
                  <a:prstClr val="black"/>
                </a:solidFill>
              </a:rPr>
              <a:t>.</a:t>
            </a:r>
          </a:p>
          <a:p>
            <a:pPr marL="0" indent="0">
              <a:buNone/>
            </a:pPr>
            <a:r>
              <a:rPr lang="en-US" sz="1800" b="1" dirty="0">
                <a:solidFill>
                  <a:srgbClr val="0070C0"/>
                </a:solidFill>
              </a:rPr>
              <a:t>45</a:t>
            </a:r>
            <a:r>
              <a:rPr lang="en-US" sz="1800" dirty="0">
                <a:solidFill>
                  <a:prstClr val="black"/>
                </a:solidFill>
              </a:rPr>
              <a:t>:1  he brought out of him a merciful man, which found </a:t>
            </a:r>
            <a:r>
              <a:rPr lang="en-US" sz="1800" dirty="0" err="1">
                <a:solidFill>
                  <a:prstClr val="black"/>
                </a:solidFill>
              </a:rPr>
              <a:t>favour</a:t>
            </a:r>
            <a:r>
              <a:rPr lang="en-US" sz="1800" dirty="0">
                <a:solidFill>
                  <a:prstClr val="black"/>
                </a:solidFill>
              </a:rPr>
              <a:t> in the sight of all flesh, even </a:t>
            </a:r>
            <a:r>
              <a:rPr lang="en-US" sz="1800" b="1" dirty="0" smtClean="0">
                <a:solidFill>
                  <a:prstClr val="black"/>
                </a:solidFill>
              </a:rPr>
              <a:t>Moses</a:t>
            </a:r>
          </a:p>
          <a:p>
            <a:pPr marL="0" indent="0">
              <a:buNone/>
            </a:pPr>
            <a:r>
              <a:rPr lang="en-US" sz="1800" dirty="0">
                <a:solidFill>
                  <a:prstClr val="black"/>
                </a:solidFill>
              </a:rPr>
              <a:t>6  He exalted </a:t>
            </a:r>
            <a:r>
              <a:rPr lang="en-US" sz="1800" b="1" dirty="0">
                <a:solidFill>
                  <a:prstClr val="black"/>
                </a:solidFill>
              </a:rPr>
              <a:t>Aaron</a:t>
            </a:r>
            <a:r>
              <a:rPr lang="en-US" sz="1800" dirty="0">
                <a:solidFill>
                  <a:prstClr val="black"/>
                </a:solidFill>
              </a:rPr>
              <a:t>, an holy man like unto him, even his brother, of the </a:t>
            </a:r>
            <a:r>
              <a:rPr lang="en-US" sz="1800" b="1" dirty="0">
                <a:solidFill>
                  <a:prstClr val="black"/>
                </a:solidFill>
              </a:rPr>
              <a:t>tribe of Levi</a:t>
            </a:r>
            <a:r>
              <a:rPr lang="en-US" sz="1800" dirty="0" smtClean="0">
                <a:solidFill>
                  <a:prstClr val="black"/>
                </a:solidFill>
              </a:rPr>
              <a:t>.</a:t>
            </a:r>
          </a:p>
          <a:p>
            <a:pPr marL="0" indent="0">
              <a:buNone/>
            </a:pPr>
            <a:r>
              <a:rPr lang="en-US" sz="1800" dirty="0">
                <a:solidFill>
                  <a:prstClr val="black"/>
                </a:solidFill>
              </a:rPr>
              <a:t>23 The third in glory is </a:t>
            </a:r>
            <a:r>
              <a:rPr lang="en-US" sz="1800" b="1" dirty="0" err="1">
                <a:solidFill>
                  <a:prstClr val="black"/>
                </a:solidFill>
              </a:rPr>
              <a:t>Phinees</a:t>
            </a:r>
            <a:r>
              <a:rPr lang="en-US" sz="1800" b="1" dirty="0">
                <a:solidFill>
                  <a:prstClr val="black"/>
                </a:solidFill>
              </a:rPr>
              <a:t> </a:t>
            </a:r>
            <a:r>
              <a:rPr lang="en-US" sz="1800" dirty="0">
                <a:solidFill>
                  <a:prstClr val="black"/>
                </a:solidFill>
              </a:rPr>
              <a:t>the son of </a:t>
            </a:r>
            <a:r>
              <a:rPr lang="en-US" sz="1800" dirty="0" err="1" smtClean="0">
                <a:solidFill>
                  <a:prstClr val="black"/>
                </a:solidFill>
              </a:rPr>
              <a:t>Eleazar</a:t>
            </a:r>
            <a:endParaRPr lang="en-US" sz="1800" dirty="0" smtClean="0">
              <a:solidFill>
                <a:prstClr val="black"/>
              </a:solidFill>
            </a:endParaRPr>
          </a:p>
          <a:p>
            <a:pPr marL="0" indent="0">
              <a:buNone/>
            </a:pPr>
            <a:r>
              <a:rPr lang="en-US" sz="1800" dirty="0">
                <a:solidFill>
                  <a:prstClr val="black"/>
                </a:solidFill>
              </a:rPr>
              <a:t>25 According to the covenant made with </a:t>
            </a:r>
            <a:r>
              <a:rPr lang="en-US" sz="1800" b="1" dirty="0">
                <a:solidFill>
                  <a:prstClr val="black"/>
                </a:solidFill>
              </a:rPr>
              <a:t>David </a:t>
            </a:r>
            <a:r>
              <a:rPr lang="en-US" sz="1800" dirty="0">
                <a:solidFill>
                  <a:prstClr val="black"/>
                </a:solidFill>
              </a:rPr>
              <a:t>son of </a:t>
            </a:r>
            <a:r>
              <a:rPr lang="en-US" sz="1800" dirty="0" smtClean="0">
                <a:solidFill>
                  <a:prstClr val="black"/>
                </a:solidFill>
              </a:rPr>
              <a:t>Jesse</a:t>
            </a:r>
          </a:p>
          <a:p>
            <a:pPr marL="0" indent="0">
              <a:buNone/>
            </a:pPr>
            <a:r>
              <a:rPr lang="en-US" sz="1800" b="1" dirty="0">
                <a:solidFill>
                  <a:srgbClr val="0070C0"/>
                </a:solidFill>
              </a:rPr>
              <a:t>46</a:t>
            </a:r>
            <a:r>
              <a:rPr lang="en-US" sz="1800" dirty="0">
                <a:solidFill>
                  <a:prstClr val="black"/>
                </a:solidFill>
              </a:rPr>
              <a:t>: 1 </a:t>
            </a:r>
            <a:r>
              <a:rPr lang="en-US" sz="1800" b="1" dirty="0">
                <a:solidFill>
                  <a:prstClr val="black"/>
                </a:solidFill>
              </a:rPr>
              <a:t>Jesus </a:t>
            </a:r>
            <a:r>
              <a:rPr lang="en-US" sz="1800" b="1" dirty="0" smtClean="0">
                <a:solidFill>
                  <a:prstClr val="black"/>
                </a:solidFill>
              </a:rPr>
              <a:t>(Joshua) </a:t>
            </a:r>
            <a:r>
              <a:rPr lang="en-US" sz="1800" dirty="0" smtClean="0">
                <a:solidFill>
                  <a:prstClr val="black"/>
                </a:solidFill>
              </a:rPr>
              <a:t>… valiant </a:t>
            </a:r>
            <a:r>
              <a:rPr lang="en-US" sz="1800" dirty="0">
                <a:solidFill>
                  <a:prstClr val="black"/>
                </a:solidFill>
              </a:rPr>
              <a:t>in the wars, and was the successor of Moses </a:t>
            </a:r>
          </a:p>
        </p:txBody>
      </p:sp>
      <p:sp>
        <p:nvSpPr>
          <p:cNvPr id="6" name="Content Placeholder 4"/>
          <p:cNvSpPr txBox="1">
            <a:spLocks/>
          </p:cNvSpPr>
          <p:nvPr/>
        </p:nvSpPr>
        <p:spPr>
          <a:xfrm>
            <a:off x="3684900" y="0"/>
            <a:ext cx="3684893" cy="6858000"/>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smtClean="0">
                <a:solidFill>
                  <a:prstClr val="black"/>
                </a:solidFill>
              </a:rPr>
              <a:t>7 In the time of Moses also he did a work of mercy, he and </a:t>
            </a:r>
            <a:r>
              <a:rPr lang="en-US" sz="1800" b="1" dirty="0" smtClean="0">
                <a:solidFill>
                  <a:prstClr val="black"/>
                </a:solidFill>
              </a:rPr>
              <a:t>Caleb</a:t>
            </a:r>
            <a:r>
              <a:rPr lang="en-US" sz="1800" dirty="0" smtClean="0">
                <a:solidFill>
                  <a:prstClr val="black"/>
                </a:solidFill>
              </a:rPr>
              <a:t> the son of </a:t>
            </a:r>
            <a:r>
              <a:rPr lang="en-US" sz="1800" dirty="0" err="1" smtClean="0">
                <a:solidFill>
                  <a:prstClr val="black"/>
                </a:solidFill>
              </a:rPr>
              <a:t>Jephunne</a:t>
            </a:r>
            <a:endParaRPr lang="en-US" sz="1800" dirty="0" smtClean="0">
              <a:solidFill>
                <a:prstClr val="black"/>
              </a:solidFill>
            </a:endParaRPr>
          </a:p>
          <a:p>
            <a:pPr algn="l"/>
            <a:r>
              <a:rPr lang="en-US" sz="1800" dirty="0" smtClean="0">
                <a:solidFill>
                  <a:prstClr val="black"/>
                </a:solidFill>
              </a:rPr>
              <a:t>11  And concerning </a:t>
            </a:r>
            <a:r>
              <a:rPr lang="en-US" sz="1800" b="1" dirty="0" smtClean="0">
                <a:solidFill>
                  <a:prstClr val="black"/>
                </a:solidFill>
              </a:rPr>
              <a:t>the judges</a:t>
            </a:r>
          </a:p>
          <a:p>
            <a:pPr algn="l"/>
            <a:r>
              <a:rPr lang="en-US" sz="1800" dirty="0" smtClean="0">
                <a:solidFill>
                  <a:prstClr val="black"/>
                </a:solidFill>
              </a:rPr>
              <a:t>13  </a:t>
            </a:r>
            <a:r>
              <a:rPr lang="en-US" sz="1800" b="1" dirty="0" smtClean="0">
                <a:solidFill>
                  <a:prstClr val="black"/>
                </a:solidFill>
              </a:rPr>
              <a:t>Samuel, </a:t>
            </a:r>
            <a:r>
              <a:rPr lang="en-US" sz="1800" dirty="0" smtClean="0">
                <a:solidFill>
                  <a:prstClr val="black"/>
                </a:solidFill>
              </a:rPr>
              <a:t>the prophet of the Lord, </a:t>
            </a:r>
          </a:p>
          <a:p>
            <a:pPr algn="l"/>
            <a:r>
              <a:rPr lang="en-US" sz="1800" b="1" dirty="0" smtClean="0">
                <a:solidFill>
                  <a:srgbClr val="0070C0"/>
                </a:solidFill>
              </a:rPr>
              <a:t>47</a:t>
            </a:r>
            <a:r>
              <a:rPr lang="en-US" sz="1800" dirty="0" smtClean="0">
                <a:solidFill>
                  <a:prstClr val="black"/>
                </a:solidFill>
              </a:rPr>
              <a:t>.1  And after him rose up </a:t>
            </a:r>
            <a:r>
              <a:rPr lang="en-US" sz="1800" b="1" dirty="0" smtClean="0">
                <a:solidFill>
                  <a:prstClr val="black"/>
                </a:solidFill>
              </a:rPr>
              <a:t>Nathan</a:t>
            </a:r>
            <a:r>
              <a:rPr lang="en-US" sz="1800" dirty="0" smtClean="0">
                <a:solidFill>
                  <a:prstClr val="black"/>
                </a:solidFill>
              </a:rPr>
              <a:t> to prophesy in the time of </a:t>
            </a:r>
            <a:r>
              <a:rPr lang="en-US" sz="1800" b="1" dirty="0" smtClean="0">
                <a:solidFill>
                  <a:prstClr val="black"/>
                </a:solidFill>
              </a:rPr>
              <a:t>David.</a:t>
            </a:r>
          </a:p>
          <a:p>
            <a:pPr algn="l"/>
            <a:r>
              <a:rPr lang="en-US" sz="1800" dirty="0" smtClean="0">
                <a:solidFill>
                  <a:prstClr val="black"/>
                </a:solidFill>
              </a:rPr>
              <a:t>2</a:t>
            </a:r>
            <a:r>
              <a:rPr lang="en-US" sz="1800" b="1" dirty="0" smtClean="0">
                <a:solidFill>
                  <a:prstClr val="black"/>
                </a:solidFill>
              </a:rPr>
              <a:t> David </a:t>
            </a:r>
            <a:r>
              <a:rPr lang="en-US" sz="1800" dirty="0" smtClean="0">
                <a:solidFill>
                  <a:prstClr val="black"/>
                </a:solidFill>
              </a:rPr>
              <a:t>chosen out of the children of Israel.</a:t>
            </a:r>
          </a:p>
          <a:p>
            <a:pPr algn="l"/>
            <a:r>
              <a:rPr lang="en-US" sz="1800" dirty="0" smtClean="0">
                <a:solidFill>
                  <a:prstClr val="black"/>
                </a:solidFill>
              </a:rPr>
              <a:t>13 </a:t>
            </a:r>
            <a:r>
              <a:rPr lang="en-US" sz="1800" b="1" dirty="0" smtClean="0">
                <a:solidFill>
                  <a:prstClr val="black"/>
                </a:solidFill>
              </a:rPr>
              <a:t> Solomon</a:t>
            </a:r>
            <a:r>
              <a:rPr lang="en-US" sz="1800" dirty="0" smtClean="0">
                <a:solidFill>
                  <a:prstClr val="black"/>
                </a:solidFill>
              </a:rPr>
              <a:t> reigned in a peaceable time, and was </a:t>
            </a:r>
            <a:r>
              <a:rPr lang="en-US" sz="1800" dirty="0" err="1" smtClean="0">
                <a:solidFill>
                  <a:prstClr val="black"/>
                </a:solidFill>
              </a:rPr>
              <a:t>honoured</a:t>
            </a:r>
            <a:r>
              <a:rPr lang="en-US" sz="1800" dirty="0" smtClean="0">
                <a:solidFill>
                  <a:prstClr val="black"/>
                </a:solidFill>
              </a:rPr>
              <a:t> … </a:t>
            </a:r>
            <a:r>
              <a:rPr lang="en-US" sz="1400" dirty="0" smtClean="0">
                <a:solidFill>
                  <a:prstClr val="black"/>
                </a:solidFill>
              </a:rPr>
              <a:t>(23) </a:t>
            </a:r>
            <a:r>
              <a:rPr lang="en-US" sz="1200" i="1" dirty="0" smtClean="0">
                <a:solidFill>
                  <a:prstClr val="black"/>
                </a:solidFill>
              </a:rPr>
              <a:t>and of his seed he left behind him </a:t>
            </a:r>
            <a:r>
              <a:rPr lang="en-US" sz="1200" b="1" i="1" dirty="0" err="1" smtClean="0">
                <a:solidFill>
                  <a:prstClr val="black"/>
                </a:solidFill>
              </a:rPr>
              <a:t>Roboam</a:t>
            </a:r>
            <a:r>
              <a:rPr lang="en-US" sz="1200" b="1" i="1" dirty="0" smtClean="0">
                <a:solidFill>
                  <a:prstClr val="black"/>
                </a:solidFill>
              </a:rPr>
              <a:t>,</a:t>
            </a:r>
            <a:r>
              <a:rPr lang="en-US" sz="1200" i="1" dirty="0" smtClean="0">
                <a:solidFill>
                  <a:prstClr val="black"/>
                </a:solidFill>
              </a:rPr>
              <a:t> even the foolishness of the people,… There was also </a:t>
            </a:r>
            <a:r>
              <a:rPr lang="en-US" sz="1200" b="1" i="1" dirty="0" smtClean="0">
                <a:solidFill>
                  <a:prstClr val="black"/>
                </a:solidFill>
              </a:rPr>
              <a:t>Jeroboam </a:t>
            </a:r>
            <a:r>
              <a:rPr lang="en-US" sz="1200" i="1" dirty="0" smtClean="0">
                <a:solidFill>
                  <a:prstClr val="black"/>
                </a:solidFill>
              </a:rPr>
              <a:t>the son of </a:t>
            </a:r>
            <a:r>
              <a:rPr lang="en-US" sz="1200" i="1" dirty="0" err="1" smtClean="0">
                <a:solidFill>
                  <a:prstClr val="black"/>
                </a:solidFill>
              </a:rPr>
              <a:t>Nebat</a:t>
            </a:r>
            <a:r>
              <a:rPr lang="en-US" sz="1200" i="1" dirty="0" smtClean="0">
                <a:solidFill>
                  <a:prstClr val="black"/>
                </a:solidFill>
              </a:rPr>
              <a:t>, who caused Israel to sin</a:t>
            </a:r>
          </a:p>
          <a:p>
            <a:pPr algn="l"/>
            <a:r>
              <a:rPr lang="en-US" sz="1800" b="1" dirty="0" smtClean="0">
                <a:solidFill>
                  <a:srgbClr val="0070C0"/>
                </a:solidFill>
              </a:rPr>
              <a:t>48</a:t>
            </a:r>
            <a:r>
              <a:rPr lang="en-US" sz="1800" dirty="0" smtClean="0">
                <a:solidFill>
                  <a:prstClr val="black"/>
                </a:solidFill>
              </a:rPr>
              <a:t>.1  Elias (Elijah) … </a:t>
            </a:r>
            <a:r>
              <a:rPr lang="en-US" sz="1800" b="1" dirty="0" smtClean="0">
                <a:solidFill>
                  <a:prstClr val="black"/>
                </a:solidFill>
              </a:rPr>
              <a:t>Elias</a:t>
            </a:r>
            <a:r>
              <a:rPr lang="en-US" sz="1800" dirty="0" smtClean="0">
                <a:solidFill>
                  <a:prstClr val="black"/>
                </a:solidFill>
              </a:rPr>
              <a:t> it was, who was covered with a whirlwind: and </a:t>
            </a:r>
            <a:r>
              <a:rPr lang="en-US" sz="1800" b="1" dirty="0" err="1" smtClean="0">
                <a:solidFill>
                  <a:prstClr val="black"/>
                </a:solidFill>
              </a:rPr>
              <a:t>Eliseus</a:t>
            </a:r>
            <a:r>
              <a:rPr lang="en-US" sz="1800" dirty="0" smtClean="0">
                <a:solidFill>
                  <a:prstClr val="black"/>
                </a:solidFill>
              </a:rPr>
              <a:t> was filled with his spirit:</a:t>
            </a:r>
          </a:p>
          <a:p>
            <a:pPr algn="l"/>
            <a:r>
              <a:rPr lang="en-US" sz="1800" dirty="0" smtClean="0">
                <a:solidFill>
                  <a:prstClr val="black"/>
                </a:solidFill>
              </a:rPr>
              <a:t>17</a:t>
            </a:r>
            <a:r>
              <a:rPr lang="en-US" sz="1800" b="1" dirty="0" smtClean="0">
                <a:solidFill>
                  <a:prstClr val="black"/>
                </a:solidFill>
              </a:rPr>
              <a:t> Ezekias (Hezekiah) </a:t>
            </a:r>
            <a:r>
              <a:rPr lang="en-US" sz="1800" dirty="0" smtClean="0">
                <a:solidFill>
                  <a:prstClr val="black"/>
                </a:solidFill>
              </a:rPr>
              <a:t>fortified his city, and brought in water</a:t>
            </a:r>
          </a:p>
          <a:p>
            <a:pPr algn="l"/>
            <a:r>
              <a:rPr lang="en-US" sz="1800" dirty="0" smtClean="0">
                <a:solidFill>
                  <a:prstClr val="black"/>
                </a:solidFill>
              </a:rPr>
              <a:t>22  For Ezekias … was strong in the ways of David his father, as </a:t>
            </a:r>
            <a:r>
              <a:rPr lang="en-US" sz="1800" b="1" dirty="0" err="1" smtClean="0">
                <a:solidFill>
                  <a:prstClr val="black"/>
                </a:solidFill>
              </a:rPr>
              <a:t>Esay</a:t>
            </a:r>
            <a:r>
              <a:rPr lang="en-US" sz="1800" b="1" dirty="0" smtClean="0">
                <a:solidFill>
                  <a:prstClr val="black"/>
                </a:solidFill>
              </a:rPr>
              <a:t> the prophet  (Isaiah)</a:t>
            </a:r>
            <a:r>
              <a:rPr lang="en-US" sz="1800" dirty="0" smtClean="0">
                <a:solidFill>
                  <a:prstClr val="black"/>
                </a:solidFill>
              </a:rPr>
              <a:t> … had commanded him.</a:t>
            </a:r>
          </a:p>
          <a:p>
            <a:pPr algn="l"/>
            <a:endParaRPr lang="en-US" sz="1800" dirty="0">
              <a:solidFill>
                <a:prstClr val="black"/>
              </a:solidFill>
            </a:endParaRPr>
          </a:p>
        </p:txBody>
      </p:sp>
      <p:sp>
        <p:nvSpPr>
          <p:cNvPr id="7" name="Content Placeholder 2"/>
          <p:cNvSpPr txBox="1">
            <a:spLocks/>
          </p:cNvSpPr>
          <p:nvPr/>
        </p:nvSpPr>
        <p:spPr>
          <a:xfrm>
            <a:off x="7369936" y="0"/>
            <a:ext cx="4822209" cy="685800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smtClean="0">
                <a:solidFill>
                  <a:srgbClr val="0070C0"/>
                </a:solidFill>
              </a:rPr>
              <a:t>49</a:t>
            </a:r>
            <a:r>
              <a:rPr lang="en-US" sz="1900" dirty="0" smtClean="0">
                <a:solidFill>
                  <a:prstClr val="black"/>
                </a:solidFill>
              </a:rPr>
              <a:t>:1 The </a:t>
            </a:r>
            <a:r>
              <a:rPr lang="en-US" sz="1900" dirty="0">
                <a:solidFill>
                  <a:prstClr val="black"/>
                </a:solidFill>
              </a:rPr>
              <a:t>remembrance of </a:t>
            </a:r>
            <a:r>
              <a:rPr lang="en-US" sz="1900" b="1" dirty="0">
                <a:solidFill>
                  <a:prstClr val="black"/>
                </a:solidFill>
              </a:rPr>
              <a:t>Josias </a:t>
            </a:r>
            <a:r>
              <a:rPr lang="en-US" sz="1900" dirty="0">
                <a:solidFill>
                  <a:prstClr val="black"/>
                </a:solidFill>
              </a:rPr>
              <a:t>is like the composition of the </a:t>
            </a:r>
            <a:r>
              <a:rPr lang="en-US" sz="1900" dirty="0" smtClean="0">
                <a:solidFill>
                  <a:prstClr val="black"/>
                </a:solidFill>
              </a:rPr>
              <a:t>perfume</a:t>
            </a:r>
          </a:p>
          <a:p>
            <a:pPr marL="0" indent="0">
              <a:buNone/>
            </a:pPr>
            <a:r>
              <a:rPr lang="en-US" sz="1900" dirty="0" smtClean="0">
                <a:solidFill>
                  <a:prstClr val="black"/>
                </a:solidFill>
              </a:rPr>
              <a:t>6 </a:t>
            </a:r>
            <a:r>
              <a:rPr lang="en-US" sz="1900" dirty="0">
                <a:solidFill>
                  <a:prstClr val="black"/>
                </a:solidFill>
              </a:rPr>
              <a:t>They burnt the chosen city of the </a:t>
            </a:r>
            <a:r>
              <a:rPr lang="en-US" sz="1900" dirty="0" smtClean="0">
                <a:solidFill>
                  <a:prstClr val="black"/>
                </a:solidFill>
              </a:rPr>
              <a:t>sanctuary … </a:t>
            </a:r>
            <a:r>
              <a:rPr lang="en-US" sz="1900" dirty="0">
                <a:solidFill>
                  <a:prstClr val="black"/>
                </a:solidFill>
              </a:rPr>
              <a:t>according to the prophecy of </a:t>
            </a:r>
            <a:r>
              <a:rPr lang="en-US" sz="1900" b="1" dirty="0">
                <a:solidFill>
                  <a:prstClr val="black"/>
                </a:solidFill>
              </a:rPr>
              <a:t>Jeremias</a:t>
            </a:r>
            <a:r>
              <a:rPr lang="en-US" sz="1900" b="1" dirty="0" smtClean="0">
                <a:solidFill>
                  <a:prstClr val="black"/>
                </a:solidFill>
              </a:rPr>
              <a:t>.</a:t>
            </a:r>
          </a:p>
          <a:p>
            <a:pPr marL="0" indent="0">
              <a:buNone/>
            </a:pPr>
            <a:r>
              <a:rPr lang="en-US" sz="1900" dirty="0">
                <a:solidFill>
                  <a:prstClr val="black"/>
                </a:solidFill>
              </a:rPr>
              <a:t>8 It was </a:t>
            </a:r>
            <a:r>
              <a:rPr lang="en-US" sz="1900" b="1" dirty="0">
                <a:solidFill>
                  <a:prstClr val="black"/>
                </a:solidFill>
              </a:rPr>
              <a:t>Ezekiel </a:t>
            </a:r>
            <a:r>
              <a:rPr lang="en-US" sz="1900" dirty="0">
                <a:solidFill>
                  <a:prstClr val="black"/>
                </a:solidFill>
              </a:rPr>
              <a:t>who saw the glorious vision, which was shewed him upon the chariot of the </a:t>
            </a:r>
            <a:r>
              <a:rPr lang="en-US" sz="1900" dirty="0" err="1">
                <a:solidFill>
                  <a:prstClr val="black"/>
                </a:solidFill>
              </a:rPr>
              <a:t>cherubims</a:t>
            </a:r>
            <a:r>
              <a:rPr lang="en-US" sz="1900" dirty="0" smtClean="0">
                <a:solidFill>
                  <a:prstClr val="black"/>
                </a:solidFill>
              </a:rPr>
              <a:t>.</a:t>
            </a:r>
          </a:p>
          <a:p>
            <a:pPr marL="0" indent="0">
              <a:buNone/>
            </a:pPr>
            <a:r>
              <a:rPr lang="en-US" sz="1900" dirty="0" smtClean="0">
                <a:solidFill>
                  <a:prstClr val="black"/>
                </a:solidFill>
              </a:rPr>
              <a:t>10  </a:t>
            </a:r>
            <a:r>
              <a:rPr lang="en-US" sz="1800" dirty="0" smtClean="0">
                <a:solidFill>
                  <a:srgbClr val="000000"/>
                </a:solidFill>
              </a:rPr>
              <a:t>And </a:t>
            </a:r>
            <a:r>
              <a:rPr lang="en-US" sz="1800" dirty="0">
                <a:solidFill>
                  <a:srgbClr val="000000"/>
                </a:solidFill>
              </a:rPr>
              <a:t>of the </a:t>
            </a:r>
            <a:r>
              <a:rPr lang="en-US" sz="1800" b="1" dirty="0">
                <a:solidFill>
                  <a:srgbClr val="000000"/>
                </a:solidFill>
              </a:rPr>
              <a:t>twelve prophets </a:t>
            </a:r>
            <a:r>
              <a:rPr lang="en-US" sz="1800" dirty="0">
                <a:solidFill>
                  <a:srgbClr val="000000"/>
                </a:solidFill>
              </a:rPr>
              <a:t>let the memorial be </a:t>
            </a:r>
            <a:r>
              <a:rPr lang="en-US" sz="1800" dirty="0" smtClean="0">
                <a:solidFill>
                  <a:srgbClr val="000000"/>
                </a:solidFill>
              </a:rPr>
              <a:t>blessed</a:t>
            </a:r>
          </a:p>
          <a:p>
            <a:pPr marL="0" indent="0">
              <a:buNone/>
            </a:pPr>
            <a:r>
              <a:rPr lang="en-US" sz="1800" dirty="0">
                <a:solidFill>
                  <a:srgbClr val="000000"/>
                </a:solidFill>
              </a:rPr>
              <a:t>11 How shall we magnify </a:t>
            </a:r>
            <a:r>
              <a:rPr lang="en-US" sz="1800" b="1" dirty="0" err="1">
                <a:solidFill>
                  <a:srgbClr val="000000"/>
                </a:solidFill>
              </a:rPr>
              <a:t>Zorobabel</a:t>
            </a:r>
            <a:r>
              <a:rPr lang="en-US" sz="1800" dirty="0" smtClean="0">
                <a:solidFill>
                  <a:srgbClr val="000000"/>
                </a:solidFill>
              </a:rPr>
              <a:t>?</a:t>
            </a:r>
          </a:p>
          <a:p>
            <a:pPr marL="0" indent="0">
              <a:buNone/>
            </a:pPr>
            <a:r>
              <a:rPr lang="en-US" sz="1800" dirty="0" smtClean="0">
                <a:solidFill>
                  <a:srgbClr val="000000"/>
                </a:solidFill>
              </a:rPr>
              <a:t>12  So </a:t>
            </a:r>
            <a:r>
              <a:rPr lang="en-US" sz="1800" dirty="0">
                <a:solidFill>
                  <a:srgbClr val="000000"/>
                </a:solidFill>
              </a:rPr>
              <a:t>was </a:t>
            </a:r>
            <a:r>
              <a:rPr lang="en-US" sz="1800" b="1" dirty="0" smtClean="0">
                <a:solidFill>
                  <a:srgbClr val="000000"/>
                </a:solidFill>
              </a:rPr>
              <a:t>Jesus (Joshua)  </a:t>
            </a:r>
            <a:r>
              <a:rPr lang="en-US" sz="1800" dirty="0">
                <a:solidFill>
                  <a:srgbClr val="000000"/>
                </a:solidFill>
              </a:rPr>
              <a:t>the son of </a:t>
            </a:r>
            <a:r>
              <a:rPr lang="en-US" sz="1800" dirty="0" err="1">
                <a:solidFill>
                  <a:srgbClr val="000000"/>
                </a:solidFill>
              </a:rPr>
              <a:t>Josedec</a:t>
            </a:r>
            <a:r>
              <a:rPr lang="en-US" sz="1800" dirty="0">
                <a:solidFill>
                  <a:srgbClr val="000000"/>
                </a:solidFill>
              </a:rPr>
              <a:t>: who in their time </a:t>
            </a:r>
            <a:r>
              <a:rPr lang="en-US" sz="1800" dirty="0" err="1">
                <a:solidFill>
                  <a:srgbClr val="000000"/>
                </a:solidFill>
              </a:rPr>
              <a:t>builded</a:t>
            </a:r>
            <a:r>
              <a:rPr lang="en-US" sz="1800" dirty="0">
                <a:solidFill>
                  <a:srgbClr val="000000"/>
                </a:solidFill>
              </a:rPr>
              <a:t> the </a:t>
            </a:r>
            <a:r>
              <a:rPr lang="en-US" sz="1800" dirty="0" smtClean="0">
                <a:solidFill>
                  <a:srgbClr val="000000"/>
                </a:solidFill>
              </a:rPr>
              <a:t>house</a:t>
            </a:r>
          </a:p>
          <a:p>
            <a:pPr marL="0" indent="0">
              <a:buNone/>
            </a:pPr>
            <a:r>
              <a:rPr lang="en-US" sz="1800" dirty="0">
                <a:solidFill>
                  <a:srgbClr val="000000"/>
                </a:solidFill>
              </a:rPr>
              <a:t>13  And among the elect was </a:t>
            </a:r>
            <a:r>
              <a:rPr lang="en-US" sz="1800" b="1" dirty="0" err="1">
                <a:solidFill>
                  <a:srgbClr val="000000"/>
                </a:solidFill>
              </a:rPr>
              <a:t>Neemias</a:t>
            </a:r>
            <a:r>
              <a:rPr lang="en-US" sz="1800" dirty="0">
                <a:solidFill>
                  <a:srgbClr val="000000"/>
                </a:solidFill>
              </a:rPr>
              <a:t>, whose renown is great, who raised up for us the </a:t>
            </a:r>
            <a:r>
              <a:rPr lang="en-US" sz="1800" dirty="0" smtClean="0">
                <a:solidFill>
                  <a:srgbClr val="000000"/>
                </a:solidFill>
              </a:rPr>
              <a:t>walls</a:t>
            </a:r>
          </a:p>
          <a:p>
            <a:endParaRPr lang="en-US" sz="1800" i="1" dirty="0" smtClean="0">
              <a:solidFill>
                <a:prstClr val="black"/>
              </a:solidFill>
            </a:endParaRPr>
          </a:p>
          <a:p>
            <a:endParaRPr lang="en-US" sz="1800" i="1" dirty="0">
              <a:solidFill>
                <a:prstClr val="black"/>
              </a:solidFill>
            </a:endParaRPr>
          </a:p>
          <a:p>
            <a:endParaRPr lang="en-US" sz="1800" dirty="0">
              <a:solidFill>
                <a:prstClr val="black"/>
              </a:solidFill>
            </a:endParaRPr>
          </a:p>
        </p:txBody>
      </p:sp>
      <p:sp>
        <p:nvSpPr>
          <p:cNvPr id="2" name="Rectangle 1"/>
          <p:cNvSpPr/>
          <p:nvPr/>
        </p:nvSpPr>
        <p:spPr>
          <a:xfrm>
            <a:off x="7401461" y="4478613"/>
            <a:ext cx="4822207" cy="2308324"/>
          </a:xfrm>
          <a:prstGeom prst="rect">
            <a:avLst/>
          </a:prstGeom>
        </p:spPr>
        <p:txBody>
          <a:bodyPr wrap="square">
            <a:spAutoFit/>
          </a:bodyPr>
          <a:lstStyle/>
          <a:p>
            <a:pPr lvl="0"/>
            <a:r>
              <a:rPr lang="en-US" i="1" dirty="0">
                <a:solidFill>
                  <a:srgbClr val="000000"/>
                </a:solidFill>
              </a:rPr>
              <a:t>14 But upon the earth was no man created like </a:t>
            </a:r>
            <a:r>
              <a:rPr lang="en-US" b="1" i="1" dirty="0">
                <a:solidFill>
                  <a:srgbClr val="000000"/>
                </a:solidFill>
              </a:rPr>
              <a:t>Enoch</a:t>
            </a:r>
            <a:r>
              <a:rPr lang="en-US" i="1" dirty="0">
                <a:solidFill>
                  <a:srgbClr val="000000"/>
                </a:solidFill>
              </a:rPr>
              <a:t>; for he was taken from the earth.</a:t>
            </a:r>
          </a:p>
          <a:p>
            <a:pPr lvl="0"/>
            <a:r>
              <a:rPr lang="en-US" i="1" dirty="0">
                <a:solidFill>
                  <a:srgbClr val="000000"/>
                </a:solidFill>
              </a:rPr>
              <a:t>15 Neither was there a young man born like </a:t>
            </a:r>
            <a:r>
              <a:rPr lang="en-US" b="1" i="1" dirty="0">
                <a:solidFill>
                  <a:srgbClr val="000000"/>
                </a:solidFill>
              </a:rPr>
              <a:t>Joseph</a:t>
            </a:r>
            <a:r>
              <a:rPr lang="en-US" i="1" dirty="0">
                <a:solidFill>
                  <a:srgbClr val="000000"/>
                </a:solidFill>
              </a:rPr>
              <a:t>, a governor of his brethren, a stay of the people, whose bones were regarded of the Lord.</a:t>
            </a:r>
          </a:p>
          <a:p>
            <a:pPr lvl="0"/>
            <a:r>
              <a:rPr lang="en-US" i="1" dirty="0">
                <a:solidFill>
                  <a:srgbClr val="000000"/>
                </a:solidFill>
              </a:rPr>
              <a:t>16 </a:t>
            </a:r>
            <a:r>
              <a:rPr lang="en-US" b="1" i="1" dirty="0" err="1">
                <a:solidFill>
                  <a:srgbClr val="000000"/>
                </a:solidFill>
              </a:rPr>
              <a:t>Sem</a:t>
            </a:r>
            <a:r>
              <a:rPr lang="en-US" i="1" dirty="0">
                <a:solidFill>
                  <a:srgbClr val="000000"/>
                </a:solidFill>
              </a:rPr>
              <a:t> and </a:t>
            </a:r>
            <a:r>
              <a:rPr lang="en-US" b="1" i="1" dirty="0">
                <a:solidFill>
                  <a:srgbClr val="000000"/>
                </a:solidFill>
              </a:rPr>
              <a:t>Seth </a:t>
            </a:r>
            <a:r>
              <a:rPr lang="en-US" i="1" dirty="0">
                <a:solidFill>
                  <a:srgbClr val="000000"/>
                </a:solidFill>
              </a:rPr>
              <a:t>were in great </a:t>
            </a:r>
            <a:r>
              <a:rPr lang="en-US" i="1" dirty="0" err="1">
                <a:solidFill>
                  <a:srgbClr val="000000"/>
                </a:solidFill>
              </a:rPr>
              <a:t>honour</a:t>
            </a:r>
            <a:r>
              <a:rPr lang="en-US" i="1" dirty="0">
                <a:solidFill>
                  <a:srgbClr val="000000"/>
                </a:solidFill>
              </a:rPr>
              <a:t> among men, and so was </a:t>
            </a:r>
            <a:r>
              <a:rPr lang="en-US" b="1" i="1" dirty="0">
                <a:solidFill>
                  <a:srgbClr val="000000"/>
                </a:solidFill>
              </a:rPr>
              <a:t>Adam</a:t>
            </a:r>
            <a:r>
              <a:rPr lang="en-US" i="1" dirty="0">
                <a:solidFill>
                  <a:srgbClr val="000000"/>
                </a:solidFill>
              </a:rPr>
              <a:t> above every living thing in creation.</a:t>
            </a:r>
          </a:p>
        </p:txBody>
      </p:sp>
    </p:spTree>
    <p:extLst>
      <p:ext uri="{BB962C8B-B14F-4D97-AF65-F5344CB8AC3E}">
        <p14:creationId xmlns:p14="http://schemas.microsoft.com/office/powerpoint/2010/main" val="110963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218526"/>
            <a:ext cx="4309280" cy="4801957"/>
          </a:xfrm>
          <a:ln>
            <a:noFill/>
          </a:ln>
          <a:effectLst>
            <a:outerShdw blurRad="76200" dir="13500000" sy="23000" kx="1200000" algn="br" rotWithShape="0">
              <a:prstClr val="black">
                <a:alpha val="20000"/>
              </a:prstClr>
            </a:outerShdw>
          </a:effectLst>
          <a:scene3d>
            <a:camera prst="perspectiveFront" fov="5100000">
              <a:rot lat="0" lon="20699996" rev="0"/>
            </a:camera>
            <a:lightRig rig="flood" dir="t">
              <a:rot lat="0" lon="0" rev="13800000"/>
            </a:lightRig>
          </a:scene3d>
          <a:sp3d extrusionH="107950" prstMaterial="plastic">
            <a:bevelT w="82550" h="63500" prst="divot"/>
            <a:bevelB/>
          </a:sp3d>
        </p:spPr>
        <p:style>
          <a:lnRef idx="0">
            <a:schemeClr val="dk1"/>
          </a:lnRef>
          <a:fillRef idx="3">
            <a:schemeClr val="dk1"/>
          </a:fillRef>
          <a:effectRef idx="3">
            <a:schemeClr val="dk1"/>
          </a:effectRef>
          <a:fontRef idx="minor">
            <a:schemeClr val="lt1"/>
          </a:fontRef>
        </p:style>
        <p:txBody>
          <a:bodyPr>
            <a:noAutofit/>
          </a:bodyPr>
          <a:lstStyle/>
          <a:p>
            <a:pPr algn="ctr"/>
            <a:r>
              <a:rPr lang="en-US" dirty="0" smtClean="0">
                <a:solidFill>
                  <a:schemeClr val="bg1"/>
                </a:solidFill>
              </a:rPr>
              <a:t>Abel</a:t>
            </a:r>
          </a:p>
          <a:p>
            <a:pPr algn="ctr"/>
            <a:r>
              <a:rPr lang="en-US" dirty="0" smtClean="0">
                <a:solidFill>
                  <a:schemeClr val="bg1"/>
                </a:solidFill>
              </a:rPr>
              <a:t>Melchizedek</a:t>
            </a:r>
          </a:p>
          <a:p>
            <a:pPr algn="ctr"/>
            <a:r>
              <a:rPr lang="en-US" dirty="0" smtClean="0">
                <a:solidFill>
                  <a:schemeClr val="bg1"/>
                </a:solidFill>
              </a:rPr>
              <a:t>Job</a:t>
            </a:r>
          </a:p>
          <a:p>
            <a:pPr algn="ctr"/>
            <a:r>
              <a:rPr lang="en-US" dirty="0" smtClean="0">
                <a:solidFill>
                  <a:schemeClr val="bg1"/>
                </a:solidFill>
              </a:rPr>
              <a:t>Boaz</a:t>
            </a:r>
          </a:p>
          <a:p>
            <a:pPr algn="ctr"/>
            <a:r>
              <a:rPr lang="en-US" dirty="0" smtClean="0">
                <a:solidFill>
                  <a:schemeClr val="bg1"/>
                </a:solidFill>
              </a:rPr>
              <a:t>Jonathan</a:t>
            </a:r>
            <a:endParaRPr lang="en-US" dirty="0" smtClean="0">
              <a:solidFill>
                <a:schemeClr val="bg1"/>
              </a:solidFill>
            </a:endParaRPr>
          </a:p>
          <a:p>
            <a:pPr algn="ctr"/>
            <a:r>
              <a:rPr lang="en-US" dirty="0" smtClean="0">
                <a:solidFill>
                  <a:schemeClr val="bg1"/>
                </a:solidFill>
              </a:rPr>
              <a:t>EZRA</a:t>
            </a:r>
            <a:endParaRPr lang="en-US" dirty="0" smtClean="0">
              <a:solidFill>
                <a:schemeClr val="bg1"/>
              </a:solidFill>
            </a:endParaRPr>
          </a:p>
          <a:p>
            <a:pPr algn="ctr"/>
            <a:r>
              <a:rPr lang="en-US" dirty="0" smtClean="0">
                <a:solidFill>
                  <a:schemeClr val="bg1"/>
                </a:solidFill>
              </a:rPr>
              <a:t>Mordecai</a:t>
            </a:r>
          </a:p>
          <a:p>
            <a:pPr algn="ctr"/>
            <a:r>
              <a:rPr lang="en-US" dirty="0">
                <a:solidFill>
                  <a:schemeClr val="bg1"/>
                </a:solidFill>
              </a:rPr>
              <a:t>(</a:t>
            </a:r>
            <a:r>
              <a:rPr lang="en-US" i="1" dirty="0">
                <a:solidFill>
                  <a:schemeClr val="bg1"/>
                </a:solidFill>
              </a:rPr>
              <a:t>almost Joseph</a:t>
            </a:r>
            <a:r>
              <a:rPr lang="en-US" dirty="0">
                <a:solidFill>
                  <a:schemeClr val="bg1"/>
                </a:solidFill>
              </a:rPr>
              <a:t>)</a:t>
            </a:r>
          </a:p>
          <a:p>
            <a:pPr marL="0" indent="0" algn="ctr">
              <a:buNone/>
            </a:pPr>
            <a:r>
              <a:rPr lang="en-US" sz="2000" dirty="0">
                <a:solidFill>
                  <a:schemeClr val="bg1"/>
                </a:solidFill>
              </a:rPr>
              <a:t>skipped in orig. chron. review</a:t>
            </a:r>
          </a:p>
          <a:p>
            <a:pPr algn="ctr"/>
            <a:endParaRPr lang="en-US" sz="2000" dirty="0">
              <a:solidFill>
                <a:schemeClr val="bg1"/>
              </a:solidFill>
            </a:endParaRPr>
          </a:p>
        </p:txBody>
      </p:sp>
      <p:sp>
        <p:nvSpPr>
          <p:cNvPr id="8" name="TextBox 7"/>
          <p:cNvSpPr txBox="1"/>
          <p:nvPr/>
        </p:nvSpPr>
        <p:spPr>
          <a:xfrm>
            <a:off x="-1" y="216"/>
            <a:ext cx="4533901"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b="1" dirty="0" smtClean="0"/>
              <a:t>REPLY #1 </a:t>
            </a:r>
            <a:endParaRPr lang="en-US" sz="3600" b="1" dirty="0"/>
          </a:p>
        </p:txBody>
      </p:sp>
      <p:sp>
        <p:nvSpPr>
          <p:cNvPr id="9" name="TextBox 8"/>
          <p:cNvSpPr txBox="1"/>
          <p:nvPr/>
        </p:nvSpPr>
        <p:spPr>
          <a:xfrm>
            <a:off x="4934086" y="216"/>
            <a:ext cx="7258055"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b="1" dirty="0" smtClean="0"/>
              <a:t>REPLY #2 </a:t>
            </a:r>
            <a:endParaRPr lang="en-US" sz="3600" b="1" dirty="0"/>
          </a:p>
        </p:txBody>
      </p:sp>
      <p:sp>
        <p:nvSpPr>
          <p:cNvPr id="11" name="Title 1"/>
          <p:cNvSpPr txBox="1">
            <a:spLocks/>
          </p:cNvSpPr>
          <p:nvPr/>
        </p:nvSpPr>
        <p:spPr>
          <a:xfrm>
            <a:off x="8648700" y="1123956"/>
            <a:ext cx="3048000" cy="5029195"/>
          </a:xfrm>
          <a:prstGeom prst="rect">
            <a:avLst/>
          </a:prstGeom>
          <a:effectLst>
            <a:outerShdw blurRad="76200" dir="18900000" sy="23000" kx="-1200000" algn="bl" rotWithShape="0">
              <a:prstClr val="black">
                <a:alpha val="20000"/>
              </a:prstClr>
            </a:outerShdw>
          </a:effectLst>
          <a:scene3d>
            <a:camera prst="perspectiveFront" fov="5100000">
              <a:rot lat="0" lon="900004" rev="0"/>
            </a:camera>
            <a:lightRig rig="flood" dir="t">
              <a:rot lat="0" lon="0" rev="13800000"/>
            </a:lightRig>
          </a:scene3d>
          <a:sp3d extrusionH="107950" prstMaterial="plastic">
            <a:bevelT w="82550" h="63500" prst="divot"/>
            <a:bevelB/>
          </a:sp3d>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100" b="1" dirty="0">
                <a:solidFill>
                  <a:prstClr val="white"/>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t>EZEKIEL </a:t>
            </a:r>
            <a:br>
              <a:rPr lang="en-US" sz="3100" b="1" dirty="0">
                <a:solidFill>
                  <a:prstClr val="white"/>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br>
            <a:r>
              <a:rPr lang="en-US" sz="3100" b="1" dirty="0">
                <a:solidFill>
                  <a:prstClr val="white"/>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t>(597 / 571 BC)</a:t>
            </a:r>
            <a:r>
              <a:rPr lang="en-US" sz="3100" dirty="0">
                <a:solidFill>
                  <a:prstClr val="white"/>
                </a:solidFill>
              </a:rPr>
              <a:t/>
            </a:r>
            <a:br>
              <a:rPr lang="en-US" sz="3100" dirty="0">
                <a:solidFill>
                  <a:prstClr val="white"/>
                </a:solidFill>
              </a:rPr>
            </a:br>
            <a:r>
              <a:rPr lang="en-US" sz="3300" b="1" dirty="0" smtClean="0">
                <a:solidFill>
                  <a:schemeClr val="bg1"/>
                </a:solidFill>
              </a:rPr>
              <a:t>28.3</a:t>
            </a:r>
          </a:p>
          <a:p>
            <a:pPr algn="ctr"/>
            <a:r>
              <a:rPr lang="en-US" sz="3300" dirty="0" smtClean="0">
                <a:solidFill>
                  <a:schemeClr val="bg1"/>
                </a:solidFill>
              </a:rPr>
              <a:t> you are indeed</a:t>
            </a:r>
          </a:p>
          <a:p>
            <a:pPr algn="ctr"/>
            <a:r>
              <a:rPr lang="en-US" sz="3300" dirty="0" smtClean="0">
                <a:solidFill>
                  <a:schemeClr val="bg1"/>
                </a:solidFill>
              </a:rPr>
              <a:t>wiser than</a:t>
            </a:r>
          </a:p>
          <a:p>
            <a:pPr algn="ctr"/>
            <a:r>
              <a:rPr lang="en-US" sz="3300" dirty="0" smtClean="0">
                <a:solidFill>
                  <a:srgbClr val="FFFF00"/>
                </a:solidFill>
              </a:rPr>
              <a:t>Daniel</a:t>
            </a:r>
            <a:r>
              <a:rPr lang="en-US" sz="3300" dirty="0" smtClean="0">
                <a:solidFill>
                  <a:schemeClr val="bg1"/>
                </a:solidFill>
              </a:rPr>
              <a:t>; </a:t>
            </a:r>
          </a:p>
          <a:p>
            <a:pPr algn="ctr"/>
            <a:r>
              <a:rPr lang="en-US" sz="3300" dirty="0" smtClean="0">
                <a:solidFill>
                  <a:schemeClr val="bg1"/>
                </a:solidFill>
              </a:rPr>
              <a:t>no secret</a:t>
            </a:r>
          </a:p>
          <a:p>
            <a:pPr algn="ctr"/>
            <a:r>
              <a:rPr lang="en-US" sz="3300" dirty="0" smtClean="0">
                <a:solidFill>
                  <a:schemeClr val="bg1"/>
                </a:solidFill>
              </a:rPr>
              <a:t>is hidden</a:t>
            </a:r>
          </a:p>
          <a:p>
            <a:pPr algn="ctr"/>
            <a:r>
              <a:rPr lang="en-US" sz="3300" dirty="0" smtClean="0">
                <a:solidFill>
                  <a:schemeClr val="bg1"/>
                </a:solidFill>
              </a:rPr>
              <a:t>from you</a:t>
            </a:r>
            <a:endParaRPr lang="en-US" sz="3300" dirty="0">
              <a:solidFill>
                <a:schemeClr val="bg1"/>
              </a:solidFill>
            </a:endParaRPr>
          </a:p>
        </p:txBody>
      </p:sp>
      <p:sp>
        <p:nvSpPr>
          <p:cNvPr id="2" name="Title 1"/>
          <p:cNvSpPr>
            <a:spLocks noGrp="1"/>
          </p:cNvSpPr>
          <p:nvPr>
            <p:ph type="title"/>
          </p:nvPr>
        </p:nvSpPr>
        <p:spPr>
          <a:xfrm>
            <a:off x="4503760" y="1215173"/>
            <a:ext cx="4421875" cy="4810551"/>
          </a:xfrm>
          <a:ln>
            <a:noFill/>
          </a:ln>
          <a:effectLst>
            <a:outerShdw blurRad="76200" dir="18900000" sy="23000" kx="-1200000" algn="bl" rotWithShape="0">
              <a:prstClr val="black">
                <a:alpha val="20000"/>
              </a:prstClr>
            </a:outerShdw>
          </a:effectLst>
          <a:scene3d>
            <a:camera prst="perspectiveFront" fov="5100000">
              <a:rot lat="0" lon="900001" rev="0"/>
            </a:camera>
            <a:lightRig rig="flood" dir="t">
              <a:rot lat="0" lon="0" rev="13800000"/>
            </a:lightRig>
          </a:scene3d>
          <a:sp3d extrusionH="107950" prstMaterial="plastic">
            <a:bevelT w="82550" h="63500" prst="divot"/>
            <a:bevelB/>
          </a:sp3d>
        </p:spPr>
        <p:style>
          <a:lnRef idx="0">
            <a:schemeClr val="dk1"/>
          </a:lnRef>
          <a:fillRef idx="3">
            <a:schemeClr val="dk1"/>
          </a:fillRef>
          <a:effectRef idx="3">
            <a:schemeClr val="dk1"/>
          </a:effectRef>
          <a:fontRef idx="minor">
            <a:schemeClr val="lt1"/>
          </a:fontRef>
        </p:style>
        <p:txBody>
          <a:bodyPr>
            <a:normAutofit/>
          </a:bodyPr>
          <a:lstStyle/>
          <a:p>
            <a:pPr algn="ctr"/>
            <a:r>
              <a:rPr lang="en-US" sz="3100" b="1" dirty="0" smtClean="0">
                <a:solidFill>
                  <a:schemeClr val="bg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t>EZEKIEL </a:t>
            </a:r>
            <a:br>
              <a:rPr lang="en-US" sz="3100" b="1" dirty="0" smtClean="0">
                <a:solidFill>
                  <a:schemeClr val="bg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br>
            <a:r>
              <a:rPr lang="en-US" sz="3100" b="1" dirty="0" smtClean="0">
                <a:solidFill>
                  <a:schemeClr val="bg1"/>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rPr>
              <a:t>(597 / 571 BC)</a:t>
            </a:r>
            <a:r>
              <a:rPr lang="en-US" sz="3100" dirty="0" smtClean="0">
                <a:solidFill>
                  <a:schemeClr val="bg1"/>
                </a:solidFill>
              </a:rPr>
              <a:t/>
            </a:r>
            <a:br>
              <a:rPr lang="en-US" sz="3100" dirty="0" smtClean="0">
                <a:solidFill>
                  <a:schemeClr val="bg1"/>
                </a:solidFill>
              </a:rPr>
            </a:br>
            <a:r>
              <a:rPr lang="en-US" sz="3100" b="1" dirty="0" smtClean="0">
                <a:solidFill>
                  <a:schemeClr val="bg1"/>
                </a:solidFill>
              </a:rPr>
              <a:t>14.14</a:t>
            </a:r>
            <a:r>
              <a:rPr lang="en-US" sz="3100" dirty="0" smtClean="0">
                <a:solidFill>
                  <a:schemeClr val="bg1"/>
                </a:solidFill>
              </a:rPr>
              <a:t>  </a:t>
            </a:r>
            <a:br>
              <a:rPr lang="en-US" sz="3100" dirty="0" smtClean="0">
                <a:solidFill>
                  <a:schemeClr val="bg1"/>
                </a:solidFill>
              </a:rPr>
            </a:br>
            <a:r>
              <a:rPr lang="en-US" sz="3100" dirty="0" smtClean="0">
                <a:solidFill>
                  <a:schemeClr val="bg1"/>
                </a:solidFill>
              </a:rPr>
              <a:t>even </a:t>
            </a:r>
            <a:r>
              <a:rPr lang="en-US" sz="3100" dirty="0">
                <a:solidFill>
                  <a:schemeClr val="bg1"/>
                </a:solidFill>
              </a:rPr>
              <a:t>if these three men, </a:t>
            </a:r>
            <a:r>
              <a:rPr lang="en-US" sz="3100" dirty="0">
                <a:solidFill>
                  <a:srgbClr val="FFFF00"/>
                </a:solidFill>
              </a:rPr>
              <a:t>Noah, Daniel, and Job, </a:t>
            </a:r>
            <a:r>
              <a:rPr lang="en-US" sz="3100" dirty="0">
                <a:solidFill>
                  <a:schemeClr val="bg1"/>
                </a:solidFill>
              </a:rPr>
              <a:t>were in it, they would deliver but their own lives by their righteousness, declares the Lord GOD</a:t>
            </a:r>
            <a:r>
              <a:rPr lang="en-US" sz="3100" dirty="0" smtClean="0">
                <a:solidFill>
                  <a:schemeClr val="bg1"/>
                </a:solidFill>
              </a:rPr>
              <a:t>.</a:t>
            </a:r>
            <a:endParaRPr lang="en-US" sz="3100" dirty="0">
              <a:solidFill>
                <a:schemeClr val="bg1"/>
              </a:solidFill>
            </a:endParaRPr>
          </a:p>
        </p:txBody>
      </p:sp>
      <p:sp>
        <p:nvSpPr>
          <p:cNvPr id="5" name="Cross 4"/>
          <p:cNvSpPr/>
          <p:nvPr/>
        </p:nvSpPr>
        <p:spPr>
          <a:xfrm rot="19098633">
            <a:off x="2211129" y="1237778"/>
            <a:ext cx="1648811" cy="1615777"/>
          </a:xfrm>
          <a:prstGeom prst="plus">
            <a:avLst>
              <a:gd name="adj" fmla="val 45103"/>
            </a:avLst>
          </a:prstGeom>
          <a:solidFill>
            <a:srgbClr val="C00000"/>
          </a:solidFill>
          <a:ln>
            <a:noFill/>
          </a:ln>
          <a:effectLst>
            <a:outerShdw blurRad="225425" dist="50800" dir="5220000" algn="ctr">
              <a:srgbClr val="000000">
                <a:alpha val="33000"/>
              </a:srgbClr>
            </a:outerShdw>
          </a:effectLst>
          <a:scene3d>
            <a:camera prst="perspectiveFront" fov="900000">
              <a:rot lat="1596641" lon="19761711" rev="21289431"/>
            </a:camera>
            <a:lightRig rig="harsh" dir="t">
              <a:rot lat="0" lon="0" rev="3000000"/>
            </a:lightRig>
          </a:scene3d>
          <a:sp3d extrusionH="254000" contourW="19050">
            <a:bevelT w="0" h="31750" prst="angle"/>
            <a:bevelB w="44450" h="44450" prst="angle"/>
            <a:extrusionClr>
              <a:srgbClr val="C00000"/>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86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2"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66949" y="-17252"/>
            <a:ext cx="9813744" cy="3429000"/>
            <a:chOff x="2266949" y="-34504"/>
            <a:chExt cx="9813744" cy="3429000"/>
          </a:xfrm>
        </p:grpSpPr>
        <p:sp>
          <p:nvSpPr>
            <p:cNvPr id="5" name="Content Placeholder 2"/>
            <p:cNvSpPr txBox="1">
              <a:spLocks/>
            </p:cNvSpPr>
            <p:nvPr/>
          </p:nvSpPr>
          <p:spPr>
            <a:xfrm>
              <a:off x="2266949" y="-17252"/>
              <a:ext cx="2478216" cy="340797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solidFill>
                    <a:prstClr val="black"/>
                  </a:solidFill>
                </a:rPr>
                <a:t>Enoch</a:t>
              </a:r>
              <a:r>
                <a:rPr lang="en-US" sz="1800" dirty="0" smtClean="0">
                  <a:solidFill>
                    <a:prstClr val="black"/>
                  </a:solidFill>
                </a:rPr>
                <a:t> </a:t>
              </a:r>
            </a:p>
            <a:p>
              <a:pPr marL="0" indent="0">
                <a:buFont typeface="Arial" panose="020B0604020202020204" pitchFamily="34" charset="0"/>
                <a:buNone/>
              </a:pPr>
              <a:r>
                <a:rPr lang="en-US" sz="1800" b="1" dirty="0" smtClean="0">
                  <a:solidFill>
                    <a:prstClr val="black"/>
                  </a:solidFill>
                </a:rPr>
                <a:t>Noah</a:t>
              </a:r>
              <a:r>
                <a:rPr lang="en-US" sz="1800" dirty="0" smtClean="0">
                  <a:solidFill>
                    <a:prstClr val="black"/>
                  </a:solidFill>
                </a:rPr>
                <a:t> </a:t>
              </a:r>
            </a:p>
            <a:p>
              <a:pPr marL="0" indent="0">
                <a:buFont typeface="Arial" panose="020B0604020202020204" pitchFamily="34" charset="0"/>
                <a:buNone/>
              </a:pPr>
              <a:r>
                <a:rPr lang="en-US" sz="1800" b="1" dirty="0" smtClean="0">
                  <a:solidFill>
                    <a:prstClr val="black"/>
                  </a:solidFill>
                </a:rPr>
                <a:t>Abraham</a:t>
              </a:r>
            </a:p>
            <a:p>
              <a:pPr marL="0" indent="0">
                <a:buFont typeface="Arial" panose="020B0604020202020204" pitchFamily="34" charset="0"/>
                <a:buNone/>
              </a:pPr>
              <a:r>
                <a:rPr lang="en-US" sz="1800" b="1" dirty="0" smtClean="0">
                  <a:solidFill>
                    <a:prstClr val="black"/>
                  </a:solidFill>
                </a:rPr>
                <a:t>Isaac</a:t>
              </a:r>
            </a:p>
            <a:p>
              <a:pPr marL="0" indent="0">
                <a:buFont typeface="Arial" panose="020B0604020202020204" pitchFamily="34" charset="0"/>
                <a:buNone/>
              </a:pPr>
              <a:r>
                <a:rPr lang="en-US" sz="1800" b="1" dirty="0" smtClean="0">
                  <a:solidFill>
                    <a:prstClr val="black"/>
                  </a:solidFill>
                </a:rPr>
                <a:t>Jacob</a:t>
              </a:r>
            </a:p>
            <a:p>
              <a:pPr marL="0" indent="0">
                <a:buFont typeface="Arial" panose="020B0604020202020204" pitchFamily="34" charset="0"/>
                <a:buNone/>
              </a:pPr>
              <a:r>
                <a:rPr lang="en-US" sz="1800" b="1" dirty="0" smtClean="0">
                  <a:solidFill>
                    <a:prstClr val="black"/>
                  </a:solidFill>
                </a:rPr>
                <a:t>twelve </a:t>
              </a:r>
              <a:r>
                <a:rPr lang="en-US" sz="1800" b="1" dirty="0">
                  <a:solidFill>
                    <a:prstClr val="black"/>
                  </a:solidFill>
                </a:rPr>
                <a:t>tribes </a:t>
              </a:r>
              <a:endParaRPr lang="en-US" sz="1800" b="1" dirty="0" smtClean="0">
                <a:solidFill>
                  <a:prstClr val="black"/>
                </a:solidFill>
              </a:endParaRPr>
            </a:p>
            <a:p>
              <a:pPr marL="0" indent="0">
                <a:buFont typeface="Arial" panose="020B0604020202020204" pitchFamily="34" charset="0"/>
                <a:buNone/>
              </a:pPr>
              <a:r>
                <a:rPr lang="en-US" sz="1800" b="1" dirty="0" smtClean="0">
                  <a:solidFill>
                    <a:prstClr val="black"/>
                  </a:solidFill>
                </a:rPr>
                <a:t>Moses</a:t>
              </a:r>
            </a:p>
            <a:p>
              <a:pPr marL="0" indent="0">
                <a:buFont typeface="Arial" panose="020B0604020202020204" pitchFamily="34" charset="0"/>
                <a:buNone/>
              </a:pPr>
              <a:r>
                <a:rPr lang="en-US" sz="1800" b="1" dirty="0" smtClean="0">
                  <a:solidFill>
                    <a:prstClr val="black"/>
                  </a:solidFill>
                </a:rPr>
                <a:t>Aaron (of Levi)</a:t>
              </a:r>
            </a:p>
            <a:p>
              <a:pPr marL="0" indent="0">
                <a:buFont typeface="Arial" panose="020B0604020202020204" pitchFamily="34" charset="0"/>
                <a:buNone/>
              </a:pPr>
              <a:endParaRPr lang="en-US" sz="1800" dirty="0" smtClean="0">
                <a:solidFill>
                  <a:prstClr val="black"/>
                </a:solidFill>
              </a:endParaRPr>
            </a:p>
          </p:txBody>
        </p:sp>
        <p:sp>
          <p:nvSpPr>
            <p:cNvPr id="8" name="Content Placeholder 2"/>
            <p:cNvSpPr txBox="1">
              <a:spLocks/>
            </p:cNvSpPr>
            <p:nvPr/>
          </p:nvSpPr>
          <p:spPr>
            <a:xfrm>
              <a:off x="4972049" y="-34504"/>
              <a:ext cx="3236237" cy="342900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1800" b="1" dirty="0" err="1">
                  <a:solidFill>
                    <a:prstClr val="black"/>
                  </a:solidFill>
                </a:rPr>
                <a:t>Phinees</a:t>
              </a:r>
              <a:r>
                <a:rPr lang="en-US" sz="1800" b="1" dirty="0">
                  <a:solidFill>
                    <a:prstClr val="black"/>
                  </a:solidFill>
                </a:rPr>
                <a:t> </a:t>
              </a:r>
              <a:r>
                <a:rPr lang="en-US" sz="1800" dirty="0">
                  <a:solidFill>
                    <a:prstClr val="black"/>
                  </a:solidFill>
                </a:rPr>
                <a:t>the son of </a:t>
              </a:r>
              <a:r>
                <a:rPr lang="en-US" sz="1800" dirty="0" err="1">
                  <a:solidFill>
                    <a:prstClr val="black"/>
                  </a:solidFill>
                </a:rPr>
                <a:t>Eleazar</a:t>
              </a:r>
              <a:endParaRPr lang="en-US" sz="1800" dirty="0">
                <a:solidFill>
                  <a:prstClr val="black"/>
                </a:solidFill>
              </a:endParaRPr>
            </a:p>
            <a:p>
              <a:pPr marL="0" lvl="0" indent="0">
                <a:lnSpc>
                  <a:spcPct val="100000"/>
                </a:lnSpc>
                <a:spcBef>
                  <a:spcPts val="0"/>
                </a:spcBef>
                <a:buNone/>
              </a:pPr>
              <a:r>
                <a:rPr lang="en-US" sz="1800" b="1" dirty="0">
                  <a:solidFill>
                    <a:prstClr val="black"/>
                  </a:solidFill>
                </a:rPr>
                <a:t>Jesus (Joshua) </a:t>
              </a:r>
              <a:endParaRPr lang="en-US" sz="1800" b="1" dirty="0" smtClean="0">
                <a:solidFill>
                  <a:prstClr val="black"/>
                </a:solidFill>
              </a:endParaRPr>
            </a:p>
            <a:p>
              <a:pPr marL="0" lvl="0" indent="0">
                <a:lnSpc>
                  <a:spcPct val="100000"/>
                </a:lnSpc>
                <a:spcBef>
                  <a:spcPts val="0"/>
                </a:spcBef>
                <a:buNone/>
              </a:pPr>
              <a:r>
                <a:rPr lang="en-US" sz="1800" b="1" dirty="0" smtClean="0">
                  <a:solidFill>
                    <a:prstClr val="black"/>
                  </a:solidFill>
                </a:rPr>
                <a:t>Caleb</a:t>
              </a:r>
              <a:endParaRPr lang="en-US" sz="1800" b="1" dirty="0">
                <a:solidFill>
                  <a:prstClr val="black"/>
                </a:solidFill>
              </a:endParaRPr>
            </a:p>
            <a:p>
              <a:pPr marL="0" lvl="0" indent="0">
                <a:lnSpc>
                  <a:spcPct val="100000"/>
                </a:lnSpc>
                <a:spcBef>
                  <a:spcPts val="0"/>
                </a:spcBef>
                <a:buNone/>
              </a:pPr>
              <a:r>
                <a:rPr lang="en-US" sz="1800" b="1" dirty="0">
                  <a:solidFill>
                    <a:prstClr val="black"/>
                  </a:solidFill>
                </a:rPr>
                <a:t>Judges</a:t>
              </a:r>
            </a:p>
            <a:p>
              <a:pPr marL="0" indent="0">
                <a:buFont typeface="Arial" panose="020B0604020202020204" pitchFamily="34" charset="0"/>
                <a:buNone/>
              </a:pPr>
              <a:r>
                <a:rPr lang="en-US" sz="1800" b="1" dirty="0" smtClean="0">
                  <a:solidFill>
                    <a:prstClr val="black"/>
                  </a:solidFill>
                </a:rPr>
                <a:t>Samuel</a:t>
              </a:r>
            </a:p>
            <a:p>
              <a:pPr marL="0" indent="0">
                <a:buFont typeface="Arial" panose="020B0604020202020204" pitchFamily="34" charset="0"/>
                <a:buNone/>
              </a:pPr>
              <a:r>
                <a:rPr lang="en-US" sz="1800" b="1" dirty="0" smtClean="0">
                  <a:solidFill>
                    <a:prstClr val="black"/>
                  </a:solidFill>
                </a:rPr>
                <a:t>Nathan</a:t>
              </a:r>
            </a:p>
            <a:p>
              <a:pPr marL="0" indent="0">
                <a:buFont typeface="Arial" panose="020B0604020202020204" pitchFamily="34" charset="0"/>
                <a:buNone/>
              </a:pPr>
              <a:r>
                <a:rPr lang="en-US" sz="1800" b="1" dirty="0" smtClean="0">
                  <a:solidFill>
                    <a:prstClr val="black"/>
                  </a:solidFill>
                </a:rPr>
                <a:t>David   </a:t>
              </a:r>
              <a:r>
                <a:rPr lang="en-US" sz="1800" dirty="0" smtClean="0">
                  <a:solidFill>
                    <a:prstClr val="black"/>
                  </a:solidFill>
                </a:rPr>
                <a:t>son of Jesse</a:t>
              </a:r>
            </a:p>
            <a:p>
              <a:pPr marL="0" indent="0">
                <a:buFont typeface="Arial" panose="020B0604020202020204" pitchFamily="34" charset="0"/>
                <a:buNone/>
              </a:pPr>
              <a:r>
                <a:rPr lang="en-US" sz="1800" b="1" dirty="0" smtClean="0">
                  <a:solidFill>
                    <a:prstClr val="black"/>
                  </a:solidFill>
                </a:rPr>
                <a:t>Elias (Elijah) </a:t>
              </a:r>
            </a:p>
            <a:p>
              <a:pPr marL="0" indent="0">
                <a:buFont typeface="Arial" panose="020B0604020202020204" pitchFamily="34" charset="0"/>
                <a:buNone/>
              </a:pPr>
              <a:r>
                <a:rPr lang="en-US" sz="1800" b="1" dirty="0" smtClean="0">
                  <a:solidFill>
                    <a:prstClr val="black"/>
                  </a:solidFill>
                </a:rPr>
                <a:t>Ezekias (Hezekiah)</a:t>
              </a:r>
            </a:p>
          </p:txBody>
        </p:sp>
        <p:sp>
          <p:nvSpPr>
            <p:cNvPr id="9" name="Content Placeholder 2"/>
            <p:cNvSpPr txBox="1">
              <a:spLocks/>
            </p:cNvSpPr>
            <p:nvPr/>
          </p:nvSpPr>
          <p:spPr>
            <a:xfrm>
              <a:off x="8395797" y="-21021"/>
              <a:ext cx="3684896" cy="340995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err="1" smtClean="0">
                  <a:solidFill>
                    <a:prstClr val="black"/>
                  </a:solidFill>
                </a:rPr>
                <a:t>Esay</a:t>
              </a:r>
              <a:r>
                <a:rPr lang="en-US" sz="1800" b="1" dirty="0" smtClean="0">
                  <a:solidFill>
                    <a:prstClr val="black"/>
                  </a:solidFill>
                </a:rPr>
                <a:t> (Isaiah)</a:t>
              </a:r>
            </a:p>
            <a:p>
              <a:pPr marL="0" indent="0">
                <a:buFont typeface="Arial" panose="020B0604020202020204" pitchFamily="34" charset="0"/>
                <a:buNone/>
              </a:pPr>
              <a:r>
                <a:rPr lang="en-US" sz="1800" b="1" dirty="0" smtClean="0">
                  <a:solidFill>
                    <a:prstClr val="black"/>
                  </a:solidFill>
                </a:rPr>
                <a:t>Josias</a:t>
              </a:r>
            </a:p>
            <a:p>
              <a:pPr marL="0" indent="0">
                <a:buFont typeface="Arial" panose="020B0604020202020204" pitchFamily="34" charset="0"/>
                <a:buNone/>
              </a:pPr>
              <a:r>
                <a:rPr lang="en-US" sz="1800" b="1" dirty="0" smtClean="0">
                  <a:solidFill>
                    <a:prstClr val="black"/>
                  </a:solidFill>
                </a:rPr>
                <a:t>Jeremias</a:t>
              </a:r>
            </a:p>
            <a:p>
              <a:pPr marL="0" indent="0">
                <a:buFont typeface="Arial" panose="020B0604020202020204" pitchFamily="34" charset="0"/>
                <a:buNone/>
              </a:pPr>
              <a:r>
                <a:rPr lang="en-US" sz="1800" b="1" dirty="0" smtClean="0">
                  <a:solidFill>
                    <a:prstClr val="black"/>
                  </a:solidFill>
                </a:rPr>
                <a:t>Ezekiel</a:t>
              </a:r>
            </a:p>
            <a:p>
              <a:pPr marL="0" indent="0">
                <a:buFont typeface="Arial" panose="020B0604020202020204" pitchFamily="34" charset="0"/>
                <a:buNone/>
              </a:pPr>
              <a:r>
                <a:rPr lang="en-US" sz="1800" b="1" dirty="0" smtClean="0">
                  <a:solidFill>
                    <a:prstClr val="black"/>
                  </a:solidFill>
                </a:rPr>
                <a:t>Twelve Prophets</a:t>
              </a:r>
            </a:p>
            <a:p>
              <a:pPr marL="0" indent="0">
                <a:buFont typeface="Arial" panose="020B0604020202020204" pitchFamily="34" charset="0"/>
                <a:buNone/>
              </a:pPr>
              <a:r>
                <a:rPr lang="en-US" sz="1800" b="1" dirty="0" err="1" smtClean="0">
                  <a:solidFill>
                    <a:prstClr val="black"/>
                  </a:solidFill>
                </a:rPr>
                <a:t>Zorababel</a:t>
              </a:r>
              <a:endParaRPr lang="en-US" sz="1800" b="1" dirty="0" smtClean="0">
                <a:solidFill>
                  <a:prstClr val="black"/>
                </a:solidFill>
              </a:endParaRPr>
            </a:p>
            <a:p>
              <a:pPr marL="0" indent="0">
                <a:buFont typeface="Arial" panose="020B0604020202020204" pitchFamily="34" charset="0"/>
                <a:buNone/>
              </a:pPr>
              <a:r>
                <a:rPr lang="en-US" sz="1800" b="1" dirty="0" smtClean="0">
                  <a:solidFill>
                    <a:prstClr val="black"/>
                  </a:solidFill>
                </a:rPr>
                <a:t>Jesus (Joshua son of </a:t>
              </a:r>
              <a:r>
                <a:rPr lang="en-US" sz="1800" b="1" dirty="0" err="1" smtClean="0">
                  <a:solidFill>
                    <a:prstClr val="black"/>
                  </a:solidFill>
                </a:rPr>
                <a:t>Josedec</a:t>
              </a:r>
              <a:r>
                <a:rPr lang="en-US" sz="1800" b="1" dirty="0" smtClean="0">
                  <a:solidFill>
                    <a:prstClr val="black"/>
                  </a:solidFill>
                </a:rPr>
                <a:t>)</a:t>
              </a:r>
            </a:p>
            <a:p>
              <a:pPr marL="0" indent="0">
                <a:buFont typeface="Arial" panose="020B0604020202020204" pitchFamily="34" charset="0"/>
                <a:buNone/>
              </a:pPr>
              <a:r>
                <a:rPr lang="en-US" sz="1800" b="1" dirty="0" err="1" smtClean="0">
                  <a:solidFill>
                    <a:prstClr val="black"/>
                  </a:solidFill>
                </a:rPr>
                <a:t>Neemias</a:t>
              </a:r>
              <a:endParaRPr lang="en-US" sz="1800" b="1" dirty="0" smtClean="0">
                <a:solidFill>
                  <a:prstClr val="black"/>
                </a:solidFill>
              </a:endParaRPr>
            </a:p>
            <a:p>
              <a:pPr marL="0" indent="0">
                <a:buFont typeface="Arial" panose="020B0604020202020204" pitchFamily="34" charset="0"/>
                <a:buNone/>
              </a:pPr>
              <a:r>
                <a:rPr lang="en-US" sz="1800" b="1" dirty="0" smtClean="0">
                  <a:solidFill>
                    <a:prstClr val="black"/>
                  </a:solidFill>
                </a:rPr>
                <a:t>Enoch / Joseph / </a:t>
              </a:r>
              <a:r>
                <a:rPr lang="en-US" sz="1800" b="1" dirty="0" err="1" smtClean="0">
                  <a:solidFill>
                    <a:prstClr val="black"/>
                  </a:solidFill>
                </a:rPr>
                <a:t>Sem</a:t>
              </a:r>
              <a:r>
                <a:rPr lang="en-US" sz="1800" b="1" dirty="0" smtClean="0">
                  <a:solidFill>
                    <a:prstClr val="black"/>
                  </a:solidFill>
                </a:rPr>
                <a:t> / Seth / Adam</a:t>
              </a:r>
              <a:endParaRPr lang="en-US" sz="1800" b="1" dirty="0">
                <a:solidFill>
                  <a:prstClr val="black"/>
                </a:solidFill>
              </a:endParaRPr>
            </a:p>
          </p:txBody>
        </p:sp>
      </p:grpSp>
      <p:sp>
        <p:nvSpPr>
          <p:cNvPr id="4" name="Down Arrow 3"/>
          <p:cNvSpPr/>
          <p:nvPr/>
        </p:nvSpPr>
        <p:spPr>
          <a:xfrm rot="16200000">
            <a:off x="-238125" y="1226958"/>
            <a:ext cx="3448052" cy="914401"/>
          </a:xfrm>
          <a:prstGeom prst="downArrow">
            <a:avLst>
              <a:gd name="adj1" fmla="val 85652"/>
              <a:gd name="adj2" fmla="val 50000"/>
            </a:avLst>
          </a:prstGeom>
          <a:solidFill>
            <a:srgbClr val="FFFF00"/>
          </a:solidFill>
          <a:ln>
            <a:noFill/>
          </a:ln>
          <a:effectLst>
            <a:outerShdw blurRad="149987" dist="250190" dir="8460000" algn="ctr">
              <a:srgbClr val="000000">
                <a:alpha val="51000"/>
              </a:srgbClr>
            </a:outerShdw>
          </a:effectLst>
          <a:scene3d>
            <a:camera prst="orthographicFront">
              <a:rot lat="0" lon="0" rev="0"/>
            </a:camera>
            <a:lightRig rig="contrasting" dir="t">
              <a:rot lat="0" lon="0" rev="1500000"/>
            </a:lightRig>
          </a:scene3d>
          <a:sp3d prstMaterial="metal">
            <a:bevelT w="88900" h="889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WISDOM of SIRACH</a:t>
            </a:r>
            <a:endParaRPr lang="en-US" sz="2400" b="1" dirty="0">
              <a:solidFill>
                <a:schemeClr val="tx1"/>
              </a:solidFill>
            </a:endParaRPr>
          </a:p>
        </p:txBody>
      </p:sp>
      <p:sp>
        <p:nvSpPr>
          <p:cNvPr id="10" name="Down Arrow 9"/>
          <p:cNvSpPr/>
          <p:nvPr/>
        </p:nvSpPr>
        <p:spPr>
          <a:xfrm rot="16200000">
            <a:off x="-190497" y="4572102"/>
            <a:ext cx="3429001" cy="914404"/>
          </a:xfrm>
          <a:prstGeom prst="downArrow">
            <a:avLst>
              <a:gd name="adj1" fmla="val 85652"/>
              <a:gd name="adj2" fmla="val 50000"/>
            </a:avLst>
          </a:prstGeom>
          <a:ln>
            <a:noFill/>
          </a:ln>
          <a:effectLst>
            <a:outerShdw blurRad="149987" dist="250190" dir="8460000" algn="ctr">
              <a:srgbClr val="000000">
                <a:alpha val="51000"/>
              </a:srgbClr>
            </a:outerShdw>
          </a:effectLst>
          <a:scene3d>
            <a:camera prst="orthographicFront">
              <a:rot lat="0" lon="0" rev="0"/>
            </a:camera>
            <a:lightRig rig="contrasting" dir="t">
              <a:rot lat="0" lon="0" rev="1500000"/>
            </a:lightRig>
          </a:scene3d>
          <a:sp3d prstMaterial="metal">
            <a:bevelT w="88900" h="889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HEBREWS  11</a:t>
            </a:r>
            <a:endParaRPr lang="en-US" sz="2400" b="1" dirty="0">
              <a:solidFill>
                <a:schemeClr val="tx1"/>
              </a:solidFill>
            </a:endParaRPr>
          </a:p>
        </p:txBody>
      </p:sp>
      <p:grpSp>
        <p:nvGrpSpPr>
          <p:cNvPr id="15" name="Group 14"/>
          <p:cNvGrpSpPr/>
          <p:nvPr/>
        </p:nvGrpSpPr>
        <p:grpSpPr>
          <a:xfrm>
            <a:off x="2266949" y="3449516"/>
            <a:ext cx="9813744" cy="3450019"/>
            <a:chOff x="2266949" y="3449312"/>
            <a:chExt cx="9813744" cy="3450019"/>
          </a:xfrm>
        </p:grpSpPr>
        <p:sp>
          <p:nvSpPr>
            <p:cNvPr id="6" name="Content Placeholder 4"/>
            <p:cNvSpPr txBox="1">
              <a:spLocks/>
            </p:cNvSpPr>
            <p:nvPr/>
          </p:nvSpPr>
          <p:spPr>
            <a:xfrm>
              <a:off x="2266949" y="3449312"/>
              <a:ext cx="2478216" cy="345001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smtClean="0">
                  <a:solidFill>
                    <a:prstClr val="black"/>
                  </a:solidFill>
                </a:rPr>
                <a:t>Abel</a:t>
              </a:r>
            </a:p>
            <a:p>
              <a:pPr algn="l"/>
              <a:r>
                <a:rPr lang="en-US" sz="1800" b="1" dirty="0" smtClean="0">
                  <a:solidFill>
                    <a:prstClr val="black"/>
                  </a:solidFill>
                </a:rPr>
                <a:t>Enoch</a:t>
              </a:r>
            </a:p>
            <a:p>
              <a:pPr algn="l"/>
              <a:r>
                <a:rPr lang="en-US" sz="1800" b="1" dirty="0" smtClean="0">
                  <a:solidFill>
                    <a:prstClr val="black"/>
                  </a:solidFill>
                </a:rPr>
                <a:t>Noah</a:t>
              </a:r>
            </a:p>
            <a:p>
              <a:pPr algn="l"/>
              <a:r>
                <a:rPr lang="en-US" sz="1800" b="1" dirty="0" smtClean="0">
                  <a:solidFill>
                    <a:prstClr val="black"/>
                  </a:solidFill>
                </a:rPr>
                <a:t>Abraham &amp; Sarah</a:t>
              </a:r>
            </a:p>
            <a:p>
              <a:pPr algn="l"/>
              <a:r>
                <a:rPr lang="en-US" sz="1800" b="1" dirty="0" smtClean="0">
                  <a:solidFill>
                    <a:prstClr val="black"/>
                  </a:solidFill>
                </a:rPr>
                <a:t>Isaac</a:t>
              </a:r>
            </a:p>
            <a:p>
              <a:pPr algn="l"/>
              <a:r>
                <a:rPr lang="en-US" sz="1800" b="1" dirty="0" smtClean="0">
                  <a:solidFill>
                    <a:prstClr val="black"/>
                  </a:solidFill>
                </a:rPr>
                <a:t>Jacob  (&amp; Esau)</a:t>
              </a:r>
            </a:p>
            <a:p>
              <a:pPr algn="l"/>
              <a:r>
                <a:rPr lang="en-US" sz="1800" b="1" dirty="0" smtClean="0">
                  <a:solidFill>
                    <a:prstClr val="black"/>
                  </a:solidFill>
                </a:rPr>
                <a:t>Joseph  (&amp; sons)</a:t>
              </a:r>
            </a:p>
            <a:p>
              <a:pPr algn="l"/>
              <a:r>
                <a:rPr lang="en-US" sz="1800" b="1" dirty="0" smtClean="0">
                  <a:solidFill>
                    <a:prstClr val="black"/>
                  </a:solidFill>
                </a:rPr>
                <a:t>Moses’ parents</a:t>
              </a:r>
            </a:p>
            <a:p>
              <a:pPr algn="l"/>
              <a:r>
                <a:rPr lang="en-US" sz="1800" b="1" dirty="0" smtClean="0">
                  <a:solidFill>
                    <a:prstClr val="black"/>
                  </a:solidFill>
                </a:rPr>
                <a:t>Moses</a:t>
              </a:r>
              <a:endParaRPr lang="en-US" sz="1800" b="1" dirty="0">
                <a:solidFill>
                  <a:prstClr val="black"/>
                </a:solidFill>
              </a:endParaRPr>
            </a:p>
          </p:txBody>
        </p:sp>
        <p:sp>
          <p:nvSpPr>
            <p:cNvPr id="11" name="Content Placeholder 4"/>
            <p:cNvSpPr txBox="1">
              <a:spLocks/>
            </p:cNvSpPr>
            <p:nvPr/>
          </p:nvSpPr>
          <p:spPr>
            <a:xfrm>
              <a:off x="4972049" y="3459737"/>
              <a:ext cx="3236237" cy="343096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smtClean="0">
                  <a:solidFill>
                    <a:prstClr val="black"/>
                  </a:solidFill>
                </a:rPr>
                <a:t>(</a:t>
              </a:r>
              <a:r>
                <a:rPr lang="en-US" sz="1800" b="1" i="1" dirty="0" smtClean="0">
                  <a:solidFill>
                    <a:prstClr val="black"/>
                  </a:solidFill>
                </a:rPr>
                <a:t>Joshua</a:t>
              </a:r>
              <a:r>
                <a:rPr lang="en-US" sz="1800" b="1" dirty="0" smtClean="0">
                  <a:solidFill>
                    <a:prstClr val="black"/>
                  </a:solidFill>
                </a:rPr>
                <a:t>) by deed not name</a:t>
              </a:r>
            </a:p>
            <a:p>
              <a:pPr algn="l"/>
              <a:r>
                <a:rPr lang="en-US" sz="1800" b="1" dirty="0" smtClean="0">
                  <a:solidFill>
                    <a:prstClr val="black"/>
                  </a:solidFill>
                </a:rPr>
                <a:t>Rahab</a:t>
              </a:r>
            </a:p>
            <a:p>
              <a:pPr algn="l"/>
              <a:r>
                <a:rPr lang="en-US" sz="1800" b="1" dirty="0" smtClean="0">
                  <a:solidFill>
                    <a:prstClr val="black"/>
                  </a:solidFill>
                </a:rPr>
                <a:t>Gideon</a:t>
              </a:r>
            </a:p>
            <a:p>
              <a:pPr algn="l"/>
              <a:r>
                <a:rPr lang="en-US" sz="1800" b="1" dirty="0" smtClean="0">
                  <a:solidFill>
                    <a:prstClr val="black"/>
                  </a:solidFill>
                </a:rPr>
                <a:t>Barak</a:t>
              </a:r>
            </a:p>
            <a:p>
              <a:pPr algn="l"/>
              <a:r>
                <a:rPr lang="en-US" sz="1800" b="1" dirty="0" smtClean="0">
                  <a:solidFill>
                    <a:prstClr val="black"/>
                  </a:solidFill>
                </a:rPr>
                <a:t>Samson</a:t>
              </a:r>
            </a:p>
            <a:p>
              <a:pPr algn="l"/>
              <a:r>
                <a:rPr lang="en-US" sz="1800" b="1" dirty="0" err="1" smtClean="0">
                  <a:solidFill>
                    <a:prstClr val="black"/>
                  </a:solidFill>
                </a:rPr>
                <a:t>Jepthah</a:t>
              </a:r>
              <a:endParaRPr lang="en-US" sz="1800" b="1" dirty="0" smtClean="0">
                <a:solidFill>
                  <a:prstClr val="black"/>
                </a:solidFill>
              </a:endParaRPr>
            </a:p>
            <a:p>
              <a:pPr algn="l"/>
              <a:r>
                <a:rPr lang="en-US" sz="1800" b="1" dirty="0" smtClean="0">
                  <a:solidFill>
                    <a:prstClr val="black"/>
                  </a:solidFill>
                </a:rPr>
                <a:t>David</a:t>
              </a:r>
            </a:p>
            <a:p>
              <a:pPr algn="l"/>
              <a:r>
                <a:rPr lang="en-US" sz="1800" b="1" dirty="0" smtClean="0">
                  <a:solidFill>
                    <a:prstClr val="black"/>
                  </a:solidFill>
                </a:rPr>
                <a:t>Samuel</a:t>
              </a:r>
              <a:endParaRPr lang="en-US" sz="1800" b="1" dirty="0">
                <a:solidFill>
                  <a:prstClr val="black"/>
                </a:solidFill>
              </a:endParaRPr>
            </a:p>
          </p:txBody>
        </p:sp>
        <p:sp>
          <p:nvSpPr>
            <p:cNvPr id="12" name="Content Placeholder 4"/>
            <p:cNvSpPr txBox="1">
              <a:spLocks/>
            </p:cNvSpPr>
            <p:nvPr/>
          </p:nvSpPr>
          <p:spPr>
            <a:xfrm>
              <a:off x="8395797" y="3454878"/>
              <a:ext cx="3684896" cy="3430969"/>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smtClean="0">
                  <a:solidFill>
                    <a:prstClr val="black"/>
                  </a:solidFill>
                </a:rPr>
                <a:t>the prophets</a:t>
              </a:r>
            </a:p>
            <a:p>
              <a:pPr algn="l"/>
              <a:r>
                <a:rPr lang="en-US" sz="1800" b="1" dirty="0" smtClean="0">
                  <a:solidFill>
                    <a:prstClr val="black"/>
                  </a:solidFill>
                </a:rPr>
                <a:t>(</a:t>
              </a:r>
              <a:r>
                <a:rPr lang="en-US" sz="1800" b="1" i="1" dirty="0" smtClean="0">
                  <a:solidFill>
                    <a:prstClr val="black"/>
                  </a:solidFill>
                </a:rPr>
                <a:t>Daniel</a:t>
              </a:r>
              <a:r>
                <a:rPr lang="en-US" sz="1800" b="1" dirty="0" smtClean="0">
                  <a:solidFill>
                    <a:prstClr val="black"/>
                  </a:solidFill>
                </a:rPr>
                <a:t>) by deed not name</a:t>
              </a:r>
            </a:p>
            <a:p>
              <a:pPr algn="l"/>
              <a:r>
                <a:rPr lang="en-US" sz="1800" b="1" dirty="0" smtClean="0">
                  <a:solidFill>
                    <a:prstClr val="black"/>
                  </a:solidFill>
                </a:rPr>
                <a:t>(Sh. Mesh. &amp; Abed) deed not name</a:t>
              </a:r>
            </a:p>
            <a:p>
              <a:pPr algn="l"/>
              <a:r>
                <a:rPr lang="en-US" sz="1800" b="1" dirty="0" err="1" smtClean="0">
                  <a:solidFill>
                    <a:prstClr val="black"/>
                  </a:solidFill>
                </a:rPr>
                <a:t>Etc</a:t>
              </a:r>
              <a:endParaRPr lang="en-US" sz="1800" b="1" dirty="0">
                <a:solidFill>
                  <a:prstClr val="black"/>
                </a:solidFill>
              </a:endParaRPr>
            </a:p>
            <a:p>
              <a:pPr algn="l"/>
              <a:r>
                <a:rPr lang="en-US" sz="1800" b="1" dirty="0" smtClean="0">
                  <a:solidFill>
                    <a:prstClr val="black"/>
                  </a:solidFill>
                </a:rPr>
                <a:t>(Isaiah) </a:t>
              </a:r>
            </a:p>
            <a:p>
              <a:pPr algn="l"/>
              <a:endParaRPr lang="en-US" sz="1800" b="1" dirty="0">
                <a:solidFill>
                  <a:prstClr val="black"/>
                </a:solidFill>
              </a:endParaRPr>
            </a:p>
            <a:p>
              <a:pPr algn="l"/>
              <a:r>
                <a:rPr lang="en-US" sz="1800" b="1" dirty="0" smtClean="0">
                  <a:solidFill>
                    <a:prstClr val="black"/>
                  </a:solidFill>
                </a:rPr>
                <a:t>Elsewhere:</a:t>
              </a:r>
            </a:p>
            <a:p>
              <a:pPr algn="l"/>
              <a:r>
                <a:rPr lang="en-US" sz="1800" b="1" i="1" dirty="0" smtClean="0">
                  <a:solidFill>
                    <a:prstClr val="black"/>
                  </a:solidFill>
                </a:rPr>
                <a:t>(Melchizedek, Levi, Judah)</a:t>
              </a:r>
            </a:p>
            <a:p>
              <a:pPr algn="l"/>
              <a:endParaRPr lang="en-US" sz="1800" b="1" dirty="0">
                <a:solidFill>
                  <a:prstClr val="black"/>
                </a:solidFill>
              </a:endParaRPr>
            </a:p>
          </p:txBody>
        </p:sp>
      </p:grpSp>
      <p:sp>
        <p:nvSpPr>
          <p:cNvPr id="13" name="Oval 12"/>
          <p:cNvSpPr/>
          <p:nvPr/>
        </p:nvSpPr>
        <p:spPr>
          <a:xfrm>
            <a:off x="4745300" y="2229054"/>
            <a:ext cx="2246185" cy="102870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020185" y="266701"/>
            <a:ext cx="1809751"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2088" y="2486025"/>
            <a:ext cx="1735813"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998123" y="3314701"/>
            <a:ext cx="1247703"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34485" y="5949529"/>
            <a:ext cx="1885951"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96385" y="3693007"/>
            <a:ext cx="1885951" cy="5143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3106817" y="3106989"/>
            <a:ext cx="6859969"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3600" b="1" dirty="0" smtClean="0"/>
              <a:t>REPLY #3 </a:t>
            </a:r>
            <a:endParaRPr lang="en-US" sz="3600" b="1" dirty="0"/>
          </a:p>
        </p:txBody>
      </p:sp>
      <p:sp>
        <p:nvSpPr>
          <p:cNvPr id="27" name="Up Arrow 26"/>
          <p:cNvSpPr/>
          <p:nvPr/>
        </p:nvSpPr>
        <p:spPr>
          <a:xfrm rot="6891274">
            <a:off x="6630120" y="4322695"/>
            <a:ext cx="834614" cy="2172103"/>
          </a:xfrm>
          <a:prstGeom prst="upArrow">
            <a:avLst>
              <a:gd name="adj1" fmla="val 40766"/>
              <a:gd name="adj2" fmla="val 66785"/>
            </a:avLst>
          </a:prstGeom>
          <a:effectLst>
            <a:outerShdw blurRad="63500" dist="127000" dir="3000000" algn="ctr" rotWithShape="0">
              <a:srgbClr val="000000">
                <a:alpha val="4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Up Arrow 27"/>
          <p:cNvSpPr/>
          <p:nvPr/>
        </p:nvSpPr>
        <p:spPr>
          <a:xfrm rot="17827063">
            <a:off x="3521140" y="3191004"/>
            <a:ext cx="786451" cy="2035289"/>
          </a:xfrm>
          <a:prstGeom prst="upArrow">
            <a:avLst>
              <a:gd name="adj1" fmla="val 40766"/>
              <a:gd name="adj2" fmla="val 66785"/>
            </a:avLst>
          </a:prstGeom>
          <a:effectLst>
            <a:outerShdw blurRad="63500" dist="127000" dir="2400000" algn="ctr" rotWithShape="0">
              <a:srgbClr val="000000">
                <a:alpha val="4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9" name="Up Arrow 28"/>
          <p:cNvSpPr/>
          <p:nvPr/>
        </p:nvSpPr>
        <p:spPr>
          <a:xfrm rot="3925888">
            <a:off x="6552458" y="3445262"/>
            <a:ext cx="834614" cy="2107835"/>
          </a:xfrm>
          <a:prstGeom prst="upArrow">
            <a:avLst>
              <a:gd name="adj1" fmla="val 40766"/>
              <a:gd name="adj2" fmla="val 66785"/>
            </a:avLst>
          </a:prstGeom>
          <a:effectLst>
            <a:outerShdw blurRad="63500" dist="127000" dir="2400000" algn="ctr" rotWithShape="0">
              <a:srgbClr val="000000">
                <a:alpha val="4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1" name="Curved Right Arrow 30"/>
          <p:cNvSpPr/>
          <p:nvPr/>
        </p:nvSpPr>
        <p:spPr>
          <a:xfrm rot="2178708" flipH="1">
            <a:off x="3594920" y="770451"/>
            <a:ext cx="1158113" cy="6097648"/>
          </a:xfrm>
          <a:prstGeom prst="curvedRightArrow">
            <a:avLst/>
          </a:prstGeom>
          <a:effectLst>
            <a:outerShdw blurRad="114300" dist="1016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nvGrpSpPr>
          <p:cNvPr id="7" name="Group 6"/>
          <p:cNvGrpSpPr/>
          <p:nvPr/>
        </p:nvGrpSpPr>
        <p:grpSpPr>
          <a:xfrm>
            <a:off x="4745249" y="508111"/>
            <a:ext cx="4445881" cy="2381958"/>
            <a:chOff x="4745165" y="508111"/>
            <a:chExt cx="4445881" cy="2381958"/>
          </a:xfrm>
        </p:grpSpPr>
        <p:sp>
          <p:nvSpPr>
            <p:cNvPr id="2" name="Left-Right-Up Arrow 1"/>
            <p:cNvSpPr/>
            <p:nvPr/>
          </p:nvSpPr>
          <p:spPr>
            <a:xfrm rot="8152665">
              <a:off x="6520462" y="1056394"/>
              <a:ext cx="2670584" cy="1833675"/>
            </a:xfrm>
            <a:prstGeom prst="leftRightUpArrow">
              <a:avLst>
                <a:gd name="adj1" fmla="val 15286"/>
                <a:gd name="adj2" fmla="val 19422"/>
                <a:gd name="adj3" fmla="val 29857"/>
              </a:avLst>
            </a:prstGeom>
            <a:effectLst>
              <a:outerShdw blurRad="63500" dist="127000" dir="12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 name="Oval 2"/>
            <p:cNvSpPr/>
            <p:nvPr/>
          </p:nvSpPr>
          <p:spPr>
            <a:xfrm>
              <a:off x="4745165" y="508111"/>
              <a:ext cx="3086335" cy="1309854"/>
            </a:xfrm>
            <a:prstGeom prst="ellipse">
              <a:avLst/>
            </a:prstGeom>
            <a:effectLst>
              <a:outerShdw blurRad="63500" dist="88900" dir="2400000" algn="ctr" rotWithShape="0">
                <a:srgbClr val="000000">
                  <a:alpha val="4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UNKNOWN</a:t>
              </a:r>
            </a:p>
            <a:p>
              <a:pPr algn="ctr"/>
              <a:r>
                <a:rPr lang="en-US" sz="2400" b="1" dirty="0" smtClean="0">
                  <a:solidFill>
                    <a:schemeClr val="tx1"/>
                  </a:solidFill>
                </a:rPr>
                <a:t>IN 50-70</a:t>
              </a:r>
            </a:p>
            <a:p>
              <a:pPr algn="ctr"/>
              <a:r>
                <a:rPr lang="en-US" sz="2400" b="1" dirty="0" smtClean="0">
                  <a:solidFill>
                    <a:schemeClr val="tx1"/>
                  </a:solidFill>
                </a:rPr>
                <a:t>AD?</a:t>
              </a:r>
              <a:endParaRPr lang="en-US" sz="2400" b="1" dirty="0">
                <a:solidFill>
                  <a:schemeClr val="tx1"/>
                </a:solidFill>
              </a:endParaRPr>
            </a:p>
          </p:txBody>
        </p:sp>
      </p:grpSp>
      <p:sp>
        <p:nvSpPr>
          <p:cNvPr id="32" name="Curved Right Arrow 31"/>
          <p:cNvSpPr/>
          <p:nvPr/>
        </p:nvSpPr>
        <p:spPr>
          <a:xfrm rot="7811512">
            <a:off x="3646207" y="-510774"/>
            <a:ext cx="1145472" cy="5648341"/>
          </a:xfrm>
          <a:prstGeom prst="curvedRightArrow">
            <a:avLst/>
          </a:prstGeom>
          <a:effectLst>
            <a:outerShdw blurRad="114300" dist="1016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3894083" y="4048313"/>
            <a:ext cx="2851824" cy="1268655"/>
          </a:xfrm>
          <a:prstGeom prst="ellipse">
            <a:avLst/>
          </a:prstGeom>
          <a:effectLst>
            <a:outerShdw blurRad="63500" dist="127000" dir="2400000" algn="ctr" rotWithShape="0">
              <a:srgbClr val="000000">
                <a:alpha val="4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schemeClr val="tx1"/>
                </a:solidFill>
              </a:rPr>
              <a:t>UNKNOWN</a:t>
            </a:r>
          </a:p>
          <a:p>
            <a:pPr algn="ctr"/>
            <a:r>
              <a:rPr lang="en-US" sz="2400" b="1" dirty="0" smtClean="0">
                <a:solidFill>
                  <a:schemeClr val="tx1"/>
                </a:solidFill>
              </a:rPr>
              <a:t>IN 200-180 BC?</a:t>
            </a:r>
            <a:endParaRPr lang="en-US" sz="2400" b="1" dirty="0">
              <a:solidFill>
                <a:schemeClr val="tx1"/>
              </a:solidFill>
            </a:endParaRPr>
          </a:p>
        </p:txBody>
      </p:sp>
    </p:spTree>
    <p:extLst>
      <p:ext uri="{BB962C8B-B14F-4D97-AF65-F5344CB8AC3E}">
        <p14:creationId xmlns:p14="http://schemas.microsoft.com/office/powerpoint/2010/main" val="1746374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down)">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19" grpId="0" animBg="1"/>
      <p:bldP spid="21" grpId="0" animBg="1"/>
      <p:bldP spid="22" grpId="0" animBg="1"/>
      <p:bldP spid="27" grpId="0" animBg="1"/>
      <p:bldP spid="28" grpId="0" animBg="1"/>
      <p:bldP spid="29" grpId="0" animBg="1"/>
      <p:bldP spid="31" grpId="0" animBg="1"/>
      <p:bldP spid="3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sp>
        <p:nvSpPr>
          <p:cNvPr id="20" name="Right Arrow 19"/>
          <p:cNvSpPr/>
          <p:nvPr/>
        </p:nvSpPr>
        <p:spPr>
          <a:xfrm>
            <a:off x="2318416" y="13441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Placement Argument</a:t>
            </a:r>
            <a:endParaRPr lang="en-US" sz="2400" dirty="0">
              <a:solidFill>
                <a:schemeClr val="bg1"/>
              </a:solidFill>
            </a:endParaRPr>
          </a:p>
        </p:txBody>
      </p:sp>
      <p:sp>
        <p:nvSpPr>
          <p:cNvPr id="21" name="Right Arrow 20"/>
          <p:cNvSpPr/>
          <p:nvPr/>
        </p:nvSpPr>
        <p:spPr>
          <a:xfrm>
            <a:off x="2318412" y="2204532"/>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Language Argument</a:t>
            </a:r>
            <a:endParaRPr lang="en-US" sz="2400" dirty="0">
              <a:solidFill>
                <a:schemeClr val="bg1"/>
              </a:solidFill>
            </a:endParaRPr>
          </a:p>
        </p:txBody>
      </p:sp>
      <p:sp>
        <p:nvSpPr>
          <p:cNvPr id="22" name="Right Arrow 21"/>
          <p:cNvSpPr/>
          <p:nvPr/>
        </p:nvSpPr>
        <p:spPr>
          <a:xfrm>
            <a:off x="2318412" y="3108799"/>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Silence Argument</a:t>
            </a:r>
            <a:endParaRPr lang="en-US" sz="2400" dirty="0">
              <a:solidFill>
                <a:schemeClr val="bg1"/>
              </a:solidFill>
            </a:endParaRPr>
          </a:p>
        </p:txBody>
      </p:sp>
      <p:sp>
        <p:nvSpPr>
          <p:cNvPr id="23" name="Right Arrow 22"/>
          <p:cNvSpPr/>
          <p:nvPr/>
        </p:nvSpPr>
        <p:spPr>
          <a:xfrm>
            <a:off x="2334332" y="4027962"/>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Historical Arguments / 6</a:t>
            </a:r>
            <a:r>
              <a:rPr lang="en-US" sz="2400" baseline="30000" dirty="0" smtClean="0">
                <a:solidFill>
                  <a:schemeClr val="bg1"/>
                </a:solidFill>
              </a:rPr>
              <a:t>th</a:t>
            </a:r>
            <a:r>
              <a:rPr lang="en-US" sz="2400" dirty="0" smtClean="0">
                <a:solidFill>
                  <a:schemeClr val="bg1"/>
                </a:solidFill>
              </a:rPr>
              <a:t> century</a:t>
            </a:r>
            <a:endParaRPr lang="en-US" sz="2400" dirty="0">
              <a:solidFill>
                <a:schemeClr val="bg1"/>
              </a:solidFill>
            </a:endParaRPr>
          </a:p>
        </p:txBody>
      </p:sp>
      <p:sp>
        <p:nvSpPr>
          <p:cNvPr id="24" name="Right Arrow 23"/>
          <p:cNvSpPr/>
          <p:nvPr/>
        </p:nvSpPr>
        <p:spPr>
          <a:xfrm>
            <a:off x="2334332" y="4930691"/>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Historical Arguments / 2</a:t>
            </a:r>
            <a:r>
              <a:rPr lang="en-US" sz="2400" baseline="30000" dirty="0" smtClean="0">
                <a:solidFill>
                  <a:schemeClr val="bg1"/>
                </a:solidFill>
              </a:rPr>
              <a:t>nd</a:t>
            </a:r>
            <a:r>
              <a:rPr lang="en-US" sz="2400" dirty="0" smtClean="0">
                <a:solidFill>
                  <a:schemeClr val="bg1"/>
                </a:solidFill>
              </a:rPr>
              <a:t>  century…</a:t>
            </a:r>
            <a:endParaRPr lang="en-US" sz="2400" dirty="0">
              <a:solidFill>
                <a:schemeClr val="bg1"/>
              </a:solidFill>
            </a:endParaRPr>
          </a:p>
        </p:txBody>
      </p:sp>
      <p:sp>
        <p:nvSpPr>
          <p:cNvPr id="25" name="Cube 24"/>
          <p:cNvSpPr/>
          <p:nvPr/>
        </p:nvSpPr>
        <p:spPr>
          <a:xfrm>
            <a:off x="9096702" y="5119060"/>
            <a:ext cx="2869324"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ea typeface="Gungsuh" panose="02030600000101010101" pitchFamily="18" charset="-127"/>
              </a:rPr>
              <a:t>Includes, but not ltd. to:</a:t>
            </a:r>
          </a:p>
          <a:p>
            <a:pPr algn="ctr"/>
            <a:r>
              <a:rPr lang="en-US" sz="2000" dirty="0" smtClean="0">
                <a:solidFill>
                  <a:prstClr val="white"/>
                </a:solidFill>
                <a:ea typeface="Gungsuh" panose="02030600000101010101" pitchFamily="18" charset="-127"/>
              </a:rPr>
              <a:t>rejection of </a:t>
            </a:r>
          </a:p>
          <a:p>
            <a:pPr algn="ctr"/>
            <a:r>
              <a:rPr lang="en-US" sz="2000" dirty="0" smtClean="0">
                <a:solidFill>
                  <a:prstClr val="white"/>
                </a:solidFill>
                <a:ea typeface="Gungsuh" panose="02030600000101010101" pitchFamily="18" charset="-127"/>
              </a:rPr>
              <a:t>miracles &amp; prophecy</a:t>
            </a:r>
            <a:endParaRPr lang="en-US" sz="2000" dirty="0">
              <a:solidFill>
                <a:prstClr val="white"/>
              </a:solidFill>
            </a:endParaRP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
        <p:nvSpPr>
          <p:cNvPr id="27" name="Right Arrow 26"/>
          <p:cNvSpPr/>
          <p:nvPr/>
        </p:nvSpPr>
        <p:spPr>
          <a:xfrm>
            <a:off x="-19036"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DANIEL NOT FOUND IN THE PROPHETS</a:t>
            </a:r>
          </a:p>
          <a:p>
            <a:pPr algn="ctr"/>
            <a:r>
              <a:rPr lang="en-US" sz="2400" dirty="0" smtClean="0">
                <a:solidFill>
                  <a:schemeClr val="bg1"/>
                </a:solidFill>
              </a:rPr>
              <a:t>(closed by 200)</a:t>
            </a:r>
            <a:endParaRPr lang="en-US" sz="2400" dirty="0">
              <a:solidFill>
                <a:schemeClr val="bg1"/>
              </a:solidFill>
            </a:endParaRPr>
          </a:p>
        </p:txBody>
      </p:sp>
      <p:sp>
        <p:nvSpPr>
          <p:cNvPr id="28" name="Right Arrow 27"/>
          <p:cNvSpPr/>
          <p:nvPr/>
        </p:nvSpPr>
        <p:spPr>
          <a:xfrm>
            <a:off x="-38076" y="184254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USE OF GREEK WORDS REQUIRE LATER DATE</a:t>
            </a:r>
            <a:endParaRPr lang="en-US" sz="2400" dirty="0">
              <a:solidFill>
                <a:schemeClr val="bg1"/>
              </a:solidFill>
            </a:endParaRPr>
          </a:p>
        </p:txBody>
      </p:sp>
      <p:sp>
        <p:nvSpPr>
          <p:cNvPr id="29" name="Right Arrow 28"/>
          <p:cNvSpPr/>
          <p:nvPr/>
        </p:nvSpPr>
        <p:spPr>
          <a:xfrm>
            <a:off x="-38076" y="2741754"/>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NO MENTION IN  J. Ben Sirach’s</a:t>
            </a:r>
          </a:p>
          <a:p>
            <a:pPr algn="ctr"/>
            <a:r>
              <a:rPr lang="en-US" sz="2400" dirty="0" smtClean="0">
                <a:solidFill>
                  <a:schemeClr val="bg1"/>
                </a:solidFill>
              </a:rPr>
              <a:t>LIST : 200-175 BC</a:t>
            </a:r>
            <a:endParaRPr lang="en-US" sz="2400" dirty="0">
              <a:solidFill>
                <a:schemeClr val="bg1"/>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Nebuchadnezzar</a:t>
            </a:r>
          </a:p>
          <a:p>
            <a:pPr algn="ctr"/>
            <a:r>
              <a:rPr lang="en-US" sz="2400" dirty="0" smtClean="0">
                <a:solidFill>
                  <a:schemeClr val="bg1"/>
                </a:solidFill>
              </a:rPr>
              <a:t>Belshazzar</a:t>
            </a:r>
          </a:p>
          <a:p>
            <a:pPr algn="ctr"/>
            <a:r>
              <a:rPr lang="en-US" sz="2400" dirty="0" smtClean="0">
                <a:solidFill>
                  <a:schemeClr val="bg1"/>
                </a:solidFill>
              </a:rPr>
              <a:t>Darius</a:t>
            </a:r>
            <a:endParaRPr lang="en-US" sz="2400" dirty="0">
              <a:solidFill>
                <a:schemeClr val="bg1"/>
              </a:solidFill>
            </a:endParaRPr>
          </a:p>
        </p:txBody>
      </p:sp>
      <p:sp>
        <p:nvSpPr>
          <p:cNvPr id="31" name="Right Arrow 30"/>
          <p:cNvSpPr/>
          <p:nvPr/>
        </p:nvSpPr>
        <p:spPr>
          <a:xfrm>
            <a:off x="-15716" y="458830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Reflects &amp; relates hist. to Ant. </a:t>
            </a:r>
            <a:r>
              <a:rPr lang="en-US" sz="2400" dirty="0" err="1" smtClean="0">
                <a:solidFill>
                  <a:schemeClr val="bg1"/>
                </a:solidFill>
              </a:rPr>
              <a:t>Epiph</a:t>
            </a:r>
            <a:r>
              <a:rPr lang="en-US" sz="2400" dirty="0" smtClean="0">
                <a:solidFill>
                  <a:schemeClr val="bg1"/>
                </a:solidFill>
              </a:rPr>
              <a:t>.</a:t>
            </a:r>
          </a:p>
          <a:p>
            <a:pPr algn="ctr"/>
            <a:r>
              <a:rPr lang="en-US" sz="2400" dirty="0" smtClean="0">
                <a:solidFill>
                  <a:schemeClr val="bg1"/>
                </a:solidFill>
              </a:rPr>
              <a:t>(up to 11.29).</a:t>
            </a:r>
          </a:p>
          <a:p>
            <a:pPr algn="ctr"/>
            <a:r>
              <a:rPr lang="en-US" sz="2400" dirty="0" smtClean="0">
                <a:solidFill>
                  <a:schemeClr val="bg1"/>
                </a:solidFill>
              </a:rPr>
              <a:t>Unreliable: &lt; &amp; &gt;</a:t>
            </a:r>
            <a:endParaRPr lang="en-US" sz="2400" dirty="0">
              <a:solidFill>
                <a:schemeClr val="bg1"/>
              </a:solidFill>
            </a:endParaRPr>
          </a:p>
        </p:txBody>
      </p:sp>
    </p:spTree>
    <p:extLst>
      <p:ext uri="{BB962C8B-B14F-4D97-AF65-F5344CB8AC3E}">
        <p14:creationId xmlns:p14="http://schemas.microsoft.com/office/powerpoint/2010/main" val="3120426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0-#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0-#ppt_w/2"/>
                                          </p:val>
                                        </p:tav>
                                        <p:tav tm="100000">
                                          <p:val>
                                            <p:strVal val="#ppt_x"/>
                                          </p:val>
                                        </p:tav>
                                      </p:tavLst>
                                    </p:anim>
                                    <p:anim calcmode="lin" valueType="num">
                                      <p:cBhvr additive="base">
                                        <p:cTn id="4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0-#ppt_w/2"/>
                                          </p:val>
                                        </p:tav>
                                        <p:tav tm="100000">
                                          <p:val>
                                            <p:strVal val="#ppt_x"/>
                                          </p:val>
                                        </p:tav>
                                      </p:tavLst>
                                    </p:anim>
                                    <p:anim calcmode="lin" valueType="num">
                                      <p:cBhvr additive="base">
                                        <p:cTn id="5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0-#ppt_w/2"/>
                                          </p:val>
                                        </p:tav>
                                        <p:tav tm="100000">
                                          <p:val>
                                            <p:strVal val="#ppt_x"/>
                                          </p:val>
                                        </p:tav>
                                      </p:tavLst>
                                    </p:anim>
                                    <p:anim calcmode="lin" valueType="num">
                                      <p:cBhvr additive="base">
                                        <p:cTn id="5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369936" y="0"/>
            <a:ext cx="4822209" cy="685800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b="1" dirty="0" smtClean="0">
                <a:solidFill>
                  <a:srgbClr val="0070C0"/>
                </a:solidFill>
              </a:rPr>
              <a:t>49</a:t>
            </a:r>
            <a:r>
              <a:rPr lang="en-US" sz="1900" dirty="0" smtClean="0">
                <a:solidFill>
                  <a:prstClr val="black"/>
                </a:solidFill>
              </a:rPr>
              <a:t>:1 The </a:t>
            </a:r>
            <a:r>
              <a:rPr lang="en-US" sz="1900" dirty="0">
                <a:solidFill>
                  <a:prstClr val="black"/>
                </a:solidFill>
              </a:rPr>
              <a:t>remembrance of </a:t>
            </a:r>
            <a:r>
              <a:rPr lang="en-US" sz="1900" b="1" dirty="0">
                <a:solidFill>
                  <a:prstClr val="black"/>
                </a:solidFill>
              </a:rPr>
              <a:t>Josias </a:t>
            </a:r>
            <a:r>
              <a:rPr lang="en-US" sz="1900" dirty="0">
                <a:solidFill>
                  <a:prstClr val="black"/>
                </a:solidFill>
              </a:rPr>
              <a:t>is like the composition of the </a:t>
            </a:r>
            <a:r>
              <a:rPr lang="en-US" sz="1900" dirty="0" smtClean="0">
                <a:solidFill>
                  <a:prstClr val="black"/>
                </a:solidFill>
              </a:rPr>
              <a:t>perfume</a:t>
            </a:r>
          </a:p>
          <a:p>
            <a:pPr marL="0" indent="0">
              <a:buFont typeface="Arial" panose="020B0604020202020204" pitchFamily="34" charset="0"/>
              <a:buNone/>
            </a:pPr>
            <a:r>
              <a:rPr lang="en-US" sz="1900" dirty="0" smtClean="0">
                <a:solidFill>
                  <a:prstClr val="black"/>
                </a:solidFill>
              </a:rPr>
              <a:t>6 </a:t>
            </a:r>
            <a:r>
              <a:rPr lang="en-US" sz="1900" dirty="0">
                <a:solidFill>
                  <a:prstClr val="black"/>
                </a:solidFill>
              </a:rPr>
              <a:t>They burnt the chosen city of the </a:t>
            </a:r>
            <a:r>
              <a:rPr lang="en-US" sz="1900" dirty="0" smtClean="0">
                <a:solidFill>
                  <a:prstClr val="black"/>
                </a:solidFill>
              </a:rPr>
              <a:t>sanctuary … </a:t>
            </a:r>
            <a:r>
              <a:rPr lang="en-US" sz="1900" dirty="0">
                <a:solidFill>
                  <a:prstClr val="black"/>
                </a:solidFill>
              </a:rPr>
              <a:t>according to the prophecy of </a:t>
            </a:r>
            <a:r>
              <a:rPr lang="en-US" sz="1900" b="1" dirty="0">
                <a:solidFill>
                  <a:prstClr val="black"/>
                </a:solidFill>
              </a:rPr>
              <a:t>Jeremias</a:t>
            </a:r>
            <a:r>
              <a:rPr lang="en-US" sz="1900" b="1" dirty="0" smtClean="0">
                <a:solidFill>
                  <a:prstClr val="black"/>
                </a:solidFill>
              </a:rPr>
              <a:t>.</a:t>
            </a:r>
          </a:p>
          <a:p>
            <a:pPr marL="0" indent="0">
              <a:buFont typeface="Arial" panose="020B0604020202020204" pitchFamily="34" charset="0"/>
              <a:buNone/>
            </a:pPr>
            <a:r>
              <a:rPr lang="en-US" sz="1900" dirty="0">
                <a:solidFill>
                  <a:prstClr val="black"/>
                </a:solidFill>
              </a:rPr>
              <a:t>8 It was </a:t>
            </a:r>
            <a:r>
              <a:rPr lang="en-US" sz="1900" b="1" dirty="0">
                <a:solidFill>
                  <a:prstClr val="black"/>
                </a:solidFill>
              </a:rPr>
              <a:t>Ezekiel </a:t>
            </a:r>
            <a:r>
              <a:rPr lang="en-US" sz="1900" dirty="0">
                <a:solidFill>
                  <a:prstClr val="black"/>
                </a:solidFill>
              </a:rPr>
              <a:t>who saw the glorious vision, which was shewed him upon the chariot of the </a:t>
            </a:r>
            <a:r>
              <a:rPr lang="en-US" sz="1900" dirty="0" err="1">
                <a:solidFill>
                  <a:prstClr val="black"/>
                </a:solidFill>
              </a:rPr>
              <a:t>cherubims</a:t>
            </a:r>
            <a:r>
              <a:rPr lang="en-US" sz="1900" dirty="0" smtClean="0">
                <a:solidFill>
                  <a:prstClr val="black"/>
                </a:solidFill>
              </a:rPr>
              <a:t>.</a:t>
            </a:r>
          </a:p>
          <a:p>
            <a:pPr marL="0" indent="0">
              <a:buFont typeface="Arial" panose="020B0604020202020204" pitchFamily="34" charset="0"/>
              <a:buNone/>
            </a:pPr>
            <a:r>
              <a:rPr lang="en-US" sz="1900" dirty="0" smtClean="0">
                <a:solidFill>
                  <a:prstClr val="black"/>
                </a:solidFill>
              </a:rPr>
              <a:t>10  </a:t>
            </a:r>
            <a:r>
              <a:rPr lang="en-US" sz="1800" dirty="0" smtClean="0">
                <a:solidFill>
                  <a:srgbClr val="000000"/>
                </a:solidFill>
              </a:rPr>
              <a:t>And </a:t>
            </a:r>
            <a:r>
              <a:rPr lang="en-US" sz="1800" dirty="0">
                <a:solidFill>
                  <a:srgbClr val="000000"/>
                </a:solidFill>
              </a:rPr>
              <a:t>of the </a:t>
            </a:r>
            <a:r>
              <a:rPr lang="en-US" sz="1800" b="1" dirty="0">
                <a:solidFill>
                  <a:srgbClr val="000000"/>
                </a:solidFill>
              </a:rPr>
              <a:t>twelve prophets </a:t>
            </a:r>
            <a:r>
              <a:rPr lang="en-US" sz="1800" dirty="0">
                <a:solidFill>
                  <a:srgbClr val="000000"/>
                </a:solidFill>
              </a:rPr>
              <a:t>let the memorial be </a:t>
            </a:r>
            <a:r>
              <a:rPr lang="en-US" sz="1800" dirty="0" smtClean="0">
                <a:solidFill>
                  <a:srgbClr val="000000"/>
                </a:solidFill>
              </a:rPr>
              <a:t>blessed</a:t>
            </a:r>
          </a:p>
          <a:p>
            <a:pPr marL="0" indent="0">
              <a:buFont typeface="Arial" panose="020B0604020202020204" pitchFamily="34" charset="0"/>
              <a:buNone/>
            </a:pPr>
            <a:r>
              <a:rPr lang="en-US" sz="1800" dirty="0">
                <a:solidFill>
                  <a:srgbClr val="000000"/>
                </a:solidFill>
              </a:rPr>
              <a:t>11 How shall we magnify </a:t>
            </a:r>
            <a:r>
              <a:rPr lang="en-US" sz="1800" b="1" dirty="0" err="1">
                <a:solidFill>
                  <a:srgbClr val="000000"/>
                </a:solidFill>
              </a:rPr>
              <a:t>Zorobabel</a:t>
            </a:r>
            <a:r>
              <a:rPr lang="en-US" sz="1800" dirty="0" smtClean="0">
                <a:solidFill>
                  <a:srgbClr val="000000"/>
                </a:solidFill>
              </a:rPr>
              <a:t>?</a:t>
            </a:r>
          </a:p>
          <a:p>
            <a:pPr marL="0" indent="0">
              <a:buFont typeface="Arial" panose="020B0604020202020204" pitchFamily="34" charset="0"/>
              <a:buNone/>
            </a:pPr>
            <a:r>
              <a:rPr lang="en-US" sz="1800" dirty="0" smtClean="0">
                <a:solidFill>
                  <a:srgbClr val="000000"/>
                </a:solidFill>
              </a:rPr>
              <a:t>12  So </a:t>
            </a:r>
            <a:r>
              <a:rPr lang="en-US" sz="1800" dirty="0">
                <a:solidFill>
                  <a:srgbClr val="000000"/>
                </a:solidFill>
              </a:rPr>
              <a:t>was </a:t>
            </a:r>
            <a:r>
              <a:rPr lang="en-US" sz="1800" b="1" dirty="0" smtClean="0">
                <a:solidFill>
                  <a:srgbClr val="000000"/>
                </a:solidFill>
              </a:rPr>
              <a:t>Jesus (Joshua)  </a:t>
            </a:r>
            <a:r>
              <a:rPr lang="en-US" sz="1800" dirty="0">
                <a:solidFill>
                  <a:srgbClr val="000000"/>
                </a:solidFill>
              </a:rPr>
              <a:t>the son of </a:t>
            </a:r>
            <a:r>
              <a:rPr lang="en-US" sz="1800" dirty="0" err="1">
                <a:solidFill>
                  <a:srgbClr val="000000"/>
                </a:solidFill>
              </a:rPr>
              <a:t>Josedec</a:t>
            </a:r>
            <a:r>
              <a:rPr lang="en-US" sz="1800" dirty="0">
                <a:solidFill>
                  <a:srgbClr val="000000"/>
                </a:solidFill>
              </a:rPr>
              <a:t>: who in their time </a:t>
            </a:r>
            <a:r>
              <a:rPr lang="en-US" sz="1800" dirty="0" err="1">
                <a:solidFill>
                  <a:srgbClr val="000000"/>
                </a:solidFill>
              </a:rPr>
              <a:t>builded</a:t>
            </a:r>
            <a:r>
              <a:rPr lang="en-US" sz="1800" dirty="0">
                <a:solidFill>
                  <a:srgbClr val="000000"/>
                </a:solidFill>
              </a:rPr>
              <a:t> the </a:t>
            </a:r>
            <a:r>
              <a:rPr lang="en-US" sz="1800" dirty="0" smtClean="0">
                <a:solidFill>
                  <a:srgbClr val="000000"/>
                </a:solidFill>
              </a:rPr>
              <a:t>house</a:t>
            </a:r>
          </a:p>
          <a:p>
            <a:pPr marL="0" indent="0">
              <a:buFont typeface="Arial" panose="020B0604020202020204" pitchFamily="34" charset="0"/>
              <a:buNone/>
            </a:pPr>
            <a:r>
              <a:rPr lang="en-US" sz="1800" dirty="0">
                <a:solidFill>
                  <a:srgbClr val="000000"/>
                </a:solidFill>
              </a:rPr>
              <a:t>13  And among the elect was </a:t>
            </a:r>
            <a:r>
              <a:rPr lang="en-US" sz="1800" b="1" dirty="0" err="1">
                <a:solidFill>
                  <a:srgbClr val="000000"/>
                </a:solidFill>
              </a:rPr>
              <a:t>Neemias</a:t>
            </a:r>
            <a:r>
              <a:rPr lang="en-US" sz="1800" dirty="0">
                <a:solidFill>
                  <a:srgbClr val="000000"/>
                </a:solidFill>
              </a:rPr>
              <a:t>, whose renown is great, who raised up for us the </a:t>
            </a:r>
            <a:r>
              <a:rPr lang="en-US" sz="1800" dirty="0" smtClean="0">
                <a:solidFill>
                  <a:srgbClr val="000000"/>
                </a:solidFill>
              </a:rPr>
              <a:t>walls</a:t>
            </a:r>
          </a:p>
          <a:p>
            <a:endParaRPr lang="en-US" sz="1800" i="1" dirty="0" smtClean="0">
              <a:solidFill>
                <a:prstClr val="black"/>
              </a:solidFill>
            </a:endParaRPr>
          </a:p>
          <a:p>
            <a:endParaRPr lang="en-US" sz="1800" i="1" dirty="0">
              <a:solidFill>
                <a:prstClr val="black"/>
              </a:solidFill>
            </a:endParaRPr>
          </a:p>
          <a:p>
            <a:endParaRPr lang="en-US" sz="1800" dirty="0">
              <a:solidFill>
                <a:prstClr val="black"/>
              </a:solidFill>
            </a:endParaRPr>
          </a:p>
        </p:txBody>
      </p:sp>
      <p:sp>
        <p:nvSpPr>
          <p:cNvPr id="5" name="Content Placeholder 2"/>
          <p:cNvSpPr txBox="1">
            <a:spLocks/>
          </p:cNvSpPr>
          <p:nvPr/>
        </p:nvSpPr>
        <p:spPr>
          <a:xfrm>
            <a:off x="1" y="0"/>
            <a:ext cx="3684896" cy="6858000"/>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prstClr val="black"/>
                </a:solidFill>
              </a:rPr>
              <a:t>16 </a:t>
            </a:r>
            <a:r>
              <a:rPr lang="en-US" sz="1800" b="1" dirty="0" smtClean="0">
                <a:solidFill>
                  <a:prstClr val="black"/>
                </a:solidFill>
              </a:rPr>
              <a:t>Enoch</a:t>
            </a:r>
            <a:r>
              <a:rPr lang="en-US" sz="1800" dirty="0" smtClean="0">
                <a:solidFill>
                  <a:prstClr val="black"/>
                </a:solidFill>
              </a:rPr>
              <a:t> </a:t>
            </a:r>
            <a:r>
              <a:rPr lang="en-US" sz="1800" dirty="0">
                <a:solidFill>
                  <a:prstClr val="black"/>
                </a:solidFill>
              </a:rPr>
              <a:t>pleased the Lord, and was translated, being an example of repentance to all </a:t>
            </a:r>
            <a:r>
              <a:rPr lang="en-US" sz="1800" dirty="0" smtClean="0">
                <a:solidFill>
                  <a:prstClr val="black"/>
                </a:solidFill>
              </a:rPr>
              <a:t>generations</a:t>
            </a:r>
          </a:p>
          <a:p>
            <a:pPr marL="0" indent="0">
              <a:buFont typeface="Arial" panose="020B0604020202020204" pitchFamily="34" charset="0"/>
              <a:buNone/>
            </a:pPr>
            <a:r>
              <a:rPr lang="en-US" sz="1800" dirty="0" smtClean="0">
                <a:solidFill>
                  <a:prstClr val="black"/>
                </a:solidFill>
              </a:rPr>
              <a:t>17 </a:t>
            </a:r>
            <a:r>
              <a:rPr lang="en-US" sz="1800" b="1" dirty="0" smtClean="0">
                <a:solidFill>
                  <a:prstClr val="black"/>
                </a:solidFill>
              </a:rPr>
              <a:t>Noah</a:t>
            </a:r>
            <a:r>
              <a:rPr lang="en-US" sz="1800" dirty="0" smtClean="0">
                <a:solidFill>
                  <a:prstClr val="black"/>
                </a:solidFill>
              </a:rPr>
              <a:t> </a:t>
            </a:r>
            <a:r>
              <a:rPr lang="en-US" sz="1800" dirty="0">
                <a:solidFill>
                  <a:prstClr val="black"/>
                </a:solidFill>
              </a:rPr>
              <a:t>was found perfect and </a:t>
            </a:r>
            <a:r>
              <a:rPr lang="en-US" sz="1800" dirty="0" smtClean="0">
                <a:solidFill>
                  <a:prstClr val="black"/>
                </a:solidFill>
              </a:rPr>
              <a:t>righteous</a:t>
            </a:r>
          </a:p>
          <a:p>
            <a:pPr marL="0" indent="0">
              <a:buFont typeface="Arial" panose="020B0604020202020204" pitchFamily="34" charset="0"/>
              <a:buNone/>
            </a:pPr>
            <a:r>
              <a:rPr lang="en-US" sz="1800" dirty="0">
                <a:solidFill>
                  <a:prstClr val="black"/>
                </a:solidFill>
              </a:rPr>
              <a:t>19</a:t>
            </a:r>
            <a:r>
              <a:rPr lang="en-US" sz="1800" b="1" dirty="0">
                <a:solidFill>
                  <a:prstClr val="black"/>
                </a:solidFill>
              </a:rPr>
              <a:t> Abraham </a:t>
            </a:r>
            <a:r>
              <a:rPr lang="en-US" sz="1800" dirty="0">
                <a:solidFill>
                  <a:prstClr val="black"/>
                </a:solidFill>
              </a:rPr>
              <a:t>was a great father of many </a:t>
            </a:r>
            <a:r>
              <a:rPr lang="en-US" sz="1800" dirty="0" smtClean="0">
                <a:solidFill>
                  <a:prstClr val="black"/>
                </a:solidFill>
              </a:rPr>
              <a:t>people</a:t>
            </a:r>
          </a:p>
          <a:p>
            <a:pPr marL="0" indent="0">
              <a:buFont typeface="Arial" panose="020B0604020202020204" pitchFamily="34" charset="0"/>
              <a:buNone/>
            </a:pPr>
            <a:r>
              <a:rPr lang="en-US" sz="1800" dirty="0" smtClean="0">
                <a:solidFill>
                  <a:prstClr val="black"/>
                </a:solidFill>
              </a:rPr>
              <a:t>22 With </a:t>
            </a:r>
            <a:r>
              <a:rPr lang="en-US" sz="1800" b="1" dirty="0">
                <a:solidFill>
                  <a:prstClr val="black"/>
                </a:solidFill>
              </a:rPr>
              <a:t>Isaac</a:t>
            </a:r>
            <a:r>
              <a:rPr lang="en-US" sz="1800" dirty="0">
                <a:solidFill>
                  <a:prstClr val="black"/>
                </a:solidFill>
              </a:rPr>
              <a:t> did he establish </a:t>
            </a:r>
            <a:r>
              <a:rPr lang="en-US" sz="1800" dirty="0" smtClean="0">
                <a:solidFill>
                  <a:prstClr val="black"/>
                </a:solidFill>
              </a:rPr>
              <a:t>likewise… </a:t>
            </a:r>
            <a:r>
              <a:rPr lang="en-US" sz="1800" dirty="0">
                <a:solidFill>
                  <a:prstClr val="black"/>
                </a:solidFill>
              </a:rPr>
              <a:t>the blessing of all men, and the covenant, And made it rest upon the head of </a:t>
            </a:r>
            <a:r>
              <a:rPr lang="en-US" sz="1800" b="1" dirty="0" smtClean="0">
                <a:solidFill>
                  <a:prstClr val="black"/>
                </a:solidFill>
              </a:rPr>
              <a:t>Jacob</a:t>
            </a:r>
            <a:r>
              <a:rPr lang="en-US" sz="1800" dirty="0" smtClean="0">
                <a:solidFill>
                  <a:prstClr val="black"/>
                </a:solidFill>
              </a:rPr>
              <a:t>... </a:t>
            </a:r>
            <a:r>
              <a:rPr lang="en-US" sz="1800" dirty="0">
                <a:solidFill>
                  <a:prstClr val="black"/>
                </a:solidFill>
              </a:rPr>
              <a:t>among the </a:t>
            </a:r>
            <a:r>
              <a:rPr lang="en-US" sz="1800" b="1" dirty="0">
                <a:solidFill>
                  <a:prstClr val="black"/>
                </a:solidFill>
              </a:rPr>
              <a:t>twelve tribes </a:t>
            </a:r>
            <a:r>
              <a:rPr lang="en-US" sz="1800" dirty="0">
                <a:solidFill>
                  <a:prstClr val="black"/>
                </a:solidFill>
              </a:rPr>
              <a:t>did he part them</a:t>
            </a:r>
            <a:r>
              <a:rPr lang="en-US" sz="1800" dirty="0" smtClean="0">
                <a:solidFill>
                  <a:prstClr val="black"/>
                </a:solidFill>
              </a:rPr>
              <a:t>.</a:t>
            </a:r>
          </a:p>
          <a:p>
            <a:pPr marL="0" indent="0">
              <a:buFont typeface="Arial" panose="020B0604020202020204" pitchFamily="34" charset="0"/>
              <a:buNone/>
            </a:pPr>
            <a:r>
              <a:rPr lang="en-US" sz="1800" b="1" dirty="0">
                <a:solidFill>
                  <a:srgbClr val="0070C0"/>
                </a:solidFill>
              </a:rPr>
              <a:t>45</a:t>
            </a:r>
            <a:r>
              <a:rPr lang="en-US" sz="1800" dirty="0">
                <a:solidFill>
                  <a:prstClr val="black"/>
                </a:solidFill>
              </a:rPr>
              <a:t>:1  he brought out of him a merciful man, which found </a:t>
            </a:r>
            <a:r>
              <a:rPr lang="en-US" sz="1800" dirty="0" err="1">
                <a:solidFill>
                  <a:prstClr val="black"/>
                </a:solidFill>
              </a:rPr>
              <a:t>favour</a:t>
            </a:r>
            <a:r>
              <a:rPr lang="en-US" sz="1800" dirty="0">
                <a:solidFill>
                  <a:prstClr val="black"/>
                </a:solidFill>
              </a:rPr>
              <a:t> in the sight of all flesh, even </a:t>
            </a:r>
            <a:r>
              <a:rPr lang="en-US" sz="1800" b="1" dirty="0" smtClean="0">
                <a:solidFill>
                  <a:prstClr val="black"/>
                </a:solidFill>
              </a:rPr>
              <a:t>Moses</a:t>
            </a:r>
          </a:p>
          <a:p>
            <a:pPr marL="0" indent="0">
              <a:buFont typeface="Arial" panose="020B0604020202020204" pitchFamily="34" charset="0"/>
              <a:buNone/>
            </a:pPr>
            <a:r>
              <a:rPr lang="en-US" sz="1800" dirty="0">
                <a:solidFill>
                  <a:prstClr val="black"/>
                </a:solidFill>
              </a:rPr>
              <a:t>6  He exalted </a:t>
            </a:r>
            <a:r>
              <a:rPr lang="en-US" sz="1800" b="1" dirty="0">
                <a:solidFill>
                  <a:prstClr val="black"/>
                </a:solidFill>
              </a:rPr>
              <a:t>Aaron</a:t>
            </a:r>
            <a:r>
              <a:rPr lang="en-US" sz="1800" dirty="0">
                <a:solidFill>
                  <a:prstClr val="black"/>
                </a:solidFill>
              </a:rPr>
              <a:t>, an holy man like unto him, even his brother, of the </a:t>
            </a:r>
            <a:r>
              <a:rPr lang="en-US" sz="1800" b="1" dirty="0">
                <a:solidFill>
                  <a:prstClr val="black"/>
                </a:solidFill>
              </a:rPr>
              <a:t>tribe of Levi</a:t>
            </a:r>
            <a:r>
              <a:rPr lang="en-US" sz="1800" dirty="0" smtClean="0">
                <a:solidFill>
                  <a:prstClr val="black"/>
                </a:solidFill>
              </a:rPr>
              <a:t>.</a:t>
            </a:r>
          </a:p>
          <a:p>
            <a:pPr marL="0" indent="0">
              <a:buFont typeface="Arial" panose="020B0604020202020204" pitchFamily="34" charset="0"/>
              <a:buNone/>
            </a:pPr>
            <a:r>
              <a:rPr lang="en-US" sz="1800" dirty="0">
                <a:solidFill>
                  <a:prstClr val="black"/>
                </a:solidFill>
              </a:rPr>
              <a:t>23 The third in glory is </a:t>
            </a:r>
            <a:r>
              <a:rPr lang="en-US" sz="1800" b="1" dirty="0" err="1">
                <a:solidFill>
                  <a:prstClr val="black"/>
                </a:solidFill>
              </a:rPr>
              <a:t>Phinees</a:t>
            </a:r>
            <a:r>
              <a:rPr lang="en-US" sz="1800" b="1" dirty="0">
                <a:solidFill>
                  <a:prstClr val="black"/>
                </a:solidFill>
              </a:rPr>
              <a:t> </a:t>
            </a:r>
            <a:r>
              <a:rPr lang="en-US" sz="1800" dirty="0">
                <a:solidFill>
                  <a:prstClr val="black"/>
                </a:solidFill>
              </a:rPr>
              <a:t>the son of </a:t>
            </a:r>
            <a:r>
              <a:rPr lang="en-US" sz="1800" dirty="0" err="1" smtClean="0">
                <a:solidFill>
                  <a:prstClr val="black"/>
                </a:solidFill>
              </a:rPr>
              <a:t>Eleazar</a:t>
            </a:r>
            <a:endParaRPr lang="en-US" sz="1800" dirty="0" smtClean="0">
              <a:solidFill>
                <a:prstClr val="black"/>
              </a:solidFill>
            </a:endParaRPr>
          </a:p>
          <a:p>
            <a:pPr marL="0" indent="0">
              <a:buFont typeface="Arial" panose="020B0604020202020204" pitchFamily="34" charset="0"/>
              <a:buNone/>
            </a:pPr>
            <a:r>
              <a:rPr lang="en-US" sz="1800" dirty="0">
                <a:solidFill>
                  <a:prstClr val="black"/>
                </a:solidFill>
              </a:rPr>
              <a:t>25 According to the covenant made with </a:t>
            </a:r>
            <a:r>
              <a:rPr lang="en-US" sz="1800" b="1" dirty="0">
                <a:solidFill>
                  <a:prstClr val="black"/>
                </a:solidFill>
              </a:rPr>
              <a:t>David </a:t>
            </a:r>
            <a:r>
              <a:rPr lang="en-US" sz="1800" dirty="0">
                <a:solidFill>
                  <a:prstClr val="black"/>
                </a:solidFill>
              </a:rPr>
              <a:t>son of </a:t>
            </a:r>
            <a:r>
              <a:rPr lang="en-US" sz="1800" dirty="0" smtClean="0">
                <a:solidFill>
                  <a:prstClr val="black"/>
                </a:solidFill>
              </a:rPr>
              <a:t>Jesse</a:t>
            </a:r>
          </a:p>
          <a:p>
            <a:pPr marL="0" indent="0">
              <a:buFont typeface="Arial" panose="020B0604020202020204" pitchFamily="34" charset="0"/>
              <a:buNone/>
            </a:pPr>
            <a:r>
              <a:rPr lang="en-US" sz="1800" b="1" dirty="0">
                <a:solidFill>
                  <a:srgbClr val="0070C0"/>
                </a:solidFill>
              </a:rPr>
              <a:t>46</a:t>
            </a:r>
            <a:r>
              <a:rPr lang="en-US" sz="1800" dirty="0">
                <a:solidFill>
                  <a:prstClr val="black"/>
                </a:solidFill>
              </a:rPr>
              <a:t>: 1 </a:t>
            </a:r>
            <a:r>
              <a:rPr lang="en-US" sz="1800" b="1" dirty="0">
                <a:solidFill>
                  <a:prstClr val="black"/>
                </a:solidFill>
              </a:rPr>
              <a:t>Jesus </a:t>
            </a:r>
            <a:r>
              <a:rPr lang="en-US" sz="1800" b="1" dirty="0" smtClean="0">
                <a:solidFill>
                  <a:prstClr val="black"/>
                </a:solidFill>
              </a:rPr>
              <a:t>(Joshua) </a:t>
            </a:r>
            <a:r>
              <a:rPr lang="en-US" sz="1800" dirty="0" smtClean="0">
                <a:solidFill>
                  <a:prstClr val="black"/>
                </a:solidFill>
              </a:rPr>
              <a:t>… valiant </a:t>
            </a:r>
            <a:r>
              <a:rPr lang="en-US" sz="1800" dirty="0">
                <a:solidFill>
                  <a:prstClr val="black"/>
                </a:solidFill>
              </a:rPr>
              <a:t>in the wars, and was the successor of Moses </a:t>
            </a:r>
          </a:p>
        </p:txBody>
      </p:sp>
      <p:sp>
        <p:nvSpPr>
          <p:cNvPr id="6" name="Content Placeholder 4"/>
          <p:cNvSpPr txBox="1">
            <a:spLocks/>
          </p:cNvSpPr>
          <p:nvPr/>
        </p:nvSpPr>
        <p:spPr>
          <a:xfrm>
            <a:off x="3684900" y="0"/>
            <a:ext cx="3684893" cy="6858000"/>
          </a:xfrm>
          <a:prstGeom prst="rect">
            <a:avLst/>
          </a:prstGeom>
          <a:ln>
            <a:solidFill>
              <a:schemeClr val="tx1"/>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smtClean="0">
                <a:solidFill>
                  <a:prstClr val="black"/>
                </a:solidFill>
              </a:rPr>
              <a:t>7 In the time of Moses also he did a work of mercy, he and </a:t>
            </a:r>
            <a:r>
              <a:rPr lang="en-US" sz="1800" b="1" dirty="0" smtClean="0">
                <a:solidFill>
                  <a:prstClr val="black"/>
                </a:solidFill>
              </a:rPr>
              <a:t>Caleb</a:t>
            </a:r>
            <a:r>
              <a:rPr lang="en-US" sz="1800" dirty="0" smtClean="0">
                <a:solidFill>
                  <a:prstClr val="black"/>
                </a:solidFill>
              </a:rPr>
              <a:t> the son of </a:t>
            </a:r>
            <a:r>
              <a:rPr lang="en-US" sz="1800" dirty="0" err="1" smtClean="0">
                <a:solidFill>
                  <a:prstClr val="black"/>
                </a:solidFill>
              </a:rPr>
              <a:t>Jephunne</a:t>
            </a:r>
            <a:endParaRPr lang="en-US" sz="1800" dirty="0" smtClean="0">
              <a:solidFill>
                <a:prstClr val="black"/>
              </a:solidFill>
            </a:endParaRPr>
          </a:p>
          <a:p>
            <a:pPr algn="l"/>
            <a:r>
              <a:rPr lang="en-US" sz="1800" dirty="0" smtClean="0">
                <a:solidFill>
                  <a:prstClr val="black"/>
                </a:solidFill>
              </a:rPr>
              <a:t>11  And concerning </a:t>
            </a:r>
            <a:r>
              <a:rPr lang="en-US" sz="1800" b="1" dirty="0" smtClean="0">
                <a:solidFill>
                  <a:prstClr val="black"/>
                </a:solidFill>
              </a:rPr>
              <a:t>the judges</a:t>
            </a:r>
          </a:p>
          <a:p>
            <a:pPr algn="l"/>
            <a:r>
              <a:rPr lang="en-US" sz="1800" dirty="0" smtClean="0">
                <a:solidFill>
                  <a:prstClr val="black"/>
                </a:solidFill>
              </a:rPr>
              <a:t>13  </a:t>
            </a:r>
            <a:r>
              <a:rPr lang="en-US" sz="1800" b="1" dirty="0" smtClean="0">
                <a:solidFill>
                  <a:prstClr val="black"/>
                </a:solidFill>
              </a:rPr>
              <a:t>Samuel, </a:t>
            </a:r>
            <a:r>
              <a:rPr lang="en-US" sz="1800" dirty="0" smtClean="0">
                <a:solidFill>
                  <a:prstClr val="black"/>
                </a:solidFill>
              </a:rPr>
              <a:t>the prophet of the Lord, </a:t>
            </a:r>
          </a:p>
          <a:p>
            <a:pPr algn="l"/>
            <a:r>
              <a:rPr lang="en-US" sz="1800" b="1" dirty="0" smtClean="0">
                <a:solidFill>
                  <a:srgbClr val="0070C0"/>
                </a:solidFill>
              </a:rPr>
              <a:t>47</a:t>
            </a:r>
            <a:r>
              <a:rPr lang="en-US" sz="1800" dirty="0" smtClean="0">
                <a:solidFill>
                  <a:prstClr val="black"/>
                </a:solidFill>
              </a:rPr>
              <a:t>.1  And after him rose up </a:t>
            </a:r>
            <a:r>
              <a:rPr lang="en-US" sz="1800" b="1" dirty="0" smtClean="0">
                <a:solidFill>
                  <a:prstClr val="black"/>
                </a:solidFill>
              </a:rPr>
              <a:t>Nathan</a:t>
            </a:r>
            <a:r>
              <a:rPr lang="en-US" sz="1800" dirty="0" smtClean="0">
                <a:solidFill>
                  <a:prstClr val="black"/>
                </a:solidFill>
              </a:rPr>
              <a:t> to prophesy in the time of </a:t>
            </a:r>
            <a:r>
              <a:rPr lang="en-US" sz="1800" b="1" dirty="0" smtClean="0">
                <a:solidFill>
                  <a:prstClr val="black"/>
                </a:solidFill>
              </a:rPr>
              <a:t>David.</a:t>
            </a:r>
          </a:p>
          <a:p>
            <a:pPr algn="l"/>
            <a:r>
              <a:rPr lang="en-US" sz="1800" dirty="0" smtClean="0">
                <a:solidFill>
                  <a:prstClr val="black"/>
                </a:solidFill>
              </a:rPr>
              <a:t>2</a:t>
            </a:r>
            <a:r>
              <a:rPr lang="en-US" sz="1800" b="1" dirty="0" smtClean="0">
                <a:solidFill>
                  <a:prstClr val="black"/>
                </a:solidFill>
              </a:rPr>
              <a:t> David </a:t>
            </a:r>
            <a:r>
              <a:rPr lang="en-US" sz="1800" dirty="0" smtClean="0">
                <a:solidFill>
                  <a:prstClr val="black"/>
                </a:solidFill>
              </a:rPr>
              <a:t>chosen out of the children of Israel.</a:t>
            </a:r>
          </a:p>
          <a:p>
            <a:pPr algn="l"/>
            <a:r>
              <a:rPr lang="en-US" sz="1800" dirty="0" smtClean="0">
                <a:solidFill>
                  <a:prstClr val="black"/>
                </a:solidFill>
              </a:rPr>
              <a:t>13 </a:t>
            </a:r>
            <a:r>
              <a:rPr lang="en-US" sz="1800" b="1" dirty="0" smtClean="0">
                <a:solidFill>
                  <a:prstClr val="black"/>
                </a:solidFill>
              </a:rPr>
              <a:t> Solomon</a:t>
            </a:r>
            <a:r>
              <a:rPr lang="en-US" sz="1800" dirty="0" smtClean="0">
                <a:solidFill>
                  <a:prstClr val="black"/>
                </a:solidFill>
              </a:rPr>
              <a:t> reigned in a peaceable time, and was </a:t>
            </a:r>
            <a:r>
              <a:rPr lang="en-US" sz="1800" dirty="0" err="1" smtClean="0">
                <a:solidFill>
                  <a:prstClr val="black"/>
                </a:solidFill>
              </a:rPr>
              <a:t>honoured</a:t>
            </a:r>
            <a:r>
              <a:rPr lang="en-US" sz="1800" dirty="0" smtClean="0">
                <a:solidFill>
                  <a:prstClr val="black"/>
                </a:solidFill>
              </a:rPr>
              <a:t> … </a:t>
            </a:r>
            <a:r>
              <a:rPr lang="en-US" sz="1400" dirty="0" smtClean="0">
                <a:solidFill>
                  <a:prstClr val="black"/>
                </a:solidFill>
              </a:rPr>
              <a:t>(23) </a:t>
            </a:r>
            <a:r>
              <a:rPr lang="en-US" sz="1200" i="1" dirty="0" smtClean="0">
                <a:solidFill>
                  <a:prstClr val="black"/>
                </a:solidFill>
              </a:rPr>
              <a:t>and of his seed he left behind him </a:t>
            </a:r>
            <a:r>
              <a:rPr lang="en-US" sz="1200" b="1" i="1" dirty="0" err="1" smtClean="0">
                <a:solidFill>
                  <a:prstClr val="black"/>
                </a:solidFill>
              </a:rPr>
              <a:t>Roboam</a:t>
            </a:r>
            <a:r>
              <a:rPr lang="en-US" sz="1200" b="1" i="1" dirty="0" smtClean="0">
                <a:solidFill>
                  <a:prstClr val="black"/>
                </a:solidFill>
              </a:rPr>
              <a:t>,</a:t>
            </a:r>
            <a:r>
              <a:rPr lang="en-US" sz="1200" i="1" dirty="0" smtClean="0">
                <a:solidFill>
                  <a:prstClr val="black"/>
                </a:solidFill>
              </a:rPr>
              <a:t> even the foolishness of the people,… There was also </a:t>
            </a:r>
            <a:r>
              <a:rPr lang="en-US" sz="1200" b="1" i="1" dirty="0" smtClean="0">
                <a:solidFill>
                  <a:prstClr val="black"/>
                </a:solidFill>
              </a:rPr>
              <a:t>Jeroboam </a:t>
            </a:r>
            <a:r>
              <a:rPr lang="en-US" sz="1200" i="1" dirty="0" smtClean="0">
                <a:solidFill>
                  <a:prstClr val="black"/>
                </a:solidFill>
              </a:rPr>
              <a:t>the son of </a:t>
            </a:r>
            <a:r>
              <a:rPr lang="en-US" sz="1200" i="1" dirty="0" err="1" smtClean="0">
                <a:solidFill>
                  <a:prstClr val="black"/>
                </a:solidFill>
              </a:rPr>
              <a:t>Nebat</a:t>
            </a:r>
            <a:r>
              <a:rPr lang="en-US" sz="1200" i="1" dirty="0" smtClean="0">
                <a:solidFill>
                  <a:prstClr val="black"/>
                </a:solidFill>
              </a:rPr>
              <a:t>, who caused Israel to sin</a:t>
            </a:r>
          </a:p>
          <a:p>
            <a:pPr algn="l"/>
            <a:r>
              <a:rPr lang="en-US" sz="1800" b="1" dirty="0" smtClean="0">
                <a:solidFill>
                  <a:srgbClr val="0070C0"/>
                </a:solidFill>
              </a:rPr>
              <a:t>48</a:t>
            </a:r>
            <a:r>
              <a:rPr lang="en-US" sz="1800" dirty="0" smtClean="0">
                <a:solidFill>
                  <a:prstClr val="black"/>
                </a:solidFill>
              </a:rPr>
              <a:t>.1  Elias (Elijah) … </a:t>
            </a:r>
            <a:r>
              <a:rPr lang="en-US" sz="1800" b="1" dirty="0" smtClean="0">
                <a:solidFill>
                  <a:prstClr val="black"/>
                </a:solidFill>
              </a:rPr>
              <a:t>Elias</a:t>
            </a:r>
            <a:r>
              <a:rPr lang="en-US" sz="1800" dirty="0" smtClean="0">
                <a:solidFill>
                  <a:prstClr val="black"/>
                </a:solidFill>
              </a:rPr>
              <a:t> it was, who was covered with a whirlwind: and </a:t>
            </a:r>
            <a:r>
              <a:rPr lang="en-US" sz="1800" b="1" dirty="0" err="1" smtClean="0">
                <a:solidFill>
                  <a:prstClr val="black"/>
                </a:solidFill>
              </a:rPr>
              <a:t>Eliseus</a:t>
            </a:r>
            <a:r>
              <a:rPr lang="en-US" sz="1800" dirty="0" smtClean="0">
                <a:solidFill>
                  <a:prstClr val="black"/>
                </a:solidFill>
              </a:rPr>
              <a:t> was filled with his spirit:</a:t>
            </a:r>
          </a:p>
          <a:p>
            <a:pPr algn="l"/>
            <a:r>
              <a:rPr lang="en-US" sz="1800" dirty="0" smtClean="0">
                <a:solidFill>
                  <a:prstClr val="black"/>
                </a:solidFill>
              </a:rPr>
              <a:t>17</a:t>
            </a:r>
            <a:r>
              <a:rPr lang="en-US" sz="1800" b="1" dirty="0" smtClean="0">
                <a:solidFill>
                  <a:prstClr val="black"/>
                </a:solidFill>
              </a:rPr>
              <a:t> Ezekias (Hezekiah) </a:t>
            </a:r>
            <a:r>
              <a:rPr lang="en-US" sz="1800" dirty="0" smtClean="0">
                <a:solidFill>
                  <a:prstClr val="black"/>
                </a:solidFill>
              </a:rPr>
              <a:t>fortified his city, and brought in water</a:t>
            </a:r>
          </a:p>
          <a:p>
            <a:pPr algn="l"/>
            <a:r>
              <a:rPr lang="en-US" sz="1800" dirty="0" smtClean="0">
                <a:solidFill>
                  <a:prstClr val="black"/>
                </a:solidFill>
              </a:rPr>
              <a:t>22  For Ezekias … was strong in the ways of David his father, as </a:t>
            </a:r>
            <a:r>
              <a:rPr lang="en-US" sz="1800" b="1" dirty="0" err="1" smtClean="0">
                <a:solidFill>
                  <a:prstClr val="black"/>
                </a:solidFill>
              </a:rPr>
              <a:t>Esay</a:t>
            </a:r>
            <a:r>
              <a:rPr lang="en-US" sz="1800" b="1" dirty="0" smtClean="0">
                <a:solidFill>
                  <a:prstClr val="black"/>
                </a:solidFill>
              </a:rPr>
              <a:t> the prophet  (Isaiah)</a:t>
            </a:r>
            <a:r>
              <a:rPr lang="en-US" sz="1800" dirty="0" smtClean="0">
                <a:solidFill>
                  <a:prstClr val="black"/>
                </a:solidFill>
              </a:rPr>
              <a:t> … had commanded him.</a:t>
            </a:r>
          </a:p>
          <a:p>
            <a:pPr algn="l"/>
            <a:endParaRPr lang="en-US" sz="1800" dirty="0">
              <a:solidFill>
                <a:prstClr val="black"/>
              </a:solidFill>
            </a:endParaRPr>
          </a:p>
        </p:txBody>
      </p:sp>
      <p:sp>
        <p:nvSpPr>
          <p:cNvPr id="14" name="Oval 13"/>
          <p:cNvSpPr/>
          <p:nvPr/>
        </p:nvSpPr>
        <p:spPr>
          <a:xfrm>
            <a:off x="3543299" y="3649938"/>
            <a:ext cx="3858161" cy="10096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401461" y="4478613"/>
            <a:ext cx="4822207" cy="2308324"/>
          </a:xfrm>
          <a:prstGeom prst="rect">
            <a:avLst/>
          </a:prstGeom>
        </p:spPr>
        <p:txBody>
          <a:bodyPr wrap="square">
            <a:spAutoFit/>
          </a:bodyPr>
          <a:lstStyle/>
          <a:p>
            <a:r>
              <a:rPr lang="en-US" i="1" dirty="0">
                <a:solidFill>
                  <a:srgbClr val="000000"/>
                </a:solidFill>
              </a:rPr>
              <a:t>14 But upon the earth was no man created like </a:t>
            </a:r>
            <a:r>
              <a:rPr lang="en-US" b="1" i="1" dirty="0">
                <a:solidFill>
                  <a:srgbClr val="000000"/>
                </a:solidFill>
              </a:rPr>
              <a:t>Enoch</a:t>
            </a:r>
            <a:r>
              <a:rPr lang="en-US" i="1" dirty="0">
                <a:solidFill>
                  <a:srgbClr val="000000"/>
                </a:solidFill>
              </a:rPr>
              <a:t>; for he was taken from the earth.</a:t>
            </a:r>
          </a:p>
          <a:p>
            <a:r>
              <a:rPr lang="en-US" b="1" i="1" dirty="0">
                <a:solidFill>
                  <a:srgbClr val="FF0000"/>
                </a:solidFill>
              </a:rPr>
              <a:t>15 Neither was there a young man born like Joseph</a:t>
            </a:r>
            <a:r>
              <a:rPr lang="en-US" i="1" dirty="0">
                <a:solidFill>
                  <a:srgbClr val="000000"/>
                </a:solidFill>
              </a:rPr>
              <a:t>, a governor of his brethren, a stay of the people, whose bones were regarded of the Lord.</a:t>
            </a:r>
          </a:p>
          <a:p>
            <a:r>
              <a:rPr lang="en-US" i="1" dirty="0">
                <a:solidFill>
                  <a:srgbClr val="000000"/>
                </a:solidFill>
              </a:rPr>
              <a:t>16 </a:t>
            </a:r>
            <a:r>
              <a:rPr lang="en-US" b="1" i="1" dirty="0" err="1">
                <a:solidFill>
                  <a:srgbClr val="000000"/>
                </a:solidFill>
              </a:rPr>
              <a:t>Sem</a:t>
            </a:r>
            <a:r>
              <a:rPr lang="en-US" i="1" dirty="0">
                <a:solidFill>
                  <a:srgbClr val="000000"/>
                </a:solidFill>
              </a:rPr>
              <a:t> and </a:t>
            </a:r>
            <a:r>
              <a:rPr lang="en-US" b="1" i="1" dirty="0">
                <a:solidFill>
                  <a:srgbClr val="000000"/>
                </a:solidFill>
              </a:rPr>
              <a:t>Seth </a:t>
            </a:r>
            <a:r>
              <a:rPr lang="en-US" i="1" dirty="0">
                <a:solidFill>
                  <a:srgbClr val="000000"/>
                </a:solidFill>
              </a:rPr>
              <a:t>were in great </a:t>
            </a:r>
            <a:r>
              <a:rPr lang="en-US" i="1" dirty="0" err="1">
                <a:solidFill>
                  <a:srgbClr val="000000"/>
                </a:solidFill>
              </a:rPr>
              <a:t>honour</a:t>
            </a:r>
            <a:r>
              <a:rPr lang="en-US" i="1" dirty="0">
                <a:solidFill>
                  <a:srgbClr val="000000"/>
                </a:solidFill>
              </a:rPr>
              <a:t> among men, and so was </a:t>
            </a:r>
            <a:r>
              <a:rPr lang="en-US" b="1" i="1" dirty="0">
                <a:solidFill>
                  <a:srgbClr val="000000"/>
                </a:solidFill>
              </a:rPr>
              <a:t>Adam</a:t>
            </a:r>
            <a:r>
              <a:rPr lang="en-US" i="1" dirty="0">
                <a:solidFill>
                  <a:srgbClr val="000000"/>
                </a:solidFill>
              </a:rPr>
              <a:t> above every living thing in creation.</a:t>
            </a:r>
          </a:p>
        </p:txBody>
      </p:sp>
      <p:sp>
        <p:nvSpPr>
          <p:cNvPr id="3" name="Right Arrow 2"/>
          <p:cNvSpPr/>
          <p:nvPr/>
        </p:nvSpPr>
        <p:spPr>
          <a:xfrm>
            <a:off x="3543300" y="4154763"/>
            <a:ext cx="3896262" cy="2555974"/>
          </a:xfrm>
          <a:prstGeom prst="rightArrow">
            <a:avLst>
              <a:gd name="adj1" fmla="val 71457"/>
              <a:gd name="adj2" fmla="val 32669"/>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Black" panose="020B0A04020102020204" pitchFamily="34" charset="0"/>
              </a:rPr>
              <a:t>If Daniel had been a known figure, </a:t>
            </a:r>
          </a:p>
          <a:p>
            <a:pPr algn="ctr"/>
            <a:r>
              <a:rPr lang="en-US" sz="2400" dirty="0" smtClean="0">
                <a:solidFill>
                  <a:schemeClr val="tx1"/>
                </a:solidFill>
                <a:latin typeface="Arial Black" panose="020B0A04020102020204" pitchFamily="34" charset="0"/>
              </a:rPr>
              <a:t>how could THIS </a:t>
            </a:r>
          </a:p>
          <a:p>
            <a:pPr algn="ctr"/>
            <a:r>
              <a:rPr lang="en-US" sz="2400" dirty="0" smtClean="0">
                <a:solidFill>
                  <a:schemeClr val="tx1"/>
                </a:solidFill>
                <a:latin typeface="Arial Black" panose="020B0A04020102020204" pitchFamily="34" charset="0"/>
              </a:rPr>
              <a:t>be said ?</a:t>
            </a:r>
            <a:endParaRPr lang="en-US" sz="2400" dirty="0">
              <a:solidFill>
                <a:schemeClr val="tx1"/>
              </a:solidFill>
              <a:latin typeface="Arial Black" panose="020B0A04020102020204" pitchFamily="34" charset="0"/>
            </a:endParaRPr>
          </a:p>
        </p:txBody>
      </p:sp>
      <p:sp>
        <p:nvSpPr>
          <p:cNvPr id="13" name="Right Arrow 12"/>
          <p:cNvSpPr/>
          <p:nvPr/>
        </p:nvSpPr>
        <p:spPr>
          <a:xfrm rot="3332158">
            <a:off x="6535055" y="3254346"/>
            <a:ext cx="2709976" cy="490050"/>
          </a:xfrm>
          <a:prstGeom prst="rightArrow">
            <a:avLst>
              <a:gd name="adj1" fmla="val 45317"/>
              <a:gd name="adj2" fmla="val 5354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chemeClr val="tx1"/>
              </a:solidFill>
              <a:latin typeface="Arial Black" panose="020B0A04020102020204" pitchFamily="34" charset="0"/>
            </a:endParaRPr>
          </a:p>
        </p:txBody>
      </p:sp>
      <p:sp>
        <p:nvSpPr>
          <p:cNvPr id="12" name="Rectangle 11"/>
          <p:cNvSpPr/>
          <p:nvPr/>
        </p:nvSpPr>
        <p:spPr>
          <a:xfrm>
            <a:off x="3543300" y="1335844"/>
            <a:ext cx="8305800" cy="1077218"/>
          </a:xfrm>
          <a:prstGeom prst="rect">
            <a:avLst/>
          </a:prstGeom>
          <a:solidFill>
            <a:schemeClr val="bg1"/>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3200" b="1" dirty="0"/>
              <a:t>14 But upon the earth was no man created like Enoch; </a:t>
            </a:r>
            <a:r>
              <a:rPr lang="en-US" sz="3200" b="1" dirty="0">
                <a:solidFill>
                  <a:srgbClr val="C00000"/>
                </a:solidFill>
              </a:rPr>
              <a:t>for he was taken from the earth.</a:t>
            </a:r>
          </a:p>
        </p:txBody>
      </p:sp>
      <p:sp>
        <p:nvSpPr>
          <p:cNvPr id="15" name="Oval 14"/>
          <p:cNvSpPr/>
          <p:nvPr/>
        </p:nvSpPr>
        <p:spPr>
          <a:xfrm>
            <a:off x="7312643" y="5223200"/>
            <a:ext cx="4822207" cy="8537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23930" y="1698950"/>
            <a:ext cx="6048820" cy="8537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Callout 7"/>
          <p:cNvSpPr/>
          <p:nvPr/>
        </p:nvSpPr>
        <p:spPr>
          <a:xfrm>
            <a:off x="8900949" y="87869"/>
            <a:ext cx="3105807" cy="5174966"/>
          </a:xfrm>
          <a:prstGeom prst="downArrowCallout">
            <a:avLst>
              <a:gd name="adj1" fmla="val 13832"/>
              <a:gd name="adj2" fmla="val 14340"/>
              <a:gd name="adj3" fmla="val 25000"/>
              <a:gd name="adj4" fmla="val 75309"/>
            </a:avLst>
          </a:prstGeom>
          <a:solidFill>
            <a:srgbClr val="00164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prstClr val="white"/>
                </a:solidFill>
              </a:rPr>
              <a:t>Of Joseph, what is it that he focuses on?  </a:t>
            </a:r>
            <a:r>
              <a:rPr lang="en-US" sz="2400" i="1" dirty="0">
                <a:solidFill>
                  <a:prstClr val="white"/>
                </a:solidFill>
              </a:rPr>
              <a:t>His being captive in a foreign land? </a:t>
            </a:r>
          </a:p>
          <a:p>
            <a:pPr lvl="0"/>
            <a:r>
              <a:rPr lang="en-US" sz="2400" i="1" dirty="0">
                <a:solidFill>
                  <a:prstClr val="white"/>
                </a:solidFill>
              </a:rPr>
              <a:t>His visions? Interpreting dreams?  </a:t>
            </a:r>
          </a:p>
          <a:p>
            <a:pPr lvl="0"/>
            <a:r>
              <a:rPr lang="en-US" sz="2400" b="1" dirty="0">
                <a:solidFill>
                  <a:prstClr val="white"/>
                </a:solidFill>
              </a:rPr>
              <a:t>No. That’s not the focus. </a:t>
            </a:r>
          </a:p>
          <a:p>
            <a:pPr lvl="0"/>
            <a:r>
              <a:rPr lang="en-US" sz="2400" b="1" dirty="0">
                <a:solidFill>
                  <a:prstClr val="white"/>
                </a:solidFill>
              </a:rPr>
              <a:t>Instead, this is what he </a:t>
            </a:r>
            <a:r>
              <a:rPr lang="en-US" sz="2400" b="1" dirty="0" smtClean="0">
                <a:solidFill>
                  <a:prstClr val="white"/>
                </a:solidFill>
              </a:rPr>
              <a:t>specifies :</a:t>
            </a:r>
            <a:endParaRPr lang="en-US" sz="2400" b="1" dirty="0">
              <a:solidFill>
                <a:prstClr val="white"/>
              </a:solidFill>
            </a:endParaRPr>
          </a:p>
        </p:txBody>
      </p:sp>
    </p:spTree>
    <p:extLst>
      <p:ext uri="{BB962C8B-B14F-4D97-AF65-F5344CB8AC3E}">
        <p14:creationId xmlns:p14="http://schemas.microsoft.com/office/powerpoint/2010/main" val="2941797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P spid="12" grpId="0" animBg="1"/>
      <p:bldP spid="15" grpId="0" animBg="1"/>
      <p:bldP spid="16"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77917"/>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dirty="0" smtClean="0"/>
              <a:t>Jewishencyclopedia.com</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194"/>
            <a:ext cx="12192000" cy="453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9396086">
            <a:off x="1846468" y="3193932"/>
            <a:ext cx="1582336" cy="1893461"/>
          </a:xfrm>
          <a:prstGeom prst="downArrow">
            <a:avLst/>
          </a:prstGeom>
          <a:solidFill>
            <a:srgbClr val="FFCC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17066" y="1742088"/>
            <a:ext cx="2711669" cy="2333297"/>
          </a:xfrm>
          <a:prstGeom prst="ellipse">
            <a:avLst/>
          </a:prstGeom>
          <a:solidFill>
            <a:srgbClr val="F2B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Motive?</a:t>
            </a:r>
            <a:endParaRPr lang="en-US" sz="4000" b="1" dirty="0">
              <a:solidFill>
                <a:schemeClr val="tx1"/>
              </a:solidFill>
            </a:endParaRPr>
          </a:p>
        </p:txBody>
      </p:sp>
    </p:spTree>
    <p:extLst>
      <p:ext uri="{BB962C8B-B14F-4D97-AF65-F5344CB8AC3E}">
        <p14:creationId xmlns:p14="http://schemas.microsoft.com/office/powerpoint/2010/main" val="3411535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sp>
        <p:nvSpPr>
          <p:cNvPr id="20" name="Right Arrow 19"/>
          <p:cNvSpPr/>
          <p:nvPr/>
        </p:nvSpPr>
        <p:spPr>
          <a:xfrm>
            <a:off x="2318416" y="13441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Placement Argument</a:t>
            </a:r>
            <a:endParaRPr lang="en-US" sz="2400" dirty="0">
              <a:solidFill>
                <a:prstClr val="white"/>
              </a:solidFill>
            </a:endParaRPr>
          </a:p>
        </p:txBody>
      </p:sp>
      <p:sp>
        <p:nvSpPr>
          <p:cNvPr id="27" name="Right Arrow 26"/>
          <p:cNvSpPr/>
          <p:nvPr/>
        </p:nvSpPr>
        <p:spPr>
          <a:xfrm>
            <a:off x="-19036"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sp>
        <p:nvSpPr>
          <p:cNvPr id="21" name="Right Arrow 20"/>
          <p:cNvSpPr/>
          <p:nvPr/>
        </p:nvSpPr>
        <p:spPr>
          <a:xfrm>
            <a:off x="2318412" y="220434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Language Argument</a:t>
            </a:r>
            <a:endParaRPr lang="en-US" sz="2400" dirty="0">
              <a:solidFill>
                <a:prstClr val="white"/>
              </a:solidFill>
            </a:endParaRPr>
          </a:p>
        </p:txBody>
      </p:sp>
      <p:sp>
        <p:nvSpPr>
          <p:cNvPr id="22" name="Right Arrow 21"/>
          <p:cNvSpPr/>
          <p:nvPr/>
        </p:nvSpPr>
        <p:spPr>
          <a:xfrm>
            <a:off x="2318412" y="3108799"/>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Silence Argument</a:t>
            </a:r>
            <a:endParaRPr lang="en-US" sz="2400" dirty="0">
              <a:solidFill>
                <a:prstClr val="white"/>
              </a:solidFill>
            </a:endParaRPr>
          </a:p>
        </p:txBody>
      </p:sp>
      <p:sp>
        <p:nvSpPr>
          <p:cNvPr id="24" name="Right Arrow 23"/>
          <p:cNvSpPr/>
          <p:nvPr/>
        </p:nvSpPr>
        <p:spPr>
          <a:xfrm>
            <a:off x="2334332" y="4930507"/>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2</a:t>
            </a:r>
            <a:r>
              <a:rPr lang="en-US" sz="2400" baseline="30000" dirty="0" smtClean="0">
                <a:solidFill>
                  <a:prstClr val="white"/>
                </a:solidFill>
              </a:rPr>
              <a:t>nd</a:t>
            </a:r>
            <a:r>
              <a:rPr lang="en-US" sz="2400" dirty="0" smtClean="0">
                <a:solidFill>
                  <a:prstClr val="white"/>
                </a:solidFill>
              </a:rPr>
              <a:t>  century</a:t>
            </a:r>
            <a:endParaRPr lang="en-US" sz="2400" dirty="0">
              <a:solidFill>
                <a:prstClr val="white"/>
              </a:solidFill>
            </a:endParaRPr>
          </a:p>
        </p:txBody>
      </p:sp>
      <p:sp>
        <p:nvSpPr>
          <p:cNvPr id="28" name="Right Arrow 27"/>
          <p:cNvSpPr/>
          <p:nvPr/>
        </p:nvSpPr>
        <p:spPr>
          <a:xfrm>
            <a:off x="-15753" y="184254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USE OF GREEK WORDS REQUIRE LATER DATE</a:t>
            </a:r>
            <a:endParaRPr lang="en-US" sz="2400" dirty="0">
              <a:solidFill>
                <a:prstClr val="white"/>
              </a:solidFill>
            </a:endParaRPr>
          </a:p>
        </p:txBody>
      </p:sp>
      <p:sp>
        <p:nvSpPr>
          <p:cNvPr id="29" name="Right Arrow 28"/>
          <p:cNvSpPr/>
          <p:nvPr/>
        </p:nvSpPr>
        <p:spPr>
          <a:xfrm>
            <a:off x="-15752" y="2741754"/>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NO MENTION IN  J. Ben Sirach’s</a:t>
            </a:r>
          </a:p>
          <a:p>
            <a:pPr algn="ctr"/>
            <a:r>
              <a:rPr lang="en-US" sz="2400" dirty="0" smtClean="0">
                <a:solidFill>
                  <a:prstClr val="white"/>
                </a:solidFill>
              </a:rPr>
              <a:t>LIST : 200-175 BC</a:t>
            </a:r>
            <a:endParaRPr lang="en-US" sz="2400" dirty="0">
              <a:solidFill>
                <a:prstClr val="white"/>
              </a:solidFill>
            </a:endParaRPr>
          </a:p>
        </p:txBody>
      </p:sp>
      <p:grpSp>
        <p:nvGrpSpPr>
          <p:cNvPr id="5" name="Group 4"/>
          <p:cNvGrpSpPr/>
          <p:nvPr/>
        </p:nvGrpSpPr>
        <p:grpSpPr>
          <a:xfrm>
            <a:off x="-19036" y="3664527"/>
            <a:ext cx="8945237" cy="1629190"/>
            <a:chOff x="-19036" y="3664527"/>
            <a:chExt cx="8945237" cy="1629190"/>
          </a:xfrm>
        </p:grpSpPr>
        <p:sp>
          <p:nvSpPr>
            <p:cNvPr id="23" name="Right Arrow 22"/>
            <p:cNvSpPr/>
            <p:nvPr/>
          </p:nvSpPr>
          <p:spPr>
            <a:xfrm>
              <a:off x="2334332" y="402777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6</a:t>
              </a:r>
              <a:r>
                <a:rPr lang="en-US" sz="2400" baseline="30000" dirty="0" smtClean="0">
                  <a:solidFill>
                    <a:prstClr val="white"/>
                  </a:solidFill>
                </a:rPr>
                <a:t>th</a:t>
              </a:r>
              <a:r>
                <a:rPr lang="en-US" sz="2400" dirty="0" smtClean="0">
                  <a:solidFill>
                    <a:prstClr val="white"/>
                  </a:solidFill>
                </a:rPr>
                <a:t> century</a:t>
              </a:r>
              <a:endParaRPr lang="en-US" sz="2400" dirty="0">
                <a:solidFill>
                  <a:prstClr val="white"/>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Nebuchadnezzar</a:t>
              </a:r>
            </a:p>
            <a:p>
              <a:pPr algn="ctr"/>
              <a:r>
                <a:rPr lang="en-US" sz="2400" dirty="0" smtClean="0">
                  <a:solidFill>
                    <a:prstClr val="white"/>
                  </a:solidFill>
                </a:rPr>
                <a:t>Belshazzar</a:t>
              </a:r>
              <a:br>
                <a:rPr lang="en-US" sz="2400" dirty="0" smtClean="0">
                  <a:solidFill>
                    <a:prstClr val="white"/>
                  </a:solidFill>
                </a:rPr>
              </a:br>
              <a:r>
                <a:rPr lang="en-US" sz="2400" dirty="0" smtClean="0">
                  <a:solidFill>
                    <a:prstClr val="white"/>
                  </a:solidFill>
                </a:rPr>
                <a:t>Darius</a:t>
              </a:r>
              <a:endParaRPr lang="en-US" sz="2400" dirty="0">
                <a:solidFill>
                  <a:prstClr val="white"/>
                </a:solidFill>
              </a:endParaRPr>
            </a:p>
          </p:txBody>
        </p:sp>
      </p:grpSp>
      <p:sp>
        <p:nvSpPr>
          <p:cNvPr id="31" name="Right Arrow 30"/>
          <p:cNvSpPr/>
          <p:nvPr/>
        </p:nvSpPr>
        <p:spPr>
          <a:xfrm>
            <a:off x="-15717" y="458830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Reflects &amp; relates hist. to Ant. </a:t>
            </a:r>
            <a:r>
              <a:rPr lang="en-US" sz="2400" dirty="0" err="1" smtClean="0">
                <a:solidFill>
                  <a:prstClr val="white"/>
                </a:solidFill>
              </a:rPr>
              <a:t>Epiph</a:t>
            </a:r>
            <a:r>
              <a:rPr lang="en-US" sz="2400" dirty="0" smtClean="0">
                <a:solidFill>
                  <a:prstClr val="white"/>
                </a:solidFill>
              </a:rPr>
              <a:t>.</a:t>
            </a:r>
          </a:p>
          <a:p>
            <a:pPr algn="ctr"/>
            <a:r>
              <a:rPr lang="en-US" sz="2400" dirty="0" smtClean="0">
                <a:solidFill>
                  <a:prstClr val="white"/>
                </a:solidFill>
              </a:rPr>
              <a:t>(up to 11.29).</a:t>
            </a:r>
          </a:p>
          <a:p>
            <a:pPr algn="ctr"/>
            <a:r>
              <a:rPr lang="en-US" sz="2400" dirty="0" smtClean="0">
                <a:solidFill>
                  <a:prstClr val="white"/>
                </a:solidFill>
              </a:rPr>
              <a:t>Unreliable: &lt; &amp; &gt;</a:t>
            </a:r>
            <a:endParaRPr lang="en-US" sz="2400" dirty="0">
              <a:solidFill>
                <a:prstClr val="white"/>
              </a:solidFill>
            </a:endParaRPr>
          </a:p>
        </p:txBody>
      </p:sp>
      <p:sp>
        <p:nvSpPr>
          <p:cNvPr id="25" name="Cube 24"/>
          <p:cNvSpPr/>
          <p:nvPr/>
        </p:nvSpPr>
        <p:spPr>
          <a:xfrm>
            <a:off x="8828813" y="5134826"/>
            <a:ext cx="3326719"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ea typeface="Gungsuh" panose="02030600000101010101" pitchFamily="18" charset="-127"/>
              </a:rPr>
              <a:t>Rejection of </a:t>
            </a:r>
          </a:p>
          <a:p>
            <a:pPr algn="ctr"/>
            <a:r>
              <a:rPr lang="en-US" sz="2400" dirty="0" smtClean="0">
                <a:solidFill>
                  <a:prstClr val="white"/>
                </a:solidFill>
                <a:ea typeface="Gungsuh" panose="02030600000101010101" pitchFamily="18" charset="-127"/>
              </a:rPr>
              <a:t>Miracles &amp; Prophecy</a:t>
            </a:r>
            <a:endParaRPr lang="en-US" sz="2400" dirty="0">
              <a:solidFill>
                <a:prstClr val="white"/>
              </a:solidFill>
            </a:endParaRP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Tree>
    <p:extLst>
      <p:ext uri="{BB962C8B-B14F-4D97-AF65-F5344CB8AC3E}">
        <p14:creationId xmlns:p14="http://schemas.microsoft.com/office/powerpoint/2010/main" val="3162737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26" presetClass="emph" presetSubtype="0" fill="hold" nodeType="withEffect">
                                  <p:stCondLst>
                                    <p:cond delay="0"/>
                                  </p:stCondLst>
                                  <p:childTnLst>
                                    <p:animEffect transition="out" filter="fade">
                                      <p:cBhvr>
                                        <p:cTn id="12" dur="750" tmFilter="0, 0; .2, .5; .8, .5; 1, 0"/>
                                        <p:tgtEl>
                                          <p:spTgt spid="5"/>
                                        </p:tgtEl>
                                      </p:cBhvr>
                                    </p:animEffect>
                                    <p:animScale>
                                      <p:cBhvr>
                                        <p:cTn id="13"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
            </a:r>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653" y="792723"/>
            <a:ext cx="7307291" cy="578189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491550"/>
            <a:ext cx="12192000" cy="338554"/>
          </a:xfrm>
          <a:prstGeom prst="rect">
            <a:avLst/>
          </a:prstGeom>
        </p:spPr>
        <p:txBody>
          <a:bodyPr wrap="square">
            <a:spAutoFit/>
          </a:bodyPr>
          <a:lstStyle/>
          <a:p>
            <a:pPr algn="ctr"/>
            <a:r>
              <a:rPr lang="en-US" sz="1600" b="1" dirty="0" smtClean="0">
                <a:solidFill>
                  <a:prstClr val="white">
                    <a:lumMod val="65000"/>
                  </a:prstClr>
                </a:solidFill>
              </a:rPr>
              <a:t>Rembrandt </a:t>
            </a:r>
            <a:r>
              <a:rPr lang="en-US" sz="1600" b="1" dirty="0">
                <a:solidFill>
                  <a:prstClr val="white">
                    <a:lumMod val="65000"/>
                  </a:prstClr>
                </a:solidFill>
              </a:rPr>
              <a:t>- Web Gallery of Art:   Image  Info about artwork, Public Domain</a:t>
            </a:r>
            <a:r>
              <a:rPr lang="en-US" sz="1600" b="1" dirty="0" smtClean="0">
                <a:solidFill>
                  <a:prstClr val="white">
                    <a:lumMod val="65000"/>
                  </a:prstClr>
                </a:solidFill>
              </a:rPr>
              <a:t>, https</a:t>
            </a:r>
            <a:r>
              <a:rPr lang="en-US" sz="1600" b="1" dirty="0">
                <a:solidFill>
                  <a:prstClr val="white">
                    <a:lumMod val="65000"/>
                  </a:prstClr>
                </a:solidFill>
              </a:rPr>
              <a:t>://commons.wikimedia.org/w/index.php?curid=15417265</a:t>
            </a:r>
          </a:p>
        </p:txBody>
      </p:sp>
      <p:sp>
        <p:nvSpPr>
          <p:cNvPr id="6" name="Rectangle 5"/>
          <p:cNvSpPr/>
          <p:nvPr/>
        </p:nvSpPr>
        <p:spPr>
          <a:xfrm>
            <a:off x="0" y="204"/>
            <a:ext cx="12192000" cy="7409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b="1" dirty="0" smtClean="0">
                <a:solidFill>
                  <a:prstClr val="black"/>
                </a:solidFill>
              </a:rPr>
              <a:t>BELSHAZZAR</a:t>
            </a:r>
            <a:endParaRPr lang="en-US" sz="4800" b="1" dirty="0">
              <a:solidFill>
                <a:prstClr val="black"/>
              </a:solidFill>
            </a:endParaRPr>
          </a:p>
        </p:txBody>
      </p:sp>
      <p:sp>
        <p:nvSpPr>
          <p:cNvPr id="7" name="Right Arrow 6"/>
          <p:cNvSpPr/>
          <p:nvPr/>
        </p:nvSpPr>
        <p:spPr>
          <a:xfrm>
            <a:off x="425669" y="1308537"/>
            <a:ext cx="2396359" cy="1655379"/>
          </a:xfrm>
          <a:prstGeom prst="rightArrow">
            <a:avLst>
              <a:gd name="adj1" fmla="val 70833"/>
              <a:gd name="adj2" fmla="val 50000"/>
            </a:avLst>
          </a:prstGeom>
          <a:solidFill>
            <a:srgbClr val="FFC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KING?</a:t>
            </a:r>
            <a:endParaRPr lang="en-US" sz="3200" b="1" dirty="0">
              <a:solidFill>
                <a:schemeClr val="tx1"/>
              </a:solidFill>
            </a:endParaRPr>
          </a:p>
        </p:txBody>
      </p:sp>
      <p:sp>
        <p:nvSpPr>
          <p:cNvPr id="10" name="Right Arrow 9"/>
          <p:cNvSpPr/>
          <p:nvPr/>
        </p:nvSpPr>
        <p:spPr>
          <a:xfrm>
            <a:off x="425669" y="3045370"/>
            <a:ext cx="2396359" cy="1655379"/>
          </a:xfrm>
          <a:prstGeom prst="rightArrow">
            <a:avLst>
              <a:gd name="adj1" fmla="val 70833"/>
              <a:gd name="adj2" fmla="val 50000"/>
            </a:avLst>
          </a:prstGeom>
          <a:solidFill>
            <a:srgbClr val="FFC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Son of </a:t>
            </a:r>
            <a:r>
              <a:rPr lang="en-US" sz="3200" b="1" dirty="0" err="1" smtClean="0">
                <a:solidFill>
                  <a:schemeClr val="tx1"/>
                </a:solidFill>
              </a:rPr>
              <a:t>Nebuch</a:t>
            </a:r>
            <a:r>
              <a:rPr lang="en-US" sz="3200" b="1" dirty="0" smtClean="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179620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1200150" y="1403041"/>
            <a:ext cx="9715500" cy="3477875"/>
          </a:xfrm>
          <a:prstGeom prst="rect">
            <a:avLst/>
          </a:prstGeom>
        </p:spPr>
        <p:txBody>
          <a:bodyPr wrap="square">
            <a:spAutoFit/>
          </a:bodyPr>
          <a:lstStyle/>
          <a:p>
            <a:pPr algn="ctr"/>
            <a:r>
              <a:rPr lang="en-US" sz="4400" b="1" dirty="0" smtClean="0">
                <a:solidFill>
                  <a:srgbClr val="C00000"/>
                </a:solidFill>
                <a:latin typeface="Rockwell" panose="02060603020205020403" pitchFamily="18" charset="0"/>
              </a:rPr>
              <a:t>Dan.5.1 </a:t>
            </a:r>
            <a:r>
              <a:rPr lang="en-US" sz="2000" dirty="0" smtClean="0">
                <a:solidFill>
                  <a:srgbClr val="C00000"/>
                </a:solidFill>
              </a:rPr>
              <a:t>ESV </a:t>
            </a:r>
            <a:endParaRPr lang="en-US" sz="2000" dirty="0">
              <a:solidFill>
                <a:srgbClr val="C00000"/>
              </a:solidFill>
            </a:endParaRPr>
          </a:p>
          <a:p>
            <a:pPr algn="ctr"/>
            <a:r>
              <a:rPr lang="en-US" sz="4400" b="1" dirty="0">
                <a:solidFill>
                  <a:prstClr val="black"/>
                </a:solidFill>
              </a:rPr>
              <a:t>“Belshazzar the King made a feast” </a:t>
            </a:r>
            <a:r>
              <a:rPr lang="en-US" sz="4400" b="1" dirty="0" smtClean="0">
                <a:solidFill>
                  <a:prstClr val="black"/>
                </a:solidFill>
              </a:rPr>
              <a:t>-</a:t>
            </a:r>
            <a:r>
              <a:rPr lang="en-US" sz="4400" b="1" dirty="0">
                <a:solidFill>
                  <a:prstClr val="black"/>
                </a:solidFill>
              </a:rPr>
              <a:t>	</a:t>
            </a:r>
            <a:endParaRPr lang="en-US" sz="4400" b="1" dirty="0" smtClean="0">
              <a:solidFill>
                <a:prstClr val="black"/>
              </a:solidFill>
            </a:endParaRPr>
          </a:p>
          <a:p>
            <a:pPr lvl="0" algn="ctr"/>
            <a:r>
              <a:rPr lang="en-US" sz="4400" b="1" dirty="0" smtClean="0">
                <a:solidFill>
                  <a:srgbClr val="C00000"/>
                </a:solidFill>
                <a:latin typeface="Rockwell" panose="02060603020205020403" pitchFamily="18" charset="0"/>
              </a:rPr>
              <a:t>Dan.5.30 </a:t>
            </a:r>
            <a:r>
              <a:rPr lang="en-US" sz="2000" dirty="0">
                <a:solidFill>
                  <a:srgbClr val="C00000"/>
                </a:solidFill>
              </a:rPr>
              <a:t>ESV </a:t>
            </a:r>
          </a:p>
          <a:p>
            <a:pPr algn="ctr"/>
            <a:r>
              <a:rPr lang="en-US" sz="4400" b="1" dirty="0" smtClean="0">
                <a:solidFill>
                  <a:prstClr val="black"/>
                </a:solidFill>
              </a:rPr>
              <a:t>“</a:t>
            </a:r>
            <a:r>
              <a:rPr lang="en-US" sz="4400" b="1" dirty="0">
                <a:solidFill>
                  <a:prstClr val="black"/>
                </a:solidFill>
              </a:rPr>
              <a:t>In that night, Belshazzar the Chaldean King was slain</a:t>
            </a:r>
            <a:r>
              <a:rPr lang="en-US" sz="4400" b="1" dirty="0" smtClean="0">
                <a:solidFill>
                  <a:prstClr val="black"/>
                </a:solidFill>
              </a:rPr>
              <a:t>” </a:t>
            </a:r>
            <a:endParaRPr lang="en-US" sz="4400" b="1" dirty="0">
              <a:solidFill>
                <a:prstClr val="black"/>
              </a:solidFill>
            </a:endParaRPr>
          </a:p>
        </p:txBody>
      </p:sp>
    </p:spTree>
    <p:extLst>
      <p:ext uri="{BB962C8B-B14F-4D97-AF65-F5344CB8AC3E}">
        <p14:creationId xmlns:p14="http://schemas.microsoft.com/office/powerpoint/2010/main" val="8332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endParaRPr lang="en-US" sz="2800" dirty="0"/>
          </a:p>
          <a:p>
            <a:pPr algn="ctr"/>
            <a:endParaRPr lang="en-US" sz="2800" dirty="0" smtClean="0"/>
          </a:p>
          <a:p>
            <a:pPr algn="ctr"/>
            <a:r>
              <a:rPr lang="en-US" sz="2800" dirty="0" smtClean="0"/>
              <a:t>- Hammer                                                             -</a:t>
            </a:r>
            <a:r>
              <a:rPr lang="en-US" sz="2800" dirty="0"/>
              <a:t>Driver </a:t>
            </a:r>
          </a:p>
        </p:txBody>
      </p:sp>
      <p:sp>
        <p:nvSpPr>
          <p:cNvPr id="5" name="Rounded Rectangular Callout 4"/>
          <p:cNvSpPr/>
          <p:nvPr/>
        </p:nvSpPr>
        <p:spPr>
          <a:xfrm>
            <a:off x="488730" y="788276"/>
            <a:ext cx="5344510" cy="4146330"/>
          </a:xfrm>
          <a:prstGeom prst="wedgeRoundRectCallout">
            <a:avLst>
              <a:gd name="adj1" fmla="val 9165"/>
              <a:gd name="adj2" fmla="val 73836"/>
              <a:gd name="adj3" fmla="val 16667"/>
            </a:avLst>
          </a:prstGeom>
          <a:solidFill>
            <a:schemeClr val="tx1"/>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00"/>
                </a:solidFill>
              </a:rPr>
              <a:t>Belshazzar … was the son of </a:t>
            </a:r>
            <a:r>
              <a:rPr lang="en-US" sz="3200" dirty="0" err="1">
                <a:solidFill>
                  <a:srgbClr val="FFFF00"/>
                </a:solidFill>
              </a:rPr>
              <a:t>Nabonidus</a:t>
            </a:r>
            <a:r>
              <a:rPr lang="en-US" sz="3200" dirty="0">
                <a:solidFill>
                  <a:srgbClr val="FFFF00"/>
                </a:solidFill>
              </a:rPr>
              <a:t> </a:t>
            </a:r>
            <a:r>
              <a:rPr lang="en-US" sz="3200" dirty="0"/>
              <a:t>(</a:t>
            </a:r>
            <a:r>
              <a:rPr lang="en-US" sz="3200" dirty="0" err="1"/>
              <a:t>Nabuna’id</a:t>
            </a:r>
            <a:r>
              <a:rPr lang="en-US" sz="3200" dirty="0"/>
              <a:t>). He was heir to the throne and may have acted as regent in his father’s absence, </a:t>
            </a:r>
            <a:r>
              <a:rPr lang="en-US" sz="3200" dirty="0" smtClean="0"/>
              <a:t>but</a:t>
            </a:r>
          </a:p>
          <a:p>
            <a:pPr algn="ctr"/>
            <a:r>
              <a:rPr lang="en-US" sz="3200" dirty="0" smtClean="0">
                <a:solidFill>
                  <a:srgbClr val="FFFF00"/>
                </a:solidFill>
              </a:rPr>
              <a:t> </a:t>
            </a:r>
            <a:r>
              <a:rPr lang="en-US" sz="3200" dirty="0">
                <a:solidFill>
                  <a:srgbClr val="FFFF00"/>
                </a:solidFill>
              </a:rPr>
              <a:t>he was never actually king </a:t>
            </a:r>
            <a:r>
              <a:rPr lang="en-US" sz="3200" dirty="0"/>
              <a:t>(despite Dan. 5:1-30; 8:1)</a:t>
            </a:r>
          </a:p>
        </p:txBody>
      </p:sp>
      <p:sp>
        <p:nvSpPr>
          <p:cNvPr id="6" name="Rounded Rectangular Callout 5"/>
          <p:cNvSpPr/>
          <p:nvPr/>
        </p:nvSpPr>
        <p:spPr>
          <a:xfrm>
            <a:off x="6448097" y="909144"/>
            <a:ext cx="4918842" cy="3904593"/>
          </a:xfrm>
          <a:prstGeom prst="wedgeRoundRectCallout">
            <a:avLst>
              <a:gd name="adj1" fmla="val -9655"/>
              <a:gd name="adj2" fmla="val 74613"/>
              <a:gd name="adj3" fmla="val 16667"/>
            </a:avLst>
          </a:prstGeom>
          <a:solidFill>
            <a:schemeClr val="tx1"/>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“Belshazzar </a:t>
            </a:r>
            <a:r>
              <a:rPr lang="en-US" sz="3200" dirty="0">
                <a:solidFill>
                  <a:srgbClr val="FFFF00"/>
                </a:solidFill>
              </a:rPr>
              <a:t>is represented as king of Babylon…  </a:t>
            </a:r>
            <a:endParaRPr lang="en-US" sz="3200" dirty="0" smtClean="0">
              <a:solidFill>
                <a:srgbClr val="FFFF00"/>
              </a:solidFill>
            </a:endParaRPr>
          </a:p>
          <a:p>
            <a:pPr algn="ctr"/>
            <a:r>
              <a:rPr lang="en-US" sz="3200" dirty="0" smtClean="0">
                <a:solidFill>
                  <a:schemeClr val="bg1"/>
                </a:solidFill>
              </a:rPr>
              <a:t>In </a:t>
            </a:r>
            <a:r>
              <a:rPr lang="en-US" sz="3200" dirty="0">
                <a:solidFill>
                  <a:schemeClr val="bg1"/>
                </a:solidFill>
              </a:rPr>
              <a:t>point of fact… </a:t>
            </a:r>
            <a:endParaRPr lang="en-US" sz="3200" dirty="0" smtClean="0">
              <a:solidFill>
                <a:schemeClr val="bg1"/>
              </a:solidFill>
            </a:endParaRPr>
          </a:p>
          <a:p>
            <a:pPr algn="ctr"/>
            <a:r>
              <a:rPr lang="en-US" sz="3200" dirty="0" err="1" smtClean="0">
                <a:solidFill>
                  <a:schemeClr val="bg1"/>
                </a:solidFill>
              </a:rPr>
              <a:t>Nabu-na’id</a:t>
            </a:r>
            <a:r>
              <a:rPr lang="en-US" sz="3200" dirty="0">
                <a:solidFill>
                  <a:schemeClr val="bg1"/>
                </a:solidFill>
              </a:rPr>
              <a:t>” </a:t>
            </a:r>
            <a:endParaRPr lang="en-US" sz="3200" dirty="0" smtClean="0">
              <a:solidFill>
                <a:schemeClr val="bg1"/>
              </a:solidFill>
            </a:endParaRPr>
          </a:p>
          <a:p>
            <a:pPr algn="ctr"/>
            <a:r>
              <a:rPr lang="en-US" sz="3200" i="1" dirty="0" smtClean="0">
                <a:solidFill>
                  <a:schemeClr val="bg1"/>
                </a:solidFill>
              </a:rPr>
              <a:t>[</a:t>
            </a:r>
            <a:r>
              <a:rPr lang="en-US" sz="3200" i="1" dirty="0" err="1" smtClean="0">
                <a:solidFill>
                  <a:schemeClr val="bg1"/>
                </a:solidFill>
              </a:rPr>
              <a:t>Nabonidus</a:t>
            </a:r>
            <a:r>
              <a:rPr lang="en-US" sz="3200" i="1" dirty="0" smtClean="0">
                <a:solidFill>
                  <a:schemeClr val="bg1"/>
                </a:solidFill>
              </a:rPr>
              <a:t> -</a:t>
            </a:r>
            <a:r>
              <a:rPr lang="en-US" sz="3200" i="1" dirty="0" err="1" smtClean="0">
                <a:solidFill>
                  <a:schemeClr val="bg1"/>
                </a:solidFill>
              </a:rPr>
              <a:t>ss</a:t>
            </a:r>
            <a:r>
              <a:rPr lang="en-US" sz="3200" i="1" dirty="0" smtClean="0">
                <a:solidFill>
                  <a:schemeClr val="bg1"/>
                </a:solidFill>
              </a:rPr>
              <a:t>]</a:t>
            </a:r>
          </a:p>
          <a:p>
            <a:pPr algn="ctr"/>
            <a:r>
              <a:rPr lang="en-US" sz="3200" dirty="0" smtClean="0">
                <a:solidFill>
                  <a:srgbClr val="FFFF00"/>
                </a:solidFill>
              </a:rPr>
              <a:t> </a:t>
            </a:r>
            <a:r>
              <a:rPr lang="en-US" sz="3200" dirty="0">
                <a:solidFill>
                  <a:srgbClr val="FFFF00"/>
                </a:solidFill>
              </a:rPr>
              <a:t>“was the last king of Babylon” </a:t>
            </a:r>
          </a:p>
        </p:txBody>
      </p:sp>
    </p:spTree>
    <p:extLst>
      <p:ext uri="{BB962C8B-B14F-4D97-AF65-F5344CB8AC3E}">
        <p14:creationId xmlns:p14="http://schemas.microsoft.com/office/powerpoint/2010/main" val="3841396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p:txBody>
      </p:sp>
      <p:sp>
        <p:nvSpPr>
          <p:cNvPr id="7" name="Rectangle 6"/>
          <p:cNvSpPr/>
          <p:nvPr/>
        </p:nvSpPr>
        <p:spPr>
          <a:xfrm>
            <a:off x="746775" y="674400"/>
            <a:ext cx="10698450" cy="5509200"/>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200" b="1" dirty="0" smtClean="0">
                <a:solidFill>
                  <a:schemeClr val="bg1"/>
                </a:solidFill>
              </a:rPr>
              <a:t>ISBE / BELSHAZZAR:   </a:t>
            </a:r>
            <a:endParaRPr lang="en-US" sz="3200" b="1" dirty="0" smtClean="0">
              <a:solidFill>
                <a:schemeClr val="bg1"/>
              </a:solidFill>
            </a:endParaRPr>
          </a:p>
          <a:p>
            <a:r>
              <a:rPr lang="en-US" sz="3200" dirty="0" smtClean="0">
                <a:solidFill>
                  <a:srgbClr val="FFFF00"/>
                </a:solidFill>
              </a:rPr>
              <a:t>That </a:t>
            </a:r>
            <a:r>
              <a:rPr lang="en-US" sz="3200" dirty="0">
                <a:solidFill>
                  <a:srgbClr val="FFFF00"/>
                </a:solidFill>
              </a:rPr>
              <a:t>the city of Babylon alone </a:t>
            </a:r>
            <a:r>
              <a:rPr lang="en-US" sz="3200" dirty="0">
                <a:solidFill>
                  <a:schemeClr val="bg1"/>
                </a:solidFill>
              </a:rPr>
              <a:t>was sometimes at least governed by an official </a:t>
            </a:r>
            <a:r>
              <a:rPr lang="en-US" sz="3200" dirty="0">
                <a:solidFill>
                  <a:srgbClr val="FFFF00"/>
                </a:solidFill>
              </a:rPr>
              <a:t>called king </a:t>
            </a:r>
            <a:r>
              <a:rPr lang="en-US" sz="3200" dirty="0">
                <a:solidFill>
                  <a:schemeClr val="bg1"/>
                </a:solidFill>
              </a:rPr>
              <a:t>is highly probable</a:t>
            </a:r>
            <a:r>
              <a:rPr lang="en-US" sz="3200" dirty="0" smtClean="0">
                <a:solidFill>
                  <a:schemeClr val="bg1"/>
                </a:solidFill>
              </a:rPr>
              <a:t>,</a:t>
            </a:r>
          </a:p>
          <a:p>
            <a:r>
              <a:rPr lang="en-US" sz="3200" dirty="0" smtClean="0">
                <a:solidFill>
                  <a:schemeClr val="bg1"/>
                </a:solidFill>
              </a:rPr>
              <a:t> </a:t>
            </a:r>
            <a:r>
              <a:rPr lang="en-US" sz="3200" dirty="0">
                <a:solidFill>
                  <a:schemeClr val="bg1"/>
                </a:solidFill>
              </a:rPr>
              <a:t>since the father of </a:t>
            </a:r>
            <a:r>
              <a:rPr lang="en-US" sz="3200" dirty="0" err="1">
                <a:solidFill>
                  <a:schemeClr val="bg1"/>
                </a:solidFill>
              </a:rPr>
              <a:t>Nergal-har-ucur</a:t>
            </a:r>
            <a:r>
              <a:rPr lang="en-US" sz="3200" dirty="0">
                <a:solidFill>
                  <a:schemeClr val="bg1"/>
                </a:solidFill>
              </a:rPr>
              <a:t> is certainly, and the father of </a:t>
            </a:r>
            <a:r>
              <a:rPr lang="en-US" sz="3200" dirty="0" err="1">
                <a:solidFill>
                  <a:schemeClr val="bg1"/>
                </a:solidFill>
              </a:rPr>
              <a:t>Nabunaid</a:t>
            </a:r>
            <a:r>
              <a:rPr lang="en-US" sz="3200" dirty="0">
                <a:solidFill>
                  <a:schemeClr val="bg1"/>
                </a:solidFill>
              </a:rPr>
              <a:t> I is probably, </a:t>
            </a:r>
            <a:r>
              <a:rPr lang="en-US" sz="3200" dirty="0">
                <a:solidFill>
                  <a:srgbClr val="FFFF00"/>
                </a:solidFill>
              </a:rPr>
              <a:t>called king of Babylon</a:t>
            </a:r>
            <a:r>
              <a:rPr lang="en-US" sz="3200" dirty="0" smtClean="0">
                <a:solidFill>
                  <a:srgbClr val="FFFF00"/>
                </a:solidFill>
              </a:rPr>
              <a:t>,</a:t>
            </a:r>
          </a:p>
          <a:p>
            <a:endParaRPr lang="en-US" sz="3200" dirty="0" smtClean="0">
              <a:solidFill>
                <a:schemeClr val="bg1"/>
              </a:solidFill>
            </a:endParaRPr>
          </a:p>
          <a:p>
            <a:r>
              <a:rPr lang="en-US" sz="3200" dirty="0" smtClean="0">
                <a:solidFill>
                  <a:schemeClr val="bg1"/>
                </a:solidFill>
              </a:rPr>
              <a:t> </a:t>
            </a:r>
            <a:r>
              <a:rPr lang="en-US" sz="3200" dirty="0">
                <a:solidFill>
                  <a:schemeClr val="bg1"/>
                </a:solidFill>
              </a:rPr>
              <a:t>in both of which cases, </a:t>
            </a:r>
            <a:r>
              <a:rPr lang="en-US" sz="3200" dirty="0">
                <a:solidFill>
                  <a:srgbClr val="FFFF00"/>
                </a:solidFill>
              </a:rPr>
              <a:t>the city, or at most the province, of Babylon must have been meant</a:t>
            </a:r>
            <a:r>
              <a:rPr lang="en-US" sz="3200" dirty="0">
                <a:solidFill>
                  <a:schemeClr val="bg1"/>
                </a:solidFill>
              </a:rPr>
              <a:t>, since we know to a certainty all of the kings who had been ruling over the empire of Babylon since 626 </a:t>
            </a:r>
            <a:r>
              <a:rPr lang="en-US" sz="3200" dirty="0" smtClean="0">
                <a:solidFill>
                  <a:schemeClr val="bg1"/>
                </a:solidFill>
              </a:rPr>
              <a:t>BC … </a:t>
            </a:r>
            <a:r>
              <a:rPr lang="en-US" sz="3200" dirty="0">
                <a:solidFill>
                  <a:srgbClr val="FFFF00"/>
                </a:solidFill>
              </a:rPr>
              <a:t>and the names of neither of these fathers of kings is found among them.</a:t>
            </a:r>
          </a:p>
        </p:txBody>
      </p:sp>
    </p:spTree>
    <p:extLst>
      <p:ext uri="{BB962C8B-B14F-4D97-AF65-F5344CB8AC3E}">
        <p14:creationId xmlns:p14="http://schemas.microsoft.com/office/powerpoint/2010/main" val="1410022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8123209" y="128760"/>
            <a:ext cx="3999711" cy="3550759"/>
            <a:chOff x="-1241389" y="5219278"/>
            <a:chExt cx="3999710" cy="3550759"/>
          </a:xfrm>
        </p:grpSpPr>
        <p:pic>
          <p:nvPicPr>
            <p:cNvPr id="1028" name="Picture 4" descr="Fragment of clay tablet with cuneiform inscription. The &quot;Persian Verse Account of Nabonid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89" y="5219278"/>
              <a:ext cx="3980661" cy="298284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222340" y="8123706"/>
              <a:ext cx="3980661" cy="646331"/>
            </a:xfrm>
            <a:prstGeom prst="rect">
              <a:avLst/>
            </a:prstGeom>
          </p:spPr>
          <p:txBody>
            <a:bodyPr wrap="square">
              <a:spAutoFit/>
            </a:bodyPr>
            <a:lstStyle/>
            <a:p>
              <a:pPr algn="ctr"/>
              <a:r>
                <a:rPr lang="en-US" b="1" dirty="0" smtClean="0">
                  <a:solidFill>
                    <a:srgbClr val="FFFF00"/>
                  </a:solidFill>
                </a:rPr>
                <a:t>Verse Account of Nabonidus  c 539 BC</a:t>
              </a:r>
            </a:p>
            <a:p>
              <a:pPr algn="ctr"/>
              <a:r>
                <a:rPr lang="en-US" dirty="0" smtClean="0">
                  <a:solidFill>
                    <a:schemeClr val="bg1"/>
                  </a:solidFill>
                </a:rPr>
                <a:t>britishmuseum.org    /  acquired 1880</a:t>
              </a:r>
              <a:endParaRPr lang="en-US" dirty="0">
                <a:solidFill>
                  <a:schemeClr val="bg1"/>
                </a:solidFill>
              </a:endParaRPr>
            </a:p>
          </p:txBody>
        </p:sp>
      </p:gr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25" y="73584"/>
            <a:ext cx="3482899"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696823" y="3321082"/>
            <a:ext cx="3482900" cy="3109783"/>
            <a:chOff x="4477248" y="2978720"/>
            <a:chExt cx="3482900" cy="3109783"/>
          </a:xfrm>
        </p:grpSpPr>
        <p:sp>
          <p:nvSpPr>
            <p:cNvPr id="5" name="Rounded Rectangular Callout 4"/>
            <p:cNvSpPr/>
            <p:nvPr/>
          </p:nvSpPr>
          <p:spPr>
            <a:xfrm>
              <a:off x="4477248" y="2978720"/>
              <a:ext cx="3482899" cy="2632729"/>
            </a:xfrm>
            <a:prstGeom prst="wedgeRoundRectCallout">
              <a:avLst>
                <a:gd name="adj1" fmla="val 9036"/>
                <a:gd name="adj2" fmla="val -73628"/>
                <a:gd name="adj3" fmla="val 16667"/>
              </a:avLst>
            </a:prstGeom>
            <a:ln>
              <a:noFill/>
            </a:ln>
            <a:effectLst>
              <a:outerShdw blurRad="50800" dist="38100" dir="16200000"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solidFill>
                    <a:schemeClr val="tx1"/>
                  </a:solidFill>
                </a:rPr>
                <a:t>As for me, Nabonidus, king of </a:t>
              </a:r>
              <a:r>
                <a:rPr lang="en-US" b="1" dirty="0" smtClean="0">
                  <a:solidFill>
                    <a:schemeClr val="tx1"/>
                  </a:solidFill>
                </a:rPr>
                <a:t>Babylon …  grant </a:t>
              </a:r>
              <a:r>
                <a:rPr lang="en-US" b="1" dirty="0">
                  <a:solidFill>
                    <a:schemeClr val="tx1"/>
                  </a:solidFill>
                </a:rPr>
                <a:t>me as a present a life long of days, and as for Belshazzar</a:t>
              </a:r>
              <a:r>
                <a:rPr lang="en-US" b="1" dirty="0" smtClean="0">
                  <a:solidFill>
                    <a:schemeClr val="tx1"/>
                  </a:solidFill>
                </a:rPr>
                <a:t>, the </a:t>
              </a:r>
              <a:r>
                <a:rPr lang="en-US" b="1" dirty="0">
                  <a:solidFill>
                    <a:schemeClr val="tx1"/>
                  </a:solidFill>
                </a:rPr>
                <a:t>eldest son - my offspring - instill reverence for your great godhead in his </a:t>
              </a:r>
              <a:r>
                <a:rPr lang="en-US" b="1" dirty="0" smtClean="0">
                  <a:solidFill>
                    <a:schemeClr val="tx1"/>
                  </a:solidFill>
                </a:rPr>
                <a:t>heart … may </a:t>
              </a:r>
              <a:r>
                <a:rPr lang="en-US" b="1" dirty="0">
                  <a:solidFill>
                    <a:schemeClr val="tx1"/>
                  </a:solidFill>
                </a:rPr>
                <a:t>he be sated with a life of plenitude.</a:t>
              </a:r>
            </a:p>
          </p:txBody>
        </p:sp>
        <p:sp>
          <p:nvSpPr>
            <p:cNvPr id="6" name="Rectangle 5"/>
            <p:cNvSpPr/>
            <p:nvPr/>
          </p:nvSpPr>
          <p:spPr>
            <a:xfrm>
              <a:off x="4477248" y="5611449"/>
              <a:ext cx="3482900" cy="477054"/>
            </a:xfrm>
            <a:prstGeom prst="rect">
              <a:avLst/>
            </a:prstGeom>
          </p:spPr>
          <p:txBody>
            <a:bodyPr wrap="square">
              <a:spAutoFit/>
            </a:bodyPr>
            <a:lstStyle/>
            <a:p>
              <a:r>
                <a:rPr lang="en-US" sz="1400" dirty="0" smtClean="0">
                  <a:solidFill>
                    <a:schemeClr val="bg1"/>
                  </a:solidFill>
                </a:rPr>
                <a:t>tr. By Paul-Alain </a:t>
              </a:r>
              <a:r>
                <a:rPr lang="en-US" sz="1400" dirty="0" err="1" smtClean="0">
                  <a:solidFill>
                    <a:schemeClr val="bg1"/>
                  </a:solidFill>
                </a:rPr>
                <a:t>Neaulieu</a:t>
              </a:r>
              <a:r>
                <a:rPr lang="en-US" sz="1400" dirty="0" smtClean="0">
                  <a:solidFill>
                    <a:schemeClr val="bg1"/>
                  </a:solidFill>
                </a:rPr>
                <a:t>    </a:t>
              </a:r>
              <a:r>
                <a:rPr lang="en-US" sz="1100" dirty="0" smtClean="0">
                  <a:solidFill>
                    <a:schemeClr val="bg1"/>
                  </a:solidFill>
                </a:rPr>
                <a:t>livius.org/sources/content/</a:t>
              </a:r>
              <a:r>
                <a:rPr lang="en-US" sz="1100" dirty="0" err="1" smtClean="0">
                  <a:solidFill>
                    <a:schemeClr val="bg1"/>
                  </a:solidFill>
                </a:rPr>
                <a:t>nabonidus</a:t>
              </a:r>
              <a:r>
                <a:rPr lang="en-US" sz="1100" dirty="0" smtClean="0">
                  <a:solidFill>
                    <a:schemeClr val="bg1"/>
                  </a:solidFill>
                </a:rPr>
                <a:t>-cylinder-from-</a:t>
              </a:r>
              <a:r>
                <a:rPr lang="en-US" sz="1100" dirty="0" err="1" smtClean="0">
                  <a:solidFill>
                    <a:schemeClr val="bg1"/>
                  </a:solidFill>
                </a:rPr>
                <a:t>ur</a:t>
              </a:r>
              <a:r>
                <a:rPr lang="en-US" sz="1050" dirty="0">
                  <a:solidFill>
                    <a:schemeClr val="bg1"/>
                  </a:solidFill>
                </a:rPr>
                <a:t>/</a:t>
              </a:r>
            </a:p>
          </p:txBody>
        </p:sp>
      </p:grpSp>
      <p:grpSp>
        <p:nvGrpSpPr>
          <p:cNvPr id="24" name="Group 23"/>
          <p:cNvGrpSpPr/>
          <p:nvPr/>
        </p:nvGrpSpPr>
        <p:grpSpPr>
          <a:xfrm>
            <a:off x="4459601" y="-93588"/>
            <a:ext cx="3597699" cy="4171771"/>
            <a:chOff x="4459602" y="-93600"/>
            <a:chExt cx="3597698" cy="4171771"/>
          </a:xfrm>
        </p:grpSpPr>
        <p:sp>
          <p:nvSpPr>
            <p:cNvPr id="7" name="Rectangle 6"/>
            <p:cNvSpPr/>
            <p:nvPr/>
          </p:nvSpPr>
          <p:spPr>
            <a:xfrm rot="16200000">
              <a:off x="6071898" y="1541890"/>
              <a:ext cx="3517201" cy="246221"/>
            </a:xfrm>
            <a:prstGeom prst="rect">
              <a:avLst/>
            </a:prstGeom>
          </p:spPr>
          <p:txBody>
            <a:bodyPr wrap="square">
              <a:spAutoFit/>
            </a:bodyPr>
            <a:lstStyle/>
            <a:p>
              <a:r>
                <a:rPr lang="en-US" sz="1000" dirty="0">
                  <a:solidFill>
                    <a:schemeClr val="bg1"/>
                  </a:solidFill>
                </a:rPr>
                <a:t>Creative Commons Attribution-Share Alike 3.0 </a:t>
              </a:r>
              <a:r>
                <a:rPr lang="en-US" sz="1000" dirty="0" err="1">
                  <a:solidFill>
                    <a:schemeClr val="bg1"/>
                  </a:solidFill>
                </a:rPr>
                <a:t>Unported</a:t>
              </a:r>
              <a:r>
                <a:rPr lang="en-US" sz="1000" dirty="0">
                  <a:solidFill>
                    <a:schemeClr val="bg1"/>
                  </a:solidFill>
                </a:rPr>
                <a:t> license.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421" y="74224"/>
              <a:ext cx="3012001"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459602" y="3277952"/>
              <a:ext cx="3597698" cy="800219"/>
            </a:xfrm>
            <a:prstGeom prst="rect">
              <a:avLst/>
            </a:prstGeom>
          </p:spPr>
          <p:txBody>
            <a:bodyPr wrap="square">
              <a:spAutoFit/>
            </a:bodyPr>
            <a:lstStyle/>
            <a:p>
              <a:r>
                <a:rPr lang="en-US" sz="1600" b="1" dirty="0" smtClean="0">
                  <a:solidFill>
                    <a:srgbClr val="FFFF00"/>
                  </a:solidFill>
                </a:rPr>
                <a:t>6</a:t>
              </a:r>
              <a:r>
                <a:rPr lang="en-US" sz="1600" b="1" baseline="30000" dirty="0" smtClean="0">
                  <a:solidFill>
                    <a:srgbClr val="FFFF00"/>
                  </a:solidFill>
                </a:rPr>
                <a:t>th</a:t>
              </a:r>
              <a:r>
                <a:rPr lang="en-US" sz="1600" b="1" dirty="0" smtClean="0">
                  <a:solidFill>
                    <a:srgbClr val="FFFF00"/>
                  </a:solidFill>
                </a:rPr>
                <a:t> c. BC</a:t>
              </a:r>
            </a:p>
            <a:p>
              <a:r>
                <a:rPr lang="en-US" sz="1600" b="1" dirty="0" smtClean="0">
                  <a:solidFill>
                    <a:schemeClr val="bg1"/>
                  </a:solidFill>
                </a:rPr>
                <a:t>Acquired by British Museum in 1879</a:t>
              </a:r>
            </a:p>
            <a:p>
              <a:endParaRPr lang="en-US" sz="1400" b="1" dirty="0">
                <a:solidFill>
                  <a:schemeClr val="bg1"/>
                </a:solidFill>
              </a:endParaRPr>
            </a:p>
          </p:txBody>
        </p:sp>
      </p:grpSp>
      <p:sp>
        <p:nvSpPr>
          <p:cNvPr id="12" name="Rounded Rectangular Callout 11"/>
          <p:cNvSpPr/>
          <p:nvPr/>
        </p:nvSpPr>
        <p:spPr>
          <a:xfrm>
            <a:off x="4464804" y="3916734"/>
            <a:ext cx="3104905" cy="1585911"/>
          </a:xfrm>
          <a:prstGeom prst="wedgeRoundRectCallout">
            <a:avLst>
              <a:gd name="adj1" fmla="val 9036"/>
              <a:gd name="adj2" fmla="val -84439"/>
              <a:gd name="adj3" fmla="val 16667"/>
            </a:avLst>
          </a:prstGeom>
          <a:ln>
            <a:noFill/>
          </a:ln>
          <a:effectLst>
            <a:outerShdw blurRad="50800" dist="38100" dir="16200000"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solidFill>
                  <a:schemeClr val="tx1"/>
                </a:solidFill>
              </a:rPr>
              <a:t>"The king (was) in </a:t>
            </a:r>
            <a:r>
              <a:rPr lang="en-US" b="1" dirty="0" err="1">
                <a:solidFill>
                  <a:schemeClr val="tx1"/>
                </a:solidFill>
              </a:rPr>
              <a:t>Tema</a:t>
            </a:r>
            <a:r>
              <a:rPr lang="en-US" b="1" dirty="0">
                <a:solidFill>
                  <a:schemeClr val="tx1"/>
                </a:solidFill>
              </a:rPr>
              <a:t> (while) the prince, the officers, and his army (were) in Akkad [Babylonia]."</a:t>
            </a:r>
          </a:p>
        </p:txBody>
      </p:sp>
      <p:grpSp>
        <p:nvGrpSpPr>
          <p:cNvPr id="15" name="Group 14"/>
          <p:cNvGrpSpPr/>
          <p:nvPr/>
        </p:nvGrpSpPr>
        <p:grpSpPr>
          <a:xfrm>
            <a:off x="7953609" y="3423498"/>
            <a:ext cx="3978659" cy="3406428"/>
            <a:chOff x="541257" y="3582596"/>
            <a:chExt cx="3978658" cy="3406428"/>
          </a:xfrm>
        </p:grpSpPr>
        <p:sp>
          <p:nvSpPr>
            <p:cNvPr id="11" name="Rectangle 10"/>
            <p:cNvSpPr/>
            <p:nvPr/>
          </p:nvSpPr>
          <p:spPr>
            <a:xfrm>
              <a:off x="856296" y="6342693"/>
              <a:ext cx="3467099" cy="646331"/>
            </a:xfrm>
            <a:prstGeom prst="rect">
              <a:avLst/>
            </a:prstGeom>
          </p:spPr>
          <p:txBody>
            <a:bodyPr wrap="square">
              <a:spAutoFit/>
            </a:bodyPr>
            <a:lstStyle/>
            <a:p>
              <a:r>
                <a:rPr lang="en-US" sz="1200" dirty="0">
                  <a:solidFill>
                    <a:schemeClr val="bg1"/>
                  </a:solidFill>
                </a:rPr>
                <a:t>Pritchard, James B.; </a:t>
              </a:r>
              <a:r>
                <a:rPr lang="en-US" sz="1200" dirty="0" smtClean="0">
                  <a:solidFill>
                    <a:schemeClr val="bg1"/>
                  </a:solidFill>
                </a:rPr>
                <a:t> (</a:t>
              </a:r>
              <a:r>
                <a:rPr lang="en-US" sz="1200" dirty="0">
                  <a:solidFill>
                    <a:schemeClr val="bg1"/>
                  </a:solidFill>
                </a:rPr>
                <a:t>1969). Ancient Near Eastern Texts Relating to the Old Testament </a:t>
              </a:r>
              <a:r>
                <a:rPr lang="en-US" sz="1200" dirty="0" smtClean="0">
                  <a:solidFill>
                    <a:schemeClr val="bg1"/>
                  </a:solidFill>
                </a:rPr>
                <a:t>; Princeton </a:t>
              </a:r>
              <a:r>
                <a:rPr lang="en-US" sz="1200" dirty="0">
                  <a:solidFill>
                    <a:schemeClr val="bg1"/>
                  </a:solidFill>
                </a:rPr>
                <a:t>University </a:t>
              </a:r>
              <a:r>
                <a:rPr lang="en-US" sz="1200" dirty="0" smtClean="0">
                  <a:solidFill>
                    <a:schemeClr val="bg1"/>
                  </a:solidFill>
                </a:rPr>
                <a:t>Press    cited at </a:t>
              </a:r>
              <a:r>
                <a:rPr lang="en-US" sz="1200" dirty="0" err="1" smtClean="0">
                  <a:solidFill>
                    <a:schemeClr val="bg1"/>
                  </a:solidFill>
                </a:rPr>
                <a:t>wikipedia</a:t>
              </a:r>
              <a:r>
                <a:rPr lang="en-US" sz="1200" dirty="0" smtClean="0">
                  <a:solidFill>
                    <a:schemeClr val="bg1"/>
                  </a:solidFill>
                </a:rPr>
                <a:t> / Belshazzar</a:t>
              </a:r>
              <a:endParaRPr lang="en-US" sz="1200" dirty="0">
                <a:solidFill>
                  <a:schemeClr val="bg1"/>
                </a:solidFill>
              </a:endParaRPr>
            </a:p>
          </p:txBody>
        </p:sp>
        <p:sp>
          <p:nvSpPr>
            <p:cNvPr id="16" name="Rounded Rectangular Callout 15"/>
            <p:cNvSpPr/>
            <p:nvPr/>
          </p:nvSpPr>
          <p:spPr>
            <a:xfrm>
              <a:off x="541257" y="3582596"/>
              <a:ext cx="3978658" cy="2768737"/>
            </a:xfrm>
            <a:prstGeom prst="wedgeRoundRectCallout">
              <a:avLst>
                <a:gd name="adj1" fmla="val 8322"/>
                <a:gd name="adj2" fmla="val -64619"/>
                <a:gd name="adj3" fmla="val 16667"/>
              </a:avLst>
            </a:prstGeom>
            <a:ln>
              <a:noFill/>
            </a:ln>
            <a:effectLst>
              <a:outerShdw blurRad="50800" dist="38100" dir="16200000"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solidFill>
                    <a:schemeClr val="tx1"/>
                  </a:solidFill>
                </a:rPr>
                <a:t>He entrusted the 'Camp' to his oldest (son), the firstborn </a:t>
              </a:r>
              <a:r>
                <a:rPr lang="en-US" b="1" dirty="0" smtClean="0">
                  <a:solidFill>
                    <a:schemeClr val="tx1"/>
                  </a:solidFill>
                </a:rPr>
                <a:t>[…], </a:t>
              </a:r>
              <a:r>
                <a:rPr lang="en-US" b="1" dirty="0">
                  <a:solidFill>
                    <a:schemeClr val="tx1"/>
                  </a:solidFill>
                </a:rPr>
                <a:t>the troops everywhere in the country he ordered under his (command). He let (everything) go, entrusted the kingship to him and, himself, he </a:t>
              </a:r>
              <a:r>
                <a:rPr lang="en-US" b="1" dirty="0" smtClean="0">
                  <a:solidFill>
                    <a:schemeClr val="tx1"/>
                  </a:solidFill>
                </a:rPr>
                <a:t>[…] </a:t>
              </a:r>
              <a:r>
                <a:rPr lang="en-US" b="1" dirty="0">
                  <a:solidFill>
                    <a:schemeClr val="tx1"/>
                  </a:solidFill>
                </a:rPr>
                <a:t>started out for a long journey, the (military) forces of Akkad marching with him; he turned towards </a:t>
              </a:r>
              <a:r>
                <a:rPr lang="en-US" b="1" dirty="0" err="1">
                  <a:solidFill>
                    <a:schemeClr val="tx1"/>
                  </a:solidFill>
                </a:rPr>
                <a:t>Tema</a:t>
              </a:r>
              <a:r>
                <a:rPr lang="en-US" b="1" dirty="0">
                  <a:solidFill>
                    <a:schemeClr val="tx1"/>
                  </a:solidFill>
                </a:rPr>
                <a:t> (deep) in </a:t>
              </a:r>
              <a:r>
                <a:rPr lang="en-US" b="1" dirty="0" smtClean="0">
                  <a:solidFill>
                    <a:schemeClr val="tx1"/>
                  </a:solidFill>
                </a:rPr>
                <a:t>the west.”</a:t>
              </a:r>
              <a:endParaRPr lang="en-US" b="1" dirty="0">
                <a:solidFill>
                  <a:schemeClr val="tx1"/>
                </a:solidFill>
              </a:endParaRPr>
            </a:p>
          </p:txBody>
        </p:sp>
      </p:grpSp>
      <p:sp>
        <p:nvSpPr>
          <p:cNvPr id="29" name="Rectangle 28"/>
          <p:cNvSpPr/>
          <p:nvPr/>
        </p:nvSpPr>
        <p:spPr>
          <a:xfrm>
            <a:off x="4379973" y="6075495"/>
            <a:ext cx="3597699" cy="646331"/>
          </a:xfrm>
          <a:prstGeom prst="rect">
            <a:avLst/>
          </a:prstGeom>
        </p:spPr>
        <p:txBody>
          <a:bodyPr wrap="square">
            <a:spAutoFit/>
          </a:bodyPr>
          <a:lstStyle/>
          <a:p>
            <a:r>
              <a:rPr lang="en-US" sz="1200" dirty="0" smtClean="0">
                <a:solidFill>
                  <a:schemeClr val="bg1"/>
                </a:solidFill>
              </a:rPr>
              <a:t>Grayson</a:t>
            </a:r>
            <a:r>
              <a:rPr lang="en-US" sz="1200" dirty="0">
                <a:solidFill>
                  <a:schemeClr val="bg1"/>
                </a:solidFill>
              </a:rPr>
              <a:t>, Albert Kirk (1975). Assyrian and Babylonian Chronicles. Winona Lake, IN: </a:t>
            </a:r>
            <a:r>
              <a:rPr lang="en-US" sz="1200" dirty="0" err="1">
                <a:solidFill>
                  <a:schemeClr val="bg1"/>
                </a:solidFill>
              </a:rPr>
              <a:t>Eisenbrauns</a:t>
            </a:r>
            <a:r>
              <a:rPr lang="en-US" sz="1200" dirty="0">
                <a:solidFill>
                  <a:schemeClr val="bg1"/>
                </a:solidFill>
              </a:rPr>
              <a:t>. p. </a:t>
            </a:r>
            <a:r>
              <a:rPr lang="en-US" sz="1200" dirty="0" smtClean="0">
                <a:solidFill>
                  <a:schemeClr val="bg1"/>
                </a:solidFill>
              </a:rPr>
              <a:t>108   / cited at </a:t>
            </a:r>
            <a:r>
              <a:rPr lang="en-US" sz="1200" dirty="0" err="1" smtClean="0">
                <a:solidFill>
                  <a:schemeClr val="bg1"/>
                </a:solidFill>
              </a:rPr>
              <a:t>wikipedia</a:t>
            </a:r>
            <a:r>
              <a:rPr lang="en-US" sz="1200" dirty="0" smtClean="0">
                <a:solidFill>
                  <a:schemeClr val="bg1"/>
                </a:solidFill>
              </a:rPr>
              <a:t> article on Belshazzar</a:t>
            </a:r>
            <a:endParaRPr lang="en-US" sz="1200" dirty="0">
              <a:solidFill>
                <a:schemeClr val="bg1"/>
              </a:solidFill>
            </a:endParaRPr>
          </a:p>
        </p:txBody>
      </p:sp>
    </p:spTree>
    <p:extLst>
      <p:ext uri="{BB962C8B-B14F-4D97-AF65-F5344CB8AC3E}">
        <p14:creationId xmlns:p14="http://schemas.microsoft.com/office/powerpoint/2010/main" val="2995232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anim calcmode="lin" valueType="num">
                                      <p:cBhvr>
                                        <p:cTn id="25" dur="500" fill="hold"/>
                                        <p:tgtEl>
                                          <p:spTgt spid="29"/>
                                        </p:tgtEl>
                                        <p:attrNameLst>
                                          <p:attrName>ppt_x</p:attrName>
                                        </p:attrNameLst>
                                      </p:cBhvr>
                                      <p:tavLst>
                                        <p:tav tm="0">
                                          <p:val>
                                            <p:strVal val="#ppt_x"/>
                                          </p:val>
                                        </p:tav>
                                        <p:tav tm="100000">
                                          <p:val>
                                            <p:strVal val="#ppt_x"/>
                                          </p:val>
                                        </p:tav>
                                      </p:tavLst>
                                    </p:anim>
                                    <p:anim calcmode="lin" valueType="num">
                                      <p:cBhvr>
                                        <p:cTn id="2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1333500" y="708784"/>
            <a:ext cx="10029680" cy="4462760"/>
          </a:xfrm>
          <a:prstGeom prst="rect">
            <a:avLst/>
          </a:prstGeom>
        </p:spPr>
        <p:txBody>
          <a:bodyPr wrap="square">
            <a:spAutoFit/>
          </a:bodyPr>
          <a:lstStyle/>
          <a:p>
            <a:r>
              <a:rPr lang="en-US" sz="6000" b="1" dirty="0" smtClean="0">
                <a:solidFill>
                  <a:srgbClr val="C00000"/>
                </a:solidFill>
                <a:latin typeface="Rockwell" panose="02060603020205020403" pitchFamily="18" charset="0"/>
              </a:rPr>
              <a:t>Dan.5:6-7</a:t>
            </a:r>
            <a:br>
              <a:rPr lang="en-US" sz="6000" b="1" dirty="0" smtClean="0">
                <a:solidFill>
                  <a:srgbClr val="C00000"/>
                </a:solidFill>
                <a:latin typeface="Rockwell" panose="02060603020205020403" pitchFamily="18" charset="0"/>
              </a:rPr>
            </a:br>
            <a:r>
              <a:rPr lang="en-US" sz="2800" b="1" dirty="0" smtClean="0"/>
              <a:t>Then </a:t>
            </a:r>
            <a:r>
              <a:rPr lang="en-US" sz="2800" b="1" dirty="0"/>
              <a:t>the king's countenance was changed, and his thoughts troubled him, so that the joints of his loins were loosed, and his knees smote one against another. 7 The king cried aloud to bring in the astrologers, the Chaldeans, and the soothsayers. </a:t>
            </a:r>
            <a:r>
              <a:rPr lang="en-US" sz="2800" b="1" i="1" dirty="0" smtClean="0"/>
              <a:t>And </a:t>
            </a:r>
            <a:r>
              <a:rPr lang="en-US" sz="2800" b="1" dirty="0"/>
              <a:t>the king </a:t>
            </a:r>
            <a:r>
              <a:rPr lang="en-US" sz="2800" b="1" dirty="0" err="1"/>
              <a:t>spake</a:t>
            </a:r>
            <a:r>
              <a:rPr lang="en-US" sz="2800" b="1" dirty="0"/>
              <a:t>, and said to the wise </a:t>
            </a:r>
            <a:r>
              <a:rPr lang="en-US" sz="2800" b="1" i="1" dirty="0" smtClean="0"/>
              <a:t>men </a:t>
            </a:r>
            <a:r>
              <a:rPr lang="en-US" sz="2800" b="1" dirty="0"/>
              <a:t>of Babylon, Whosoever shall read this writing, and shew me the interpretation thereof, shall be clothed with scarlet, and </a:t>
            </a:r>
            <a:r>
              <a:rPr lang="en-US" sz="2800" b="1" i="1" dirty="0" smtClean="0"/>
              <a:t>have </a:t>
            </a:r>
            <a:r>
              <a:rPr lang="en-US" sz="2800" b="1" dirty="0"/>
              <a:t>a chain of gold about his neck, and </a:t>
            </a:r>
            <a:r>
              <a:rPr lang="en-US" sz="2800" b="1" dirty="0" smtClean="0">
                <a:effectLst>
                  <a:outerShdw blurRad="38100" dist="38100" dir="2700000" algn="tl">
                    <a:srgbClr val="000000">
                      <a:alpha val="43137"/>
                    </a:srgbClr>
                  </a:outerShdw>
                </a:effectLst>
              </a:rPr>
              <a:t>SHALL BE THE THIRD RULER IN THE KINGDOM.</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804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t>
            </a:r>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653" y="792723"/>
            <a:ext cx="7307291" cy="578189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491550"/>
            <a:ext cx="12192000" cy="338554"/>
          </a:xfrm>
          <a:prstGeom prst="rect">
            <a:avLst/>
          </a:prstGeom>
        </p:spPr>
        <p:txBody>
          <a:bodyPr wrap="square">
            <a:spAutoFit/>
          </a:bodyPr>
          <a:lstStyle/>
          <a:p>
            <a:pPr algn="ctr"/>
            <a:r>
              <a:rPr lang="en-US" sz="1600" b="1" dirty="0" smtClean="0">
                <a:solidFill>
                  <a:prstClr val="white">
                    <a:lumMod val="65000"/>
                  </a:prstClr>
                </a:solidFill>
              </a:rPr>
              <a:t>Rembrandt </a:t>
            </a:r>
            <a:r>
              <a:rPr lang="en-US" sz="1600" b="1" dirty="0">
                <a:solidFill>
                  <a:prstClr val="white">
                    <a:lumMod val="65000"/>
                  </a:prstClr>
                </a:solidFill>
              </a:rPr>
              <a:t>- Web Gallery of Art:   Image  Info about artwork, Public Domain</a:t>
            </a:r>
            <a:r>
              <a:rPr lang="en-US" sz="1600" b="1" dirty="0" smtClean="0">
                <a:solidFill>
                  <a:prstClr val="white">
                    <a:lumMod val="65000"/>
                  </a:prstClr>
                </a:solidFill>
              </a:rPr>
              <a:t>, https</a:t>
            </a:r>
            <a:r>
              <a:rPr lang="en-US" sz="1600" b="1" dirty="0">
                <a:solidFill>
                  <a:prstClr val="white">
                    <a:lumMod val="65000"/>
                  </a:prstClr>
                </a:solidFill>
              </a:rPr>
              <a:t>://commons.wikimedia.org/w/index.php?curid=15417265</a:t>
            </a:r>
          </a:p>
        </p:txBody>
      </p:sp>
      <p:sp>
        <p:nvSpPr>
          <p:cNvPr id="6" name="Rectangle 5"/>
          <p:cNvSpPr/>
          <p:nvPr/>
        </p:nvSpPr>
        <p:spPr>
          <a:xfrm>
            <a:off x="0" y="204"/>
            <a:ext cx="12192000" cy="7409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b="1" dirty="0" smtClean="0">
                <a:solidFill>
                  <a:prstClr val="black"/>
                </a:solidFill>
              </a:rPr>
              <a:t>BELSHAZZAR</a:t>
            </a:r>
            <a:endParaRPr lang="en-US" sz="4800" b="1" dirty="0">
              <a:solidFill>
                <a:prstClr val="black"/>
              </a:solidFill>
            </a:endParaRPr>
          </a:p>
        </p:txBody>
      </p:sp>
      <p:sp>
        <p:nvSpPr>
          <p:cNvPr id="7" name="Right Arrow 6"/>
          <p:cNvSpPr/>
          <p:nvPr/>
        </p:nvSpPr>
        <p:spPr>
          <a:xfrm>
            <a:off x="425669" y="1308537"/>
            <a:ext cx="2396359" cy="1655379"/>
          </a:xfrm>
          <a:prstGeom prst="rightArrow">
            <a:avLst>
              <a:gd name="adj1" fmla="val 70833"/>
              <a:gd name="adj2" fmla="val 50000"/>
            </a:avLst>
          </a:prstGeom>
          <a:solidFill>
            <a:srgbClr val="FFC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rPr>
              <a:t>KING?</a:t>
            </a:r>
            <a:endParaRPr lang="en-US" sz="3200" b="1" dirty="0">
              <a:solidFill>
                <a:prstClr val="black"/>
              </a:solidFill>
            </a:endParaRPr>
          </a:p>
        </p:txBody>
      </p:sp>
      <p:sp>
        <p:nvSpPr>
          <p:cNvPr id="10" name="Right Arrow 9"/>
          <p:cNvSpPr/>
          <p:nvPr/>
        </p:nvSpPr>
        <p:spPr>
          <a:xfrm>
            <a:off x="425669" y="3045370"/>
            <a:ext cx="2396359" cy="1655379"/>
          </a:xfrm>
          <a:prstGeom prst="rightArrow">
            <a:avLst>
              <a:gd name="adj1" fmla="val 70833"/>
              <a:gd name="adj2" fmla="val 50000"/>
            </a:avLst>
          </a:prstGeom>
          <a:solidFill>
            <a:srgbClr val="FFC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rPr>
              <a:t>Son of </a:t>
            </a:r>
            <a:r>
              <a:rPr lang="en-US" sz="3200" b="1" dirty="0" err="1" smtClean="0">
                <a:solidFill>
                  <a:prstClr val="black"/>
                </a:solidFill>
              </a:rPr>
              <a:t>Nebuch</a:t>
            </a:r>
            <a:r>
              <a:rPr lang="en-US" sz="3200" b="1" dirty="0" smtClean="0">
                <a:solidFill>
                  <a:prstClr val="black"/>
                </a:solidFill>
              </a:rPr>
              <a:t>.?</a:t>
            </a:r>
            <a:endParaRPr lang="en-US" sz="3200" b="1" dirty="0">
              <a:solidFill>
                <a:prstClr val="black"/>
              </a:solidFill>
            </a:endParaRPr>
          </a:p>
        </p:txBody>
      </p:sp>
    </p:spTree>
    <p:extLst>
      <p:ext uri="{BB962C8B-B14F-4D97-AF65-F5344CB8AC3E}">
        <p14:creationId xmlns:p14="http://schemas.microsoft.com/office/powerpoint/2010/main" val="33520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grpSp>
        <p:nvGrpSpPr>
          <p:cNvPr id="5" name="Group 4"/>
          <p:cNvGrpSpPr/>
          <p:nvPr/>
        </p:nvGrpSpPr>
        <p:grpSpPr>
          <a:xfrm>
            <a:off x="-19033" y="1007452"/>
            <a:ext cx="8929321" cy="1629190"/>
            <a:chOff x="-19036" y="1007452"/>
            <a:chExt cx="8929321" cy="1629190"/>
          </a:xfrm>
        </p:grpSpPr>
        <p:sp>
          <p:nvSpPr>
            <p:cNvPr id="20" name="Right Arrow 19"/>
            <p:cNvSpPr/>
            <p:nvPr/>
          </p:nvSpPr>
          <p:spPr>
            <a:xfrm>
              <a:off x="2318416" y="1344106"/>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Placement Argument</a:t>
              </a:r>
              <a:endParaRPr lang="en-US" sz="2400" dirty="0">
                <a:solidFill>
                  <a:prstClr val="white"/>
                </a:solidFill>
              </a:endParaRPr>
            </a:p>
          </p:txBody>
        </p:sp>
        <p:sp>
          <p:nvSpPr>
            <p:cNvPr id="27" name="Right Arrow 26"/>
            <p:cNvSpPr/>
            <p:nvPr/>
          </p:nvSpPr>
          <p:spPr>
            <a:xfrm>
              <a:off x="-19036"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grpSp>
      <p:grpSp>
        <p:nvGrpSpPr>
          <p:cNvPr id="4" name="Group 3"/>
          <p:cNvGrpSpPr/>
          <p:nvPr/>
        </p:nvGrpSpPr>
        <p:grpSpPr>
          <a:xfrm>
            <a:off x="-31519" y="1842548"/>
            <a:ext cx="8957720" cy="4374950"/>
            <a:chOff x="-31519" y="1842548"/>
            <a:chExt cx="8957720" cy="4374950"/>
          </a:xfrm>
        </p:grpSpPr>
        <p:sp>
          <p:nvSpPr>
            <p:cNvPr id="21" name="Right Arrow 20"/>
            <p:cNvSpPr/>
            <p:nvPr/>
          </p:nvSpPr>
          <p:spPr>
            <a:xfrm>
              <a:off x="2318412" y="220434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Language Argument</a:t>
              </a:r>
              <a:endParaRPr lang="en-US" sz="2400" dirty="0">
                <a:solidFill>
                  <a:prstClr val="white"/>
                </a:solidFill>
              </a:endParaRPr>
            </a:p>
          </p:txBody>
        </p:sp>
        <p:sp>
          <p:nvSpPr>
            <p:cNvPr id="22" name="Right Arrow 21"/>
            <p:cNvSpPr/>
            <p:nvPr/>
          </p:nvSpPr>
          <p:spPr>
            <a:xfrm>
              <a:off x="2318412" y="3108799"/>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Silence Argument</a:t>
              </a:r>
              <a:endParaRPr lang="en-US" sz="2400" dirty="0">
                <a:solidFill>
                  <a:prstClr val="white"/>
                </a:solidFill>
              </a:endParaRPr>
            </a:p>
          </p:txBody>
        </p:sp>
        <p:sp>
          <p:nvSpPr>
            <p:cNvPr id="23" name="Right Arrow 22"/>
            <p:cNvSpPr/>
            <p:nvPr/>
          </p:nvSpPr>
          <p:spPr>
            <a:xfrm>
              <a:off x="2334332" y="402777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6</a:t>
              </a:r>
              <a:r>
                <a:rPr lang="en-US" sz="2400" baseline="30000" dirty="0" smtClean="0">
                  <a:solidFill>
                    <a:prstClr val="white"/>
                  </a:solidFill>
                </a:rPr>
                <a:t>th</a:t>
              </a:r>
              <a:r>
                <a:rPr lang="en-US" sz="2400" dirty="0" smtClean="0">
                  <a:solidFill>
                    <a:prstClr val="white"/>
                  </a:solidFill>
                </a:rPr>
                <a:t> century</a:t>
              </a:r>
              <a:endParaRPr lang="en-US" sz="2400" dirty="0">
                <a:solidFill>
                  <a:prstClr val="white"/>
                </a:solidFill>
              </a:endParaRPr>
            </a:p>
          </p:txBody>
        </p:sp>
        <p:sp>
          <p:nvSpPr>
            <p:cNvPr id="24" name="Right Arrow 23"/>
            <p:cNvSpPr/>
            <p:nvPr/>
          </p:nvSpPr>
          <p:spPr>
            <a:xfrm>
              <a:off x="2334332" y="4930507"/>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2</a:t>
              </a:r>
              <a:r>
                <a:rPr lang="en-US" sz="2400" baseline="30000" dirty="0" smtClean="0">
                  <a:solidFill>
                    <a:prstClr val="white"/>
                  </a:solidFill>
                </a:rPr>
                <a:t>nd</a:t>
              </a:r>
              <a:r>
                <a:rPr lang="en-US" sz="2400" dirty="0" smtClean="0">
                  <a:solidFill>
                    <a:prstClr val="white"/>
                  </a:solidFill>
                </a:rPr>
                <a:t>  century…</a:t>
              </a:r>
              <a:endParaRPr lang="en-US" sz="2400" dirty="0">
                <a:solidFill>
                  <a:prstClr val="white"/>
                </a:solidFill>
              </a:endParaRPr>
            </a:p>
          </p:txBody>
        </p:sp>
        <p:sp>
          <p:nvSpPr>
            <p:cNvPr id="28" name="Right Arrow 27"/>
            <p:cNvSpPr/>
            <p:nvPr/>
          </p:nvSpPr>
          <p:spPr>
            <a:xfrm>
              <a:off x="-31519" y="184254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USE OF GREEK WORDS REQUIRE LATER DATE</a:t>
              </a:r>
              <a:endParaRPr lang="en-US" sz="2400" dirty="0">
                <a:solidFill>
                  <a:prstClr val="white"/>
                </a:solidFill>
              </a:endParaRPr>
            </a:p>
          </p:txBody>
        </p:sp>
        <p:sp>
          <p:nvSpPr>
            <p:cNvPr id="29" name="Right Arrow 28"/>
            <p:cNvSpPr/>
            <p:nvPr/>
          </p:nvSpPr>
          <p:spPr>
            <a:xfrm>
              <a:off x="-31518" y="2741754"/>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NO MENTION IN  J. Ben Sirach’s</a:t>
              </a:r>
            </a:p>
            <a:p>
              <a:pPr algn="ctr"/>
              <a:r>
                <a:rPr lang="en-US" sz="2400" dirty="0" smtClean="0">
                  <a:solidFill>
                    <a:prstClr val="white"/>
                  </a:solidFill>
                </a:rPr>
                <a:t>LIST : 200-175 BC</a:t>
              </a:r>
              <a:endParaRPr lang="en-US" sz="2400" dirty="0">
                <a:solidFill>
                  <a:prstClr val="white"/>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Nebuchadnezzar</a:t>
              </a:r>
            </a:p>
            <a:p>
              <a:pPr algn="ctr"/>
              <a:r>
                <a:rPr lang="en-US" sz="2400" dirty="0" smtClean="0">
                  <a:solidFill>
                    <a:prstClr val="white"/>
                  </a:solidFill>
                </a:rPr>
                <a:t>Belshazzar</a:t>
              </a:r>
            </a:p>
            <a:p>
              <a:pPr algn="ctr"/>
              <a:r>
                <a:rPr lang="en-US" sz="2400" dirty="0" smtClean="0">
                  <a:solidFill>
                    <a:prstClr val="white"/>
                  </a:solidFill>
                </a:rPr>
                <a:t>Darius</a:t>
              </a:r>
              <a:endParaRPr lang="en-US" sz="2400" dirty="0">
                <a:solidFill>
                  <a:prstClr val="white"/>
                </a:solidFill>
              </a:endParaRPr>
            </a:p>
          </p:txBody>
        </p:sp>
        <p:sp>
          <p:nvSpPr>
            <p:cNvPr id="31" name="Right Arrow 30"/>
            <p:cNvSpPr/>
            <p:nvPr/>
          </p:nvSpPr>
          <p:spPr>
            <a:xfrm>
              <a:off x="-15717" y="4588308"/>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Reflects &amp; relates hist. to Ant. </a:t>
              </a:r>
              <a:r>
                <a:rPr lang="en-US" sz="2400" dirty="0" err="1" smtClean="0">
                  <a:solidFill>
                    <a:prstClr val="white"/>
                  </a:solidFill>
                </a:rPr>
                <a:t>Epiph</a:t>
              </a:r>
              <a:r>
                <a:rPr lang="en-US" sz="2400" dirty="0" smtClean="0">
                  <a:solidFill>
                    <a:prstClr val="white"/>
                  </a:solidFill>
                </a:rPr>
                <a:t>.</a:t>
              </a:r>
            </a:p>
            <a:p>
              <a:pPr algn="ctr"/>
              <a:r>
                <a:rPr lang="en-US" sz="2400" dirty="0" smtClean="0">
                  <a:solidFill>
                    <a:prstClr val="white"/>
                  </a:solidFill>
                </a:rPr>
                <a:t>(up to 11.29).</a:t>
              </a:r>
            </a:p>
            <a:p>
              <a:pPr algn="ctr"/>
              <a:r>
                <a:rPr lang="en-US" sz="2400" dirty="0" smtClean="0">
                  <a:solidFill>
                    <a:prstClr val="white"/>
                  </a:solidFill>
                </a:rPr>
                <a:t>Unreliable: &lt; &amp; &gt;</a:t>
              </a:r>
              <a:endParaRPr lang="en-US" sz="2400" dirty="0">
                <a:solidFill>
                  <a:prstClr val="white"/>
                </a:solidFill>
              </a:endParaRPr>
            </a:p>
          </p:txBody>
        </p:sp>
      </p:grpSp>
      <p:sp>
        <p:nvSpPr>
          <p:cNvPr id="32" name="Cube 31"/>
          <p:cNvSpPr/>
          <p:nvPr/>
        </p:nvSpPr>
        <p:spPr>
          <a:xfrm>
            <a:off x="9096702" y="5119060"/>
            <a:ext cx="2869324"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prstClr val="white"/>
                </a:solidFill>
                <a:ea typeface="Gungsuh" panose="02030600000101010101" pitchFamily="18" charset="-127"/>
              </a:rPr>
              <a:t>includes</a:t>
            </a:r>
            <a:r>
              <a:rPr lang="en-US" sz="2000" dirty="0">
                <a:solidFill>
                  <a:prstClr val="white"/>
                </a:solidFill>
                <a:ea typeface="Gungsuh" panose="02030600000101010101" pitchFamily="18" charset="-127"/>
              </a:rPr>
              <a:t>, but not ltd. to:</a:t>
            </a:r>
          </a:p>
          <a:p>
            <a:pPr algn="ctr"/>
            <a:r>
              <a:rPr lang="en-US" sz="2000" dirty="0" smtClean="0">
                <a:solidFill>
                  <a:prstClr val="white"/>
                </a:solidFill>
                <a:ea typeface="Gungsuh" panose="02030600000101010101" pitchFamily="18" charset="-127"/>
              </a:rPr>
              <a:t>rejection </a:t>
            </a:r>
            <a:r>
              <a:rPr lang="en-US" sz="2000" dirty="0">
                <a:solidFill>
                  <a:prstClr val="white"/>
                </a:solidFill>
                <a:ea typeface="Gungsuh" panose="02030600000101010101" pitchFamily="18" charset="-127"/>
              </a:rPr>
              <a:t>of </a:t>
            </a:r>
          </a:p>
          <a:p>
            <a:pPr algn="ctr"/>
            <a:r>
              <a:rPr lang="en-US" sz="2000" dirty="0">
                <a:solidFill>
                  <a:prstClr val="white"/>
                </a:solidFill>
                <a:ea typeface="Gungsuh" panose="02030600000101010101" pitchFamily="18" charset="-127"/>
              </a:rPr>
              <a:t>miracles &amp; prophecy</a:t>
            </a: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Tree>
    <p:extLst>
      <p:ext uri="{BB962C8B-B14F-4D97-AF65-F5344CB8AC3E}">
        <p14:creationId xmlns:p14="http://schemas.microsoft.com/office/powerpoint/2010/main" val="1831706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7524749" y="3522660"/>
            <a:ext cx="4267201" cy="1277144"/>
          </a:xfrm>
          <a:ln>
            <a:solidFill>
              <a:srgbClr val="FFFF00"/>
            </a:solidFill>
          </a:ln>
        </p:spPr>
        <p:txBody>
          <a:bodyPr>
            <a:normAutofit/>
          </a:bodyPr>
          <a:lstStyle/>
          <a:p>
            <a:r>
              <a:rPr lang="en-US" sz="4000" b="1" dirty="0" smtClean="0">
                <a:solidFill>
                  <a:schemeClr val="bg1"/>
                </a:solidFill>
              </a:rPr>
              <a:t>Belshazzar</a:t>
            </a:r>
            <a:r>
              <a:rPr lang="en-US" sz="4000" b="1" dirty="0" smtClean="0">
                <a:solidFill>
                  <a:schemeClr val="bg1"/>
                </a:solidFill>
              </a:rPr>
              <a:t>: </a:t>
            </a:r>
            <a:r>
              <a:rPr lang="en-US" sz="4000" b="1" dirty="0" smtClean="0">
                <a:solidFill>
                  <a:srgbClr val="FFFF00"/>
                </a:solidFill>
              </a:rPr>
              <a:t>son </a:t>
            </a:r>
            <a:r>
              <a:rPr lang="en-US" sz="4000" b="1" dirty="0" smtClean="0">
                <a:solidFill>
                  <a:srgbClr val="FFFF00"/>
                </a:solidFill>
              </a:rPr>
              <a:t>of Nebuchadnezzar</a:t>
            </a:r>
            <a:endParaRPr lang="en-US" sz="4000" b="1" dirty="0">
              <a:solidFill>
                <a:srgbClr val="FFFF00"/>
              </a:solidFill>
            </a:endParaRPr>
          </a:p>
        </p:txBody>
      </p:sp>
      <p:sp>
        <p:nvSpPr>
          <p:cNvPr id="5" name="Title 1"/>
          <p:cNvSpPr txBox="1">
            <a:spLocks/>
          </p:cNvSpPr>
          <p:nvPr/>
        </p:nvSpPr>
        <p:spPr>
          <a:xfrm>
            <a:off x="314327" y="3522660"/>
            <a:ext cx="3914773" cy="1277144"/>
          </a:xfrm>
          <a:prstGeom prst="rect">
            <a:avLst/>
          </a:prstGeom>
          <a:ln>
            <a:solidFill>
              <a:srgbClr val="FFFF00"/>
            </a:solid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smtClean="0">
                <a:solidFill>
                  <a:prstClr val="white"/>
                </a:solidFill>
              </a:rPr>
              <a:t>Belshazzar</a:t>
            </a:r>
            <a:r>
              <a:rPr lang="en-US" sz="4000" b="1" dirty="0" smtClean="0">
                <a:solidFill>
                  <a:prstClr val="white"/>
                </a:solidFill>
              </a:rPr>
              <a:t>: </a:t>
            </a:r>
            <a:r>
              <a:rPr lang="en-US" sz="4000" b="1" dirty="0" smtClean="0">
                <a:solidFill>
                  <a:srgbClr val="FFFF00"/>
                </a:solidFill>
              </a:rPr>
              <a:t>son </a:t>
            </a:r>
            <a:r>
              <a:rPr lang="en-US" sz="4000" b="1" dirty="0" smtClean="0">
                <a:solidFill>
                  <a:srgbClr val="FFFF00"/>
                </a:solidFill>
              </a:rPr>
              <a:t>of </a:t>
            </a:r>
            <a:r>
              <a:rPr lang="en-US" sz="4000" b="1" dirty="0" smtClean="0">
                <a:solidFill>
                  <a:srgbClr val="FFFF00"/>
                </a:solidFill>
              </a:rPr>
              <a:t>Nabonidus</a:t>
            </a:r>
            <a:endParaRPr lang="en-US" sz="4000" b="1" dirty="0">
              <a:solidFill>
                <a:srgbClr val="FFFF00"/>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7" y="1550986"/>
            <a:ext cx="3829051" cy="185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19999" y="1863078"/>
            <a:ext cx="4210051" cy="1569660"/>
          </a:xfrm>
          <a:prstGeom prst="rect">
            <a:avLst/>
          </a:prstGeom>
          <a:noFill/>
        </p:spPr>
        <p:txBody>
          <a:bodyPr wrap="square" rtlCol="0">
            <a:spAutoFit/>
          </a:bodyPr>
          <a:lstStyle/>
          <a:p>
            <a:pPr algn="ctr"/>
            <a:r>
              <a:rPr lang="en-US" sz="4800" dirty="0" smtClean="0">
                <a:solidFill>
                  <a:srgbClr val="FFFF00"/>
                </a:solidFill>
                <a:latin typeface="Arial Black" panose="020B0A04020102020204" pitchFamily="34" charset="0"/>
              </a:rPr>
              <a:t>DANIEL</a:t>
            </a:r>
          </a:p>
          <a:p>
            <a:pPr algn="ctr"/>
            <a:r>
              <a:rPr lang="en-US" sz="4800" dirty="0" smtClean="0">
                <a:solidFill>
                  <a:srgbClr val="FFFF00"/>
                </a:solidFill>
                <a:latin typeface="Arial Black" panose="020B0A04020102020204" pitchFamily="34" charset="0"/>
              </a:rPr>
              <a:t> 5</a:t>
            </a:r>
            <a:endParaRPr lang="en-US" sz="4800" dirty="0">
              <a:solidFill>
                <a:srgbClr val="FFFF00"/>
              </a:solidFill>
              <a:latin typeface="Arial Black" panose="020B0A04020102020204" pitchFamily="34" charset="0"/>
            </a:endParaRPr>
          </a:p>
        </p:txBody>
      </p:sp>
      <p:sp>
        <p:nvSpPr>
          <p:cNvPr id="3" name="Left-Right Arrow 2"/>
          <p:cNvSpPr/>
          <p:nvPr/>
        </p:nvSpPr>
        <p:spPr>
          <a:xfrm>
            <a:off x="4657725" y="3399232"/>
            <a:ext cx="2419350" cy="1524000"/>
          </a:xfrm>
          <a:prstGeom prst="leftRightArrow">
            <a:avLst>
              <a:gd name="adj1" fmla="val 65000"/>
              <a:gd name="adj2" fmla="val 50000"/>
            </a:avLst>
          </a:prstGeom>
          <a:solidFill>
            <a:schemeClr val="tx1">
              <a:lumMod val="75000"/>
              <a:lumOff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a:t>
            </a:r>
            <a:endParaRPr lang="en-US" sz="9600" dirty="0"/>
          </a:p>
        </p:txBody>
      </p:sp>
    </p:spTree>
    <p:extLst>
      <p:ext uri="{BB962C8B-B14F-4D97-AF65-F5344CB8AC3E}">
        <p14:creationId xmlns:p14="http://schemas.microsoft.com/office/powerpoint/2010/main" val="2526186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1647680" y="725867"/>
            <a:ext cx="9715500" cy="5632311"/>
          </a:xfrm>
          <a:prstGeom prst="rect">
            <a:avLst/>
          </a:prstGeom>
        </p:spPr>
        <p:txBody>
          <a:bodyPr wrap="square">
            <a:spAutoFit/>
          </a:bodyPr>
          <a:lstStyle/>
          <a:p>
            <a:r>
              <a:rPr lang="en-US" sz="3600" b="1" dirty="0" smtClean="0">
                <a:solidFill>
                  <a:srgbClr val="C00000"/>
                </a:solidFill>
                <a:latin typeface="Rockwell" panose="02060603020205020403" pitchFamily="18" charset="0"/>
              </a:rPr>
              <a:t>Dan.5.2  </a:t>
            </a:r>
            <a:r>
              <a:rPr lang="en-US" sz="2400" dirty="0" smtClean="0">
                <a:solidFill>
                  <a:srgbClr val="C00000"/>
                </a:solidFill>
              </a:rPr>
              <a:t>ESV </a:t>
            </a:r>
          </a:p>
          <a:p>
            <a:pPr lvl="0"/>
            <a:r>
              <a:rPr lang="en-US" sz="3600" b="1" dirty="0" smtClean="0">
                <a:solidFill>
                  <a:srgbClr val="000000"/>
                </a:solidFill>
              </a:rPr>
              <a:t>“Belshazzar</a:t>
            </a:r>
            <a:r>
              <a:rPr lang="en-US" sz="3600" b="1" dirty="0">
                <a:solidFill>
                  <a:srgbClr val="000000"/>
                </a:solidFill>
              </a:rPr>
              <a:t>... commanded to bring the golden and silver vessels which Nebuchadnezzar his father had taken out of Jerusalem</a:t>
            </a:r>
            <a:r>
              <a:rPr lang="en-US" sz="3600" b="1" dirty="0" smtClean="0">
                <a:solidFill>
                  <a:srgbClr val="000000"/>
                </a:solidFill>
              </a:rPr>
              <a:t>”</a:t>
            </a:r>
            <a:r>
              <a:rPr lang="en-US" sz="3600" b="1" dirty="0">
                <a:solidFill>
                  <a:srgbClr val="000000"/>
                </a:solidFill>
              </a:rPr>
              <a:t/>
            </a:r>
            <a:br>
              <a:rPr lang="en-US" sz="3600" b="1" dirty="0">
                <a:solidFill>
                  <a:srgbClr val="000000"/>
                </a:solidFill>
              </a:rPr>
            </a:br>
            <a:r>
              <a:rPr lang="en-US" sz="3600" b="1" dirty="0" smtClean="0">
                <a:solidFill>
                  <a:srgbClr val="C00000"/>
                </a:solidFill>
                <a:latin typeface="Rockwell" panose="02060603020205020403" pitchFamily="18" charset="0"/>
              </a:rPr>
              <a:t>Dan.5.11 </a:t>
            </a:r>
            <a:r>
              <a:rPr lang="en-US" sz="2400" dirty="0">
                <a:solidFill>
                  <a:srgbClr val="C00000"/>
                </a:solidFill>
              </a:rPr>
              <a:t>ESV </a:t>
            </a:r>
          </a:p>
          <a:p>
            <a:pPr lvl="0"/>
            <a:r>
              <a:rPr lang="en-US" sz="3600" b="1" dirty="0" smtClean="0">
                <a:solidFill>
                  <a:srgbClr val="000000"/>
                </a:solidFill>
              </a:rPr>
              <a:t>“</a:t>
            </a:r>
            <a:r>
              <a:rPr lang="en-US" sz="3600" b="1" dirty="0">
                <a:solidFill>
                  <a:srgbClr val="000000"/>
                </a:solidFill>
              </a:rPr>
              <a:t>The King Nebuchadnezzar thy father” </a:t>
            </a:r>
            <a:br>
              <a:rPr lang="en-US" sz="3600" b="1" dirty="0">
                <a:solidFill>
                  <a:srgbClr val="000000"/>
                </a:solidFill>
              </a:rPr>
            </a:br>
            <a:r>
              <a:rPr lang="en-US" sz="3600" b="1" dirty="0" smtClean="0">
                <a:solidFill>
                  <a:srgbClr val="C00000"/>
                </a:solidFill>
                <a:latin typeface="Rockwell" panose="02060603020205020403" pitchFamily="18" charset="0"/>
              </a:rPr>
              <a:t>Dan.5.18  </a:t>
            </a:r>
            <a:r>
              <a:rPr lang="en-US" sz="2400" dirty="0">
                <a:solidFill>
                  <a:srgbClr val="C00000"/>
                </a:solidFill>
              </a:rPr>
              <a:t>ESV </a:t>
            </a:r>
          </a:p>
          <a:p>
            <a:r>
              <a:rPr lang="en-US" sz="3600" b="1" dirty="0" smtClean="0">
                <a:solidFill>
                  <a:srgbClr val="000000"/>
                </a:solidFill>
              </a:rPr>
              <a:t>“</a:t>
            </a:r>
            <a:r>
              <a:rPr lang="en-US" sz="3600" b="1" dirty="0">
                <a:solidFill>
                  <a:srgbClr val="000000"/>
                </a:solidFill>
              </a:rPr>
              <a:t>God gave Nebuchadnezzar thy father” </a:t>
            </a:r>
            <a:endParaRPr lang="en-US" sz="3600" dirty="0"/>
          </a:p>
          <a:p>
            <a:r>
              <a:rPr lang="en-US" sz="3600" dirty="0"/>
              <a:t/>
            </a:r>
            <a:br>
              <a:rPr lang="en-US" sz="3600" dirty="0"/>
            </a:br>
            <a:endParaRPr lang="en-US" sz="3600" b="1" dirty="0">
              <a:solidFill>
                <a:prstClr val="black"/>
              </a:solidFill>
            </a:endParaRPr>
          </a:p>
        </p:txBody>
      </p:sp>
    </p:spTree>
    <p:extLst>
      <p:ext uri="{BB962C8B-B14F-4D97-AF65-F5344CB8AC3E}">
        <p14:creationId xmlns:p14="http://schemas.microsoft.com/office/powerpoint/2010/main" val="262835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smtClean="0">
              <a:solidFill>
                <a:prstClr val="white"/>
              </a:solidFill>
            </a:endParaRPr>
          </a:p>
          <a:p>
            <a:pPr algn="ctr"/>
            <a:r>
              <a:rPr lang="en-US" sz="2800" dirty="0" smtClean="0">
                <a:solidFill>
                  <a:prstClr val="white"/>
                </a:solidFill>
              </a:rPr>
              <a:t>- Hammer  p.4                                                             </a:t>
            </a:r>
            <a:r>
              <a:rPr lang="en-US" sz="2800" dirty="0" smtClean="0">
                <a:solidFill>
                  <a:prstClr val="white"/>
                </a:solidFill>
              </a:rPr>
              <a:t>-</a:t>
            </a:r>
            <a:r>
              <a:rPr lang="en-US" sz="2800" dirty="0" smtClean="0">
                <a:solidFill>
                  <a:prstClr val="white"/>
                </a:solidFill>
              </a:rPr>
              <a:t>Driver </a:t>
            </a:r>
            <a:r>
              <a:rPr lang="en-US" sz="2800" dirty="0" err="1" smtClean="0">
                <a:solidFill>
                  <a:prstClr val="white"/>
                </a:solidFill>
              </a:rPr>
              <a:t>p.L</a:t>
            </a:r>
            <a:r>
              <a:rPr lang="en-US" sz="2800" dirty="0" smtClean="0">
                <a:solidFill>
                  <a:prstClr val="white"/>
                </a:solidFill>
              </a:rPr>
              <a:t> </a:t>
            </a:r>
            <a:endParaRPr lang="en-US" sz="2800" dirty="0">
              <a:solidFill>
                <a:prstClr val="white"/>
              </a:solidFill>
            </a:endParaRPr>
          </a:p>
        </p:txBody>
      </p:sp>
      <p:sp>
        <p:nvSpPr>
          <p:cNvPr id="5" name="Rounded Rectangular Callout 4"/>
          <p:cNvSpPr/>
          <p:nvPr/>
        </p:nvSpPr>
        <p:spPr>
          <a:xfrm>
            <a:off x="189185" y="126124"/>
            <a:ext cx="4761187" cy="5770179"/>
          </a:xfrm>
          <a:prstGeom prst="wedgeRoundRectCallout">
            <a:avLst>
              <a:gd name="adj1" fmla="val -6322"/>
              <a:gd name="adj2" fmla="val 56049"/>
              <a:gd name="adj3" fmla="val 16667"/>
            </a:avLst>
          </a:prstGeom>
          <a:solidFill>
            <a:schemeClr val="tx1"/>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chemeClr val="bg1"/>
                </a:solidFill>
              </a:rPr>
              <a:t>One would expect a writer in the sixth century B.C. to be reasonably accurate on major historical events, but such is not the case. </a:t>
            </a:r>
            <a:r>
              <a:rPr lang="en-US" sz="3100" dirty="0">
                <a:solidFill>
                  <a:srgbClr val="FFFF00"/>
                </a:solidFill>
              </a:rPr>
              <a:t>Belshazzar is represented as the son of  Nebuchadnezzar (Dan. 5:11), although he was the son of </a:t>
            </a:r>
            <a:r>
              <a:rPr lang="en-US" sz="3100" dirty="0" err="1">
                <a:solidFill>
                  <a:srgbClr val="FFFF00"/>
                </a:solidFill>
              </a:rPr>
              <a:t>Nabonidus</a:t>
            </a:r>
            <a:r>
              <a:rPr lang="en-US" sz="3100" dirty="0">
                <a:solidFill>
                  <a:srgbClr val="FFFF00"/>
                </a:solidFill>
              </a:rPr>
              <a:t> (</a:t>
            </a:r>
            <a:r>
              <a:rPr lang="en-US" sz="3100" dirty="0" err="1">
                <a:solidFill>
                  <a:srgbClr val="FFFF00"/>
                </a:solidFill>
              </a:rPr>
              <a:t>Nabuna’id</a:t>
            </a:r>
            <a:r>
              <a:rPr lang="en-US" sz="3100" dirty="0">
                <a:solidFill>
                  <a:srgbClr val="FFFF00"/>
                </a:solidFill>
              </a:rPr>
              <a:t>). </a:t>
            </a:r>
            <a:endParaRPr lang="en-US" sz="3100" dirty="0">
              <a:solidFill>
                <a:prstClr val="white"/>
              </a:solidFill>
            </a:endParaRPr>
          </a:p>
        </p:txBody>
      </p:sp>
      <p:sp>
        <p:nvSpPr>
          <p:cNvPr id="6" name="Rounded Rectangular Callout 5"/>
          <p:cNvSpPr/>
          <p:nvPr/>
        </p:nvSpPr>
        <p:spPr>
          <a:xfrm>
            <a:off x="5171090" y="126125"/>
            <a:ext cx="6794939" cy="5770178"/>
          </a:xfrm>
          <a:prstGeom prst="wedgeRoundRectCallout">
            <a:avLst>
              <a:gd name="adj1" fmla="val -3631"/>
              <a:gd name="adj2" fmla="val 60006"/>
              <a:gd name="adj3" fmla="val 16667"/>
            </a:avLst>
          </a:prstGeom>
          <a:solidFill>
            <a:schemeClr val="tx1"/>
          </a:solidFill>
          <a:ln>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smtClean="0">
                <a:solidFill>
                  <a:srgbClr val="FFFF00"/>
                </a:solidFill>
              </a:rPr>
              <a:t>Belshazzar </a:t>
            </a:r>
            <a:r>
              <a:rPr lang="en-US" sz="3100" dirty="0">
                <a:solidFill>
                  <a:srgbClr val="FFFF00"/>
                </a:solidFill>
              </a:rPr>
              <a:t>is represented as king …  and Nebuchadnezzar is spoken of throughout </a:t>
            </a:r>
            <a:r>
              <a:rPr lang="en-US" sz="3100" dirty="0" err="1">
                <a:solidFill>
                  <a:srgbClr val="FFFF00"/>
                </a:solidFill>
              </a:rPr>
              <a:t>ch.</a:t>
            </a:r>
            <a:r>
              <a:rPr lang="en-US" sz="3100" dirty="0">
                <a:solidFill>
                  <a:srgbClr val="FFFF00"/>
                </a:solidFill>
              </a:rPr>
              <a:t> </a:t>
            </a:r>
            <a:r>
              <a:rPr lang="en-US" sz="3100" dirty="0" smtClean="0">
                <a:solidFill>
                  <a:srgbClr val="FFFF00"/>
                </a:solidFill>
              </a:rPr>
              <a:t>V…. </a:t>
            </a:r>
            <a:r>
              <a:rPr lang="en-US" sz="3100" dirty="0">
                <a:solidFill>
                  <a:srgbClr val="FFFF00"/>
                </a:solidFill>
              </a:rPr>
              <a:t>as his father. </a:t>
            </a:r>
            <a:endParaRPr lang="en-US" sz="3100" dirty="0" smtClean="0">
              <a:solidFill>
                <a:srgbClr val="FFFF00"/>
              </a:solidFill>
            </a:endParaRPr>
          </a:p>
          <a:p>
            <a:pPr algn="ctr"/>
            <a:r>
              <a:rPr lang="en-US" sz="3100" dirty="0" smtClean="0">
                <a:solidFill>
                  <a:schemeClr val="bg1"/>
                </a:solidFill>
              </a:rPr>
              <a:t>In </a:t>
            </a:r>
            <a:r>
              <a:rPr lang="en-US" sz="3100" dirty="0">
                <a:solidFill>
                  <a:schemeClr val="bg1"/>
                </a:solidFill>
              </a:rPr>
              <a:t>point of fact… “ </a:t>
            </a:r>
            <a:r>
              <a:rPr lang="en-US" sz="3100" dirty="0" err="1">
                <a:solidFill>
                  <a:schemeClr val="bg1"/>
                </a:solidFill>
              </a:rPr>
              <a:t>Nabu-na’id</a:t>
            </a:r>
            <a:r>
              <a:rPr lang="en-US" sz="3100" dirty="0">
                <a:solidFill>
                  <a:schemeClr val="bg1"/>
                </a:solidFill>
              </a:rPr>
              <a:t>” </a:t>
            </a:r>
            <a:r>
              <a:rPr lang="en-US" sz="3100" i="1" dirty="0">
                <a:solidFill>
                  <a:schemeClr val="bg1"/>
                </a:solidFill>
              </a:rPr>
              <a:t>[</a:t>
            </a:r>
            <a:r>
              <a:rPr lang="en-US" sz="3100" i="1" dirty="0" err="1" smtClean="0">
                <a:solidFill>
                  <a:schemeClr val="bg1"/>
                </a:solidFill>
              </a:rPr>
              <a:t>Nabonidus-ss</a:t>
            </a:r>
            <a:r>
              <a:rPr lang="en-US" sz="3100" i="1" dirty="0" smtClean="0">
                <a:solidFill>
                  <a:schemeClr val="bg1"/>
                </a:solidFill>
              </a:rPr>
              <a:t>] </a:t>
            </a:r>
          </a:p>
          <a:p>
            <a:pPr algn="ctr"/>
            <a:r>
              <a:rPr lang="en-US" sz="3100" dirty="0" smtClean="0">
                <a:solidFill>
                  <a:schemeClr val="bg1"/>
                </a:solidFill>
              </a:rPr>
              <a:t>“</a:t>
            </a:r>
            <a:r>
              <a:rPr lang="en-US" sz="3100" dirty="0">
                <a:solidFill>
                  <a:schemeClr val="bg1"/>
                </a:solidFill>
              </a:rPr>
              <a:t>was the last king of Babylon;</a:t>
            </a:r>
            <a:r>
              <a:rPr lang="en-US" sz="3100" dirty="0">
                <a:solidFill>
                  <a:srgbClr val="FFFF00"/>
                </a:solidFill>
              </a:rPr>
              <a:t> </a:t>
            </a:r>
            <a:endParaRPr lang="en-US" sz="3100" dirty="0" smtClean="0">
              <a:solidFill>
                <a:srgbClr val="FFFF00"/>
              </a:solidFill>
            </a:endParaRPr>
          </a:p>
          <a:p>
            <a:pPr algn="ctr"/>
            <a:r>
              <a:rPr lang="en-US" sz="3100" dirty="0" smtClean="0">
                <a:solidFill>
                  <a:srgbClr val="FFFF00"/>
                </a:solidFill>
              </a:rPr>
              <a:t>he </a:t>
            </a:r>
            <a:r>
              <a:rPr lang="en-US" sz="3100" dirty="0">
                <a:solidFill>
                  <a:srgbClr val="FFFF00"/>
                </a:solidFill>
              </a:rPr>
              <a:t>was a usurper, not related to </a:t>
            </a:r>
            <a:r>
              <a:rPr lang="en-US" sz="3100" dirty="0" err="1">
                <a:solidFill>
                  <a:srgbClr val="FFFF00"/>
                </a:solidFill>
              </a:rPr>
              <a:t>Nebuchanezzar</a:t>
            </a:r>
            <a:r>
              <a:rPr lang="en-US" sz="3100" dirty="0">
                <a:solidFill>
                  <a:srgbClr val="FFFF00"/>
                </a:solidFill>
              </a:rPr>
              <a:t>; and his father’s name was </a:t>
            </a:r>
            <a:r>
              <a:rPr lang="en-US" sz="3100" dirty="0" err="1">
                <a:solidFill>
                  <a:srgbClr val="FFFF00"/>
                </a:solidFill>
              </a:rPr>
              <a:t>Nabu-balatsu-ikbi</a:t>
            </a:r>
            <a:r>
              <a:rPr lang="en-US" sz="3100" dirty="0">
                <a:solidFill>
                  <a:srgbClr val="FFFF00"/>
                </a:solidFill>
              </a:rPr>
              <a:t>… </a:t>
            </a:r>
            <a:endParaRPr lang="en-US" sz="3100" dirty="0" smtClean="0">
              <a:solidFill>
                <a:srgbClr val="FFFF00"/>
              </a:solidFill>
            </a:endParaRPr>
          </a:p>
          <a:p>
            <a:pPr algn="ctr"/>
            <a:r>
              <a:rPr lang="en-US" sz="3100" dirty="0" smtClean="0">
                <a:solidFill>
                  <a:schemeClr val="bg1"/>
                </a:solidFill>
              </a:rPr>
              <a:t>Bel-</a:t>
            </a:r>
            <a:r>
              <a:rPr lang="en-US" sz="3100" dirty="0" err="1" smtClean="0">
                <a:solidFill>
                  <a:schemeClr val="bg1"/>
                </a:solidFill>
              </a:rPr>
              <a:t>shar</a:t>
            </a:r>
            <a:r>
              <a:rPr lang="en-US" sz="3100" dirty="0" smtClean="0">
                <a:solidFill>
                  <a:schemeClr val="bg1"/>
                </a:solidFill>
              </a:rPr>
              <a:t>-</a:t>
            </a:r>
            <a:r>
              <a:rPr lang="en-US" sz="3100" dirty="0" err="1" smtClean="0">
                <a:solidFill>
                  <a:schemeClr val="bg1"/>
                </a:solidFill>
              </a:rPr>
              <a:t>uzur</a:t>
            </a:r>
            <a:r>
              <a:rPr lang="en-US" sz="3100" dirty="0" smtClean="0">
                <a:solidFill>
                  <a:schemeClr val="bg1"/>
                </a:solidFill>
              </a:rPr>
              <a:t> </a:t>
            </a:r>
            <a:r>
              <a:rPr lang="en-US" sz="3100" dirty="0">
                <a:solidFill>
                  <a:schemeClr val="bg1"/>
                </a:solidFill>
              </a:rPr>
              <a:t>(i.e., Belshazzar</a:t>
            </a:r>
            <a:r>
              <a:rPr lang="en-US" sz="3100" dirty="0" smtClean="0">
                <a:solidFill>
                  <a:schemeClr val="bg1"/>
                </a:solidFill>
              </a:rPr>
              <a:t>) is </a:t>
            </a:r>
            <a:r>
              <a:rPr lang="en-US" sz="3100" dirty="0">
                <a:solidFill>
                  <a:schemeClr val="bg1"/>
                </a:solidFill>
              </a:rPr>
              <a:t>mentioned in the </a:t>
            </a:r>
            <a:r>
              <a:rPr lang="en-US" sz="3100" dirty="0" smtClean="0">
                <a:solidFill>
                  <a:schemeClr val="bg1"/>
                </a:solidFill>
              </a:rPr>
              <a:t>inscriptions</a:t>
            </a:r>
          </a:p>
          <a:p>
            <a:pPr algn="ctr"/>
            <a:r>
              <a:rPr lang="en-US" sz="3100" dirty="0" smtClean="0">
                <a:solidFill>
                  <a:schemeClr val="bg1"/>
                </a:solidFill>
              </a:rPr>
              <a:t> </a:t>
            </a:r>
            <a:r>
              <a:rPr lang="en-US" sz="3100" dirty="0">
                <a:solidFill>
                  <a:srgbClr val="FFFF00"/>
                </a:solidFill>
              </a:rPr>
              <a:t>as his son”</a:t>
            </a:r>
          </a:p>
        </p:txBody>
      </p:sp>
    </p:spTree>
    <p:extLst>
      <p:ext uri="{BB962C8B-B14F-4D97-AF65-F5344CB8AC3E}">
        <p14:creationId xmlns:p14="http://schemas.microsoft.com/office/powerpoint/2010/main" val="3537885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4F2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p:txBody>
      </p:sp>
      <p:sp>
        <p:nvSpPr>
          <p:cNvPr id="7" name="Rectangle 6"/>
          <p:cNvSpPr/>
          <p:nvPr/>
        </p:nvSpPr>
        <p:spPr>
          <a:xfrm>
            <a:off x="381000" y="181957"/>
            <a:ext cx="11372850" cy="6494085"/>
          </a:xfrm>
          <a:prstGeom prst="rect">
            <a:avLst/>
          </a:prstGeom>
          <a:solidFill>
            <a:schemeClr val="tx1"/>
          </a:solidFill>
          <a:ln w="28575">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200" b="1" dirty="0">
                <a:solidFill>
                  <a:prstClr val="white"/>
                </a:solidFill>
              </a:rPr>
              <a:t>605:  </a:t>
            </a:r>
            <a:r>
              <a:rPr lang="en-US" sz="3200" b="1" dirty="0">
                <a:solidFill>
                  <a:srgbClr val="FFFF00"/>
                </a:solidFill>
              </a:rPr>
              <a:t> NEBUCHADNEZZAR </a:t>
            </a:r>
            <a:endParaRPr lang="en-US" sz="3200" b="1" dirty="0" smtClean="0">
              <a:solidFill>
                <a:srgbClr val="FFFF00"/>
              </a:solidFill>
            </a:endParaRP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succeeded by his son: </a:t>
            </a:r>
          </a:p>
          <a:p>
            <a:r>
              <a:rPr lang="en-US" sz="3200" b="1" dirty="0">
                <a:solidFill>
                  <a:prstClr val="white"/>
                </a:solidFill>
              </a:rPr>
              <a:t>562:   </a:t>
            </a:r>
            <a:r>
              <a:rPr lang="en-US" sz="3200" b="1" dirty="0" smtClean="0">
                <a:solidFill>
                  <a:srgbClr val="FFFF00"/>
                </a:solidFill>
              </a:rPr>
              <a:t>EVILMERODACH</a:t>
            </a: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murdered by his brother in law:</a:t>
            </a:r>
          </a:p>
          <a:p>
            <a:r>
              <a:rPr lang="en-US" sz="3200" b="1" dirty="0">
                <a:solidFill>
                  <a:prstClr val="white"/>
                </a:solidFill>
              </a:rPr>
              <a:t>560:   </a:t>
            </a:r>
            <a:r>
              <a:rPr lang="en-US" sz="3200" b="1" dirty="0">
                <a:solidFill>
                  <a:srgbClr val="92D050"/>
                </a:solidFill>
              </a:rPr>
              <a:t>NERIGLISSOR </a:t>
            </a:r>
            <a:r>
              <a:rPr lang="en-US" sz="3200" dirty="0">
                <a:solidFill>
                  <a:schemeClr val="bg1"/>
                </a:solidFill>
              </a:rPr>
              <a:t>(also </a:t>
            </a:r>
            <a:r>
              <a:rPr lang="en-US" sz="3200" dirty="0" smtClean="0">
                <a:solidFill>
                  <a:srgbClr val="FFFF00"/>
                </a:solidFill>
              </a:rPr>
              <a:t>Nebuchadnezzar’s</a:t>
            </a:r>
            <a:r>
              <a:rPr lang="en-US" sz="3200" dirty="0" smtClean="0">
                <a:solidFill>
                  <a:schemeClr val="bg1"/>
                </a:solidFill>
              </a:rPr>
              <a:t> </a:t>
            </a:r>
            <a:r>
              <a:rPr lang="en-US" sz="3200" dirty="0">
                <a:solidFill>
                  <a:schemeClr val="bg1"/>
                </a:solidFill>
              </a:rPr>
              <a:t>son-in-law</a:t>
            </a:r>
            <a:r>
              <a:rPr lang="en-US" sz="3200" dirty="0" smtClean="0">
                <a:solidFill>
                  <a:schemeClr val="bg1"/>
                </a:solidFill>
              </a:rPr>
              <a:t>)</a:t>
            </a:r>
            <a:r>
              <a:rPr lang="en-US" sz="3200" b="1" dirty="0" smtClean="0">
                <a:solidFill>
                  <a:prstClr val="white"/>
                </a:solidFill>
              </a:rPr>
              <a:t>	</a:t>
            </a:r>
          </a:p>
          <a:p>
            <a:r>
              <a:rPr lang="en-US" sz="3200" b="1" dirty="0">
                <a:solidFill>
                  <a:prstClr val="white"/>
                </a:solidFill>
              </a:rPr>
              <a:t>	</a:t>
            </a:r>
            <a:r>
              <a:rPr lang="en-US" sz="3200" b="1" dirty="0" smtClean="0">
                <a:solidFill>
                  <a:prstClr val="white"/>
                </a:solidFill>
              </a:rPr>
              <a:t>&gt; </a:t>
            </a:r>
            <a:r>
              <a:rPr lang="en-US" sz="3200" dirty="0">
                <a:solidFill>
                  <a:prstClr val="white"/>
                </a:solidFill>
              </a:rPr>
              <a:t>succeeded by his young son:</a:t>
            </a:r>
          </a:p>
          <a:p>
            <a:r>
              <a:rPr lang="en-US" sz="3200" b="1" dirty="0">
                <a:solidFill>
                  <a:prstClr val="white"/>
                </a:solidFill>
              </a:rPr>
              <a:t>556:   </a:t>
            </a:r>
            <a:r>
              <a:rPr lang="en-US" sz="3200" b="1" dirty="0" err="1">
                <a:solidFill>
                  <a:srgbClr val="FFFF00"/>
                </a:solidFill>
              </a:rPr>
              <a:t>Labashi-Marduk</a:t>
            </a:r>
            <a:r>
              <a:rPr lang="en-US" sz="3200" b="1" dirty="0">
                <a:solidFill>
                  <a:srgbClr val="FFFF00"/>
                </a:solidFill>
              </a:rPr>
              <a:t> </a:t>
            </a:r>
            <a:r>
              <a:rPr lang="en-US" sz="3200" b="1" dirty="0" smtClean="0">
                <a:solidFill>
                  <a:srgbClr val="FFFF00"/>
                </a:solidFill>
              </a:rPr>
              <a:t>(aka </a:t>
            </a:r>
            <a:r>
              <a:rPr lang="en-US" sz="3200" b="1" dirty="0" err="1" smtClean="0">
                <a:solidFill>
                  <a:srgbClr val="FFFF00"/>
                </a:solidFill>
              </a:rPr>
              <a:t>Laborosoarchod</a:t>
            </a:r>
            <a:r>
              <a:rPr lang="en-US" sz="3200" b="1" dirty="0">
                <a:solidFill>
                  <a:srgbClr val="FFFF00"/>
                </a:solidFill>
              </a:rPr>
              <a:t>) </a:t>
            </a:r>
            <a:endParaRPr lang="en-US" sz="3200" b="1" dirty="0" smtClean="0">
              <a:solidFill>
                <a:srgbClr val="FFFF00"/>
              </a:solidFill>
            </a:endParaRPr>
          </a:p>
          <a:p>
            <a:r>
              <a:rPr lang="en-US" sz="3200" b="1" dirty="0">
                <a:solidFill>
                  <a:prstClr val="white"/>
                </a:solidFill>
              </a:rPr>
              <a:t>	</a:t>
            </a:r>
            <a:r>
              <a:rPr lang="en-US" sz="3200" b="1" dirty="0" smtClean="0">
                <a:solidFill>
                  <a:prstClr val="white"/>
                </a:solidFill>
              </a:rPr>
              <a:t>&gt; </a:t>
            </a:r>
            <a:r>
              <a:rPr lang="en-US" sz="3200" dirty="0">
                <a:solidFill>
                  <a:prstClr val="white"/>
                </a:solidFill>
              </a:rPr>
              <a:t>killed in a conspiracy after  9 </a:t>
            </a:r>
            <a:r>
              <a:rPr lang="en-US" sz="3200" dirty="0" err="1">
                <a:solidFill>
                  <a:prstClr val="white"/>
                </a:solidFill>
              </a:rPr>
              <a:t>mo’s</a:t>
            </a:r>
            <a:r>
              <a:rPr lang="en-US" sz="3200" dirty="0">
                <a:solidFill>
                  <a:prstClr val="white"/>
                </a:solidFill>
              </a:rPr>
              <a:t>:</a:t>
            </a:r>
          </a:p>
          <a:p>
            <a:r>
              <a:rPr lang="en-US" sz="3200" b="1" dirty="0">
                <a:solidFill>
                  <a:prstClr val="white"/>
                </a:solidFill>
              </a:rPr>
              <a:t>	</a:t>
            </a:r>
            <a:r>
              <a:rPr lang="en-US" sz="3200" b="1" dirty="0" smtClean="0">
                <a:solidFill>
                  <a:prstClr val="white"/>
                </a:solidFill>
              </a:rPr>
              <a:t> </a:t>
            </a:r>
            <a:r>
              <a:rPr lang="en-US" sz="3200" b="1" i="1" dirty="0" smtClean="0">
                <a:solidFill>
                  <a:prstClr val="white"/>
                </a:solidFill>
              </a:rPr>
              <a:t>Throne </a:t>
            </a:r>
            <a:r>
              <a:rPr lang="en-US" sz="3200" b="1" i="1" dirty="0">
                <a:solidFill>
                  <a:prstClr val="white"/>
                </a:solidFill>
              </a:rPr>
              <a:t>usurped by:</a:t>
            </a:r>
          </a:p>
          <a:p>
            <a:r>
              <a:rPr lang="en-US" sz="3200" b="1" dirty="0">
                <a:solidFill>
                  <a:prstClr val="white"/>
                </a:solidFill>
              </a:rPr>
              <a:t>556:  </a:t>
            </a:r>
            <a:r>
              <a:rPr lang="en-US" sz="3200" b="1" dirty="0" smtClean="0">
                <a:solidFill>
                  <a:srgbClr val="00B0F0"/>
                </a:solidFill>
              </a:rPr>
              <a:t>NABONIDUS:  </a:t>
            </a:r>
          </a:p>
          <a:p>
            <a:r>
              <a:rPr lang="en-US" sz="3200" b="1" dirty="0">
                <a:solidFill>
                  <a:srgbClr val="00B0F0"/>
                </a:solidFill>
              </a:rPr>
              <a:t>	</a:t>
            </a:r>
            <a:r>
              <a:rPr lang="en-US" sz="3200" b="1" dirty="0" smtClean="0">
                <a:solidFill>
                  <a:srgbClr val="00B0F0"/>
                </a:solidFill>
              </a:rPr>
              <a:t> </a:t>
            </a:r>
            <a:r>
              <a:rPr lang="en-US" sz="3200" dirty="0" smtClean="0">
                <a:solidFill>
                  <a:prstClr val="white"/>
                </a:solidFill>
              </a:rPr>
              <a:t>who left </a:t>
            </a:r>
            <a:r>
              <a:rPr lang="en-US" sz="3200" dirty="0">
                <a:solidFill>
                  <a:prstClr val="white"/>
                </a:solidFill>
              </a:rPr>
              <a:t>Babylon and entrusts </a:t>
            </a:r>
            <a:r>
              <a:rPr lang="en-US" sz="3200" dirty="0" smtClean="0">
                <a:solidFill>
                  <a:prstClr val="white"/>
                </a:solidFill>
              </a:rPr>
              <a:t>the Kingship </a:t>
            </a:r>
            <a:r>
              <a:rPr lang="en-US" sz="3200" dirty="0">
                <a:solidFill>
                  <a:prstClr val="white"/>
                </a:solidFill>
              </a:rPr>
              <a:t>to his </a:t>
            </a:r>
            <a:r>
              <a:rPr lang="en-US" sz="3200" dirty="0" smtClean="0">
                <a:solidFill>
                  <a:prstClr val="white"/>
                </a:solidFill>
              </a:rPr>
              <a:t>son:</a:t>
            </a:r>
            <a:r>
              <a:rPr lang="en-US" sz="3200" b="1" dirty="0" smtClean="0">
                <a:solidFill>
                  <a:prstClr val="white"/>
                </a:solidFill>
              </a:rPr>
              <a:t> 	 	</a:t>
            </a:r>
            <a:r>
              <a:rPr lang="en-US" sz="3200" b="1" dirty="0" smtClean="0">
                <a:solidFill>
                  <a:srgbClr val="00B0F0"/>
                </a:solidFill>
              </a:rPr>
              <a:t>BELSHAZZAR</a:t>
            </a:r>
          </a:p>
          <a:p>
            <a:r>
              <a:rPr lang="en-US" sz="3200" b="1" dirty="0">
                <a:solidFill>
                  <a:prstClr val="white"/>
                </a:solidFill>
              </a:rPr>
              <a:t>	</a:t>
            </a:r>
            <a:r>
              <a:rPr lang="en-US" sz="3200" dirty="0" smtClean="0">
                <a:solidFill>
                  <a:prstClr val="white"/>
                </a:solidFill>
              </a:rPr>
              <a:t>&gt;&gt; fall: Belshazzar killed in </a:t>
            </a:r>
            <a:r>
              <a:rPr lang="en-US" sz="3200" dirty="0">
                <a:solidFill>
                  <a:prstClr val="white"/>
                </a:solidFill>
              </a:rPr>
              <a:t>539 BC</a:t>
            </a:r>
            <a:r>
              <a:rPr lang="en-US" sz="3200" dirty="0" smtClean="0">
                <a:solidFill>
                  <a:prstClr val="white"/>
                </a:solidFill>
              </a:rPr>
              <a:t>./ </a:t>
            </a:r>
            <a:r>
              <a:rPr lang="en-US" sz="3200" dirty="0" err="1" smtClean="0">
                <a:solidFill>
                  <a:prstClr val="white"/>
                </a:solidFill>
              </a:rPr>
              <a:t>Nabonidus</a:t>
            </a:r>
            <a:r>
              <a:rPr lang="en-US" sz="3200" dirty="0" smtClean="0">
                <a:solidFill>
                  <a:prstClr val="white"/>
                </a:solidFill>
              </a:rPr>
              <a:t> submits</a:t>
            </a:r>
            <a:endParaRPr lang="en-US" sz="3200" dirty="0">
              <a:solidFill>
                <a:prstClr val="white"/>
              </a:solidFill>
            </a:endParaRPr>
          </a:p>
        </p:txBody>
      </p:sp>
      <p:sp>
        <p:nvSpPr>
          <p:cNvPr id="2" name="Curved Left Arrow 1"/>
          <p:cNvSpPr/>
          <p:nvPr/>
        </p:nvSpPr>
        <p:spPr>
          <a:xfrm rot="20999815" flipV="1">
            <a:off x="3759664" y="4517090"/>
            <a:ext cx="1323975" cy="1352550"/>
          </a:xfrm>
          <a:prstGeom prst="curvedLeftArrow">
            <a:avLst>
              <a:gd name="adj1" fmla="val 23427"/>
              <a:gd name="adj2" fmla="val 50000"/>
              <a:gd name="adj3" fmla="val 25000"/>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rot="21345154" flipV="1">
            <a:off x="4922996" y="36957"/>
            <a:ext cx="2955768" cy="5922281"/>
          </a:xfrm>
          <a:prstGeom prst="curvedLeftArrow">
            <a:avLst>
              <a:gd name="adj1" fmla="val 11042"/>
              <a:gd name="adj2" fmla="val 23080"/>
              <a:gd name="adj3" fmla="val 2050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7589194" y="419100"/>
            <a:ext cx="1009650" cy="1446550"/>
          </a:xfrm>
          <a:prstGeom prst="rect">
            <a:avLst/>
          </a:prstGeom>
          <a:noFill/>
        </p:spPr>
        <p:txBody>
          <a:bodyPr wrap="square" rtlCol="0">
            <a:spAutoFit/>
          </a:bodyPr>
          <a:lstStyle/>
          <a:p>
            <a:r>
              <a:rPr lang="en-US" sz="8800" dirty="0" smtClean="0">
                <a:solidFill>
                  <a:srgbClr val="FFC000"/>
                </a:solidFill>
                <a:latin typeface="Arial Black" panose="020B0A04020102020204" pitchFamily="34" charset="0"/>
              </a:rPr>
              <a:t>?</a:t>
            </a:r>
            <a:endParaRPr lang="en-US" sz="88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4252682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5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25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25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25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250"/>
                                        <p:tgtEl>
                                          <p:spTgt spid="7">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250"/>
                                        <p:tgtEl>
                                          <p:spTgt spid="7">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8" end="8"/>
                                            </p:txEl>
                                          </p:spTgt>
                                        </p:tgtEl>
                                        <p:attrNameLst>
                                          <p:attrName>style.visibility</p:attrName>
                                        </p:attrNameLst>
                                      </p:cBhvr>
                                      <p:to>
                                        <p:strVal val="visible"/>
                                      </p:to>
                                    </p:set>
                                    <p:animEffect transition="in" filter="fade">
                                      <p:cBhvr>
                                        <p:cTn id="34" dur="500"/>
                                        <p:tgtEl>
                                          <p:spTgt spid="7">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500"/>
                                        <p:tgtEl>
                                          <p:spTgt spid="7">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10" end="10"/>
                                            </p:txEl>
                                          </p:spTgt>
                                        </p:tgtEl>
                                        <p:attrNameLst>
                                          <p:attrName>style.visibility</p:attrName>
                                        </p:attrNameLst>
                                      </p:cBhvr>
                                      <p:to>
                                        <p:strVal val="visible"/>
                                      </p:to>
                                    </p:set>
                                    <p:animEffect transition="in" filter="fade">
                                      <p:cBhvr>
                                        <p:cTn id="44" dur="500"/>
                                        <p:tgtEl>
                                          <p:spTgt spid="7">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animEffect transition="in" filter="fade">
                                      <p:cBhvr>
                                        <p:cTn id="49" dur="500"/>
                                        <p:tgtEl>
                                          <p:spTgt spid="7">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4F2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p:txBody>
      </p:sp>
      <p:sp>
        <p:nvSpPr>
          <p:cNvPr id="7" name="Rectangle 6"/>
          <p:cNvSpPr/>
          <p:nvPr/>
        </p:nvSpPr>
        <p:spPr>
          <a:xfrm>
            <a:off x="381000" y="181957"/>
            <a:ext cx="11372850" cy="6494085"/>
          </a:xfrm>
          <a:prstGeom prst="rect">
            <a:avLst/>
          </a:prstGeom>
          <a:solidFill>
            <a:schemeClr val="tx1"/>
          </a:solidFill>
          <a:ln w="28575">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200" b="1" dirty="0">
                <a:solidFill>
                  <a:prstClr val="white"/>
                </a:solidFill>
              </a:rPr>
              <a:t>605:  </a:t>
            </a:r>
            <a:r>
              <a:rPr lang="en-US" sz="3200" b="1" dirty="0">
                <a:solidFill>
                  <a:srgbClr val="FFFF00"/>
                </a:solidFill>
              </a:rPr>
              <a:t> NEBUCHADNEZZAR </a:t>
            </a:r>
            <a:endParaRPr lang="en-US" sz="3200" b="1" dirty="0" smtClean="0">
              <a:solidFill>
                <a:srgbClr val="FFFF00"/>
              </a:solidFill>
            </a:endParaRP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succeeded by his son: </a:t>
            </a:r>
          </a:p>
          <a:p>
            <a:r>
              <a:rPr lang="en-US" sz="3200" b="1" dirty="0">
                <a:solidFill>
                  <a:prstClr val="white"/>
                </a:solidFill>
              </a:rPr>
              <a:t>562:   </a:t>
            </a:r>
            <a:r>
              <a:rPr lang="en-US" sz="3200" b="1" dirty="0" smtClean="0">
                <a:solidFill>
                  <a:srgbClr val="FFFF00"/>
                </a:solidFill>
              </a:rPr>
              <a:t>EVILMERODACH</a:t>
            </a: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murdered by his brother in law:</a:t>
            </a:r>
          </a:p>
          <a:p>
            <a:r>
              <a:rPr lang="en-US" sz="3200" b="1" dirty="0">
                <a:solidFill>
                  <a:prstClr val="white"/>
                </a:solidFill>
              </a:rPr>
              <a:t>560:   </a:t>
            </a:r>
            <a:r>
              <a:rPr lang="en-US" sz="3200" b="1" dirty="0">
                <a:solidFill>
                  <a:srgbClr val="92D050"/>
                </a:solidFill>
              </a:rPr>
              <a:t>NERIGLISSOR </a:t>
            </a:r>
            <a:r>
              <a:rPr lang="en-US" sz="3200" dirty="0">
                <a:solidFill>
                  <a:prstClr val="white"/>
                </a:solidFill>
              </a:rPr>
              <a:t>(also </a:t>
            </a:r>
            <a:r>
              <a:rPr lang="en-US" sz="3200" dirty="0" smtClean="0">
                <a:solidFill>
                  <a:srgbClr val="FFFF00"/>
                </a:solidFill>
              </a:rPr>
              <a:t>Nebuchadnezzar’s</a:t>
            </a:r>
            <a:r>
              <a:rPr lang="en-US" sz="3200" dirty="0" smtClean="0">
                <a:solidFill>
                  <a:prstClr val="white"/>
                </a:solidFill>
              </a:rPr>
              <a:t> </a:t>
            </a:r>
            <a:r>
              <a:rPr lang="en-US" sz="3200" dirty="0">
                <a:solidFill>
                  <a:prstClr val="white"/>
                </a:solidFill>
              </a:rPr>
              <a:t>son-in-law</a:t>
            </a:r>
            <a:r>
              <a:rPr lang="en-US" sz="3200" dirty="0" smtClean="0">
                <a:solidFill>
                  <a:prstClr val="white"/>
                </a:solidFill>
              </a:rPr>
              <a:t>)</a:t>
            </a:r>
            <a:r>
              <a:rPr lang="en-US" sz="3200" b="1" dirty="0" smtClean="0">
                <a:solidFill>
                  <a:prstClr val="white"/>
                </a:solidFill>
              </a:rPr>
              <a:t>	</a:t>
            </a:r>
          </a:p>
          <a:p>
            <a:r>
              <a:rPr lang="en-US" sz="3200" b="1" dirty="0">
                <a:solidFill>
                  <a:prstClr val="white"/>
                </a:solidFill>
              </a:rPr>
              <a:t>	</a:t>
            </a:r>
            <a:r>
              <a:rPr lang="en-US" sz="3200" b="1" dirty="0" smtClean="0">
                <a:solidFill>
                  <a:prstClr val="white"/>
                </a:solidFill>
              </a:rPr>
              <a:t>&gt; </a:t>
            </a:r>
            <a:r>
              <a:rPr lang="en-US" sz="3200" dirty="0">
                <a:solidFill>
                  <a:prstClr val="white"/>
                </a:solidFill>
              </a:rPr>
              <a:t>succeeded by his young son:</a:t>
            </a:r>
          </a:p>
          <a:p>
            <a:r>
              <a:rPr lang="en-US" sz="3200" b="1" dirty="0">
                <a:solidFill>
                  <a:prstClr val="white"/>
                </a:solidFill>
              </a:rPr>
              <a:t>556:   </a:t>
            </a:r>
            <a:r>
              <a:rPr lang="en-US" sz="3200" b="1" dirty="0" err="1">
                <a:solidFill>
                  <a:srgbClr val="FFFF00"/>
                </a:solidFill>
              </a:rPr>
              <a:t>Labashi-Marduk</a:t>
            </a:r>
            <a:r>
              <a:rPr lang="en-US" sz="3200" b="1" dirty="0">
                <a:solidFill>
                  <a:srgbClr val="FFFF00"/>
                </a:solidFill>
              </a:rPr>
              <a:t> </a:t>
            </a:r>
            <a:r>
              <a:rPr lang="en-US" sz="3200" b="1" dirty="0" smtClean="0">
                <a:solidFill>
                  <a:srgbClr val="FFFF00"/>
                </a:solidFill>
              </a:rPr>
              <a:t>(aka </a:t>
            </a:r>
            <a:r>
              <a:rPr lang="en-US" sz="3200" b="1" dirty="0" err="1" smtClean="0">
                <a:solidFill>
                  <a:srgbClr val="FFFF00"/>
                </a:solidFill>
              </a:rPr>
              <a:t>Laborosoarchod</a:t>
            </a:r>
            <a:r>
              <a:rPr lang="en-US" sz="3200" b="1" dirty="0">
                <a:solidFill>
                  <a:srgbClr val="FFFF00"/>
                </a:solidFill>
              </a:rPr>
              <a:t>) </a:t>
            </a:r>
            <a:endParaRPr lang="en-US" sz="3200" b="1" dirty="0" smtClean="0">
              <a:solidFill>
                <a:srgbClr val="FFFF00"/>
              </a:solidFill>
            </a:endParaRPr>
          </a:p>
          <a:p>
            <a:r>
              <a:rPr lang="en-US" sz="3200" b="1" dirty="0">
                <a:solidFill>
                  <a:prstClr val="white"/>
                </a:solidFill>
              </a:rPr>
              <a:t>	</a:t>
            </a:r>
            <a:r>
              <a:rPr lang="en-US" sz="3200" b="1" dirty="0" smtClean="0">
                <a:solidFill>
                  <a:prstClr val="white"/>
                </a:solidFill>
              </a:rPr>
              <a:t>&gt; </a:t>
            </a:r>
            <a:r>
              <a:rPr lang="en-US" sz="3200" dirty="0">
                <a:solidFill>
                  <a:prstClr val="white"/>
                </a:solidFill>
              </a:rPr>
              <a:t>killed in a conspiracy after  9 </a:t>
            </a:r>
            <a:r>
              <a:rPr lang="en-US" sz="3200" dirty="0" err="1">
                <a:solidFill>
                  <a:prstClr val="white"/>
                </a:solidFill>
              </a:rPr>
              <a:t>mo’s</a:t>
            </a:r>
            <a:r>
              <a:rPr lang="en-US" sz="3200" dirty="0">
                <a:solidFill>
                  <a:prstClr val="white"/>
                </a:solidFill>
              </a:rPr>
              <a:t>:</a:t>
            </a:r>
          </a:p>
          <a:p>
            <a:r>
              <a:rPr lang="en-US" sz="3200" b="1" dirty="0">
                <a:solidFill>
                  <a:prstClr val="white"/>
                </a:solidFill>
              </a:rPr>
              <a:t>	</a:t>
            </a:r>
            <a:r>
              <a:rPr lang="en-US" sz="3200" b="1" dirty="0" smtClean="0">
                <a:solidFill>
                  <a:prstClr val="white"/>
                </a:solidFill>
              </a:rPr>
              <a:t> </a:t>
            </a:r>
            <a:r>
              <a:rPr lang="en-US" sz="3200" b="1" i="1" dirty="0" smtClean="0">
                <a:solidFill>
                  <a:prstClr val="white"/>
                </a:solidFill>
              </a:rPr>
              <a:t>Throne </a:t>
            </a:r>
            <a:r>
              <a:rPr lang="en-US" sz="3200" b="1" i="1" dirty="0">
                <a:solidFill>
                  <a:prstClr val="white"/>
                </a:solidFill>
              </a:rPr>
              <a:t>usurped by:</a:t>
            </a:r>
          </a:p>
          <a:p>
            <a:r>
              <a:rPr lang="en-US" sz="3200" b="1" dirty="0">
                <a:solidFill>
                  <a:prstClr val="white"/>
                </a:solidFill>
              </a:rPr>
              <a:t>556:  </a:t>
            </a:r>
            <a:r>
              <a:rPr lang="en-US" sz="3200" b="1" dirty="0" smtClean="0">
                <a:solidFill>
                  <a:srgbClr val="00B0F0"/>
                </a:solidFill>
              </a:rPr>
              <a:t>NABONIDUS:  </a:t>
            </a:r>
          </a:p>
          <a:p>
            <a:r>
              <a:rPr lang="en-US" sz="3200" b="1" dirty="0">
                <a:solidFill>
                  <a:srgbClr val="00B0F0"/>
                </a:solidFill>
              </a:rPr>
              <a:t>	</a:t>
            </a:r>
            <a:r>
              <a:rPr lang="en-US" sz="3200" b="1" dirty="0" smtClean="0">
                <a:solidFill>
                  <a:srgbClr val="00B0F0"/>
                </a:solidFill>
              </a:rPr>
              <a:t> </a:t>
            </a:r>
            <a:r>
              <a:rPr lang="en-US" sz="3200" dirty="0" smtClean="0">
                <a:solidFill>
                  <a:prstClr val="white"/>
                </a:solidFill>
              </a:rPr>
              <a:t>who left </a:t>
            </a:r>
            <a:r>
              <a:rPr lang="en-US" sz="3200" dirty="0">
                <a:solidFill>
                  <a:prstClr val="white"/>
                </a:solidFill>
              </a:rPr>
              <a:t>Babylon and entrusts </a:t>
            </a:r>
            <a:r>
              <a:rPr lang="en-US" sz="3200" dirty="0" smtClean="0">
                <a:solidFill>
                  <a:prstClr val="white"/>
                </a:solidFill>
              </a:rPr>
              <a:t>the Kingship </a:t>
            </a:r>
            <a:r>
              <a:rPr lang="en-US" sz="3200" dirty="0">
                <a:solidFill>
                  <a:prstClr val="white"/>
                </a:solidFill>
              </a:rPr>
              <a:t>to his </a:t>
            </a:r>
            <a:r>
              <a:rPr lang="en-US" sz="3200" dirty="0" smtClean="0">
                <a:solidFill>
                  <a:prstClr val="white"/>
                </a:solidFill>
              </a:rPr>
              <a:t>son:</a:t>
            </a:r>
            <a:r>
              <a:rPr lang="en-US" sz="3200" b="1" dirty="0" smtClean="0">
                <a:solidFill>
                  <a:prstClr val="white"/>
                </a:solidFill>
              </a:rPr>
              <a:t> 	 	</a:t>
            </a:r>
            <a:r>
              <a:rPr lang="en-US" sz="3200" b="1" dirty="0" smtClean="0">
                <a:solidFill>
                  <a:srgbClr val="00B0F0"/>
                </a:solidFill>
              </a:rPr>
              <a:t>BELSHAZZAR</a:t>
            </a:r>
          </a:p>
          <a:p>
            <a:r>
              <a:rPr lang="en-US" sz="3200" b="1" dirty="0">
                <a:solidFill>
                  <a:prstClr val="white"/>
                </a:solidFill>
              </a:rPr>
              <a:t>	</a:t>
            </a:r>
            <a:r>
              <a:rPr lang="en-US" sz="3200" dirty="0" smtClean="0">
                <a:solidFill>
                  <a:prstClr val="white"/>
                </a:solidFill>
              </a:rPr>
              <a:t>&gt;&gt; fall: Belshazzar killed in </a:t>
            </a:r>
            <a:r>
              <a:rPr lang="en-US" sz="3200" dirty="0">
                <a:solidFill>
                  <a:prstClr val="white"/>
                </a:solidFill>
              </a:rPr>
              <a:t>539 BC</a:t>
            </a:r>
            <a:r>
              <a:rPr lang="en-US" sz="3200" dirty="0" smtClean="0">
                <a:solidFill>
                  <a:prstClr val="white"/>
                </a:solidFill>
              </a:rPr>
              <a:t>./ </a:t>
            </a:r>
            <a:r>
              <a:rPr lang="en-US" sz="3200" dirty="0" err="1" smtClean="0">
                <a:solidFill>
                  <a:prstClr val="white"/>
                </a:solidFill>
              </a:rPr>
              <a:t>Nabonidus</a:t>
            </a:r>
            <a:r>
              <a:rPr lang="en-US" sz="3200" dirty="0" smtClean="0">
                <a:solidFill>
                  <a:prstClr val="white"/>
                </a:solidFill>
              </a:rPr>
              <a:t> submits</a:t>
            </a:r>
            <a:endParaRPr lang="en-US" sz="3200" dirty="0">
              <a:solidFill>
                <a:prstClr val="white"/>
              </a:solidFill>
            </a:endParaRPr>
          </a:p>
        </p:txBody>
      </p:sp>
      <p:sp>
        <p:nvSpPr>
          <p:cNvPr id="2" name="Curved Left Arrow 1"/>
          <p:cNvSpPr/>
          <p:nvPr/>
        </p:nvSpPr>
        <p:spPr>
          <a:xfrm rot="20999815" flipV="1">
            <a:off x="3987450" y="2190382"/>
            <a:ext cx="937208" cy="1285726"/>
          </a:xfrm>
          <a:prstGeom prst="curvedLeftArrow">
            <a:avLst>
              <a:gd name="adj1" fmla="val 23427"/>
              <a:gd name="adj2" fmla="val 50000"/>
              <a:gd name="adj3" fmla="val 25000"/>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Curved Left Arrow 4"/>
          <p:cNvSpPr/>
          <p:nvPr/>
        </p:nvSpPr>
        <p:spPr>
          <a:xfrm rot="21015529" flipV="1">
            <a:off x="5158814" y="-110929"/>
            <a:ext cx="2955768" cy="3478873"/>
          </a:xfrm>
          <a:prstGeom prst="curvedLeftArrow">
            <a:avLst>
              <a:gd name="adj1" fmla="val 11042"/>
              <a:gd name="adj2" fmla="val 23080"/>
              <a:gd name="adj3" fmla="val 2050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278867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4F2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a:p>
            <a:pPr algn="ctr"/>
            <a:endParaRPr lang="en-US" sz="2800" dirty="0">
              <a:solidFill>
                <a:prstClr val="white"/>
              </a:solidFill>
            </a:endParaRPr>
          </a:p>
          <a:p>
            <a:pPr algn="ctr"/>
            <a:endParaRPr lang="en-US" sz="2800" dirty="0" smtClean="0">
              <a:solidFill>
                <a:prstClr val="white"/>
              </a:solidFill>
            </a:endParaRPr>
          </a:p>
        </p:txBody>
      </p:sp>
      <p:sp>
        <p:nvSpPr>
          <p:cNvPr id="7" name="Rectangle 6"/>
          <p:cNvSpPr/>
          <p:nvPr/>
        </p:nvSpPr>
        <p:spPr>
          <a:xfrm>
            <a:off x="381000" y="181957"/>
            <a:ext cx="11372850" cy="6494085"/>
          </a:xfrm>
          <a:prstGeom prst="rect">
            <a:avLst/>
          </a:prstGeom>
          <a:solidFill>
            <a:schemeClr val="tx1"/>
          </a:solidFill>
          <a:ln w="28575">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200" b="1" dirty="0">
                <a:solidFill>
                  <a:prstClr val="white"/>
                </a:solidFill>
              </a:rPr>
              <a:t>605:  </a:t>
            </a:r>
            <a:r>
              <a:rPr lang="en-US" sz="3200" b="1" dirty="0">
                <a:solidFill>
                  <a:srgbClr val="FFFF00"/>
                </a:solidFill>
              </a:rPr>
              <a:t> NEBUCHADNEZZAR </a:t>
            </a:r>
            <a:endParaRPr lang="en-US" sz="3200" b="1" dirty="0" smtClean="0">
              <a:solidFill>
                <a:srgbClr val="FFFF00"/>
              </a:solidFill>
            </a:endParaRP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succeeded by his son: </a:t>
            </a:r>
          </a:p>
          <a:p>
            <a:r>
              <a:rPr lang="en-US" sz="3200" b="1" dirty="0">
                <a:solidFill>
                  <a:prstClr val="white"/>
                </a:solidFill>
              </a:rPr>
              <a:t>562:   </a:t>
            </a:r>
            <a:r>
              <a:rPr lang="en-US" sz="3200" b="1" dirty="0" smtClean="0">
                <a:solidFill>
                  <a:srgbClr val="FFFF00"/>
                </a:solidFill>
              </a:rPr>
              <a:t>EVILMERODACH</a:t>
            </a:r>
          </a:p>
          <a:p>
            <a:r>
              <a:rPr lang="en-US" sz="3200" b="1" dirty="0" smtClean="0">
                <a:solidFill>
                  <a:prstClr val="white"/>
                </a:solidFill>
              </a:rPr>
              <a:t>	</a:t>
            </a:r>
            <a:r>
              <a:rPr lang="en-US" sz="3200" dirty="0" smtClean="0">
                <a:solidFill>
                  <a:prstClr val="white"/>
                </a:solidFill>
              </a:rPr>
              <a:t>&gt; </a:t>
            </a:r>
            <a:r>
              <a:rPr lang="en-US" sz="3200" dirty="0">
                <a:solidFill>
                  <a:prstClr val="white"/>
                </a:solidFill>
              </a:rPr>
              <a:t>murdered by his brother in law:</a:t>
            </a:r>
          </a:p>
          <a:p>
            <a:r>
              <a:rPr lang="en-US" sz="3200" b="1" dirty="0">
                <a:solidFill>
                  <a:prstClr val="white"/>
                </a:solidFill>
              </a:rPr>
              <a:t>560:   </a:t>
            </a:r>
            <a:r>
              <a:rPr lang="en-US" sz="3200" b="1" dirty="0">
                <a:solidFill>
                  <a:srgbClr val="92D050"/>
                </a:solidFill>
              </a:rPr>
              <a:t>NERIGLISSOR </a:t>
            </a:r>
            <a:r>
              <a:rPr lang="en-US" sz="3200" dirty="0">
                <a:solidFill>
                  <a:prstClr val="white"/>
                </a:solidFill>
              </a:rPr>
              <a:t>(also </a:t>
            </a:r>
            <a:r>
              <a:rPr lang="en-US" sz="3200" dirty="0" smtClean="0">
                <a:solidFill>
                  <a:srgbClr val="FFFF00"/>
                </a:solidFill>
              </a:rPr>
              <a:t>Nebuchadnezzar’s</a:t>
            </a:r>
            <a:r>
              <a:rPr lang="en-US" sz="3200" dirty="0" smtClean="0">
                <a:solidFill>
                  <a:prstClr val="white"/>
                </a:solidFill>
              </a:rPr>
              <a:t> </a:t>
            </a:r>
            <a:r>
              <a:rPr lang="en-US" sz="3200" dirty="0">
                <a:solidFill>
                  <a:prstClr val="white"/>
                </a:solidFill>
              </a:rPr>
              <a:t>son-in-law</a:t>
            </a:r>
            <a:r>
              <a:rPr lang="en-US" sz="3200" dirty="0" smtClean="0">
                <a:solidFill>
                  <a:prstClr val="white"/>
                </a:solidFill>
              </a:rPr>
              <a:t>)</a:t>
            </a:r>
            <a:r>
              <a:rPr lang="en-US" sz="3200" b="1" dirty="0" smtClean="0">
                <a:solidFill>
                  <a:prstClr val="white"/>
                </a:solidFill>
              </a:rPr>
              <a:t>	</a:t>
            </a:r>
          </a:p>
          <a:p>
            <a:r>
              <a:rPr lang="en-US" sz="3200" b="1" dirty="0">
                <a:solidFill>
                  <a:prstClr val="white"/>
                </a:solidFill>
              </a:rPr>
              <a:t>	</a:t>
            </a:r>
            <a:r>
              <a:rPr lang="en-US" sz="3200" b="1" dirty="0" smtClean="0">
                <a:solidFill>
                  <a:prstClr val="white"/>
                </a:solidFill>
              </a:rPr>
              <a:t>&gt; </a:t>
            </a:r>
            <a:r>
              <a:rPr lang="en-US" sz="3200" dirty="0">
                <a:solidFill>
                  <a:prstClr val="white"/>
                </a:solidFill>
              </a:rPr>
              <a:t>succeeded by his young son:</a:t>
            </a:r>
          </a:p>
          <a:p>
            <a:r>
              <a:rPr lang="en-US" sz="3200" b="1" dirty="0">
                <a:solidFill>
                  <a:prstClr val="white"/>
                </a:solidFill>
              </a:rPr>
              <a:t>556:   </a:t>
            </a:r>
            <a:r>
              <a:rPr lang="en-US" sz="3200" b="1" dirty="0" err="1">
                <a:solidFill>
                  <a:srgbClr val="FFFF00"/>
                </a:solidFill>
              </a:rPr>
              <a:t>Labashi-Marduk</a:t>
            </a:r>
            <a:r>
              <a:rPr lang="en-US" sz="3200" b="1" dirty="0">
                <a:solidFill>
                  <a:srgbClr val="FFFF00"/>
                </a:solidFill>
              </a:rPr>
              <a:t> </a:t>
            </a:r>
            <a:r>
              <a:rPr lang="en-US" sz="3200" b="1" dirty="0" smtClean="0">
                <a:solidFill>
                  <a:srgbClr val="FFFF00"/>
                </a:solidFill>
              </a:rPr>
              <a:t>(aka </a:t>
            </a:r>
            <a:r>
              <a:rPr lang="en-US" sz="3200" b="1" dirty="0" err="1" smtClean="0">
                <a:solidFill>
                  <a:srgbClr val="FFFF00"/>
                </a:solidFill>
              </a:rPr>
              <a:t>Laborosoarchod</a:t>
            </a:r>
            <a:r>
              <a:rPr lang="en-US" sz="3200" b="1" dirty="0">
                <a:solidFill>
                  <a:srgbClr val="FFFF00"/>
                </a:solidFill>
              </a:rPr>
              <a:t>) </a:t>
            </a:r>
            <a:endParaRPr lang="en-US" sz="3200" b="1" dirty="0" smtClean="0">
              <a:solidFill>
                <a:srgbClr val="FFFF00"/>
              </a:solidFill>
            </a:endParaRPr>
          </a:p>
          <a:p>
            <a:r>
              <a:rPr lang="en-US" sz="3200" b="1" dirty="0">
                <a:solidFill>
                  <a:prstClr val="white"/>
                </a:solidFill>
              </a:rPr>
              <a:t>	</a:t>
            </a:r>
            <a:r>
              <a:rPr lang="en-US" sz="3200" b="1" dirty="0" smtClean="0">
                <a:solidFill>
                  <a:prstClr val="white"/>
                </a:solidFill>
              </a:rPr>
              <a:t>&gt; </a:t>
            </a:r>
            <a:r>
              <a:rPr lang="en-US" sz="3200" dirty="0">
                <a:solidFill>
                  <a:prstClr val="white"/>
                </a:solidFill>
              </a:rPr>
              <a:t>killed in a conspiracy after  9 </a:t>
            </a:r>
            <a:r>
              <a:rPr lang="en-US" sz="3200" dirty="0" err="1">
                <a:solidFill>
                  <a:prstClr val="white"/>
                </a:solidFill>
              </a:rPr>
              <a:t>mo’s</a:t>
            </a:r>
            <a:r>
              <a:rPr lang="en-US" sz="3200" dirty="0">
                <a:solidFill>
                  <a:prstClr val="white"/>
                </a:solidFill>
              </a:rPr>
              <a:t>:</a:t>
            </a:r>
          </a:p>
          <a:p>
            <a:r>
              <a:rPr lang="en-US" sz="3200" b="1" dirty="0">
                <a:solidFill>
                  <a:prstClr val="white"/>
                </a:solidFill>
              </a:rPr>
              <a:t>	</a:t>
            </a:r>
            <a:r>
              <a:rPr lang="en-US" sz="3200" b="1" dirty="0" smtClean="0">
                <a:solidFill>
                  <a:prstClr val="white"/>
                </a:solidFill>
              </a:rPr>
              <a:t> </a:t>
            </a:r>
            <a:r>
              <a:rPr lang="en-US" sz="3200" b="1" i="1" dirty="0" smtClean="0">
                <a:solidFill>
                  <a:prstClr val="white"/>
                </a:solidFill>
              </a:rPr>
              <a:t>Throne </a:t>
            </a:r>
            <a:r>
              <a:rPr lang="en-US" sz="3200" b="1" i="1" dirty="0">
                <a:solidFill>
                  <a:prstClr val="white"/>
                </a:solidFill>
              </a:rPr>
              <a:t>usurped by:</a:t>
            </a:r>
          </a:p>
          <a:p>
            <a:r>
              <a:rPr lang="en-US" sz="3200" b="1" dirty="0">
                <a:solidFill>
                  <a:prstClr val="white"/>
                </a:solidFill>
              </a:rPr>
              <a:t>556:  </a:t>
            </a:r>
            <a:r>
              <a:rPr lang="en-US" sz="3200" b="1" dirty="0" smtClean="0">
                <a:solidFill>
                  <a:srgbClr val="00B0F0"/>
                </a:solidFill>
              </a:rPr>
              <a:t>NABONIDUS:  </a:t>
            </a:r>
          </a:p>
          <a:p>
            <a:r>
              <a:rPr lang="en-US" sz="3200" b="1" dirty="0">
                <a:solidFill>
                  <a:srgbClr val="00B0F0"/>
                </a:solidFill>
              </a:rPr>
              <a:t>	</a:t>
            </a:r>
            <a:r>
              <a:rPr lang="en-US" sz="3200" b="1" dirty="0" smtClean="0">
                <a:solidFill>
                  <a:srgbClr val="00B0F0"/>
                </a:solidFill>
              </a:rPr>
              <a:t> </a:t>
            </a:r>
            <a:r>
              <a:rPr lang="en-US" sz="3200" dirty="0" smtClean="0">
                <a:solidFill>
                  <a:prstClr val="white"/>
                </a:solidFill>
              </a:rPr>
              <a:t>who left </a:t>
            </a:r>
            <a:r>
              <a:rPr lang="en-US" sz="3200" dirty="0">
                <a:solidFill>
                  <a:prstClr val="white"/>
                </a:solidFill>
              </a:rPr>
              <a:t>Babylon and entrusts </a:t>
            </a:r>
            <a:r>
              <a:rPr lang="en-US" sz="3200" dirty="0" smtClean="0">
                <a:solidFill>
                  <a:prstClr val="white"/>
                </a:solidFill>
              </a:rPr>
              <a:t>the Kingship </a:t>
            </a:r>
            <a:r>
              <a:rPr lang="en-US" sz="3200" dirty="0">
                <a:solidFill>
                  <a:prstClr val="white"/>
                </a:solidFill>
              </a:rPr>
              <a:t>to his </a:t>
            </a:r>
            <a:r>
              <a:rPr lang="en-US" sz="3200" dirty="0" smtClean="0">
                <a:solidFill>
                  <a:prstClr val="white"/>
                </a:solidFill>
              </a:rPr>
              <a:t>son:</a:t>
            </a:r>
            <a:r>
              <a:rPr lang="en-US" sz="3200" b="1" dirty="0" smtClean="0">
                <a:solidFill>
                  <a:prstClr val="white"/>
                </a:solidFill>
              </a:rPr>
              <a:t> 	 	</a:t>
            </a:r>
            <a:r>
              <a:rPr lang="en-US" sz="3200" b="1" dirty="0" smtClean="0">
                <a:solidFill>
                  <a:srgbClr val="00B0F0"/>
                </a:solidFill>
              </a:rPr>
              <a:t>BELSHAZZAR</a:t>
            </a:r>
          </a:p>
          <a:p>
            <a:r>
              <a:rPr lang="en-US" sz="3200" b="1" dirty="0">
                <a:solidFill>
                  <a:prstClr val="white"/>
                </a:solidFill>
              </a:rPr>
              <a:t>	</a:t>
            </a:r>
            <a:r>
              <a:rPr lang="en-US" sz="3200" dirty="0" smtClean="0">
                <a:solidFill>
                  <a:prstClr val="white"/>
                </a:solidFill>
              </a:rPr>
              <a:t>&gt;&gt; fall: Belshazzar killed in </a:t>
            </a:r>
            <a:r>
              <a:rPr lang="en-US" sz="3200" dirty="0">
                <a:solidFill>
                  <a:prstClr val="white"/>
                </a:solidFill>
              </a:rPr>
              <a:t>539 BC</a:t>
            </a:r>
            <a:r>
              <a:rPr lang="en-US" sz="3200" dirty="0" smtClean="0">
                <a:solidFill>
                  <a:prstClr val="white"/>
                </a:solidFill>
              </a:rPr>
              <a:t>./ </a:t>
            </a:r>
            <a:r>
              <a:rPr lang="en-US" sz="3200" dirty="0" err="1" smtClean="0">
                <a:solidFill>
                  <a:prstClr val="white"/>
                </a:solidFill>
              </a:rPr>
              <a:t>Nabonidus</a:t>
            </a:r>
            <a:r>
              <a:rPr lang="en-US" sz="3200" dirty="0" smtClean="0">
                <a:solidFill>
                  <a:prstClr val="white"/>
                </a:solidFill>
              </a:rPr>
              <a:t> submits</a:t>
            </a:r>
            <a:endParaRPr lang="en-US" sz="3200" dirty="0">
              <a:solidFill>
                <a:prstClr val="white"/>
              </a:solidFill>
            </a:endParaRPr>
          </a:p>
        </p:txBody>
      </p:sp>
      <p:sp>
        <p:nvSpPr>
          <p:cNvPr id="2" name="Curved Left Arrow 1"/>
          <p:cNvSpPr/>
          <p:nvPr/>
        </p:nvSpPr>
        <p:spPr>
          <a:xfrm rot="20999815" flipV="1">
            <a:off x="3759664" y="4517090"/>
            <a:ext cx="1323975" cy="1352550"/>
          </a:xfrm>
          <a:prstGeom prst="curvedLeftArrow">
            <a:avLst>
              <a:gd name="adj1" fmla="val 23427"/>
              <a:gd name="adj2" fmla="val 50000"/>
              <a:gd name="adj3" fmla="val 25000"/>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Curved Left Arrow 4"/>
          <p:cNvSpPr/>
          <p:nvPr/>
        </p:nvSpPr>
        <p:spPr>
          <a:xfrm rot="21345154" flipV="1">
            <a:off x="4922996" y="36957"/>
            <a:ext cx="2955768" cy="5922281"/>
          </a:xfrm>
          <a:prstGeom prst="curvedLeftArrow">
            <a:avLst>
              <a:gd name="adj1" fmla="val 11042"/>
              <a:gd name="adj2" fmla="val 23080"/>
              <a:gd name="adj3" fmla="val 2050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10017084" y="2385912"/>
            <a:ext cx="1009650" cy="1446550"/>
          </a:xfrm>
          <a:prstGeom prst="rect">
            <a:avLst/>
          </a:prstGeom>
          <a:noFill/>
        </p:spPr>
        <p:txBody>
          <a:bodyPr wrap="square" rtlCol="0">
            <a:spAutoFit/>
          </a:bodyPr>
          <a:lstStyle/>
          <a:p>
            <a:r>
              <a:rPr lang="en-US" sz="8800" dirty="0" smtClean="0">
                <a:solidFill>
                  <a:srgbClr val="FFC000"/>
                </a:solidFill>
                <a:latin typeface="Arial Black" panose="020B0A04020102020204" pitchFamily="34" charset="0"/>
              </a:rPr>
              <a:t>?</a:t>
            </a:r>
            <a:endParaRPr lang="en-US" sz="8800" dirty="0">
              <a:solidFill>
                <a:srgbClr val="FFC000"/>
              </a:solidFill>
              <a:latin typeface="Arial Black" panose="020B0A04020102020204" pitchFamily="34" charset="0"/>
            </a:endParaRPr>
          </a:p>
        </p:txBody>
      </p:sp>
    </p:spTree>
    <p:extLst>
      <p:ext uri="{BB962C8B-B14F-4D97-AF65-F5344CB8AC3E}">
        <p14:creationId xmlns:p14="http://schemas.microsoft.com/office/powerpoint/2010/main" val="1384107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0" y="1"/>
            <a:ext cx="12192000" cy="6858000"/>
          </a:xfrm>
          <a:solidFill>
            <a:schemeClr val="tx1"/>
          </a:solidFill>
        </p:spPr>
        <p:txBody>
          <a:bodyPr/>
          <a:lstStyle/>
          <a:p>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1055653" y="266700"/>
            <a:ext cx="6624605" cy="6400800"/>
          </a:xfrm>
          <a:prstGeom prst="rect">
            <a:avLst/>
          </a:prstGeom>
          <a:noFill/>
          <a:ln w="9525">
            <a:noFill/>
            <a:miter lim="800000"/>
            <a:headEnd/>
            <a:tailEnd/>
          </a:ln>
        </p:spPr>
      </p:pic>
      <p:sp>
        <p:nvSpPr>
          <p:cNvPr id="8" name="Frame 7"/>
          <p:cNvSpPr/>
          <p:nvPr/>
        </p:nvSpPr>
        <p:spPr>
          <a:xfrm>
            <a:off x="122478" y="571500"/>
            <a:ext cx="1439745" cy="304800"/>
          </a:xfrm>
          <a:prstGeom prst="frame">
            <a:avLst/>
          </a:prstGeom>
          <a:ln w="76200"/>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black"/>
              </a:solidFill>
            </a:endParaRPr>
          </a:p>
        </p:txBody>
      </p:sp>
      <p:grpSp>
        <p:nvGrpSpPr>
          <p:cNvPr id="4" name="Group 3"/>
          <p:cNvGrpSpPr/>
          <p:nvPr/>
        </p:nvGrpSpPr>
        <p:grpSpPr>
          <a:xfrm>
            <a:off x="1485124" y="647884"/>
            <a:ext cx="10630677" cy="808897"/>
            <a:chOff x="1485123" y="647700"/>
            <a:chExt cx="10630677" cy="808897"/>
          </a:xfrm>
        </p:grpSpPr>
        <p:sp>
          <p:nvSpPr>
            <p:cNvPr id="15" name="Left Arrow 14"/>
            <p:cNvSpPr/>
            <p:nvPr/>
          </p:nvSpPr>
          <p:spPr>
            <a:xfrm>
              <a:off x="1485123" y="876300"/>
              <a:ext cx="1085850" cy="400050"/>
            </a:xfrm>
            <a:prstGeom prst="leftArrow">
              <a:avLst/>
            </a:prstGeom>
            <a:solidFill>
              <a:srgbClr val="C00000"/>
            </a:solidFill>
            <a:ln>
              <a:noFill/>
            </a:ln>
            <a:effectLst>
              <a:outerShdw blurRad="190500" dist="114300" dir="2700000" algn="ctr">
                <a:srgbClr val="C00000">
                  <a:alpha val="5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047" y="647700"/>
              <a:ext cx="9706753" cy="808897"/>
            </a:xfrm>
            <a:prstGeom prst="rect">
              <a:avLst/>
            </a:prstGeom>
            <a:noFill/>
            <a:ln w="38100">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grpSp>
      <p:grpSp>
        <p:nvGrpSpPr>
          <p:cNvPr id="5" name="Group 4"/>
          <p:cNvGrpSpPr/>
          <p:nvPr/>
        </p:nvGrpSpPr>
        <p:grpSpPr>
          <a:xfrm>
            <a:off x="1485124" y="1722474"/>
            <a:ext cx="10630677" cy="1114554"/>
            <a:chOff x="1485123" y="1722474"/>
            <a:chExt cx="10630677" cy="1114554"/>
          </a:xfrm>
        </p:grpSpPr>
        <p:sp>
          <p:nvSpPr>
            <p:cNvPr id="18" name="Left Arrow 17"/>
            <p:cNvSpPr/>
            <p:nvPr/>
          </p:nvSpPr>
          <p:spPr>
            <a:xfrm>
              <a:off x="1485123" y="1828800"/>
              <a:ext cx="1085850" cy="400050"/>
            </a:xfrm>
            <a:prstGeom prst="leftArrow">
              <a:avLst/>
            </a:prstGeom>
            <a:solidFill>
              <a:srgbClr val="C00000"/>
            </a:solidFill>
            <a:ln>
              <a:noFill/>
            </a:ln>
            <a:effectLst>
              <a:outerShdw blurRad="190500" dist="114300" dir="2700000" algn="ctr">
                <a:srgbClr val="C00000">
                  <a:alpha val="5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9047" y="1722474"/>
              <a:ext cx="9706753" cy="1114554"/>
            </a:xfrm>
            <a:prstGeom prst="rect">
              <a:avLst/>
            </a:prstGeom>
            <a:noFill/>
            <a:ln w="38100">
              <a:solidFill>
                <a:srgbClr val="C000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grpSp>
      <p:grpSp>
        <p:nvGrpSpPr>
          <p:cNvPr id="6" name="Group 5"/>
          <p:cNvGrpSpPr/>
          <p:nvPr/>
        </p:nvGrpSpPr>
        <p:grpSpPr>
          <a:xfrm>
            <a:off x="1474821" y="3836400"/>
            <a:ext cx="10640979" cy="830850"/>
            <a:chOff x="1474821" y="3836400"/>
            <a:chExt cx="10640978" cy="830850"/>
          </a:xfrm>
        </p:grpSpPr>
        <p:sp>
          <p:nvSpPr>
            <p:cNvPr id="17" name="Left Arrow 16"/>
            <p:cNvSpPr/>
            <p:nvPr/>
          </p:nvSpPr>
          <p:spPr>
            <a:xfrm>
              <a:off x="1474821" y="4038600"/>
              <a:ext cx="1085850" cy="400050"/>
            </a:xfrm>
            <a:prstGeom prst="leftArrow">
              <a:avLst/>
            </a:prstGeom>
            <a:solidFill>
              <a:srgbClr val="C00000"/>
            </a:solidFill>
            <a:ln>
              <a:noFill/>
            </a:ln>
            <a:effectLst>
              <a:outerShdw blurRad="190500" dist="114300" dir="2700000" algn="ctr">
                <a:srgbClr val="C00000">
                  <a:alpha val="5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046" y="3836400"/>
              <a:ext cx="9706753" cy="830850"/>
            </a:xfrm>
            <a:prstGeom prst="rect">
              <a:avLst/>
            </a:prstGeom>
            <a:noFill/>
            <a:ln w="38100">
              <a:solidFill>
                <a:srgbClr val="C000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1335772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98" y="1343087"/>
            <a:ext cx="9144000" cy="2387600"/>
          </a:xfrm>
        </p:spPr>
        <p:txBody>
          <a:bodyPr/>
          <a:lstStyle/>
          <a:p>
            <a:endParaRPr lang="en-US" dirty="0"/>
          </a:p>
        </p:txBody>
      </p:sp>
      <p:sp>
        <p:nvSpPr>
          <p:cNvPr id="3" name="Subtitle 2"/>
          <p:cNvSpPr>
            <a:spLocks noGrp="1"/>
          </p:cNvSpPr>
          <p:nvPr>
            <p:ph type="subTitle" idx="1"/>
          </p:nvPr>
        </p:nvSpPr>
        <p:spPr>
          <a:xfrm>
            <a:off x="1571298" y="3822762"/>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600501" y="247777"/>
            <a:ext cx="10986448" cy="6284326"/>
            <a:chOff x="3099196" y="1504457"/>
            <a:chExt cx="6025753" cy="3946077"/>
          </a:xfrm>
        </p:grpSpPr>
        <p:sp>
          <p:nvSpPr>
            <p:cNvPr id="12" name="Rectangle 11"/>
            <p:cNvSpPr/>
            <p:nvPr/>
          </p:nvSpPr>
          <p:spPr>
            <a:xfrm>
              <a:off x="5683447" y="2000250"/>
              <a:ext cx="825104"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099196" y="1847850"/>
              <a:ext cx="6025753" cy="3450284"/>
            </a:xfrm>
            <a:prstGeom prst="rect">
              <a:avLst/>
            </a:prstGeom>
            <a:solidFill>
              <a:schemeClr val="tx1">
                <a:lumMod val="65000"/>
                <a:lumOff val="3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3212238" y="2663128"/>
              <a:ext cx="5789980" cy="2521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3189782" y="1504457"/>
              <a:ext cx="5812436" cy="3738266"/>
              <a:chOff x="2576545" y="782777"/>
              <a:chExt cx="4695761" cy="2152650"/>
            </a:xfrm>
          </p:grpSpPr>
          <p:sp>
            <p:nvSpPr>
              <p:cNvPr id="7" name="Flowchart: Stored Data 6"/>
              <p:cNvSpPr/>
              <p:nvPr/>
            </p:nvSpPr>
            <p:spPr>
              <a:xfrm rot="5400000">
                <a:off x="5024406" y="687527"/>
                <a:ext cx="2152650" cy="2343150"/>
              </a:xfrm>
              <a:prstGeom prst="flowChartOnlineStorage">
                <a:avLst/>
              </a:prstGeom>
              <a:solidFill>
                <a:schemeClr val="bg1"/>
              </a:solidFill>
              <a:ln>
                <a:solidFill>
                  <a:schemeClr val="bg1">
                    <a:lumMod val="9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sp>
            <p:nvSpPr>
              <p:cNvPr id="8" name="Flowchart: Stored Data 7"/>
              <p:cNvSpPr/>
              <p:nvPr/>
            </p:nvSpPr>
            <p:spPr>
              <a:xfrm rot="5400000">
                <a:off x="2671795" y="687527"/>
                <a:ext cx="2152650" cy="2343150"/>
              </a:xfrm>
              <a:prstGeom prst="flowChartOnlineStorage">
                <a:avLst/>
              </a:prstGeom>
              <a:solidFill>
                <a:schemeClr val="bg1"/>
              </a:solidFill>
              <a:ln>
                <a:solidFill>
                  <a:schemeClr val="bg1">
                    <a:lumMod val="95000"/>
                  </a:schemeClr>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lumMod val="85000"/>
                    </a:prstClr>
                  </a:solidFill>
                </a:endParaRPr>
              </a:p>
            </p:txBody>
          </p:sp>
        </p:grpSp>
      </p:grpSp>
      <p:sp>
        <p:nvSpPr>
          <p:cNvPr id="5" name="Rectangle 4"/>
          <p:cNvSpPr/>
          <p:nvPr/>
        </p:nvSpPr>
        <p:spPr>
          <a:xfrm>
            <a:off x="1206669" y="2507005"/>
            <a:ext cx="9715500" cy="1015663"/>
          </a:xfrm>
          <a:prstGeom prst="rect">
            <a:avLst/>
          </a:prstGeom>
        </p:spPr>
        <p:txBody>
          <a:bodyPr wrap="square">
            <a:spAutoFit/>
          </a:bodyPr>
          <a:lstStyle/>
          <a:p>
            <a:pPr algn="ctr"/>
            <a:r>
              <a:rPr lang="en-US" sz="6000" b="1" dirty="0" smtClean="0">
                <a:solidFill>
                  <a:srgbClr val="C00000"/>
                </a:solidFill>
                <a:latin typeface="Rockwell" panose="02060603020205020403" pitchFamily="18" charset="0"/>
              </a:rPr>
              <a:t>Dan.5</a:t>
            </a:r>
          </a:p>
        </p:txBody>
      </p:sp>
    </p:spTree>
    <p:extLst>
      <p:ext uri="{BB962C8B-B14F-4D97-AF65-F5344CB8AC3E}">
        <p14:creationId xmlns:p14="http://schemas.microsoft.com/office/powerpoint/2010/main" val="271240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5410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FFFF00"/>
                </a:solidFill>
              </a:rPr>
              <a:t>DANIEL 5</a:t>
            </a:r>
            <a:r>
              <a:rPr lang="en-US" sz="2000" dirty="0" smtClean="0">
                <a:solidFill>
                  <a:prstClr val="white"/>
                </a:solidFill>
              </a:rPr>
              <a:t>   </a:t>
            </a:r>
          </a:p>
          <a:p>
            <a:r>
              <a:rPr lang="en-US" sz="2000" dirty="0" smtClean="0">
                <a:solidFill>
                  <a:prstClr val="white"/>
                </a:solidFill>
              </a:rPr>
              <a:t>King </a:t>
            </a:r>
            <a:r>
              <a:rPr lang="en-US" sz="2000" dirty="0">
                <a:solidFill>
                  <a:prstClr val="white"/>
                </a:solidFill>
              </a:rPr>
              <a:t>Belshazzar made a great feast for a thousand of his </a:t>
            </a:r>
            <a:r>
              <a:rPr lang="en-US" sz="2000" dirty="0" smtClean="0">
                <a:solidFill>
                  <a:prstClr val="white"/>
                </a:solidFill>
              </a:rPr>
              <a:t>lords…</a:t>
            </a:r>
            <a:endParaRPr lang="en-US" sz="2000" dirty="0">
              <a:solidFill>
                <a:prstClr val="white"/>
              </a:solidFill>
            </a:endParaRPr>
          </a:p>
          <a:p>
            <a:r>
              <a:rPr lang="en-US" sz="2000" dirty="0">
                <a:solidFill>
                  <a:prstClr val="white"/>
                </a:solidFill>
              </a:rPr>
              <a:t>Belshazzar, when he tasted the wine, commanded that the vessels of gold and of silver that Nebuchadnezzar his father had taken out of the temple in Jerusalem be brought, that the king and his lords, </a:t>
            </a:r>
            <a:r>
              <a:rPr lang="en-US" sz="2000" b="1" dirty="0">
                <a:solidFill>
                  <a:srgbClr val="FFFF00"/>
                </a:solidFill>
              </a:rPr>
              <a:t>his wives, and his concubines might drink from them.</a:t>
            </a:r>
          </a:p>
          <a:p>
            <a:r>
              <a:rPr lang="en-US" sz="2000" dirty="0">
                <a:solidFill>
                  <a:prstClr val="white"/>
                </a:solidFill>
              </a:rPr>
              <a:t>Then they brought in the golden vessels that had been taken out of the temple, the house of God in Jerusalem, and the king and his lords, </a:t>
            </a:r>
            <a:r>
              <a:rPr lang="en-US" sz="2000" b="1" dirty="0">
                <a:solidFill>
                  <a:srgbClr val="FFFF00"/>
                </a:solidFill>
              </a:rPr>
              <a:t>his wives, and his concubines drank from them.</a:t>
            </a:r>
          </a:p>
          <a:p>
            <a:r>
              <a:rPr lang="en-US" sz="2000" dirty="0">
                <a:solidFill>
                  <a:prstClr val="white"/>
                </a:solidFill>
              </a:rPr>
              <a:t>They drank wine and praised the gods of gold and silver, bronze, iron, wood, and stone.</a:t>
            </a:r>
          </a:p>
          <a:p>
            <a:r>
              <a:rPr lang="en-US" sz="2000" dirty="0">
                <a:solidFill>
                  <a:prstClr val="white"/>
                </a:solidFill>
              </a:rPr>
              <a:t>Immediately the fingers of a human hand appeared and wrote on the plaster of the wall of the king's palace, opposite the lampstand. And the king saw the hand as it wrote.</a:t>
            </a:r>
          </a:p>
          <a:p>
            <a:r>
              <a:rPr lang="en-US" sz="2000" dirty="0">
                <a:solidFill>
                  <a:prstClr val="white"/>
                </a:solidFill>
              </a:rPr>
              <a:t>Then the king's color changed, and his thoughts alarmed him; his limbs gave way, and his knees knocked together</a:t>
            </a:r>
            <a:r>
              <a:rPr lang="en-US" sz="2000" dirty="0" smtClean="0">
                <a:solidFill>
                  <a:prstClr val="white"/>
                </a:solidFill>
              </a:rPr>
              <a:t>.</a:t>
            </a:r>
            <a:endParaRPr lang="en-US" sz="2000" dirty="0">
              <a:solidFill>
                <a:prstClr val="white"/>
              </a:solidFill>
            </a:endParaRPr>
          </a:p>
        </p:txBody>
      </p:sp>
      <p:sp>
        <p:nvSpPr>
          <p:cNvPr id="121" name="Rectangle 120"/>
          <p:cNvSpPr/>
          <p:nvPr/>
        </p:nvSpPr>
        <p:spPr>
          <a:xfrm>
            <a:off x="5410322" y="0"/>
            <a:ext cx="69913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prstClr val="white"/>
                </a:solidFill>
              </a:rPr>
              <a:t>The </a:t>
            </a:r>
            <a:r>
              <a:rPr lang="en-US" sz="2000" dirty="0">
                <a:solidFill>
                  <a:prstClr val="white"/>
                </a:solidFill>
              </a:rPr>
              <a:t>king called loudly to bring in the enchanters, the Chaldeans, and the astrologers. The king declared to the wise men of Babylon, "Whoever reads this writing, and shows me its interpretation, shall be clothed with purple and have a chain of gold around his neck and shall be the third ruler in the kingdom."</a:t>
            </a:r>
          </a:p>
          <a:p>
            <a:r>
              <a:rPr lang="en-US" sz="2000" dirty="0">
                <a:solidFill>
                  <a:prstClr val="white"/>
                </a:solidFill>
              </a:rPr>
              <a:t>Then all the king's wise men came in, but they could not read the writing or make known to the king the interpretation.</a:t>
            </a:r>
          </a:p>
          <a:p>
            <a:r>
              <a:rPr lang="en-US" sz="2000" dirty="0">
                <a:solidFill>
                  <a:prstClr val="white"/>
                </a:solidFill>
              </a:rPr>
              <a:t>Then King Belshazzar was greatly alarmed, and his color changed, and his lords were perplexed.</a:t>
            </a:r>
          </a:p>
          <a:p>
            <a:r>
              <a:rPr lang="en-US" sz="2000" b="1" dirty="0">
                <a:solidFill>
                  <a:srgbClr val="FFFF00"/>
                </a:solidFill>
              </a:rPr>
              <a:t>The queen, </a:t>
            </a:r>
            <a:r>
              <a:rPr lang="en-US" sz="2000" dirty="0">
                <a:solidFill>
                  <a:prstClr val="white"/>
                </a:solidFill>
              </a:rPr>
              <a:t>because of the words of the king and his lords, came into the banqueting hall, and the queen declared, "O king, live forever! Let not your thoughts alarm you or your color change.</a:t>
            </a:r>
          </a:p>
          <a:p>
            <a:r>
              <a:rPr lang="en-US" sz="2000" i="1" dirty="0">
                <a:solidFill>
                  <a:srgbClr val="FFFF00"/>
                </a:solidFill>
              </a:rPr>
              <a:t>There is a man in your kingdom in whom is the spirit of the holy gods. In the days of your father, light and understanding and wisdom like the wisdom of the gods were found in him, and King Nebuchadnezzar, your father--your father the king--made him chief of the magicians, enchanters, Chaldeans, and astrologers,</a:t>
            </a:r>
          </a:p>
          <a:p>
            <a:r>
              <a:rPr lang="en-US" sz="2000" i="1" dirty="0">
                <a:solidFill>
                  <a:srgbClr val="FFFF00"/>
                </a:solidFill>
              </a:rPr>
              <a:t>because an excellent spirit, knowledge, and understanding to interpret dreams, explain riddles, and solve problems were found in this Daniel, whom the king named </a:t>
            </a:r>
            <a:r>
              <a:rPr lang="en-US" sz="2000" i="1" dirty="0" err="1">
                <a:solidFill>
                  <a:srgbClr val="FFFF00"/>
                </a:solidFill>
              </a:rPr>
              <a:t>Belteshazzar</a:t>
            </a:r>
            <a:r>
              <a:rPr lang="en-US" sz="2000" i="1" dirty="0">
                <a:solidFill>
                  <a:srgbClr val="FFFF00"/>
                </a:solidFill>
              </a:rPr>
              <a:t>. Now let Daniel be called, and he will show the interpretation."</a:t>
            </a:r>
          </a:p>
        </p:txBody>
      </p:sp>
    </p:spTree>
    <p:extLst>
      <p:ext uri="{BB962C8B-B14F-4D97-AF65-F5344CB8AC3E}">
        <p14:creationId xmlns:p14="http://schemas.microsoft.com/office/powerpoint/2010/main" val="962565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353" y="792723"/>
            <a:ext cx="7307291" cy="5781894"/>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6491550"/>
            <a:ext cx="12192000" cy="338554"/>
          </a:xfrm>
          <a:prstGeom prst="rect">
            <a:avLst/>
          </a:prstGeom>
        </p:spPr>
        <p:txBody>
          <a:bodyPr wrap="square">
            <a:spAutoFit/>
          </a:bodyPr>
          <a:lstStyle/>
          <a:p>
            <a:pPr algn="ctr"/>
            <a:r>
              <a:rPr lang="en-US" sz="1600" b="1" dirty="0" smtClean="0">
                <a:solidFill>
                  <a:prstClr val="white">
                    <a:lumMod val="65000"/>
                  </a:prstClr>
                </a:solidFill>
              </a:rPr>
              <a:t>Rembrandt </a:t>
            </a:r>
            <a:r>
              <a:rPr lang="en-US" sz="1600" b="1" dirty="0">
                <a:solidFill>
                  <a:prstClr val="white">
                    <a:lumMod val="65000"/>
                  </a:prstClr>
                </a:solidFill>
              </a:rPr>
              <a:t>- Web Gallery of Art:   Image  Info about artwork, Public Domain</a:t>
            </a:r>
            <a:r>
              <a:rPr lang="en-US" sz="1600" b="1" dirty="0" smtClean="0">
                <a:solidFill>
                  <a:prstClr val="white">
                    <a:lumMod val="65000"/>
                  </a:prstClr>
                </a:solidFill>
              </a:rPr>
              <a:t>, https</a:t>
            </a:r>
            <a:r>
              <a:rPr lang="en-US" sz="1600" b="1" dirty="0">
                <a:solidFill>
                  <a:prstClr val="white">
                    <a:lumMod val="65000"/>
                  </a:prstClr>
                </a:solidFill>
              </a:rPr>
              <a:t>://commons.wikimedia.org/w/index.php?curid=15417265</a:t>
            </a:r>
          </a:p>
        </p:txBody>
      </p:sp>
      <p:sp>
        <p:nvSpPr>
          <p:cNvPr id="6" name="Rectangle 5"/>
          <p:cNvSpPr/>
          <p:nvPr/>
        </p:nvSpPr>
        <p:spPr>
          <a:xfrm>
            <a:off x="0" y="204"/>
            <a:ext cx="12192000" cy="7409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800" b="1" dirty="0" smtClean="0">
                <a:solidFill>
                  <a:prstClr val="black"/>
                </a:solidFill>
              </a:rPr>
              <a:t>BELSHAZZAR: Son of Nebuchadnezzar?</a:t>
            </a:r>
            <a:endParaRPr lang="en-US" sz="4800" b="1" dirty="0">
              <a:solidFill>
                <a:prstClr val="black"/>
              </a:solidFill>
            </a:endParaRPr>
          </a:p>
        </p:txBody>
      </p:sp>
      <p:sp>
        <p:nvSpPr>
          <p:cNvPr id="7" name="Right Arrow 6"/>
          <p:cNvSpPr/>
          <p:nvPr/>
        </p:nvSpPr>
        <p:spPr>
          <a:xfrm>
            <a:off x="171450" y="1524000"/>
            <a:ext cx="3162300" cy="3429000"/>
          </a:xfrm>
          <a:prstGeom prst="rightArrow">
            <a:avLst>
              <a:gd name="adj1" fmla="val 85005"/>
              <a:gd name="adj2" fmla="val 3915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Q 1:</a:t>
            </a:r>
          </a:p>
          <a:p>
            <a:pPr algn="ctr"/>
            <a:r>
              <a:rPr lang="en-US" sz="3600" dirty="0" smtClean="0"/>
              <a:t>Who is with him at the feast?</a:t>
            </a:r>
            <a:endParaRPr lang="en-US" sz="3600" dirty="0"/>
          </a:p>
        </p:txBody>
      </p:sp>
      <p:sp>
        <p:nvSpPr>
          <p:cNvPr id="9" name="Right Arrow 8"/>
          <p:cNvSpPr/>
          <p:nvPr/>
        </p:nvSpPr>
        <p:spPr>
          <a:xfrm>
            <a:off x="8915400" y="769020"/>
            <a:ext cx="3162300" cy="2628900"/>
          </a:xfrm>
          <a:prstGeom prst="rightArrow">
            <a:avLst>
              <a:gd name="adj1" fmla="val 85005"/>
              <a:gd name="adj2" fmla="val 3915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Q 2:</a:t>
            </a:r>
          </a:p>
          <a:p>
            <a:pPr algn="ctr"/>
            <a:r>
              <a:rPr lang="en-US" sz="3600" dirty="0" smtClean="0"/>
              <a:t>Who was NOT at the feast?</a:t>
            </a:r>
            <a:endParaRPr lang="en-US" sz="3600" dirty="0"/>
          </a:p>
        </p:txBody>
      </p:sp>
      <p:sp>
        <p:nvSpPr>
          <p:cNvPr id="10" name="Right Arrow 9"/>
          <p:cNvSpPr/>
          <p:nvPr/>
        </p:nvSpPr>
        <p:spPr>
          <a:xfrm>
            <a:off x="8934450" y="3569370"/>
            <a:ext cx="3162300" cy="2628900"/>
          </a:xfrm>
          <a:prstGeom prst="rightArrow">
            <a:avLst>
              <a:gd name="adj1" fmla="val 85005"/>
              <a:gd name="adj2" fmla="val 39157"/>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Who </a:t>
            </a:r>
            <a:r>
              <a:rPr lang="en-US" sz="3600" dirty="0" smtClean="0"/>
              <a:t>told him about Neb. &amp; Daniel?</a:t>
            </a:r>
            <a:endParaRPr lang="en-US" sz="3600" dirty="0"/>
          </a:p>
        </p:txBody>
      </p:sp>
    </p:spTree>
    <p:extLst>
      <p:ext uri="{BB962C8B-B14F-4D97-AF65-F5344CB8AC3E}">
        <p14:creationId xmlns:p14="http://schemas.microsoft.com/office/powerpoint/2010/main" val="347936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9738" y="2111352"/>
            <a:ext cx="2028386" cy="1938992"/>
          </a:xfrm>
          <a:prstGeom prst="rect">
            <a:avLst/>
          </a:prstGeom>
        </p:spPr>
        <p:txBody>
          <a:bodyPr wrap="square">
            <a:spAutoFit/>
          </a:bodyPr>
          <a:lstStyle/>
          <a:p>
            <a:r>
              <a:rPr lang="en-US" sz="2400" dirty="0"/>
              <a:t>Genesis</a:t>
            </a:r>
          </a:p>
          <a:p>
            <a:r>
              <a:rPr lang="en-US" sz="2400" dirty="0"/>
              <a:t>Exodus</a:t>
            </a:r>
          </a:p>
          <a:p>
            <a:r>
              <a:rPr lang="en-US" sz="2400" dirty="0"/>
              <a:t>Leviticus</a:t>
            </a:r>
          </a:p>
          <a:p>
            <a:r>
              <a:rPr lang="en-US" sz="2400" dirty="0"/>
              <a:t>Numbers</a:t>
            </a:r>
          </a:p>
          <a:p>
            <a:r>
              <a:rPr lang="en-US" sz="2400" dirty="0" smtClean="0"/>
              <a:t>Deuteronomy</a:t>
            </a:r>
            <a:endParaRPr lang="en-US" sz="2400" dirty="0"/>
          </a:p>
        </p:txBody>
      </p:sp>
      <p:sp>
        <p:nvSpPr>
          <p:cNvPr id="5" name="Rectangle 4"/>
          <p:cNvSpPr/>
          <p:nvPr/>
        </p:nvSpPr>
        <p:spPr>
          <a:xfrm>
            <a:off x="5717407" y="818690"/>
            <a:ext cx="1706286" cy="4524315"/>
          </a:xfrm>
          <a:prstGeom prst="rect">
            <a:avLst/>
          </a:prstGeom>
        </p:spPr>
        <p:txBody>
          <a:bodyPr wrap="square">
            <a:spAutoFit/>
          </a:bodyPr>
          <a:lstStyle/>
          <a:p>
            <a:r>
              <a:rPr lang="en-US" sz="2400" dirty="0"/>
              <a:t>Joshua</a:t>
            </a:r>
          </a:p>
          <a:p>
            <a:r>
              <a:rPr lang="en-US" sz="2400" dirty="0"/>
              <a:t>Judges</a:t>
            </a:r>
          </a:p>
          <a:p>
            <a:r>
              <a:rPr lang="en-US" sz="2400" dirty="0"/>
              <a:t>Ruth</a:t>
            </a:r>
          </a:p>
          <a:p>
            <a:r>
              <a:rPr lang="en-US" sz="2400" dirty="0"/>
              <a:t>1 Samuel</a:t>
            </a:r>
          </a:p>
          <a:p>
            <a:r>
              <a:rPr lang="en-US" sz="2400" dirty="0"/>
              <a:t>2 Samuel</a:t>
            </a:r>
          </a:p>
          <a:p>
            <a:r>
              <a:rPr lang="en-US" sz="2400" dirty="0"/>
              <a:t>1 Kings</a:t>
            </a:r>
          </a:p>
          <a:p>
            <a:r>
              <a:rPr lang="en-US" sz="2400" dirty="0"/>
              <a:t>2 Kings</a:t>
            </a:r>
          </a:p>
          <a:p>
            <a:r>
              <a:rPr lang="en-US" sz="2400" dirty="0"/>
              <a:t>1 Chronicles</a:t>
            </a:r>
          </a:p>
          <a:p>
            <a:r>
              <a:rPr lang="en-US" sz="2400" dirty="0"/>
              <a:t>2 Chronicles</a:t>
            </a:r>
          </a:p>
          <a:p>
            <a:r>
              <a:rPr lang="en-US" sz="2400" dirty="0"/>
              <a:t>Ezra</a:t>
            </a:r>
          </a:p>
          <a:p>
            <a:r>
              <a:rPr lang="en-US" sz="2400" dirty="0"/>
              <a:t>Nehemiah</a:t>
            </a:r>
          </a:p>
          <a:p>
            <a:r>
              <a:rPr lang="en-US" sz="2400" dirty="0"/>
              <a:t>Esther</a:t>
            </a:r>
          </a:p>
        </p:txBody>
      </p:sp>
      <p:sp>
        <p:nvSpPr>
          <p:cNvPr id="6" name="Rectangle 5"/>
          <p:cNvSpPr/>
          <p:nvPr/>
        </p:nvSpPr>
        <p:spPr>
          <a:xfrm>
            <a:off x="7423693" y="2125724"/>
            <a:ext cx="2460001" cy="1938992"/>
          </a:xfrm>
          <a:prstGeom prst="rect">
            <a:avLst/>
          </a:prstGeom>
        </p:spPr>
        <p:txBody>
          <a:bodyPr wrap="square">
            <a:spAutoFit/>
          </a:bodyPr>
          <a:lstStyle/>
          <a:p>
            <a:r>
              <a:rPr lang="en-US" sz="2400" dirty="0"/>
              <a:t>Job</a:t>
            </a:r>
          </a:p>
          <a:p>
            <a:r>
              <a:rPr lang="en-US" sz="2400" dirty="0"/>
              <a:t>Psalms</a:t>
            </a:r>
          </a:p>
          <a:p>
            <a:r>
              <a:rPr lang="en-US" sz="2400" dirty="0"/>
              <a:t>Proverbs</a:t>
            </a:r>
          </a:p>
          <a:p>
            <a:r>
              <a:rPr lang="en-US" sz="2400" dirty="0"/>
              <a:t>Ecclesiastes</a:t>
            </a:r>
          </a:p>
          <a:p>
            <a:r>
              <a:rPr lang="en-US" sz="2400" dirty="0"/>
              <a:t>Song of Solomon</a:t>
            </a:r>
          </a:p>
        </p:txBody>
      </p:sp>
      <p:sp>
        <p:nvSpPr>
          <p:cNvPr id="7" name="Rectangle 6"/>
          <p:cNvSpPr/>
          <p:nvPr/>
        </p:nvSpPr>
        <p:spPr>
          <a:xfrm>
            <a:off x="9883694" y="329369"/>
            <a:ext cx="1985985" cy="6370975"/>
          </a:xfrm>
          <a:prstGeom prst="rect">
            <a:avLst/>
          </a:prstGeom>
        </p:spPr>
        <p:txBody>
          <a:bodyPr wrap="square">
            <a:spAutoFit/>
          </a:bodyPr>
          <a:lstStyle/>
          <a:p>
            <a:r>
              <a:rPr lang="en-US" sz="2400" b="1" dirty="0">
                <a:solidFill>
                  <a:srgbClr val="C00000"/>
                </a:solidFill>
              </a:rPr>
              <a:t>Isaiah</a:t>
            </a:r>
          </a:p>
          <a:p>
            <a:r>
              <a:rPr lang="en-US" sz="2400" b="1" dirty="0">
                <a:solidFill>
                  <a:srgbClr val="C00000"/>
                </a:solidFill>
              </a:rPr>
              <a:t>Jeremiah</a:t>
            </a:r>
          </a:p>
          <a:p>
            <a:r>
              <a:rPr lang="en-US" sz="2400" b="1" dirty="0">
                <a:solidFill>
                  <a:srgbClr val="C00000"/>
                </a:solidFill>
              </a:rPr>
              <a:t>Lamentations</a:t>
            </a:r>
          </a:p>
          <a:p>
            <a:r>
              <a:rPr lang="en-US" sz="2400" b="1" dirty="0">
                <a:solidFill>
                  <a:srgbClr val="C00000"/>
                </a:solidFill>
              </a:rPr>
              <a:t>Ezekiel</a:t>
            </a:r>
          </a:p>
          <a:p>
            <a:r>
              <a:rPr lang="en-US" sz="2400" b="1" dirty="0">
                <a:solidFill>
                  <a:srgbClr val="C00000"/>
                </a:solidFill>
              </a:rPr>
              <a:t>Daniel</a:t>
            </a:r>
          </a:p>
          <a:p>
            <a:r>
              <a:rPr lang="en-US" sz="2400" b="1" dirty="0">
                <a:solidFill>
                  <a:srgbClr val="C00000"/>
                </a:solidFill>
              </a:rPr>
              <a:t>Hosea</a:t>
            </a:r>
          </a:p>
          <a:p>
            <a:r>
              <a:rPr lang="en-US" sz="2400" b="1" dirty="0">
                <a:solidFill>
                  <a:srgbClr val="C00000"/>
                </a:solidFill>
              </a:rPr>
              <a:t>Joel</a:t>
            </a:r>
          </a:p>
          <a:p>
            <a:r>
              <a:rPr lang="en-US" sz="2400" b="1" dirty="0">
                <a:solidFill>
                  <a:srgbClr val="C00000"/>
                </a:solidFill>
              </a:rPr>
              <a:t>Amos</a:t>
            </a:r>
          </a:p>
          <a:p>
            <a:r>
              <a:rPr lang="en-US" sz="2400" b="1" dirty="0">
                <a:solidFill>
                  <a:srgbClr val="C00000"/>
                </a:solidFill>
              </a:rPr>
              <a:t>Obadiah</a:t>
            </a:r>
          </a:p>
          <a:p>
            <a:r>
              <a:rPr lang="en-US" sz="2400" b="1" dirty="0">
                <a:solidFill>
                  <a:srgbClr val="C00000"/>
                </a:solidFill>
              </a:rPr>
              <a:t>Jonah</a:t>
            </a:r>
          </a:p>
          <a:p>
            <a:r>
              <a:rPr lang="en-US" sz="2400" b="1" dirty="0">
                <a:solidFill>
                  <a:srgbClr val="C00000"/>
                </a:solidFill>
              </a:rPr>
              <a:t>Micah</a:t>
            </a:r>
          </a:p>
          <a:p>
            <a:r>
              <a:rPr lang="en-US" sz="2400" b="1" dirty="0">
                <a:solidFill>
                  <a:srgbClr val="C00000"/>
                </a:solidFill>
              </a:rPr>
              <a:t>Nahum</a:t>
            </a:r>
          </a:p>
          <a:p>
            <a:r>
              <a:rPr lang="en-US" sz="2400" b="1" dirty="0">
                <a:solidFill>
                  <a:srgbClr val="C00000"/>
                </a:solidFill>
              </a:rPr>
              <a:t>Habakkuk</a:t>
            </a:r>
          </a:p>
          <a:p>
            <a:r>
              <a:rPr lang="en-US" sz="2400" b="1" dirty="0">
                <a:solidFill>
                  <a:srgbClr val="C00000"/>
                </a:solidFill>
              </a:rPr>
              <a:t>Zephaniah</a:t>
            </a:r>
          </a:p>
          <a:p>
            <a:r>
              <a:rPr lang="en-US" sz="2400" b="1" dirty="0">
                <a:solidFill>
                  <a:srgbClr val="C00000"/>
                </a:solidFill>
              </a:rPr>
              <a:t>Haggai</a:t>
            </a:r>
          </a:p>
          <a:p>
            <a:r>
              <a:rPr lang="en-US" sz="2400" b="1" dirty="0">
                <a:solidFill>
                  <a:srgbClr val="C00000"/>
                </a:solidFill>
              </a:rPr>
              <a:t>Zechariah</a:t>
            </a:r>
          </a:p>
          <a:p>
            <a:r>
              <a:rPr lang="en-US" sz="2400" b="1" dirty="0">
                <a:solidFill>
                  <a:srgbClr val="C00000"/>
                </a:solidFill>
              </a:rPr>
              <a:t>Malachi</a:t>
            </a:r>
          </a:p>
        </p:txBody>
      </p:sp>
      <p:sp>
        <p:nvSpPr>
          <p:cNvPr id="9" name="Right Arrow 8"/>
          <p:cNvSpPr/>
          <p:nvPr/>
        </p:nvSpPr>
        <p:spPr>
          <a:xfrm>
            <a:off x="-19033"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sp>
        <p:nvSpPr>
          <p:cNvPr id="10" name="Oval Callout 9"/>
          <p:cNvSpPr/>
          <p:nvPr/>
        </p:nvSpPr>
        <p:spPr>
          <a:xfrm>
            <a:off x="144298" y="3080847"/>
            <a:ext cx="3339881" cy="2878519"/>
          </a:xfrm>
          <a:prstGeom prst="wedgeEllipseCallout">
            <a:avLst>
              <a:gd name="adj1" fmla="val -36202"/>
              <a:gd name="adj2" fmla="val 67596"/>
            </a:avLst>
          </a:prstGeom>
          <a:solidFill>
            <a:schemeClr val="bg1"/>
          </a:solidFill>
          <a:ln>
            <a:noFill/>
          </a:ln>
          <a:effectLst>
            <a:outerShdw blurRad="184150" dist="241300" dir="4800000" sx="110000" sy="110000" algn="ctr">
              <a:srgbClr val="000000">
                <a:alpha val="18000"/>
              </a:srgbClr>
            </a:outerShdw>
          </a:effectLst>
          <a:scene3d>
            <a:camera prst="perspectiveFront" fov="5100000">
              <a:rot lat="0" lon="900001"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rPr>
              <a:t>What do </a:t>
            </a:r>
            <a:r>
              <a:rPr lang="en-US" sz="2800" b="1" i="1" dirty="0" smtClean="0">
                <a:solidFill>
                  <a:schemeClr val="tx1"/>
                </a:solidFill>
              </a:rPr>
              <a:t>they </a:t>
            </a:r>
            <a:r>
              <a:rPr lang="en-US" sz="2800" b="1" i="1" dirty="0" smtClean="0">
                <a:solidFill>
                  <a:schemeClr val="tx1"/>
                </a:solidFill>
              </a:rPr>
              <a:t>mean, </a:t>
            </a:r>
          </a:p>
          <a:p>
            <a:pPr algn="ctr"/>
            <a:r>
              <a:rPr lang="en-US" sz="2800" b="1" i="1" dirty="0" smtClean="0">
                <a:solidFill>
                  <a:schemeClr val="tx1"/>
                </a:solidFill>
              </a:rPr>
              <a:t>“not in the prophets”</a:t>
            </a:r>
          </a:p>
          <a:p>
            <a:pPr algn="ctr"/>
            <a:r>
              <a:rPr lang="en-US" sz="2800" b="1" i="1" dirty="0" smtClean="0">
                <a:solidFill>
                  <a:schemeClr val="tx1"/>
                </a:solidFill>
              </a:rPr>
              <a:t> </a:t>
            </a:r>
            <a:r>
              <a:rPr lang="en-US" sz="2800" b="1" dirty="0" smtClean="0">
                <a:solidFill>
                  <a:schemeClr val="tx1"/>
                </a:solidFill>
                <a:latin typeface="Arial Black" panose="020B0A04020102020204" pitchFamily="34" charset="0"/>
              </a:rPr>
              <a:t>?</a:t>
            </a:r>
            <a:endParaRPr lang="en-US" sz="2800" b="1" dirty="0">
              <a:solidFill>
                <a:schemeClr val="tx1"/>
              </a:solidFill>
              <a:latin typeface="Arial Black" panose="020B0A04020102020204" pitchFamily="34" charset="0"/>
            </a:endParaRPr>
          </a:p>
        </p:txBody>
      </p:sp>
      <p:sp>
        <p:nvSpPr>
          <p:cNvPr id="11" name="Right Arrow 10"/>
          <p:cNvSpPr/>
          <p:nvPr/>
        </p:nvSpPr>
        <p:spPr>
          <a:xfrm flipH="1">
            <a:off x="10908219" y="1762363"/>
            <a:ext cx="961460" cy="560805"/>
          </a:xfrm>
          <a:prstGeom prst="rightArrow">
            <a:avLst/>
          </a:prstGeom>
          <a:solidFill>
            <a:srgbClr val="FFC000"/>
          </a:solidFill>
          <a:ln>
            <a:noFill/>
          </a:ln>
          <a:effectLst>
            <a:outerShdw blurRad="149987" dist="250190" dir="8460000" algn="ctr">
              <a:srgbClr val="000000">
                <a:alpha val="28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514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56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sz="3600" b="1" dirty="0" smtClean="0">
                <a:solidFill>
                  <a:schemeClr val="bg1"/>
                </a:solidFill>
                <a:effectLst>
                  <a:outerShdw blurRad="38100" dist="38100" dir="2700000" algn="tl">
                    <a:srgbClr val="000000">
                      <a:alpha val="43137"/>
                    </a:srgbClr>
                  </a:outerShdw>
                </a:effectLst>
                <a:latin typeface="+mn-lt"/>
                <a:ea typeface="Gungsuh" panose="02030600000101010101" pitchFamily="18" charset="-127"/>
              </a:rPr>
              <a:t>Common Arguments Raised Against Daniel</a:t>
            </a:r>
            <a:endParaRPr lang="en-US" sz="3600" b="1" dirty="0">
              <a:solidFill>
                <a:schemeClr val="bg1"/>
              </a:solidFill>
              <a:effectLst>
                <a:outerShdw blurRad="38100" dist="38100" dir="2700000" algn="tl">
                  <a:srgbClr val="000000">
                    <a:alpha val="43137"/>
                  </a:srgbClr>
                </a:outerShdw>
              </a:effectLst>
              <a:latin typeface="+mn-lt"/>
              <a:ea typeface="Gungsuh" panose="02030600000101010101" pitchFamily="18" charset="-127"/>
            </a:endParaRPr>
          </a:p>
        </p:txBody>
      </p:sp>
      <p:sp>
        <p:nvSpPr>
          <p:cNvPr id="23" name="Right Arrow 22"/>
          <p:cNvSpPr/>
          <p:nvPr/>
        </p:nvSpPr>
        <p:spPr>
          <a:xfrm>
            <a:off x="2334332" y="4027778"/>
            <a:ext cx="6591869" cy="902729"/>
          </a:xfrm>
          <a:prstGeom prst="rightArrow">
            <a:avLst>
              <a:gd name="adj1" fmla="val 71517"/>
              <a:gd name="adj2" fmla="val 50000"/>
            </a:avLst>
          </a:prstGeom>
          <a:solidFill>
            <a:srgbClr val="9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Historical Arguments / 6</a:t>
            </a:r>
            <a:r>
              <a:rPr lang="en-US" sz="2400" baseline="30000" dirty="0" smtClean="0">
                <a:solidFill>
                  <a:prstClr val="white"/>
                </a:solidFill>
              </a:rPr>
              <a:t>th</a:t>
            </a:r>
            <a:r>
              <a:rPr lang="en-US" sz="2400" dirty="0" smtClean="0">
                <a:solidFill>
                  <a:prstClr val="white"/>
                </a:solidFill>
              </a:rPr>
              <a:t> century</a:t>
            </a:r>
            <a:endParaRPr lang="en-US" sz="2400" dirty="0">
              <a:solidFill>
                <a:prstClr val="white"/>
              </a:solidFill>
            </a:endParaRPr>
          </a:p>
        </p:txBody>
      </p:sp>
      <p:sp>
        <p:nvSpPr>
          <p:cNvPr id="30" name="Right Arrow 29"/>
          <p:cNvSpPr/>
          <p:nvPr/>
        </p:nvSpPr>
        <p:spPr>
          <a:xfrm>
            <a:off x="-19036" y="3664527"/>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Darius the Mede</a:t>
            </a:r>
            <a:endParaRPr lang="en-US" sz="2400" dirty="0">
              <a:solidFill>
                <a:prstClr val="white"/>
              </a:solidFill>
            </a:endParaRPr>
          </a:p>
        </p:txBody>
      </p:sp>
      <p:sp>
        <p:nvSpPr>
          <p:cNvPr id="25" name="Cube 24"/>
          <p:cNvSpPr/>
          <p:nvPr/>
        </p:nvSpPr>
        <p:spPr>
          <a:xfrm>
            <a:off x="8828813" y="5134826"/>
            <a:ext cx="3326719" cy="1692414"/>
          </a:xfrm>
          <a:prstGeom prst="cube">
            <a:avLst>
              <a:gd name="adj" fmla="val 270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ea typeface="Gungsuh" panose="02030600000101010101" pitchFamily="18" charset="-127"/>
              </a:rPr>
              <a:t>Rejection of </a:t>
            </a:r>
          </a:p>
          <a:p>
            <a:pPr algn="ctr"/>
            <a:r>
              <a:rPr lang="en-US" sz="2400" dirty="0" smtClean="0">
                <a:solidFill>
                  <a:prstClr val="white"/>
                </a:solidFill>
                <a:ea typeface="Gungsuh" panose="02030600000101010101" pitchFamily="18" charset="-127"/>
              </a:rPr>
              <a:t>Miracles &amp; Prophecy</a:t>
            </a:r>
            <a:endParaRPr lang="en-US" sz="2400" dirty="0">
              <a:solidFill>
                <a:prstClr val="white"/>
              </a:solidFill>
            </a:endParaRPr>
          </a:p>
        </p:txBody>
      </p:sp>
      <p:sp>
        <p:nvSpPr>
          <p:cNvPr id="26" name="Cube 25"/>
          <p:cNvSpPr/>
          <p:nvPr/>
        </p:nvSpPr>
        <p:spPr>
          <a:xfrm>
            <a:off x="9191297" y="1344109"/>
            <a:ext cx="2680139" cy="4186101"/>
          </a:xfrm>
          <a:prstGeom prst="cube">
            <a:avLst>
              <a:gd name="adj" fmla="val 1323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arguments</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for dating</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Daniel</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to the  </a:t>
            </a:r>
          </a:p>
          <a:p>
            <a:pPr algn="ct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2</a:t>
            </a:r>
            <a:r>
              <a:rPr lang="en-US" sz="2800" b="1" baseline="30000" dirty="0" smtClean="0">
                <a:solidFill>
                  <a:prstClr val="white"/>
                </a:solidFill>
                <a:effectLst>
                  <a:outerShdw blurRad="38100" dist="38100" dir="2700000" algn="tl">
                    <a:srgbClr val="000000">
                      <a:alpha val="43137"/>
                    </a:srgbClr>
                  </a:outerShdw>
                </a:effectLst>
                <a:ea typeface="Gungsuh" panose="02030600000101010101" pitchFamily="18" charset="-127"/>
              </a:rPr>
              <a:t>nd</a:t>
            </a:r>
            <a:r>
              <a:rPr lang="en-US" sz="2800" b="1" dirty="0" smtClean="0">
                <a:solidFill>
                  <a:prstClr val="white"/>
                </a:solidFill>
                <a:effectLst>
                  <a:outerShdw blurRad="38100" dist="38100" dir="2700000" algn="tl">
                    <a:srgbClr val="000000">
                      <a:alpha val="43137"/>
                    </a:srgbClr>
                  </a:outerShdw>
                </a:effectLst>
                <a:ea typeface="Gungsuh" panose="02030600000101010101" pitchFamily="18" charset="-127"/>
              </a:rPr>
              <a:t> century (BC)</a:t>
            </a:r>
          </a:p>
        </p:txBody>
      </p:sp>
    </p:spTree>
    <p:extLst>
      <p:ext uri="{BB962C8B-B14F-4D97-AF65-F5344CB8AC3E}">
        <p14:creationId xmlns:p14="http://schemas.microsoft.com/office/powerpoint/2010/main" val="884980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0"/>
                                        </p:tgtEl>
                                      </p:cBhvr>
                                    </p:animEffect>
                                    <p:animScale>
                                      <p:cBhvr>
                                        <p:cTn id="10"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2281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741149" y="2765852"/>
              <a:ext cx="293830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DARIUS</a:t>
              </a:r>
            </a:p>
            <a:p>
              <a:pPr algn="ct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THE</a:t>
              </a:r>
              <a:b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b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MEDE</a:t>
              </a:r>
              <a:endParaRPr lang="en-US"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Tree>
    <p:extLst>
      <p:ext uri="{BB962C8B-B14F-4D97-AF65-F5344CB8AC3E}">
        <p14:creationId xmlns:p14="http://schemas.microsoft.com/office/powerpoint/2010/main" val="3449161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2281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565393" y="3011154"/>
              <a:ext cx="2993127"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King</a:t>
              </a:r>
            </a:p>
            <a:p>
              <a:pPr algn="ctr"/>
              <a:r>
                <a:rPr lang="en-US" sz="36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Belshazzar</a:t>
              </a:r>
              <a:endParaRPr lang="en-US" sz="36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Tree>
    <p:extLst>
      <p:ext uri="{BB962C8B-B14F-4D97-AF65-F5344CB8AC3E}">
        <p14:creationId xmlns:p14="http://schemas.microsoft.com/office/powerpoint/2010/main" val="2074457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0" y="3991694"/>
            <a:ext cx="12192000" cy="2387600"/>
          </a:xfrm>
        </p:spPr>
        <p:txBody>
          <a:bodyPr>
            <a:noAutofit/>
          </a:bodyPr>
          <a:lstStyle/>
          <a:p>
            <a:r>
              <a:rPr lang="en-US" sz="3600" b="1" dirty="0">
                <a:solidFill>
                  <a:srgbClr val="FFFF00"/>
                </a:solidFill>
              </a:rPr>
              <a:t>We compare </a:t>
            </a:r>
            <a:r>
              <a:rPr lang="en-US" sz="3600" b="1" i="1" dirty="0">
                <a:solidFill>
                  <a:schemeClr val="bg1">
                    <a:lumMod val="85000"/>
                  </a:schemeClr>
                </a:solidFill>
              </a:rPr>
              <a:t>[Daniel] </a:t>
            </a:r>
            <a:r>
              <a:rPr lang="en-US" sz="3600" b="1" dirty="0">
                <a:solidFill>
                  <a:srgbClr val="FFFF00"/>
                </a:solidFill>
              </a:rPr>
              <a:t>with the matching record of Xenophon, to whom the name of the Babylonian king was already unknown. Whereupon Daniel, much later, </a:t>
            </a:r>
            <a:r>
              <a:rPr lang="en-US" sz="3600" b="1" u="sng" dirty="0">
                <a:solidFill>
                  <a:srgbClr val="FFFF00"/>
                </a:solidFill>
              </a:rPr>
              <a:t>invents a new name</a:t>
            </a:r>
            <a:r>
              <a:rPr lang="en-US" sz="3600" b="1" dirty="0">
                <a:solidFill>
                  <a:srgbClr val="FFFF00"/>
                </a:solidFill>
              </a:rPr>
              <a:t> </a:t>
            </a:r>
            <a:r>
              <a:rPr lang="en-US" sz="3600" b="1" dirty="0" smtClean="0">
                <a:solidFill>
                  <a:srgbClr val="FFFF00"/>
                </a:solidFill>
              </a:rPr>
              <a:t> </a:t>
            </a:r>
            <a:r>
              <a:rPr lang="en-US" sz="3600" b="1" i="1" dirty="0" smtClean="0">
                <a:solidFill>
                  <a:schemeClr val="bg1">
                    <a:lumMod val="85000"/>
                  </a:schemeClr>
                </a:solidFill>
              </a:rPr>
              <a:t>[=</a:t>
            </a:r>
            <a:r>
              <a:rPr lang="en-US" sz="3600" b="1" i="1" dirty="0">
                <a:solidFill>
                  <a:schemeClr val="bg1">
                    <a:lumMod val="85000"/>
                  </a:schemeClr>
                </a:solidFill>
              </a:rPr>
              <a:t>Belshazzar]. </a:t>
            </a:r>
            <a:r>
              <a:rPr lang="en-US" sz="3600" b="1" i="1" dirty="0" smtClean="0">
                <a:solidFill>
                  <a:schemeClr val="bg1">
                    <a:lumMod val="75000"/>
                  </a:schemeClr>
                </a:solidFill>
              </a:rPr>
              <a:t/>
            </a:r>
            <a:br>
              <a:rPr lang="en-US" sz="3600" b="1" i="1" dirty="0" smtClean="0">
                <a:solidFill>
                  <a:schemeClr val="bg1">
                    <a:lumMod val="75000"/>
                  </a:schemeClr>
                </a:solidFill>
              </a:rPr>
            </a:br>
            <a:r>
              <a:rPr lang="en-US" sz="3600" b="1" dirty="0" smtClean="0">
                <a:solidFill>
                  <a:srgbClr val="FFFF00"/>
                </a:solidFill>
              </a:rPr>
              <a:t>— </a:t>
            </a:r>
            <a:r>
              <a:rPr lang="en-US" sz="3600" b="1" dirty="0">
                <a:solidFill>
                  <a:srgbClr val="FFFF00"/>
                </a:solidFill>
              </a:rPr>
              <a:t>Ferdinand </a:t>
            </a:r>
            <a:r>
              <a:rPr lang="en-US" sz="3600" b="1" dirty="0" err="1">
                <a:solidFill>
                  <a:srgbClr val="FFFF00"/>
                </a:solidFill>
              </a:rPr>
              <a:t>Hitzig</a:t>
            </a:r>
            <a:r>
              <a:rPr lang="en-US" sz="3600" b="1" dirty="0">
                <a:solidFill>
                  <a:srgbClr val="FFFF00"/>
                </a:solidFill>
              </a:rPr>
              <a:t> </a:t>
            </a:r>
            <a:r>
              <a:rPr lang="en-US" sz="3600" b="1" dirty="0" smtClean="0">
                <a:solidFill>
                  <a:srgbClr val="FFFF00"/>
                </a:solidFill>
              </a:rPr>
              <a:t>9</a:t>
            </a:r>
            <a:br>
              <a:rPr lang="en-US" sz="3600" b="1" dirty="0" smtClean="0">
                <a:solidFill>
                  <a:srgbClr val="FFFF00"/>
                </a:solidFill>
              </a:rPr>
            </a:br>
            <a:r>
              <a:rPr lang="en-US" sz="2400" b="1" dirty="0" smtClean="0">
                <a:solidFill>
                  <a:srgbClr val="00B0F0"/>
                </a:solidFill>
              </a:rPr>
              <a:t>tr. By </a:t>
            </a:r>
            <a:r>
              <a:rPr lang="en-US" sz="2400" b="1" dirty="0">
                <a:solidFill>
                  <a:srgbClr val="00B0F0"/>
                </a:solidFill>
              </a:rPr>
              <a:t>Tim Mitchell   http://www.timmitchell.fr/blog/2015/09/16/belshazzar/</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3" y="99288"/>
            <a:ext cx="2466379" cy="371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56" y="2153448"/>
            <a:ext cx="9132249" cy="166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523076" y="2228773"/>
            <a:ext cx="6096000" cy="3416320"/>
          </a:xfrm>
          <a:prstGeom prst="rect">
            <a:avLst/>
          </a:prstGeom>
        </p:spPr>
        <p:txBody>
          <a:bodyPr>
            <a:spAutoFit/>
          </a:bodyPr>
          <a:lstStyle/>
          <a:p>
            <a:r>
              <a:rPr lang="de-DE" dirty="0" smtClean="0">
                <a:solidFill>
                  <a:srgbClr val="696969"/>
                </a:solidFill>
                <a:latin typeface="Alegreya"/>
              </a:rPr>
              <a:t>Nun beruft man sich freilich auf die übereinstimmende Angabe Xenophons (Cyrop. a. a. 0.), welcher den Namen des babylon. Königes bereits nicht mehr wusste; worauf unser viel spätere Dan. einen neuen erst ausdenkt</a:t>
            </a:r>
          </a:p>
          <a:p>
            <a:endParaRPr lang="de-DE" dirty="0">
              <a:solidFill>
                <a:srgbClr val="696969"/>
              </a:solidFill>
              <a:latin typeface="Alegreya"/>
            </a:endParaRPr>
          </a:p>
          <a:p>
            <a:endParaRPr lang="de-DE" dirty="0" smtClean="0">
              <a:solidFill>
                <a:srgbClr val="696969"/>
              </a:solidFill>
              <a:latin typeface="Alegreya"/>
            </a:endParaRPr>
          </a:p>
          <a:p>
            <a:r>
              <a:rPr lang="en-US" dirty="0">
                <a:solidFill>
                  <a:srgbClr val="696969"/>
                </a:solidFill>
                <a:latin typeface="Alegreya"/>
              </a:rPr>
              <a:t>Now you are however refers to providing matching Xenophon (</a:t>
            </a:r>
            <a:r>
              <a:rPr lang="en-US" dirty="0" err="1">
                <a:solidFill>
                  <a:srgbClr val="696969"/>
                </a:solidFill>
                <a:latin typeface="Alegreya"/>
              </a:rPr>
              <a:t>Cyrop</a:t>
            </a:r>
            <a:r>
              <a:rPr lang="en-US" dirty="0">
                <a:solidFill>
                  <a:srgbClr val="696969"/>
                </a:solidFill>
                <a:latin typeface="Alegreya"/>
              </a:rPr>
              <a:t>. a. a. 0) that's what the name of </a:t>
            </a:r>
            <a:r>
              <a:rPr lang="en-US" dirty="0" err="1">
                <a:solidFill>
                  <a:srgbClr val="696969"/>
                </a:solidFill>
                <a:latin typeface="Alegreya"/>
              </a:rPr>
              <a:t>babylon</a:t>
            </a:r>
            <a:r>
              <a:rPr lang="en-US" dirty="0">
                <a:solidFill>
                  <a:srgbClr val="696969"/>
                </a:solidFill>
                <a:latin typeface="Alegreya"/>
              </a:rPr>
              <a:t>. King no longer knew; what our much later Dan. only invents a new</a:t>
            </a:r>
          </a:p>
          <a:p>
            <a:r>
              <a:rPr lang="en-US" dirty="0">
                <a:solidFill>
                  <a:srgbClr val="696969"/>
                </a:solidFill>
                <a:latin typeface="Alegreya"/>
              </a:rPr>
              <a:t>.</a:t>
            </a:r>
            <a:endParaRPr lang="de-DE" dirty="0" smtClean="0">
              <a:solidFill>
                <a:srgbClr val="696969"/>
              </a:solidFill>
              <a:latin typeface="Alegreya"/>
            </a:endParaRPr>
          </a:p>
          <a:p>
            <a:endParaRPr lang="en-US" dirty="0"/>
          </a:p>
        </p:txBody>
      </p:sp>
      <p:sp>
        <p:nvSpPr>
          <p:cNvPr id="8" name="Rectangle 7"/>
          <p:cNvSpPr/>
          <p:nvPr/>
        </p:nvSpPr>
        <p:spPr>
          <a:xfrm>
            <a:off x="5158814" y="247463"/>
            <a:ext cx="3704941" cy="1569660"/>
          </a:xfrm>
          <a:prstGeom prst="rect">
            <a:avLst/>
          </a:prstGeom>
        </p:spPr>
        <p:txBody>
          <a:bodyPr wrap="square">
            <a:spAutoFit/>
          </a:bodyPr>
          <a:lstStyle/>
          <a:p>
            <a:r>
              <a:rPr lang="en-US" sz="3200" b="1" dirty="0" smtClean="0">
                <a:solidFill>
                  <a:srgbClr val="FFC000"/>
                </a:solidFill>
                <a:latin typeface="Cooper Black" panose="0208090404030B020404" pitchFamily="18" charset="0"/>
              </a:rPr>
              <a:t>Ferdinand </a:t>
            </a:r>
            <a:r>
              <a:rPr lang="en-US" sz="3200" b="1" dirty="0" err="1" smtClean="0">
                <a:solidFill>
                  <a:srgbClr val="FFC000"/>
                </a:solidFill>
                <a:latin typeface="Cooper Black" panose="0208090404030B020404" pitchFamily="18" charset="0"/>
              </a:rPr>
              <a:t>Hitzig</a:t>
            </a:r>
            <a:endParaRPr lang="en-US" sz="3200" b="1" dirty="0" smtClean="0">
              <a:solidFill>
                <a:srgbClr val="FFC000"/>
              </a:solidFill>
              <a:latin typeface="Cooper Black" panose="0208090404030B020404" pitchFamily="18" charset="0"/>
            </a:endParaRPr>
          </a:p>
          <a:p>
            <a:r>
              <a:rPr lang="en-US" sz="3200" b="1" dirty="0" smtClean="0">
                <a:solidFill>
                  <a:srgbClr val="FFC000"/>
                </a:solidFill>
                <a:latin typeface="Cooper Black" panose="0208090404030B020404" pitchFamily="18" charset="0"/>
              </a:rPr>
              <a:t>Leipzig</a:t>
            </a:r>
          </a:p>
          <a:p>
            <a:r>
              <a:rPr lang="en-US" sz="3200" b="1" dirty="0" smtClean="0">
                <a:solidFill>
                  <a:srgbClr val="FFC000"/>
                </a:solidFill>
                <a:latin typeface="Cooper Black" panose="0208090404030B020404" pitchFamily="18" charset="0"/>
              </a:rPr>
              <a:t>1850                  </a:t>
            </a:r>
            <a:r>
              <a:rPr lang="en-US" sz="3200" dirty="0" smtClean="0">
                <a:solidFill>
                  <a:schemeClr val="bg1"/>
                </a:solidFill>
              </a:rPr>
              <a:t>p 75</a:t>
            </a:r>
            <a:endParaRPr lang="en-US" sz="3200" dirty="0">
              <a:solidFill>
                <a:schemeClr val="bg1"/>
              </a:solidFill>
            </a:endParaRPr>
          </a:p>
        </p:txBody>
      </p:sp>
      <p:sp>
        <p:nvSpPr>
          <p:cNvPr id="6" name="Rectangle 5"/>
          <p:cNvSpPr/>
          <p:nvPr/>
        </p:nvSpPr>
        <p:spPr>
          <a:xfrm>
            <a:off x="0" y="6519548"/>
            <a:ext cx="12192000" cy="33855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schemeClr val="bg1"/>
                </a:solidFill>
              </a:rPr>
              <a:t>https://books.google.fr/books?id=qDsCAAAAYAAJ&amp;printsec=frontcover&amp;hl=fr&amp;source=gbs_ge_summary_r&amp;cad=0#v=onepage&amp;q&amp;f=false</a:t>
            </a:r>
          </a:p>
        </p:txBody>
      </p:sp>
    </p:spTree>
    <p:extLst>
      <p:ext uri="{BB962C8B-B14F-4D97-AF65-F5344CB8AC3E}">
        <p14:creationId xmlns:p14="http://schemas.microsoft.com/office/powerpoint/2010/main" val="1398731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0" y="3991694"/>
            <a:ext cx="12192000" cy="2387600"/>
          </a:xfrm>
        </p:spPr>
        <p:txBody>
          <a:bodyPr>
            <a:noAutofit/>
          </a:bodyPr>
          <a:lstStyle/>
          <a:p>
            <a:r>
              <a:rPr lang="en-US" sz="3200" b="1" dirty="0" smtClean="0">
                <a:solidFill>
                  <a:srgbClr val="FFFF00"/>
                </a:solidFill>
              </a:rPr>
              <a:t>Even </a:t>
            </a:r>
            <a:r>
              <a:rPr lang="en-US" sz="3200" b="1" dirty="0">
                <a:solidFill>
                  <a:srgbClr val="FFFF00"/>
                </a:solidFill>
              </a:rPr>
              <a:t>supposing that the king of the Medes in question </a:t>
            </a:r>
            <a:r>
              <a:rPr lang="en-US" sz="3200" b="1" dirty="0">
                <a:solidFill>
                  <a:schemeClr val="bg1">
                    <a:lumMod val="75000"/>
                  </a:schemeClr>
                </a:solidFill>
              </a:rPr>
              <a:t>[i.e., Darius; Dan 5:31]</a:t>
            </a:r>
            <a:r>
              <a:rPr lang="en-US" sz="3200" b="1" dirty="0">
                <a:solidFill>
                  <a:srgbClr val="FFFF00"/>
                </a:solidFill>
              </a:rPr>
              <a:t> had existed, the objection is the name under which he is referenced in Daniel. Each of the two were standardized in Nabonidus = Belshazzar which is repeated in </a:t>
            </a:r>
            <a:r>
              <a:rPr lang="en-US" sz="3200" b="1" dirty="0" err="1">
                <a:solidFill>
                  <a:srgbClr val="FFFF00"/>
                </a:solidFill>
              </a:rPr>
              <a:t>Cyaxares</a:t>
            </a:r>
            <a:r>
              <a:rPr lang="en-US" sz="3200" b="1" dirty="0">
                <a:solidFill>
                  <a:srgbClr val="FFFF00"/>
                </a:solidFill>
              </a:rPr>
              <a:t> = Darius, to Daniel’s discredit.</a:t>
            </a:r>
            <a:r>
              <a:rPr lang="en-US" sz="3200" b="1" i="1" dirty="0" smtClean="0">
                <a:solidFill>
                  <a:schemeClr val="bg1">
                    <a:lumMod val="85000"/>
                  </a:schemeClr>
                </a:solidFill>
              </a:rPr>
              <a:t> </a:t>
            </a:r>
            <a:r>
              <a:rPr lang="en-US" sz="3600" b="1" dirty="0" smtClean="0">
                <a:solidFill>
                  <a:srgbClr val="FFFF00"/>
                </a:solidFill>
              </a:rPr>
              <a:t/>
            </a:r>
            <a:br>
              <a:rPr lang="en-US" sz="3600" b="1" dirty="0" smtClean="0">
                <a:solidFill>
                  <a:srgbClr val="FFFF00"/>
                </a:solidFill>
              </a:rPr>
            </a:br>
            <a:r>
              <a:rPr lang="en-US" sz="2400" b="1" dirty="0" smtClean="0">
                <a:solidFill>
                  <a:srgbClr val="00B0F0"/>
                </a:solidFill>
              </a:rPr>
              <a:t>tr. from  </a:t>
            </a:r>
            <a:r>
              <a:rPr lang="en-US" sz="2400" b="1" dirty="0" err="1" smtClean="0">
                <a:solidFill>
                  <a:srgbClr val="00B0F0"/>
                </a:solidFill>
              </a:rPr>
              <a:t>wikipedia</a:t>
            </a:r>
            <a:r>
              <a:rPr lang="en-US" sz="2400" b="1" dirty="0" smtClean="0">
                <a:solidFill>
                  <a:srgbClr val="00B0F0"/>
                </a:solidFill>
              </a:rPr>
              <a:t> article on Ferdinand </a:t>
            </a:r>
            <a:r>
              <a:rPr lang="en-US" sz="2400" b="1" dirty="0" err="1" smtClean="0">
                <a:solidFill>
                  <a:srgbClr val="00B0F0"/>
                </a:solidFill>
              </a:rPr>
              <a:t>Hitzig</a:t>
            </a:r>
            <a:endParaRPr lang="en-US" sz="2400" b="1" dirty="0">
              <a:solidFill>
                <a:srgbClr val="00B0F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62" y="119264"/>
            <a:ext cx="2466379" cy="3719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179996" y="253810"/>
            <a:ext cx="3704941" cy="1569660"/>
          </a:xfrm>
          <a:prstGeom prst="rect">
            <a:avLst/>
          </a:prstGeom>
        </p:spPr>
        <p:txBody>
          <a:bodyPr wrap="square">
            <a:spAutoFit/>
          </a:bodyPr>
          <a:lstStyle/>
          <a:p>
            <a:r>
              <a:rPr lang="en-US" sz="3200" b="1" dirty="0" smtClean="0">
                <a:solidFill>
                  <a:srgbClr val="FFC000"/>
                </a:solidFill>
                <a:latin typeface="Cooper Black" panose="0208090404030B020404" pitchFamily="18" charset="0"/>
              </a:rPr>
              <a:t>Ferdinand </a:t>
            </a:r>
            <a:r>
              <a:rPr lang="en-US" sz="3200" b="1" dirty="0" err="1" smtClean="0">
                <a:solidFill>
                  <a:srgbClr val="FFC000"/>
                </a:solidFill>
                <a:latin typeface="Cooper Black" panose="0208090404030B020404" pitchFamily="18" charset="0"/>
              </a:rPr>
              <a:t>Hitzig</a:t>
            </a:r>
            <a:endParaRPr lang="en-US" sz="3200" b="1" dirty="0" smtClean="0">
              <a:solidFill>
                <a:srgbClr val="FFC000"/>
              </a:solidFill>
              <a:latin typeface="Cooper Black" panose="0208090404030B020404" pitchFamily="18" charset="0"/>
            </a:endParaRPr>
          </a:p>
          <a:p>
            <a:r>
              <a:rPr lang="en-US" sz="3200" b="1" dirty="0" smtClean="0">
                <a:solidFill>
                  <a:srgbClr val="FFC000"/>
                </a:solidFill>
                <a:latin typeface="Cooper Black" panose="0208090404030B020404" pitchFamily="18" charset="0"/>
              </a:rPr>
              <a:t>Leipzig</a:t>
            </a:r>
          </a:p>
          <a:p>
            <a:r>
              <a:rPr lang="en-US" sz="3200" b="1" dirty="0" smtClean="0">
                <a:solidFill>
                  <a:srgbClr val="FFC000"/>
                </a:solidFill>
                <a:latin typeface="Cooper Black" panose="0208090404030B020404" pitchFamily="18" charset="0"/>
              </a:rPr>
              <a:t>1850                  </a:t>
            </a:r>
            <a:r>
              <a:rPr lang="en-US" sz="3200" dirty="0" smtClean="0">
                <a:solidFill>
                  <a:prstClr val="white"/>
                </a:solidFill>
              </a:rPr>
              <a:t>p 77</a:t>
            </a:r>
            <a:endParaRPr lang="en-US" sz="3200" dirty="0">
              <a:solidFill>
                <a:prstClr val="white"/>
              </a:solidFill>
            </a:endParaRPr>
          </a:p>
        </p:txBody>
      </p:sp>
      <p:sp>
        <p:nvSpPr>
          <p:cNvPr id="6" name="Rectangle 5"/>
          <p:cNvSpPr/>
          <p:nvPr/>
        </p:nvSpPr>
        <p:spPr>
          <a:xfrm>
            <a:off x="0" y="6519548"/>
            <a:ext cx="12192000" cy="33855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prstClr val="white"/>
                </a:solidFill>
              </a:rPr>
              <a:t>https://books.google.fr/books?id=qDsCAAAAYAAJ&amp;printsec=frontcover&amp;hl=fr&amp;source=gbs_ge_summary_r&amp;cad=0#v=onepage&amp;q&amp;f=false</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678" y="1939978"/>
            <a:ext cx="9227926" cy="1868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866817" y="2003042"/>
            <a:ext cx="12192001" cy="2686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252525"/>
                </a:solidFill>
                <a:latin typeface="Arial"/>
              </a:rPr>
              <a:t>Selbst den Fall gesetzt, dass der fragliche </a:t>
            </a:r>
            <a:r>
              <a:rPr lang="de-DE" sz="2400" dirty="0" smtClean="0">
                <a:solidFill>
                  <a:srgbClr val="252525"/>
                </a:solidFill>
                <a:latin typeface="Arial"/>
              </a:rPr>
              <a:t>Konig </a:t>
            </a:r>
            <a:r>
              <a:rPr lang="de-DE" sz="2400" dirty="0">
                <a:solidFill>
                  <a:srgbClr val="252525"/>
                </a:solidFill>
                <a:latin typeface="Arial"/>
              </a:rPr>
              <a:t>Mediens </a:t>
            </a:r>
            <a:r>
              <a:rPr lang="de-DE" sz="2400" dirty="0" smtClean="0">
                <a:solidFill>
                  <a:srgbClr val="252525"/>
                </a:solidFill>
                <a:latin typeface="Arial"/>
              </a:rPr>
              <a:t>existirt </a:t>
            </a:r>
            <a:r>
              <a:rPr lang="de-DE" sz="2400" dirty="0">
                <a:solidFill>
                  <a:srgbClr val="252525"/>
                </a:solidFill>
                <a:latin typeface="Arial"/>
              </a:rPr>
              <a:t>habe, wurde der Name, unter </a:t>
            </a:r>
            <a:r>
              <a:rPr lang="de-DE" sz="2400" dirty="0" smtClean="0">
                <a:solidFill>
                  <a:srgbClr val="252525"/>
                </a:solidFill>
                <a:latin typeface="Arial"/>
              </a:rPr>
              <a:t>welchem </a:t>
            </a:r>
            <a:r>
              <a:rPr lang="de-DE" sz="2400" dirty="0">
                <a:solidFill>
                  <a:srgbClr val="252525"/>
                </a:solidFill>
                <a:latin typeface="Arial"/>
              </a:rPr>
              <a:t>er bei Daniel auftritt, zu beanstanden sein. Jene </a:t>
            </a:r>
            <a:r>
              <a:rPr lang="de-DE" sz="2400" dirty="0" smtClean="0">
                <a:solidFill>
                  <a:srgbClr val="252525"/>
                </a:solidFill>
                <a:latin typeface="Arial"/>
              </a:rPr>
              <a:t>Zweiheit </a:t>
            </a:r>
            <a:r>
              <a:rPr lang="de-DE" sz="2400" dirty="0">
                <a:solidFill>
                  <a:srgbClr val="252525"/>
                </a:solidFill>
                <a:latin typeface="Arial"/>
              </a:rPr>
              <a:t>in Nabonned = Baltasar wiederholt sich in Cyaxares = Darius, und wieder zu Daniels nachteil</a:t>
            </a:r>
            <a:r>
              <a:rPr lang="de-DE" sz="2400" dirty="0" smtClean="0">
                <a:solidFill>
                  <a:srgbClr val="252525"/>
                </a:solidFill>
                <a:latin typeface="Arial"/>
              </a:rPr>
              <a:t>.</a:t>
            </a:r>
          </a:p>
          <a:p>
            <a:pPr algn="ctr"/>
            <a:endParaRPr lang="de-DE" sz="2400" dirty="0">
              <a:solidFill>
                <a:srgbClr val="252525"/>
              </a:solidFill>
              <a:latin typeface="Arial"/>
            </a:endParaRPr>
          </a:p>
          <a:p>
            <a:pPr algn="ctr"/>
            <a:r>
              <a:rPr lang="en-US" sz="2400" dirty="0"/>
              <a:t>Even supposing that the issue of Media </a:t>
            </a:r>
            <a:r>
              <a:rPr lang="en-US" sz="2400" dirty="0" err="1"/>
              <a:t>Konig</a:t>
            </a:r>
            <a:r>
              <a:rPr lang="en-US" sz="2400" dirty="0"/>
              <a:t> had existed, the name under which it occurs in Daniel, be objectionable was. Those duality in </a:t>
            </a:r>
            <a:r>
              <a:rPr lang="en-US" sz="2400" dirty="0" err="1"/>
              <a:t>Nabonnedus</a:t>
            </a:r>
            <a:r>
              <a:rPr lang="en-US" sz="2400" dirty="0"/>
              <a:t> = </a:t>
            </a:r>
            <a:r>
              <a:rPr lang="en-US" sz="2400" dirty="0" err="1"/>
              <a:t>Baltasar</a:t>
            </a:r>
            <a:r>
              <a:rPr lang="en-US" sz="2400" dirty="0"/>
              <a:t> repeats in </a:t>
            </a:r>
            <a:r>
              <a:rPr lang="en-US" sz="2400" dirty="0" err="1"/>
              <a:t>Cyaxares</a:t>
            </a:r>
            <a:r>
              <a:rPr lang="en-US" sz="2400" dirty="0"/>
              <a:t> = Darius, and again Daniel's disadvantage</a:t>
            </a:r>
            <a:r>
              <a:rPr lang="en-US" sz="2400" dirty="0" smtClean="0"/>
              <a:t>.</a:t>
            </a:r>
            <a:endParaRPr lang="en-US" sz="2400" dirty="0"/>
          </a:p>
        </p:txBody>
      </p:sp>
    </p:spTree>
    <p:extLst>
      <p:ext uri="{BB962C8B-B14F-4D97-AF65-F5344CB8AC3E}">
        <p14:creationId xmlns:p14="http://schemas.microsoft.com/office/powerpoint/2010/main" val="3030445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0" y="3815456"/>
            <a:ext cx="12192000" cy="2675677"/>
          </a:xfrm>
        </p:spPr>
        <p:txBody>
          <a:bodyPr>
            <a:noAutofit/>
          </a:bodyPr>
          <a:lstStyle/>
          <a:p>
            <a:pPr lvl="0" algn="l">
              <a:lnSpc>
                <a:spcPct val="100000"/>
              </a:lnSpc>
              <a:spcBef>
                <a:spcPts val="0"/>
              </a:spcBef>
            </a:pPr>
            <a:r>
              <a:rPr lang="en-US" dirty="0">
                <a:solidFill>
                  <a:srgbClr val="FFFF00"/>
                </a:solidFill>
                <a:latin typeface="Alegreya"/>
              </a:rPr>
              <a:t>The lateness of its date is clear also </a:t>
            </a:r>
            <a:r>
              <a:rPr lang="en-US" dirty="0" smtClean="0">
                <a:solidFill>
                  <a:srgbClr val="FFFF00"/>
                </a:solidFill>
                <a:latin typeface="Alegreya"/>
              </a:rPr>
              <a:t>through the </a:t>
            </a:r>
            <a:r>
              <a:rPr lang="en-US" dirty="0">
                <a:solidFill>
                  <a:srgbClr val="FFFF00"/>
                </a:solidFill>
                <a:latin typeface="Alegreya"/>
              </a:rPr>
              <a:t>historical inaccuracies. Errors in chronology and antiquities, and embellishment of the history, remove the author far from the prophetic period. For, only in regard to the Maccabee </a:t>
            </a:r>
            <a:r>
              <a:rPr lang="en-US" dirty="0" smtClean="0">
                <a:solidFill>
                  <a:srgbClr val="FFFF00"/>
                </a:solidFill>
                <a:latin typeface="Alegreya"/>
              </a:rPr>
              <a:t>times, </a:t>
            </a:r>
            <a:r>
              <a:rPr lang="en-US" dirty="0">
                <a:solidFill>
                  <a:srgbClr val="FFFF00"/>
                </a:solidFill>
                <a:latin typeface="Alegreya"/>
              </a:rPr>
              <a:t>does he give accurate and detailed accounts. … </a:t>
            </a:r>
            <a:r>
              <a:rPr lang="en-US" b="1" dirty="0">
                <a:solidFill>
                  <a:srgbClr val="FFFF00"/>
                </a:solidFill>
                <a:latin typeface="Alegreya"/>
              </a:rPr>
              <a:t>He calls Nebuchadnezzar erroneously the father of the last king, gives that king a false name</a:t>
            </a:r>
            <a:r>
              <a:rPr lang="en-US" dirty="0">
                <a:solidFill>
                  <a:srgbClr val="FFFF00"/>
                </a:solidFill>
                <a:latin typeface="Alegreya"/>
              </a:rPr>
              <a:t> </a:t>
            </a:r>
            <a:r>
              <a:rPr lang="en-US" dirty="0">
                <a:solidFill>
                  <a:schemeClr val="bg1">
                    <a:lumMod val="75000"/>
                  </a:schemeClr>
                </a:solidFill>
                <a:latin typeface="Alegreya"/>
              </a:rPr>
              <a:t>[=</a:t>
            </a:r>
            <a:r>
              <a:rPr lang="en-US" dirty="0" smtClean="0">
                <a:solidFill>
                  <a:schemeClr val="bg1">
                    <a:lumMod val="75000"/>
                  </a:schemeClr>
                </a:solidFill>
                <a:latin typeface="Alegreya"/>
              </a:rPr>
              <a:t>Belshazzar]</a:t>
            </a:r>
            <a:r>
              <a:rPr lang="en-US" dirty="0" smtClean="0">
                <a:solidFill>
                  <a:srgbClr val="FFFF00"/>
                </a:solidFill>
                <a:latin typeface="Alegreya"/>
              </a:rPr>
              <a:t>, </a:t>
            </a:r>
            <a:r>
              <a:rPr lang="en-US" dirty="0">
                <a:solidFill>
                  <a:srgbClr val="FFFF00"/>
                </a:solidFill>
                <a:latin typeface="Alegreya"/>
              </a:rPr>
              <a:t>makes him of royal blood, and follows a false legend as to the capture of Babylon and the fate of the last king. </a:t>
            </a:r>
            <a:endParaRPr lang="en-US" dirty="0" smtClean="0">
              <a:solidFill>
                <a:srgbClr val="FFFF00"/>
              </a:solidFill>
              <a:latin typeface="Alegreya"/>
            </a:endParaRPr>
          </a:p>
          <a:p>
            <a:pPr lvl="0" algn="l">
              <a:lnSpc>
                <a:spcPct val="100000"/>
              </a:lnSpc>
              <a:spcBef>
                <a:spcPts val="0"/>
              </a:spcBef>
            </a:pPr>
            <a:r>
              <a:rPr lang="en-US" sz="1200" dirty="0" smtClean="0">
                <a:solidFill>
                  <a:prstClr val="white"/>
                </a:solidFill>
              </a:rPr>
              <a:t>The </a:t>
            </a:r>
            <a:r>
              <a:rPr lang="en-US" sz="1200" dirty="0">
                <a:solidFill>
                  <a:prstClr val="white"/>
                </a:solidFill>
              </a:rPr>
              <a:t>translation is that of Edward Pusey, Daniel the prophet : nine lectures delivered in the Divinity School of the University of Oxford ; with copious notes (James Parker, Oxford, 1868) p396. </a:t>
            </a:r>
          </a:p>
          <a:p>
            <a:pPr lvl="0" algn="l">
              <a:lnSpc>
                <a:spcPct val="100000"/>
              </a:lnSpc>
              <a:spcBef>
                <a:spcPts val="0"/>
              </a:spcBef>
            </a:pPr>
            <a:r>
              <a:rPr lang="en-US" sz="1600" b="1" dirty="0">
                <a:solidFill>
                  <a:srgbClr val="00B0F0"/>
                </a:solidFill>
              </a:rPr>
              <a:t>http://www.timmitchell.fr/blog/2015/09/16/belshazzar/</a:t>
            </a:r>
            <a:endParaRPr lang="en-US" sz="2800" b="1" dirty="0">
              <a:solidFill>
                <a:srgbClr val="00B0F0"/>
              </a:solidFill>
            </a:endParaRPr>
          </a:p>
          <a:p>
            <a:endParaRPr lang="en-US" sz="2800" dirty="0">
              <a:solidFill>
                <a:srgbClr val="FFFF00"/>
              </a:solidFill>
            </a:endParaRPr>
          </a:p>
        </p:txBody>
      </p:sp>
      <p:pic>
        <p:nvPicPr>
          <p:cNvPr id="5"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47000"/>
                    </a14:imgEffect>
                  </a14:imgLayer>
                </a14:imgProps>
              </a:ext>
              <a:ext uri="{28A0092B-C50C-407E-A947-70E740481C1C}">
                <a14:useLocalDpi xmlns:a14="http://schemas.microsoft.com/office/drawing/2010/main" val="0"/>
              </a:ext>
            </a:extLst>
          </a:blip>
          <a:srcRect/>
          <a:stretch>
            <a:fillRect/>
          </a:stretch>
        </p:blipFill>
        <p:spPr bwMode="auto">
          <a:xfrm>
            <a:off x="5622804" y="6233"/>
            <a:ext cx="5219167" cy="185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2491548" y="254920"/>
            <a:ext cx="6745341" cy="2071826"/>
          </a:xfrm>
          <a:noFill/>
        </p:spPr>
        <p:txBody>
          <a:bodyPr>
            <a:normAutofit fontScale="90000"/>
          </a:bodyPr>
          <a:lstStyle/>
          <a:p>
            <a:pPr lvl="0">
              <a:lnSpc>
                <a:spcPct val="100000"/>
              </a:lnSpc>
              <a:spcBef>
                <a:spcPts val="0"/>
              </a:spcBef>
            </a:pPr>
            <a:r>
              <a:rPr lang="en-US" sz="2800" dirty="0" err="1" smtClean="0"/>
              <a:t>denn</a:t>
            </a:r>
            <a:r>
              <a:rPr lang="en-US" sz="2800" dirty="0" smtClean="0"/>
              <a:t> </a:t>
            </a:r>
            <a:r>
              <a:rPr lang="en-US" sz="2800" dirty="0" err="1" smtClean="0"/>
              <a:t>nur</a:t>
            </a:r>
            <a:r>
              <a:rPr lang="en-US" sz="2800" dirty="0" smtClean="0"/>
              <a:t> von der </a:t>
            </a:r>
            <a:r>
              <a:rPr lang="en-US" sz="2800" dirty="0" err="1" smtClean="0"/>
              <a:t>Makkabaischen</a:t>
            </a:r>
            <a:r>
              <a:rPr lang="en-US" sz="2800" dirty="0" smtClean="0"/>
              <a:t> </a:t>
            </a:r>
            <a:r>
              <a:rPr lang="en-US" sz="2800" dirty="0" err="1" smtClean="0"/>
              <a:t>Zeit</a:t>
            </a:r>
            <a:r>
              <a:rPr lang="en-US" sz="2800" dirty="0" smtClean="0"/>
              <a:t> </a:t>
            </a:r>
            <a:r>
              <a:rPr lang="en-US" sz="2800" dirty="0" err="1" smtClean="0"/>
              <a:t>berichtet</a:t>
            </a:r>
            <a:r>
              <a:rPr lang="en-US" sz="2800" dirty="0" smtClean="0"/>
              <a:t> </a:t>
            </a:r>
            <a:r>
              <a:rPr lang="en-US" sz="2800" dirty="0" err="1" smtClean="0"/>
              <a:t>er</a:t>
            </a:r>
            <a:r>
              <a:rPr lang="en-US" sz="2800" dirty="0" smtClean="0"/>
              <a:t> </a:t>
            </a:r>
            <a:r>
              <a:rPr lang="en-US" sz="2800" dirty="0" err="1" smtClean="0"/>
              <a:t>genan</a:t>
            </a:r>
            <a:r>
              <a:rPr lang="en-US" sz="2800" dirty="0" smtClean="0"/>
              <a:t> und </a:t>
            </a:r>
            <a:r>
              <a:rPr lang="en-US" sz="2800" dirty="0" err="1" smtClean="0"/>
              <a:t>ausfuhrlich</a:t>
            </a:r>
            <a:r>
              <a:rPr lang="en-US" sz="2800" dirty="0" smtClean="0"/>
              <a:t>. </a:t>
            </a:r>
            <a:r>
              <a:rPr lang="en-US" sz="2800" dirty="0" err="1" smtClean="0"/>
              <a:t>Zu</a:t>
            </a:r>
            <a:r>
              <a:rPr lang="en-US" sz="2800" dirty="0" smtClean="0"/>
              <a:t> den </a:t>
            </a:r>
            <a:r>
              <a:rPr lang="en-US" sz="2800" dirty="0" err="1" smtClean="0"/>
              <a:t>historischen</a:t>
            </a:r>
            <a:r>
              <a:rPr lang="en-US" sz="2800" dirty="0" smtClean="0"/>
              <a:t> </a:t>
            </a:r>
            <a:r>
              <a:rPr lang="en-US" sz="2800" dirty="0" err="1" smtClean="0"/>
              <a:t>Unrichtigkeiten</a:t>
            </a:r>
            <a:r>
              <a:rPr lang="en-US" sz="2800" dirty="0" smtClean="0"/>
              <a:t> </a:t>
            </a:r>
            <a:r>
              <a:rPr lang="en-US" sz="2800" dirty="0" err="1" smtClean="0"/>
              <a:t>sind</a:t>
            </a:r>
            <a:r>
              <a:rPr lang="en-US" sz="2800" dirty="0" smtClean="0"/>
              <a:t> </a:t>
            </a:r>
            <a:r>
              <a:rPr lang="en-US" sz="2800" dirty="0" err="1" smtClean="0"/>
              <a:t>aber</a:t>
            </a:r>
            <a:r>
              <a:rPr lang="en-US" sz="2800" dirty="0" smtClean="0"/>
              <a:t> </a:t>
            </a:r>
            <a:r>
              <a:rPr lang="en-US" sz="2800" dirty="0" err="1" smtClean="0"/>
              <a:t>folgende</a:t>
            </a:r>
            <a:r>
              <a:rPr lang="en-US" sz="2800" dirty="0" smtClean="0"/>
              <a:t> </a:t>
            </a:r>
            <a:r>
              <a:rPr lang="en-US" sz="2800" dirty="0" err="1" smtClean="0"/>
              <a:t>Angaben</a:t>
            </a:r>
            <a:r>
              <a:rPr lang="en-US" sz="2800" dirty="0" smtClean="0"/>
              <a:t> </a:t>
            </a:r>
            <a:r>
              <a:rPr lang="en-US" sz="2800" dirty="0" err="1" smtClean="0"/>
              <a:t>zu</a:t>
            </a:r>
            <a:r>
              <a:rPr lang="en-US" sz="2800" dirty="0" smtClean="0"/>
              <a:t> </a:t>
            </a:r>
            <a:r>
              <a:rPr lang="en-US" sz="2800" dirty="0" err="1" smtClean="0"/>
              <a:t>rechnen</a:t>
            </a:r>
            <a:r>
              <a:rPr lang="en-US" sz="2800" dirty="0" smtClean="0"/>
              <a:t/>
            </a:r>
            <a:br>
              <a:rPr lang="en-US" sz="2800" dirty="0" smtClean="0"/>
            </a:br>
            <a:r>
              <a:rPr lang="en-US" sz="1800" dirty="0">
                <a:solidFill>
                  <a:prstClr val="black"/>
                </a:solidFill>
                <a:latin typeface="Calibri" panose="020F0502020204030204"/>
                <a:ea typeface="+mn-ea"/>
                <a:cs typeface="+mn-cs"/>
              </a:rPr>
              <a:t>because only from the time he reports </a:t>
            </a:r>
            <a:r>
              <a:rPr lang="en-US" sz="1800" dirty="0" err="1">
                <a:solidFill>
                  <a:prstClr val="black"/>
                </a:solidFill>
                <a:latin typeface="Calibri" panose="020F0502020204030204"/>
                <a:ea typeface="+mn-ea"/>
                <a:cs typeface="+mn-cs"/>
              </a:rPr>
              <a:t>Makkabaischen</a:t>
            </a:r>
            <a:r>
              <a:rPr lang="en-US" sz="1800" dirty="0">
                <a:solidFill>
                  <a:prstClr val="black"/>
                </a:solidFill>
                <a:latin typeface="Calibri" panose="020F0502020204030204"/>
                <a:ea typeface="+mn-ea"/>
                <a:cs typeface="+mn-cs"/>
              </a:rPr>
              <a:t> Named and </a:t>
            </a:r>
            <a:r>
              <a:rPr lang="en-US" sz="1800" dirty="0" err="1">
                <a:solidFill>
                  <a:prstClr val="black"/>
                </a:solidFill>
                <a:latin typeface="Calibri" panose="020F0502020204030204"/>
                <a:ea typeface="+mn-ea"/>
                <a:cs typeface="+mn-cs"/>
              </a:rPr>
              <a:t>ausfuhrlich</a:t>
            </a:r>
            <a:r>
              <a:rPr lang="en-US" sz="1800" dirty="0">
                <a:solidFill>
                  <a:prstClr val="black"/>
                </a:solidFill>
                <a:latin typeface="Calibri" panose="020F0502020204030204"/>
                <a:ea typeface="+mn-ea"/>
                <a:cs typeface="+mn-cs"/>
              </a:rPr>
              <a:t>. The historical inaccuracies but the following details are to be </a:t>
            </a:r>
            <a:r>
              <a:rPr lang="en-US" sz="1800" dirty="0" smtClean="0">
                <a:solidFill>
                  <a:prstClr val="black"/>
                </a:solidFill>
                <a:latin typeface="Calibri" panose="020F0502020204030204"/>
                <a:ea typeface="+mn-ea"/>
                <a:cs typeface="+mn-cs"/>
              </a:rPr>
              <a:t>expected</a:t>
            </a:r>
            <a:endParaRPr lang="en-US" sz="2800" dirty="0"/>
          </a:p>
        </p:txBody>
      </p:sp>
      <p:pic>
        <p:nvPicPr>
          <p:cNvPr id="717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5607623" y="1912571"/>
            <a:ext cx="5245052" cy="32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381187" y="2078107"/>
            <a:ext cx="5360276" cy="20894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Irrig</a:t>
            </a:r>
            <a:r>
              <a:rPr lang="en-US" dirty="0" smtClean="0">
                <a:solidFill>
                  <a:schemeClr val="tx1"/>
                </a:solidFill>
              </a:rPr>
              <a:t> </a:t>
            </a:r>
            <a:r>
              <a:rPr lang="en-US" dirty="0" err="1" smtClean="0">
                <a:solidFill>
                  <a:schemeClr val="tx1"/>
                </a:solidFill>
              </a:rPr>
              <a:t>nennt</a:t>
            </a:r>
            <a:r>
              <a:rPr lang="en-US" dirty="0" smtClean="0">
                <a:solidFill>
                  <a:schemeClr val="tx1"/>
                </a:solidFill>
              </a:rPr>
              <a:t> </a:t>
            </a:r>
            <a:r>
              <a:rPr lang="en-US" dirty="0" err="1" smtClean="0">
                <a:solidFill>
                  <a:schemeClr val="tx1"/>
                </a:solidFill>
              </a:rPr>
              <a:t>er</a:t>
            </a:r>
            <a:r>
              <a:rPr lang="en-US" dirty="0" smtClean="0">
                <a:solidFill>
                  <a:schemeClr val="tx1"/>
                </a:solidFill>
              </a:rPr>
              <a:t> c. 5. den </a:t>
            </a:r>
            <a:r>
              <a:rPr lang="en-US" dirty="0" err="1" smtClean="0">
                <a:solidFill>
                  <a:schemeClr val="tx1"/>
                </a:solidFill>
              </a:rPr>
              <a:t>Nebukadnezar</a:t>
            </a:r>
            <a:r>
              <a:rPr lang="en-US" dirty="0" smtClean="0">
                <a:solidFill>
                  <a:schemeClr val="tx1"/>
                </a:solidFill>
              </a:rPr>
              <a:t> den </a:t>
            </a:r>
            <a:r>
              <a:rPr lang="en-US" dirty="0" err="1" smtClean="0">
                <a:solidFill>
                  <a:schemeClr val="tx1"/>
                </a:solidFill>
              </a:rPr>
              <a:t>Vater</a:t>
            </a:r>
            <a:r>
              <a:rPr lang="en-US" dirty="0" smtClean="0">
                <a:solidFill>
                  <a:schemeClr val="tx1"/>
                </a:solidFill>
              </a:rPr>
              <a:t> des </a:t>
            </a:r>
            <a:r>
              <a:rPr lang="en-US" dirty="0" err="1" smtClean="0">
                <a:solidFill>
                  <a:schemeClr val="tx1"/>
                </a:solidFill>
              </a:rPr>
              <a:t>leizten</a:t>
            </a:r>
            <a:r>
              <a:rPr lang="en-US" dirty="0" smtClean="0">
                <a:solidFill>
                  <a:schemeClr val="tx1"/>
                </a:solidFill>
              </a:rPr>
              <a:t> </a:t>
            </a:r>
            <a:r>
              <a:rPr lang="en-US" dirty="0" err="1" smtClean="0">
                <a:solidFill>
                  <a:schemeClr val="tx1"/>
                </a:solidFill>
              </a:rPr>
              <a:t>Konigex</a:t>
            </a:r>
            <a:r>
              <a:rPr lang="en-US" dirty="0" smtClean="0">
                <a:solidFill>
                  <a:schemeClr val="tx1"/>
                </a:solidFill>
              </a:rPr>
              <a:t> der </a:t>
            </a:r>
            <a:r>
              <a:rPr lang="en-US" dirty="0" err="1" smtClean="0">
                <a:solidFill>
                  <a:schemeClr val="tx1"/>
                </a:solidFill>
              </a:rPr>
              <a:t>Babylonier</a:t>
            </a:r>
            <a:r>
              <a:rPr lang="en-US" dirty="0" smtClean="0">
                <a:solidFill>
                  <a:schemeClr val="tx1"/>
                </a:solidFill>
              </a:rPr>
              <a:t>, </a:t>
            </a:r>
            <a:r>
              <a:rPr lang="en-US" dirty="0" err="1" smtClean="0">
                <a:solidFill>
                  <a:schemeClr val="tx1"/>
                </a:solidFill>
              </a:rPr>
              <a:t>giebt</a:t>
            </a:r>
            <a:r>
              <a:rPr lang="en-US" dirty="0" smtClean="0">
                <a:solidFill>
                  <a:schemeClr val="tx1"/>
                </a:solidFill>
              </a:rPr>
              <a:t> </a:t>
            </a:r>
            <a:r>
              <a:rPr lang="en-US" dirty="0" err="1" smtClean="0">
                <a:solidFill>
                  <a:schemeClr val="tx1"/>
                </a:solidFill>
              </a:rPr>
              <a:t>diesem</a:t>
            </a:r>
            <a:r>
              <a:rPr lang="en-US" dirty="0" smtClean="0">
                <a:solidFill>
                  <a:schemeClr val="tx1"/>
                </a:solidFill>
              </a:rPr>
              <a:t> </a:t>
            </a:r>
            <a:r>
              <a:rPr lang="en-US" dirty="0" err="1" smtClean="0">
                <a:solidFill>
                  <a:schemeClr val="tx1"/>
                </a:solidFill>
              </a:rPr>
              <a:t>einen</a:t>
            </a:r>
            <a:r>
              <a:rPr lang="en-US" dirty="0" smtClean="0">
                <a:solidFill>
                  <a:schemeClr val="tx1"/>
                </a:solidFill>
              </a:rPr>
              <a:t> </a:t>
            </a:r>
            <a:r>
              <a:rPr lang="en-US" dirty="0" err="1" smtClean="0">
                <a:solidFill>
                  <a:schemeClr val="tx1"/>
                </a:solidFill>
              </a:rPr>
              <a:t>falschen</a:t>
            </a:r>
            <a:r>
              <a:rPr lang="en-US" dirty="0" smtClean="0">
                <a:solidFill>
                  <a:schemeClr val="tx1"/>
                </a:solidFill>
              </a:rPr>
              <a:t> </a:t>
            </a:r>
            <a:r>
              <a:rPr lang="en-US" dirty="0" err="1" smtClean="0">
                <a:solidFill>
                  <a:schemeClr val="tx1"/>
                </a:solidFill>
              </a:rPr>
              <a:t>Namen</a:t>
            </a:r>
            <a:r>
              <a:rPr lang="en-US" dirty="0" smtClean="0">
                <a:solidFill>
                  <a:schemeClr val="tx1"/>
                </a:solidFill>
              </a:rPr>
              <a:t>, </a:t>
            </a:r>
          </a:p>
          <a:p>
            <a:pPr algn="ctr"/>
            <a:r>
              <a:rPr lang="en-US" dirty="0">
                <a:solidFill>
                  <a:schemeClr val="tx1"/>
                </a:solidFill>
              </a:rPr>
              <a:t>Erroneously he calls c. 5. Nebuchadnezzar the father of </a:t>
            </a:r>
            <a:r>
              <a:rPr lang="en-US" dirty="0" err="1">
                <a:solidFill>
                  <a:schemeClr val="tx1"/>
                </a:solidFill>
              </a:rPr>
              <a:t>leizten</a:t>
            </a:r>
            <a:r>
              <a:rPr lang="en-US" dirty="0">
                <a:solidFill>
                  <a:schemeClr val="tx1"/>
                </a:solidFill>
              </a:rPr>
              <a:t> </a:t>
            </a:r>
            <a:r>
              <a:rPr lang="en-US" dirty="0" err="1">
                <a:solidFill>
                  <a:schemeClr val="tx1"/>
                </a:solidFill>
              </a:rPr>
              <a:t>Konigex</a:t>
            </a:r>
            <a:r>
              <a:rPr lang="en-US" dirty="0">
                <a:solidFill>
                  <a:schemeClr val="tx1"/>
                </a:solidFill>
              </a:rPr>
              <a:t> the Babylonians, gives this a false name</a:t>
            </a:r>
          </a:p>
        </p:txBody>
      </p:sp>
      <p:pic>
        <p:nvPicPr>
          <p:cNvPr id="7173"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62000"/>
                    </a14:imgEffect>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5623512" y="2288255"/>
            <a:ext cx="5219167" cy="147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0" y="6491033"/>
            <a:ext cx="12192000" cy="33855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600" b="1" dirty="0">
                <a:solidFill>
                  <a:schemeClr val="bg1"/>
                </a:solidFill>
              </a:rPr>
              <a:t>https://books.google.fr/books?id=KD1VAAAAcAAJ&amp;printsec=frontcover&amp;hl=fr&amp;source=gbs_ge_summary_r&amp;cad=0#v=onepage&amp;q&amp;f=false</a:t>
            </a:r>
          </a:p>
        </p:txBody>
      </p:sp>
      <p:sp>
        <p:nvSpPr>
          <p:cNvPr id="14" name="Rectangle 13"/>
          <p:cNvSpPr/>
          <p:nvPr/>
        </p:nvSpPr>
        <p:spPr>
          <a:xfrm rot="16200000">
            <a:off x="-838667" y="821423"/>
            <a:ext cx="3704941" cy="2062103"/>
          </a:xfrm>
          <a:prstGeom prst="rect">
            <a:avLst/>
          </a:prstGeom>
        </p:spPr>
        <p:txBody>
          <a:bodyPr wrap="square">
            <a:spAutoFit/>
          </a:bodyPr>
          <a:lstStyle/>
          <a:p>
            <a:pPr lvl="0"/>
            <a:r>
              <a:rPr lang="en-US" sz="3200" b="1" dirty="0" smtClean="0">
                <a:solidFill>
                  <a:srgbClr val="FFC000"/>
                </a:solidFill>
                <a:latin typeface="Cooper Black" panose="0208090404030B020404" pitchFamily="18" charset="0"/>
              </a:rPr>
              <a:t>Dr. Caesar von </a:t>
            </a:r>
            <a:r>
              <a:rPr lang="en-US" sz="3200" b="1" dirty="0" err="1" smtClean="0">
                <a:solidFill>
                  <a:srgbClr val="FFC000"/>
                </a:solidFill>
                <a:latin typeface="Cooper Black" panose="0208090404030B020404" pitchFamily="18" charset="0"/>
              </a:rPr>
              <a:t>Lengerke</a:t>
            </a:r>
            <a:r>
              <a:rPr lang="en-US" sz="3200" b="1" dirty="0" smtClean="0">
                <a:solidFill>
                  <a:srgbClr val="FFC000"/>
                </a:solidFill>
                <a:latin typeface="Cooper Black" panose="0208090404030B020404" pitchFamily="18" charset="0"/>
              </a:rPr>
              <a:t> </a:t>
            </a:r>
          </a:p>
          <a:p>
            <a:pPr lvl="0"/>
            <a:r>
              <a:rPr lang="en-US" sz="3200" b="1" dirty="0" smtClean="0">
                <a:solidFill>
                  <a:srgbClr val="FFC000"/>
                </a:solidFill>
                <a:latin typeface="Cooper Black" panose="0208090404030B020404" pitchFamily="18" charset="0"/>
              </a:rPr>
              <a:t>Konigsberg</a:t>
            </a:r>
          </a:p>
          <a:p>
            <a:pPr lvl="0"/>
            <a:r>
              <a:rPr lang="en-US" sz="3200" b="1" dirty="0" smtClean="0">
                <a:solidFill>
                  <a:srgbClr val="FFC000"/>
                </a:solidFill>
                <a:latin typeface="Cooper Black" panose="0208090404030B020404" pitchFamily="18" charset="0"/>
              </a:rPr>
              <a:t>1835       </a:t>
            </a:r>
            <a:r>
              <a:rPr lang="en-US" sz="3200" dirty="0" smtClean="0">
                <a:solidFill>
                  <a:schemeClr val="bg1"/>
                </a:solidFill>
              </a:rPr>
              <a:t>p  </a:t>
            </a:r>
            <a:r>
              <a:rPr lang="en-US" sz="3200" dirty="0" err="1" smtClean="0">
                <a:solidFill>
                  <a:schemeClr val="bg1"/>
                </a:solidFill>
              </a:rPr>
              <a:t>Lxiii</a:t>
            </a:r>
            <a:r>
              <a:rPr lang="en-US" sz="3200" dirty="0" smtClean="0">
                <a:solidFill>
                  <a:schemeClr val="bg1"/>
                </a:solidFill>
              </a:rPr>
              <a:t>-lxiv</a:t>
            </a:r>
            <a:endParaRPr lang="en-US" sz="3200" dirty="0">
              <a:solidFill>
                <a:schemeClr val="bg1"/>
              </a:solidFill>
            </a:endParaRPr>
          </a:p>
        </p:txBody>
      </p:sp>
      <p:pic>
        <p:nvPicPr>
          <p:cNvPr id="1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4863" y="2"/>
            <a:ext cx="2570793" cy="37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05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2000"/>
                    </a14:imgEffect>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4997669" y="38301"/>
            <a:ext cx="6706563" cy="153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0"/>
                    </a14:imgEffect>
                    <a14:imgEffect>
                      <a14:brightnessContrast bright="53000"/>
                    </a14:imgEffect>
                  </a14:imgLayer>
                </a14:imgProps>
              </a:ext>
              <a:ext uri="{28A0092B-C50C-407E-A947-70E740481C1C}">
                <a14:useLocalDpi xmlns:a14="http://schemas.microsoft.com/office/drawing/2010/main" val="0"/>
              </a:ext>
            </a:extLst>
          </a:blip>
          <a:srcRect/>
          <a:stretch>
            <a:fillRect/>
          </a:stretch>
        </p:blipFill>
        <p:spPr bwMode="auto">
          <a:xfrm>
            <a:off x="4997806" y="1637927"/>
            <a:ext cx="6706561" cy="1843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2398756" y="-171987"/>
            <a:ext cx="3348437" cy="7166719"/>
            <a:chOff x="9842046" y="-284001"/>
            <a:chExt cx="3348437" cy="7166719"/>
          </a:xfrm>
        </p:grpSpPr>
        <p:sp>
          <p:nvSpPr>
            <p:cNvPr id="6" name="TextBox 5"/>
            <p:cNvSpPr txBox="1"/>
            <p:nvPr/>
          </p:nvSpPr>
          <p:spPr>
            <a:xfrm>
              <a:off x="9842046" y="-284001"/>
              <a:ext cx="3211801" cy="2308324"/>
            </a:xfrm>
            <a:prstGeom prst="rect">
              <a:avLst/>
            </a:prstGeom>
            <a:noFill/>
          </p:spPr>
          <p:txBody>
            <a:bodyPr wrap="square" rtlCol="0">
              <a:spAutoFit/>
            </a:bodyPr>
            <a:lstStyle/>
            <a:p>
              <a:r>
                <a:rPr lang="en-US" dirty="0" err="1" smtClean="0"/>
                <a:t>Dass</a:t>
              </a:r>
              <a:r>
                <a:rPr lang="en-US" dirty="0" smtClean="0"/>
                <a:t> Daniel dieses </a:t>
              </a:r>
              <a:r>
                <a:rPr lang="en-US" dirty="0" err="1" smtClean="0"/>
                <a:t>Buches</a:t>
              </a:r>
              <a:r>
                <a:rPr lang="en-US" dirty="0" smtClean="0"/>
                <a:t> </a:t>
              </a:r>
              <a:r>
                <a:rPr lang="en-US" dirty="0" err="1" smtClean="0"/>
                <a:t>Verfasser</a:t>
              </a:r>
              <a:r>
                <a:rPr lang="en-US" dirty="0" smtClean="0"/>
                <a:t> </a:t>
              </a:r>
              <a:r>
                <a:rPr lang="en-US" dirty="0" err="1" smtClean="0"/>
                <a:t>nicht</a:t>
              </a:r>
              <a:r>
                <a:rPr lang="en-US" dirty="0" smtClean="0"/>
                <a:t> </a:t>
              </a:r>
              <a:r>
                <a:rPr lang="en-US" dirty="0" err="1" smtClean="0"/>
                <a:t>sei</a:t>
              </a:r>
              <a:r>
                <a:rPr lang="en-US" dirty="0" smtClean="0"/>
                <a:t>, </a:t>
              </a:r>
              <a:r>
                <a:rPr lang="en-US" dirty="0" err="1" smtClean="0"/>
                <a:t>erhellet</a:t>
              </a:r>
              <a:r>
                <a:rPr lang="en-US" dirty="0" smtClean="0"/>
                <a:t> </a:t>
              </a:r>
              <a:r>
                <a:rPr lang="en-US" dirty="0" err="1" smtClean="0"/>
                <a:t>aus</a:t>
              </a:r>
              <a:r>
                <a:rPr lang="en-US" dirty="0" smtClean="0"/>
                <a:t> </a:t>
              </a:r>
              <a:r>
                <a:rPr lang="en-US" dirty="0" err="1" smtClean="0"/>
                <a:t>dem</a:t>
              </a:r>
              <a:r>
                <a:rPr lang="en-US" dirty="0" smtClean="0"/>
                <a:t> </a:t>
              </a:r>
              <a:r>
                <a:rPr lang="en-US" dirty="0" err="1" smtClean="0"/>
                <a:t>mahrchenhaften</a:t>
              </a:r>
              <a:r>
                <a:rPr lang="en-US" dirty="0" smtClean="0"/>
                <a:t> </a:t>
              </a:r>
              <a:r>
                <a:rPr lang="en-US" dirty="0" err="1" smtClean="0"/>
                <a:t>inhalte</a:t>
              </a:r>
              <a:r>
                <a:rPr lang="en-US" dirty="0" smtClean="0"/>
                <a:t> des </a:t>
              </a:r>
              <a:r>
                <a:rPr lang="en-US" dirty="0" err="1" smtClean="0"/>
                <a:t>erzahlenden</a:t>
              </a:r>
              <a:r>
                <a:rPr lang="en-US" dirty="0" smtClean="0"/>
                <a:t> </a:t>
              </a:r>
              <a:r>
                <a:rPr lang="en-US" dirty="0" err="1" smtClean="0"/>
                <a:t>Theila</a:t>
              </a:r>
              <a:endParaRPr lang="en-US" dirty="0" smtClean="0"/>
            </a:p>
            <a:p>
              <a:r>
                <a:rPr lang="en-US" b="1" dirty="0" smtClean="0"/>
                <a:t>That </a:t>
              </a:r>
              <a:r>
                <a:rPr lang="en-US" b="1" dirty="0"/>
                <a:t>Daniel was not this book author , appears from the content of </a:t>
              </a:r>
              <a:r>
                <a:rPr lang="en-US" b="1" dirty="0" err="1"/>
                <a:t>mahrchenhasten</a:t>
              </a:r>
              <a:r>
                <a:rPr lang="en-US" b="1" dirty="0"/>
                <a:t> </a:t>
              </a:r>
              <a:r>
                <a:rPr lang="en-US" b="1" dirty="0" err="1"/>
                <a:t>erzahlenden</a:t>
              </a:r>
              <a:r>
                <a:rPr lang="en-US" b="1" dirty="0"/>
                <a:t> </a:t>
              </a:r>
              <a:r>
                <a:rPr lang="en-US" b="1" dirty="0" err="1"/>
                <a:t>Theila</a:t>
              </a:r>
              <a:endParaRPr lang="en-US" b="1" dirty="0"/>
            </a:p>
          </p:txBody>
        </p:sp>
        <p:sp>
          <p:nvSpPr>
            <p:cNvPr id="9" name="TextBox 8"/>
            <p:cNvSpPr txBox="1"/>
            <p:nvPr/>
          </p:nvSpPr>
          <p:spPr>
            <a:xfrm>
              <a:off x="9842047" y="2001999"/>
              <a:ext cx="2475186" cy="1200329"/>
            </a:xfrm>
            <a:prstGeom prst="rect">
              <a:avLst/>
            </a:prstGeom>
            <a:noFill/>
          </p:spPr>
          <p:txBody>
            <a:bodyPr wrap="square" rtlCol="0">
              <a:spAutoFit/>
            </a:bodyPr>
            <a:lstStyle/>
            <a:p>
              <a:r>
                <a:rPr lang="en-US" dirty="0" err="1" smtClean="0"/>
                <a:t>Welcher</a:t>
              </a:r>
              <a:r>
                <a:rPr lang="en-US" dirty="0" smtClean="0"/>
                <a:t> </a:t>
              </a:r>
              <a:r>
                <a:rPr lang="en-US" dirty="0" err="1" smtClean="0"/>
                <a:t>voll</a:t>
              </a:r>
              <a:r>
                <a:rPr lang="en-US" dirty="0" smtClean="0"/>
                <a:t> </a:t>
              </a:r>
              <a:r>
                <a:rPr lang="en-US" dirty="0" err="1" smtClean="0"/>
                <a:t>Unwahrscheinlichkeiten</a:t>
              </a:r>
              <a:r>
                <a:rPr lang="en-US" dirty="0" smtClean="0"/>
                <a:t> </a:t>
              </a:r>
            </a:p>
            <a:p>
              <a:r>
                <a:rPr lang="en-US" b="1" dirty="0"/>
                <a:t>Which fully improbabilities</a:t>
              </a:r>
            </a:p>
          </p:txBody>
        </p:sp>
        <p:sp>
          <p:nvSpPr>
            <p:cNvPr id="11" name="TextBox 10"/>
            <p:cNvSpPr txBox="1"/>
            <p:nvPr/>
          </p:nvSpPr>
          <p:spPr>
            <a:xfrm>
              <a:off x="9958552" y="3281732"/>
              <a:ext cx="2475187" cy="646331"/>
            </a:xfrm>
            <a:prstGeom prst="rect">
              <a:avLst/>
            </a:prstGeom>
            <a:noFill/>
          </p:spPr>
          <p:txBody>
            <a:bodyPr wrap="square" rtlCol="0">
              <a:spAutoFit/>
            </a:bodyPr>
            <a:lstStyle/>
            <a:p>
              <a:r>
                <a:rPr lang="en-US" dirty="0" smtClean="0"/>
                <a:t>Greller </a:t>
              </a:r>
              <a:r>
                <a:rPr lang="en-US" dirty="0" err="1" smtClean="0"/>
                <a:t>wunder</a:t>
              </a:r>
              <a:endParaRPr lang="en-US" dirty="0" smtClean="0"/>
            </a:p>
            <a:p>
              <a:r>
                <a:rPr lang="en-US" b="1" dirty="0" smtClean="0"/>
                <a:t>Flash miracles</a:t>
              </a:r>
              <a:endParaRPr lang="en-US" b="1" dirty="0"/>
            </a:p>
          </p:txBody>
        </p:sp>
        <p:sp>
          <p:nvSpPr>
            <p:cNvPr id="13" name="TextBox 12"/>
            <p:cNvSpPr txBox="1"/>
            <p:nvPr/>
          </p:nvSpPr>
          <p:spPr>
            <a:xfrm>
              <a:off x="9958551" y="3928063"/>
              <a:ext cx="2475186" cy="1200329"/>
            </a:xfrm>
            <a:prstGeom prst="rect">
              <a:avLst/>
            </a:prstGeom>
            <a:noFill/>
          </p:spPr>
          <p:txBody>
            <a:bodyPr wrap="square" rtlCol="0">
              <a:spAutoFit/>
            </a:bodyPr>
            <a:lstStyle/>
            <a:p>
              <a:r>
                <a:rPr lang="en-US" dirty="0" smtClean="0"/>
                <a:t>Und </a:t>
              </a:r>
              <a:r>
                <a:rPr lang="en-US" dirty="0" err="1" smtClean="0"/>
                <a:t>selbst</a:t>
              </a:r>
              <a:r>
                <a:rPr lang="en-US" dirty="0" smtClean="0"/>
                <a:t> </a:t>
              </a:r>
              <a:r>
                <a:rPr lang="en-US" dirty="0" err="1" smtClean="0"/>
                <a:t>historischer</a:t>
              </a:r>
              <a:r>
                <a:rPr lang="en-US" dirty="0" smtClean="0"/>
                <a:t> </a:t>
              </a:r>
              <a:r>
                <a:rPr lang="en-US" dirty="0" err="1" smtClean="0"/>
                <a:t>unrichtigkeiten</a:t>
              </a:r>
              <a:endParaRPr lang="en-US" dirty="0" smtClean="0"/>
            </a:p>
            <a:p>
              <a:r>
                <a:rPr lang="en-US" b="1" dirty="0" smtClean="0"/>
                <a:t>And of historical </a:t>
              </a:r>
              <a:r>
                <a:rPr lang="en-US" b="1" dirty="0" err="1" smtClean="0"/>
                <a:t>uncorrectness</a:t>
              </a:r>
              <a:endParaRPr lang="en-US" b="1" dirty="0"/>
            </a:p>
          </p:txBody>
        </p:sp>
        <p:sp>
          <p:nvSpPr>
            <p:cNvPr id="15" name="TextBox 14"/>
            <p:cNvSpPr txBox="1"/>
            <p:nvPr/>
          </p:nvSpPr>
          <p:spPr>
            <a:xfrm>
              <a:off x="9958551" y="5128392"/>
              <a:ext cx="3231932" cy="1754326"/>
            </a:xfrm>
            <a:prstGeom prst="rect">
              <a:avLst/>
            </a:prstGeom>
            <a:noFill/>
          </p:spPr>
          <p:txBody>
            <a:bodyPr wrap="square" rtlCol="0">
              <a:spAutoFit/>
            </a:bodyPr>
            <a:lstStyle/>
            <a:p>
              <a:r>
                <a:rPr lang="en-US" dirty="0" err="1" smtClean="0"/>
                <a:t>Belsazar</a:t>
              </a:r>
              <a:r>
                <a:rPr lang="en-US" dirty="0" smtClean="0"/>
                <a:t>, </a:t>
              </a:r>
              <a:r>
                <a:rPr lang="en-US" dirty="0" err="1" smtClean="0"/>
                <a:t>sohn</a:t>
              </a:r>
              <a:r>
                <a:rPr lang="en-US" dirty="0" smtClean="0"/>
                <a:t> </a:t>
              </a:r>
              <a:r>
                <a:rPr lang="en-US" dirty="0" err="1" smtClean="0"/>
                <a:t>Nebucadnezars</a:t>
              </a:r>
              <a:r>
                <a:rPr lang="en-US" dirty="0" smtClean="0"/>
                <a:t>, </a:t>
              </a:r>
              <a:r>
                <a:rPr lang="en-US" dirty="0" err="1" smtClean="0"/>
                <a:t>letzter</a:t>
              </a:r>
              <a:r>
                <a:rPr lang="en-US" dirty="0" smtClean="0"/>
                <a:t> </a:t>
              </a:r>
              <a:r>
                <a:rPr lang="en-US" dirty="0" err="1" smtClean="0"/>
                <a:t>Konig</a:t>
              </a:r>
              <a:r>
                <a:rPr lang="en-US" dirty="0" smtClean="0"/>
                <a:t> von </a:t>
              </a:r>
              <a:r>
                <a:rPr lang="en-US" dirty="0" err="1" smtClean="0"/>
                <a:t>Baylon</a:t>
              </a:r>
              <a:r>
                <a:rPr lang="en-US" dirty="0" smtClean="0"/>
                <a:t>    …. </a:t>
              </a:r>
              <a:r>
                <a:rPr lang="en-US" dirty="0" err="1" smtClean="0"/>
                <a:t>Gegen</a:t>
              </a:r>
              <a:r>
                <a:rPr lang="en-US" dirty="0" smtClean="0"/>
                <a:t> </a:t>
              </a:r>
              <a:r>
                <a:rPr lang="en-US" dirty="0" err="1" smtClean="0"/>
                <a:t>Berosus</a:t>
              </a:r>
              <a:endParaRPr lang="en-US" dirty="0" smtClean="0"/>
            </a:p>
            <a:p>
              <a:r>
                <a:rPr lang="en-US" dirty="0"/>
                <a:t>Belshazzar, son of Nebuchadnezzar, the last king of </a:t>
              </a:r>
              <a:r>
                <a:rPr lang="en-US" dirty="0" err="1"/>
                <a:t>Baylon</a:t>
              </a:r>
              <a:r>
                <a:rPr lang="en-US" dirty="0"/>
                <a:t> .... Against </a:t>
              </a:r>
              <a:r>
                <a:rPr lang="en-US" dirty="0" err="1" smtClean="0"/>
                <a:t>Berosus</a:t>
              </a:r>
              <a:endParaRPr lang="en-US" dirty="0"/>
            </a:p>
          </p:txBody>
        </p:sp>
      </p:grpSp>
      <p:pic>
        <p:nvPicPr>
          <p:cNvPr id="5126"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97669" y="3564879"/>
            <a:ext cx="6706563" cy="75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4313716"/>
            <a:ext cx="12192000" cy="2246769"/>
          </a:xfrm>
          <a:prstGeom prst="rect">
            <a:avLst/>
          </a:prstGeom>
        </p:spPr>
        <p:txBody>
          <a:bodyPr wrap="square">
            <a:spAutoFit/>
          </a:bodyPr>
          <a:lstStyle/>
          <a:p>
            <a:pPr lvl="0"/>
            <a:r>
              <a:rPr lang="en-US" sz="2800" dirty="0">
                <a:solidFill>
                  <a:srgbClr val="FFFF00"/>
                </a:solidFill>
              </a:rPr>
              <a:t>That Daniel is not the author of this book is clear, out of the fabulous contents of the historical portion, which is full of improbabilities … of monstrous miracles … and even of </a:t>
            </a:r>
            <a:r>
              <a:rPr lang="en-US" sz="2800" b="1" dirty="0">
                <a:solidFill>
                  <a:srgbClr val="FFFF00"/>
                </a:solidFill>
              </a:rPr>
              <a:t>historical </a:t>
            </a:r>
            <a:r>
              <a:rPr lang="en-US" sz="2800" b="1" dirty="0" err="1">
                <a:solidFill>
                  <a:srgbClr val="FFFF00"/>
                </a:solidFill>
              </a:rPr>
              <a:t>incorrectnesses</a:t>
            </a:r>
            <a:r>
              <a:rPr lang="en-US" sz="2800" b="1" dirty="0">
                <a:solidFill>
                  <a:srgbClr val="FFFF00"/>
                </a:solidFill>
              </a:rPr>
              <a:t> </a:t>
            </a:r>
            <a:r>
              <a:rPr lang="en-US" sz="2800" u="sng" dirty="0">
                <a:solidFill>
                  <a:srgbClr val="FFFF00"/>
                </a:solidFill>
              </a:rPr>
              <a:t>… </a:t>
            </a:r>
            <a:r>
              <a:rPr lang="en-US" sz="2800" u="sng" dirty="0" smtClean="0">
                <a:solidFill>
                  <a:srgbClr val="FFFF00"/>
                </a:solidFill>
              </a:rPr>
              <a:t> </a:t>
            </a:r>
            <a:r>
              <a:rPr lang="en-US" sz="2800" b="1" u="sng" dirty="0" smtClean="0">
                <a:solidFill>
                  <a:srgbClr val="FFFF00"/>
                </a:solidFill>
              </a:rPr>
              <a:t>Belshazzar</a:t>
            </a:r>
            <a:r>
              <a:rPr lang="en-US" sz="2800" b="1" u="sng" dirty="0">
                <a:solidFill>
                  <a:srgbClr val="FFFF00"/>
                </a:solidFill>
              </a:rPr>
              <a:t>, </a:t>
            </a:r>
            <a:r>
              <a:rPr lang="en-US" sz="2800" b="1" u="sng" dirty="0" smtClean="0">
                <a:solidFill>
                  <a:srgbClr val="FFFF00"/>
                </a:solidFill>
              </a:rPr>
              <a:t>son </a:t>
            </a:r>
            <a:r>
              <a:rPr lang="en-US" sz="2800" b="1" u="sng" dirty="0">
                <a:solidFill>
                  <a:srgbClr val="FFFF00"/>
                </a:solidFill>
              </a:rPr>
              <a:t>of Nebuchadnezzar, last king of Babylon</a:t>
            </a:r>
            <a:r>
              <a:rPr lang="en-US" sz="2800" b="1" dirty="0">
                <a:solidFill>
                  <a:srgbClr val="FFFF00"/>
                </a:solidFill>
              </a:rPr>
              <a:t> </a:t>
            </a:r>
            <a:r>
              <a:rPr lang="en-US" sz="2800" dirty="0" smtClean="0">
                <a:solidFill>
                  <a:srgbClr val="FFFF00"/>
                </a:solidFill>
              </a:rPr>
              <a:t>… contrary </a:t>
            </a:r>
            <a:r>
              <a:rPr lang="en-US" sz="2800" dirty="0">
                <a:solidFill>
                  <a:srgbClr val="FFFF00"/>
                </a:solidFill>
              </a:rPr>
              <a:t>to </a:t>
            </a:r>
            <a:r>
              <a:rPr lang="en-US" sz="2800" dirty="0" err="1">
                <a:solidFill>
                  <a:srgbClr val="FFFF00"/>
                </a:solidFill>
              </a:rPr>
              <a:t>Berosus</a:t>
            </a:r>
            <a:r>
              <a:rPr lang="en-US" sz="2800" dirty="0">
                <a:solidFill>
                  <a:srgbClr val="FFFF00"/>
                </a:solidFill>
              </a:rPr>
              <a:t> in Jos. c. Ap. </a:t>
            </a:r>
            <a:r>
              <a:rPr lang="en-US" sz="2800" dirty="0" err="1">
                <a:solidFill>
                  <a:srgbClr val="FFFF00"/>
                </a:solidFill>
              </a:rPr>
              <a:t>i</a:t>
            </a:r>
            <a:r>
              <a:rPr lang="en-US" sz="2800" dirty="0">
                <a:solidFill>
                  <a:srgbClr val="FFFF00"/>
                </a:solidFill>
              </a:rPr>
              <a:t>. 20.). </a:t>
            </a:r>
            <a:endParaRPr lang="en-US" sz="2800" dirty="0" smtClean="0">
              <a:solidFill>
                <a:srgbClr val="FFFF00"/>
              </a:solidFill>
            </a:endParaRPr>
          </a:p>
          <a:p>
            <a:pPr lvl="0"/>
            <a:r>
              <a:rPr lang="en-US" sz="1200" dirty="0" smtClean="0">
                <a:solidFill>
                  <a:prstClr val="white"/>
                </a:solidFill>
              </a:rPr>
              <a:t>The </a:t>
            </a:r>
            <a:r>
              <a:rPr lang="en-US" sz="1200" dirty="0">
                <a:solidFill>
                  <a:prstClr val="white"/>
                </a:solidFill>
              </a:rPr>
              <a:t>translation is that of Edward Pusey, Daniel the prophet : nine lectures delivered in the Divinity School of the University of Oxford ; with copious notes (James Parker, Oxford, 1868) p396. </a:t>
            </a:r>
            <a:endParaRPr lang="en-US" sz="1200" dirty="0" smtClean="0">
              <a:solidFill>
                <a:prstClr val="white"/>
              </a:solidFill>
            </a:endParaRPr>
          </a:p>
          <a:p>
            <a:pPr lvl="0"/>
            <a:r>
              <a:rPr lang="en-US" sz="1600" b="1" dirty="0" smtClean="0">
                <a:solidFill>
                  <a:srgbClr val="00B0F0"/>
                </a:solidFill>
              </a:rPr>
              <a:t>http</a:t>
            </a:r>
            <a:r>
              <a:rPr lang="en-US" sz="1600" b="1" dirty="0">
                <a:solidFill>
                  <a:srgbClr val="00B0F0"/>
                </a:solidFill>
              </a:rPr>
              <a:t>://www.timmitchell.fr/blog/2015/09/16/belshazzar</a:t>
            </a:r>
            <a:r>
              <a:rPr lang="en-US" sz="1600" b="1" dirty="0" smtClean="0">
                <a:solidFill>
                  <a:srgbClr val="00B0F0"/>
                </a:solidFill>
              </a:rPr>
              <a:t>/</a:t>
            </a:r>
            <a:endParaRPr lang="en-US" sz="1600" b="1" dirty="0">
              <a:solidFill>
                <a:srgbClr val="00B0F0"/>
              </a:solidFill>
            </a:endParaRPr>
          </a:p>
        </p:txBody>
      </p:sp>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1309" y="-1"/>
            <a:ext cx="2653347" cy="432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rot="16200000">
            <a:off x="-948813" y="1318328"/>
            <a:ext cx="4057708" cy="1569660"/>
          </a:xfrm>
          <a:prstGeom prst="rect">
            <a:avLst/>
          </a:prstGeom>
        </p:spPr>
        <p:txBody>
          <a:bodyPr wrap="square">
            <a:spAutoFit/>
          </a:bodyPr>
          <a:lstStyle/>
          <a:p>
            <a:pPr lvl="0"/>
            <a:r>
              <a:rPr lang="en-US" sz="3200" b="1" dirty="0" smtClean="0">
                <a:solidFill>
                  <a:srgbClr val="FFC000"/>
                </a:solidFill>
                <a:latin typeface="Cooper Black" panose="0208090404030B020404" pitchFamily="18" charset="0"/>
              </a:rPr>
              <a:t>Wilhelm </a:t>
            </a:r>
            <a:r>
              <a:rPr lang="en-US" sz="3200" b="1" dirty="0">
                <a:solidFill>
                  <a:srgbClr val="FFC000"/>
                </a:solidFill>
                <a:latin typeface="Cooper Black" panose="0208090404030B020404" pitchFamily="18" charset="0"/>
              </a:rPr>
              <a:t>de </a:t>
            </a:r>
            <a:r>
              <a:rPr lang="en-US" sz="3200" b="1" dirty="0" err="1">
                <a:solidFill>
                  <a:srgbClr val="FFC000"/>
                </a:solidFill>
                <a:latin typeface="Cooper Black" panose="0208090404030B020404" pitchFamily="18" charset="0"/>
              </a:rPr>
              <a:t>Wette</a:t>
            </a:r>
            <a:r>
              <a:rPr lang="en-US" sz="3200" b="1" dirty="0">
                <a:solidFill>
                  <a:srgbClr val="FFC000"/>
                </a:solidFill>
                <a:latin typeface="Cooper Black" panose="0208090404030B020404" pitchFamily="18" charset="0"/>
              </a:rPr>
              <a:t> </a:t>
            </a:r>
            <a:endParaRPr lang="en-US" sz="3200" b="1" dirty="0" smtClean="0">
              <a:solidFill>
                <a:srgbClr val="FFC000"/>
              </a:solidFill>
              <a:latin typeface="Cooper Black" panose="0208090404030B020404" pitchFamily="18" charset="0"/>
            </a:endParaRPr>
          </a:p>
          <a:p>
            <a:pPr lvl="0"/>
            <a:r>
              <a:rPr lang="en-US" sz="3200" b="1" dirty="0" smtClean="0">
                <a:solidFill>
                  <a:srgbClr val="FFC000"/>
                </a:solidFill>
                <a:latin typeface="Cooper Black" panose="0208090404030B020404" pitchFamily="18" charset="0"/>
              </a:rPr>
              <a:t>BERLIN</a:t>
            </a:r>
          </a:p>
          <a:p>
            <a:pPr lvl="0"/>
            <a:r>
              <a:rPr lang="en-US" sz="3200" b="1" dirty="0" smtClean="0">
                <a:solidFill>
                  <a:srgbClr val="FFC000"/>
                </a:solidFill>
                <a:latin typeface="Cooper Black" panose="0208090404030B020404" pitchFamily="18" charset="0"/>
              </a:rPr>
              <a:t>1840</a:t>
            </a:r>
            <a:endParaRPr lang="en-US" sz="3200" b="1" dirty="0">
              <a:solidFill>
                <a:srgbClr val="FFC000"/>
              </a:solidFill>
              <a:latin typeface="Cooper Black" panose="0208090404030B020404" pitchFamily="18" charset="0"/>
            </a:endParaRPr>
          </a:p>
        </p:txBody>
      </p:sp>
      <p:sp>
        <p:nvSpPr>
          <p:cNvPr id="14" name="Rectangle 13"/>
          <p:cNvSpPr/>
          <p:nvPr/>
        </p:nvSpPr>
        <p:spPr>
          <a:xfrm>
            <a:off x="0" y="6501291"/>
            <a:ext cx="12192000" cy="33855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dirty="0">
                <a:solidFill>
                  <a:schemeClr val="bg1"/>
                </a:solidFill>
              </a:rPr>
              <a:t>https://books.google.fr/books?id=WkcAAAAAYAAJ&amp;printsec=frontcover&amp;hl=fr&amp;source=gbs_ge_summary_r&amp;cad=0#v=onepage&amp;q&amp;f=false</a:t>
            </a:r>
            <a:endParaRPr lang="en-US" dirty="0">
              <a:solidFill>
                <a:schemeClr val="bg1"/>
              </a:solidFill>
            </a:endParaRPr>
          </a:p>
        </p:txBody>
      </p:sp>
    </p:spTree>
    <p:extLst>
      <p:ext uri="{BB962C8B-B14F-4D97-AF65-F5344CB8AC3E}">
        <p14:creationId xmlns:p14="http://schemas.microsoft.com/office/powerpoint/2010/main" val="1574036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0" y="3910052"/>
            <a:ext cx="12192000" cy="2581081"/>
          </a:xfrm>
        </p:spPr>
        <p:txBody>
          <a:bodyPr>
            <a:noAutofit/>
          </a:bodyPr>
          <a:lstStyle/>
          <a:p>
            <a:pPr lvl="0" algn="l">
              <a:lnSpc>
                <a:spcPct val="100000"/>
              </a:lnSpc>
              <a:spcBef>
                <a:spcPts val="0"/>
              </a:spcBef>
            </a:pPr>
            <a:r>
              <a:rPr lang="en-US" sz="3600" dirty="0">
                <a:solidFill>
                  <a:srgbClr val="FFFF00"/>
                </a:solidFill>
                <a:latin typeface="Alegreya"/>
              </a:rPr>
              <a:t>He first of all is mistaken by naming the last king of Babylon as a son of Nebuchadnezzar </a:t>
            </a:r>
            <a:r>
              <a:rPr lang="en-US" sz="3600" u="sng" dirty="0" smtClean="0">
                <a:solidFill>
                  <a:srgbClr val="FFFF00"/>
                </a:solidFill>
                <a:latin typeface="Alegreya"/>
              </a:rPr>
              <a:t>and gives </a:t>
            </a:r>
            <a:r>
              <a:rPr lang="en-US" sz="3600" u="sng" dirty="0">
                <a:solidFill>
                  <a:srgbClr val="FFFF00"/>
                </a:solidFill>
                <a:latin typeface="Alegreya"/>
              </a:rPr>
              <a:t>him an incorrect name</a:t>
            </a:r>
            <a:r>
              <a:rPr lang="en-US" sz="3600" dirty="0">
                <a:solidFill>
                  <a:srgbClr val="FFFF00"/>
                </a:solidFill>
                <a:latin typeface="Alegreya"/>
              </a:rPr>
              <a:t> </a:t>
            </a:r>
            <a:r>
              <a:rPr lang="en-US" sz="3600" i="1" dirty="0">
                <a:solidFill>
                  <a:schemeClr val="bg1">
                    <a:lumMod val="75000"/>
                  </a:schemeClr>
                </a:solidFill>
                <a:latin typeface="Alegreya"/>
              </a:rPr>
              <a:t>[=Belshazzar].</a:t>
            </a:r>
            <a:r>
              <a:rPr lang="en-US" sz="3600" dirty="0">
                <a:solidFill>
                  <a:srgbClr val="FFFF00"/>
                </a:solidFill>
                <a:latin typeface="Alegreya"/>
              </a:rPr>
              <a:t> </a:t>
            </a:r>
            <a:endParaRPr lang="en-US" sz="3600" dirty="0" smtClean="0">
              <a:solidFill>
                <a:srgbClr val="FFFF00"/>
              </a:solidFill>
              <a:latin typeface="Alegreya"/>
            </a:endParaRPr>
          </a:p>
          <a:p>
            <a:pPr lvl="0" algn="l">
              <a:lnSpc>
                <a:spcPct val="100000"/>
              </a:lnSpc>
              <a:spcBef>
                <a:spcPts val="0"/>
              </a:spcBef>
            </a:pPr>
            <a:r>
              <a:rPr lang="en-US" sz="1200" dirty="0" smtClean="0">
                <a:solidFill>
                  <a:prstClr val="white"/>
                </a:solidFill>
              </a:rPr>
              <a:t>Translation by Tim Mitchell   </a:t>
            </a:r>
            <a:endParaRPr lang="en-US" sz="1200" dirty="0">
              <a:solidFill>
                <a:prstClr val="white"/>
              </a:solidFill>
            </a:endParaRPr>
          </a:p>
          <a:p>
            <a:pPr lvl="0" algn="l">
              <a:lnSpc>
                <a:spcPct val="100000"/>
              </a:lnSpc>
              <a:spcBef>
                <a:spcPts val="0"/>
              </a:spcBef>
            </a:pPr>
            <a:r>
              <a:rPr lang="en-US" sz="1600" b="1" dirty="0">
                <a:solidFill>
                  <a:srgbClr val="00B0F0"/>
                </a:solidFill>
              </a:rPr>
              <a:t>http://www.timmitchell.fr/blog/2015/09/16/belshazzar/</a:t>
            </a:r>
            <a:endParaRPr lang="en-US" sz="2800" b="1" dirty="0">
              <a:solidFill>
                <a:srgbClr val="00B0F0"/>
              </a:solidFill>
            </a:endParaRPr>
          </a:p>
          <a:p>
            <a:endParaRPr lang="en-US" sz="2800" dirty="0">
              <a:solidFill>
                <a:srgbClr val="FFFF00"/>
              </a:solidFill>
            </a:endParaRPr>
          </a:p>
        </p:txBody>
      </p:sp>
      <p:sp>
        <p:nvSpPr>
          <p:cNvPr id="9" name="Rectangle 8"/>
          <p:cNvSpPr/>
          <p:nvPr/>
        </p:nvSpPr>
        <p:spPr>
          <a:xfrm>
            <a:off x="0" y="6491033"/>
            <a:ext cx="12192000" cy="33855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600" b="1" dirty="0">
                <a:solidFill>
                  <a:prstClr val="white"/>
                </a:solidFill>
              </a:rPr>
              <a:t>https://books.google.fr/books?id=KD1VAAAAcAAJ&amp;printsec=frontcover&amp;hl=fr&amp;source=gbs_ge_summary_r&amp;cad=0#v=onepage&amp;q&amp;f=false</a:t>
            </a:r>
          </a:p>
        </p:txBody>
      </p:sp>
      <p:sp>
        <p:nvSpPr>
          <p:cNvPr id="14" name="Rectangle 13"/>
          <p:cNvSpPr/>
          <p:nvPr/>
        </p:nvSpPr>
        <p:spPr>
          <a:xfrm>
            <a:off x="4792717" y="279102"/>
            <a:ext cx="5954155" cy="1569660"/>
          </a:xfrm>
          <a:prstGeom prst="rect">
            <a:avLst/>
          </a:prstGeom>
        </p:spPr>
        <p:txBody>
          <a:bodyPr wrap="square">
            <a:spAutoFit/>
          </a:bodyPr>
          <a:lstStyle/>
          <a:p>
            <a:r>
              <a:rPr lang="en-US" sz="3200" b="1" dirty="0" smtClean="0">
                <a:solidFill>
                  <a:srgbClr val="FFC000"/>
                </a:solidFill>
                <a:latin typeface="Cooper Black" panose="0208090404030B020404" pitchFamily="18" charset="0"/>
              </a:rPr>
              <a:t>Dr. Caesar von </a:t>
            </a:r>
            <a:r>
              <a:rPr lang="en-US" sz="3200" b="1" dirty="0" err="1" smtClean="0">
                <a:solidFill>
                  <a:srgbClr val="FFC000"/>
                </a:solidFill>
                <a:latin typeface="Cooper Black" panose="0208090404030B020404" pitchFamily="18" charset="0"/>
              </a:rPr>
              <a:t>Lengerke</a:t>
            </a:r>
            <a:r>
              <a:rPr lang="en-US" sz="3200" b="1" dirty="0" smtClean="0">
                <a:solidFill>
                  <a:srgbClr val="FFC000"/>
                </a:solidFill>
                <a:latin typeface="Cooper Black" panose="0208090404030B020404" pitchFamily="18" charset="0"/>
              </a:rPr>
              <a:t> </a:t>
            </a:r>
          </a:p>
          <a:p>
            <a:r>
              <a:rPr lang="en-US" sz="3200" b="1" dirty="0" smtClean="0">
                <a:solidFill>
                  <a:srgbClr val="FFC000"/>
                </a:solidFill>
                <a:latin typeface="Cooper Black" panose="0208090404030B020404" pitchFamily="18" charset="0"/>
              </a:rPr>
              <a:t>Konigsberg</a:t>
            </a:r>
          </a:p>
          <a:p>
            <a:r>
              <a:rPr lang="en-US" sz="3200" b="1" dirty="0" smtClean="0">
                <a:solidFill>
                  <a:srgbClr val="FFC000"/>
                </a:solidFill>
                <a:latin typeface="Cooper Black" panose="0208090404030B020404" pitchFamily="18" charset="0"/>
              </a:rPr>
              <a:t>1835               </a:t>
            </a:r>
            <a:r>
              <a:rPr lang="en-US" sz="3200" dirty="0" smtClean="0">
                <a:solidFill>
                  <a:schemeClr val="bg1"/>
                </a:solidFill>
              </a:rPr>
              <a:t>p 204</a:t>
            </a:r>
            <a:endParaRPr lang="en-US" sz="3200" dirty="0">
              <a:solidFill>
                <a:schemeClr val="bg1"/>
              </a:solidFill>
            </a:endParaRP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211" y="2034246"/>
            <a:ext cx="8980625" cy="1868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94" y="157657"/>
            <a:ext cx="2570793" cy="375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330435" y="1286783"/>
            <a:ext cx="7263097" cy="316886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Er</a:t>
            </a:r>
            <a:r>
              <a:rPr lang="en-US" dirty="0" smtClean="0">
                <a:solidFill>
                  <a:schemeClr val="tx1"/>
                </a:solidFill>
              </a:rPr>
              <a:t> </a:t>
            </a:r>
            <a:r>
              <a:rPr lang="en-US" dirty="0" err="1" smtClean="0">
                <a:solidFill>
                  <a:schemeClr val="tx1"/>
                </a:solidFill>
              </a:rPr>
              <a:t>irrt</a:t>
            </a:r>
            <a:r>
              <a:rPr lang="en-US" dirty="0" smtClean="0">
                <a:solidFill>
                  <a:schemeClr val="tx1"/>
                </a:solidFill>
              </a:rPr>
              <a:t> </a:t>
            </a:r>
            <a:r>
              <a:rPr lang="en-US" dirty="0" err="1" smtClean="0">
                <a:solidFill>
                  <a:schemeClr val="tx1"/>
                </a:solidFill>
              </a:rPr>
              <a:t>zuerst</a:t>
            </a:r>
            <a:r>
              <a:rPr lang="en-US" dirty="0" smtClean="0">
                <a:solidFill>
                  <a:schemeClr val="tx1"/>
                </a:solidFill>
              </a:rPr>
              <a:t> </a:t>
            </a:r>
            <a:r>
              <a:rPr lang="en-US" dirty="0" err="1" smtClean="0">
                <a:solidFill>
                  <a:schemeClr val="tx1"/>
                </a:solidFill>
              </a:rPr>
              <a:t>darin</a:t>
            </a:r>
            <a:r>
              <a:rPr lang="en-US" dirty="0" smtClean="0">
                <a:solidFill>
                  <a:schemeClr val="tx1"/>
                </a:solidFill>
              </a:rPr>
              <a:t>, </a:t>
            </a:r>
            <a:r>
              <a:rPr lang="en-US" dirty="0" err="1" smtClean="0">
                <a:solidFill>
                  <a:schemeClr val="tx1"/>
                </a:solidFill>
              </a:rPr>
              <a:t>dass</a:t>
            </a:r>
            <a:r>
              <a:rPr lang="en-US" dirty="0" smtClean="0">
                <a:solidFill>
                  <a:schemeClr val="tx1"/>
                </a:solidFill>
              </a:rPr>
              <a:t> </a:t>
            </a:r>
            <a:r>
              <a:rPr lang="en-US" dirty="0" err="1" smtClean="0">
                <a:solidFill>
                  <a:schemeClr val="tx1"/>
                </a:solidFill>
              </a:rPr>
              <a:t>er</a:t>
            </a:r>
            <a:r>
              <a:rPr lang="en-US" dirty="0" smtClean="0">
                <a:solidFill>
                  <a:schemeClr val="tx1"/>
                </a:solidFill>
              </a:rPr>
              <a:t> den </a:t>
            </a:r>
            <a:r>
              <a:rPr lang="en-US" dirty="0" err="1" smtClean="0">
                <a:solidFill>
                  <a:schemeClr val="tx1"/>
                </a:solidFill>
              </a:rPr>
              <a:t>letzten</a:t>
            </a:r>
            <a:r>
              <a:rPr lang="en-US" dirty="0" smtClean="0">
                <a:solidFill>
                  <a:schemeClr val="tx1"/>
                </a:solidFill>
              </a:rPr>
              <a:t> </a:t>
            </a:r>
            <a:r>
              <a:rPr lang="en-US" dirty="0" err="1" smtClean="0">
                <a:solidFill>
                  <a:schemeClr val="tx1"/>
                </a:solidFill>
              </a:rPr>
              <a:t>Konig</a:t>
            </a:r>
            <a:r>
              <a:rPr lang="en-US" dirty="0" smtClean="0">
                <a:solidFill>
                  <a:schemeClr val="tx1"/>
                </a:solidFill>
              </a:rPr>
              <a:t> von Babylon </a:t>
            </a:r>
            <a:r>
              <a:rPr lang="en-US" dirty="0" err="1" smtClean="0">
                <a:solidFill>
                  <a:schemeClr val="tx1"/>
                </a:solidFill>
              </a:rPr>
              <a:t>einen</a:t>
            </a:r>
            <a:r>
              <a:rPr lang="en-US" dirty="0" smtClean="0">
                <a:solidFill>
                  <a:schemeClr val="tx1"/>
                </a:solidFill>
              </a:rPr>
              <a:t> </a:t>
            </a:r>
            <a:r>
              <a:rPr lang="en-US" dirty="0" err="1" smtClean="0">
                <a:solidFill>
                  <a:schemeClr val="tx1"/>
                </a:solidFill>
              </a:rPr>
              <a:t>Sohn</a:t>
            </a:r>
            <a:r>
              <a:rPr lang="en-US" dirty="0" smtClean="0">
                <a:solidFill>
                  <a:schemeClr val="tx1"/>
                </a:solidFill>
              </a:rPr>
              <a:t> des </a:t>
            </a:r>
            <a:r>
              <a:rPr lang="en-US" dirty="0" err="1" smtClean="0">
                <a:solidFill>
                  <a:schemeClr val="tx1"/>
                </a:solidFill>
              </a:rPr>
              <a:t>Nebukadnezar</a:t>
            </a:r>
            <a:r>
              <a:rPr lang="en-US" dirty="0" smtClean="0">
                <a:solidFill>
                  <a:schemeClr val="tx1"/>
                </a:solidFill>
              </a:rPr>
              <a:t> </a:t>
            </a:r>
            <a:r>
              <a:rPr lang="en-US" dirty="0" err="1" smtClean="0">
                <a:solidFill>
                  <a:schemeClr val="tx1"/>
                </a:solidFill>
              </a:rPr>
              <a:t>nennt</a:t>
            </a:r>
            <a:r>
              <a:rPr lang="en-US" dirty="0" smtClean="0">
                <a:solidFill>
                  <a:schemeClr val="tx1"/>
                </a:solidFill>
              </a:rPr>
              <a:t> und </a:t>
            </a:r>
            <a:r>
              <a:rPr lang="en-US" dirty="0" err="1" smtClean="0">
                <a:solidFill>
                  <a:schemeClr val="tx1"/>
                </a:solidFill>
              </a:rPr>
              <a:t>einen</a:t>
            </a:r>
            <a:r>
              <a:rPr lang="en-US" dirty="0" smtClean="0">
                <a:solidFill>
                  <a:schemeClr val="tx1"/>
                </a:solidFill>
              </a:rPr>
              <a:t> </a:t>
            </a:r>
            <a:r>
              <a:rPr lang="en-US" dirty="0" err="1" smtClean="0">
                <a:solidFill>
                  <a:schemeClr val="tx1"/>
                </a:solidFill>
              </a:rPr>
              <a:t>unrichtigen</a:t>
            </a:r>
            <a:r>
              <a:rPr lang="en-US" dirty="0" smtClean="0">
                <a:solidFill>
                  <a:schemeClr val="tx1"/>
                </a:solidFill>
              </a:rPr>
              <a:t> </a:t>
            </a:r>
            <a:r>
              <a:rPr lang="en-US" dirty="0" err="1" smtClean="0">
                <a:solidFill>
                  <a:schemeClr val="tx1"/>
                </a:solidFill>
              </a:rPr>
              <a:t>Namen</a:t>
            </a:r>
            <a:r>
              <a:rPr lang="en-US" dirty="0" smtClean="0">
                <a:solidFill>
                  <a:schemeClr val="tx1"/>
                </a:solidFill>
              </a:rPr>
              <a:t> </a:t>
            </a:r>
            <a:r>
              <a:rPr lang="en-US" dirty="0" err="1" smtClean="0">
                <a:solidFill>
                  <a:schemeClr val="tx1"/>
                </a:solidFill>
              </a:rPr>
              <a:t>desselben</a:t>
            </a:r>
            <a:r>
              <a:rPr lang="en-US" dirty="0" smtClean="0">
                <a:solidFill>
                  <a:schemeClr val="tx1"/>
                </a:solidFill>
              </a:rPr>
              <a:t> </a:t>
            </a:r>
            <a:r>
              <a:rPr lang="en-US" dirty="0" err="1" smtClean="0">
                <a:solidFill>
                  <a:schemeClr val="tx1"/>
                </a:solidFill>
              </a:rPr>
              <a:t>angiebt</a:t>
            </a:r>
            <a:r>
              <a:rPr lang="en-US" dirty="0" smtClean="0">
                <a:solidFill>
                  <a:schemeClr val="tx1"/>
                </a:solidFill>
              </a:rPr>
              <a:t>. Um dieses </a:t>
            </a:r>
            <a:r>
              <a:rPr lang="en-US" dirty="0" err="1" smtClean="0">
                <a:solidFill>
                  <a:schemeClr val="tx1"/>
                </a:solidFill>
              </a:rPr>
              <a:t>zu</a:t>
            </a:r>
            <a:r>
              <a:rPr lang="en-US" dirty="0" smtClean="0">
                <a:solidFill>
                  <a:schemeClr val="tx1"/>
                </a:solidFill>
              </a:rPr>
              <a:t> </a:t>
            </a:r>
            <a:r>
              <a:rPr lang="en-US" dirty="0" err="1" smtClean="0">
                <a:solidFill>
                  <a:schemeClr val="tx1"/>
                </a:solidFill>
              </a:rPr>
              <a:t>erweisen</a:t>
            </a:r>
            <a:r>
              <a:rPr lang="en-US" dirty="0" smtClean="0">
                <a:solidFill>
                  <a:schemeClr val="tx1"/>
                </a:solidFill>
              </a:rPr>
              <a:t>, </a:t>
            </a:r>
            <a:r>
              <a:rPr lang="en-US" dirty="0" err="1" smtClean="0">
                <a:solidFill>
                  <a:schemeClr val="tx1"/>
                </a:solidFill>
              </a:rPr>
              <a:t>halten</a:t>
            </a:r>
            <a:r>
              <a:rPr lang="en-US" dirty="0" smtClean="0">
                <a:solidFill>
                  <a:schemeClr val="tx1"/>
                </a:solidFill>
              </a:rPr>
              <a:t> </a:t>
            </a:r>
            <a:r>
              <a:rPr lang="en-US" dirty="0" err="1" smtClean="0">
                <a:solidFill>
                  <a:schemeClr val="tx1"/>
                </a:solidFill>
              </a:rPr>
              <a:t>wir</a:t>
            </a:r>
            <a:r>
              <a:rPr lang="en-US" dirty="0" smtClean="0">
                <a:solidFill>
                  <a:schemeClr val="tx1"/>
                </a:solidFill>
              </a:rPr>
              <a:t> </a:t>
            </a:r>
            <a:r>
              <a:rPr lang="en-US" dirty="0" err="1" smtClean="0">
                <a:solidFill>
                  <a:schemeClr val="tx1"/>
                </a:solidFill>
              </a:rPr>
              <a:t>uns</a:t>
            </a:r>
            <a:r>
              <a:rPr lang="en-US" dirty="0" smtClean="0">
                <a:solidFill>
                  <a:schemeClr val="tx1"/>
                </a:solidFill>
              </a:rPr>
              <a:t> </a:t>
            </a:r>
            <a:r>
              <a:rPr lang="en-US" dirty="0" err="1" smtClean="0">
                <a:solidFill>
                  <a:schemeClr val="tx1"/>
                </a:solidFill>
              </a:rPr>
              <a:t>zuforderst</a:t>
            </a:r>
            <a:r>
              <a:rPr lang="en-US" dirty="0" smtClean="0">
                <a:solidFill>
                  <a:schemeClr val="tx1"/>
                </a:solidFill>
              </a:rPr>
              <a:t> an die </a:t>
            </a:r>
            <a:r>
              <a:rPr lang="en-US" dirty="0" err="1" smtClean="0">
                <a:solidFill>
                  <a:schemeClr val="tx1"/>
                </a:solidFill>
              </a:rPr>
              <a:t>nahere</a:t>
            </a:r>
            <a:r>
              <a:rPr lang="en-US" dirty="0" smtClean="0">
                <a:solidFill>
                  <a:schemeClr val="tx1"/>
                </a:solidFill>
              </a:rPr>
              <a:t> </a:t>
            </a:r>
            <a:r>
              <a:rPr lang="en-US" dirty="0" err="1" smtClean="0">
                <a:solidFill>
                  <a:schemeClr val="tx1"/>
                </a:solidFill>
              </a:rPr>
              <a:t>Beleuchtung</a:t>
            </a:r>
            <a:r>
              <a:rPr lang="en-US" dirty="0" smtClean="0">
                <a:solidFill>
                  <a:schemeClr val="tx1"/>
                </a:solidFill>
              </a:rPr>
              <a:t> von v. 10 ff.</a:t>
            </a:r>
          </a:p>
          <a:p>
            <a:pPr algn="ctr"/>
            <a:endParaRPr lang="en-US" dirty="0">
              <a:solidFill>
                <a:schemeClr val="tx1"/>
              </a:solidFill>
            </a:endParaRPr>
          </a:p>
          <a:p>
            <a:pPr algn="ctr"/>
            <a:r>
              <a:rPr lang="en-US" dirty="0">
                <a:solidFill>
                  <a:schemeClr val="tx1"/>
                </a:solidFill>
              </a:rPr>
              <a:t>He errs first is that it is called a son of Nebuchadnezzar the last king of Babylon and </a:t>
            </a:r>
            <a:r>
              <a:rPr lang="en-US" dirty="0" err="1">
                <a:solidFill>
                  <a:schemeClr val="tx1"/>
                </a:solidFill>
              </a:rPr>
              <a:t>angiebt</a:t>
            </a:r>
            <a:r>
              <a:rPr lang="en-US" dirty="0">
                <a:solidFill>
                  <a:schemeClr val="tx1"/>
                </a:solidFill>
              </a:rPr>
              <a:t> thereof an incorrect name. To prove this, we adhere to the </a:t>
            </a:r>
            <a:r>
              <a:rPr lang="en-US" dirty="0" err="1">
                <a:solidFill>
                  <a:schemeClr val="tx1"/>
                </a:solidFill>
              </a:rPr>
              <a:t>zuforderst</a:t>
            </a:r>
            <a:r>
              <a:rPr lang="en-US" dirty="0">
                <a:solidFill>
                  <a:schemeClr val="tx1"/>
                </a:solidFill>
              </a:rPr>
              <a:t> more timely illumination of v. 10 ff.</a:t>
            </a:r>
          </a:p>
          <a:p>
            <a:pPr algn="ctr"/>
            <a:endParaRPr lang="en-US" dirty="0">
              <a:solidFill>
                <a:schemeClr val="tx1"/>
              </a:solidFill>
            </a:endParaRPr>
          </a:p>
        </p:txBody>
      </p:sp>
    </p:spTree>
    <p:extLst>
      <p:ext uri="{BB962C8B-B14F-4D97-AF65-F5344CB8AC3E}">
        <p14:creationId xmlns:p14="http://schemas.microsoft.com/office/powerpoint/2010/main" val="4137375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a:solidFill>
            <a:schemeClr val="tx1"/>
          </a:solidFill>
        </p:spPr>
        <p:txBody>
          <a:bodyPr/>
          <a:lstStyle/>
          <a:p>
            <a:endParaRPr lang="en-US" dirty="0"/>
          </a:p>
        </p:txBody>
      </p:sp>
      <p:pic>
        <p:nvPicPr>
          <p:cNvPr id="4301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5000"/>
                    </a14:imgEffect>
                  </a14:imgLayer>
                </a14:imgProps>
              </a:ext>
              <a:ext uri="{28A0092B-C50C-407E-A947-70E740481C1C}">
                <a14:useLocalDpi xmlns:a14="http://schemas.microsoft.com/office/drawing/2010/main" val="0"/>
              </a:ext>
            </a:extLst>
          </a:blip>
          <a:srcRect/>
          <a:stretch>
            <a:fillRect/>
          </a:stretch>
        </p:blipFill>
        <p:spPr bwMode="auto">
          <a:xfrm>
            <a:off x="1986454" y="266774"/>
            <a:ext cx="8382234" cy="5377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flipV="1">
            <a:off x="5306435" y="5636176"/>
            <a:ext cx="1584612" cy="677916"/>
          </a:xfrm>
          <a:prstGeom prst="downArrow">
            <a:avLst/>
          </a:prstGeom>
          <a:solidFill>
            <a:srgbClr val="F2B8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091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0936" y="775511"/>
            <a:ext cx="9144000" cy="2387600"/>
          </a:xfrm>
        </p:spPr>
        <p:txBody>
          <a:bodyPr/>
          <a:lstStyle/>
          <a:p>
            <a:endParaRPr lang="en-US" dirty="0"/>
          </a:p>
        </p:txBody>
      </p:sp>
      <p:sp>
        <p:nvSpPr>
          <p:cNvPr id="3" name="Subtitle 2"/>
          <p:cNvSpPr>
            <a:spLocks noGrp="1"/>
          </p:cNvSpPr>
          <p:nvPr>
            <p:ph type="subTitle" idx="1"/>
          </p:nvPr>
        </p:nvSpPr>
        <p:spPr>
          <a:xfrm>
            <a:off x="1524000" y="2151566"/>
            <a:ext cx="9144000" cy="1655762"/>
          </a:xfrm>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0" y="6488668"/>
            <a:ext cx="1219200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dirty="0">
                <a:solidFill>
                  <a:schemeClr val="bg1"/>
                </a:solidFill>
              </a:rPr>
              <a:t>http://www.ancient-wisdom.com/iraqur.htm</a:t>
            </a:r>
          </a:p>
        </p:txBody>
      </p:sp>
      <p:grpSp>
        <p:nvGrpSpPr>
          <p:cNvPr id="9" name="Group 8"/>
          <p:cNvGrpSpPr/>
          <p:nvPr/>
        </p:nvGrpSpPr>
        <p:grpSpPr>
          <a:xfrm>
            <a:off x="4887814" y="78812"/>
            <a:ext cx="7004305" cy="3720657"/>
            <a:chOff x="4882895" y="2238699"/>
            <a:chExt cx="7004305" cy="3720657"/>
          </a:xfrm>
        </p:grpSpPr>
        <p:pic>
          <p:nvPicPr>
            <p:cNvPr id="10242" name="Picture 2" descr="http://www.ancient-wisdom.com/Images/countries/Sumerian%20pics/urziggurat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2895" y="2238699"/>
              <a:ext cx="6873402" cy="323200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882895" y="5470625"/>
              <a:ext cx="7004305" cy="488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C000"/>
                  </a:solidFill>
                </a:rPr>
                <a:t>ZIGGURAT OF UR  </a:t>
              </a:r>
            </a:p>
            <a:p>
              <a:pPr algn="ctr"/>
              <a:r>
                <a:rPr lang="en-US" sz="1600" dirty="0" smtClean="0">
                  <a:solidFill>
                    <a:srgbClr val="FFC000"/>
                  </a:solidFill>
                </a:rPr>
                <a:t>(as it appeared in the 1920’s)</a:t>
              </a:r>
              <a:endParaRPr lang="en-US" sz="1600" dirty="0">
                <a:solidFill>
                  <a:srgbClr val="FFC000"/>
                </a:solidFill>
              </a:endParaRPr>
            </a:p>
          </p:txBody>
        </p:sp>
      </p:grpSp>
      <p:sp>
        <p:nvSpPr>
          <p:cNvPr id="8" name="Folded Corner 7"/>
          <p:cNvSpPr/>
          <p:nvPr/>
        </p:nvSpPr>
        <p:spPr>
          <a:xfrm>
            <a:off x="362608" y="204941"/>
            <a:ext cx="3878317" cy="3578774"/>
          </a:xfrm>
          <a:prstGeom prst="foldedCorner">
            <a:avLst>
              <a:gd name="adj" fmla="val 1754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400" dirty="0" smtClean="0">
                <a:solidFill>
                  <a:schemeClr val="tx1"/>
                </a:solidFill>
                <a:latin typeface="Elephant" panose="02020904090505020303" pitchFamily="18" charset="0"/>
              </a:rPr>
              <a:t>1854</a:t>
            </a:r>
          </a:p>
          <a:p>
            <a:pPr algn="ctr"/>
            <a:r>
              <a:rPr lang="en-US" sz="2400" b="1" dirty="0" smtClean="0">
                <a:solidFill>
                  <a:schemeClr val="tx1"/>
                </a:solidFill>
              </a:rPr>
              <a:t>The Nabonidus cylinders are discovered at the</a:t>
            </a:r>
          </a:p>
          <a:p>
            <a:pPr algn="ctr"/>
            <a:r>
              <a:rPr lang="en-US" sz="2400" b="1" dirty="0" smtClean="0">
                <a:solidFill>
                  <a:schemeClr val="tx1"/>
                </a:solidFill>
              </a:rPr>
              <a:t> </a:t>
            </a:r>
            <a:r>
              <a:rPr lang="en-US" sz="2400" b="1" dirty="0" err="1" smtClean="0">
                <a:solidFill>
                  <a:schemeClr val="tx1"/>
                </a:solidFill>
              </a:rPr>
              <a:t>Ziggarut</a:t>
            </a:r>
            <a:r>
              <a:rPr lang="en-US" sz="2400" b="1" dirty="0" smtClean="0">
                <a:solidFill>
                  <a:schemeClr val="tx1"/>
                </a:solidFill>
              </a:rPr>
              <a:t> of Ur, which had been rebuilt by King Nabonidus, shortly before the fall of Babylon</a:t>
            </a:r>
            <a:endParaRPr lang="en-US" sz="2400" b="1" dirty="0">
              <a:solidFill>
                <a:schemeClr val="tx1"/>
              </a:solidFill>
            </a:endParaRPr>
          </a:p>
        </p:txBody>
      </p:sp>
      <p:sp>
        <p:nvSpPr>
          <p:cNvPr id="10" name="Folded Corner 9"/>
          <p:cNvSpPr/>
          <p:nvPr/>
        </p:nvSpPr>
        <p:spPr>
          <a:xfrm>
            <a:off x="346840" y="220704"/>
            <a:ext cx="3878317" cy="3578774"/>
          </a:xfrm>
          <a:prstGeom prst="foldedCorner">
            <a:avLst>
              <a:gd name="adj" fmla="val 17548"/>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400" dirty="0" smtClean="0">
                <a:solidFill>
                  <a:schemeClr val="tx1"/>
                </a:solidFill>
                <a:latin typeface="Elephant" panose="02020904090505020303" pitchFamily="18" charset="0"/>
              </a:rPr>
              <a:t>1853</a:t>
            </a:r>
          </a:p>
          <a:p>
            <a:pPr algn="ctr"/>
            <a:r>
              <a:rPr lang="en-US" sz="2400" b="1" dirty="0" smtClean="0">
                <a:solidFill>
                  <a:schemeClr val="tx1"/>
                </a:solidFill>
              </a:rPr>
              <a:t>John Taylor, </a:t>
            </a:r>
          </a:p>
          <a:p>
            <a:pPr algn="ctr"/>
            <a:r>
              <a:rPr lang="en-US" sz="2400" b="1" dirty="0" smtClean="0">
                <a:solidFill>
                  <a:schemeClr val="tx1"/>
                </a:solidFill>
              </a:rPr>
              <a:t>British official </a:t>
            </a:r>
          </a:p>
          <a:p>
            <a:pPr algn="ctr"/>
            <a:r>
              <a:rPr lang="en-US" sz="2400" b="1" dirty="0" smtClean="0">
                <a:solidFill>
                  <a:schemeClr val="tx1"/>
                </a:solidFill>
              </a:rPr>
              <a:t>in what is now </a:t>
            </a:r>
          </a:p>
          <a:p>
            <a:pPr algn="ctr"/>
            <a:r>
              <a:rPr lang="en-US" sz="2400" b="1" dirty="0" smtClean="0">
                <a:solidFill>
                  <a:schemeClr val="tx1"/>
                </a:solidFill>
              </a:rPr>
              <a:t>known as Iraq, </a:t>
            </a:r>
          </a:p>
          <a:p>
            <a:pPr algn="ctr"/>
            <a:r>
              <a:rPr lang="en-US" sz="2400" b="1" dirty="0" smtClean="0">
                <a:solidFill>
                  <a:schemeClr val="tx1"/>
                </a:solidFill>
              </a:rPr>
              <a:t>is  commissioned for archaeological digs</a:t>
            </a:r>
            <a:endParaRPr lang="en-US" sz="2400" b="1" dirty="0">
              <a:solidFill>
                <a:schemeClr val="tx1"/>
              </a:solidFill>
            </a:endParaRPr>
          </a:p>
        </p:txBody>
      </p:sp>
      <p:grpSp>
        <p:nvGrpSpPr>
          <p:cNvPr id="11" name="Group 10"/>
          <p:cNvGrpSpPr/>
          <p:nvPr/>
        </p:nvGrpSpPr>
        <p:grpSpPr>
          <a:xfrm>
            <a:off x="3031385" y="1604039"/>
            <a:ext cx="6246308" cy="4749445"/>
            <a:chOff x="616709" y="2577586"/>
            <a:chExt cx="5066463" cy="3722974"/>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09" y="2577586"/>
              <a:ext cx="5066463" cy="3364448"/>
            </a:xfrm>
            <a:prstGeom prst="rect">
              <a:avLst/>
            </a:prstGeom>
            <a:noFill/>
            <a:ln w="57150">
              <a:noFill/>
              <a:miter lim="800000"/>
              <a:headEnd/>
              <a:tailEnd/>
            </a:ln>
            <a:effectLst>
              <a:outerShdw blurRad="304800" dist="250190" dir="19800000" algn="ctr">
                <a:srgbClr val="000000">
                  <a:alpha val="65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805901" y="5938672"/>
              <a:ext cx="3857276" cy="361888"/>
            </a:xfrm>
            <a:prstGeom prst="rect">
              <a:avLst/>
            </a:prstGeom>
          </p:spPr>
          <p:txBody>
            <a:bodyPr wrap="none">
              <a:spAutoFit/>
            </a:bodyPr>
            <a:lstStyle/>
            <a:p>
              <a:r>
                <a:rPr lang="en-US" sz="1200" dirty="0">
                  <a:solidFill>
                    <a:schemeClr val="bg1">
                      <a:lumMod val="65000"/>
                    </a:schemeClr>
                  </a:solidFill>
                </a:rPr>
                <a:t>Osama </a:t>
              </a:r>
              <a:r>
                <a:rPr lang="en-US" sz="1200" dirty="0" err="1">
                  <a:solidFill>
                    <a:schemeClr val="bg1">
                      <a:lumMod val="65000"/>
                    </a:schemeClr>
                  </a:solidFill>
                </a:rPr>
                <a:t>Shukir</a:t>
              </a:r>
              <a:r>
                <a:rPr lang="en-US" sz="1200" dirty="0">
                  <a:solidFill>
                    <a:schemeClr val="bg1">
                      <a:lumMod val="65000"/>
                    </a:schemeClr>
                  </a:solidFill>
                </a:rPr>
                <a:t> Muhammed Amin </a:t>
              </a:r>
              <a:r>
                <a:rPr lang="en-US" sz="1200" dirty="0" smtClean="0">
                  <a:solidFill>
                    <a:schemeClr val="bg1">
                      <a:lumMod val="65000"/>
                    </a:schemeClr>
                  </a:solidFill>
                </a:rPr>
                <a:t>FRCP (</a:t>
              </a:r>
              <a:r>
                <a:rPr lang="en-US" sz="1200" dirty="0" err="1">
                  <a:solidFill>
                    <a:schemeClr val="bg1">
                      <a:lumMod val="65000"/>
                    </a:schemeClr>
                  </a:solidFill>
                </a:rPr>
                <a:t>Glasg</a:t>
              </a:r>
              <a:r>
                <a:rPr lang="en-US" sz="1200" dirty="0" smtClean="0">
                  <a:solidFill>
                    <a:schemeClr val="bg1">
                      <a:lumMod val="65000"/>
                    </a:schemeClr>
                  </a:solidFill>
                </a:rPr>
                <a:t>)</a:t>
              </a:r>
            </a:p>
            <a:p>
              <a:r>
                <a:rPr lang="en-US" sz="1200" dirty="0" smtClean="0">
                  <a:solidFill>
                    <a:schemeClr val="bg1">
                      <a:lumMod val="65000"/>
                    </a:schemeClr>
                  </a:solidFill>
                  <a:latin typeface="Arial"/>
                </a:rPr>
                <a:t>Creative </a:t>
              </a:r>
              <a:r>
                <a:rPr lang="en-US" sz="1200" dirty="0">
                  <a:solidFill>
                    <a:schemeClr val="bg1">
                      <a:lumMod val="65000"/>
                    </a:schemeClr>
                  </a:solidFill>
                  <a:latin typeface="Arial"/>
                </a:rPr>
                <a:t>Commons Attribution-Share Alike 4.0 International license.</a:t>
              </a:r>
              <a:endParaRPr lang="en-US" sz="1200" dirty="0">
                <a:solidFill>
                  <a:schemeClr val="bg1">
                    <a:lumMod val="65000"/>
                  </a:schemeClr>
                </a:solidFill>
              </a:endParaRPr>
            </a:p>
          </p:txBody>
        </p:sp>
      </p:grpSp>
    </p:spTree>
    <p:extLst>
      <p:ext uri="{BB962C8B-B14F-4D97-AF65-F5344CB8AC3E}">
        <p14:creationId xmlns:p14="http://schemas.microsoft.com/office/powerpoint/2010/main" val="3652419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9" fill="hold" grpId="0" nodeType="clickEffect">
                                  <p:stCondLst>
                                    <p:cond delay="0"/>
                                  </p:stCondLst>
                                  <p:childTnLst>
                                    <p:anim calcmode="lin" valueType="num">
                                      <p:cBhvr additive="base">
                                        <p:cTn id="11" dur="500"/>
                                        <p:tgtEl>
                                          <p:spTgt spid="10"/>
                                        </p:tgtEl>
                                        <p:attrNameLst>
                                          <p:attrName>ppt_x</p:attrName>
                                        </p:attrNameLst>
                                      </p:cBhvr>
                                      <p:tavLst>
                                        <p:tav tm="0">
                                          <p:val>
                                            <p:strVal val="ppt_x"/>
                                          </p:val>
                                        </p:tav>
                                        <p:tav tm="100000">
                                          <p:val>
                                            <p:strVal val="0-ppt_w/2"/>
                                          </p:val>
                                        </p:tav>
                                      </p:tavLst>
                                    </p:anim>
                                    <p:anim calcmode="lin" valueType="num">
                                      <p:cBhvr additive="base">
                                        <p:cTn id="12" dur="500"/>
                                        <p:tgtEl>
                                          <p:spTgt spid="10"/>
                                        </p:tgtEl>
                                        <p:attrNameLst>
                                          <p:attrName>ppt_y</p:attrName>
                                        </p:attrNameLst>
                                      </p:cBhvr>
                                      <p:tavLst>
                                        <p:tav tm="0">
                                          <p:val>
                                            <p:strVal val="ppt_y"/>
                                          </p:val>
                                        </p:tav>
                                        <p:tav tm="100000">
                                          <p:val>
                                            <p:strVal val="0-ppt_h/2"/>
                                          </p:val>
                                        </p:tav>
                                      </p:tavLst>
                                    </p:anim>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388400" y="-1"/>
            <a:ext cx="6878472" cy="6114198"/>
          </a:xfrm>
        </p:spPr>
        <p:txBody>
          <a:bodyPr>
            <a:noAutofit/>
          </a:bodyPr>
          <a:lstStyle/>
          <a:p>
            <a:r>
              <a:rPr lang="en-US" sz="3600" b="1" dirty="0">
                <a:solidFill>
                  <a:srgbClr val="FFFF00"/>
                </a:solidFill>
                <a:latin typeface="Arial"/>
              </a:rPr>
              <a:t>The Jewish canon comprises twenty-four </a:t>
            </a:r>
            <a:r>
              <a:rPr lang="en-US" sz="3600" b="1" dirty="0" smtClean="0">
                <a:solidFill>
                  <a:srgbClr val="FFFF00"/>
                </a:solidFill>
                <a:latin typeface="Arial"/>
              </a:rPr>
              <a:t>books,</a:t>
            </a:r>
            <a:br>
              <a:rPr lang="en-US" sz="3600" b="1" dirty="0" smtClean="0">
                <a:solidFill>
                  <a:srgbClr val="FFFF00"/>
                </a:solidFill>
                <a:latin typeface="Arial"/>
              </a:rPr>
            </a:br>
            <a:r>
              <a:rPr lang="en-US" sz="3600" dirty="0" smtClean="0">
                <a:solidFill>
                  <a:schemeClr val="bg1"/>
                </a:solidFill>
                <a:latin typeface="Arial"/>
              </a:rPr>
              <a:t> </a:t>
            </a:r>
            <a:br>
              <a:rPr lang="en-US" sz="3600" dirty="0" smtClean="0">
                <a:solidFill>
                  <a:schemeClr val="bg1"/>
                </a:solidFill>
                <a:latin typeface="Arial"/>
              </a:rPr>
            </a:br>
            <a:r>
              <a:rPr lang="en-US" sz="3200" b="1" dirty="0" smtClean="0">
                <a:solidFill>
                  <a:schemeClr val="bg1"/>
                </a:solidFill>
                <a:latin typeface="Arial"/>
              </a:rPr>
              <a:t>the </a:t>
            </a:r>
            <a:r>
              <a:rPr lang="en-US" sz="3200" b="1" dirty="0">
                <a:solidFill>
                  <a:schemeClr val="bg1"/>
                </a:solidFill>
                <a:latin typeface="Arial"/>
              </a:rPr>
              <a:t>five of the Pentateuch</a:t>
            </a:r>
            <a:r>
              <a:rPr lang="en-US" sz="3200" b="1" dirty="0" smtClean="0">
                <a:solidFill>
                  <a:schemeClr val="bg1"/>
                </a:solidFill>
                <a:latin typeface="Arial"/>
              </a:rPr>
              <a:t>,</a:t>
            </a:r>
            <a:br>
              <a:rPr lang="en-US" sz="3200" b="1" dirty="0" smtClean="0">
                <a:solidFill>
                  <a:schemeClr val="bg1"/>
                </a:solidFill>
                <a:latin typeface="Arial"/>
              </a:rPr>
            </a:br>
            <a:r>
              <a:rPr lang="en-US" sz="2800" dirty="0" smtClean="0">
                <a:solidFill>
                  <a:schemeClr val="bg1"/>
                </a:solidFill>
                <a:latin typeface="Arial"/>
              </a:rPr>
              <a:t> </a:t>
            </a:r>
            <a:br>
              <a:rPr lang="en-US" sz="2800" dirty="0" smtClean="0">
                <a:solidFill>
                  <a:schemeClr val="bg1"/>
                </a:solidFill>
                <a:latin typeface="Arial"/>
              </a:rPr>
            </a:br>
            <a:r>
              <a:rPr lang="en-US" sz="3200" b="1" dirty="0" smtClean="0">
                <a:solidFill>
                  <a:schemeClr val="bg1"/>
                </a:solidFill>
                <a:latin typeface="Arial"/>
              </a:rPr>
              <a:t>eight </a:t>
            </a:r>
            <a:r>
              <a:rPr lang="en-US" sz="3200" b="1" dirty="0">
                <a:solidFill>
                  <a:schemeClr val="bg1"/>
                </a:solidFill>
                <a:latin typeface="Arial"/>
              </a:rPr>
              <a:t>books of the </a:t>
            </a:r>
            <a:r>
              <a:rPr lang="en-US" sz="3200" b="1" dirty="0" smtClean="0">
                <a:solidFill>
                  <a:schemeClr val="bg1"/>
                </a:solidFill>
                <a:latin typeface="Arial"/>
              </a:rPr>
              <a:t>Prophets</a:t>
            </a:r>
            <a:r>
              <a:rPr lang="en-US" sz="1800" b="1" dirty="0" smtClean="0">
                <a:solidFill>
                  <a:schemeClr val="bg1"/>
                </a:solidFill>
                <a:latin typeface="Arial"/>
              </a:rPr>
              <a:t/>
            </a:r>
            <a:br>
              <a:rPr lang="en-US" sz="1800" b="1" dirty="0" smtClean="0">
                <a:solidFill>
                  <a:schemeClr val="bg1"/>
                </a:solidFill>
                <a:latin typeface="Arial"/>
              </a:rPr>
            </a:br>
            <a:r>
              <a:rPr lang="en-US" sz="1800" dirty="0" smtClean="0">
                <a:solidFill>
                  <a:schemeClr val="bg1"/>
                </a:solidFill>
                <a:latin typeface="Arial"/>
              </a:rPr>
              <a:t> </a:t>
            </a:r>
            <a:r>
              <a:rPr lang="en-US" sz="2000" dirty="0">
                <a:solidFill>
                  <a:schemeClr val="bg1"/>
                </a:solidFill>
                <a:latin typeface="Arial"/>
              </a:rPr>
              <a:t>(Joshua, Judges, Samuel, Kings, Isaiah</a:t>
            </a:r>
            <a:r>
              <a:rPr lang="en-US" sz="2000" dirty="0" smtClean="0">
                <a:solidFill>
                  <a:schemeClr val="bg1"/>
                </a:solidFill>
                <a:latin typeface="Arial"/>
              </a:rPr>
              <a:t>,</a:t>
            </a:r>
            <a:br>
              <a:rPr lang="en-US" sz="2000" dirty="0" smtClean="0">
                <a:solidFill>
                  <a:schemeClr val="bg1"/>
                </a:solidFill>
                <a:latin typeface="Arial"/>
              </a:rPr>
            </a:br>
            <a:r>
              <a:rPr lang="en-US" sz="2000" dirty="0" smtClean="0">
                <a:solidFill>
                  <a:schemeClr val="bg1"/>
                </a:solidFill>
                <a:latin typeface="Arial"/>
              </a:rPr>
              <a:t>Jeremiah</a:t>
            </a:r>
            <a:r>
              <a:rPr lang="en-US" sz="2000" dirty="0">
                <a:solidFill>
                  <a:schemeClr val="bg1"/>
                </a:solidFill>
                <a:latin typeface="Arial"/>
              </a:rPr>
              <a:t>, Ezekiel, the Minor Prophets</a:t>
            </a:r>
            <a:r>
              <a:rPr lang="en-US" sz="2000" dirty="0" smtClean="0">
                <a:solidFill>
                  <a:schemeClr val="bg1"/>
                </a:solidFill>
                <a:latin typeface="Arial"/>
              </a:rPr>
              <a:t>),</a:t>
            </a:r>
            <a:br>
              <a:rPr lang="en-US" sz="2000" dirty="0" smtClean="0">
                <a:solidFill>
                  <a:schemeClr val="bg1"/>
                </a:solidFill>
                <a:latin typeface="Arial"/>
              </a:rPr>
            </a:br>
            <a:r>
              <a:rPr lang="en-US" sz="1800" dirty="0" smtClean="0">
                <a:solidFill>
                  <a:schemeClr val="bg1"/>
                </a:solidFill>
                <a:latin typeface="Arial"/>
              </a:rPr>
              <a:t> </a:t>
            </a:r>
            <a:br>
              <a:rPr lang="en-US" sz="1800" dirty="0" smtClean="0">
                <a:solidFill>
                  <a:schemeClr val="bg1"/>
                </a:solidFill>
                <a:latin typeface="Arial"/>
              </a:rPr>
            </a:br>
            <a:r>
              <a:rPr lang="en-US" sz="3200" b="1" dirty="0" smtClean="0">
                <a:solidFill>
                  <a:schemeClr val="bg1"/>
                </a:solidFill>
                <a:latin typeface="Arial"/>
              </a:rPr>
              <a:t>and </a:t>
            </a:r>
            <a:r>
              <a:rPr lang="en-US" sz="3200" b="1" dirty="0">
                <a:solidFill>
                  <a:schemeClr val="bg1"/>
                </a:solidFill>
                <a:latin typeface="Arial"/>
              </a:rPr>
              <a:t>eleven Hagiographa </a:t>
            </a:r>
            <a:r>
              <a:rPr lang="en-US" sz="1800" b="1" dirty="0" smtClean="0">
                <a:solidFill>
                  <a:schemeClr val="bg1"/>
                </a:solidFill>
                <a:latin typeface="Arial"/>
              </a:rPr>
              <a:t/>
            </a:r>
            <a:br>
              <a:rPr lang="en-US" sz="1800" b="1" dirty="0" smtClean="0">
                <a:solidFill>
                  <a:schemeClr val="bg1"/>
                </a:solidFill>
                <a:latin typeface="Arial"/>
              </a:rPr>
            </a:br>
            <a:r>
              <a:rPr lang="en-US" sz="2000" dirty="0" smtClean="0">
                <a:solidFill>
                  <a:schemeClr val="bg1"/>
                </a:solidFill>
                <a:latin typeface="Arial"/>
              </a:rPr>
              <a:t>(</a:t>
            </a:r>
            <a:r>
              <a:rPr lang="en-US" sz="2000" dirty="0">
                <a:solidFill>
                  <a:schemeClr val="bg1"/>
                </a:solidFill>
                <a:latin typeface="Arial"/>
              </a:rPr>
              <a:t>Psalms, Proverbs, Job, Song of Solomon, Ruth, Lamentations, Ecclesiastes, Esther</a:t>
            </a:r>
            <a:r>
              <a:rPr lang="en-US" sz="2000" dirty="0" smtClean="0">
                <a:solidFill>
                  <a:schemeClr val="bg1"/>
                </a:solidFill>
                <a:latin typeface="Arial"/>
              </a:rPr>
              <a:t>, Daniel</a:t>
            </a:r>
            <a:r>
              <a:rPr lang="en-US" sz="2000" dirty="0">
                <a:solidFill>
                  <a:schemeClr val="bg1"/>
                </a:solidFill>
                <a:latin typeface="Arial"/>
              </a:rPr>
              <a:t>, Ezra, and Chronicles</a:t>
            </a:r>
            <a:r>
              <a:rPr lang="en-US" sz="2000" dirty="0" smtClean="0">
                <a:solidFill>
                  <a:schemeClr val="bg1"/>
                </a:solidFill>
                <a:latin typeface="Arial"/>
              </a:rPr>
              <a:t>).</a:t>
            </a:r>
            <a:br>
              <a:rPr lang="en-US" sz="2000" dirty="0" smtClean="0">
                <a:solidFill>
                  <a:schemeClr val="bg1"/>
                </a:solidFill>
                <a:latin typeface="Arial"/>
              </a:rPr>
            </a:br>
            <a:r>
              <a:rPr lang="en-US" sz="1800" dirty="0" smtClean="0">
                <a:solidFill>
                  <a:schemeClr val="bg1"/>
                </a:solidFill>
                <a:latin typeface="Arial"/>
              </a:rPr>
              <a:t> </a:t>
            </a:r>
            <a:br>
              <a:rPr lang="en-US" sz="1800" dirty="0" smtClean="0">
                <a:solidFill>
                  <a:schemeClr val="bg1"/>
                </a:solidFill>
                <a:latin typeface="Arial"/>
              </a:rPr>
            </a:br>
            <a:r>
              <a:rPr lang="en-US" sz="1200" dirty="0" smtClean="0">
                <a:solidFill>
                  <a:schemeClr val="bg1"/>
                </a:solidFill>
                <a:latin typeface="Arial"/>
              </a:rPr>
              <a:t>Samuel </a:t>
            </a:r>
            <a:r>
              <a:rPr lang="en-US" sz="1200" dirty="0">
                <a:solidFill>
                  <a:schemeClr val="bg1"/>
                </a:solidFill>
                <a:latin typeface="Arial"/>
              </a:rPr>
              <a:t>and Kings form but a single book each, as is seen in Aquila's Greek translation. The "twelve" prophets were known to </a:t>
            </a:r>
            <a:r>
              <a:rPr lang="en-US" sz="1200" dirty="0" err="1">
                <a:solidFill>
                  <a:schemeClr val="bg1"/>
                </a:solidFill>
                <a:latin typeface="Arial"/>
              </a:rPr>
              <a:t>Ecclus</a:t>
            </a:r>
            <a:r>
              <a:rPr lang="en-US" sz="1200" dirty="0">
                <a:solidFill>
                  <a:schemeClr val="bg1"/>
                </a:solidFill>
                <a:latin typeface="Arial"/>
              </a:rPr>
              <a:t>. (Sirach) as one book (xlix. 10), and the separation of Ezra from Nehemiah is not indicated in either the Talmud or the </a:t>
            </a:r>
            <a:r>
              <a:rPr lang="en-US" sz="1200" dirty="0" err="1">
                <a:solidFill>
                  <a:schemeClr val="bg1"/>
                </a:solidFill>
                <a:latin typeface="Arial"/>
              </a:rPr>
              <a:t>Masorah</a:t>
            </a:r>
            <a:r>
              <a:rPr lang="en-US" sz="1200" dirty="0" smtClean="0">
                <a:solidFill>
                  <a:schemeClr val="bg1"/>
                </a:solidFill>
                <a:latin typeface="Arial"/>
              </a:rPr>
              <a:t>... </a:t>
            </a:r>
            <a:br>
              <a:rPr lang="en-US" sz="1200" dirty="0" smtClean="0">
                <a:solidFill>
                  <a:schemeClr val="bg1"/>
                </a:solidFill>
                <a:latin typeface="Arial"/>
              </a:rPr>
            </a:br>
            <a:r>
              <a:rPr lang="en-US" sz="1200" dirty="0" smtClean="0">
                <a:solidFill>
                  <a:schemeClr val="bg1"/>
                </a:solidFill>
                <a:latin typeface="Arial"/>
              </a:rPr>
              <a:t>The </a:t>
            </a:r>
            <a:r>
              <a:rPr lang="en-US" sz="1200" dirty="0">
                <a:solidFill>
                  <a:schemeClr val="bg1"/>
                </a:solidFill>
                <a:latin typeface="Arial"/>
              </a:rPr>
              <a:t>division of the Prophets into  ("Earlier Prophets") and  ("Later Prophets</a:t>
            </a:r>
            <a:r>
              <a:rPr lang="en-US" sz="1200" dirty="0" smtClean="0">
                <a:solidFill>
                  <a:schemeClr val="bg1"/>
                </a:solidFill>
                <a:latin typeface="Arial"/>
              </a:rPr>
              <a:t>)</a:t>
            </a:r>
            <a:br>
              <a:rPr lang="en-US" sz="1200" dirty="0" smtClean="0">
                <a:solidFill>
                  <a:schemeClr val="bg1"/>
                </a:solidFill>
                <a:latin typeface="Arial"/>
              </a:rPr>
            </a:br>
            <a:r>
              <a:rPr lang="en-US" sz="1200" dirty="0" smtClean="0">
                <a:solidFill>
                  <a:schemeClr val="bg1"/>
                </a:solidFill>
                <a:latin typeface="Arial"/>
              </a:rPr>
              <a:t>was </a:t>
            </a:r>
            <a:r>
              <a:rPr lang="en-US" sz="1200" dirty="0">
                <a:solidFill>
                  <a:schemeClr val="bg1"/>
                </a:solidFill>
                <a:latin typeface="Arial"/>
              </a:rPr>
              <a:t>introduced by the </a:t>
            </a:r>
            <a:r>
              <a:rPr lang="en-US" sz="1200" dirty="0" err="1">
                <a:solidFill>
                  <a:schemeClr val="bg1"/>
                </a:solidFill>
                <a:latin typeface="Arial"/>
              </a:rPr>
              <a:t>Masorah</a:t>
            </a:r>
            <a:r>
              <a:rPr lang="en-US" sz="1200" dirty="0">
                <a:solidFill>
                  <a:schemeClr val="bg1"/>
                </a:solidFill>
                <a:latin typeface="Arial"/>
              </a:rPr>
              <a:t>..</a:t>
            </a:r>
            <a:endParaRPr lang="en-US" sz="1200" dirty="0">
              <a:solidFill>
                <a:schemeClr val="bg1"/>
              </a:solidFill>
            </a:endParaRPr>
          </a:p>
        </p:txBody>
      </p:sp>
      <p:sp>
        <p:nvSpPr>
          <p:cNvPr id="3" name="Subtitle 2"/>
          <p:cNvSpPr>
            <a:spLocks noGrp="1"/>
          </p:cNvSpPr>
          <p:nvPr>
            <p:ph type="subTitle" idx="1"/>
          </p:nvPr>
        </p:nvSpPr>
        <p:spPr>
          <a:xfrm>
            <a:off x="2" y="6134400"/>
            <a:ext cx="12191997" cy="710655"/>
          </a:xfr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a:normAutofit fontScale="62500" lnSpcReduction="20000"/>
          </a:bodyPr>
          <a:lstStyle/>
          <a:p>
            <a:r>
              <a:rPr lang="en-US" sz="4300" b="1" dirty="0" smtClean="0">
                <a:solidFill>
                  <a:schemeClr val="bg1"/>
                </a:solidFill>
              </a:rPr>
              <a:t>http</a:t>
            </a:r>
            <a:r>
              <a:rPr lang="en-US" sz="4300" b="1" dirty="0">
                <a:solidFill>
                  <a:schemeClr val="bg1"/>
                </a:solidFill>
              </a:rPr>
              <a:t>://www.jewishencyclopedia.com</a:t>
            </a:r>
            <a:r>
              <a:rPr lang="en-US" sz="4300" b="1" dirty="0" smtClean="0">
                <a:solidFill>
                  <a:schemeClr val="bg1"/>
                </a:solidFill>
              </a:rPr>
              <a:t>/</a:t>
            </a:r>
          </a:p>
          <a:p>
            <a:r>
              <a:rPr lang="en-US" dirty="0" smtClean="0">
                <a:solidFill>
                  <a:schemeClr val="bg1"/>
                </a:solidFill>
              </a:rPr>
              <a:t>articles/3259-bible-canon.com/articles/3259-bible-canon</a:t>
            </a:r>
            <a:endParaRPr lang="en-US" dirty="0">
              <a:solidFill>
                <a:schemeClr val="bg1"/>
              </a:solidFill>
            </a:endParaRPr>
          </a:p>
        </p:txBody>
      </p:sp>
      <p:sp>
        <p:nvSpPr>
          <p:cNvPr id="26" name="Oval 25"/>
          <p:cNvSpPr/>
          <p:nvPr/>
        </p:nvSpPr>
        <p:spPr>
          <a:xfrm>
            <a:off x="6808157" y="4281163"/>
            <a:ext cx="900752" cy="56638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ight Arrow 26"/>
          <p:cNvSpPr/>
          <p:nvPr/>
        </p:nvSpPr>
        <p:spPr>
          <a:xfrm flipH="1">
            <a:off x="8915400" y="3780431"/>
            <a:ext cx="3190168" cy="1542197"/>
          </a:xfrm>
          <a:prstGeom prst="rightArrow">
            <a:avLst>
              <a:gd name="adj1" fmla="val 72222"/>
              <a:gd name="adj2" fmla="val 49853"/>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rPr>
              <a:t>Daniel in the Writings</a:t>
            </a:r>
            <a:endParaRPr lang="en-US" sz="3200" b="1" dirty="0">
              <a:solidFill>
                <a:prstClr val="white"/>
              </a:solidFill>
            </a:endParaRPr>
          </a:p>
        </p:txBody>
      </p:sp>
    </p:spTree>
    <p:extLst>
      <p:ext uri="{BB962C8B-B14F-4D97-AF65-F5344CB8AC3E}">
        <p14:creationId xmlns:p14="http://schemas.microsoft.com/office/powerpoint/2010/main" val="2390929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1"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6858000"/>
          </a:xfrm>
        </p:spPr>
        <p:txBody>
          <a:bodyPr>
            <a:normAutofit/>
          </a:bodyPr>
          <a:lstStyle/>
          <a:p>
            <a:r>
              <a:rPr lang="en-US" dirty="0"/>
              <a:t/>
            </a:r>
            <a:br>
              <a:rPr lang="en-US" dirty="0"/>
            </a:br>
            <a:endParaRPr lang="en-US" dirty="0"/>
          </a:p>
        </p:txBody>
      </p:sp>
      <p:sp>
        <p:nvSpPr>
          <p:cNvPr id="4" name="Rectangle 3"/>
          <p:cNvSpPr/>
          <p:nvPr/>
        </p:nvSpPr>
        <p:spPr>
          <a:xfrm>
            <a:off x="0" y="6020485"/>
            <a:ext cx="1219200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-http://www.livius.org/sources/content/nabonidus-cylinder-from-ur/ </a:t>
            </a:r>
          </a:p>
        </p:txBody>
      </p:sp>
      <p:sp>
        <p:nvSpPr>
          <p:cNvPr id="5" name="Rectangle 4"/>
          <p:cNvSpPr/>
          <p:nvPr/>
        </p:nvSpPr>
        <p:spPr>
          <a:xfrm>
            <a:off x="0" y="6389817"/>
            <a:ext cx="12192000" cy="338554"/>
          </a:xfrm>
          <a:prstGeom prst="rect">
            <a:avLst/>
          </a:prstGeom>
          <a:solidFill>
            <a:schemeClr val="tx1">
              <a:lumMod val="75000"/>
              <a:lumOff val="25000"/>
            </a:schemeClr>
          </a:solidFill>
        </p:spPr>
        <p:txBody>
          <a:bodyPr wrap="square">
            <a:spAutoFit/>
          </a:bodyPr>
          <a:lstStyle/>
          <a:p>
            <a:r>
              <a:rPr lang="en-US" sz="1600" i="1" dirty="0">
                <a:solidFill>
                  <a:schemeClr val="bg1"/>
                </a:solidFill>
                <a:latin typeface="Calibri Light" panose="020F0302020204030204"/>
                <a:ea typeface="+mj-ea"/>
                <a:cs typeface="+mj-cs"/>
              </a:rPr>
              <a:t>the spelling differs,  not surprising,  but the identity is accepted</a:t>
            </a:r>
            <a:r>
              <a:rPr lang="en-US" sz="1600" i="1" dirty="0" smtClean="0">
                <a:solidFill>
                  <a:schemeClr val="bg1"/>
                </a:solidFill>
                <a:latin typeface="Calibri Light" panose="020F0302020204030204"/>
                <a:ea typeface="+mj-ea"/>
                <a:cs typeface="+mj-cs"/>
              </a:rPr>
              <a:t>.</a:t>
            </a:r>
            <a:endParaRPr lang="en-US" sz="1600" i="1" dirty="0">
              <a:solidFill>
                <a:schemeClr val="bg1"/>
              </a:solidFill>
            </a:endParaRPr>
          </a:p>
        </p:txBody>
      </p:sp>
      <p:grpSp>
        <p:nvGrpSpPr>
          <p:cNvPr id="6" name="Group 5"/>
          <p:cNvGrpSpPr/>
          <p:nvPr/>
        </p:nvGrpSpPr>
        <p:grpSpPr>
          <a:xfrm>
            <a:off x="1" y="3095251"/>
            <a:ext cx="2895600" cy="2734049"/>
            <a:chOff x="805902" y="4453526"/>
            <a:chExt cx="2348660" cy="2143155"/>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237" y="4453526"/>
              <a:ext cx="1983567" cy="1317213"/>
            </a:xfrm>
            <a:prstGeom prst="rect">
              <a:avLst/>
            </a:prstGeom>
            <a:noFill/>
            <a:ln w="571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Lst>
          </p:spPr>
        </p:pic>
        <p:sp>
          <p:nvSpPr>
            <p:cNvPr id="8" name="Rectangle 7"/>
            <p:cNvSpPr/>
            <p:nvPr/>
          </p:nvSpPr>
          <p:spPr>
            <a:xfrm>
              <a:off x="805902" y="5938672"/>
              <a:ext cx="2348660" cy="658009"/>
            </a:xfrm>
            <a:prstGeom prst="rect">
              <a:avLst/>
            </a:prstGeom>
          </p:spPr>
          <p:txBody>
            <a:bodyPr wrap="square">
              <a:spAutoFit/>
            </a:bodyPr>
            <a:lstStyle/>
            <a:p>
              <a:r>
                <a:rPr lang="en-US" sz="1200" dirty="0">
                  <a:solidFill>
                    <a:schemeClr val="bg1">
                      <a:lumMod val="65000"/>
                    </a:schemeClr>
                  </a:solidFill>
                </a:rPr>
                <a:t>Osama </a:t>
              </a:r>
              <a:r>
                <a:rPr lang="en-US" sz="1200" dirty="0" err="1">
                  <a:solidFill>
                    <a:schemeClr val="bg1">
                      <a:lumMod val="65000"/>
                    </a:schemeClr>
                  </a:solidFill>
                </a:rPr>
                <a:t>Shukir</a:t>
              </a:r>
              <a:r>
                <a:rPr lang="en-US" sz="1200" dirty="0">
                  <a:solidFill>
                    <a:schemeClr val="bg1">
                      <a:lumMod val="65000"/>
                    </a:schemeClr>
                  </a:solidFill>
                </a:rPr>
                <a:t> Muhammed Amin </a:t>
              </a:r>
              <a:r>
                <a:rPr lang="en-US" sz="1200" dirty="0" smtClean="0">
                  <a:solidFill>
                    <a:schemeClr val="bg1">
                      <a:lumMod val="65000"/>
                    </a:schemeClr>
                  </a:solidFill>
                </a:rPr>
                <a:t>FRCP (</a:t>
              </a:r>
              <a:r>
                <a:rPr lang="en-US" sz="1200" dirty="0" err="1">
                  <a:solidFill>
                    <a:schemeClr val="bg1">
                      <a:lumMod val="65000"/>
                    </a:schemeClr>
                  </a:solidFill>
                </a:rPr>
                <a:t>Glasg</a:t>
              </a:r>
              <a:r>
                <a:rPr lang="en-US" sz="1200" dirty="0" smtClean="0">
                  <a:solidFill>
                    <a:schemeClr val="bg1">
                      <a:lumMod val="65000"/>
                    </a:schemeClr>
                  </a:solidFill>
                </a:rPr>
                <a:t>)</a:t>
              </a:r>
            </a:p>
            <a:p>
              <a:r>
                <a:rPr lang="en-US" sz="1200" dirty="0" smtClean="0">
                  <a:solidFill>
                    <a:schemeClr val="bg1">
                      <a:lumMod val="65000"/>
                    </a:schemeClr>
                  </a:solidFill>
                  <a:latin typeface="Arial"/>
                </a:rPr>
                <a:t>Creative </a:t>
              </a:r>
              <a:r>
                <a:rPr lang="en-US" sz="1200" dirty="0">
                  <a:solidFill>
                    <a:schemeClr val="bg1">
                      <a:lumMod val="65000"/>
                    </a:schemeClr>
                  </a:solidFill>
                  <a:latin typeface="Arial"/>
                </a:rPr>
                <a:t>Commons Attribution-Share Alike 4.0 International license.</a:t>
              </a:r>
              <a:endParaRPr lang="en-US" sz="1200" dirty="0">
                <a:solidFill>
                  <a:schemeClr val="bg1">
                    <a:lumMod val="65000"/>
                  </a:schemeClr>
                </a:solidFill>
              </a:endParaRPr>
            </a:p>
          </p:txBody>
        </p:sp>
      </p:grpSp>
      <p:sp>
        <p:nvSpPr>
          <p:cNvPr id="9" name="Rounded Rectangular Callout 8"/>
          <p:cNvSpPr/>
          <p:nvPr/>
        </p:nvSpPr>
        <p:spPr>
          <a:xfrm>
            <a:off x="2689653" y="209550"/>
            <a:ext cx="9368997" cy="5029200"/>
          </a:xfrm>
          <a:prstGeom prst="wedgeRoundRectCallout">
            <a:avLst>
              <a:gd name="adj1" fmla="val -53834"/>
              <a:gd name="adj2" fmla="val 26027"/>
              <a:gd name="adj3" fmla="val 1666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ea typeface="+mj-ea"/>
                <a:cs typeface="+mj-cs"/>
              </a:rPr>
              <a:t>As for me, </a:t>
            </a:r>
            <a:r>
              <a:rPr lang="en-US" sz="3600" dirty="0" err="1">
                <a:solidFill>
                  <a:srgbClr val="FFFF00"/>
                </a:solidFill>
                <a:ea typeface="+mj-ea"/>
                <a:cs typeface="+mj-cs"/>
              </a:rPr>
              <a:t>Nabonidus</a:t>
            </a:r>
            <a:r>
              <a:rPr lang="en-US" sz="3600" dirty="0">
                <a:solidFill>
                  <a:srgbClr val="FFFF00"/>
                </a:solidFill>
                <a:ea typeface="+mj-ea"/>
                <a:cs typeface="+mj-cs"/>
              </a:rPr>
              <a:t>, king of Babylon,</a:t>
            </a:r>
            <a:r>
              <a:rPr lang="en-US" sz="3600" dirty="0">
                <a:solidFill>
                  <a:schemeClr val="bg1"/>
                </a:solidFill>
                <a:ea typeface="+mj-ea"/>
                <a:cs typeface="+mj-cs"/>
              </a:rPr>
              <a:t> save me from sinning against your great </a:t>
            </a:r>
            <a:r>
              <a:rPr lang="en-US" sz="3600" dirty="0" smtClean="0">
                <a:solidFill>
                  <a:schemeClr val="bg1"/>
                </a:solidFill>
                <a:ea typeface="+mj-ea"/>
                <a:cs typeface="+mj-cs"/>
              </a:rPr>
              <a:t>godhead  </a:t>
            </a:r>
            <a:r>
              <a:rPr lang="en-US" sz="3600" dirty="0">
                <a:solidFill>
                  <a:schemeClr val="bg1"/>
                </a:solidFill>
                <a:ea typeface="+mj-ea"/>
                <a:cs typeface="+mj-cs"/>
              </a:rPr>
              <a:t>and grant me as a present a life long of days, </a:t>
            </a:r>
            <a:r>
              <a:rPr lang="en-US" sz="3600" dirty="0">
                <a:solidFill>
                  <a:srgbClr val="FFFF00"/>
                </a:solidFill>
                <a:ea typeface="+mj-ea"/>
                <a:cs typeface="+mj-cs"/>
              </a:rPr>
              <a:t>and as for Belshazzar</a:t>
            </a:r>
            <a:r>
              <a:rPr lang="en-US" sz="3600" dirty="0" smtClean="0">
                <a:solidFill>
                  <a:srgbClr val="FFFF00"/>
                </a:solidFill>
                <a:ea typeface="+mj-ea"/>
                <a:cs typeface="+mj-cs"/>
              </a:rPr>
              <a:t>, the </a:t>
            </a:r>
            <a:r>
              <a:rPr lang="en-US" sz="3600" dirty="0">
                <a:solidFill>
                  <a:srgbClr val="FFFF00"/>
                </a:solidFill>
                <a:ea typeface="+mj-ea"/>
                <a:cs typeface="+mj-cs"/>
              </a:rPr>
              <a:t>eldest son </a:t>
            </a:r>
            <a:r>
              <a:rPr lang="en-US" sz="3600" dirty="0" smtClean="0">
                <a:solidFill>
                  <a:srgbClr val="FFFF00"/>
                </a:solidFill>
                <a:ea typeface="+mj-ea"/>
                <a:cs typeface="+mj-cs"/>
              </a:rPr>
              <a:t>– my  </a:t>
            </a:r>
            <a:r>
              <a:rPr lang="en-US" sz="3600" dirty="0">
                <a:solidFill>
                  <a:srgbClr val="FFFF00"/>
                </a:solidFill>
                <a:ea typeface="+mj-ea"/>
                <a:cs typeface="+mj-cs"/>
              </a:rPr>
              <a:t>offspring </a:t>
            </a:r>
            <a:r>
              <a:rPr lang="en-US" sz="3600" dirty="0" smtClean="0">
                <a:solidFill>
                  <a:srgbClr val="FFFF00"/>
                </a:solidFill>
                <a:ea typeface="+mj-ea"/>
                <a:cs typeface="+mj-cs"/>
              </a:rPr>
              <a:t> </a:t>
            </a:r>
            <a:r>
              <a:rPr lang="en-US" sz="3600" dirty="0" smtClean="0">
                <a:solidFill>
                  <a:schemeClr val="bg1"/>
                </a:solidFill>
                <a:ea typeface="+mj-ea"/>
                <a:cs typeface="+mj-cs"/>
              </a:rPr>
              <a:t>- </a:t>
            </a:r>
            <a:r>
              <a:rPr lang="en-US" sz="3600" dirty="0">
                <a:solidFill>
                  <a:schemeClr val="bg1"/>
                </a:solidFill>
                <a:ea typeface="+mj-ea"/>
                <a:cs typeface="+mj-cs"/>
              </a:rPr>
              <a:t>instill reverence for your great godhead in his heart and may he not </a:t>
            </a:r>
            <a:r>
              <a:rPr lang="en-US" sz="3600" dirty="0" smtClean="0">
                <a:solidFill>
                  <a:schemeClr val="bg1"/>
                </a:solidFill>
                <a:ea typeface="+mj-ea"/>
                <a:cs typeface="+mj-cs"/>
              </a:rPr>
              <a:t>commit  </a:t>
            </a:r>
            <a:r>
              <a:rPr lang="en-US" sz="3600" dirty="0">
                <a:solidFill>
                  <a:schemeClr val="bg1"/>
                </a:solidFill>
                <a:ea typeface="+mj-ea"/>
                <a:cs typeface="+mj-cs"/>
              </a:rPr>
              <a:t>any cultic mistake, may he be sated with a life of plenitude</a:t>
            </a:r>
            <a:r>
              <a:rPr lang="en-US" sz="3600" dirty="0" smtClean="0">
                <a:solidFill>
                  <a:schemeClr val="bg1"/>
                </a:solidFill>
                <a:ea typeface="+mj-ea"/>
                <a:cs typeface="+mj-cs"/>
              </a:rPr>
              <a:t>.</a:t>
            </a:r>
            <a:endParaRPr lang="en-US" dirty="0">
              <a:solidFill>
                <a:schemeClr val="bg1"/>
              </a:solidFill>
            </a:endParaRPr>
          </a:p>
        </p:txBody>
      </p:sp>
    </p:spTree>
    <p:extLst>
      <p:ext uri="{BB962C8B-B14F-4D97-AF65-F5344CB8AC3E}">
        <p14:creationId xmlns:p14="http://schemas.microsoft.com/office/powerpoint/2010/main" val="3403351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2281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579177" y="3669566"/>
              <a:ext cx="296555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rgbClr val="FF0000"/>
                  </a:solidFill>
                  <a:effectLst>
                    <a:outerShdw blurRad="76200" dist="50800" dir="5400000" algn="tl" rotWithShape="0">
                      <a:srgbClr val="000000">
                        <a:alpha val="65000"/>
                      </a:srgbClr>
                    </a:outerShdw>
                  </a:effectLst>
                </a:rPr>
                <a:t>BELSHAZZAR</a:t>
              </a:r>
              <a:endParaRPr lang="en-US" sz="4000" b="1" spc="50" dirty="0">
                <a:ln w="11430"/>
                <a:solidFill>
                  <a:srgbClr val="FF0000"/>
                </a:solidFill>
                <a:effectLst>
                  <a:outerShdw blurRad="76200" dist="50800" dir="5400000" algn="tl" rotWithShape="0">
                    <a:srgbClr val="000000">
                      <a:alpha val="65000"/>
                    </a:srgbClr>
                  </a:outerShdw>
                </a:effectLst>
              </a:endParaRPr>
            </a:p>
          </p:txBody>
        </p:sp>
      </p:grpSp>
      <p:sp>
        <p:nvSpPr>
          <p:cNvPr id="3" name="Rectangle 2"/>
          <p:cNvSpPr/>
          <p:nvPr/>
        </p:nvSpPr>
        <p:spPr>
          <a:xfrm rot="21026066">
            <a:off x="1726468" y="2208796"/>
            <a:ext cx="9310561" cy="1708160"/>
          </a:xfrm>
          <a:prstGeom prst="rect">
            <a:avLst/>
          </a:prstGeom>
          <a:noFill/>
          <a:ln w="38100">
            <a:solidFill>
              <a:srgbClr val="C00000"/>
            </a:solidFill>
          </a:ln>
          <a:effectLst>
            <a:outerShdw blurRad="190500" dist="228600" dir="2700000" algn="ctr">
              <a:srgbClr val="000000">
                <a:alpha val="30000"/>
              </a:srgbClr>
            </a:outerShdw>
          </a:effectLst>
        </p:spPr>
        <p:txBody>
          <a:bodyPr wrap="none" lIns="91440" tIns="45720" rIns="91440" bIns="45720">
            <a:spAutoFit/>
          </a:bodyPr>
          <a:lstStyle/>
          <a:p>
            <a:pPr algn="ctr"/>
            <a:r>
              <a:rPr lang="en-US" sz="10500" b="1"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Arial Black" panose="020B0A04020102020204" pitchFamily="34" charset="0"/>
              </a:rPr>
              <a:t>FOUND HIM!</a:t>
            </a:r>
            <a:endParaRPr lang="en-US" sz="105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spTree>
    <p:extLst>
      <p:ext uri="{BB962C8B-B14F-4D97-AF65-F5344CB8AC3E}">
        <p14:creationId xmlns:p14="http://schemas.microsoft.com/office/powerpoint/2010/main" val="3596562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38317"/>
            <a:ext cx="11139536" cy="578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75" y="1374388"/>
            <a:ext cx="10287049" cy="51540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7205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086" y="724505"/>
            <a:ext cx="10195914" cy="568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33286" y="2443514"/>
            <a:ext cx="6847772"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6278"/>
            <a:ext cx="12192000" cy="22243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rved Right Arrow 4"/>
          <p:cNvSpPr/>
          <p:nvPr/>
        </p:nvSpPr>
        <p:spPr>
          <a:xfrm rot="2049604">
            <a:off x="2326631" y="944220"/>
            <a:ext cx="1182343" cy="4104223"/>
          </a:xfrm>
          <a:prstGeom prst="curvedRightArrow">
            <a:avLst>
              <a:gd name="adj1" fmla="val 11806"/>
              <a:gd name="adj2" fmla="val 3646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953827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6633"/>
                                        </p:tgtEl>
                                        <p:attrNameLst>
                                          <p:attrName>style.visibility</p:attrName>
                                        </p:attrNameLst>
                                      </p:cBhvr>
                                      <p:to>
                                        <p:strVal val="visible"/>
                                      </p:to>
                                    </p:set>
                                    <p:animEffect transition="in" filter="fade">
                                      <p:cBhvr>
                                        <p:cTn id="10" dur="500"/>
                                        <p:tgtEl>
                                          <p:spTgt spid="266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6633"/>
                                        </p:tgtEl>
                                      </p:cBhvr>
                                    </p:animEffect>
                                    <p:set>
                                      <p:cBhvr>
                                        <p:cTn id="18" dur="1" fill="hold">
                                          <p:stCondLst>
                                            <p:cond delay="499"/>
                                          </p:stCondLst>
                                        </p:cTn>
                                        <p:tgtEl>
                                          <p:spTgt spid="26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60" y="0"/>
            <a:ext cx="98213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2608" y="2822028"/>
            <a:ext cx="7993117" cy="162384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2742" y="6180080"/>
            <a:ext cx="10536687" cy="78827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8169571" y="2879445"/>
            <a:ext cx="6836107" cy="107721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p>
            <a:endParaRPr lang="en-US" b="1" dirty="0" smtClean="0">
              <a:solidFill>
                <a:schemeClr val="bg1"/>
              </a:solidFill>
            </a:endParaRPr>
          </a:p>
          <a:p>
            <a:pPr algn="ctr"/>
            <a:r>
              <a:rPr lang="en-US" sz="2800" dirty="0" smtClean="0">
                <a:solidFill>
                  <a:schemeClr val="bg1"/>
                </a:solidFill>
              </a:rPr>
              <a:t>www.britannica.com/biography/Belshazzar</a:t>
            </a:r>
            <a:endParaRPr lang="en-US" dirty="0" smtClean="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2952071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75211" y="1905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741149" y="2765852"/>
              <a:ext cx="293830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DARIUS</a:t>
              </a:r>
            </a:p>
            <a:p>
              <a:pPr algn="ct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THE</a:t>
              </a:r>
              <a:b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b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MEDE</a:t>
              </a:r>
              <a:endParaRPr lang="en-US"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Tree>
    <p:extLst>
      <p:ext uri="{BB962C8B-B14F-4D97-AF65-F5344CB8AC3E}">
        <p14:creationId xmlns:p14="http://schemas.microsoft.com/office/powerpoint/2010/main" val="307199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8" y="-27296"/>
            <a:ext cx="7360692" cy="1897039"/>
          </a:xfr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solidFill>
                  <a:schemeClr val="bg1"/>
                </a:solidFill>
              </a:rPr>
              <a:t>Bibliotheca Sacra 173 </a:t>
            </a:r>
            <a:br>
              <a:rPr lang="en-US" sz="3600" b="1" dirty="0" smtClean="0">
                <a:solidFill>
                  <a:schemeClr val="bg1"/>
                </a:solidFill>
              </a:rPr>
            </a:br>
            <a:r>
              <a:rPr lang="en-US" sz="3600" b="1" dirty="0" smtClean="0">
                <a:solidFill>
                  <a:schemeClr val="bg1"/>
                </a:solidFill>
              </a:rPr>
              <a:t>(July-Sept. 2016); 315-23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Steven D. Anderson and Rodger C. Young</a:t>
            </a:r>
            <a:r>
              <a:rPr lang="en-US" sz="2400" b="1" dirty="0">
                <a:solidFill>
                  <a:schemeClr val="bg1"/>
                </a:solidFill>
              </a:rPr>
              <a:t/>
            </a:r>
            <a:br>
              <a:rPr lang="en-US" sz="2400" b="1" dirty="0">
                <a:solidFill>
                  <a:schemeClr val="bg1"/>
                </a:solidFill>
              </a:rPr>
            </a:br>
            <a:r>
              <a:rPr lang="en-US" sz="2400" b="1" dirty="0" smtClean="0">
                <a:solidFill>
                  <a:schemeClr val="bg1"/>
                </a:solidFill>
              </a:rPr>
              <a:t>online @    </a:t>
            </a:r>
            <a:r>
              <a:rPr lang="en-US" sz="2400" dirty="0" smtClean="0">
                <a:solidFill>
                  <a:schemeClr val="bg1"/>
                </a:solidFill>
              </a:rPr>
              <a:t>http</a:t>
            </a:r>
            <a:r>
              <a:rPr lang="en-US" sz="2400" dirty="0">
                <a:solidFill>
                  <a:schemeClr val="bg1"/>
                </a:solidFill>
              </a:rPr>
              <a:t>://www.rcyoung.org/articles/darius.pdf</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0" y="54593"/>
            <a:ext cx="4776378" cy="1747270"/>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32" y="2279177"/>
            <a:ext cx="11641320" cy="440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0489"/>
            <a:ext cx="579523" cy="34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39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308" y="-27296"/>
            <a:ext cx="7360692" cy="1897039"/>
          </a:xfrm>
          <a:solidFill>
            <a:srgbClr val="0070C0"/>
          </a:solidFill>
          <a:ln>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solidFill>
                  <a:schemeClr val="bg1"/>
                </a:solidFill>
              </a:rPr>
              <a:t>Bibliotheca Sacra 173 </a:t>
            </a:r>
            <a:br>
              <a:rPr lang="en-US" sz="3600" b="1" dirty="0" smtClean="0">
                <a:solidFill>
                  <a:schemeClr val="bg1"/>
                </a:solidFill>
              </a:rPr>
            </a:br>
            <a:r>
              <a:rPr lang="en-US" sz="3600" b="1" dirty="0" smtClean="0">
                <a:solidFill>
                  <a:schemeClr val="bg1"/>
                </a:solidFill>
              </a:rPr>
              <a:t>(July-Sept. 2016); 315-23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Steven D. Anderson and Rodger C. Young</a:t>
            </a:r>
            <a:r>
              <a:rPr lang="en-US" sz="2400" b="1" dirty="0">
                <a:solidFill>
                  <a:schemeClr val="bg1"/>
                </a:solidFill>
              </a:rPr>
              <a:t/>
            </a:r>
            <a:br>
              <a:rPr lang="en-US" sz="2400" b="1" dirty="0">
                <a:solidFill>
                  <a:schemeClr val="bg1"/>
                </a:solidFill>
              </a:rPr>
            </a:br>
            <a:r>
              <a:rPr lang="en-US" sz="2400" b="1" dirty="0" smtClean="0">
                <a:solidFill>
                  <a:schemeClr val="bg1"/>
                </a:solidFill>
              </a:rPr>
              <a:t>online @    </a:t>
            </a:r>
            <a:r>
              <a:rPr lang="en-US" sz="2400" dirty="0" smtClean="0">
                <a:solidFill>
                  <a:schemeClr val="bg1"/>
                </a:solidFill>
              </a:rPr>
              <a:t>http</a:t>
            </a:r>
            <a:r>
              <a:rPr lang="en-US" sz="2400" dirty="0">
                <a:solidFill>
                  <a:schemeClr val="bg1"/>
                </a:solidFill>
              </a:rPr>
              <a:t>://www.rcyoung.org/articles/darius.pdf</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0" y="54593"/>
            <a:ext cx="4776378" cy="1747270"/>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2781"/>
            <a:ext cx="8398988" cy="4935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230" y="3350881"/>
            <a:ext cx="3723770" cy="1678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761863" y="2900570"/>
            <a:ext cx="2852382" cy="369332"/>
          </a:xfrm>
          <a:prstGeom prst="rect">
            <a:avLst/>
          </a:prstGeom>
          <a:noFill/>
        </p:spPr>
        <p:txBody>
          <a:bodyPr wrap="square" rtlCol="0">
            <a:spAutoFit/>
          </a:bodyPr>
          <a:lstStyle/>
          <a:p>
            <a:r>
              <a:rPr lang="en-US" dirty="0" smtClean="0">
                <a:solidFill>
                  <a:prstClr val="black"/>
                </a:solidFill>
              </a:rPr>
              <a:t>footnotes / references</a:t>
            </a:r>
            <a:endParaRPr lang="en-US" dirty="0">
              <a:solidFill>
                <a:prstClr val="black"/>
              </a:solidFill>
            </a:endParaRPr>
          </a:p>
        </p:txBody>
      </p:sp>
    </p:spTree>
    <p:extLst>
      <p:ext uri="{BB962C8B-B14F-4D97-AF65-F5344CB8AC3E}">
        <p14:creationId xmlns:p14="http://schemas.microsoft.com/office/powerpoint/2010/main" val="2752956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7" y="0"/>
            <a:ext cx="12232445" cy="762000"/>
          </a:xfrm>
        </p:spPr>
        <p:style>
          <a:lnRef idx="0">
            <a:schemeClr val="accent5"/>
          </a:lnRef>
          <a:fillRef idx="3">
            <a:schemeClr val="accent5"/>
          </a:fillRef>
          <a:effectRef idx="3">
            <a:schemeClr val="accent5"/>
          </a:effectRef>
          <a:fontRef idx="minor">
            <a:schemeClr val="lt1"/>
          </a:fontRef>
        </p:style>
        <p:txBody>
          <a:bodyPr>
            <a:normAutofit/>
          </a:bodyPr>
          <a:lstStyle/>
          <a:p>
            <a:r>
              <a:rPr lang="en-US" sz="3200" dirty="0"/>
              <a:t>http://</a:t>
            </a:r>
            <a:r>
              <a:rPr lang="en-US" sz="2400" dirty="0"/>
              <a:t>www.rcyoung.org/articles/darius.pdf</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460" y="0"/>
            <a:ext cx="5813448" cy="686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rot="21074513">
            <a:off x="445102" y="2008128"/>
            <a:ext cx="5538818" cy="2388358"/>
          </a:xfrm>
          <a:prstGeom prst="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i="1" dirty="0" smtClean="0">
                <a:solidFill>
                  <a:prstClr val="white"/>
                </a:solidFill>
                <a:effectLst>
                  <a:outerShdw blurRad="38100" dist="38100" dir="2700000" algn="tl">
                    <a:srgbClr val="000000">
                      <a:alpha val="43137"/>
                    </a:srgbClr>
                  </a:outerShdw>
                </a:effectLst>
              </a:rPr>
              <a:t>google:</a:t>
            </a:r>
          </a:p>
          <a:p>
            <a:pPr algn="ctr"/>
            <a:r>
              <a:rPr lang="en-US" b="1" dirty="0" smtClean="0">
                <a:solidFill>
                  <a:prstClr val="white"/>
                </a:solidFill>
                <a:effectLst>
                  <a:outerShdw blurRad="38100" dist="38100" dir="2700000" algn="tl">
                    <a:srgbClr val="000000">
                      <a:alpha val="43137"/>
                    </a:srgbClr>
                  </a:outerShdw>
                </a:effectLst>
                <a:latin typeface="Arial Black" panose="020B0A04020102020204" pitchFamily="34" charset="0"/>
              </a:rPr>
              <a:t>Anderson Young</a:t>
            </a:r>
            <a:br>
              <a:rPr lang="en-US" b="1" dirty="0" smtClean="0">
                <a:solidFill>
                  <a:prstClr val="white"/>
                </a:solidFill>
                <a:effectLst>
                  <a:outerShdw blurRad="38100" dist="38100" dir="2700000" algn="tl">
                    <a:srgbClr val="000000">
                      <a:alpha val="43137"/>
                    </a:srgbClr>
                  </a:outerShdw>
                </a:effectLst>
                <a:latin typeface="Arial Black" panose="020B0A04020102020204" pitchFamily="34" charset="0"/>
              </a:rPr>
            </a:br>
            <a:r>
              <a:rPr lang="en-US" b="1" dirty="0" smtClean="0">
                <a:solidFill>
                  <a:prstClr val="white"/>
                </a:solidFill>
                <a:effectLst>
                  <a:outerShdw blurRad="38100" dist="38100" dir="2700000" algn="tl">
                    <a:srgbClr val="000000">
                      <a:alpha val="43137"/>
                    </a:srgbClr>
                  </a:outerShdw>
                </a:effectLst>
                <a:latin typeface="Arial Black" panose="020B0A04020102020204" pitchFamily="34" charset="0"/>
              </a:rPr>
              <a:t>REMEMBRANCE</a:t>
            </a:r>
          </a:p>
          <a:p>
            <a:pPr algn="ctr"/>
            <a:r>
              <a:rPr lang="en-US" b="1" dirty="0" smtClean="0">
                <a:solidFill>
                  <a:prstClr val="white"/>
                </a:solidFill>
                <a:effectLst>
                  <a:outerShdw blurRad="38100" dist="38100" dir="2700000" algn="tl">
                    <a:srgbClr val="000000">
                      <a:alpha val="43137"/>
                    </a:srgbClr>
                  </a:outerShdw>
                </a:effectLst>
                <a:latin typeface="Arial Black" panose="020B0A04020102020204" pitchFamily="34" charset="0"/>
              </a:rPr>
              <a:t> OF DARIUS</a:t>
            </a:r>
            <a:endParaRPr lang="en-US" b="1"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31944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28850" cy="6438899"/>
          </a:xfrm>
        </p:spPr>
        <p:txBody>
          <a:bodyPr>
            <a:normAutofit/>
          </a:bodyPr>
          <a:lstStyle/>
          <a:p>
            <a:r>
              <a:rPr lang="en-US" dirty="0" smtClean="0"/>
              <a:t>and</a:t>
            </a:r>
            <a:br>
              <a:rPr lang="en-US" dirty="0" smtClean="0"/>
            </a:br>
            <a:r>
              <a:rPr lang="en-US" dirty="0" smtClean="0"/>
              <a:t>now</a:t>
            </a:r>
            <a:br>
              <a:rPr lang="en-US" dirty="0" smtClean="0"/>
            </a:br>
            <a:r>
              <a:rPr lang="en-US" dirty="0" smtClean="0"/>
              <a:t>it’s</a:t>
            </a:r>
            <a:br>
              <a:rPr lang="en-US" dirty="0" smtClean="0"/>
            </a:br>
            <a:r>
              <a:rPr lang="en-US" dirty="0" smtClean="0"/>
              <a:t>time</a:t>
            </a:r>
            <a:br>
              <a:rPr lang="en-US" dirty="0" smtClean="0"/>
            </a:br>
            <a:r>
              <a:rPr lang="en-US" dirty="0" smtClean="0"/>
              <a:t>for…</a:t>
            </a:r>
            <a:endParaRPr lang="en-US" dirty="0"/>
          </a:p>
        </p:txBody>
      </p:sp>
      <p:grpSp>
        <p:nvGrpSpPr>
          <p:cNvPr id="5" name="Group 4"/>
          <p:cNvGrpSpPr/>
          <p:nvPr/>
        </p:nvGrpSpPr>
        <p:grpSpPr>
          <a:xfrm>
            <a:off x="204646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741149" y="2765852"/>
              <a:ext cx="293830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DARIUS</a:t>
              </a:r>
            </a:p>
            <a:p>
              <a:pPr algn="ct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THE</a:t>
              </a:r>
              <a:b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b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MEDE</a:t>
              </a:r>
              <a:endParaRPr lang="en-US"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6" name="Right Arrow 5"/>
          <p:cNvSpPr/>
          <p:nvPr/>
        </p:nvSpPr>
        <p:spPr>
          <a:xfrm rot="20796217">
            <a:off x="8383032" y="4692595"/>
            <a:ext cx="3181350" cy="2038350"/>
          </a:xfrm>
          <a:prstGeom prst="rightArrow">
            <a:avLst/>
          </a:prstGeom>
          <a:solidFill>
            <a:schemeClr val="bg1"/>
          </a:solidFill>
          <a:ln w="34925">
            <a:solidFill>
              <a:srgbClr val="C00000"/>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HARPOCRATION</a:t>
            </a:r>
            <a:endParaRPr lang="en-US" dirty="0">
              <a:solidFill>
                <a:prstClr val="white"/>
              </a:solidFill>
            </a:endParaRPr>
          </a:p>
        </p:txBody>
      </p:sp>
      <p:sp>
        <p:nvSpPr>
          <p:cNvPr id="11" name="Right Arrow 10"/>
          <p:cNvSpPr/>
          <p:nvPr/>
        </p:nvSpPr>
        <p:spPr>
          <a:xfrm>
            <a:off x="8205950" y="2358353"/>
            <a:ext cx="3115660" cy="2038350"/>
          </a:xfrm>
          <a:prstGeom prst="rightArrow">
            <a:avLst/>
          </a:prstGeom>
          <a:solidFill>
            <a:schemeClr val="bg1"/>
          </a:solidFill>
          <a:ln w="34925">
            <a:solidFill>
              <a:srgbClr val="C00000"/>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black"/>
                </a:solidFill>
              </a:rPr>
              <a:t>BEROSSUS</a:t>
            </a:r>
            <a:endParaRPr lang="en-US" sz="3600" b="1" dirty="0">
              <a:solidFill>
                <a:prstClr val="black"/>
              </a:solidFill>
            </a:endParaRPr>
          </a:p>
        </p:txBody>
      </p:sp>
      <p:sp>
        <p:nvSpPr>
          <p:cNvPr id="12" name="Right Arrow 11"/>
          <p:cNvSpPr/>
          <p:nvPr/>
        </p:nvSpPr>
        <p:spPr>
          <a:xfrm rot="645395">
            <a:off x="8489738" y="119022"/>
            <a:ext cx="3029935" cy="2038350"/>
          </a:xfrm>
          <a:prstGeom prst="rightArrow">
            <a:avLst/>
          </a:prstGeom>
          <a:solidFill>
            <a:srgbClr val="F2B800"/>
          </a:solidFill>
          <a:ln w="34925">
            <a:solidFill>
              <a:srgbClr val="C00000"/>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effectLst>
                  <a:outerShdw blurRad="38100" dist="38100" dir="2700000" algn="tl">
                    <a:srgbClr val="000000">
                      <a:alpha val="43137"/>
                    </a:srgbClr>
                  </a:outerShdw>
                </a:effectLst>
              </a:rPr>
              <a:t>DANIEL</a:t>
            </a:r>
          </a:p>
        </p:txBody>
      </p:sp>
      <p:sp>
        <p:nvSpPr>
          <p:cNvPr id="3" name="TextBox 2"/>
          <p:cNvSpPr txBox="1"/>
          <p:nvPr/>
        </p:nvSpPr>
        <p:spPr>
          <a:xfrm>
            <a:off x="8962040" y="3873847"/>
            <a:ext cx="1333500" cy="1446550"/>
          </a:xfrm>
          <a:prstGeom prst="rect">
            <a:avLst/>
          </a:prstGeom>
          <a:noFill/>
        </p:spPr>
        <p:txBody>
          <a:bodyPr wrap="square" rtlCol="0">
            <a:spAutoFit/>
          </a:bodyPr>
          <a:lstStyle/>
          <a:p>
            <a:r>
              <a:rPr lang="en-US" sz="8800" dirty="0" smtClean="0">
                <a:solidFill>
                  <a:prstClr val="black"/>
                </a:solidFill>
              </a:rPr>
              <a:t>?</a:t>
            </a:r>
            <a:endParaRPr lang="en-US" sz="8800" dirty="0">
              <a:solidFill>
                <a:prstClr val="black"/>
              </a:solidFill>
            </a:endParaRPr>
          </a:p>
        </p:txBody>
      </p:sp>
    </p:spTree>
    <p:extLst>
      <p:ext uri="{BB962C8B-B14F-4D97-AF65-F5344CB8AC3E}">
        <p14:creationId xmlns:p14="http://schemas.microsoft.com/office/powerpoint/2010/main" val="2532445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021" y="0"/>
            <a:ext cx="3060240" cy="35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028" y="1"/>
            <a:ext cx="2779987" cy="3505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427406" y="1371"/>
            <a:ext cx="1790700" cy="646331"/>
          </a:xfrm>
          <a:prstGeom prst="rect">
            <a:avLst/>
          </a:prstGeom>
          <a:noFill/>
        </p:spPr>
        <p:txBody>
          <a:bodyPr wrap="square" rtlCol="0">
            <a:spAutoFit/>
          </a:bodyPr>
          <a:lstStyle/>
          <a:p>
            <a:r>
              <a:rPr lang="en-US" dirty="0" smtClean="0">
                <a:solidFill>
                  <a:prstClr val="black"/>
                </a:solidFill>
              </a:rPr>
              <a:t>R. Hammer</a:t>
            </a:r>
          </a:p>
          <a:p>
            <a:r>
              <a:rPr lang="en-US" dirty="0" err="1" smtClean="0">
                <a:solidFill>
                  <a:prstClr val="black"/>
                </a:solidFill>
              </a:rPr>
              <a:t>pg</a:t>
            </a:r>
            <a:r>
              <a:rPr lang="en-US" dirty="0" smtClean="0">
                <a:solidFill>
                  <a:prstClr val="black"/>
                </a:solidFill>
              </a:rPr>
              <a:t> </a:t>
            </a:r>
            <a:r>
              <a:rPr lang="en-US" dirty="0" smtClean="0">
                <a:solidFill>
                  <a:prstClr val="black"/>
                </a:solidFill>
              </a:rPr>
              <a:t>1</a:t>
            </a:r>
            <a:endParaRPr lang="en-US" dirty="0">
              <a:solidFill>
                <a:prstClr val="black"/>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534" y="3648304"/>
            <a:ext cx="9979572" cy="320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19033"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sp>
        <p:nvSpPr>
          <p:cNvPr id="8" name="Oval 7"/>
          <p:cNvSpPr/>
          <p:nvPr/>
        </p:nvSpPr>
        <p:spPr>
          <a:xfrm>
            <a:off x="445038" y="2869132"/>
            <a:ext cx="1602996" cy="1558343"/>
          </a:xfrm>
          <a:prstGeom prst="ellipse">
            <a:avLst/>
          </a:prstGeom>
          <a:solidFill>
            <a:srgbClr val="C00000"/>
          </a:solidFill>
          <a:ln>
            <a:noFill/>
          </a:ln>
          <a:effectLst>
            <a:outerShdw blurRad="190500" dist="190500" dir="2700000" algn="tl" rotWithShape="0">
              <a:prstClr val="black">
                <a:alpha val="6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rPr>
              <a:t>acc. to critics</a:t>
            </a:r>
          </a:p>
        </p:txBody>
      </p:sp>
    </p:spTree>
    <p:extLst>
      <p:ext uri="{BB962C8B-B14F-4D97-AF65-F5344CB8AC3E}">
        <p14:creationId xmlns:p14="http://schemas.microsoft.com/office/powerpoint/2010/main" val="3039820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28850" cy="6438899"/>
          </a:xfrm>
        </p:spPr>
        <p:txBody>
          <a:bodyPr>
            <a:normAutofit/>
          </a:bodyPr>
          <a:lstStyle/>
          <a:p>
            <a:r>
              <a:rPr lang="en-US" dirty="0" smtClean="0"/>
              <a:t>and</a:t>
            </a:r>
            <a:br>
              <a:rPr lang="en-US" dirty="0" smtClean="0"/>
            </a:br>
            <a:r>
              <a:rPr lang="en-US" dirty="0" smtClean="0"/>
              <a:t>now</a:t>
            </a:r>
            <a:br>
              <a:rPr lang="en-US" dirty="0" smtClean="0"/>
            </a:br>
            <a:r>
              <a:rPr lang="en-US" dirty="0" smtClean="0"/>
              <a:t>it’s</a:t>
            </a:r>
            <a:br>
              <a:rPr lang="en-US" dirty="0" smtClean="0"/>
            </a:br>
            <a:r>
              <a:rPr lang="en-US" dirty="0" smtClean="0"/>
              <a:t>time</a:t>
            </a:r>
            <a:br>
              <a:rPr lang="en-US" dirty="0" smtClean="0"/>
            </a:br>
            <a:r>
              <a:rPr lang="en-US" dirty="0" smtClean="0"/>
              <a:t>for…</a:t>
            </a:r>
            <a:endParaRPr lang="en-US" dirty="0"/>
          </a:p>
        </p:txBody>
      </p:sp>
      <p:grpSp>
        <p:nvGrpSpPr>
          <p:cNvPr id="5" name="Group 4"/>
          <p:cNvGrpSpPr/>
          <p:nvPr/>
        </p:nvGrpSpPr>
        <p:grpSpPr>
          <a:xfrm>
            <a:off x="204646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741149" y="2765852"/>
              <a:ext cx="293830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DARIUS</a:t>
              </a:r>
            </a:p>
            <a:p>
              <a:pPr algn="ct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THE</a:t>
              </a:r>
              <a:b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b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MEDE</a:t>
              </a:r>
              <a:endParaRPr lang="en-US"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6" name="Right Arrow 5"/>
          <p:cNvSpPr/>
          <p:nvPr/>
        </p:nvSpPr>
        <p:spPr>
          <a:xfrm rot="20796217">
            <a:off x="8383032" y="4692595"/>
            <a:ext cx="3181350" cy="2038350"/>
          </a:xfrm>
          <a:prstGeom prst="rightArrow">
            <a:avLst/>
          </a:prstGeom>
          <a:solidFill>
            <a:schemeClr val="bg1"/>
          </a:solidFill>
          <a:ln w="34925">
            <a:solidFill>
              <a:srgbClr val="C00000"/>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black"/>
                </a:solidFill>
              </a:rPr>
              <a:t>HARPOCRATION</a:t>
            </a:r>
            <a:endParaRPr lang="en-US" dirty="0">
              <a:solidFill>
                <a:prstClr val="white"/>
              </a:solidFill>
            </a:endParaRPr>
          </a:p>
        </p:txBody>
      </p:sp>
      <p:sp>
        <p:nvSpPr>
          <p:cNvPr id="3" name="TextBox 2"/>
          <p:cNvSpPr txBox="1"/>
          <p:nvPr/>
        </p:nvSpPr>
        <p:spPr>
          <a:xfrm>
            <a:off x="8962040" y="3873847"/>
            <a:ext cx="1333500" cy="1446550"/>
          </a:xfrm>
          <a:prstGeom prst="rect">
            <a:avLst/>
          </a:prstGeom>
          <a:noFill/>
        </p:spPr>
        <p:txBody>
          <a:bodyPr wrap="square" rtlCol="0">
            <a:spAutoFit/>
          </a:bodyPr>
          <a:lstStyle/>
          <a:p>
            <a:r>
              <a:rPr lang="en-US" sz="8800" dirty="0" smtClean="0">
                <a:solidFill>
                  <a:prstClr val="black"/>
                </a:solidFill>
              </a:rPr>
              <a:t>?</a:t>
            </a:r>
            <a:endParaRPr lang="en-US" sz="8800" dirty="0">
              <a:solidFill>
                <a:prstClr val="black"/>
              </a:solidFill>
            </a:endParaRPr>
          </a:p>
        </p:txBody>
      </p:sp>
    </p:spTree>
    <p:extLst>
      <p:ext uri="{BB962C8B-B14F-4D97-AF65-F5344CB8AC3E}">
        <p14:creationId xmlns:p14="http://schemas.microsoft.com/office/powerpoint/2010/main" val="1970049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53150" y="0"/>
            <a:ext cx="603885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305550" cy="688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9" y="646331"/>
            <a:ext cx="48958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67499" y="0"/>
            <a:ext cx="5133975" cy="646331"/>
          </a:xfrm>
          <a:prstGeom prst="rect">
            <a:avLst/>
          </a:prstGeom>
        </p:spPr>
        <p:txBody>
          <a:bodyPr wrap="square">
            <a:spAutoFit/>
          </a:bodyPr>
          <a:lstStyle/>
          <a:p>
            <a:r>
              <a:rPr lang="en-US" dirty="0">
                <a:solidFill>
                  <a:prstClr val="white"/>
                </a:solidFill>
              </a:rPr>
              <a:t>485-420 BC ACHAEMENID EMPIRE TIME OF DARIUS I TO XERXES II GOLD AV DARIC NGC AU</a:t>
            </a:r>
          </a:p>
        </p:txBody>
      </p:sp>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6903" y="5314274"/>
            <a:ext cx="3017042" cy="150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530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0"/>
            <a:ext cx="9601200" cy="681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091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150" y="209550"/>
            <a:ext cx="5416342" cy="148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1867947"/>
            <a:ext cx="7315200" cy="3884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4" y="87968"/>
            <a:ext cx="4151416" cy="662157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27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2550" y="5765942"/>
            <a:ext cx="3019597" cy="109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020" y="-18887"/>
            <a:ext cx="2373630" cy="224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3429000" y="2971835"/>
            <a:ext cx="1017270" cy="704850"/>
          </a:xfrm>
          <a:prstGeom prst="rightArrow">
            <a:avLst/>
          </a:prstGeom>
          <a:solidFill>
            <a:srgbClr val="F2B800"/>
          </a:solidFill>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002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228850" cy="6438899"/>
          </a:xfrm>
        </p:spPr>
        <p:txBody>
          <a:bodyPr>
            <a:normAutofit/>
          </a:bodyPr>
          <a:lstStyle/>
          <a:p>
            <a:r>
              <a:rPr lang="en-US" dirty="0" smtClean="0"/>
              <a:t>and</a:t>
            </a:r>
            <a:br>
              <a:rPr lang="en-US" dirty="0" smtClean="0"/>
            </a:br>
            <a:r>
              <a:rPr lang="en-US" dirty="0" smtClean="0"/>
              <a:t>now</a:t>
            </a:r>
            <a:br>
              <a:rPr lang="en-US" dirty="0" smtClean="0"/>
            </a:br>
            <a:r>
              <a:rPr lang="en-US" dirty="0" smtClean="0"/>
              <a:t>it’s</a:t>
            </a:r>
            <a:br>
              <a:rPr lang="en-US" dirty="0" smtClean="0"/>
            </a:br>
            <a:r>
              <a:rPr lang="en-US" dirty="0" smtClean="0"/>
              <a:t>time</a:t>
            </a:r>
            <a:br>
              <a:rPr lang="en-US" dirty="0" smtClean="0"/>
            </a:br>
            <a:r>
              <a:rPr lang="en-US" dirty="0" smtClean="0"/>
              <a:t>for…</a:t>
            </a:r>
            <a:endParaRPr lang="en-US" dirty="0"/>
          </a:p>
        </p:txBody>
      </p:sp>
      <p:grpSp>
        <p:nvGrpSpPr>
          <p:cNvPr id="5" name="Group 4"/>
          <p:cNvGrpSpPr/>
          <p:nvPr/>
        </p:nvGrpSpPr>
        <p:grpSpPr>
          <a:xfrm>
            <a:off x="2046461" y="0"/>
            <a:ext cx="5516388" cy="6849653"/>
            <a:chOff x="3303761" y="0"/>
            <a:chExt cx="5516388" cy="6849653"/>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761" y="0"/>
              <a:ext cx="5516388" cy="684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21042624">
              <a:off x="4741149" y="2765852"/>
              <a:ext cx="2938305" cy="221599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DARIUS</a:t>
              </a:r>
            </a:p>
            <a:p>
              <a:pPr algn="ct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THE</a:t>
              </a:r>
              <a:b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br>
              <a:r>
                <a:rPr lang="en-US" sz="4400" b="1" spc="50" dirty="0" smtClean="0">
                  <a:ln w="11430"/>
                  <a:solidFill>
                    <a:srgbClr val="FF0000"/>
                  </a:solidFill>
                  <a:effectLst>
                    <a:outerShdw blurRad="76200" dist="50800" dir="5400000" algn="tl" rotWithShape="0">
                      <a:srgbClr val="000000">
                        <a:alpha val="65000"/>
                      </a:srgbClr>
                    </a:outerShdw>
                  </a:effectLst>
                  <a:latin typeface="Arial Black" panose="020B0A04020102020204" pitchFamily="34" charset="0"/>
                </a:rPr>
                <a:t>MEDE</a:t>
              </a:r>
              <a:endParaRPr lang="en-US" sz="4400" b="1" spc="50" dirty="0">
                <a:ln w="11430"/>
                <a:solidFill>
                  <a:srgbClr val="FF0000"/>
                </a:soli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11" name="Right Arrow 10"/>
          <p:cNvSpPr/>
          <p:nvPr/>
        </p:nvSpPr>
        <p:spPr>
          <a:xfrm>
            <a:off x="8205950" y="2358353"/>
            <a:ext cx="3115660" cy="2038350"/>
          </a:xfrm>
          <a:prstGeom prst="rightArrow">
            <a:avLst/>
          </a:prstGeom>
          <a:solidFill>
            <a:schemeClr val="bg1"/>
          </a:solidFill>
          <a:ln w="34925">
            <a:solidFill>
              <a:srgbClr val="C00000"/>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prstClr val="black"/>
                </a:solidFill>
              </a:rPr>
              <a:t>BEROSSUS</a:t>
            </a:r>
            <a:endParaRPr lang="en-US" sz="3600" b="1" dirty="0">
              <a:solidFill>
                <a:prstClr val="black"/>
              </a:solidFill>
            </a:endParaRPr>
          </a:p>
        </p:txBody>
      </p:sp>
      <p:sp>
        <p:nvSpPr>
          <p:cNvPr id="3" name="TextBox 2"/>
          <p:cNvSpPr txBox="1"/>
          <p:nvPr/>
        </p:nvSpPr>
        <p:spPr>
          <a:xfrm>
            <a:off x="8962040" y="3873847"/>
            <a:ext cx="1333500" cy="1446550"/>
          </a:xfrm>
          <a:prstGeom prst="rect">
            <a:avLst/>
          </a:prstGeom>
          <a:noFill/>
        </p:spPr>
        <p:txBody>
          <a:bodyPr wrap="square" rtlCol="0">
            <a:spAutoFit/>
          </a:bodyPr>
          <a:lstStyle/>
          <a:p>
            <a:r>
              <a:rPr lang="en-US" sz="8800" dirty="0" smtClean="0">
                <a:solidFill>
                  <a:prstClr val="black"/>
                </a:solidFill>
              </a:rPr>
              <a:t>?</a:t>
            </a:r>
            <a:endParaRPr lang="en-US" sz="8800" dirty="0">
              <a:solidFill>
                <a:prstClr val="black"/>
              </a:solidFill>
            </a:endParaRPr>
          </a:p>
        </p:txBody>
      </p:sp>
    </p:spTree>
    <p:extLst>
      <p:ext uri="{BB962C8B-B14F-4D97-AF65-F5344CB8AC3E}">
        <p14:creationId xmlns:p14="http://schemas.microsoft.com/office/powerpoint/2010/main" val="609438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445" y="2537086"/>
            <a:ext cx="4065706" cy="396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37086"/>
            <a:ext cx="3700500" cy="395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174" y="2537086"/>
            <a:ext cx="4306847" cy="395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7421" y="152096"/>
            <a:ext cx="12014579" cy="5047536"/>
          </a:xfrm>
          <a:prstGeom prst="rect">
            <a:avLst/>
          </a:prstGeom>
          <a:noFill/>
        </p:spPr>
        <p:txBody>
          <a:bodyPr wrap="square" rtlCol="0">
            <a:spAutoFit/>
          </a:bodyPr>
          <a:lstStyle/>
          <a:p>
            <a:r>
              <a:rPr lang="en-US" sz="2400" b="1" dirty="0" smtClean="0">
                <a:solidFill>
                  <a:prstClr val="black"/>
                </a:solidFill>
                <a:latin typeface="Arial Black" panose="020B0A04020102020204" pitchFamily="34" charset="0"/>
              </a:rPr>
              <a:t>BEROSSUS		   ABYDENUS	              VALERIUS </a:t>
            </a:r>
            <a:r>
              <a:rPr lang="en-US" sz="2800" b="1" dirty="0" smtClean="0">
                <a:solidFill>
                  <a:prstClr val="black"/>
                </a:solidFill>
                <a:latin typeface="Arial Black" panose="020B0A04020102020204" pitchFamily="34" charset="0"/>
              </a:rPr>
              <a:t>										    </a:t>
            </a:r>
            <a:r>
              <a:rPr lang="en-US" sz="2400" b="1" dirty="0" smtClean="0">
                <a:solidFill>
                  <a:prstClr val="black"/>
                </a:solidFill>
                <a:latin typeface="Arial Black" panose="020B0A04020102020204" pitchFamily="34" charset="0"/>
              </a:rPr>
              <a:t>HARPOCRATION</a:t>
            </a:r>
            <a:endParaRPr lang="en-US" sz="2400" b="1" dirty="0">
              <a:solidFill>
                <a:prstClr val="black"/>
              </a:solidFill>
              <a:latin typeface="Arial Black" panose="020B0A04020102020204" pitchFamily="34" charset="0"/>
            </a:endParaRPr>
          </a:p>
          <a:p>
            <a:r>
              <a:rPr lang="en-US" sz="2800" b="1" dirty="0" smtClean="0">
                <a:solidFill>
                  <a:prstClr val="black"/>
                </a:solidFill>
              </a:rPr>
              <a:t>Babylonian priest		   Greek Historian		      Greek Grammarian</a:t>
            </a:r>
          </a:p>
          <a:p>
            <a:r>
              <a:rPr lang="en-US" sz="2800" b="1" dirty="0" smtClean="0">
                <a:solidFill>
                  <a:prstClr val="black"/>
                </a:solidFill>
              </a:rPr>
              <a:t>active:			   uncertain date                      active: </a:t>
            </a:r>
          </a:p>
          <a:p>
            <a:r>
              <a:rPr lang="en-US" sz="2800" b="1" dirty="0" smtClean="0">
                <a:solidFill>
                  <a:prstClr val="white"/>
                </a:solidFill>
                <a:effectLst>
                  <a:outerShdw blurRad="38100" dist="38100" dir="2700000" algn="tl">
                    <a:srgbClr val="000000">
                      <a:alpha val="43137"/>
                    </a:srgbClr>
                  </a:outerShdw>
                </a:effectLst>
                <a:latin typeface="Arial Black" panose="020B0A04020102020204" pitchFamily="34" charset="0"/>
              </a:rPr>
              <a:t>early 3</a:t>
            </a:r>
            <a:r>
              <a:rPr lang="en-US" sz="2800" b="1" baseline="30000" dirty="0" smtClean="0">
                <a:solidFill>
                  <a:prstClr val="white"/>
                </a:solidFill>
                <a:effectLst>
                  <a:outerShdw blurRad="38100" dist="38100" dir="2700000" algn="tl">
                    <a:srgbClr val="000000">
                      <a:alpha val="43137"/>
                    </a:srgbClr>
                  </a:outerShdw>
                </a:effectLst>
                <a:latin typeface="Arial Black" panose="020B0A04020102020204" pitchFamily="34" charset="0"/>
              </a:rPr>
              <a:t>rd</a:t>
            </a:r>
            <a:r>
              <a:rPr lang="en-US" sz="2800" b="1" dirty="0" smtClean="0">
                <a:solidFill>
                  <a:prstClr val="white"/>
                </a:solidFill>
                <a:effectLst>
                  <a:outerShdw blurRad="38100" dist="38100" dir="2700000" algn="tl">
                    <a:srgbClr val="000000">
                      <a:alpha val="43137"/>
                    </a:srgbClr>
                  </a:outerShdw>
                </a:effectLst>
                <a:latin typeface="Arial Black" panose="020B0A04020102020204" pitchFamily="34" charset="0"/>
              </a:rPr>
              <a:t> cent. BC	  ~ c. 200 BC      	    2</a:t>
            </a:r>
            <a:r>
              <a:rPr lang="en-US" sz="2800" b="1" baseline="30000" dirty="0" smtClean="0">
                <a:solidFill>
                  <a:prstClr val="white"/>
                </a:solidFill>
                <a:effectLst>
                  <a:outerShdw blurRad="38100" dist="38100" dir="2700000" algn="tl">
                    <a:srgbClr val="000000">
                      <a:alpha val="43137"/>
                    </a:srgbClr>
                  </a:outerShdw>
                </a:effectLst>
                <a:latin typeface="Arial Black" panose="020B0A04020102020204" pitchFamily="34" charset="0"/>
              </a:rPr>
              <a:t>nd</a:t>
            </a:r>
            <a:r>
              <a:rPr lang="en-US" sz="2800" b="1" dirty="0" smtClean="0">
                <a:solidFill>
                  <a:prstClr val="white"/>
                </a:solidFill>
                <a:effectLst>
                  <a:outerShdw blurRad="38100" dist="38100" dir="2700000" algn="tl">
                    <a:srgbClr val="000000">
                      <a:alpha val="43137"/>
                    </a:srgbClr>
                  </a:outerShdw>
                </a:effectLst>
                <a:latin typeface="Arial Black" panose="020B0A04020102020204" pitchFamily="34" charset="0"/>
              </a:rPr>
              <a:t> cent. AD</a:t>
            </a:r>
            <a:endParaRPr lang="en-US" sz="2800" b="1" dirty="0">
              <a:solidFill>
                <a:prstClr val="white"/>
              </a:solidFill>
              <a:effectLst>
                <a:outerShdw blurRad="38100" dist="38100" dir="2700000" algn="tl">
                  <a:srgbClr val="000000">
                    <a:alpha val="43137"/>
                  </a:srgbClr>
                </a:outerShdw>
              </a:effectLst>
              <a:latin typeface="Arial Black" panose="020B0A04020102020204" pitchFamily="34" charset="0"/>
            </a:endParaRPr>
          </a:p>
          <a:p>
            <a:endParaRPr lang="en-US" sz="2800" b="1" dirty="0" smtClean="0">
              <a:solidFill>
                <a:prstClr val="black"/>
              </a:solidFill>
              <a:latin typeface="Arial Black" panose="020B0A04020102020204" pitchFamily="34" charset="0"/>
            </a:endParaRPr>
          </a:p>
          <a:p>
            <a:endParaRPr lang="en-US" sz="2800" b="1" dirty="0">
              <a:solidFill>
                <a:prstClr val="black"/>
              </a:solidFill>
            </a:endParaRPr>
          </a:p>
          <a:p>
            <a:endParaRPr lang="en-US" b="1" dirty="0" smtClean="0">
              <a:solidFill>
                <a:prstClr val="black"/>
              </a:solidFill>
              <a:latin typeface="Rockwell Extra Bold" panose="02060903040505020403" pitchFamily="18" charset="0"/>
            </a:endParaRPr>
          </a:p>
          <a:p>
            <a:endParaRPr lang="en-US" b="1" dirty="0">
              <a:solidFill>
                <a:prstClr val="black"/>
              </a:solidFill>
              <a:latin typeface="Rockwell Extra Bold" panose="02060903040505020403" pitchFamily="18" charset="0"/>
            </a:endParaRPr>
          </a:p>
          <a:p>
            <a:endParaRPr lang="en-US" b="1" dirty="0" smtClean="0">
              <a:solidFill>
                <a:prstClr val="black"/>
              </a:solidFill>
              <a:latin typeface="Rockwell Extra Bold" panose="02060903040505020403" pitchFamily="18" charset="0"/>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a:solidFill>
                <a:prstClr val="black"/>
              </a:solidFill>
            </a:endParaRPr>
          </a:p>
        </p:txBody>
      </p:sp>
      <p:cxnSp>
        <p:nvCxnSpPr>
          <p:cNvPr id="7" name="Straight Connector 6"/>
          <p:cNvCxnSpPr/>
          <p:nvPr/>
        </p:nvCxnSpPr>
        <p:spPr>
          <a:xfrm>
            <a:off x="3741445"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51765" y="1592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704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Autofit/>
          </a:bodyPr>
          <a:lstStyle/>
          <a:p>
            <a:r>
              <a:rPr lang="en-US" sz="2400" b="1" dirty="0" smtClean="0"/>
              <a:t/>
            </a:r>
            <a:br>
              <a:rPr lang="en-US" sz="2400" b="1" dirty="0" smtClean="0"/>
            </a:br>
            <a:r>
              <a:rPr lang="en-US" sz="2400" b="1" dirty="0"/>
              <a:t/>
            </a:r>
            <a:br>
              <a:rPr lang="en-US" sz="2400" b="1" dirty="0"/>
            </a:br>
            <a:r>
              <a:rPr lang="en-US" sz="2400" b="1" dirty="0" smtClean="0"/>
              <a:t>Abydenus </a:t>
            </a:r>
            <a:r>
              <a:rPr lang="en-US" sz="2400" b="1" dirty="0"/>
              <a:t>on Nebuchadnezzar</a:t>
            </a:r>
            <a:r>
              <a:rPr lang="en-US" sz="2400" b="1" dirty="0" smtClean="0"/>
              <a:t>.</a:t>
            </a:r>
            <a:br>
              <a:rPr lang="en-US" sz="2400" b="1" dirty="0" smtClean="0"/>
            </a:br>
            <a:r>
              <a:rPr lang="en-US" sz="1400" dirty="0" smtClean="0"/>
              <a:t>   Now </a:t>
            </a:r>
            <a:r>
              <a:rPr lang="en-US" sz="1400" dirty="0"/>
              <a:t>when Nebuchadnezzar took power, he built a wall and triple ramparts around Babylon in the space of about 15 days. He then conducted the Armakalen River [away] from the Euphrates and dug a reservoir on the highland above the city of Sippar which was 40 leagues (hrasax) around and 20 fathoms (girk) deep. And he constructed gates which could open and always irrigate the plain. These gates were called E'k'e'tognomonas, to promote [g55] support and enthusiasm for himself. He also built a wall on the shore of the Red Sea [to protect it] from the pounding waves. He built the city of Terendos at the entrance to the Arabs' land. He also decorated the royal court by planting sapling trees, calling this the Hanging Garden. [Abydenus] presents a detailed description of this so-called Hanging Garden. The Greeks, he says, regarded [the Hanging Garden] as [one] of the seven wonders of the world</a:t>
            </a:r>
            <a:r>
              <a:rPr lang="en-US" sz="1400" dirty="0" smtClean="0"/>
              <a:t>.</a:t>
            </a:r>
            <a:r>
              <a:rPr lang="en-US" sz="800" dirty="0" smtClean="0"/>
              <a:t/>
            </a:r>
            <a:br>
              <a:rPr lang="en-US" sz="800" dirty="0" smtClean="0"/>
            </a:br>
            <a:r>
              <a:rPr lang="en-US" sz="800" dirty="0" smtClean="0"/>
              <a:t>     </a:t>
            </a:r>
            <a:r>
              <a:rPr lang="en-US" sz="1400" dirty="0" smtClean="0"/>
              <a:t>In </a:t>
            </a:r>
            <a:r>
              <a:rPr lang="en-US" sz="1400" dirty="0"/>
              <a:t>another place the same author has this to say [g56]. In the beginning, he says, everything was water and it was called the sea. Then Belus lowered [? the waters] and distributed the lands to each [nation]. He fortified Babylon by surrounding it with walls, but after the passage of a long time, [the walls] weakened. So Nebuchadnezzar rebuilt them, and they endured until the time of the rule of the Macedonians, together with their bronze gates</a:t>
            </a:r>
            <a:r>
              <a:rPr lang="en-US" sz="1400" dirty="0" smtClean="0"/>
              <a:t>.</a:t>
            </a:r>
            <a:r>
              <a:rPr lang="en-US" sz="800" dirty="0" smtClean="0"/>
              <a:t/>
            </a:r>
            <a:br>
              <a:rPr lang="en-US" sz="800" dirty="0" smtClean="0"/>
            </a:br>
            <a:r>
              <a:rPr lang="en-US" sz="1400" dirty="0" smtClean="0"/>
              <a:t>Everything </a:t>
            </a:r>
            <a:r>
              <a:rPr lang="en-US" sz="1400" dirty="0"/>
              <a:t>that Abydenus relates is confirmed by what Daniel says. [The book of Daniel, 4:30] describes how Nebuchadnezzar boasted inordinately: "Is not this great Babylon [g57], which I have built by my mighty power as a royal residence and for the glory of my majesty?" This is how Nebuchadnezzar spoke in [the book of] the prophet Daniel, since he regarded his power as proof of his goodness. </a:t>
            </a:r>
            <a:r>
              <a:rPr lang="en-US" sz="1400" dirty="0" smtClean="0"/>
              <a:t> </a:t>
            </a:r>
            <a:br>
              <a:rPr lang="en-US" sz="1400" dirty="0" smtClean="0"/>
            </a:br>
            <a:r>
              <a:rPr lang="en-US" sz="1800" b="1" dirty="0" smtClean="0">
                <a:solidFill>
                  <a:srgbClr val="002060"/>
                </a:solidFill>
                <a:latin typeface="+mn-lt"/>
              </a:rPr>
              <a:t>Now </a:t>
            </a:r>
            <a:r>
              <a:rPr lang="en-US" sz="1800" b="1" dirty="0">
                <a:solidFill>
                  <a:srgbClr val="002060"/>
                </a:solidFill>
                <a:latin typeface="+mn-lt"/>
              </a:rPr>
              <a:t>listen to what Abydenus says [about Nebuchadnezzar] being stronger than Heracles. Here is his account</a:t>
            </a:r>
            <a:r>
              <a:rPr lang="en-US" sz="1800" b="1" dirty="0" smtClean="0">
                <a:solidFill>
                  <a:srgbClr val="002060"/>
                </a:solidFill>
                <a:latin typeface="+mn-lt"/>
              </a:rPr>
              <a:t>.</a:t>
            </a:r>
            <a:r>
              <a:rPr lang="en-US" sz="1000" b="1" dirty="0" smtClean="0">
                <a:solidFill>
                  <a:srgbClr val="002060"/>
                </a:solidFill>
                <a:latin typeface="+mn-lt"/>
              </a:rPr>
              <a:t/>
            </a:r>
            <a:br>
              <a:rPr lang="en-US" sz="1000" b="1" dirty="0" smtClean="0">
                <a:solidFill>
                  <a:srgbClr val="002060"/>
                </a:solidFill>
                <a:latin typeface="+mn-lt"/>
              </a:rPr>
            </a:br>
            <a:r>
              <a:rPr lang="en-US" sz="1000" b="1" dirty="0">
                <a:latin typeface="+mn-lt"/>
              </a:rPr>
              <a:t/>
            </a:r>
            <a:br>
              <a:rPr lang="en-US" sz="1000" b="1" dirty="0">
                <a:latin typeface="+mn-lt"/>
              </a:rPr>
            </a:br>
            <a:r>
              <a:rPr lang="en-US" sz="1000" b="1" dirty="0" smtClean="0">
                <a:latin typeface="+mn-lt"/>
              </a:rPr>
              <a:t>     </a:t>
            </a:r>
            <a:r>
              <a:rPr lang="en-US" sz="1800" b="1" dirty="0" smtClean="0">
                <a:solidFill>
                  <a:srgbClr val="C00000"/>
                </a:solidFill>
                <a:latin typeface="+mn-lt"/>
              </a:rPr>
              <a:t>Megasthenes says that </a:t>
            </a:r>
            <a:r>
              <a:rPr lang="en-US" sz="1600" dirty="0" smtClean="0">
                <a:solidFill>
                  <a:srgbClr val="C00000"/>
                </a:solidFill>
                <a:latin typeface="+mn-lt"/>
              </a:rPr>
              <a:t>[g58] </a:t>
            </a:r>
            <a:r>
              <a:rPr lang="en-US" sz="1800" b="1" dirty="0" smtClean="0">
                <a:solidFill>
                  <a:srgbClr val="C00000"/>
                </a:solidFill>
                <a:latin typeface="+mn-lt"/>
              </a:rPr>
              <a:t>Nebuchadnezzar, who was stronger than Heracles, levied troops and went to Libya and Iberia, which he conquered. He took and settled some of them on the fore part of the Black Sea coast. He subsequently relates from the Chaldeans' [accounts] that when he had returned to the royal court, some deity took control of his mind and spoke [through him] in this manner: "Oh brave Babylonians, I, Nebuchadnezzar, I predict that grief </a:t>
            </a:r>
            <a:r>
              <a:rPr lang="en-US" sz="1600" dirty="0" smtClean="0">
                <a:solidFill>
                  <a:srgbClr val="C00000"/>
                </a:solidFill>
                <a:latin typeface="+mn-lt"/>
              </a:rPr>
              <a:t>[g59] </a:t>
            </a:r>
            <a:r>
              <a:rPr lang="en-US" sz="1800" b="1" dirty="0" smtClean="0">
                <a:solidFill>
                  <a:srgbClr val="C00000"/>
                </a:solidFill>
                <a:latin typeface="+mn-lt"/>
              </a:rPr>
              <a:t>will befall you."                     He continues on in this vein for a while and then the historian [tells us] that after this eloquent speech he suddenly disappeared from sight. Then [Nebuchadnezzar's] son, Amilmardochus, ruled. The latter was slain by his son-in-law, Niglissarus. [Amilmardochus] left a son named Labossoracus, who also met with a violent </a:t>
            </a:r>
            <a:r>
              <a:rPr lang="en-US" sz="1600" dirty="0" smtClean="0">
                <a:solidFill>
                  <a:srgbClr val="C00000"/>
                </a:solidFill>
                <a:latin typeface="+mn-lt"/>
              </a:rPr>
              <a:t>[g60] </a:t>
            </a:r>
            <a:r>
              <a:rPr lang="en-US" sz="1800" b="1" dirty="0" smtClean="0">
                <a:solidFill>
                  <a:srgbClr val="C00000"/>
                </a:solidFill>
                <a:latin typeface="+mn-lt"/>
              </a:rPr>
              <a:t>end.                                           Then Nabonedochus was invited to take the throne, although it was certainly not his [by right]. When Cyrus captured Babylon, he granted [Nabonedochus] the marzpanate of the land of Carmania. King Darius partly expelled him from that land.  </a:t>
            </a:r>
            <a:br>
              <a:rPr lang="en-US" sz="1800" b="1" dirty="0" smtClean="0">
                <a:solidFill>
                  <a:srgbClr val="C00000"/>
                </a:solidFill>
                <a:latin typeface="+mn-lt"/>
              </a:rPr>
            </a:br>
            <a:r>
              <a:rPr lang="en-US" sz="1600" dirty="0" smtClean="0"/>
              <a:t>All </a:t>
            </a:r>
            <a:r>
              <a:rPr lang="en-US" sz="1600" dirty="0"/>
              <a:t>this coincides with Hebrew accounts</a:t>
            </a:r>
            <a:r>
              <a:rPr lang="en-US" sz="1600" dirty="0" smtClean="0"/>
              <a:t>.</a:t>
            </a:r>
            <a:br>
              <a:rPr lang="en-US" sz="1600" dirty="0" smtClean="0"/>
            </a:br>
            <a:r>
              <a:rPr lang="en-US" sz="1600" dirty="0" smtClean="0"/>
              <a:t>     For </a:t>
            </a:r>
            <a:r>
              <a:rPr lang="en-US" sz="1600" dirty="0"/>
              <a:t>Daniel, in his account of Nebuchadnezzar, relates how he declined mentally. There is really nothing peculiar about the fact that the Greeks or Chaldeans disguised his madness by saying that the gods or a demon (Arm. dew) entered his body and took it over. It is their custom to claim that such things are caused by gods whom they call demons. </a:t>
            </a:r>
            <a:r>
              <a:rPr lang="en-US" sz="1600" dirty="0">
                <a:solidFill>
                  <a:srgbClr val="C00000"/>
                </a:solidFill>
              </a:rPr>
              <a:t>All this is [from] Abydenus [g61</a:t>
            </a:r>
            <a:r>
              <a:rPr lang="en-US" sz="1600" dirty="0" smtClean="0">
                <a:solidFill>
                  <a:srgbClr val="C00000"/>
                </a:solidFill>
              </a:rPr>
              <a:t>].</a:t>
            </a:r>
            <a:endParaRPr lang="en-US" sz="1600" dirty="0">
              <a:solidFill>
                <a:srgbClr val="C00000"/>
              </a:solidFill>
            </a:endParaRPr>
          </a:p>
        </p:txBody>
      </p:sp>
      <p:sp>
        <p:nvSpPr>
          <p:cNvPr id="4" name="Rectangle 3"/>
          <p:cNvSpPr/>
          <p:nvPr/>
        </p:nvSpPr>
        <p:spPr>
          <a:xfrm>
            <a:off x="0" y="0"/>
            <a:ext cx="12191999" cy="276999"/>
          </a:xfrm>
          <a:prstGeom prst="rect">
            <a:avLst/>
          </a:prstGeom>
          <a:solidFill>
            <a:srgbClr val="002060"/>
          </a:solidFill>
          <a:ln>
            <a:noFill/>
          </a:ln>
          <a:effectLst>
            <a:outerShdw blurRad="127000" dist="762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200" dirty="0">
                <a:solidFill>
                  <a:prstClr val="white"/>
                </a:solidFill>
              </a:rPr>
              <a:t>http://www.tertullian.org/fathers/eusebius_chronicon_02_text.htm</a:t>
            </a:r>
          </a:p>
        </p:txBody>
      </p:sp>
      <p:sp>
        <p:nvSpPr>
          <p:cNvPr id="5" name="Rectangle 4"/>
          <p:cNvSpPr/>
          <p:nvPr/>
        </p:nvSpPr>
        <p:spPr>
          <a:xfrm>
            <a:off x="0" y="276998"/>
            <a:ext cx="12191999" cy="38975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200" b="1" dirty="0" smtClean="0">
                <a:solidFill>
                  <a:prstClr val="black"/>
                </a:solidFill>
              </a:rPr>
              <a:t>EUSEBIUS’ CHRONICLE    Eusebius of Caesarea, Chronicle, Bk. 1,    </a:t>
            </a:r>
            <a:r>
              <a:rPr lang="en-US" sz="1700" dirty="0" smtClean="0">
                <a:solidFill>
                  <a:prstClr val="black"/>
                </a:solidFill>
              </a:rPr>
              <a:t>(2008) Tr. From the Armenian by Robert </a:t>
            </a:r>
            <a:r>
              <a:rPr lang="en-US" sz="1700" dirty="0" err="1" smtClean="0">
                <a:solidFill>
                  <a:prstClr val="black"/>
                </a:solidFill>
              </a:rPr>
              <a:t>Bedrosian</a:t>
            </a:r>
            <a:endParaRPr lang="en-US" sz="1700" dirty="0">
              <a:solidFill>
                <a:prstClr val="black"/>
              </a:solidFill>
            </a:endParaRPr>
          </a:p>
        </p:txBody>
      </p:sp>
      <p:sp>
        <p:nvSpPr>
          <p:cNvPr id="3" name="Down Arrow 2"/>
          <p:cNvSpPr/>
          <p:nvPr/>
        </p:nvSpPr>
        <p:spPr>
          <a:xfrm rot="1735951">
            <a:off x="11070129" y="4425362"/>
            <a:ext cx="756744" cy="916290"/>
          </a:xfrm>
          <a:prstGeom prst="down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88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7"/>
          <p:cNvGrpSpPr/>
          <p:nvPr/>
        </p:nvGrpSpPr>
        <p:grpSpPr>
          <a:xfrm>
            <a:off x="3388865" y="61957"/>
            <a:ext cx="1815153" cy="2365907"/>
            <a:chOff x="1869743" y="-78488"/>
            <a:chExt cx="1815153" cy="2365907"/>
          </a:xfrm>
        </p:grpSpPr>
        <p:sp>
          <p:nvSpPr>
            <p:cNvPr id="4" name="Rectangle 3"/>
            <p:cNvSpPr/>
            <p:nvPr/>
          </p:nvSpPr>
          <p:spPr>
            <a:xfrm>
              <a:off x="1869743" y="-78488"/>
              <a:ext cx="1815153" cy="2365907"/>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prstClr val="black"/>
                </a:solidFill>
              </a:endParaRPr>
            </a:p>
            <a:p>
              <a:pPr algn="ctr"/>
              <a:endParaRPr lang="en-US" sz="2000" b="1" dirty="0">
                <a:solidFill>
                  <a:prstClr val="black"/>
                </a:solidFill>
              </a:endParaRPr>
            </a:p>
            <a:p>
              <a:pPr algn="ctr"/>
              <a:endParaRPr lang="en-US" sz="2000" b="1" dirty="0" smtClean="0">
                <a:solidFill>
                  <a:prstClr val="black"/>
                </a:solidFill>
              </a:endParaRPr>
            </a:p>
            <a:p>
              <a:pPr algn="ctr"/>
              <a:endParaRPr lang="en-US" sz="2000" b="1" dirty="0">
                <a:solidFill>
                  <a:prstClr val="black"/>
                </a:solidFill>
              </a:endParaRPr>
            </a:p>
            <a:p>
              <a:pPr algn="ctr"/>
              <a:endParaRPr lang="en-US" sz="2000" b="1" dirty="0" smtClean="0">
                <a:solidFill>
                  <a:prstClr val="black"/>
                </a:solidFill>
              </a:endParaRPr>
            </a:p>
            <a:p>
              <a:pPr algn="ctr"/>
              <a:endParaRPr lang="en-US" sz="2000" b="1" dirty="0" smtClean="0">
                <a:solidFill>
                  <a:prstClr val="black"/>
                </a:solidFill>
              </a:endParaRPr>
            </a:p>
            <a:p>
              <a:pPr algn="ctr"/>
              <a:r>
                <a:rPr lang="en-US" sz="1600" b="1" dirty="0" smtClean="0">
                  <a:solidFill>
                    <a:prstClr val="black"/>
                  </a:solidFill>
                </a:rPr>
                <a:t>Babylonian</a:t>
              </a:r>
            </a:p>
            <a:p>
              <a:pPr algn="ctr"/>
              <a:r>
                <a:rPr lang="en-US" sz="1600" b="1" dirty="0" smtClean="0">
                  <a:solidFill>
                    <a:prstClr val="black"/>
                  </a:solidFill>
                </a:rPr>
                <a:t>priest of </a:t>
              </a:r>
              <a:r>
                <a:rPr lang="en-US" sz="1600" b="1" dirty="0" err="1" smtClean="0">
                  <a:solidFill>
                    <a:prstClr val="black"/>
                  </a:solidFill>
                </a:rPr>
                <a:t>Marduk</a:t>
              </a:r>
              <a:endParaRPr lang="en-US" sz="1600" dirty="0">
                <a:solidFill>
                  <a:prstClr val="white"/>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943" y="-37543"/>
              <a:ext cx="116205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Down Arrow 8"/>
          <p:cNvSpPr/>
          <p:nvPr/>
        </p:nvSpPr>
        <p:spPr>
          <a:xfrm>
            <a:off x="4109892" y="2612277"/>
            <a:ext cx="409433" cy="375243"/>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125337" y="5162848"/>
            <a:ext cx="2164789" cy="69089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prstClr val="black"/>
                </a:solidFill>
              </a:rPr>
              <a:t>concurrent w and dedicated to Seleucid Antiochus  I</a:t>
            </a:r>
          </a:p>
          <a:p>
            <a:pPr algn="ctr"/>
            <a:r>
              <a:rPr lang="en-US" sz="2000" b="1" dirty="0" smtClean="0">
                <a:solidFill>
                  <a:prstClr val="black"/>
                </a:solidFill>
              </a:rPr>
              <a:t>281-261BC</a:t>
            </a:r>
            <a:endParaRPr lang="en-US" sz="2000" dirty="0">
              <a:solidFill>
                <a:prstClr val="white"/>
              </a:solidFill>
            </a:endParaRPr>
          </a:p>
        </p:txBody>
      </p:sp>
      <p:sp>
        <p:nvSpPr>
          <p:cNvPr id="10" name="Rectangle 9"/>
          <p:cNvSpPr/>
          <p:nvPr/>
        </p:nvSpPr>
        <p:spPr>
          <a:xfrm>
            <a:off x="1" y="102902"/>
            <a:ext cx="3388864" cy="23249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smtClean="0">
                <a:solidFill>
                  <a:prstClr val="black"/>
                </a:solidFill>
                <a:latin typeface="Calibri Light" panose="020F0302020204030204"/>
              </a:rPr>
              <a:t>“Not only the content, but also the structure and focus of Berossus’ work reminds us of the Babylonian chronographic texts”</a:t>
            </a:r>
            <a:br>
              <a:rPr lang="en-US" sz="1900" dirty="0" smtClean="0">
                <a:solidFill>
                  <a:prstClr val="black"/>
                </a:solidFill>
                <a:latin typeface="Calibri Light" panose="020F0302020204030204"/>
              </a:rPr>
            </a:br>
            <a:r>
              <a:rPr lang="en-US" sz="1200" dirty="0" smtClean="0">
                <a:solidFill>
                  <a:prstClr val="black"/>
                </a:solidFill>
              </a:rPr>
              <a:t>R.J. van der </a:t>
            </a:r>
            <a:r>
              <a:rPr lang="en-US" sz="1200" dirty="0" err="1" smtClean="0">
                <a:solidFill>
                  <a:prstClr val="black"/>
                </a:solidFill>
              </a:rPr>
              <a:t>Spek</a:t>
            </a:r>
            <a:endParaRPr lang="en-US" sz="1200" dirty="0" smtClean="0">
              <a:solidFill>
                <a:prstClr val="black"/>
              </a:solidFill>
            </a:endParaRPr>
          </a:p>
          <a:p>
            <a:pPr algn="ctr"/>
            <a:r>
              <a:rPr lang="en-US" sz="900" u="sng" dirty="0" smtClean="0">
                <a:solidFill>
                  <a:prstClr val="black"/>
                </a:solidFill>
              </a:rPr>
              <a:t>BEROSSUS AS A BABYLONIAN CHRONICLER AND GREEK HISTORIAN</a:t>
            </a:r>
          </a:p>
          <a:p>
            <a:pPr algn="ctr"/>
            <a:r>
              <a:rPr lang="en-US" sz="900" i="1" dirty="0" smtClean="0">
                <a:solidFill>
                  <a:prstClr val="black"/>
                </a:solidFill>
              </a:rPr>
              <a:t>Studies in Ancient Near Eastern World View and Society; Presented to </a:t>
            </a:r>
            <a:r>
              <a:rPr lang="en-US" sz="900" i="1" dirty="0" err="1" smtClean="0">
                <a:solidFill>
                  <a:prstClr val="black"/>
                </a:solidFill>
              </a:rPr>
              <a:t>Marte</a:t>
            </a:r>
            <a:r>
              <a:rPr lang="en-US" sz="900" i="1" dirty="0" smtClean="0">
                <a:solidFill>
                  <a:prstClr val="black"/>
                </a:solidFill>
              </a:rPr>
              <a:t> </a:t>
            </a:r>
            <a:r>
              <a:rPr lang="en-US" sz="900" i="1" dirty="0" err="1" smtClean="0">
                <a:solidFill>
                  <a:prstClr val="black"/>
                </a:solidFill>
              </a:rPr>
              <a:t>Stol</a:t>
            </a:r>
            <a:r>
              <a:rPr lang="en-US" sz="900" i="1" dirty="0" smtClean="0">
                <a:solidFill>
                  <a:prstClr val="black"/>
                </a:solidFill>
              </a:rPr>
              <a:t/>
            </a:r>
            <a:br>
              <a:rPr lang="en-US" sz="900" i="1" dirty="0" smtClean="0">
                <a:solidFill>
                  <a:prstClr val="black"/>
                </a:solidFill>
              </a:rPr>
            </a:br>
            <a:r>
              <a:rPr lang="en-US" sz="1400" b="1" dirty="0" smtClean="0">
                <a:solidFill>
                  <a:prstClr val="black"/>
                </a:solidFill>
              </a:rPr>
              <a:t>Bethesda MD CDL      2008, 293</a:t>
            </a:r>
          </a:p>
          <a:p>
            <a:pPr algn="ctr"/>
            <a:r>
              <a:rPr lang="en-US" sz="900" dirty="0" smtClean="0">
                <a:solidFill>
                  <a:prstClr val="black"/>
                </a:solidFill>
              </a:rPr>
              <a:t>-as cited by Anderson &amp; Young</a:t>
            </a:r>
            <a:endParaRPr lang="en-US" sz="900" dirty="0">
              <a:solidFill>
                <a:prstClr val="black"/>
              </a:solidFill>
            </a:endParaRPr>
          </a:p>
        </p:txBody>
      </p:sp>
      <p:sp>
        <p:nvSpPr>
          <p:cNvPr id="11" name="Rounded Rectangle 10"/>
          <p:cNvSpPr/>
          <p:nvPr/>
        </p:nvSpPr>
        <p:spPr>
          <a:xfrm>
            <a:off x="163763" y="4428911"/>
            <a:ext cx="1433026" cy="1945274"/>
          </a:xfrm>
          <a:prstGeom prst="roundRect">
            <a:avLst>
              <a:gd name="adj" fmla="val 24167"/>
            </a:avLst>
          </a:prstGeom>
          <a:solidFill>
            <a:schemeClr val="accent2">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sunrise" dir="t"/>
          </a:scene3d>
          <a:sp3d extrusionH="215900" prstMaterial="matte">
            <a:bevelT w="292100" h="63500"/>
            <a:bevelB w="0" h="0" prst="angle"/>
            <a:extrusionClr>
              <a:schemeClr val="accent2">
                <a:lumMod val="60000"/>
                <a:lumOff val="40000"/>
              </a:schemeClr>
            </a:extrusionClr>
            <a:contourClr>
              <a:schemeClr val="accent2">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 //]] / //\///</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 /[\\//]/\\\\</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 </a:t>
            </a:r>
            <a:r>
              <a:rPr lang="en-US" sz="1000" b="1" dirty="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p>
          <a:p>
            <a:pPr algn="ctr"/>
            <a:r>
              <a:rPr lang="en-US" sz="1000" b="1" dirty="0" smtClean="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rPr>
              <a:t>[[\\]\\]/\//][\//</a:t>
            </a:r>
            <a:endParaRPr lang="en-US" sz="1000" b="1" dirty="0">
              <a:solidFill>
                <a:prstClr val="black">
                  <a:lumMod val="85000"/>
                  <a:lumOff val="15000"/>
                </a:prstClr>
              </a:solidFill>
              <a:effectLst>
                <a:outerShdw blurRad="38100" dist="38100" dir="2700000" algn="tl">
                  <a:srgbClr val="000000">
                    <a:alpha val="43137"/>
                  </a:srgbClr>
                </a:outerShdw>
              </a:effectLst>
              <a:latin typeface="Kristen ITC" panose="03050502040202030202" pitchFamily="66" charset="0"/>
            </a:endParaRPr>
          </a:p>
        </p:txBody>
      </p:sp>
      <p:cxnSp>
        <p:nvCxnSpPr>
          <p:cNvPr id="22" name="Straight Arrow Connector 21"/>
          <p:cNvCxnSpPr>
            <a:stCxn id="11" idx="0"/>
          </p:cNvCxnSpPr>
          <p:nvPr/>
        </p:nvCxnSpPr>
        <p:spPr>
          <a:xfrm flipV="1">
            <a:off x="880276" y="2090458"/>
            <a:ext cx="2508589" cy="2338453"/>
          </a:xfrm>
          <a:prstGeom prst="straightConnector1">
            <a:avLst/>
          </a:prstGeom>
          <a:ln w="1524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6184464" y="2608197"/>
            <a:ext cx="409433" cy="379323"/>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5525743" y="58899"/>
            <a:ext cx="1749593" cy="2396261"/>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black"/>
                </a:solidFill>
              </a:rPr>
              <a:t>Abridgements</a:t>
            </a:r>
          </a:p>
          <a:p>
            <a:pPr algn="ctr"/>
            <a:r>
              <a:rPr lang="en-US" sz="2000" b="1" dirty="0" smtClean="0">
                <a:solidFill>
                  <a:prstClr val="black"/>
                </a:solidFill>
              </a:rPr>
              <a:t>by:</a:t>
            </a:r>
          </a:p>
          <a:p>
            <a:pPr algn="ctr"/>
            <a:r>
              <a:rPr lang="en-US" sz="2000" b="1" dirty="0" smtClean="0">
                <a:solidFill>
                  <a:prstClr val="black"/>
                </a:solidFill>
              </a:rPr>
              <a:t>ALEXANDER</a:t>
            </a:r>
            <a:br>
              <a:rPr lang="en-US" sz="2000" b="1" dirty="0" smtClean="0">
                <a:solidFill>
                  <a:prstClr val="black"/>
                </a:solidFill>
              </a:rPr>
            </a:br>
            <a:r>
              <a:rPr lang="en-US" sz="2000" b="1" dirty="0" smtClean="0">
                <a:solidFill>
                  <a:prstClr val="black"/>
                </a:solidFill>
              </a:rPr>
              <a:t>POLYHISTOR</a:t>
            </a:r>
            <a:br>
              <a:rPr lang="en-US" sz="2000" b="1" dirty="0" smtClean="0">
                <a:solidFill>
                  <a:prstClr val="black"/>
                </a:solidFill>
              </a:rPr>
            </a:br>
            <a:r>
              <a:rPr lang="en-US" sz="2000" b="1" dirty="0" smtClean="0">
                <a:solidFill>
                  <a:prstClr val="black"/>
                </a:solidFill>
              </a:rPr>
              <a:t>(105– 35BC)</a:t>
            </a:r>
          </a:p>
          <a:p>
            <a:pPr algn="ctr"/>
            <a:r>
              <a:rPr lang="en-US" sz="2000" b="1" dirty="0" smtClean="0">
                <a:solidFill>
                  <a:prstClr val="black"/>
                </a:solidFill>
              </a:rPr>
              <a:t>&amp;</a:t>
            </a:r>
          </a:p>
          <a:p>
            <a:pPr algn="ctr"/>
            <a:r>
              <a:rPr lang="en-US" sz="2000" b="1" dirty="0" smtClean="0">
                <a:solidFill>
                  <a:prstClr val="black"/>
                </a:solidFill>
              </a:rPr>
              <a:t>ABYDENUS</a:t>
            </a:r>
          </a:p>
          <a:p>
            <a:pPr algn="ctr"/>
            <a:r>
              <a:rPr lang="en-US" sz="2000" b="1" dirty="0" smtClean="0">
                <a:solidFill>
                  <a:prstClr val="black"/>
                </a:solidFill>
              </a:rPr>
              <a:t>(c. 200 BC?)</a:t>
            </a:r>
            <a:endParaRPr lang="en-US" sz="2000" dirty="0">
              <a:solidFill>
                <a:prstClr val="white"/>
              </a:solidFill>
            </a:endParaRPr>
          </a:p>
        </p:txBody>
      </p:sp>
      <p:sp>
        <p:nvSpPr>
          <p:cNvPr id="32777" name="Right Brace 32776"/>
          <p:cNvSpPr/>
          <p:nvPr/>
        </p:nvSpPr>
        <p:spPr>
          <a:xfrm>
            <a:off x="5347742" y="2908164"/>
            <a:ext cx="395785" cy="2269026"/>
          </a:xfrm>
          <a:prstGeom prst="rightBrace">
            <a:avLst>
              <a:gd name="adj1" fmla="val 47357"/>
              <a:gd name="adj2" fmla="val 50000"/>
            </a:avLst>
          </a:pr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Vertical Scroll 39"/>
          <p:cNvSpPr/>
          <p:nvPr/>
        </p:nvSpPr>
        <p:spPr>
          <a:xfrm>
            <a:off x="5563526" y="3350562"/>
            <a:ext cx="1772325" cy="1394934"/>
          </a:xfrm>
          <a:prstGeom prst="verticalScroll">
            <a:avLst>
              <a:gd name="adj" fmla="val 13779"/>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rPr>
              <a:t>abridgements</a:t>
            </a:r>
          </a:p>
          <a:p>
            <a:pPr algn="ctr"/>
            <a:r>
              <a:rPr lang="en-US" sz="1400" b="1" dirty="0" smtClean="0">
                <a:solidFill>
                  <a:prstClr val="black"/>
                </a:solidFill>
              </a:rPr>
              <a:t>of</a:t>
            </a:r>
          </a:p>
          <a:p>
            <a:pPr algn="ctr"/>
            <a:r>
              <a:rPr lang="en-US" sz="1400" b="1" dirty="0" smtClean="0">
                <a:solidFill>
                  <a:prstClr val="black"/>
                </a:solidFill>
              </a:rPr>
              <a:t>BABYLONIACA</a:t>
            </a:r>
          </a:p>
        </p:txBody>
      </p:sp>
      <p:sp>
        <p:nvSpPr>
          <p:cNvPr id="48" name="Rectangle 47"/>
          <p:cNvSpPr/>
          <p:nvPr/>
        </p:nvSpPr>
        <p:spPr>
          <a:xfrm>
            <a:off x="-1" y="6469040"/>
            <a:ext cx="12191999" cy="388960"/>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solidFill>
                  <a:prstClr val="black"/>
                </a:solidFill>
              </a:rPr>
              <a:t>600        500        400        300        200        100        x        100        200        300</a:t>
            </a:r>
            <a:endParaRPr lang="en-US" sz="3000" dirty="0">
              <a:solidFill>
                <a:prstClr val="white"/>
              </a:solidFill>
            </a:endParaRPr>
          </a:p>
        </p:txBody>
      </p:sp>
      <p:sp>
        <p:nvSpPr>
          <p:cNvPr id="49" name="Rectangle 48"/>
          <p:cNvSpPr/>
          <p:nvPr/>
        </p:nvSpPr>
        <p:spPr>
          <a:xfrm rot="16200000">
            <a:off x="3458615" y="5974060"/>
            <a:ext cx="601000" cy="388960"/>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prstClr val="black"/>
                </a:solidFill>
              </a:rPr>
              <a:t>Alx</a:t>
            </a:r>
            <a:endParaRPr lang="en-US" sz="2400" dirty="0">
              <a:solidFill>
                <a:prstClr val="white"/>
              </a:solidFill>
            </a:endParaRPr>
          </a:p>
        </p:txBody>
      </p:sp>
      <p:grpSp>
        <p:nvGrpSpPr>
          <p:cNvPr id="5" name="Group 4"/>
          <p:cNvGrpSpPr/>
          <p:nvPr/>
        </p:nvGrpSpPr>
        <p:grpSpPr>
          <a:xfrm>
            <a:off x="2804615" y="3048938"/>
            <a:ext cx="2745522" cy="1997327"/>
            <a:chOff x="2470227" y="3164902"/>
            <a:chExt cx="2881308" cy="2376081"/>
          </a:xfrm>
        </p:grpSpPr>
        <p:sp>
          <p:nvSpPr>
            <p:cNvPr id="6" name="Vertical Scroll 5"/>
            <p:cNvSpPr/>
            <p:nvPr/>
          </p:nvSpPr>
          <p:spPr>
            <a:xfrm>
              <a:off x="2470227" y="3164902"/>
              <a:ext cx="2768849" cy="2018277"/>
            </a:xfrm>
            <a:prstGeom prst="verticalScroll">
              <a:avLst>
                <a:gd name="adj" fmla="val 14282"/>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BABYLONIACA</a:t>
              </a:r>
            </a:p>
            <a:p>
              <a:pPr algn="ctr"/>
              <a:r>
                <a:rPr lang="en-US" sz="2000" b="1" dirty="0" smtClean="0">
                  <a:solidFill>
                    <a:prstClr val="black"/>
                  </a:solidFill>
                </a:rPr>
                <a:t>3 VOLUMES</a:t>
              </a:r>
              <a:endParaRPr lang="en-US" sz="2000" b="1" dirty="0">
                <a:solidFill>
                  <a:prstClr val="black"/>
                </a:solidFill>
              </a:endParaRPr>
            </a:p>
          </p:txBody>
        </p:sp>
        <p:sp>
          <p:nvSpPr>
            <p:cNvPr id="24" name="Vertical Scroll 23"/>
            <p:cNvSpPr/>
            <p:nvPr/>
          </p:nvSpPr>
          <p:spPr>
            <a:xfrm>
              <a:off x="2521983" y="3317301"/>
              <a:ext cx="2768849" cy="2018277"/>
            </a:xfrm>
            <a:prstGeom prst="verticalScroll">
              <a:avLst>
                <a:gd name="adj" fmla="val 14282"/>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BABYLONIACA</a:t>
              </a:r>
            </a:p>
            <a:p>
              <a:pPr algn="ctr"/>
              <a:r>
                <a:rPr lang="en-US" sz="2000" b="1" dirty="0" smtClean="0">
                  <a:solidFill>
                    <a:prstClr val="black"/>
                  </a:solidFill>
                </a:rPr>
                <a:t>3 VOLUMES</a:t>
              </a:r>
              <a:endParaRPr lang="en-US" sz="2000" b="1" dirty="0">
                <a:solidFill>
                  <a:prstClr val="black"/>
                </a:solidFill>
              </a:endParaRPr>
            </a:p>
          </p:txBody>
        </p:sp>
        <p:sp>
          <p:nvSpPr>
            <p:cNvPr id="25" name="Vertical Scroll 24"/>
            <p:cNvSpPr/>
            <p:nvPr/>
          </p:nvSpPr>
          <p:spPr>
            <a:xfrm>
              <a:off x="2582686" y="3522706"/>
              <a:ext cx="2768849" cy="2018277"/>
            </a:xfrm>
            <a:prstGeom prst="verticalScroll">
              <a:avLst>
                <a:gd name="adj" fmla="val 14282"/>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BABYLONIACA</a:t>
              </a:r>
            </a:p>
            <a:p>
              <a:pPr algn="ctr"/>
              <a:r>
                <a:rPr lang="en-US" sz="2000" b="1" dirty="0" smtClean="0">
                  <a:solidFill>
                    <a:prstClr val="black"/>
                  </a:solidFill>
                </a:rPr>
                <a:t>3 VOLUMES</a:t>
              </a:r>
            </a:p>
          </p:txBody>
        </p:sp>
      </p:grpSp>
      <p:sp>
        <p:nvSpPr>
          <p:cNvPr id="28" name="Down Arrow 27"/>
          <p:cNvSpPr/>
          <p:nvPr/>
        </p:nvSpPr>
        <p:spPr>
          <a:xfrm rot="1627304">
            <a:off x="5593990" y="5319660"/>
            <a:ext cx="409433" cy="106817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9" name="Down Arrow 28"/>
          <p:cNvSpPr/>
          <p:nvPr/>
        </p:nvSpPr>
        <p:spPr>
          <a:xfrm rot="19824970">
            <a:off x="6797934" y="5346025"/>
            <a:ext cx="409433" cy="1068174"/>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grpSp>
        <p:nvGrpSpPr>
          <p:cNvPr id="52" name="Group 51"/>
          <p:cNvGrpSpPr/>
          <p:nvPr/>
        </p:nvGrpSpPr>
        <p:grpSpPr>
          <a:xfrm>
            <a:off x="7308019" y="2986869"/>
            <a:ext cx="1772325" cy="2071491"/>
            <a:chOff x="7193719" y="3386919"/>
            <a:chExt cx="1772325" cy="2071491"/>
          </a:xfrm>
        </p:grpSpPr>
        <p:sp>
          <p:nvSpPr>
            <p:cNvPr id="32" name="Vertical Scroll 31"/>
            <p:cNvSpPr/>
            <p:nvPr/>
          </p:nvSpPr>
          <p:spPr>
            <a:xfrm>
              <a:off x="7193719" y="3791215"/>
              <a:ext cx="1772325" cy="1394934"/>
            </a:xfrm>
            <a:prstGeom prst="verticalScroll">
              <a:avLst>
                <a:gd name="adj" fmla="val 13779"/>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rPr>
                <a:t>abridgements</a:t>
              </a:r>
            </a:p>
            <a:p>
              <a:pPr algn="ctr"/>
              <a:r>
                <a:rPr lang="en-US" sz="1400" b="1" dirty="0" smtClean="0">
                  <a:solidFill>
                    <a:prstClr val="black"/>
                  </a:solidFill>
                </a:rPr>
                <a:t>of</a:t>
              </a:r>
            </a:p>
            <a:p>
              <a:pPr algn="ctr"/>
              <a:r>
                <a:rPr lang="en-US" sz="1400" b="1" dirty="0" smtClean="0">
                  <a:solidFill>
                    <a:prstClr val="black"/>
                  </a:solidFill>
                </a:rPr>
                <a:t>BABYLONIACA</a:t>
              </a:r>
            </a:p>
          </p:txBody>
        </p:sp>
        <p:sp>
          <p:nvSpPr>
            <p:cNvPr id="12" name="Snip Same Side Corner Rectangle 11"/>
            <p:cNvSpPr/>
            <p:nvPr/>
          </p:nvSpPr>
          <p:spPr>
            <a:xfrm>
              <a:off x="7445438" y="4807076"/>
              <a:ext cx="750639" cy="651334"/>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Snip Same Side Corner Rectangle 34"/>
            <p:cNvSpPr/>
            <p:nvPr/>
          </p:nvSpPr>
          <p:spPr>
            <a:xfrm>
              <a:off x="7193719" y="4020857"/>
              <a:ext cx="750639" cy="651334"/>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Snip Same Side Corner Rectangle 35"/>
            <p:cNvSpPr/>
            <p:nvPr/>
          </p:nvSpPr>
          <p:spPr>
            <a:xfrm rot="16200000">
              <a:off x="8225439" y="4401333"/>
              <a:ext cx="558829" cy="651334"/>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Snip Same Side Corner Rectangle 36"/>
            <p:cNvSpPr/>
            <p:nvPr/>
          </p:nvSpPr>
          <p:spPr>
            <a:xfrm rot="13221027">
              <a:off x="8162226" y="3455105"/>
              <a:ext cx="561483" cy="954877"/>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Snip Same Side Corner Rectangle 37"/>
            <p:cNvSpPr/>
            <p:nvPr/>
          </p:nvSpPr>
          <p:spPr>
            <a:xfrm rot="10800000">
              <a:off x="7444356" y="3386919"/>
              <a:ext cx="750639" cy="651334"/>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Snip Same Side Corner Rectangle 38"/>
            <p:cNvSpPr/>
            <p:nvPr/>
          </p:nvSpPr>
          <p:spPr>
            <a:xfrm>
              <a:off x="8224946" y="4975931"/>
              <a:ext cx="440608" cy="411969"/>
            </a:xfrm>
            <a:prstGeom prst="snip2SameRect">
              <a:avLst>
                <a:gd name="adj1" fmla="val 5000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7975952" y="4701"/>
            <a:ext cx="1821156" cy="1538883"/>
          </a:xfrm>
          <a:prstGeom prst="rect">
            <a:avLst/>
          </a:prstGeom>
          <a:noFill/>
        </p:spPr>
        <p:txBody>
          <a:bodyPr wrap="square" rtlCol="0">
            <a:spAutoFit/>
          </a:bodyPr>
          <a:lstStyle/>
          <a:p>
            <a:pPr algn="ctr"/>
            <a:r>
              <a:rPr lang="en-US" sz="5400" dirty="0" smtClean="0">
                <a:solidFill>
                  <a:prstClr val="white"/>
                </a:solidFill>
                <a:latin typeface="Liberation Serif" panose="02020603050405020304" pitchFamily="18" charset="0"/>
                <a:ea typeface="Liberation Serif" panose="02020603050405020304" pitchFamily="18" charset="0"/>
                <a:cs typeface="Liberation Serif" panose="02020603050405020304" pitchFamily="18" charset="0"/>
              </a:rPr>
              <a:t>“ ”</a:t>
            </a:r>
            <a:r>
              <a:rPr lang="en-US" sz="3600" dirty="0" smtClean="0">
                <a:solidFill>
                  <a:prstClr val="white"/>
                </a:solidFill>
                <a:latin typeface="Liberation Serif" panose="02020603050405020304" pitchFamily="18" charset="0"/>
                <a:ea typeface="Liberation Serif" panose="02020603050405020304" pitchFamily="18" charset="0"/>
                <a:cs typeface="Liberation Serif" panose="02020603050405020304" pitchFamily="18" charset="0"/>
              </a:rPr>
              <a:t> </a:t>
            </a:r>
          </a:p>
          <a:p>
            <a:pPr algn="ctr"/>
            <a:r>
              <a:rPr lang="en-US" sz="2000" dirty="0" smtClean="0">
                <a:solidFill>
                  <a:prstClr val="white"/>
                </a:solidFill>
                <a:ea typeface="Liberation Serif" panose="02020603050405020304" pitchFamily="18" charset="0"/>
                <a:cs typeface="Liberation Serif" panose="02020603050405020304" pitchFamily="18" charset="0"/>
              </a:rPr>
              <a:t>Josephus</a:t>
            </a:r>
          </a:p>
          <a:p>
            <a:pPr algn="ctr"/>
            <a:r>
              <a:rPr lang="en-US" sz="2000" dirty="0" smtClean="0">
                <a:solidFill>
                  <a:prstClr val="white"/>
                </a:solidFill>
                <a:ea typeface="Liberation Serif" panose="02020603050405020304" pitchFamily="18" charset="0"/>
                <a:cs typeface="Liberation Serif" panose="02020603050405020304" pitchFamily="18" charset="0"/>
              </a:rPr>
              <a:t> Ag. </a:t>
            </a:r>
            <a:r>
              <a:rPr lang="en-US" sz="2000" dirty="0" err="1" smtClean="0">
                <a:solidFill>
                  <a:prstClr val="white"/>
                </a:solidFill>
                <a:ea typeface="Liberation Serif" panose="02020603050405020304" pitchFamily="18" charset="0"/>
                <a:cs typeface="Liberation Serif" panose="02020603050405020304" pitchFamily="18" charset="0"/>
              </a:rPr>
              <a:t>Apion</a:t>
            </a:r>
            <a:r>
              <a:rPr lang="en-US" sz="2000" dirty="0" smtClean="0">
                <a:solidFill>
                  <a:prstClr val="white"/>
                </a:solidFill>
                <a:ea typeface="Liberation Serif" panose="02020603050405020304" pitchFamily="18" charset="0"/>
                <a:cs typeface="Liberation Serif" panose="02020603050405020304" pitchFamily="18" charset="0"/>
              </a:rPr>
              <a:t>  </a:t>
            </a:r>
            <a:endParaRPr lang="en-US" sz="2000" dirty="0">
              <a:solidFill>
                <a:prstClr val="white"/>
              </a:solidFill>
              <a:ea typeface="Liberation Serif" panose="02020603050405020304" pitchFamily="18" charset="0"/>
              <a:cs typeface="Liberation Serif" panose="02020603050405020304" pitchFamily="18" charset="0"/>
            </a:endParaRPr>
          </a:p>
        </p:txBody>
      </p:sp>
      <p:sp>
        <p:nvSpPr>
          <p:cNvPr id="45" name="TextBox 44"/>
          <p:cNvSpPr txBox="1"/>
          <p:nvPr/>
        </p:nvSpPr>
        <p:spPr>
          <a:xfrm>
            <a:off x="10390496" y="435182"/>
            <a:ext cx="1801504" cy="1846659"/>
          </a:xfrm>
          <a:prstGeom prst="rect">
            <a:avLst/>
          </a:prstGeom>
          <a:noFill/>
        </p:spPr>
        <p:txBody>
          <a:bodyPr wrap="square" rtlCol="0">
            <a:spAutoFit/>
          </a:bodyPr>
          <a:lstStyle/>
          <a:p>
            <a:pPr algn="ctr"/>
            <a:r>
              <a:rPr lang="en-US" sz="5400" dirty="0" smtClean="0">
                <a:solidFill>
                  <a:prstClr val="white"/>
                </a:solidFill>
                <a:latin typeface="Liberation Serif" panose="02020603050405020304" pitchFamily="18" charset="0"/>
                <a:ea typeface="Liberation Serif" panose="02020603050405020304" pitchFamily="18" charset="0"/>
                <a:cs typeface="Liberation Serif" panose="02020603050405020304" pitchFamily="18" charset="0"/>
              </a:rPr>
              <a:t>“ ”</a:t>
            </a:r>
          </a:p>
          <a:p>
            <a:pPr algn="ctr"/>
            <a:r>
              <a:rPr lang="en-US" sz="2000" dirty="0" smtClean="0">
                <a:solidFill>
                  <a:prstClr val="white"/>
                </a:solidFill>
                <a:ea typeface="Liberation Serif" panose="02020603050405020304" pitchFamily="18" charset="0"/>
                <a:cs typeface="Liberation Serif" panose="02020603050405020304" pitchFamily="18" charset="0"/>
              </a:rPr>
              <a:t>Vol. 1 </a:t>
            </a:r>
            <a:br>
              <a:rPr lang="en-US" sz="2000" dirty="0" smtClean="0">
                <a:solidFill>
                  <a:prstClr val="white"/>
                </a:solidFill>
                <a:ea typeface="Liberation Serif" panose="02020603050405020304" pitchFamily="18" charset="0"/>
                <a:cs typeface="Liberation Serif" panose="02020603050405020304" pitchFamily="18" charset="0"/>
              </a:rPr>
            </a:br>
            <a:r>
              <a:rPr lang="en-US" sz="2000" dirty="0" smtClean="0">
                <a:solidFill>
                  <a:prstClr val="white"/>
                </a:solidFill>
                <a:ea typeface="Liberation Serif" panose="02020603050405020304" pitchFamily="18" charset="0"/>
                <a:cs typeface="Liberation Serif" panose="02020603050405020304" pitchFamily="18" charset="0"/>
              </a:rPr>
              <a:t>Chronicle</a:t>
            </a:r>
          </a:p>
          <a:p>
            <a:pPr algn="ctr"/>
            <a:r>
              <a:rPr lang="en-US" sz="2000" dirty="0" smtClean="0">
                <a:solidFill>
                  <a:prstClr val="white"/>
                </a:solidFill>
                <a:ea typeface="Liberation Serif" panose="02020603050405020304" pitchFamily="18" charset="0"/>
                <a:cs typeface="Liberation Serif" panose="02020603050405020304" pitchFamily="18" charset="0"/>
              </a:rPr>
              <a:t>of Eusebius  </a:t>
            </a:r>
            <a:endParaRPr lang="en-US" sz="2000" dirty="0">
              <a:solidFill>
                <a:prstClr val="white"/>
              </a:solidFill>
              <a:ea typeface="Liberation Serif" panose="02020603050405020304" pitchFamily="18" charset="0"/>
              <a:cs typeface="Liberation Serif" panose="02020603050405020304" pitchFamily="18" charset="0"/>
            </a:endParaRPr>
          </a:p>
        </p:txBody>
      </p:sp>
      <p:sp>
        <p:nvSpPr>
          <p:cNvPr id="14" name="Rectangle 13"/>
          <p:cNvSpPr/>
          <p:nvPr/>
        </p:nvSpPr>
        <p:spPr>
          <a:xfrm>
            <a:off x="9631820" y="2483728"/>
            <a:ext cx="2560180" cy="3508653"/>
          </a:xfrm>
          <a:prstGeom prst="rect">
            <a:avLst/>
          </a:prstGeom>
          <a:solidFill>
            <a:srgbClr val="FFFF00"/>
          </a:solidFill>
        </p:spPr>
        <p:txBody>
          <a:bodyPr wrap="square">
            <a:spAutoFit/>
          </a:bodyPr>
          <a:lstStyle/>
          <a:p>
            <a:r>
              <a:rPr lang="en-US" b="1" dirty="0">
                <a:solidFill>
                  <a:prstClr val="black"/>
                </a:solidFill>
              </a:rPr>
              <a:t>"Cyrus at first treated him [</a:t>
            </a:r>
            <a:r>
              <a:rPr lang="en-US" b="1" dirty="0" err="1">
                <a:solidFill>
                  <a:prstClr val="black"/>
                </a:solidFill>
              </a:rPr>
              <a:t>Nabonidus</a:t>
            </a:r>
            <a:r>
              <a:rPr lang="en-US" b="1" dirty="0">
                <a:solidFill>
                  <a:prstClr val="black"/>
                </a:solidFill>
              </a:rPr>
              <a:t>] kindly, and, giving a residence to him in Carmania, sent him out of Babylonia. </a:t>
            </a:r>
            <a:r>
              <a:rPr lang="en-US" b="1" i="1" dirty="0">
                <a:solidFill>
                  <a:prstClr val="black"/>
                </a:solidFill>
              </a:rPr>
              <a:t>(But) Darius the king took away some of his province for himself</a:t>
            </a:r>
            <a:r>
              <a:rPr lang="en-US" b="1" dirty="0">
                <a:solidFill>
                  <a:prstClr val="black"/>
                </a:solidFill>
              </a:rPr>
              <a:t>."</a:t>
            </a:r>
            <a:r>
              <a:rPr lang="en-US" dirty="0">
                <a:solidFill>
                  <a:prstClr val="black"/>
                </a:solidFill>
              </a:rPr>
              <a:t> </a:t>
            </a:r>
            <a:r>
              <a:rPr lang="en-US" dirty="0" smtClean="0">
                <a:solidFill>
                  <a:prstClr val="black"/>
                </a:solidFill>
              </a:rPr>
              <a:t>13</a:t>
            </a:r>
          </a:p>
          <a:p>
            <a:r>
              <a:rPr lang="de-DE" sz="1400" b="1" dirty="0">
                <a:solidFill>
                  <a:prstClr val="black"/>
                </a:solidFill>
              </a:rPr>
              <a:t>13</a:t>
            </a:r>
            <a:r>
              <a:rPr lang="de-DE" b="1" dirty="0">
                <a:solidFill>
                  <a:prstClr val="black"/>
                </a:solidFill>
              </a:rPr>
              <a:t> </a:t>
            </a:r>
            <a:r>
              <a:rPr lang="de-DE" sz="1000" b="1" i="1" dirty="0">
                <a:solidFill>
                  <a:prstClr val="black"/>
                </a:solidFill>
              </a:rPr>
              <a:t>Josef Karst, ed., Die Chronik aus dem Armenischen ilbersetzt mit textkritischem</a:t>
            </a:r>
          </a:p>
          <a:p>
            <a:r>
              <a:rPr lang="de-DE" sz="1000" b="1" i="1" dirty="0">
                <a:solidFill>
                  <a:prstClr val="black"/>
                </a:solidFill>
              </a:rPr>
              <a:t>Commentar, vol. 5 of Eusebius Werke, Die griechischen christlichen Schriftsteller</a:t>
            </a:r>
          </a:p>
          <a:p>
            <a:r>
              <a:rPr lang="de-DE" sz="1000" b="1" i="1" dirty="0">
                <a:solidFill>
                  <a:prstClr val="black"/>
                </a:solidFill>
              </a:rPr>
              <a:t>der ersten drei Jahrhunderte, vol. 20 (Leipzig: J. C. Hinrichs, 1911), </a:t>
            </a:r>
            <a:r>
              <a:rPr lang="de-DE" sz="1000" b="1" i="1" dirty="0" smtClean="0">
                <a:solidFill>
                  <a:prstClr val="black"/>
                </a:solidFill>
              </a:rPr>
              <a:t>246</a:t>
            </a:r>
            <a:br>
              <a:rPr lang="de-DE" sz="1000" b="1" i="1" dirty="0" smtClean="0">
                <a:solidFill>
                  <a:prstClr val="black"/>
                </a:solidFill>
              </a:rPr>
            </a:br>
            <a:r>
              <a:rPr lang="de-DE" sz="1000" b="1" i="1" dirty="0" smtClean="0">
                <a:solidFill>
                  <a:prstClr val="black"/>
                </a:solidFill>
              </a:rPr>
              <a:t>cited by Anderson &amp; YOung</a:t>
            </a:r>
            <a:endParaRPr lang="en-US" sz="1000" b="1" i="1" dirty="0">
              <a:solidFill>
                <a:prstClr val="black"/>
              </a:solidFill>
            </a:endParaRPr>
          </a:p>
        </p:txBody>
      </p:sp>
      <p:cxnSp>
        <p:nvCxnSpPr>
          <p:cNvPr id="46" name="Straight Arrow Connector 45"/>
          <p:cNvCxnSpPr/>
          <p:nvPr/>
        </p:nvCxnSpPr>
        <p:spPr>
          <a:xfrm flipV="1">
            <a:off x="2245884" y="2483728"/>
            <a:ext cx="1142981" cy="1772355"/>
          </a:xfrm>
          <a:prstGeom prst="straightConnector1">
            <a:avLst/>
          </a:prstGeom>
          <a:ln w="1524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767658" y="4176215"/>
            <a:ext cx="1628883" cy="2226266"/>
            <a:chOff x="-2156642" y="386012"/>
            <a:chExt cx="1628883" cy="2226266"/>
          </a:xfrm>
        </p:grpSpPr>
        <p:sp>
          <p:nvSpPr>
            <p:cNvPr id="51" name="Rectangle 50"/>
            <p:cNvSpPr/>
            <p:nvPr/>
          </p:nvSpPr>
          <p:spPr>
            <a:xfrm>
              <a:off x="-2156642" y="386012"/>
              <a:ext cx="1628883" cy="2226266"/>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MEGASTHENES</a:t>
              </a:r>
            </a:p>
            <a:p>
              <a:pPr algn="ctr"/>
              <a:r>
                <a:rPr lang="en-US" sz="1200" dirty="0" smtClean="0">
                  <a:solidFill>
                    <a:srgbClr val="252525"/>
                  </a:solidFill>
                  <a:latin typeface="Arial"/>
                </a:rPr>
                <a:t>c.350–c.290 </a:t>
              </a:r>
              <a:r>
                <a:rPr lang="en-US" sz="1200" dirty="0">
                  <a:solidFill>
                    <a:srgbClr val="252525"/>
                  </a:solidFill>
                  <a:latin typeface="Arial"/>
                </a:rPr>
                <a:t>BC</a:t>
              </a:r>
              <a:endParaRPr lang="en-US" sz="1200" b="1" dirty="0" smtClean="0">
                <a:solidFill>
                  <a:prstClr val="black"/>
                </a:solidFill>
              </a:endParaRPr>
            </a:p>
            <a:p>
              <a:pPr algn="ctr"/>
              <a:r>
                <a:rPr lang="en-US" sz="1200" b="1" dirty="0" err="1" smtClean="0">
                  <a:solidFill>
                    <a:prstClr val="black"/>
                  </a:solidFill>
                </a:rPr>
                <a:t>Grk</a:t>
              </a:r>
              <a:r>
                <a:rPr lang="en-US" sz="1200" b="1" dirty="0" smtClean="0">
                  <a:solidFill>
                    <a:prstClr val="black"/>
                  </a:solidFill>
                </a:rPr>
                <a:t> Historian</a:t>
              </a:r>
            </a:p>
            <a:p>
              <a:pPr algn="ctr"/>
              <a:r>
                <a:rPr lang="en-US" sz="1200" b="1" dirty="0">
                  <a:solidFill>
                    <a:prstClr val="black"/>
                  </a:solidFill>
                </a:rPr>
                <a:t>&amp; </a:t>
              </a:r>
              <a:r>
                <a:rPr lang="en-US" sz="1200" b="1" dirty="0" err="1" smtClean="0">
                  <a:solidFill>
                    <a:prstClr val="black"/>
                  </a:solidFill>
                </a:rPr>
                <a:t>ambass</a:t>
              </a:r>
              <a:r>
                <a:rPr lang="en-US" sz="1200" b="1" dirty="0" smtClean="0">
                  <a:solidFill>
                    <a:prstClr val="black"/>
                  </a:solidFill>
                </a:rPr>
                <a:t>. of </a:t>
              </a:r>
              <a:r>
                <a:rPr lang="en-US" sz="1200" b="1" dirty="0" err="1" smtClean="0">
                  <a:solidFill>
                    <a:prstClr val="black"/>
                  </a:solidFill>
                </a:rPr>
                <a:t>Seleucus</a:t>
              </a:r>
              <a:r>
                <a:rPr lang="en-US" sz="1200" b="1" dirty="0" smtClean="0">
                  <a:solidFill>
                    <a:prstClr val="black"/>
                  </a:solidFill>
                </a:rPr>
                <a:t> </a:t>
              </a:r>
              <a:r>
                <a:rPr lang="en-US" sz="1200" b="1" dirty="0">
                  <a:solidFill>
                    <a:prstClr val="black"/>
                  </a:solidFill>
                </a:rPr>
                <a:t>I </a:t>
              </a:r>
              <a:r>
                <a:rPr lang="en-US" sz="1200" b="1" dirty="0" err="1" smtClean="0">
                  <a:solidFill>
                    <a:prstClr val="black"/>
                  </a:solidFill>
                </a:rPr>
                <a:t>Nicator</a:t>
              </a:r>
              <a:endParaRPr lang="en-US" sz="1200" b="1" dirty="0" smtClean="0">
                <a:solidFill>
                  <a:prstClr val="black"/>
                </a:solidFill>
              </a:endParaRPr>
            </a:p>
            <a:p>
              <a:pPr algn="ctr"/>
              <a:endParaRPr lang="en-US" sz="1200" b="1" dirty="0">
                <a:solidFill>
                  <a:prstClr val="black"/>
                </a:solidFill>
              </a:endParaRPr>
            </a:p>
            <a:p>
              <a:pPr algn="ctr"/>
              <a:endParaRPr lang="en-US" sz="1200" b="1" dirty="0" smtClean="0">
                <a:solidFill>
                  <a:prstClr val="black"/>
                </a:solidFill>
              </a:endParaRPr>
            </a:p>
            <a:p>
              <a:pPr algn="ctr"/>
              <a:endParaRPr lang="en-US" sz="1200" b="1" dirty="0">
                <a:solidFill>
                  <a:prstClr val="black"/>
                </a:solidFill>
              </a:endParaRPr>
            </a:p>
            <a:p>
              <a:pPr algn="ctr"/>
              <a:r>
                <a:rPr lang="en-US" sz="1200" b="1" dirty="0" smtClean="0">
                  <a:solidFill>
                    <a:prstClr val="black"/>
                  </a:solidFill>
                </a:rPr>
                <a:t/>
              </a:r>
              <a:br>
                <a:rPr lang="en-US" sz="1200" b="1" dirty="0" smtClean="0">
                  <a:solidFill>
                    <a:prstClr val="black"/>
                  </a:solidFill>
                </a:rPr>
              </a:br>
              <a:r>
                <a:rPr lang="en-US" sz="1200" b="1" dirty="0" smtClean="0">
                  <a:solidFill>
                    <a:prstClr val="black"/>
                  </a:solidFill>
                </a:rPr>
                <a:t>1 of the Diadochi that had served LEXANDER</a:t>
              </a:r>
              <a:endParaRPr lang="en-US" sz="1200" dirty="0">
                <a:solidFill>
                  <a:prstClr val="white"/>
                </a:solidFill>
              </a:endParaRPr>
            </a:p>
          </p:txBody>
        </p:sp>
        <p:pic>
          <p:nvPicPr>
            <p:cNvPr id="32770" name="Picture 2" descr="https://upload.wikimedia.org/wikipedia/commons/thumb/1/11/Seleuco_I_Nicatore.JPG/250px-Seleuco_I_Nicato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591" y="1519879"/>
              <a:ext cx="588675" cy="6576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7780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61696"/>
            <a:ext cx="7126013" cy="5896303"/>
          </a:xfrm>
        </p:spPr>
        <p:txBody>
          <a:bodyPr>
            <a:normAutofit lnSpcReduction="10000"/>
          </a:bodyPr>
          <a:lstStyle/>
          <a:p>
            <a:pPr marL="0" indent="0">
              <a:buNone/>
            </a:pPr>
            <a:r>
              <a:rPr lang="en-US" sz="1800" dirty="0"/>
              <a:t>[Translated by Robert </a:t>
            </a:r>
            <a:r>
              <a:rPr lang="en-US" sz="1800" dirty="0" err="1"/>
              <a:t>Bedrosian</a:t>
            </a:r>
            <a:r>
              <a:rPr lang="en-US" sz="1800" dirty="0"/>
              <a:t>]</a:t>
            </a:r>
          </a:p>
          <a:p>
            <a:pPr marL="0" indent="0">
              <a:buNone/>
            </a:pPr>
            <a:r>
              <a:rPr lang="en-US" sz="3600" b="1" dirty="0"/>
              <a:t>Eusebius' </a:t>
            </a:r>
            <a:r>
              <a:rPr lang="en-US" sz="3600" b="1" i="1" dirty="0"/>
              <a:t>Chronicle</a:t>
            </a:r>
            <a:endParaRPr lang="en-US" sz="3600" b="1" dirty="0"/>
          </a:p>
          <a:p>
            <a:pPr marL="0" indent="0">
              <a:buNone/>
            </a:pPr>
            <a:r>
              <a:rPr lang="en-US" b="1" dirty="0">
                <a:solidFill>
                  <a:srgbClr val="000000"/>
                </a:solidFill>
              </a:rPr>
              <a:t>[1]</a:t>
            </a:r>
            <a:r>
              <a:rPr lang="en-US" dirty="0">
                <a:solidFill>
                  <a:srgbClr val="000000"/>
                </a:solidFill>
              </a:rPr>
              <a:t> </a:t>
            </a:r>
            <a:r>
              <a:rPr lang="en-US" b="1" dirty="0">
                <a:solidFill>
                  <a:srgbClr val="000000"/>
                </a:solidFill>
              </a:rPr>
              <a:t>I have perused diverse histories of the past </a:t>
            </a:r>
            <a:r>
              <a:rPr lang="en-US" dirty="0">
                <a:solidFill>
                  <a:srgbClr val="000000"/>
                </a:solidFill>
              </a:rPr>
              <a:t>which the Chaldeans and Assyrians have recorded, which the Egyptians [g1] have written in detail, and which the Greeks have narrated as accurately as </a:t>
            </a:r>
            <a:r>
              <a:rPr lang="en-US" dirty="0" smtClean="0">
                <a:solidFill>
                  <a:srgbClr val="000000"/>
                </a:solidFill>
              </a:rPr>
              <a:t>possible…</a:t>
            </a:r>
          </a:p>
          <a:p>
            <a:pPr marL="0" indent="0">
              <a:buNone/>
            </a:pPr>
            <a:r>
              <a:rPr lang="en-US" dirty="0" smtClean="0">
                <a:solidFill>
                  <a:srgbClr val="000000"/>
                </a:solidFill>
              </a:rPr>
              <a:t>about </a:t>
            </a:r>
            <a:r>
              <a:rPr lang="en-US" dirty="0">
                <a:solidFill>
                  <a:srgbClr val="000000"/>
                </a:solidFill>
              </a:rPr>
              <a:t>the brave deeds which were performed by barbarians and Greeks, by Aryans and non-Aryans </a:t>
            </a:r>
            <a:r>
              <a:rPr lang="en-US" dirty="0" smtClean="0">
                <a:solidFill>
                  <a:srgbClr val="000000"/>
                </a:solidFill>
              </a:rPr>
              <a:t>…</a:t>
            </a:r>
          </a:p>
          <a:p>
            <a:pPr marL="0" indent="0">
              <a:buNone/>
            </a:pPr>
            <a:r>
              <a:rPr lang="en-US" dirty="0" smtClean="0">
                <a:solidFill>
                  <a:srgbClr val="000000"/>
                </a:solidFill>
              </a:rPr>
              <a:t>I </a:t>
            </a:r>
            <a:r>
              <a:rPr lang="en-US" dirty="0">
                <a:solidFill>
                  <a:srgbClr val="000000"/>
                </a:solidFill>
              </a:rPr>
              <a:t>thought it would be appropriate to write down everything in brief, especially the beneficial and important things, and further to put adjacent to [these accounts] the history of the Hebrew patriarchs as revealed in the </a:t>
            </a:r>
            <a:r>
              <a:rPr lang="en-US" dirty="0" smtClean="0">
                <a:solidFill>
                  <a:srgbClr val="000000"/>
                </a:solidFill>
              </a:rPr>
              <a:t>Bible…</a:t>
            </a:r>
            <a:endParaRPr lang="en-US" dirty="0">
              <a:solidFill>
                <a:srgbClr val="000000"/>
              </a:solidFill>
            </a:endParaRPr>
          </a:p>
          <a:p>
            <a:pPr marL="0" indent="0">
              <a:buNone/>
            </a:pPr>
            <a:endParaRPr lang="en-US" dirty="0"/>
          </a:p>
        </p:txBody>
      </p:sp>
      <p:grpSp>
        <p:nvGrpSpPr>
          <p:cNvPr id="11" name="Group 10"/>
          <p:cNvGrpSpPr/>
          <p:nvPr/>
        </p:nvGrpSpPr>
        <p:grpSpPr>
          <a:xfrm>
            <a:off x="0" y="1"/>
            <a:ext cx="12192000" cy="819806"/>
            <a:chOff x="0" y="1"/>
            <a:chExt cx="12192000" cy="819806"/>
          </a:xfrm>
        </p:grpSpPr>
        <p:sp>
          <p:nvSpPr>
            <p:cNvPr id="12" name="Title 1"/>
            <p:cNvSpPr txBox="1">
              <a:spLocks/>
            </p:cNvSpPr>
            <p:nvPr/>
          </p:nvSpPr>
          <p:spPr>
            <a:xfrm>
              <a:off x="0" y="1"/>
              <a:ext cx="12192000" cy="819806"/>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solidFill>
                    <a:prstClr val="white"/>
                  </a:solidFill>
                  <a:effectLst>
                    <a:outerShdw blurRad="38100" dist="38100" dir="2700000" algn="tl">
                      <a:srgbClr val="000000">
                        <a:alpha val="43137"/>
                      </a:srgbClr>
                    </a:outerShdw>
                  </a:effectLst>
                </a:rPr>
                <a:t>What kind of a work is Eusebius’ Chronicle?</a:t>
              </a:r>
              <a:endParaRPr lang="en-US" sz="4000" b="1" dirty="0">
                <a:solidFill>
                  <a:prstClr val="white"/>
                </a:solidFill>
                <a:effectLst>
                  <a:outerShdw blurRad="38100" dist="38100" dir="2700000" algn="tl">
                    <a:srgbClr val="000000">
                      <a:alpha val="43137"/>
                    </a:srgbClr>
                  </a:outerShdw>
                </a:effectLst>
              </a:endParaRPr>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837" y="71766"/>
              <a:ext cx="2593190" cy="669211"/>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Rectangle 3"/>
          <p:cNvSpPr/>
          <p:nvPr/>
        </p:nvSpPr>
        <p:spPr>
          <a:xfrm>
            <a:off x="3552221" y="573562"/>
            <a:ext cx="8310365" cy="1384995"/>
          </a:xfrm>
          <a:prstGeom prst="rect">
            <a:avLst/>
          </a:prstGeom>
          <a:solidFill>
            <a:schemeClr val="bg1"/>
          </a:solidFill>
          <a:ln>
            <a:solidFill>
              <a:schemeClr val="tx1"/>
            </a:solidFill>
          </a:ln>
          <a:effectLst>
            <a:outerShdw blurRad="190500" dist="228600" dir="2700000" algn="ctr">
              <a:srgbClr val="000000">
                <a:alpha val="65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800" dirty="0">
                <a:solidFill>
                  <a:prstClr val="black"/>
                </a:solidFill>
                <a:latin typeface="Verdana, Arial, Helvetica, sans-serif"/>
              </a:rPr>
              <a:t>Permit me, right at the outset, to caution everyone against [believing that] there can be complete accuracy with respect to chronology. </a:t>
            </a:r>
            <a:endParaRPr lang="en-US" sz="2800" dirty="0">
              <a:solidFill>
                <a:prstClr val="black"/>
              </a:solidFill>
            </a:endParaRPr>
          </a:p>
        </p:txBody>
      </p:sp>
      <p:sp>
        <p:nvSpPr>
          <p:cNvPr id="5" name="Rectangle 4"/>
          <p:cNvSpPr/>
          <p:nvPr/>
        </p:nvSpPr>
        <p:spPr>
          <a:xfrm>
            <a:off x="3552219" y="2187925"/>
            <a:ext cx="8310365" cy="1815882"/>
          </a:xfrm>
          <a:prstGeom prst="rect">
            <a:avLst/>
          </a:prstGeom>
          <a:solidFill>
            <a:schemeClr val="bg1"/>
          </a:solidFill>
          <a:ln>
            <a:solidFill>
              <a:schemeClr val="tx1"/>
            </a:solidFill>
          </a:ln>
          <a:effectLst>
            <a:outerShdw blurRad="190500" dist="228600" dir="2700000" algn="ctr">
              <a:srgbClr val="000000">
                <a:alpha val="65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800" dirty="0" smtClean="0">
                <a:solidFill>
                  <a:srgbClr val="000000"/>
                </a:solidFill>
                <a:latin typeface="Verdana, Arial, Helvetica, sans-serif"/>
              </a:rPr>
              <a:t>…it </a:t>
            </a:r>
            <a:r>
              <a:rPr lang="en-US" sz="2800" dirty="0">
                <a:solidFill>
                  <a:srgbClr val="000000"/>
                </a:solidFill>
                <a:latin typeface="Verdana, Arial, Helvetica, sans-serif"/>
              </a:rPr>
              <a:t>is not possible to know unerringly the chronology of the entire world, not from the Greeks, not from the barbarians, not from other [peoples], not even the from the </a:t>
            </a:r>
            <a:r>
              <a:rPr lang="en-US" sz="2800" dirty="0" smtClean="0">
                <a:solidFill>
                  <a:srgbClr val="000000"/>
                </a:solidFill>
                <a:latin typeface="Verdana, Arial, Helvetica, sans-serif"/>
              </a:rPr>
              <a:t>Hebrews</a:t>
            </a:r>
            <a:endParaRPr lang="en-US" sz="2800" dirty="0">
              <a:solidFill>
                <a:srgbClr val="000000"/>
              </a:solidFill>
              <a:latin typeface="Verdana, Arial, Helvetica, sans-serif"/>
            </a:endParaRPr>
          </a:p>
        </p:txBody>
      </p:sp>
      <p:sp>
        <p:nvSpPr>
          <p:cNvPr id="7" name="Rectangle 6"/>
          <p:cNvSpPr/>
          <p:nvPr/>
        </p:nvSpPr>
        <p:spPr>
          <a:xfrm>
            <a:off x="3552220" y="4200119"/>
            <a:ext cx="8310365" cy="2246769"/>
          </a:xfrm>
          <a:prstGeom prst="rect">
            <a:avLst/>
          </a:prstGeom>
          <a:solidFill>
            <a:schemeClr val="bg1"/>
          </a:solidFill>
          <a:ln>
            <a:solidFill>
              <a:schemeClr val="tx1"/>
            </a:solidFill>
          </a:ln>
          <a:effectLst>
            <a:outerShdw blurRad="190500" dist="228600" dir="2700000" algn="ctr">
              <a:srgbClr val="000000">
                <a:alpha val="65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800" dirty="0">
                <a:solidFill>
                  <a:srgbClr val="000000"/>
                </a:solidFill>
                <a:latin typeface="Verdana, Arial, Helvetica, sans-serif"/>
              </a:rPr>
              <a:t>[2] </a:t>
            </a:r>
            <a:r>
              <a:rPr lang="en-US" sz="2800" dirty="0" smtClean="0">
                <a:solidFill>
                  <a:srgbClr val="000000"/>
                </a:solidFill>
                <a:latin typeface="Verdana, Arial, Helvetica, sans-serif"/>
              </a:rPr>
              <a:t>… [</a:t>
            </a:r>
            <a:r>
              <a:rPr lang="en-US" sz="2800" dirty="0">
                <a:solidFill>
                  <a:srgbClr val="000000"/>
                </a:solidFill>
                <a:latin typeface="Verdana, Arial, Helvetica, sans-serif"/>
              </a:rPr>
              <a:t>And why should I] who so loves the Hebrews point out, in the appropriate places, where I have found inconsistencies [in their accounts]? [I have done it] to reprove the boasting of vainglorious chronographers</a:t>
            </a:r>
            <a:r>
              <a:rPr lang="en-US" sz="2800" dirty="0" smtClean="0">
                <a:solidFill>
                  <a:srgbClr val="000000"/>
                </a:solidFill>
                <a:latin typeface="Verdana, Arial, Helvetica, sans-serif"/>
              </a:rPr>
              <a:t>.</a:t>
            </a:r>
            <a:endParaRPr lang="en-US" sz="2800" dirty="0">
              <a:solidFill>
                <a:srgbClr val="000000"/>
              </a:solidFill>
              <a:latin typeface="Verdana, Arial, Helvetica, sans-serif"/>
            </a:endParaRPr>
          </a:p>
        </p:txBody>
      </p:sp>
      <p:sp>
        <p:nvSpPr>
          <p:cNvPr id="14" name="Rectangle 13"/>
          <p:cNvSpPr/>
          <p:nvPr/>
        </p:nvSpPr>
        <p:spPr>
          <a:xfrm>
            <a:off x="5478482" y="1810617"/>
            <a:ext cx="3959355" cy="2862322"/>
          </a:xfrm>
          <a:prstGeom prst="rect">
            <a:avLst/>
          </a:prstGeom>
          <a:ln/>
          <a:effectLst>
            <a:outerShdw blurRad="190500" dist="228600" dir="2700000" algn="tl" rotWithShape="0">
              <a:prstClr val="black">
                <a:alpha val="65000"/>
              </a:prstClr>
            </a:outerShdw>
          </a:effectLst>
        </p:spPr>
        <p:style>
          <a:lnRef idx="0">
            <a:schemeClr val="accent4"/>
          </a:lnRef>
          <a:fillRef idx="3">
            <a:schemeClr val="accent4"/>
          </a:fillRef>
          <a:effectRef idx="3">
            <a:schemeClr val="accent4"/>
          </a:effectRef>
          <a:fontRef idx="minor">
            <a:schemeClr val="lt1"/>
          </a:fontRef>
        </p:style>
        <p:txBody>
          <a:bodyPr wrap="square">
            <a:spAutoFit/>
          </a:bodyPr>
          <a:lstStyle/>
          <a:p>
            <a:r>
              <a:rPr lang="en-US" sz="3600" b="1" dirty="0" smtClean="0">
                <a:solidFill>
                  <a:prstClr val="black"/>
                </a:solidFill>
              </a:rPr>
              <a:t>I </a:t>
            </a:r>
            <a:r>
              <a:rPr lang="en-US" sz="3600" b="1" dirty="0">
                <a:solidFill>
                  <a:prstClr val="black"/>
                </a:solidFill>
              </a:rPr>
              <a:t>shall approach the task before me with writings which have come down from the </a:t>
            </a:r>
            <a:r>
              <a:rPr lang="en-US" sz="3600" b="1" dirty="0" smtClean="0">
                <a:solidFill>
                  <a:prstClr val="black"/>
                </a:solidFill>
              </a:rPr>
              <a:t>past… </a:t>
            </a:r>
            <a:endParaRPr lang="en-US" sz="3600" dirty="0">
              <a:solidFill>
                <a:prstClr val="black"/>
              </a:solidFill>
            </a:endParaRPr>
          </a:p>
        </p:txBody>
      </p:sp>
    </p:spTree>
    <p:extLst>
      <p:ext uri="{BB962C8B-B14F-4D97-AF65-F5344CB8AC3E}">
        <p14:creationId xmlns:p14="http://schemas.microsoft.com/office/powerpoint/2010/main" val="3172394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60060"/>
            <a:ext cx="12192000" cy="5697939"/>
          </a:xfrm>
        </p:spPr>
        <p:txBody>
          <a:bodyPr>
            <a:normAutofit fontScale="62500" lnSpcReduction="20000"/>
          </a:bodyPr>
          <a:lstStyle/>
          <a:p>
            <a:r>
              <a:rPr lang="en-US" sz="2600" dirty="0" smtClean="0"/>
              <a:t>How </a:t>
            </a:r>
            <a:r>
              <a:rPr lang="en-US" sz="2600" dirty="0"/>
              <a:t>the Chaldeans chronicled [their past], </a:t>
            </a:r>
            <a:r>
              <a:rPr lang="en-US" sz="2600" b="1" dirty="0"/>
              <a:t>from Alexander </a:t>
            </a:r>
            <a:r>
              <a:rPr lang="en-US" sz="2600" b="1" dirty="0" err="1"/>
              <a:t>Polyhistor</a:t>
            </a:r>
            <a:r>
              <a:rPr lang="en-US" sz="2600" dirty="0"/>
              <a:t>; about their writings and their first kingdom.</a:t>
            </a:r>
          </a:p>
          <a:p>
            <a:pPr marL="0" indent="0">
              <a:buNone/>
            </a:pPr>
            <a:r>
              <a:rPr lang="en-US" sz="2600" dirty="0" smtClean="0"/>
              <a:t>	</a:t>
            </a:r>
            <a:r>
              <a:rPr lang="en-US" sz="2000" dirty="0" smtClean="0"/>
              <a:t>Here </a:t>
            </a:r>
            <a:r>
              <a:rPr lang="en-US" sz="2000" dirty="0"/>
              <a:t>is what </a:t>
            </a:r>
            <a:r>
              <a:rPr lang="en-US" sz="2000" dirty="0" err="1"/>
              <a:t>Berosus</a:t>
            </a:r>
            <a:r>
              <a:rPr lang="en-US" sz="2000" dirty="0"/>
              <a:t> related in Book One, and in Book Two what he wrote about the kings, one by </a:t>
            </a:r>
            <a:r>
              <a:rPr lang="en-US" sz="2000" dirty="0" smtClean="0"/>
              <a:t>one….</a:t>
            </a:r>
          </a:p>
          <a:p>
            <a:r>
              <a:rPr lang="en-US" sz="2600" dirty="0" smtClean="0"/>
              <a:t>More </a:t>
            </a:r>
            <a:r>
              <a:rPr lang="en-US" sz="2600" dirty="0"/>
              <a:t>apocryphal Chaldean history [taken] </a:t>
            </a:r>
            <a:r>
              <a:rPr lang="en-US" sz="2600" b="1" dirty="0"/>
              <a:t>from the same book of Alexander </a:t>
            </a:r>
            <a:r>
              <a:rPr lang="en-US" sz="2600" b="1" dirty="0" err="1"/>
              <a:t>Polyhistor</a:t>
            </a:r>
            <a:r>
              <a:rPr lang="en-US" sz="2600" b="1" dirty="0"/>
              <a:t> </a:t>
            </a:r>
            <a:r>
              <a:rPr lang="en-US" sz="2600" dirty="0"/>
              <a:t>about the Chaldeans</a:t>
            </a:r>
            <a:r>
              <a:rPr lang="en-US" sz="2600" dirty="0" smtClean="0"/>
              <a:t>.</a:t>
            </a:r>
          </a:p>
          <a:p>
            <a:r>
              <a:rPr lang="en-US" sz="2600" b="1" dirty="0" smtClean="0"/>
              <a:t>Alexander </a:t>
            </a:r>
            <a:r>
              <a:rPr lang="en-US" sz="2600" b="1" dirty="0" err="1"/>
              <a:t>Polyhistor</a:t>
            </a:r>
            <a:r>
              <a:rPr lang="en-US" sz="2600" b="1" dirty="0"/>
              <a:t> </a:t>
            </a:r>
            <a:r>
              <a:rPr lang="en-US" sz="2600" dirty="0"/>
              <a:t>on the Flood, from the same book we just mentioned</a:t>
            </a:r>
            <a:r>
              <a:rPr lang="en-US" sz="2600" dirty="0" smtClean="0"/>
              <a:t>.</a:t>
            </a:r>
          </a:p>
          <a:p>
            <a:r>
              <a:rPr lang="en-US" sz="2600" b="1" dirty="0" smtClean="0"/>
              <a:t>Alexander </a:t>
            </a:r>
            <a:r>
              <a:rPr lang="en-US" sz="2600" b="1" dirty="0" err="1"/>
              <a:t>Polyhistor</a:t>
            </a:r>
            <a:r>
              <a:rPr lang="en-US" sz="2600" b="1" dirty="0"/>
              <a:t> </a:t>
            </a:r>
            <a:r>
              <a:rPr lang="en-US" sz="2600" dirty="0"/>
              <a:t>on the building of the </a:t>
            </a:r>
            <a:r>
              <a:rPr lang="en-US" sz="2600" dirty="0" smtClean="0"/>
              <a:t>Tower</a:t>
            </a:r>
          </a:p>
          <a:p>
            <a:r>
              <a:rPr lang="en-US" sz="2600" b="1" dirty="0" smtClean="0"/>
              <a:t>From </a:t>
            </a:r>
            <a:r>
              <a:rPr lang="en-US" sz="2600" b="1" dirty="0"/>
              <a:t>the same Alexander </a:t>
            </a:r>
            <a:r>
              <a:rPr lang="en-US" sz="2600" dirty="0"/>
              <a:t>[</a:t>
            </a:r>
            <a:r>
              <a:rPr lang="en-US" sz="2600" dirty="0" err="1"/>
              <a:t>Polyhistor</a:t>
            </a:r>
            <a:r>
              <a:rPr lang="en-US" sz="2600" dirty="0"/>
              <a:t>] on the deeds and valor of </a:t>
            </a:r>
            <a:r>
              <a:rPr lang="en-US" sz="2600" dirty="0" err="1"/>
              <a:t>Sennecherib</a:t>
            </a:r>
            <a:r>
              <a:rPr lang="en-US" sz="2600" dirty="0"/>
              <a:t> and Nebuchadnezzar</a:t>
            </a:r>
            <a:r>
              <a:rPr lang="en-US" sz="2600" dirty="0" smtClean="0"/>
              <a:t>.</a:t>
            </a:r>
          </a:p>
          <a:p>
            <a:r>
              <a:rPr lang="en-US" sz="2600" b="1" dirty="0" smtClean="0"/>
              <a:t>Abydenus </a:t>
            </a:r>
            <a:r>
              <a:rPr lang="en-US" sz="2600" dirty="0"/>
              <a:t>on the first Chaldean kings</a:t>
            </a:r>
            <a:r>
              <a:rPr lang="en-US" sz="2600" dirty="0" smtClean="0"/>
              <a:t>.</a:t>
            </a:r>
          </a:p>
          <a:p>
            <a:r>
              <a:rPr lang="en-US" sz="2600" b="1" dirty="0" smtClean="0"/>
              <a:t>Abydenus </a:t>
            </a:r>
            <a:r>
              <a:rPr lang="en-US" sz="2600" dirty="0"/>
              <a:t>on Sennacherib</a:t>
            </a:r>
            <a:r>
              <a:rPr lang="en-US" sz="2600" dirty="0" smtClean="0"/>
              <a:t>.</a:t>
            </a:r>
          </a:p>
          <a:p>
            <a:r>
              <a:rPr lang="en-US" sz="2600" b="1" dirty="0"/>
              <a:t>Abydenus </a:t>
            </a:r>
            <a:r>
              <a:rPr lang="en-US" sz="2600" dirty="0"/>
              <a:t>on Nebuchadnezzar. </a:t>
            </a:r>
            <a:endParaRPr lang="en-US" sz="2600" dirty="0" smtClean="0"/>
          </a:p>
          <a:p>
            <a:r>
              <a:rPr lang="en-US" sz="2600" b="1" dirty="0" smtClean="0"/>
              <a:t>From </a:t>
            </a:r>
            <a:r>
              <a:rPr lang="en-US" sz="2600" b="1" dirty="0"/>
              <a:t>Josephus' </a:t>
            </a:r>
            <a:r>
              <a:rPr lang="en-US" sz="2600" dirty="0"/>
              <a:t>Antiquities about </a:t>
            </a:r>
            <a:r>
              <a:rPr lang="en-US" sz="2600" dirty="0" smtClean="0"/>
              <a:t>Nebuchadnezzar</a:t>
            </a:r>
          </a:p>
          <a:p>
            <a:r>
              <a:rPr lang="en-US" sz="2600" b="1" dirty="0" smtClean="0"/>
              <a:t>Abydenus</a:t>
            </a:r>
            <a:r>
              <a:rPr lang="en-US" sz="2600" dirty="0" smtClean="0"/>
              <a:t> </a:t>
            </a:r>
            <a:r>
              <a:rPr lang="en-US" sz="2600" dirty="0"/>
              <a:t>on the Assyrian Kingdom</a:t>
            </a:r>
            <a:r>
              <a:rPr lang="en-US" sz="2600" dirty="0" smtClean="0"/>
              <a:t>.</a:t>
            </a:r>
          </a:p>
          <a:p>
            <a:r>
              <a:rPr lang="en-US" sz="2600" b="1" dirty="0" smtClean="0"/>
              <a:t>From </a:t>
            </a:r>
            <a:r>
              <a:rPr lang="en-US" sz="2600" b="1" dirty="0"/>
              <a:t>the Summary of Castor, </a:t>
            </a:r>
            <a:r>
              <a:rPr lang="en-US" sz="2600" dirty="0"/>
              <a:t>on the kingdom of the Assyrians</a:t>
            </a:r>
            <a:r>
              <a:rPr lang="en-US" sz="2600" dirty="0" smtClean="0"/>
              <a:t>.</a:t>
            </a:r>
          </a:p>
          <a:p>
            <a:r>
              <a:rPr lang="en-US" sz="2600" b="1" dirty="0" smtClean="0"/>
              <a:t>From </a:t>
            </a:r>
            <a:r>
              <a:rPr lang="en-US" sz="2600" b="1" dirty="0" err="1"/>
              <a:t>Diodorus</a:t>
            </a:r>
            <a:r>
              <a:rPr lang="en-US" sz="2600" b="1" dirty="0"/>
              <a:t>' </a:t>
            </a:r>
            <a:r>
              <a:rPr lang="en-US" sz="2600" dirty="0"/>
              <a:t>work on the kingdom of the </a:t>
            </a:r>
            <a:r>
              <a:rPr lang="en-US" sz="2600" dirty="0" smtClean="0"/>
              <a:t>Assyrians</a:t>
            </a:r>
          </a:p>
          <a:p>
            <a:r>
              <a:rPr lang="en-US" sz="2600" b="1" dirty="0" smtClean="0"/>
              <a:t>The </a:t>
            </a:r>
            <a:r>
              <a:rPr lang="en-US" sz="2600" b="1" dirty="0"/>
              <a:t>historian </a:t>
            </a:r>
            <a:r>
              <a:rPr lang="en-US" sz="2600" b="1" dirty="0" err="1"/>
              <a:t>Cephalion</a:t>
            </a:r>
            <a:r>
              <a:rPr lang="en-US" sz="2600" b="1" dirty="0"/>
              <a:t> </a:t>
            </a:r>
            <a:r>
              <a:rPr lang="en-US" sz="2600" dirty="0"/>
              <a:t>on the Assyrian </a:t>
            </a:r>
            <a:r>
              <a:rPr lang="en-US" sz="2600" dirty="0" smtClean="0"/>
              <a:t>kingdom</a:t>
            </a:r>
          </a:p>
          <a:p>
            <a:r>
              <a:rPr lang="en-US" sz="2600" dirty="0" smtClean="0"/>
              <a:t>Kings </a:t>
            </a:r>
            <a:r>
              <a:rPr lang="en-US" sz="2600" dirty="0"/>
              <a:t>of the Assyrians</a:t>
            </a:r>
            <a:r>
              <a:rPr lang="en-US" sz="2600" dirty="0" smtClean="0"/>
              <a:t>.</a:t>
            </a:r>
          </a:p>
          <a:p>
            <a:r>
              <a:rPr lang="en-US" sz="2600" dirty="0"/>
              <a:t>Kings of the </a:t>
            </a:r>
            <a:r>
              <a:rPr lang="en-US" sz="2600" dirty="0" smtClean="0"/>
              <a:t>Medes</a:t>
            </a:r>
          </a:p>
          <a:p>
            <a:r>
              <a:rPr lang="en-US" sz="2600" dirty="0"/>
              <a:t>Kings of the </a:t>
            </a:r>
            <a:r>
              <a:rPr lang="en-US" sz="2600" dirty="0" err="1" smtClean="0"/>
              <a:t>Lydians</a:t>
            </a:r>
            <a:endParaRPr lang="en-US" sz="2600" dirty="0" smtClean="0"/>
          </a:p>
          <a:p>
            <a:r>
              <a:rPr lang="en-US" sz="2600" dirty="0"/>
              <a:t>Kings of the </a:t>
            </a:r>
            <a:r>
              <a:rPr lang="en-US" sz="2600" dirty="0" smtClean="0"/>
              <a:t>Persians</a:t>
            </a:r>
          </a:p>
          <a:p>
            <a:r>
              <a:rPr lang="en-US" sz="2600" dirty="0"/>
              <a:t>How the Hebrews transmitted [their] chronology.</a:t>
            </a:r>
          </a:p>
          <a:p>
            <a:endParaRPr lang="en-US" dirty="0"/>
          </a:p>
          <a:p>
            <a:endParaRPr lang="en-US" dirty="0" smtClean="0"/>
          </a:p>
          <a:p>
            <a:endParaRPr lang="en-US" dirty="0" smtClean="0"/>
          </a:p>
          <a:p>
            <a:endParaRPr lang="en-US" dirty="0"/>
          </a:p>
        </p:txBody>
      </p:sp>
      <p:grpSp>
        <p:nvGrpSpPr>
          <p:cNvPr id="10" name="Group 9"/>
          <p:cNvGrpSpPr/>
          <p:nvPr/>
        </p:nvGrpSpPr>
        <p:grpSpPr>
          <a:xfrm>
            <a:off x="0" y="1"/>
            <a:ext cx="12192000" cy="819806"/>
            <a:chOff x="0" y="1"/>
            <a:chExt cx="12192000" cy="819806"/>
          </a:xfrm>
        </p:grpSpPr>
        <p:sp>
          <p:nvSpPr>
            <p:cNvPr id="11" name="Title 1"/>
            <p:cNvSpPr txBox="1">
              <a:spLocks/>
            </p:cNvSpPr>
            <p:nvPr/>
          </p:nvSpPr>
          <p:spPr>
            <a:xfrm>
              <a:off x="0" y="1"/>
              <a:ext cx="12192000" cy="819806"/>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solidFill>
                    <a:prstClr val="white"/>
                  </a:solidFill>
                  <a:effectLst>
                    <a:outerShdw blurRad="38100" dist="38100" dir="2700000" algn="tl">
                      <a:srgbClr val="000000">
                        <a:alpha val="43137"/>
                      </a:srgbClr>
                    </a:outerShdw>
                  </a:effectLst>
                </a:rPr>
                <a:t>What kind of a work is Eusebius’ Chronicle?</a:t>
              </a:r>
              <a:endParaRPr lang="en-US" sz="4000" b="1" dirty="0">
                <a:solidFill>
                  <a:prstClr val="white"/>
                </a:solidFill>
                <a:effectLst>
                  <a:outerShdw blurRad="38100" dist="38100" dir="2700000" algn="tl">
                    <a:srgbClr val="000000">
                      <a:alpha val="43137"/>
                    </a:srgbClr>
                  </a:outerShdw>
                </a:effectLst>
              </a:endParaRPr>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837" y="71766"/>
              <a:ext cx="2593190" cy="669211"/>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765534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Arrow Callout 4"/>
          <p:cNvSpPr/>
          <p:nvPr/>
        </p:nvSpPr>
        <p:spPr>
          <a:xfrm>
            <a:off x="3578772" y="1"/>
            <a:ext cx="8597474" cy="6858000"/>
          </a:xfrm>
          <a:prstGeom prst="leftArrowCallout">
            <a:avLst>
              <a:gd name="adj1" fmla="val 100000"/>
              <a:gd name="adj2" fmla="val 50000"/>
              <a:gd name="adj3" fmla="val 0"/>
              <a:gd name="adj4" fmla="val 10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smtClean="0">
                <a:solidFill>
                  <a:srgbClr val="FFFF00"/>
                </a:solidFill>
              </a:rPr>
              <a:t>S. R. Driver, </a:t>
            </a:r>
            <a:r>
              <a:rPr lang="en-US" sz="3600" i="1" u="sng" dirty="0" smtClean="0">
                <a:solidFill>
                  <a:srgbClr val="FFFF00"/>
                </a:solidFill>
              </a:rPr>
              <a:t>The Book of Daniel</a:t>
            </a:r>
            <a:r>
              <a:rPr lang="en-US" sz="3600" i="1" dirty="0" smtClean="0">
                <a:solidFill>
                  <a:srgbClr val="FFFF00"/>
                </a:solidFill>
              </a:rPr>
              <a:t>, </a:t>
            </a:r>
          </a:p>
          <a:p>
            <a:pPr algn="ctr"/>
            <a:r>
              <a:rPr lang="en-US" sz="2000" i="1" dirty="0" smtClean="0">
                <a:solidFill>
                  <a:srgbClr val="FFFF00"/>
                </a:solidFill>
              </a:rPr>
              <a:t>Cambridge, 1900 p. xlviii</a:t>
            </a:r>
          </a:p>
          <a:p>
            <a:pPr algn="ctr"/>
            <a:endParaRPr lang="en-US" sz="2000" i="1" dirty="0">
              <a:solidFill>
                <a:srgbClr val="FFFF00"/>
              </a:solidFill>
            </a:endParaRPr>
          </a:p>
          <a:p>
            <a:pPr algn="ctr"/>
            <a:r>
              <a:rPr lang="en-US" sz="4000" dirty="0" smtClean="0">
                <a:solidFill>
                  <a:schemeClr val="bg1"/>
                </a:solidFill>
              </a:rPr>
              <a:t>The </a:t>
            </a:r>
            <a:r>
              <a:rPr lang="en-US" sz="4000" dirty="0">
                <a:solidFill>
                  <a:schemeClr val="bg1"/>
                </a:solidFill>
              </a:rPr>
              <a:t>collection of the 'Prophets' could hardly have been completed before the third century B.C.; and </a:t>
            </a:r>
            <a:endParaRPr lang="en-US" sz="4000" dirty="0" smtClean="0">
              <a:solidFill>
                <a:schemeClr val="bg1"/>
              </a:solidFill>
            </a:endParaRPr>
          </a:p>
          <a:p>
            <a:pPr algn="ctr"/>
            <a:r>
              <a:rPr lang="en-US" sz="4000" b="1" dirty="0" smtClean="0">
                <a:solidFill>
                  <a:srgbClr val="FFFF00"/>
                </a:solidFill>
              </a:rPr>
              <a:t>had </a:t>
            </a:r>
            <a:r>
              <a:rPr lang="en-US" sz="4000" b="1" dirty="0">
                <a:solidFill>
                  <a:srgbClr val="FFFF00"/>
                </a:solidFill>
              </a:rPr>
              <a:t>the Book of Daniel existed at the time, and been believed to be the work of a prophet, it is difficult not to think that it would have ranked accordingly,</a:t>
            </a:r>
            <a:r>
              <a:rPr lang="en-US" sz="4000" b="1" dirty="0">
                <a:solidFill>
                  <a:schemeClr val="bg1"/>
                </a:solidFill>
              </a:rPr>
              <a:t> </a:t>
            </a:r>
            <a:r>
              <a:rPr lang="en-US" sz="4000" dirty="0">
                <a:solidFill>
                  <a:schemeClr val="bg1"/>
                </a:solidFill>
              </a:rPr>
              <a:t>and been included with the writings of the other prophets</a:t>
            </a:r>
            <a:r>
              <a:rPr lang="en-US" sz="4000" dirty="0" smtClean="0">
                <a:solidFill>
                  <a:schemeClr val="bg1"/>
                </a:solidFill>
              </a:rPr>
              <a:t>.</a:t>
            </a:r>
          </a:p>
        </p:txBody>
      </p:sp>
      <p:sp>
        <p:nvSpPr>
          <p:cNvPr id="6" name="Right Arrow 5"/>
          <p:cNvSpPr/>
          <p:nvPr/>
        </p:nvSpPr>
        <p:spPr>
          <a:xfrm>
            <a:off x="-19033" y="1007452"/>
            <a:ext cx="3295935" cy="1629190"/>
          </a:xfrm>
          <a:prstGeom prst="rightArrow">
            <a:avLst>
              <a:gd name="adj1" fmla="val 100000"/>
              <a:gd name="adj2" fmla="val 50000"/>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rPr>
              <a:t>DANIEL NOT FOUND IN THE PROPHETS</a:t>
            </a:r>
          </a:p>
          <a:p>
            <a:pPr algn="ctr"/>
            <a:r>
              <a:rPr lang="en-US" sz="2400" dirty="0" smtClean="0">
                <a:solidFill>
                  <a:prstClr val="white"/>
                </a:solidFill>
              </a:rPr>
              <a:t>(closed by 200)</a:t>
            </a:r>
            <a:endParaRPr lang="en-US" sz="2400" dirty="0">
              <a:solidFill>
                <a:prstClr val="white"/>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46034"/>
            <a:ext cx="3578772" cy="91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445038" y="2869132"/>
            <a:ext cx="1602996" cy="1558343"/>
          </a:xfrm>
          <a:prstGeom prst="ellipse">
            <a:avLst/>
          </a:prstGeom>
          <a:solidFill>
            <a:srgbClr val="C00000"/>
          </a:solidFill>
          <a:ln>
            <a:noFill/>
          </a:ln>
          <a:effectLst>
            <a:outerShdw blurRad="190500" dist="190500" dir="2700000" algn="tl" rotWithShape="0">
              <a:prstClr val="black">
                <a:alpha val="60000"/>
              </a:prst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schemeClr val="bg1"/>
                </a:solidFill>
              </a:rPr>
              <a:t>acc. to critics</a:t>
            </a:r>
          </a:p>
        </p:txBody>
      </p:sp>
    </p:spTree>
    <p:extLst>
      <p:ext uri="{BB962C8B-B14F-4D97-AF65-F5344CB8AC3E}">
        <p14:creationId xmlns:p14="http://schemas.microsoft.com/office/powerpoint/2010/main" val="1710182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0780"/>
            <a:ext cx="12192000" cy="5977220"/>
          </a:xfrm>
        </p:spPr>
        <p:txBody>
          <a:bodyPr>
            <a:noAutofit/>
          </a:bodyPr>
          <a:lstStyle/>
          <a:p>
            <a:r>
              <a:rPr lang="en-US" sz="1400" dirty="0" smtClean="0">
                <a:latin typeface="+mn-lt"/>
              </a:rPr>
              <a:t/>
            </a:r>
            <a:br>
              <a:rPr lang="en-US" sz="1400" dirty="0" smtClean="0">
                <a:latin typeface="+mn-lt"/>
              </a:rPr>
            </a:br>
            <a:r>
              <a:rPr lang="en-US" sz="1400" dirty="0">
                <a:latin typeface="+mn-lt"/>
              </a:rPr>
              <a:t/>
            </a:r>
            <a:br>
              <a:rPr lang="en-US" sz="1400" dirty="0">
                <a:latin typeface="+mn-lt"/>
              </a:rPr>
            </a:br>
            <a:r>
              <a:rPr lang="en-US" sz="1800" b="1" dirty="0">
                <a:latin typeface="+mn-lt"/>
              </a:rPr>
              <a:t>[22] How the Hebrews transmitted [their] chronology.</a:t>
            </a:r>
            <a:br>
              <a:rPr lang="en-US" sz="1800" b="1" dirty="0">
                <a:latin typeface="+mn-lt"/>
              </a:rPr>
            </a:br>
            <a:r>
              <a:rPr lang="en-US" sz="1400" dirty="0" smtClean="0">
                <a:latin typeface="+mn-lt"/>
              </a:rPr>
              <a:t>We </a:t>
            </a:r>
            <a:r>
              <a:rPr lang="en-US" sz="1400" dirty="0">
                <a:latin typeface="+mn-lt"/>
              </a:rPr>
              <a:t>shall set out the chronology of the Hebrews, taken from the writings of Moses and later Hebrew authors, </a:t>
            </a:r>
            <a:r>
              <a:rPr lang="en-US" sz="1400" dirty="0" smtClean="0">
                <a:latin typeface="+mn-lt"/>
              </a:rPr>
              <a:t/>
            </a:r>
            <a:br>
              <a:rPr lang="en-US" sz="1400" dirty="0" smtClean="0">
                <a:latin typeface="+mn-lt"/>
              </a:rPr>
            </a:br>
            <a:r>
              <a:rPr lang="en-US" sz="1400" dirty="0" smtClean="0">
                <a:latin typeface="+mn-lt"/>
              </a:rPr>
              <a:t>from </a:t>
            </a:r>
            <a:r>
              <a:rPr lang="en-US" sz="1400" dirty="0">
                <a:latin typeface="+mn-lt"/>
              </a:rPr>
              <a:t>The Antiquities of the Jews by Flavius Josephus and the chronologies of </a:t>
            </a:r>
            <a:r>
              <a:rPr lang="en-US" sz="1400" dirty="0" err="1">
                <a:latin typeface="+mn-lt"/>
              </a:rPr>
              <a:t>Africanus</a:t>
            </a:r>
            <a:r>
              <a:rPr lang="en-US" sz="1400" dirty="0">
                <a:latin typeface="+mn-lt"/>
              </a:rPr>
              <a:t>.</a:t>
            </a:r>
            <a:br>
              <a:rPr lang="en-US" sz="1400" dirty="0">
                <a:latin typeface="+mn-lt"/>
              </a:rPr>
            </a:br>
            <a:r>
              <a:rPr lang="en-US" sz="1400" dirty="0" smtClean="0">
                <a:latin typeface="+mn-lt"/>
              </a:rPr>
              <a:t>…</a:t>
            </a:r>
            <a:r>
              <a:rPr lang="en-US" sz="1400" dirty="0">
                <a:latin typeface="+mn-lt"/>
              </a:rPr>
              <a:t/>
            </a:r>
            <a:br>
              <a:rPr lang="en-US" sz="1400" dirty="0">
                <a:latin typeface="+mn-lt"/>
              </a:rPr>
            </a:br>
            <a:r>
              <a:rPr lang="en-US" sz="1400" b="1" dirty="0" smtClean="0">
                <a:latin typeface="+mn-lt"/>
              </a:rPr>
              <a:t>[24</a:t>
            </a:r>
            <a:r>
              <a:rPr lang="en-US" sz="1400" b="1" dirty="0">
                <a:latin typeface="+mn-lt"/>
              </a:rPr>
              <a:t>] The Septuagint</a:t>
            </a:r>
            <a:r>
              <a:rPr lang="en-US" sz="1400" dirty="0">
                <a:latin typeface="+mn-lt"/>
              </a:rPr>
              <a:t/>
            </a:r>
            <a:br>
              <a:rPr lang="en-US" sz="1400" dirty="0">
                <a:latin typeface="+mn-lt"/>
              </a:rPr>
            </a:br>
            <a:r>
              <a:rPr lang="en-US" sz="1400" dirty="0" smtClean="0">
                <a:latin typeface="+mn-lt"/>
              </a:rPr>
              <a:t>1</a:t>
            </a:r>
            <a:r>
              <a:rPr lang="en-US" sz="1400" dirty="0">
                <a:latin typeface="+mn-lt"/>
              </a:rPr>
              <a:t>. Adam, the first man, was 230 years of age when he fathered Seth. He lived an additional 700 years, until the 135th year of Mahalalel.</a:t>
            </a:r>
            <a:br>
              <a:rPr lang="en-US" sz="1400" dirty="0">
                <a:latin typeface="+mn-lt"/>
              </a:rPr>
            </a:br>
            <a:r>
              <a:rPr lang="en-US" sz="1400" dirty="0">
                <a:latin typeface="+mn-lt"/>
              </a:rPr>
              <a:t>2. Seth fathered </a:t>
            </a:r>
            <a:r>
              <a:rPr lang="en-US" sz="1400" dirty="0" err="1">
                <a:latin typeface="+mn-lt"/>
              </a:rPr>
              <a:t>Enosh</a:t>
            </a:r>
            <a:r>
              <a:rPr lang="en-US" sz="1400" dirty="0">
                <a:latin typeface="+mn-lt"/>
              </a:rPr>
              <a:t> when he was 205 years of age. He lived an additional 707 years, until the 20th year of Enoch [g116</a:t>
            </a:r>
            <a:r>
              <a:rPr lang="en-US" sz="1400" dirty="0" smtClean="0">
                <a:latin typeface="+mn-lt"/>
              </a:rPr>
              <a:t>]</a:t>
            </a:r>
            <a:br>
              <a:rPr lang="en-US" sz="1400" dirty="0" smtClean="0">
                <a:latin typeface="+mn-lt"/>
              </a:rPr>
            </a:br>
            <a:r>
              <a:rPr lang="en-US" sz="1400" dirty="0" smtClean="0">
                <a:latin typeface="+mn-lt"/>
              </a:rPr>
              <a:t>…</a:t>
            </a:r>
            <a:br>
              <a:rPr lang="en-US" sz="1400" dirty="0" smtClean="0">
                <a:latin typeface="+mn-lt"/>
              </a:rPr>
            </a:br>
            <a:r>
              <a:rPr lang="en-US" sz="1400" dirty="0" smtClean="0">
                <a:latin typeface="+mn-lt"/>
              </a:rPr>
              <a:t>10</a:t>
            </a:r>
            <a:r>
              <a:rPr lang="en-US" sz="1400" dirty="0">
                <a:latin typeface="+mn-lt"/>
              </a:rPr>
              <a:t>. Noah fathered Shem, Ham, and Japheth when he was 500 years of age. This was 100 years before the flood, which occurred in the 600th year of Noah. He lived an additional 350 years after the flood, until the 83rd year of Eber. [Thus] according to the Septuagint, the full total is 2,242 years [for the period from Adam to the death of Noah].</a:t>
            </a:r>
            <a:br>
              <a:rPr lang="en-US" sz="1400" dirty="0">
                <a:latin typeface="+mn-lt"/>
              </a:rPr>
            </a:br>
            <a:r>
              <a:rPr lang="en-US" sz="1400" b="1" dirty="0" smtClean="0">
                <a:latin typeface="+mn-lt"/>
              </a:rPr>
              <a:t>Now </a:t>
            </a:r>
            <a:r>
              <a:rPr lang="en-US" sz="1400" b="1" dirty="0">
                <a:latin typeface="+mn-lt"/>
              </a:rPr>
              <a:t>for the Hebrew version of the Jews.</a:t>
            </a:r>
            <a:br>
              <a:rPr lang="en-US" sz="1400" b="1" dirty="0">
                <a:latin typeface="+mn-lt"/>
              </a:rPr>
            </a:br>
            <a:r>
              <a:rPr lang="en-US" sz="1400" b="1" dirty="0">
                <a:latin typeface="+mn-lt"/>
              </a:rPr>
              <a:t>[25] The Jewish [Hebrew Version]</a:t>
            </a:r>
            <a:br>
              <a:rPr lang="en-US" sz="1400" b="1" dirty="0">
                <a:latin typeface="+mn-lt"/>
              </a:rPr>
            </a:br>
            <a:r>
              <a:rPr lang="en-US" sz="1400" dirty="0">
                <a:latin typeface="+mn-lt"/>
              </a:rPr>
              <a:t/>
            </a:r>
            <a:br>
              <a:rPr lang="en-US" sz="1400" dirty="0">
                <a:latin typeface="+mn-lt"/>
              </a:rPr>
            </a:br>
            <a:r>
              <a:rPr lang="en-US" sz="1400" dirty="0">
                <a:latin typeface="+mn-lt"/>
              </a:rPr>
              <a:t>1. Adam fathered Seth when he was 130 years of age. He lived an additional 800 years, until the 56th year of </a:t>
            </a:r>
            <a:r>
              <a:rPr lang="en-US" sz="1400" dirty="0" err="1">
                <a:latin typeface="+mn-lt"/>
              </a:rPr>
              <a:t>Lamech</a:t>
            </a:r>
            <a:r>
              <a:rPr lang="en-US" sz="1400" dirty="0">
                <a:latin typeface="+mn-lt"/>
              </a:rPr>
              <a:t> [g121].</a:t>
            </a:r>
            <a:br>
              <a:rPr lang="en-US" sz="1400" dirty="0">
                <a:latin typeface="+mn-lt"/>
              </a:rPr>
            </a:br>
            <a:r>
              <a:rPr lang="en-US" sz="1400" dirty="0">
                <a:latin typeface="+mn-lt"/>
              </a:rPr>
              <a:t>2. Seth fathered </a:t>
            </a:r>
            <a:r>
              <a:rPr lang="en-US" sz="1400" dirty="0" err="1">
                <a:latin typeface="+mn-lt"/>
              </a:rPr>
              <a:t>Enosh</a:t>
            </a:r>
            <a:r>
              <a:rPr lang="en-US" sz="1400" dirty="0">
                <a:latin typeface="+mn-lt"/>
              </a:rPr>
              <a:t> when he was 105 years of age. He lived an additional 807 years, until the 168th year of </a:t>
            </a:r>
            <a:r>
              <a:rPr lang="en-US" sz="1400" dirty="0" err="1">
                <a:latin typeface="+mn-lt"/>
              </a:rPr>
              <a:t>Lamech</a:t>
            </a:r>
            <a:r>
              <a:rPr lang="en-US" sz="1400" dirty="0" smtClean="0">
                <a:latin typeface="+mn-lt"/>
              </a:rPr>
              <a:t>.</a:t>
            </a:r>
            <a:br>
              <a:rPr lang="en-US" sz="1400" dirty="0" smtClean="0">
                <a:latin typeface="+mn-lt"/>
              </a:rPr>
            </a:br>
            <a:r>
              <a:rPr lang="en-US" sz="1400" dirty="0" smtClean="0">
                <a:latin typeface="+mn-lt"/>
              </a:rPr>
              <a:t>…</a:t>
            </a:r>
            <a:r>
              <a:rPr lang="en-US" sz="1400" dirty="0">
                <a:latin typeface="+mn-lt"/>
              </a:rPr>
              <a:t/>
            </a:r>
            <a:br>
              <a:rPr lang="en-US" sz="1400" dirty="0">
                <a:latin typeface="+mn-lt"/>
              </a:rPr>
            </a:br>
            <a:r>
              <a:rPr lang="en-US" sz="1400" dirty="0" smtClean="0">
                <a:latin typeface="+mn-lt"/>
              </a:rPr>
              <a:t>10</a:t>
            </a:r>
            <a:r>
              <a:rPr lang="en-US" sz="1400" dirty="0">
                <a:latin typeface="+mn-lt"/>
              </a:rPr>
              <a:t>. Noah fathered Shem, Ham and Japheth when he was 500 years of age, 100 years before the flood. The flood occurred in the 600th year of Noah. He lived an additional 350 years after the flood, until the 58th year of Abraham. The total sum [for this version] is 1656 years.</a:t>
            </a:r>
            <a:br>
              <a:rPr lang="en-US" sz="1400" dirty="0">
                <a:latin typeface="+mn-lt"/>
              </a:rPr>
            </a:br>
            <a:r>
              <a:rPr lang="en-US" sz="1400" dirty="0">
                <a:latin typeface="+mn-lt"/>
              </a:rPr>
              <a:t/>
            </a:r>
            <a:br>
              <a:rPr lang="en-US" sz="1400" dirty="0">
                <a:latin typeface="+mn-lt"/>
              </a:rPr>
            </a:br>
            <a:r>
              <a:rPr lang="en-US" sz="1400" dirty="0">
                <a:latin typeface="+mn-lt"/>
              </a:rPr>
              <a:t>There is a 586 year discrepancy between this version and the </a:t>
            </a:r>
            <a:r>
              <a:rPr lang="en-US" sz="1400" dirty="0" smtClean="0">
                <a:latin typeface="+mn-lt"/>
              </a:rPr>
              <a:t>Septuagint….</a:t>
            </a:r>
            <a:br>
              <a:rPr lang="en-US" sz="1400" dirty="0" smtClean="0">
                <a:latin typeface="+mn-lt"/>
              </a:rPr>
            </a:br>
            <a:r>
              <a:rPr lang="en-US" sz="1400" b="1" dirty="0" smtClean="0">
                <a:latin typeface="+mn-lt"/>
              </a:rPr>
              <a:t>The </a:t>
            </a:r>
            <a:r>
              <a:rPr lang="en-US" sz="1400" b="1" dirty="0">
                <a:latin typeface="+mn-lt"/>
              </a:rPr>
              <a:t>Hebrew version of the Samaritans.</a:t>
            </a:r>
            <a:br>
              <a:rPr lang="en-US" sz="1400" b="1" dirty="0">
                <a:latin typeface="+mn-lt"/>
              </a:rPr>
            </a:br>
            <a:r>
              <a:rPr lang="en-US" sz="1400" b="1" dirty="0">
                <a:latin typeface="+mn-lt"/>
              </a:rPr>
              <a:t>[26] The Samaritan [Hebrew Version]</a:t>
            </a:r>
            <a:br>
              <a:rPr lang="en-US" sz="1400" b="1" dirty="0">
                <a:latin typeface="+mn-lt"/>
              </a:rPr>
            </a:br>
            <a:r>
              <a:rPr lang="en-US" sz="1400" dirty="0">
                <a:latin typeface="+mn-lt"/>
              </a:rPr>
              <a:t/>
            </a:r>
            <a:br>
              <a:rPr lang="en-US" sz="1400" dirty="0">
                <a:latin typeface="+mn-lt"/>
              </a:rPr>
            </a:br>
            <a:r>
              <a:rPr lang="en-US" sz="1400" dirty="0">
                <a:latin typeface="+mn-lt"/>
              </a:rPr>
              <a:t>1. Adam fathered Seth when he was 130 years of age. He lived an additional 800 years, until the 223rd year of Noah.</a:t>
            </a:r>
            <a:br>
              <a:rPr lang="en-US" sz="1400" dirty="0">
                <a:latin typeface="+mn-lt"/>
              </a:rPr>
            </a:br>
            <a:r>
              <a:rPr lang="en-US" sz="1400" dirty="0">
                <a:latin typeface="+mn-lt"/>
              </a:rPr>
              <a:t>2. Seth fathered </a:t>
            </a:r>
            <a:r>
              <a:rPr lang="en-US" sz="1400" dirty="0" err="1">
                <a:latin typeface="+mn-lt"/>
              </a:rPr>
              <a:t>Enosh</a:t>
            </a:r>
            <a:r>
              <a:rPr lang="en-US" sz="1400" dirty="0">
                <a:latin typeface="+mn-lt"/>
              </a:rPr>
              <a:t> when he was 105 years of age. He lived an additional 807 years, until the 335th year of Noah</a:t>
            </a:r>
            <a:r>
              <a:rPr lang="en-US" sz="1400" dirty="0" smtClean="0">
                <a:latin typeface="+mn-lt"/>
              </a:rPr>
              <a:t>.</a:t>
            </a:r>
            <a:br>
              <a:rPr lang="en-US" sz="1400" dirty="0" smtClean="0">
                <a:latin typeface="+mn-lt"/>
              </a:rPr>
            </a:br>
            <a:r>
              <a:rPr lang="en-US" sz="1400" dirty="0" smtClean="0">
                <a:latin typeface="+mn-lt"/>
              </a:rPr>
              <a:t>…</a:t>
            </a:r>
            <a:br>
              <a:rPr lang="en-US" sz="1400" dirty="0" smtClean="0">
                <a:latin typeface="+mn-lt"/>
              </a:rPr>
            </a:br>
            <a:r>
              <a:rPr lang="en-US" sz="1400" dirty="0" smtClean="0">
                <a:latin typeface="+mn-lt"/>
              </a:rPr>
              <a:t>10</a:t>
            </a:r>
            <a:r>
              <a:rPr lang="en-US" sz="1400" dirty="0">
                <a:latin typeface="+mn-lt"/>
              </a:rPr>
              <a:t>. Noah fathered Shem when he was 500 years of age, 100 years prior to the flood. The flood occurred in the 600th year of Noah. He lived an additional 350 years, until the 83rd year of Eber. The total [for this edition] is 1,307 years.</a:t>
            </a:r>
            <a:br>
              <a:rPr lang="en-US" sz="1400" dirty="0">
                <a:latin typeface="+mn-lt"/>
              </a:rPr>
            </a:br>
            <a:r>
              <a:rPr lang="en-US" sz="1400" dirty="0">
                <a:latin typeface="+mn-lt"/>
              </a:rPr>
              <a:t/>
            </a:r>
            <a:br>
              <a:rPr lang="en-US" sz="1400" dirty="0">
                <a:latin typeface="+mn-lt"/>
              </a:rPr>
            </a:br>
            <a:r>
              <a:rPr lang="en-US" sz="1400" dirty="0">
                <a:latin typeface="+mn-lt"/>
              </a:rPr>
              <a:t>[The Samaritan Hebrew version] differs from the Jewish Hebrew [version] by 349 years, and from the Septuagint [g128] translation by 935 years.</a:t>
            </a:r>
          </a:p>
        </p:txBody>
      </p:sp>
      <p:grpSp>
        <p:nvGrpSpPr>
          <p:cNvPr id="7" name="Group 6"/>
          <p:cNvGrpSpPr/>
          <p:nvPr/>
        </p:nvGrpSpPr>
        <p:grpSpPr>
          <a:xfrm>
            <a:off x="0" y="1"/>
            <a:ext cx="12192000" cy="819806"/>
            <a:chOff x="0" y="1"/>
            <a:chExt cx="12192000" cy="819806"/>
          </a:xfrm>
        </p:grpSpPr>
        <p:sp>
          <p:nvSpPr>
            <p:cNvPr id="8" name="Title 1"/>
            <p:cNvSpPr txBox="1">
              <a:spLocks/>
            </p:cNvSpPr>
            <p:nvPr/>
          </p:nvSpPr>
          <p:spPr>
            <a:xfrm>
              <a:off x="0" y="1"/>
              <a:ext cx="12192000" cy="819806"/>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solidFill>
                    <a:prstClr val="white"/>
                  </a:solidFill>
                  <a:effectLst>
                    <a:outerShdw blurRad="38100" dist="38100" dir="2700000" algn="tl">
                      <a:srgbClr val="000000">
                        <a:alpha val="43137"/>
                      </a:srgbClr>
                    </a:outerShdw>
                  </a:effectLst>
                </a:rPr>
                <a:t>What kind of a work is Eusebius’ Chronicle?</a:t>
              </a:r>
              <a:endParaRPr lang="en-US" sz="4000" b="1" dirty="0">
                <a:solidFill>
                  <a:prstClr val="white"/>
                </a:solidFill>
                <a:effectLst>
                  <a:outerShdw blurRad="38100" dist="38100" dir="2700000" algn="tl">
                    <a:srgbClr val="000000">
                      <a:alpha val="43137"/>
                    </a:srgbClr>
                  </a:outerShdw>
                </a:effectLst>
              </a:endParaRP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837" y="71766"/>
              <a:ext cx="2593190" cy="669211"/>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259917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r>
              <a:rPr lang="en-US" sz="2400" dirty="0" smtClean="0"/>
              <a:t/>
            </a:r>
            <a:br>
              <a:rPr lang="en-US" sz="2400" dirty="0" smtClean="0"/>
            </a:br>
            <a:r>
              <a:rPr lang="en-US" sz="2400" dirty="0"/>
              <a:t/>
            </a:r>
            <a:br>
              <a:rPr lang="en-US" sz="2400" dirty="0"/>
            </a:br>
            <a:r>
              <a:rPr lang="en-US" sz="2400" dirty="0"/>
              <a:t/>
            </a:r>
            <a:br>
              <a:rPr lang="en-US" sz="2400" dirty="0"/>
            </a:br>
            <a:r>
              <a:rPr lang="en-US" sz="2400" dirty="0"/>
              <a:t>[21] </a:t>
            </a:r>
            <a:r>
              <a:rPr lang="en-US" sz="2400" b="1" dirty="0"/>
              <a:t>Kings of the Persians.</a:t>
            </a:r>
            <a:br>
              <a:rPr lang="en-US" sz="2400" b="1" dirty="0"/>
            </a:br>
            <a:r>
              <a:rPr lang="en-US" sz="2400" dirty="0"/>
              <a:t/>
            </a:r>
            <a:br>
              <a:rPr lang="en-US" sz="2400" dirty="0"/>
            </a:br>
            <a:r>
              <a:rPr lang="en-US" sz="2400" dirty="0" smtClean="0"/>
              <a:t>		1</a:t>
            </a:r>
            <a:r>
              <a:rPr lang="en-US" sz="2400" dirty="0"/>
              <a:t>		Cyrus	</a:t>
            </a:r>
            <a:r>
              <a:rPr lang="en-US" sz="2400" dirty="0" smtClean="0"/>
              <a:t>			31</a:t>
            </a:r>
            <a:r>
              <a:rPr lang="en-US" sz="2400" dirty="0"/>
              <a:t>	years</a:t>
            </a:r>
            <a:br>
              <a:rPr lang="en-US" sz="2400" dirty="0"/>
            </a:br>
            <a:r>
              <a:rPr lang="en-US" sz="2400" dirty="0" smtClean="0"/>
              <a:t>		2</a:t>
            </a:r>
            <a:r>
              <a:rPr lang="en-US" sz="2400" dirty="0"/>
              <a:t>		Cambyses	</a:t>
            </a:r>
            <a:r>
              <a:rPr lang="en-US" sz="2400" dirty="0" smtClean="0"/>
              <a:t>		8	years</a:t>
            </a:r>
            <a:r>
              <a:rPr lang="en-US" sz="2400" dirty="0"/>
              <a:t/>
            </a:r>
            <a:br>
              <a:rPr lang="en-US" sz="2400" dirty="0"/>
            </a:br>
            <a:r>
              <a:rPr lang="en-US" sz="2400" dirty="0" smtClean="0"/>
              <a:t>		3</a:t>
            </a:r>
            <a:r>
              <a:rPr lang="en-US" sz="2400" dirty="0"/>
              <a:t>		</a:t>
            </a:r>
            <a:r>
              <a:rPr lang="en-US" sz="2400" dirty="0" err="1"/>
              <a:t>Smerdis</a:t>
            </a:r>
            <a:r>
              <a:rPr lang="en-US" sz="2400" dirty="0"/>
              <a:t> the Mage	</a:t>
            </a:r>
            <a:r>
              <a:rPr lang="en-US" sz="2400" dirty="0" smtClean="0"/>
              <a:t>	7</a:t>
            </a:r>
            <a:r>
              <a:rPr lang="en-US" sz="2400" dirty="0"/>
              <a:t>	months</a:t>
            </a:r>
            <a:br>
              <a:rPr lang="en-US" sz="2400" dirty="0"/>
            </a:br>
            <a:r>
              <a:rPr lang="en-US" sz="2400" dirty="0" smtClean="0"/>
              <a:t>		4</a:t>
            </a:r>
            <a:r>
              <a:rPr lang="en-US" sz="2400" dirty="0"/>
              <a:t>		Darius, son of </a:t>
            </a:r>
            <a:r>
              <a:rPr lang="en-US" sz="2400" dirty="0" err="1"/>
              <a:t>Hystaspis</a:t>
            </a:r>
            <a:r>
              <a:rPr lang="en-US" sz="2400" dirty="0"/>
              <a:t>	36	years</a:t>
            </a:r>
            <a:br>
              <a:rPr lang="en-US" sz="2400" dirty="0"/>
            </a:br>
            <a:r>
              <a:rPr lang="en-US" sz="2400" dirty="0"/>
              <a:t>During his reign the temple in Jerusalem was rebuilt after the first [temple] was burned down by the Babylonians.</a:t>
            </a:r>
            <a:br>
              <a:rPr lang="en-US" sz="2400" dirty="0"/>
            </a:br>
            <a:r>
              <a:rPr lang="en-US" sz="2400" dirty="0" smtClean="0"/>
              <a:t>		5</a:t>
            </a:r>
            <a:r>
              <a:rPr lang="en-US" sz="2400" dirty="0"/>
              <a:t>		Xerxes, son of Darius	</a:t>
            </a:r>
            <a:r>
              <a:rPr lang="en-US" sz="2400" dirty="0" smtClean="0"/>
              <a:t>	20</a:t>
            </a:r>
            <a:r>
              <a:rPr lang="en-US" sz="2400" dirty="0"/>
              <a:t>	years</a:t>
            </a:r>
            <a:br>
              <a:rPr lang="en-US" sz="2400" dirty="0"/>
            </a:br>
            <a:r>
              <a:rPr lang="en-US" sz="2400" dirty="0" smtClean="0"/>
              <a:t>		6</a:t>
            </a:r>
            <a:r>
              <a:rPr lang="en-US" sz="2400" dirty="0"/>
              <a:t>		</a:t>
            </a:r>
            <a:r>
              <a:rPr lang="en-US" sz="2400" dirty="0" smtClean="0"/>
              <a:t>Artaxerxes(…) </a:t>
            </a:r>
            <a:r>
              <a:rPr lang="en-US" sz="2400" dirty="0" err="1" smtClean="0"/>
              <a:t>Longimanus</a:t>
            </a:r>
            <a:r>
              <a:rPr lang="en-US" sz="2400" dirty="0" smtClean="0"/>
              <a:t> 	41</a:t>
            </a:r>
            <a:r>
              <a:rPr lang="en-US" sz="2400" dirty="0"/>
              <a:t>	years</a:t>
            </a:r>
            <a:br>
              <a:rPr lang="en-US" sz="2400" dirty="0"/>
            </a:br>
            <a:r>
              <a:rPr lang="en-US" sz="2400" dirty="0"/>
              <a:t>During his reign Ezra and Nehemiah were recognized as leaders of the Hebrews [g104].</a:t>
            </a:r>
            <a:br>
              <a:rPr lang="en-US" sz="2400" dirty="0"/>
            </a:br>
            <a:r>
              <a:rPr lang="en-US" sz="2400" dirty="0" smtClean="0"/>
              <a:t>		7</a:t>
            </a:r>
            <a:r>
              <a:rPr lang="en-US" sz="2400" dirty="0"/>
              <a:t>		Darius	</a:t>
            </a:r>
            <a:r>
              <a:rPr lang="en-US" sz="2400" dirty="0" smtClean="0"/>
              <a:t>			7</a:t>
            </a:r>
            <a:r>
              <a:rPr lang="en-US" sz="2400" dirty="0"/>
              <a:t>	years</a:t>
            </a:r>
            <a:br>
              <a:rPr lang="en-US" sz="2400" dirty="0"/>
            </a:br>
            <a:r>
              <a:rPr lang="en-US" sz="2400" dirty="0" smtClean="0"/>
              <a:t>		8</a:t>
            </a:r>
            <a:r>
              <a:rPr lang="en-US" sz="2400" dirty="0"/>
              <a:t>		Artaxerxes	</a:t>
            </a:r>
            <a:r>
              <a:rPr lang="en-US" sz="2400" dirty="0" smtClean="0"/>
              <a:t>		40</a:t>
            </a:r>
            <a:r>
              <a:rPr lang="en-US" sz="2400" dirty="0"/>
              <a:t>	years</a:t>
            </a:r>
            <a:br>
              <a:rPr lang="en-US" sz="2400" dirty="0"/>
            </a:br>
            <a:r>
              <a:rPr lang="en-US" sz="2400" dirty="0" smtClean="0"/>
              <a:t>		7</a:t>
            </a:r>
            <a:r>
              <a:rPr lang="en-US" sz="2400" dirty="0"/>
              <a:t>		</a:t>
            </a:r>
            <a:r>
              <a:rPr lang="en-US" sz="2400" dirty="0" err="1"/>
              <a:t>Ochus</a:t>
            </a:r>
            <a:r>
              <a:rPr lang="en-US" sz="2400" dirty="0"/>
              <a:t>	</a:t>
            </a:r>
            <a:r>
              <a:rPr lang="en-US" sz="2400" dirty="0" smtClean="0"/>
              <a:t>			26</a:t>
            </a:r>
            <a:r>
              <a:rPr lang="en-US" sz="2400" dirty="0"/>
              <a:t>	years</a:t>
            </a:r>
            <a:br>
              <a:rPr lang="en-US" sz="2400" dirty="0"/>
            </a:br>
            <a:r>
              <a:rPr lang="en-US" sz="2400" dirty="0" smtClean="0"/>
              <a:t>		8</a:t>
            </a:r>
            <a:r>
              <a:rPr lang="en-US" sz="2400" dirty="0"/>
              <a:t>		</a:t>
            </a:r>
            <a:r>
              <a:rPr lang="en-US" sz="2400" dirty="0" err="1"/>
              <a:t>Arses</a:t>
            </a:r>
            <a:r>
              <a:rPr lang="en-US" sz="2400" dirty="0"/>
              <a:t>	</a:t>
            </a:r>
            <a:r>
              <a:rPr lang="en-US" sz="2400" dirty="0" smtClean="0"/>
              <a:t>			4</a:t>
            </a:r>
            <a:r>
              <a:rPr lang="en-US" sz="2400" dirty="0"/>
              <a:t>	years</a:t>
            </a:r>
            <a:br>
              <a:rPr lang="en-US" sz="2400" dirty="0"/>
            </a:br>
            <a:r>
              <a:rPr lang="en-US" sz="2400" dirty="0" smtClean="0"/>
              <a:t>		8</a:t>
            </a:r>
            <a:r>
              <a:rPr lang="en-US" sz="2400" dirty="0"/>
              <a:t>		Darius	</a:t>
            </a:r>
            <a:r>
              <a:rPr lang="en-US" sz="2400" dirty="0" smtClean="0"/>
              <a:t>			7</a:t>
            </a:r>
            <a:r>
              <a:rPr lang="en-US" sz="2400" dirty="0"/>
              <a:t>	years</a:t>
            </a:r>
          </a:p>
        </p:txBody>
      </p:sp>
      <p:grpSp>
        <p:nvGrpSpPr>
          <p:cNvPr id="4" name="Group 3"/>
          <p:cNvGrpSpPr/>
          <p:nvPr/>
        </p:nvGrpSpPr>
        <p:grpSpPr>
          <a:xfrm>
            <a:off x="0" y="1"/>
            <a:ext cx="12192000" cy="819806"/>
            <a:chOff x="0" y="1"/>
            <a:chExt cx="12192000" cy="819806"/>
          </a:xfrm>
        </p:grpSpPr>
        <p:sp>
          <p:nvSpPr>
            <p:cNvPr id="5" name="Title 1"/>
            <p:cNvSpPr txBox="1">
              <a:spLocks/>
            </p:cNvSpPr>
            <p:nvPr/>
          </p:nvSpPr>
          <p:spPr>
            <a:xfrm>
              <a:off x="0" y="1"/>
              <a:ext cx="12192000" cy="819806"/>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solidFill>
                    <a:prstClr val="white"/>
                  </a:solidFill>
                  <a:effectLst>
                    <a:outerShdw blurRad="38100" dist="38100" dir="2700000" algn="tl">
                      <a:srgbClr val="000000">
                        <a:alpha val="43137"/>
                      </a:srgbClr>
                    </a:outerShdw>
                  </a:effectLst>
                </a:rPr>
                <a:t>What kind of a work is Eusebius’ Chronicle?</a:t>
              </a:r>
              <a:endParaRPr lang="en-US" sz="4000" b="1" dirty="0">
                <a:solidFill>
                  <a:prstClr val="white"/>
                </a:solidFill>
                <a:effectLst>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837" y="71766"/>
              <a:ext cx="2593190" cy="669211"/>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Oval 7"/>
          <p:cNvSpPr/>
          <p:nvPr/>
        </p:nvSpPr>
        <p:spPr>
          <a:xfrm>
            <a:off x="9437837" y="819807"/>
            <a:ext cx="2522482" cy="2301765"/>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smtClean="0">
                <a:solidFill>
                  <a:prstClr val="black"/>
                </a:solidFill>
              </a:rPr>
              <a:t>Here’s his Persian list beginning with CYRUS</a:t>
            </a:r>
            <a:endParaRPr lang="en-US" sz="2400" b="1" dirty="0">
              <a:solidFill>
                <a:prstClr val="black"/>
              </a:solidFill>
            </a:endParaRPr>
          </a:p>
        </p:txBody>
      </p:sp>
    </p:spTree>
    <p:extLst>
      <p:ext uri="{BB962C8B-B14F-4D97-AF65-F5344CB8AC3E}">
        <p14:creationId xmlns:p14="http://schemas.microsoft.com/office/powerpoint/2010/main" val="24593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fontScale="90000"/>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latin typeface="+mn-lt"/>
              </a:rPr>
              <a:t>According </a:t>
            </a:r>
            <a:r>
              <a:rPr lang="en-US" sz="2400" dirty="0">
                <a:latin typeface="+mn-lt"/>
              </a:rPr>
              <a:t>to reliable sources, the entire empire of the Assyrians lasted for 1,240 years. Others say that it lasted for 1,300 years. </a:t>
            </a:r>
            <a:r>
              <a:rPr lang="en-US" sz="2400" dirty="0" err="1">
                <a:latin typeface="+mn-lt"/>
              </a:rPr>
              <a:t>Thonnus</a:t>
            </a:r>
            <a:r>
              <a:rPr lang="en-US" sz="2400" dirty="0">
                <a:latin typeface="+mn-lt"/>
              </a:rPr>
              <a:t> </a:t>
            </a:r>
            <a:r>
              <a:rPr lang="en-US" sz="2400" dirty="0" err="1">
                <a:latin typeface="+mn-lt"/>
              </a:rPr>
              <a:t>Concolerus</a:t>
            </a:r>
            <a:r>
              <a:rPr lang="en-US" sz="2400" dirty="0">
                <a:latin typeface="+mn-lt"/>
              </a:rPr>
              <a:t>, who is called </a:t>
            </a:r>
            <a:r>
              <a:rPr lang="en-US" sz="2400" dirty="0" err="1">
                <a:latin typeface="+mn-lt"/>
              </a:rPr>
              <a:t>Sardanapallus</a:t>
            </a:r>
            <a:r>
              <a:rPr lang="en-US" sz="2400" dirty="0">
                <a:latin typeface="+mn-lt"/>
              </a:rPr>
              <a:t> in Greek, was defeated by </a:t>
            </a:r>
            <a:r>
              <a:rPr lang="en-US" sz="2400" dirty="0" err="1">
                <a:latin typeface="+mn-lt"/>
              </a:rPr>
              <a:t>Arbaces</a:t>
            </a:r>
            <a:r>
              <a:rPr lang="en-US" sz="2400" dirty="0">
                <a:latin typeface="+mn-lt"/>
              </a:rPr>
              <a:t> and </a:t>
            </a:r>
            <a:r>
              <a:rPr lang="en-US" sz="2400" dirty="0" err="1">
                <a:latin typeface="+mn-lt"/>
              </a:rPr>
              <a:t>Belesius</a:t>
            </a:r>
            <a:r>
              <a:rPr lang="en-US" sz="2400" dirty="0">
                <a:latin typeface="+mn-lt"/>
              </a:rPr>
              <a:t> and committed suicide by fire. From [</a:t>
            </a:r>
            <a:r>
              <a:rPr lang="en-US" sz="2400" dirty="0" err="1">
                <a:latin typeface="+mn-lt"/>
              </a:rPr>
              <a:t>Sardanapallus</a:t>
            </a:r>
            <a:r>
              <a:rPr lang="en-US" sz="2400" dirty="0">
                <a:latin typeface="+mn-lt"/>
              </a:rPr>
              <a:t>] until the first Olympiad, 40 years elapsed.</a:t>
            </a:r>
            <a:br>
              <a:rPr lang="en-US" sz="2400" dirty="0">
                <a:latin typeface="+mn-lt"/>
              </a:rPr>
            </a:br>
            <a:r>
              <a:rPr lang="en-US" sz="2400" dirty="0">
                <a:latin typeface="+mn-lt"/>
              </a:rPr>
              <a:t>Once </a:t>
            </a:r>
            <a:r>
              <a:rPr lang="en-US" sz="2400" dirty="0" err="1">
                <a:latin typeface="+mn-lt"/>
              </a:rPr>
              <a:t>Arbaces</a:t>
            </a:r>
            <a:r>
              <a:rPr lang="en-US" sz="2400" dirty="0">
                <a:latin typeface="+mn-lt"/>
              </a:rPr>
              <a:t> had destroyed Assyrian rule, he designated </a:t>
            </a:r>
            <a:r>
              <a:rPr lang="en-US" sz="2400" dirty="0" err="1">
                <a:latin typeface="+mn-lt"/>
              </a:rPr>
              <a:t>Belesius</a:t>
            </a:r>
            <a:r>
              <a:rPr lang="en-US" sz="2400" dirty="0">
                <a:latin typeface="+mn-lt"/>
              </a:rPr>
              <a:t> as king of the Babylonians. [</a:t>
            </a:r>
            <a:r>
              <a:rPr lang="en-US" sz="2400" dirty="0" err="1">
                <a:latin typeface="+mn-lt"/>
              </a:rPr>
              <a:t>Arbaces</a:t>
            </a:r>
            <a:r>
              <a:rPr lang="en-US" sz="2400" dirty="0">
                <a:latin typeface="+mn-lt"/>
              </a:rPr>
              <a:t>] himself transferred the authority of the Assyrians to the Medes. Here is [a table of] their [kings'] reigns [g100]. </a:t>
            </a:r>
            <a:br>
              <a:rPr lang="en-US" sz="2400" dirty="0">
                <a:latin typeface="+mn-lt"/>
              </a:rPr>
            </a:br>
            <a:r>
              <a:rPr lang="en-US" sz="2400" dirty="0">
                <a:latin typeface="+mn-lt"/>
              </a:rPr>
              <a:t>[</a:t>
            </a:r>
            <a:r>
              <a:rPr lang="en-US" sz="2400" dirty="0" smtClean="0">
                <a:latin typeface="+mn-lt"/>
              </a:rPr>
              <a:t>19]</a:t>
            </a:r>
            <a:r>
              <a:rPr lang="en-US" sz="4000" b="1" dirty="0" smtClean="0">
                <a:latin typeface="+mn-lt"/>
              </a:rPr>
              <a:t> </a:t>
            </a:r>
            <a:r>
              <a:rPr lang="en-US" sz="4000" b="1" dirty="0">
                <a:latin typeface="+mn-lt"/>
              </a:rPr>
              <a:t>Kings of the Medes.</a:t>
            </a:r>
            <a:br>
              <a:rPr lang="en-US" sz="4000" b="1" dirty="0">
                <a:latin typeface="+mn-lt"/>
              </a:rPr>
            </a:br>
            <a:r>
              <a:rPr lang="en-US" sz="2400" dirty="0" smtClean="0">
                <a:latin typeface="+mn-lt"/>
              </a:rPr>
              <a:t>1</a:t>
            </a:r>
            <a:r>
              <a:rPr lang="en-US" sz="2400" dirty="0">
                <a:latin typeface="+mn-lt"/>
              </a:rPr>
              <a:t>		</a:t>
            </a:r>
            <a:r>
              <a:rPr lang="en-US" sz="2400" dirty="0" err="1">
                <a:latin typeface="+mn-lt"/>
              </a:rPr>
              <a:t>Arbaces</a:t>
            </a:r>
            <a:r>
              <a:rPr lang="en-US" sz="2400" dirty="0">
                <a:latin typeface="+mn-lt"/>
              </a:rPr>
              <a:t> (</a:t>
            </a:r>
            <a:r>
              <a:rPr lang="en-US" sz="2400" dirty="0" err="1">
                <a:latin typeface="+mn-lt"/>
              </a:rPr>
              <a:t>Varbak</a:t>
            </a:r>
            <a:r>
              <a:rPr lang="en-US" sz="2400" dirty="0">
                <a:latin typeface="+mn-lt"/>
              </a:rPr>
              <a:t>)	28	years</a:t>
            </a:r>
            <a:br>
              <a:rPr lang="en-US" sz="2400" dirty="0">
                <a:latin typeface="+mn-lt"/>
              </a:rPr>
            </a:br>
            <a:r>
              <a:rPr lang="en-US" sz="2400" dirty="0">
                <a:latin typeface="+mn-lt"/>
              </a:rPr>
              <a:t>2		</a:t>
            </a:r>
            <a:r>
              <a:rPr lang="en-US" sz="2400" dirty="0" err="1">
                <a:latin typeface="+mn-lt"/>
              </a:rPr>
              <a:t>Maudaces</a:t>
            </a:r>
            <a:r>
              <a:rPr lang="en-US" sz="2400" dirty="0">
                <a:latin typeface="+mn-lt"/>
              </a:rPr>
              <a:t>	</a:t>
            </a:r>
            <a:r>
              <a:rPr lang="en-US" sz="2400" dirty="0" smtClean="0">
                <a:latin typeface="+mn-lt"/>
              </a:rPr>
              <a:t>	20</a:t>
            </a:r>
            <a:r>
              <a:rPr lang="en-US" sz="2400" dirty="0">
                <a:latin typeface="+mn-lt"/>
              </a:rPr>
              <a:t>	years</a:t>
            </a:r>
            <a:br>
              <a:rPr lang="en-US" sz="2400" dirty="0">
                <a:latin typeface="+mn-lt"/>
              </a:rPr>
            </a:br>
            <a:r>
              <a:rPr lang="en-US" sz="2400" dirty="0">
                <a:latin typeface="+mn-lt"/>
              </a:rPr>
              <a:t>3		</a:t>
            </a:r>
            <a:r>
              <a:rPr lang="en-US" sz="2400" dirty="0" err="1">
                <a:latin typeface="+mn-lt"/>
              </a:rPr>
              <a:t>Sosarmus</a:t>
            </a:r>
            <a:r>
              <a:rPr lang="en-US" sz="2400" dirty="0">
                <a:latin typeface="+mn-lt"/>
              </a:rPr>
              <a:t>	</a:t>
            </a:r>
            <a:r>
              <a:rPr lang="en-US" sz="2400" dirty="0" smtClean="0">
                <a:latin typeface="+mn-lt"/>
              </a:rPr>
              <a:t>	30</a:t>
            </a:r>
            <a:r>
              <a:rPr lang="en-US" sz="2400" dirty="0">
                <a:latin typeface="+mn-lt"/>
              </a:rPr>
              <a:t>	years</a:t>
            </a:r>
            <a:br>
              <a:rPr lang="en-US" sz="2400" dirty="0">
                <a:latin typeface="+mn-lt"/>
              </a:rPr>
            </a:br>
            <a:r>
              <a:rPr lang="en-US" sz="2400" dirty="0">
                <a:latin typeface="+mn-lt"/>
              </a:rPr>
              <a:t>4		</a:t>
            </a:r>
            <a:r>
              <a:rPr lang="en-US" sz="2400" dirty="0" err="1">
                <a:latin typeface="+mn-lt"/>
              </a:rPr>
              <a:t>Articas</a:t>
            </a:r>
            <a:r>
              <a:rPr lang="en-US" sz="2400" dirty="0">
                <a:latin typeface="+mn-lt"/>
              </a:rPr>
              <a:t>	</a:t>
            </a:r>
            <a:r>
              <a:rPr lang="en-US" sz="2400" dirty="0" smtClean="0">
                <a:latin typeface="+mn-lt"/>
              </a:rPr>
              <a:t>		30</a:t>
            </a:r>
            <a:r>
              <a:rPr lang="en-US" sz="2400" dirty="0">
                <a:latin typeface="+mn-lt"/>
              </a:rPr>
              <a:t>	years</a:t>
            </a:r>
            <a:br>
              <a:rPr lang="en-US" sz="2400" dirty="0">
                <a:latin typeface="+mn-lt"/>
              </a:rPr>
            </a:br>
            <a:r>
              <a:rPr lang="en-US" sz="2400" dirty="0">
                <a:latin typeface="+mn-lt"/>
              </a:rPr>
              <a:t>5		</a:t>
            </a:r>
            <a:r>
              <a:rPr lang="en-US" sz="2400" dirty="0" err="1">
                <a:latin typeface="+mn-lt"/>
              </a:rPr>
              <a:t>Deioces</a:t>
            </a:r>
            <a:r>
              <a:rPr lang="en-US" sz="2400" dirty="0">
                <a:latin typeface="+mn-lt"/>
              </a:rPr>
              <a:t>	</a:t>
            </a:r>
            <a:r>
              <a:rPr lang="en-US" sz="2400" dirty="0" smtClean="0">
                <a:latin typeface="+mn-lt"/>
              </a:rPr>
              <a:t>		44</a:t>
            </a:r>
            <a:r>
              <a:rPr lang="en-US" sz="2400" dirty="0">
                <a:latin typeface="+mn-lt"/>
              </a:rPr>
              <a:t>	years</a:t>
            </a:r>
            <a:br>
              <a:rPr lang="en-US" sz="2400" dirty="0">
                <a:latin typeface="+mn-lt"/>
              </a:rPr>
            </a:br>
            <a:r>
              <a:rPr lang="en-US" sz="2400" dirty="0">
                <a:latin typeface="+mn-lt"/>
              </a:rPr>
              <a:t>6		</a:t>
            </a:r>
            <a:r>
              <a:rPr lang="en-US" sz="2400" dirty="0" err="1">
                <a:latin typeface="+mn-lt"/>
              </a:rPr>
              <a:t>Phraortes</a:t>
            </a:r>
            <a:r>
              <a:rPr lang="en-US" sz="2400" dirty="0">
                <a:latin typeface="+mn-lt"/>
              </a:rPr>
              <a:t>	</a:t>
            </a:r>
            <a:r>
              <a:rPr lang="en-US" sz="2400" dirty="0" smtClean="0">
                <a:latin typeface="+mn-lt"/>
              </a:rPr>
              <a:t>	24</a:t>
            </a:r>
            <a:r>
              <a:rPr lang="en-US" sz="2400" dirty="0">
                <a:latin typeface="+mn-lt"/>
              </a:rPr>
              <a:t>	years</a:t>
            </a:r>
            <a:br>
              <a:rPr lang="en-US" sz="2400" dirty="0">
                <a:latin typeface="+mn-lt"/>
              </a:rPr>
            </a:br>
            <a:r>
              <a:rPr lang="en-US" sz="2400" dirty="0">
                <a:latin typeface="+mn-lt"/>
              </a:rPr>
              <a:t>7		</a:t>
            </a:r>
            <a:r>
              <a:rPr lang="en-US" sz="2400" dirty="0" err="1">
                <a:latin typeface="+mn-lt"/>
              </a:rPr>
              <a:t>Ciaxares</a:t>
            </a:r>
            <a:r>
              <a:rPr lang="en-US" sz="2400" dirty="0">
                <a:latin typeface="+mn-lt"/>
              </a:rPr>
              <a:t>	</a:t>
            </a:r>
            <a:r>
              <a:rPr lang="en-US" sz="2400" dirty="0" smtClean="0">
                <a:latin typeface="+mn-lt"/>
              </a:rPr>
              <a:t>	32</a:t>
            </a:r>
            <a:r>
              <a:rPr lang="en-US" sz="2400" dirty="0">
                <a:latin typeface="+mn-lt"/>
              </a:rPr>
              <a:t>	years</a:t>
            </a:r>
            <a:br>
              <a:rPr lang="en-US" sz="2400" dirty="0">
                <a:latin typeface="+mn-lt"/>
              </a:rPr>
            </a:br>
            <a:r>
              <a:rPr lang="en-US" sz="2400" dirty="0">
                <a:latin typeface="+mn-lt"/>
              </a:rPr>
              <a:t>8		</a:t>
            </a:r>
            <a:r>
              <a:rPr lang="en-US" sz="2400" dirty="0" err="1">
                <a:latin typeface="+mn-lt"/>
              </a:rPr>
              <a:t>Astyages</a:t>
            </a:r>
            <a:r>
              <a:rPr lang="en-US" sz="2400" dirty="0">
                <a:latin typeface="+mn-lt"/>
              </a:rPr>
              <a:t> (</a:t>
            </a:r>
            <a:r>
              <a:rPr lang="en-US" sz="2400" dirty="0" err="1">
                <a:latin typeface="+mn-lt"/>
              </a:rPr>
              <a:t>Azhdahak</a:t>
            </a:r>
            <a:r>
              <a:rPr lang="en-US" sz="2400" dirty="0">
                <a:latin typeface="+mn-lt"/>
              </a:rPr>
              <a:t>)	38	</a:t>
            </a:r>
            <a:r>
              <a:rPr lang="en-US" sz="2400" dirty="0" smtClean="0">
                <a:latin typeface="+mn-lt"/>
              </a:rPr>
              <a:t>years</a:t>
            </a:r>
            <a:br>
              <a:rPr lang="en-US" sz="2400" dirty="0" smtClean="0">
                <a:latin typeface="+mn-lt"/>
              </a:rPr>
            </a:br>
            <a:r>
              <a:rPr lang="en-US" sz="2400" dirty="0">
                <a:latin typeface="+mn-lt"/>
              </a:rPr>
              <a:t/>
            </a:r>
            <a:br>
              <a:rPr lang="en-US" sz="2400" dirty="0">
                <a:latin typeface="+mn-lt"/>
              </a:rPr>
            </a:br>
            <a:r>
              <a:rPr lang="en-US" sz="2400" dirty="0">
                <a:latin typeface="+mn-lt"/>
              </a:rPr>
              <a:t> </a:t>
            </a:r>
          </a:p>
        </p:txBody>
      </p:sp>
      <p:grpSp>
        <p:nvGrpSpPr>
          <p:cNvPr id="5" name="Group 4"/>
          <p:cNvGrpSpPr/>
          <p:nvPr/>
        </p:nvGrpSpPr>
        <p:grpSpPr>
          <a:xfrm>
            <a:off x="0" y="1"/>
            <a:ext cx="12192000" cy="819806"/>
            <a:chOff x="0" y="1"/>
            <a:chExt cx="12192000" cy="819806"/>
          </a:xfrm>
        </p:grpSpPr>
        <p:sp>
          <p:nvSpPr>
            <p:cNvPr id="8" name="Title 1"/>
            <p:cNvSpPr txBox="1">
              <a:spLocks/>
            </p:cNvSpPr>
            <p:nvPr/>
          </p:nvSpPr>
          <p:spPr>
            <a:xfrm>
              <a:off x="0" y="1"/>
              <a:ext cx="12192000" cy="819806"/>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smtClean="0">
                  <a:solidFill>
                    <a:prstClr val="white"/>
                  </a:solidFill>
                  <a:effectLst>
                    <a:outerShdw blurRad="38100" dist="38100" dir="2700000" algn="tl">
                      <a:srgbClr val="000000">
                        <a:alpha val="43137"/>
                      </a:srgbClr>
                    </a:outerShdw>
                  </a:effectLst>
                </a:rPr>
                <a:t>What kind of a work is Eusebius’ Chronicle?</a:t>
              </a:r>
              <a:endParaRPr lang="en-US" sz="4000" b="1" dirty="0">
                <a:solidFill>
                  <a:prstClr val="white"/>
                </a:solidFill>
                <a:effectLst>
                  <a:outerShdw blurRad="38100" dist="38100" dir="2700000" algn="tl">
                    <a:srgbClr val="000000">
                      <a:alpha val="43137"/>
                    </a:srgbClr>
                  </a:outerShdw>
                </a:effectLst>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837" y="71766"/>
              <a:ext cx="2593190" cy="669211"/>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Right Brace 9"/>
          <p:cNvSpPr/>
          <p:nvPr/>
        </p:nvSpPr>
        <p:spPr>
          <a:xfrm>
            <a:off x="6195154" y="3597290"/>
            <a:ext cx="1081868" cy="2565201"/>
          </a:xfrm>
          <a:prstGeom prst="rightBrace">
            <a:avLst>
              <a:gd name="adj1" fmla="val 49076"/>
              <a:gd name="adj2" fmla="val 50000"/>
            </a:avLst>
          </a:prstGeom>
          <a:ln w="1397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Oval 3"/>
          <p:cNvSpPr/>
          <p:nvPr/>
        </p:nvSpPr>
        <p:spPr>
          <a:xfrm>
            <a:off x="7693584" y="3026980"/>
            <a:ext cx="3704885" cy="359453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600" b="1" dirty="0" smtClean="0">
                <a:solidFill>
                  <a:prstClr val="white"/>
                </a:solidFill>
                <a:effectLst>
                  <a:outerShdw blurRad="38100" dist="38100" dir="2700000" algn="tl">
                    <a:srgbClr val="000000">
                      <a:alpha val="43137"/>
                    </a:srgbClr>
                  </a:outerShdw>
                </a:effectLst>
              </a:rPr>
              <a:t>Eusebius is  compiling historical records.</a:t>
            </a:r>
            <a:br>
              <a:rPr lang="en-US" sz="2600" b="1" dirty="0" smtClean="0">
                <a:solidFill>
                  <a:prstClr val="white"/>
                </a:solidFill>
                <a:effectLst>
                  <a:outerShdw blurRad="38100" dist="38100" dir="2700000" algn="tl">
                    <a:srgbClr val="000000">
                      <a:alpha val="43137"/>
                    </a:srgbClr>
                  </a:outerShdw>
                </a:effectLst>
              </a:rPr>
            </a:br>
            <a:r>
              <a:rPr lang="en-US" sz="2600" b="1" dirty="0" smtClean="0">
                <a:solidFill>
                  <a:prstClr val="black"/>
                </a:solidFill>
              </a:rPr>
              <a:t>He IS NOT trying</a:t>
            </a:r>
          </a:p>
          <a:p>
            <a:pPr algn="ctr"/>
            <a:r>
              <a:rPr lang="en-US" sz="2600" b="1" dirty="0" smtClean="0">
                <a:solidFill>
                  <a:prstClr val="black"/>
                </a:solidFill>
              </a:rPr>
              <a:t>to invent or insert a Median King Darius</a:t>
            </a:r>
            <a:endParaRPr lang="en-US" sz="2600" b="1" dirty="0">
              <a:solidFill>
                <a:prstClr val="black"/>
              </a:solidFill>
            </a:endParaRPr>
          </a:p>
        </p:txBody>
      </p:sp>
    </p:spTree>
    <p:extLst>
      <p:ext uri="{BB962C8B-B14F-4D97-AF65-F5344CB8AC3E}">
        <p14:creationId xmlns:p14="http://schemas.microsoft.com/office/powerpoint/2010/main" val="890572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solidFill>
            <a:schemeClr val="tx1"/>
          </a:solidFill>
        </p:spPr>
        <p:txBody>
          <a:bodyPr>
            <a:normAutofit/>
          </a:bodyPr>
          <a:lstStyle/>
          <a:p>
            <a:pPr marL="0" indent="0">
              <a:buNone/>
            </a:pPr>
            <a:r>
              <a:rPr lang="en-US" dirty="0">
                <a:solidFill>
                  <a:schemeClr val="bg1"/>
                </a:solidFill>
              </a:rPr>
              <a:t>LOOKING FOR DARIUS THE MEDE</a:t>
            </a:r>
            <a:r>
              <a:rPr lang="en-US" dirty="0" smtClean="0">
                <a:solidFill>
                  <a:schemeClr val="bg1"/>
                </a:solidFill>
              </a:rPr>
              <a:t>:</a:t>
            </a:r>
            <a:br>
              <a:rPr lang="en-US" dirty="0" smtClean="0">
                <a:solidFill>
                  <a:schemeClr val="bg1"/>
                </a:solidFill>
              </a:rPr>
            </a:br>
            <a:endParaRPr lang="en-US" dirty="0">
              <a:solidFill>
                <a:schemeClr val="bg1"/>
              </a:solidFill>
            </a:endParaRPr>
          </a:p>
          <a:p>
            <a:pPr marL="0" indent="0">
              <a:buNone/>
            </a:pPr>
            <a:r>
              <a:rPr lang="en-US" sz="3600" b="1" dirty="0" smtClean="0">
                <a:solidFill>
                  <a:srgbClr val="FFC000"/>
                </a:solidFill>
              </a:rPr>
              <a:t>Reminder </a:t>
            </a:r>
            <a:r>
              <a:rPr lang="en-US" sz="3600" b="1" dirty="0">
                <a:solidFill>
                  <a:srgbClr val="FFC000"/>
                </a:solidFill>
              </a:rPr>
              <a:t>of the common possibility of dual names:</a:t>
            </a:r>
          </a:p>
          <a:p>
            <a:r>
              <a:rPr lang="en-US" dirty="0">
                <a:solidFill>
                  <a:schemeClr val="bg1"/>
                </a:solidFill>
              </a:rPr>
              <a:t>Note only in individuals like: </a:t>
            </a:r>
          </a:p>
          <a:p>
            <a:pPr marL="0" indent="0">
              <a:buNone/>
            </a:pPr>
            <a:r>
              <a:rPr lang="en-US" dirty="0" smtClean="0">
                <a:solidFill>
                  <a:schemeClr val="bg1"/>
                </a:solidFill>
              </a:rPr>
              <a:t>    Israel </a:t>
            </a:r>
            <a:r>
              <a:rPr lang="en-US" dirty="0">
                <a:solidFill>
                  <a:schemeClr val="bg1"/>
                </a:solidFill>
              </a:rPr>
              <a:t>/ Jacob;  Simon / Peter; Matthew / Levi; Joseph / Barnabas</a:t>
            </a:r>
          </a:p>
          <a:p>
            <a:r>
              <a:rPr lang="en-US" dirty="0">
                <a:solidFill>
                  <a:schemeClr val="bg1"/>
                </a:solidFill>
              </a:rPr>
              <a:t>But also in Kings:</a:t>
            </a:r>
          </a:p>
          <a:p>
            <a:pPr marL="0" indent="0">
              <a:buNone/>
            </a:pPr>
            <a:r>
              <a:rPr lang="en-US" dirty="0" smtClean="0">
                <a:solidFill>
                  <a:schemeClr val="bg1"/>
                </a:solidFill>
              </a:rPr>
              <a:t>    </a:t>
            </a:r>
            <a:r>
              <a:rPr lang="en-US" dirty="0" err="1" smtClean="0">
                <a:solidFill>
                  <a:schemeClr val="bg1"/>
                </a:solidFill>
              </a:rPr>
              <a:t>Eliakim</a:t>
            </a:r>
            <a:r>
              <a:rPr lang="en-US" dirty="0" smtClean="0">
                <a:solidFill>
                  <a:schemeClr val="bg1"/>
                </a:solidFill>
              </a:rPr>
              <a:t> </a:t>
            </a:r>
            <a:r>
              <a:rPr lang="en-US" dirty="0">
                <a:solidFill>
                  <a:schemeClr val="bg1"/>
                </a:solidFill>
              </a:rPr>
              <a:t>/ </a:t>
            </a:r>
            <a:r>
              <a:rPr lang="en-US" dirty="0" err="1">
                <a:solidFill>
                  <a:schemeClr val="bg1"/>
                </a:solidFill>
              </a:rPr>
              <a:t>Jehoiakim</a:t>
            </a:r>
            <a:r>
              <a:rPr lang="en-US" dirty="0">
                <a:solidFill>
                  <a:schemeClr val="bg1"/>
                </a:solidFill>
              </a:rPr>
              <a:t>; </a:t>
            </a:r>
            <a:r>
              <a:rPr lang="en-US" dirty="0" err="1">
                <a:solidFill>
                  <a:schemeClr val="bg1"/>
                </a:solidFill>
              </a:rPr>
              <a:t>Jehoiachin</a:t>
            </a:r>
            <a:r>
              <a:rPr lang="en-US" dirty="0">
                <a:solidFill>
                  <a:schemeClr val="bg1"/>
                </a:solidFill>
              </a:rPr>
              <a:t> / </a:t>
            </a:r>
            <a:r>
              <a:rPr lang="en-US" dirty="0" err="1">
                <a:solidFill>
                  <a:schemeClr val="bg1"/>
                </a:solidFill>
              </a:rPr>
              <a:t>Coniah</a:t>
            </a:r>
            <a:r>
              <a:rPr lang="en-US" dirty="0">
                <a:solidFill>
                  <a:schemeClr val="bg1"/>
                </a:solidFill>
              </a:rPr>
              <a:t>; Agrippa / Herod ; Octavius / </a:t>
            </a:r>
            <a:r>
              <a:rPr lang="en-US" dirty="0" smtClean="0">
                <a:solidFill>
                  <a:schemeClr val="bg1"/>
                </a:solidFill>
              </a:rPr>
              <a:t>Augustus</a:t>
            </a:r>
            <a:endParaRPr lang="en-US" dirty="0">
              <a:solidFill>
                <a:schemeClr val="bg1"/>
              </a:solidFill>
            </a:endParaRPr>
          </a:p>
          <a:p>
            <a:pPr marL="0" indent="0">
              <a:buNone/>
            </a:pPr>
            <a:r>
              <a:rPr lang="en-US" sz="3600" b="1" dirty="0">
                <a:solidFill>
                  <a:srgbClr val="FFC000"/>
                </a:solidFill>
              </a:rPr>
              <a:t>Potential candidates:</a:t>
            </a:r>
          </a:p>
          <a:p>
            <a:r>
              <a:rPr lang="en-US" sz="3600" b="1" dirty="0" err="1">
                <a:solidFill>
                  <a:srgbClr val="FFC000"/>
                </a:solidFill>
              </a:rPr>
              <a:t>Cyaxares</a:t>
            </a:r>
            <a:r>
              <a:rPr lang="en-US" sz="3600" b="1" dirty="0">
                <a:solidFill>
                  <a:srgbClr val="FFC000"/>
                </a:solidFill>
              </a:rPr>
              <a:t> </a:t>
            </a:r>
            <a:r>
              <a:rPr lang="en-US" dirty="0">
                <a:solidFill>
                  <a:schemeClr val="bg1"/>
                </a:solidFill>
              </a:rPr>
              <a:t>:(acc. To Xenophon: Last King of the Medes, son of </a:t>
            </a:r>
            <a:r>
              <a:rPr lang="en-US" dirty="0" err="1">
                <a:solidFill>
                  <a:schemeClr val="bg1"/>
                </a:solidFill>
              </a:rPr>
              <a:t>Astyages</a:t>
            </a:r>
            <a:r>
              <a:rPr lang="en-US" dirty="0">
                <a:solidFill>
                  <a:schemeClr val="bg1"/>
                </a:solidFill>
              </a:rPr>
              <a:t>, uncle of Cyrus, gave Cyrus the Kingdom as a Dowry) </a:t>
            </a:r>
            <a:r>
              <a:rPr lang="en-US" dirty="0" smtClean="0">
                <a:solidFill>
                  <a:schemeClr val="bg1"/>
                </a:solidFill>
              </a:rPr>
              <a:t/>
            </a:r>
            <a:br>
              <a:rPr lang="en-US" dirty="0" smtClean="0">
                <a:solidFill>
                  <a:schemeClr val="bg1"/>
                </a:solidFill>
              </a:rPr>
            </a:br>
            <a:r>
              <a:rPr lang="en-US" i="1" dirty="0" smtClean="0">
                <a:solidFill>
                  <a:schemeClr val="bg1"/>
                </a:solidFill>
              </a:rPr>
              <a:t>note exp. In Dan.: according to the </a:t>
            </a:r>
            <a:r>
              <a:rPr lang="en-US" i="1" dirty="0" smtClean="0">
                <a:solidFill>
                  <a:srgbClr val="FFC000"/>
                </a:solidFill>
              </a:rPr>
              <a:t>laws of the Medes &amp; the Persians </a:t>
            </a:r>
            <a:endParaRPr lang="en-US" i="1" dirty="0">
              <a:solidFill>
                <a:srgbClr val="FFC000"/>
              </a:solidFill>
            </a:endParaRPr>
          </a:p>
          <a:p>
            <a:r>
              <a:rPr lang="en-US" sz="3600" dirty="0" err="1">
                <a:solidFill>
                  <a:srgbClr val="FFC000"/>
                </a:solidFill>
              </a:rPr>
              <a:t>Gobryas</a:t>
            </a:r>
            <a:r>
              <a:rPr lang="en-US" sz="3600" dirty="0">
                <a:solidFill>
                  <a:srgbClr val="FFC000"/>
                </a:solidFill>
              </a:rPr>
              <a:t> </a:t>
            </a:r>
            <a:r>
              <a:rPr lang="en-US" sz="3600" dirty="0" smtClean="0">
                <a:solidFill>
                  <a:srgbClr val="FFC000"/>
                </a:solidFill>
              </a:rPr>
              <a:t>(</a:t>
            </a:r>
            <a:r>
              <a:rPr lang="en-US" sz="3600" dirty="0" err="1" smtClean="0">
                <a:solidFill>
                  <a:srgbClr val="FFC000"/>
                </a:solidFill>
              </a:rPr>
              <a:t>Gubaru</a:t>
            </a:r>
            <a:r>
              <a:rPr lang="en-US" sz="3600" dirty="0" smtClean="0">
                <a:solidFill>
                  <a:srgbClr val="FFC000"/>
                </a:solidFill>
              </a:rPr>
              <a:t>) </a:t>
            </a:r>
            <a:r>
              <a:rPr lang="en-US" dirty="0" smtClean="0">
                <a:solidFill>
                  <a:schemeClr val="bg1"/>
                </a:solidFill>
              </a:rPr>
              <a:t>Xenophon</a:t>
            </a:r>
            <a:r>
              <a:rPr lang="en-US" dirty="0">
                <a:solidFill>
                  <a:schemeClr val="bg1"/>
                </a:solidFill>
              </a:rPr>
              <a:t>: General that took over of Babylon); </a:t>
            </a:r>
            <a:endParaRPr lang="en-US" dirty="0" smtClean="0">
              <a:solidFill>
                <a:schemeClr val="bg1"/>
              </a:solidFill>
            </a:endParaRPr>
          </a:p>
          <a:p>
            <a:pPr marL="0" indent="0">
              <a:buNone/>
            </a:pPr>
            <a:r>
              <a:rPr lang="en-US" sz="3200" b="1" dirty="0" smtClean="0">
                <a:solidFill>
                  <a:srgbClr val="FFC000"/>
                </a:solidFill>
              </a:rPr>
              <a:t>   </a:t>
            </a:r>
            <a:r>
              <a:rPr lang="en-US" sz="3200" dirty="0" err="1" smtClean="0">
                <a:solidFill>
                  <a:srgbClr val="FFC000"/>
                </a:solidFill>
              </a:rPr>
              <a:t>Ugbaru</a:t>
            </a:r>
            <a:r>
              <a:rPr lang="en-US" sz="3200" dirty="0">
                <a:solidFill>
                  <a:srgbClr val="FFC000"/>
                </a:solidFill>
              </a:rPr>
              <a:t>?  </a:t>
            </a:r>
            <a:r>
              <a:rPr lang="en-US" dirty="0">
                <a:solidFill>
                  <a:schemeClr val="bg1"/>
                </a:solidFill>
              </a:rPr>
              <a:t>(same or different person</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478389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270" y="6350"/>
            <a:ext cx="3713595"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67" y="-1531"/>
            <a:ext cx="3720663" cy="6864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Right Arrow 4"/>
          <p:cNvSpPr/>
          <p:nvPr/>
        </p:nvSpPr>
        <p:spPr>
          <a:xfrm>
            <a:off x="4776930" y="2711669"/>
            <a:ext cx="2601340" cy="1450428"/>
          </a:xfrm>
          <a:prstGeom prst="leftRightArrow">
            <a:avLst>
              <a:gd name="adj1" fmla="val 63043"/>
              <a:gd name="adj2" fmla="val 4130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prstClr val="black"/>
                </a:solidFill>
              </a:rPr>
              <a:t>OR</a:t>
            </a:r>
            <a:endParaRPr lang="en-US" sz="5400" b="1" dirty="0">
              <a:solidFill>
                <a:prstClr val="black"/>
              </a:solidFill>
            </a:endParaRPr>
          </a:p>
        </p:txBody>
      </p:sp>
    </p:spTree>
    <p:extLst>
      <p:ext uri="{BB962C8B-B14F-4D97-AF65-F5344CB8AC3E}">
        <p14:creationId xmlns:p14="http://schemas.microsoft.com/office/powerpoint/2010/main" val="1695476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22" y="16126"/>
            <a:ext cx="12134193" cy="582964"/>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smtClean="0">
                <a:solidFill>
                  <a:prstClr val="black"/>
                </a:solidFill>
              </a:rPr>
              <a:t>On the Relation of Medes &amp; Persians</a:t>
            </a:r>
            <a:endParaRPr lang="en-US" sz="2800" b="1" dirty="0">
              <a:solidFill>
                <a:prstClr val="black"/>
              </a:solidFill>
            </a:endParaRPr>
          </a:p>
        </p:txBody>
      </p:sp>
      <p:sp>
        <p:nvSpPr>
          <p:cNvPr id="3" name="Rectangle 2"/>
          <p:cNvSpPr/>
          <p:nvPr/>
        </p:nvSpPr>
        <p:spPr>
          <a:xfrm>
            <a:off x="28939" y="930156"/>
            <a:ext cx="6067097" cy="2862322"/>
          </a:xfrm>
          <a:prstGeom prst="rect">
            <a:avLst/>
          </a:prstGeom>
        </p:spPr>
        <p:txBody>
          <a:bodyPr wrap="square">
            <a:spAutoFit/>
          </a:bodyPr>
          <a:lstStyle/>
          <a:p>
            <a:r>
              <a:rPr lang="en-US" dirty="0">
                <a:solidFill>
                  <a:prstClr val="white"/>
                </a:solidFill>
                <a:latin typeface="Arial"/>
              </a:rPr>
              <a:t>Herodotus contradicts Xenophon at several other points, most notably in the matter of Cyrus’s relationship with the Median Kingdom. </a:t>
            </a:r>
            <a:r>
              <a:rPr lang="en-US" b="1" dirty="0">
                <a:solidFill>
                  <a:prstClr val="white"/>
                </a:solidFill>
                <a:latin typeface="Arial"/>
              </a:rPr>
              <a:t>Herodotus says that Cyrus led a rebellion against his maternal grandfather, </a:t>
            </a:r>
            <a:r>
              <a:rPr lang="en-US" b="1" dirty="0" smtClean="0">
                <a:solidFill>
                  <a:prstClr val="white"/>
                </a:solidFill>
                <a:latin typeface="Arial"/>
              </a:rPr>
              <a:t>Astyages king </a:t>
            </a:r>
            <a:r>
              <a:rPr lang="en-US" b="1" dirty="0">
                <a:solidFill>
                  <a:prstClr val="white"/>
                </a:solidFill>
                <a:latin typeface="Arial"/>
              </a:rPr>
              <a:t>of Media, and defeated him, </a:t>
            </a:r>
            <a:r>
              <a:rPr lang="en-US" dirty="0">
                <a:solidFill>
                  <a:prstClr val="white"/>
                </a:solidFill>
                <a:latin typeface="Arial"/>
              </a:rPr>
              <a:t>thereafter (improbably) keeping Astyages in his court for the remainder of his life (</a:t>
            </a:r>
            <a:r>
              <a:rPr lang="en-US" i="1" dirty="0">
                <a:solidFill>
                  <a:prstClr val="white"/>
                </a:solidFill>
                <a:latin typeface="Arial"/>
              </a:rPr>
              <a:t>Histories</a:t>
            </a:r>
            <a:r>
              <a:rPr lang="en-US" dirty="0">
                <a:solidFill>
                  <a:prstClr val="white"/>
                </a:solidFill>
                <a:latin typeface="Arial"/>
              </a:rPr>
              <a:t> 1.130). </a:t>
            </a:r>
            <a:r>
              <a:rPr lang="en-US" b="1" dirty="0">
                <a:solidFill>
                  <a:prstClr val="white"/>
                </a:solidFill>
                <a:latin typeface="Arial"/>
              </a:rPr>
              <a:t>The Medes were thus "reduced to subjection" (1.130) and became "slaves" (1.129) to the Persians 20 years before the capture of Babylon in 539 B.C.</a:t>
            </a:r>
            <a:endParaRPr lang="en-US" b="1" dirty="0">
              <a:solidFill>
                <a:prstClr val="white"/>
              </a:solidFill>
            </a:endParaRPr>
          </a:p>
        </p:txBody>
      </p:sp>
      <p:sp>
        <p:nvSpPr>
          <p:cNvPr id="4" name="Rectangle 3"/>
          <p:cNvSpPr/>
          <p:nvPr/>
        </p:nvSpPr>
        <p:spPr>
          <a:xfrm>
            <a:off x="6400923" y="945793"/>
            <a:ext cx="5733391" cy="2862322"/>
          </a:xfrm>
          <a:prstGeom prst="rect">
            <a:avLst/>
          </a:prstGeom>
        </p:spPr>
        <p:txBody>
          <a:bodyPr wrap="square">
            <a:spAutoFit/>
          </a:bodyPr>
          <a:lstStyle/>
          <a:p>
            <a:r>
              <a:rPr lang="en-US" dirty="0">
                <a:solidFill>
                  <a:prstClr val="white"/>
                </a:solidFill>
                <a:latin typeface="Arial"/>
              </a:rPr>
              <a:t>The </a:t>
            </a:r>
            <a:r>
              <a:rPr lang="en-US" i="1" dirty="0" err="1">
                <a:solidFill>
                  <a:prstClr val="white"/>
                </a:solidFill>
                <a:latin typeface="Arial"/>
              </a:rPr>
              <a:t>Cyropaedia</a:t>
            </a:r>
            <a:r>
              <a:rPr lang="en-US" dirty="0">
                <a:solidFill>
                  <a:prstClr val="white"/>
                </a:solidFill>
                <a:latin typeface="Arial"/>
              </a:rPr>
              <a:t> relates instead that Astyages died and was succeeded by his son </a:t>
            </a:r>
            <a:r>
              <a:rPr lang="en-US" dirty="0" err="1">
                <a:solidFill>
                  <a:prstClr val="white"/>
                </a:solidFill>
                <a:latin typeface="Arial"/>
              </a:rPr>
              <a:t>Cyaxares</a:t>
            </a:r>
            <a:r>
              <a:rPr lang="en-US" dirty="0">
                <a:solidFill>
                  <a:prstClr val="white"/>
                </a:solidFill>
                <a:latin typeface="Arial"/>
              </a:rPr>
              <a:t> II, the maternal uncle of Cyrus (1.5.2). In the initial campaign against the </a:t>
            </a:r>
            <a:r>
              <a:rPr lang="en-US" dirty="0" err="1">
                <a:solidFill>
                  <a:prstClr val="white"/>
                </a:solidFill>
                <a:latin typeface="Arial"/>
              </a:rPr>
              <a:t>Lydians</a:t>
            </a:r>
            <a:r>
              <a:rPr lang="en-US" dirty="0">
                <a:solidFill>
                  <a:prstClr val="white"/>
                </a:solidFill>
                <a:latin typeface="Arial"/>
              </a:rPr>
              <a:t>, Babylonians and their allies, </a:t>
            </a:r>
            <a:r>
              <a:rPr lang="en-US" b="1" dirty="0">
                <a:solidFill>
                  <a:prstClr val="white"/>
                </a:solidFill>
                <a:latin typeface="Arial"/>
              </a:rPr>
              <a:t>the Medians were led by </a:t>
            </a:r>
            <a:r>
              <a:rPr lang="en-US" b="1" dirty="0" err="1">
                <a:solidFill>
                  <a:prstClr val="white"/>
                </a:solidFill>
                <a:latin typeface="Arial"/>
              </a:rPr>
              <a:t>Cyaxares</a:t>
            </a:r>
            <a:r>
              <a:rPr lang="en-US" b="1" dirty="0">
                <a:solidFill>
                  <a:prstClr val="white"/>
                </a:solidFill>
                <a:latin typeface="Arial"/>
              </a:rPr>
              <a:t> and the Persians by Cyrus, who was crown prince of the Persians,</a:t>
            </a:r>
            <a:r>
              <a:rPr lang="en-US" dirty="0">
                <a:solidFill>
                  <a:prstClr val="white"/>
                </a:solidFill>
                <a:latin typeface="Arial"/>
              </a:rPr>
              <a:t> since his father was still alive (4.5.17). </a:t>
            </a:r>
            <a:r>
              <a:rPr lang="en-US" b="1" dirty="0">
                <a:solidFill>
                  <a:prstClr val="white"/>
                </a:solidFill>
                <a:latin typeface="Arial"/>
              </a:rPr>
              <a:t>Xenophon relates that at this time the Medes were the strongest of the kingdoms that opposed the Babylonians (1.5.2). </a:t>
            </a:r>
            <a:endParaRPr lang="en-US" b="1" dirty="0">
              <a:solidFill>
                <a:prstClr val="white"/>
              </a:solidFill>
            </a:endParaRPr>
          </a:p>
        </p:txBody>
      </p:sp>
      <p:grpSp>
        <p:nvGrpSpPr>
          <p:cNvPr id="10" name="Group 9"/>
          <p:cNvGrpSpPr/>
          <p:nvPr/>
        </p:nvGrpSpPr>
        <p:grpSpPr>
          <a:xfrm>
            <a:off x="675739" y="130356"/>
            <a:ext cx="2388145" cy="725215"/>
            <a:chOff x="12523077" y="1120778"/>
            <a:chExt cx="2388145" cy="725215"/>
          </a:xfrm>
          <a:scene3d>
            <a:camera prst="orthographicFront">
              <a:rot lat="0" lon="0" rev="0"/>
            </a:camera>
            <a:lightRig rig="glow" dir="t">
              <a:rot lat="0" lon="0" rev="4800000"/>
            </a:lightRig>
          </a:scene3d>
        </p:grpSpPr>
        <p:pic>
          <p:nvPicPr>
            <p:cNvPr id="1028" name="Picture 4" descr="Herodotos Met 91.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contrast="36000"/>
                      </a14:imgEffect>
                    </a14:imgLayer>
                  </a14:imgProps>
                </a:ext>
                <a:ext uri="{28A0092B-C50C-407E-A947-70E740481C1C}">
                  <a14:useLocalDpi xmlns:a14="http://schemas.microsoft.com/office/drawing/2010/main" val="0"/>
                </a:ext>
              </a:extLst>
            </a:blip>
            <a:srcRect/>
            <a:stretch>
              <a:fillRect/>
            </a:stretch>
          </p:blipFill>
          <p:spPr bwMode="auto">
            <a:xfrm>
              <a:off x="12523077" y="1120779"/>
              <a:ext cx="483476" cy="725214"/>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13015419" y="1120778"/>
              <a:ext cx="1895803" cy="725214"/>
            </a:xfrm>
            <a:prstGeom prst="rect">
              <a:avLst/>
            </a:prstGeom>
            <a:solidFill>
              <a:schemeClr val="tx1">
                <a:lumMod val="65000"/>
                <a:lumOff val="3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HERODOTUS</a:t>
              </a:r>
            </a:p>
            <a:p>
              <a:pPr algn="ctr"/>
              <a:r>
                <a:rPr lang="en-US" sz="2400" b="1" dirty="0" smtClean="0">
                  <a:solidFill>
                    <a:prstClr val="white"/>
                  </a:solidFill>
                </a:rPr>
                <a:t>484-425 BC</a:t>
              </a:r>
              <a:endParaRPr lang="en-US" sz="2400" b="1" dirty="0">
                <a:solidFill>
                  <a:prstClr val="white"/>
                </a:solidFill>
              </a:endParaRPr>
            </a:p>
          </p:txBody>
        </p:sp>
      </p:grpSp>
      <p:grpSp>
        <p:nvGrpSpPr>
          <p:cNvPr id="8" name="Group 7"/>
          <p:cNvGrpSpPr/>
          <p:nvPr/>
        </p:nvGrpSpPr>
        <p:grpSpPr>
          <a:xfrm>
            <a:off x="9086315" y="115652"/>
            <a:ext cx="2214711" cy="738467"/>
            <a:chOff x="-2533253" y="4264028"/>
            <a:chExt cx="2214711" cy="738467"/>
          </a:xfrm>
          <a:scene3d>
            <a:camera prst="orthographicFront">
              <a:rot lat="0" lon="0" rev="0"/>
            </a:camera>
            <a:lightRig rig="glow" dir="t">
              <a:rot lat="0" lon="0" rev="4800000"/>
            </a:lightRig>
          </a:scene3d>
        </p:grpSpPr>
        <p:sp>
          <p:nvSpPr>
            <p:cNvPr id="9" name="Rectangle 8"/>
            <p:cNvSpPr/>
            <p:nvPr/>
          </p:nvSpPr>
          <p:spPr>
            <a:xfrm>
              <a:off x="-2054830" y="4264028"/>
              <a:ext cx="1736288" cy="738467"/>
            </a:xfrm>
            <a:prstGeom prst="rect">
              <a:avLst/>
            </a:prstGeom>
            <a:solidFill>
              <a:schemeClr val="tx1">
                <a:lumMod val="65000"/>
                <a:lumOff val="3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XENOPHON</a:t>
              </a:r>
            </a:p>
            <a:p>
              <a:pPr algn="ctr"/>
              <a:r>
                <a:rPr lang="en-US" sz="2400" b="1" dirty="0" smtClean="0">
                  <a:solidFill>
                    <a:prstClr val="white"/>
                  </a:solidFill>
                </a:rPr>
                <a:t>430-354 BC</a:t>
              </a:r>
              <a:endParaRPr lang="en-US" sz="2400" b="1" dirty="0">
                <a:solidFill>
                  <a:prstClr val="white"/>
                </a:solidFill>
              </a:endParaRPr>
            </a:p>
          </p:txBody>
        </p:sp>
        <p:pic>
          <p:nvPicPr>
            <p:cNvPr id="1030" name="Picture 6" descr="Xenoph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3253" y="4264028"/>
              <a:ext cx="479241" cy="738467"/>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28903" y="3776583"/>
            <a:ext cx="12105288" cy="301621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r>
              <a:rPr lang="en-US" sz="2200" b="1" dirty="0">
                <a:solidFill>
                  <a:srgbClr val="252525"/>
                </a:solidFill>
                <a:latin typeface="Arial"/>
              </a:rPr>
              <a:t>There is an echo of this statement, </a:t>
            </a:r>
            <a:r>
              <a:rPr lang="en-US" sz="2200" b="1" u="sng" dirty="0">
                <a:solidFill>
                  <a:srgbClr val="252525"/>
                </a:solidFill>
                <a:latin typeface="Arial"/>
              </a:rPr>
              <a:t>verifying Xenophon</a:t>
            </a:r>
            <a:r>
              <a:rPr lang="en-US" sz="2200" b="1" dirty="0">
                <a:solidFill>
                  <a:srgbClr val="252525"/>
                </a:solidFill>
                <a:latin typeface="Arial"/>
              </a:rPr>
              <a:t> and contradicting Herodotus, in the Harran Stele, a document from the court of </a:t>
            </a:r>
            <a:r>
              <a:rPr lang="en-US" sz="2200" b="1" dirty="0">
                <a:solidFill>
                  <a:prstClr val="black"/>
                </a:solidFill>
                <a:latin typeface="Arial"/>
              </a:rPr>
              <a:t>Nabonidus</a:t>
            </a:r>
            <a:r>
              <a:rPr lang="en-US" sz="2200" b="1" dirty="0" smtClean="0">
                <a:solidFill>
                  <a:srgbClr val="002060"/>
                </a:solidFill>
                <a:latin typeface="Arial"/>
              </a:rPr>
              <a:t>. </a:t>
            </a:r>
            <a:r>
              <a:rPr lang="en-US" sz="2200" b="1" baseline="30000" dirty="0" smtClean="0">
                <a:solidFill>
                  <a:srgbClr val="002060"/>
                </a:solidFill>
                <a:latin typeface="Arial"/>
                <a:hlinkClick r:id="rId5"/>
              </a:rPr>
              <a:t>[</a:t>
            </a:r>
            <a:r>
              <a:rPr lang="en-US" sz="2200" b="1" baseline="30000" dirty="0">
                <a:solidFill>
                  <a:srgbClr val="002060"/>
                </a:solidFill>
                <a:latin typeface="Arial"/>
                <a:hlinkClick r:id="rId5"/>
              </a:rPr>
              <a:t>11]</a:t>
            </a:r>
            <a:r>
              <a:rPr lang="en-US" sz="2200" b="1" dirty="0">
                <a:solidFill>
                  <a:srgbClr val="002060"/>
                </a:solidFill>
                <a:latin typeface="Arial"/>
              </a:rPr>
              <a:t> </a:t>
            </a:r>
            <a:r>
              <a:rPr lang="en-US" sz="2200" b="1" dirty="0">
                <a:solidFill>
                  <a:srgbClr val="252525"/>
                </a:solidFill>
                <a:latin typeface="Arial"/>
              </a:rPr>
              <a:t>In the entry for year 14 or 15 of his reign (542-540 B.C.), </a:t>
            </a:r>
            <a:r>
              <a:rPr lang="en-US" sz="2200" b="1" u="sng" dirty="0">
                <a:solidFill>
                  <a:srgbClr val="252525"/>
                </a:solidFill>
                <a:latin typeface="Arial"/>
              </a:rPr>
              <a:t>Nabonidus speaks of his enemies as the kings of Egypt, the Medes, and the Arabs. </a:t>
            </a:r>
            <a:r>
              <a:rPr lang="en-US" sz="2200" b="1" dirty="0">
                <a:solidFill>
                  <a:srgbClr val="252525"/>
                </a:solidFill>
                <a:latin typeface="Arial"/>
              </a:rPr>
              <a:t>There is no mention of the Persians, although according to Herodotus and the current consensus the Medians had been made "slaves" of the Persians several years previously. It does not seem that Nabonidus would be completely misled about who his enemies were, or who was really in control over the Medes and Persians just one to three years before his kingdom fell to their </a:t>
            </a:r>
            <a:r>
              <a:rPr lang="en-US" sz="2200" b="1" dirty="0" smtClean="0">
                <a:solidFill>
                  <a:srgbClr val="252525"/>
                </a:solidFill>
                <a:latin typeface="Arial"/>
              </a:rPr>
              <a:t>armies.    </a:t>
            </a:r>
            <a:r>
              <a:rPr lang="en-US" sz="2200" i="1" dirty="0" smtClean="0">
                <a:solidFill>
                  <a:srgbClr val="252525"/>
                </a:solidFill>
                <a:latin typeface="Arial"/>
              </a:rPr>
              <a:t>- </a:t>
            </a:r>
            <a:r>
              <a:rPr lang="en-US" sz="1400" i="1" dirty="0" err="1" smtClean="0">
                <a:solidFill>
                  <a:srgbClr val="252525"/>
                </a:solidFill>
                <a:latin typeface="Arial"/>
              </a:rPr>
              <a:t>wikipedia</a:t>
            </a:r>
            <a:endParaRPr lang="en-US" sz="1400" i="1" dirty="0" smtClean="0">
              <a:solidFill>
                <a:srgbClr val="252525"/>
              </a:solidFill>
              <a:latin typeface="Arial"/>
            </a:endParaRPr>
          </a:p>
          <a:p>
            <a:r>
              <a:rPr lang="en-US" sz="1400" b="1" dirty="0" smtClean="0">
                <a:solidFill>
                  <a:srgbClr val="002060"/>
                </a:solidFill>
                <a:latin typeface="Arial"/>
              </a:rPr>
              <a:t>[11]  </a:t>
            </a:r>
            <a:r>
              <a:rPr lang="en-US" sz="1400" i="1" dirty="0" smtClean="0">
                <a:solidFill>
                  <a:srgbClr val="252525"/>
                </a:solidFill>
                <a:latin typeface="Arial"/>
              </a:rPr>
              <a:t>Pritchard</a:t>
            </a:r>
            <a:r>
              <a:rPr lang="en-US" sz="1400" i="1" dirty="0">
                <a:solidFill>
                  <a:srgbClr val="252525"/>
                </a:solidFill>
                <a:latin typeface="Arial"/>
              </a:rPr>
              <a:t>, ed., James B. (1969). Ancient Near Eastern Texts Relating to the Old Testament (3rd ed.). Princeton: Princeton Univ. Press. pp. 562–63</a:t>
            </a:r>
            <a:r>
              <a:rPr lang="en-US" sz="1400" i="1" dirty="0" smtClean="0">
                <a:solidFill>
                  <a:srgbClr val="252525"/>
                </a:solidFill>
                <a:latin typeface="Arial"/>
              </a:rPr>
              <a:t>.</a:t>
            </a:r>
            <a:endParaRPr lang="en-US" sz="1400" b="1" dirty="0">
              <a:solidFill>
                <a:prstClr val="white"/>
              </a:solidFill>
            </a:endParaRPr>
          </a:p>
        </p:txBody>
      </p:sp>
    </p:spTree>
    <p:extLst>
      <p:ext uri="{BB962C8B-B14F-4D97-AF65-F5344CB8AC3E}">
        <p14:creationId xmlns:p14="http://schemas.microsoft.com/office/powerpoint/2010/main" val="587643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2490952" cy="6858000"/>
          </a:xfrm>
        </p:spPr>
        <p:txBody>
          <a:bodyPr>
            <a:normAutofit/>
          </a:bodyPr>
          <a:lstStyle/>
          <a:p>
            <a:r>
              <a:rPr lang="en-US" sz="2800" dirty="0" smtClean="0"/>
              <a:t>XENOPHON</a:t>
            </a:r>
            <a:br>
              <a:rPr lang="en-US" sz="2800" dirty="0" smtClean="0"/>
            </a:br>
            <a:r>
              <a:rPr lang="en-US" sz="2800" dirty="0" err="1" smtClean="0"/>
              <a:t>Cyropaedia</a:t>
            </a:r>
            <a:r>
              <a:rPr lang="en-US" sz="2800" dirty="0" smtClean="0"/>
              <a:t/>
            </a:r>
            <a:br>
              <a:rPr lang="en-US" sz="2800" dirty="0" smtClean="0"/>
            </a:br>
            <a:r>
              <a:rPr lang="en-US" sz="2800" dirty="0" smtClean="0"/>
              <a:t>Book 8</a:t>
            </a:r>
            <a:br>
              <a:rPr lang="en-US" sz="2800" dirty="0" smtClean="0"/>
            </a:br>
            <a:r>
              <a:rPr lang="en-US" sz="2800" dirty="0" smtClean="0"/>
              <a:t>Chap.5:17-20</a:t>
            </a:r>
            <a:br>
              <a:rPr lang="en-US" sz="2800" dirty="0" smtClean="0"/>
            </a:br>
            <a:r>
              <a:rPr lang="en-US" sz="2800" dirty="0" smtClean="0"/>
              <a:t/>
            </a:r>
            <a:br>
              <a:rPr lang="en-US" sz="2800" dirty="0" smtClean="0"/>
            </a:br>
            <a:r>
              <a:rPr lang="en-US" sz="2800" dirty="0" smtClean="0">
                <a:hlinkClick r:id="rId2"/>
              </a:rPr>
              <a:t>http</a:t>
            </a:r>
            <a:r>
              <a:rPr lang="en-US" sz="2800" dirty="0">
                <a:hlinkClick r:id="rId2"/>
              </a:rPr>
              <a:t>://</a:t>
            </a:r>
            <a:r>
              <a:rPr lang="en-US" sz="2800" dirty="0" smtClean="0">
                <a:hlinkClick r:id="rId2"/>
              </a:rPr>
              <a:t>www.gutenberg.org/files/2085/2085.txt</a:t>
            </a: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endParaRPr lang="en-US" sz="2800" dirty="0"/>
          </a:p>
        </p:txBody>
      </p:sp>
      <p:sp>
        <p:nvSpPr>
          <p:cNvPr id="4" name="Rectangle 3"/>
          <p:cNvSpPr/>
          <p:nvPr/>
        </p:nvSpPr>
        <p:spPr>
          <a:xfrm>
            <a:off x="2632856" y="0"/>
            <a:ext cx="95591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[17] And now when the march had brought them into Media, Cyrus turned</a:t>
            </a:r>
          </a:p>
          <a:p>
            <a:pPr algn="ctr"/>
            <a:r>
              <a:rPr lang="en-US" b="1" dirty="0">
                <a:solidFill>
                  <a:prstClr val="white"/>
                </a:solidFill>
              </a:rPr>
              <a:t>aside to visit </a:t>
            </a:r>
            <a:r>
              <a:rPr lang="en-US" b="1" dirty="0" err="1">
                <a:solidFill>
                  <a:prstClr val="white"/>
                </a:solidFill>
              </a:rPr>
              <a:t>Cyaxares</a:t>
            </a:r>
            <a:r>
              <a:rPr lang="en-US" b="1" dirty="0">
                <a:solidFill>
                  <a:prstClr val="white"/>
                </a:solidFill>
              </a:rPr>
              <a:t>. After they had met and embraced, Cyrus began by</a:t>
            </a:r>
          </a:p>
          <a:p>
            <a:pPr algn="ctr"/>
            <a:r>
              <a:rPr lang="en-US" b="1" dirty="0">
                <a:solidFill>
                  <a:prstClr val="white"/>
                </a:solidFill>
              </a:rPr>
              <a:t>telling </a:t>
            </a:r>
            <a:r>
              <a:rPr lang="en-US" b="1" dirty="0" err="1">
                <a:solidFill>
                  <a:prstClr val="white"/>
                </a:solidFill>
              </a:rPr>
              <a:t>Cyaxares</a:t>
            </a:r>
            <a:r>
              <a:rPr lang="en-US" b="1" dirty="0">
                <a:solidFill>
                  <a:prstClr val="white"/>
                </a:solidFill>
              </a:rPr>
              <a:t> that a palace in Babylon, and an estate, had been set</a:t>
            </a:r>
          </a:p>
          <a:p>
            <a:pPr algn="ctr"/>
            <a:r>
              <a:rPr lang="en-US" b="1" dirty="0">
                <a:solidFill>
                  <a:prstClr val="white"/>
                </a:solidFill>
              </a:rPr>
              <a:t>aside for him so that he might have a residence of his own whenever he</a:t>
            </a:r>
          </a:p>
          <a:p>
            <a:pPr algn="ctr"/>
            <a:r>
              <a:rPr lang="en-US" b="1" dirty="0">
                <a:solidFill>
                  <a:prstClr val="white"/>
                </a:solidFill>
              </a:rPr>
              <a:t>came there, and he offered him other gifts, most rich and beautiful.</a:t>
            </a:r>
          </a:p>
          <a:p>
            <a:pPr algn="ctr"/>
            <a:r>
              <a:rPr lang="en-US" b="1" dirty="0">
                <a:solidFill>
                  <a:prstClr val="white"/>
                </a:solidFill>
              </a:rPr>
              <a:t>[18] And </a:t>
            </a:r>
            <a:r>
              <a:rPr lang="en-US" b="1" dirty="0" err="1">
                <a:solidFill>
                  <a:prstClr val="white"/>
                </a:solidFill>
              </a:rPr>
              <a:t>Cyaxares</a:t>
            </a:r>
            <a:r>
              <a:rPr lang="en-US" b="1" dirty="0">
                <a:solidFill>
                  <a:prstClr val="white"/>
                </a:solidFill>
              </a:rPr>
              <a:t> was glad to take them from his nephew, and then</a:t>
            </a:r>
          </a:p>
          <a:p>
            <a:pPr algn="ctr"/>
            <a:r>
              <a:rPr lang="en-US" b="1" dirty="0">
                <a:solidFill>
                  <a:prstClr val="white"/>
                </a:solidFill>
              </a:rPr>
              <a:t>he sent for his daughter, and she came, carrying a golden crown, and</a:t>
            </a:r>
          </a:p>
          <a:p>
            <a:pPr algn="ctr"/>
            <a:r>
              <a:rPr lang="en-US" b="1" dirty="0">
                <a:solidFill>
                  <a:prstClr val="white"/>
                </a:solidFill>
              </a:rPr>
              <a:t>bracelets, and a necklace of wrought gold, and a most beautiful Median</a:t>
            </a:r>
          </a:p>
          <a:p>
            <a:pPr algn="ctr"/>
            <a:r>
              <a:rPr lang="en-US" b="1" dirty="0">
                <a:solidFill>
                  <a:prstClr val="white"/>
                </a:solidFill>
              </a:rPr>
              <a:t>robe, as splendid as could be. [19] The maiden placed the crown upon the</a:t>
            </a:r>
          </a:p>
          <a:p>
            <a:pPr algn="ctr"/>
            <a:r>
              <a:rPr lang="en-US" b="1" dirty="0">
                <a:solidFill>
                  <a:prstClr val="white"/>
                </a:solidFill>
              </a:rPr>
              <a:t>head of Cyrus, and as she did so </a:t>
            </a:r>
            <a:r>
              <a:rPr lang="en-US" b="1" dirty="0" err="1">
                <a:solidFill>
                  <a:prstClr val="white"/>
                </a:solidFill>
              </a:rPr>
              <a:t>Cyaxares</a:t>
            </a:r>
            <a:r>
              <a:rPr lang="en-US" b="1" dirty="0">
                <a:solidFill>
                  <a:prstClr val="white"/>
                </a:solidFill>
              </a:rPr>
              <a:t> said:</a:t>
            </a:r>
          </a:p>
          <a:p>
            <a:pPr algn="ctr"/>
            <a:r>
              <a:rPr lang="en-US" b="1" dirty="0" smtClean="0">
                <a:solidFill>
                  <a:prstClr val="white"/>
                </a:solidFill>
              </a:rPr>
              <a:t>"</a:t>
            </a:r>
            <a:r>
              <a:rPr lang="en-US" b="1" dirty="0">
                <a:solidFill>
                  <a:prstClr val="white"/>
                </a:solidFill>
              </a:rPr>
              <a:t>I will give her to you, Cyrus, my own daughter, to be your wife. Your</a:t>
            </a:r>
          </a:p>
          <a:p>
            <a:pPr algn="ctr"/>
            <a:r>
              <a:rPr lang="en-US" b="1" dirty="0">
                <a:solidFill>
                  <a:prstClr val="white"/>
                </a:solidFill>
              </a:rPr>
              <a:t>father wedded the daughter of my father, and you are their son; and this</a:t>
            </a:r>
          </a:p>
          <a:p>
            <a:pPr algn="ctr"/>
            <a:r>
              <a:rPr lang="en-US" b="1" dirty="0">
                <a:solidFill>
                  <a:prstClr val="white"/>
                </a:solidFill>
              </a:rPr>
              <a:t>is the little maid whom you carried in your arms when you were with us</a:t>
            </a:r>
          </a:p>
          <a:p>
            <a:pPr algn="ctr"/>
            <a:r>
              <a:rPr lang="en-US" b="1" dirty="0">
                <a:solidFill>
                  <a:prstClr val="white"/>
                </a:solidFill>
              </a:rPr>
              <a:t>as a lad, and whenever she was asked whom she meant to marry, she would</a:t>
            </a:r>
          </a:p>
          <a:p>
            <a:pPr algn="ctr"/>
            <a:r>
              <a:rPr lang="en-US" b="1" dirty="0">
                <a:solidFill>
                  <a:prstClr val="white"/>
                </a:solidFill>
              </a:rPr>
              <a:t>always answer 'Cyrus.' And for her dowry I will give her the whole of</a:t>
            </a:r>
          </a:p>
          <a:p>
            <a:pPr algn="ctr"/>
            <a:r>
              <a:rPr lang="en-US" b="1" dirty="0">
                <a:solidFill>
                  <a:prstClr val="white"/>
                </a:solidFill>
              </a:rPr>
              <a:t>Media: since I have no lawful son."</a:t>
            </a:r>
          </a:p>
          <a:p>
            <a:pPr algn="ctr"/>
            <a:r>
              <a:rPr lang="en-US" b="1" dirty="0" smtClean="0">
                <a:solidFill>
                  <a:prstClr val="white"/>
                </a:solidFill>
              </a:rPr>
              <a:t>[</a:t>
            </a:r>
            <a:r>
              <a:rPr lang="en-US" b="1" dirty="0">
                <a:solidFill>
                  <a:prstClr val="white"/>
                </a:solidFill>
              </a:rPr>
              <a:t>20] So he spoke, and Cyrus answered:</a:t>
            </a:r>
          </a:p>
          <a:p>
            <a:pPr algn="ctr"/>
            <a:r>
              <a:rPr lang="en-US" b="1" dirty="0" smtClean="0">
                <a:solidFill>
                  <a:prstClr val="white"/>
                </a:solidFill>
              </a:rPr>
              <a:t>"</a:t>
            </a:r>
            <a:r>
              <a:rPr lang="en-US" b="1" dirty="0" err="1">
                <a:solidFill>
                  <a:prstClr val="white"/>
                </a:solidFill>
              </a:rPr>
              <a:t>Cyaxares</a:t>
            </a:r>
            <a:r>
              <a:rPr lang="en-US" b="1" dirty="0">
                <a:solidFill>
                  <a:prstClr val="white"/>
                </a:solidFill>
              </a:rPr>
              <a:t>, I can but thank you myself for all you offer me, the kinship</a:t>
            </a:r>
          </a:p>
          <a:p>
            <a:pPr algn="ctr"/>
            <a:r>
              <a:rPr lang="en-US" b="1" dirty="0">
                <a:solidFill>
                  <a:prstClr val="white"/>
                </a:solidFill>
              </a:rPr>
              <a:t>and the maiden and the gifts, but I must lay the matter before my father</a:t>
            </a:r>
          </a:p>
          <a:p>
            <a:pPr algn="ctr"/>
            <a:r>
              <a:rPr lang="en-US" b="1" dirty="0">
                <a:solidFill>
                  <a:prstClr val="white"/>
                </a:solidFill>
              </a:rPr>
              <a:t>and my mother before I accept, and then we will thank you together."</a:t>
            </a:r>
          </a:p>
          <a:p>
            <a:pPr algn="ctr"/>
            <a:r>
              <a:rPr lang="en-US" b="1" dirty="0" smtClean="0">
                <a:solidFill>
                  <a:prstClr val="white"/>
                </a:solidFill>
              </a:rPr>
              <a:t>That </a:t>
            </a:r>
            <a:r>
              <a:rPr lang="en-US" b="1" dirty="0">
                <a:solidFill>
                  <a:prstClr val="white"/>
                </a:solidFill>
              </a:rPr>
              <a:t>was what Cyrus said, but none the less he gave the maiden the gifts</a:t>
            </a:r>
          </a:p>
          <a:p>
            <a:pPr algn="ctr"/>
            <a:r>
              <a:rPr lang="en-US" b="1" dirty="0">
                <a:solidFill>
                  <a:prstClr val="white"/>
                </a:solidFill>
              </a:rPr>
              <a:t>he thought would please her father. And when he had done so, he marched</a:t>
            </a:r>
          </a:p>
          <a:p>
            <a:pPr algn="ctr"/>
            <a:r>
              <a:rPr lang="en-US" b="1" dirty="0">
                <a:solidFill>
                  <a:prstClr val="white"/>
                </a:solidFill>
              </a:rPr>
              <a:t>on home to Persia.</a:t>
            </a:r>
          </a:p>
        </p:txBody>
      </p:sp>
    </p:spTree>
    <p:extLst>
      <p:ext uri="{BB962C8B-B14F-4D97-AF65-F5344CB8AC3E}">
        <p14:creationId xmlns:p14="http://schemas.microsoft.com/office/powerpoint/2010/main" val="2643548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4" name="Picture 6" descr="File:Medes and Persians at eastern stairs of the Apadana, Persepol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9" y="530979"/>
            <a:ext cx="6243008" cy="4159405"/>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2050" name="Rectangle 2049"/>
          <p:cNvSpPr/>
          <p:nvPr/>
        </p:nvSpPr>
        <p:spPr>
          <a:xfrm>
            <a:off x="5983952" y="-236482"/>
            <a:ext cx="243423" cy="5612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16" y="530795"/>
            <a:ext cx="5689664" cy="4185224"/>
          </a:xfrm>
          <a:prstGeom prst="rect">
            <a:avLst/>
          </a:prstGeom>
          <a:solidFill>
            <a:srgbClr val="F0EA00"/>
          </a:solidFill>
          <a:ln>
            <a:noFill/>
          </a:ln>
        </p:spPr>
      </p:pic>
      <p:sp>
        <p:nvSpPr>
          <p:cNvPr id="5" name="Rectangle 4"/>
          <p:cNvSpPr/>
          <p:nvPr/>
        </p:nvSpPr>
        <p:spPr>
          <a:xfrm>
            <a:off x="7189079" y="6211788"/>
            <a:ext cx="5253092" cy="646331"/>
          </a:xfrm>
          <a:prstGeom prst="rect">
            <a:avLst/>
          </a:prstGeom>
        </p:spPr>
        <p:txBody>
          <a:bodyPr wrap="square">
            <a:spAutoFit/>
          </a:bodyPr>
          <a:lstStyle/>
          <a:p>
            <a:r>
              <a:rPr lang="en-US" dirty="0">
                <a:solidFill>
                  <a:srgbClr val="252525"/>
                </a:solidFill>
                <a:latin typeface="Arial"/>
              </a:rPr>
              <a:t> </a:t>
            </a:r>
            <a:r>
              <a:rPr lang="en-US" dirty="0">
                <a:solidFill>
                  <a:prstClr val="white"/>
                </a:solidFill>
                <a:latin typeface="Arial"/>
              </a:rPr>
              <a:t>Creative Commons </a:t>
            </a:r>
            <a:r>
              <a:rPr lang="en-US" u="sng" dirty="0">
                <a:solidFill>
                  <a:prstClr val="white"/>
                </a:solidFill>
                <a:latin typeface="Arial"/>
              </a:rPr>
              <a:t>Attribution-Share Alike 3.0 </a:t>
            </a:r>
            <a:r>
              <a:rPr lang="en-US" u="sng" dirty="0" err="1">
                <a:solidFill>
                  <a:prstClr val="white"/>
                </a:solidFill>
                <a:latin typeface="Arial"/>
              </a:rPr>
              <a:t>Unported</a:t>
            </a:r>
            <a:r>
              <a:rPr lang="en-US" dirty="0">
                <a:solidFill>
                  <a:prstClr val="white"/>
                </a:solidFill>
                <a:latin typeface="Arial"/>
              </a:rPr>
              <a:t> license</a:t>
            </a:r>
            <a:r>
              <a:rPr lang="en-US" dirty="0" smtClean="0">
                <a:solidFill>
                  <a:prstClr val="white"/>
                </a:solidFill>
                <a:latin typeface="Arial"/>
              </a:rPr>
              <a:t>.   Photo by </a:t>
            </a:r>
            <a:r>
              <a:rPr lang="en-US" dirty="0" err="1" smtClean="0">
                <a:solidFill>
                  <a:prstClr val="white"/>
                </a:solidFill>
                <a:latin typeface="Arial"/>
              </a:rPr>
              <a:t>Aneta</a:t>
            </a:r>
            <a:r>
              <a:rPr lang="en-US" dirty="0" smtClean="0">
                <a:solidFill>
                  <a:prstClr val="white"/>
                </a:solidFill>
                <a:latin typeface="Arial"/>
              </a:rPr>
              <a:t> </a:t>
            </a:r>
            <a:r>
              <a:rPr lang="en-US" dirty="0" err="1" smtClean="0">
                <a:solidFill>
                  <a:prstClr val="white"/>
                </a:solidFill>
                <a:latin typeface="Arial"/>
              </a:rPr>
              <a:t>Ribarska</a:t>
            </a:r>
            <a:endParaRPr lang="en-US" dirty="0">
              <a:solidFill>
                <a:prstClr val="white"/>
              </a:solidFill>
            </a:endParaRPr>
          </a:p>
        </p:txBody>
      </p:sp>
      <p:sp>
        <p:nvSpPr>
          <p:cNvPr id="7" name="Rectangle 6"/>
          <p:cNvSpPr/>
          <p:nvPr/>
        </p:nvSpPr>
        <p:spPr>
          <a:xfrm>
            <a:off x="15765" y="5640205"/>
            <a:ext cx="12176235" cy="52322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800" b="1" dirty="0">
                <a:solidFill>
                  <a:srgbClr val="000000"/>
                </a:solidFill>
                <a:latin typeface="Linux Libertine"/>
              </a:rPr>
              <a:t>Medes </a:t>
            </a:r>
            <a:r>
              <a:rPr lang="en-US" sz="2800" b="1" dirty="0" smtClean="0">
                <a:solidFill>
                  <a:srgbClr val="000000"/>
                </a:solidFill>
                <a:latin typeface="Linux Libertine"/>
              </a:rPr>
              <a:t>&amp; Persians:    portrayed at the </a:t>
            </a:r>
            <a:r>
              <a:rPr lang="en-US" sz="2800" b="1" dirty="0" err="1">
                <a:solidFill>
                  <a:srgbClr val="000000"/>
                </a:solidFill>
                <a:latin typeface="Linux Libertine"/>
              </a:rPr>
              <a:t>Apadana</a:t>
            </a:r>
            <a:r>
              <a:rPr lang="en-US" sz="2800" b="1" dirty="0">
                <a:solidFill>
                  <a:srgbClr val="000000"/>
                </a:solidFill>
                <a:latin typeface="Linux Libertine"/>
              </a:rPr>
              <a:t>, </a:t>
            </a:r>
            <a:r>
              <a:rPr lang="en-US" sz="2800" b="1" dirty="0" smtClean="0">
                <a:solidFill>
                  <a:srgbClr val="000000"/>
                </a:solidFill>
                <a:latin typeface="Linux Libertine"/>
              </a:rPr>
              <a:t>Persepolis</a:t>
            </a:r>
            <a:endParaRPr lang="en-US" sz="2800" dirty="0">
              <a:solidFill>
                <a:prstClr val="white"/>
              </a:solidFill>
            </a:endParaRPr>
          </a:p>
        </p:txBody>
      </p:sp>
      <p:sp>
        <p:nvSpPr>
          <p:cNvPr id="8" name="Rectangle 7"/>
          <p:cNvSpPr/>
          <p:nvPr/>
        </p:nvSpPr>
        <p:spPr>
          <a:xfrm>
            <a:off x="0" y="6211825"/>
            <a:ext cx="3711272" cy="646331"/>
          </a:xfrm>
          <a:prstGeom prst="rect">
            <a:avLst/>
          </a:prstGeom>
        </p:spPr>
        <p:txBody>
          <a:bodyPr wrap="none">
            <a:spAutoFit/>
          </a:bodyPr>
          <a:lstStyle/>
          <a:p>
            <a:r>
              <a:rPr lang="en-US" dirty="0" smtClean="0">
                <a:solidFill>
                  <a:prstClr val="white"/>
                </a:solidFill>
                <a:latin typeface="Arial"/>
              </a:rPr>
              <a:t>photo by </a:t>
            </a:r>
            <a:r>
              <a:rPr lang="en-US" dirty="0" err="1" smtClean="0">
                <a:solidFill>
                  <a:prstClr val="white"/>
                </a:solidFill>
                <a:latin typeface="Arial"/>
              </a:rPr>
              <a:t>Bontonbal</a:t>
            </a:r>
            <a:endParaRPr lang="en-US" dirty="0" smtClean="0">
              <a:solidFill>
                <a:prstClr val="white"/>
              </a:solidFill>
              <a:latin typeface="Arial"/>
            </a:endParaRPr>
          </a:p>
          <a:p>
            <a:r>
              <a:rPr lang="en-US" u="sng" dirty="0" smtClean="0">
                <a:solidFill>
                  <a:prstClr val="white"/>
                </a:solidFill>
                <a:latin typeface="Arial"/>
              </a:rPr>
              <a:t>GNU </a:t>
            </a:r>
            <a:r>
              <a:rPr lang="en-US" u="sng" dirty="0">
                <a:solidFill>
                  <a:prstClr val="white"/>
                </a:solidFill>
                <a:latin typeface="Arial"/>
              </a:rPr>
              <a:t>Free Documentation License</a:t>
            </a:r>
            <a:endParaRPr lang="en-US" dirty="0">
              <a:solidFill>
                <a:prstClr val="white"/>
              </a:solidFill>
            </a:endParaRPr>
          </a:p>
        </p:txBody>
      </p:sp>
      <p:grpSp>
        <p:nvGrpSpPr>
          <p:cNvPr id="29" name="Group 28"/>
          <p:cNvGrpSpPr/>
          <p:nvPr/>
        </p:nvGrpSpPr>
        <p:grpSpPr>
          <a:xfrm>
            <a:off x="6320087" y="3673367"/>
            <a:ext cx="5745788" cy="1392690"/>
            <a:chOff x="6320084" y="3673367"/>
            <a:chExt cx="5745788" cy="1392690"/>
          </a:xfrm>
        </p:grpSpPr>
        <p:sp>
          <p:nvSpPr>
            <p:cNvPr id="9" name="Up Arrow 8"/>
            <p:cNvSpPr/>
            <p:nvPr/>
          </p:nvSpPr>
          <p:spPr>
            <a:xfrm>
              <a:off x="7772380" y="3673367"/>
              <a:ext cx="504497" cy="1229708"/>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1" name="Up Arrow 10"/>
            <p:cNvSpPr/>
            <p:nvPr/>
          </p:nvSpPr>
          <p:spPr>
            <a:xfrm>
              <a:off x="9969053" y="3673367"/>
              <a:ext cx="504497" cy="1229707"/>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320084" y="4696725"/>
              <a:ext cx="5745788" cy="369332"/>
            </a:xfrm>
            <a:prstGeom prst="rect">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MEDES</a:t>
              </a:r>
              <a:endParaRPr lang="en-US" dirty="0">
                <a:solidFill>
                  <a:prstClr val="white"/>
                </a:solidFill>
              </a:endParaRPr>
            </a:p>
          </p:txBody>
        </p:sp>
      </p:grpSp>
      <p:grpSp>
        <p:nvGrpSpPr>
          <p:cNvPr id="22" name="Group 21"/>
          <p:cNvGrpSpPr/>
          <p:nvPr/>
        </p:nvGrpSpPr>
        <p:grpSpPr>
          <a:xfrm>
            <a:off x="6320084" y="292918"/>
            <a:ext cx="5745789" cy="1094499"/>
            <a:chOff x="6320083" y="277152"/>
            <a:chExt cx="5745789" cy="1094499"/>
          </a:xfrm>
        </p:grpSpPr>
        <p:sp>
          <p:nvSpPr>
            <p:cNvPr id="17" name="Up Arrow 16"/>
            <p:cNvSpPr/>
            <p:nvPr/>
          </p:nvSpPr>
          <p:spPr>
            <a:xfrm flipV="1">
              <a:off x="6716076" y="530795"/>
              <a:ext cx="504497" cy="840856"/>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8" name="Up Arrow 17"/>
            <p:cNvSpPr/>
            <p:nvPr/>
          </p:nvSpPr>
          <p:spPr>
            <a:xfrm flipV="1">
              <a:off x="8877664" y="551887"/>
              <a:ext cx="504497" cy="819763"/>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0" name="Up Arrow 19"/>
            <p:cNvSpPr/>
            <p:nvPr/>
          </p:nvSpPr>
          <p:spPr>
            <a:xfrm flipV="1">
              <a:off x="11079580" y="550498"/>
              <a:ext cx="504497" cy="821152"/>
            </a:xfrm>
            <a:prstGeom prst="upArrow">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320083" y="277152"/>
              <a:ext cx="5745789" cy="369332"/>
            </a:xfrm>
            <a:prstGeom prst="rect">
              <a:avLst/>
            </a:prstGeom>
            <a:solidFill>
              <a:srgbClr val="F0EA00"/>
            </a:solidFill>
            <a:ln>
              <a:noFill/>
            </a:ln>
            <a:effectLst>
              <a:outerShdw blurRad="184150" dist="241300" dir="11520000" sx="110000" sy="110000" algn="ctr">
                <a:srgbClr val="000000">
                  <a:alpha val="18000"/>
                </a:srgbClr>
              </a:outerShdw>
            </a:effectLst>
            <a:scene3d>
              <a:camera prst="perspectiveFront" fov="5100000">
                <a:rot lat="0" lon="0"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PERSIANS</a:t>
              </a:r>
              <a:endParaRPr lang="en-US" dirty="0">
                <a:solidFill>
                  <a:prstClr val="white"/>
                </a:solidFill>
              </a:endParaRPr>
            </a:p>
          </p:txBody>
        </p:sp>
      </p:grpSp>
      <p:grpSp>
        <p:nvGrpSpPr>
          <p:cNvPr id="2048" name="Group 2047"/>
          <p:cNvGrpSpPr/>
          <p:nvPr/>
        </p:nvGrpSpPr>
        <p:grpSpPr>
          <a:xfrm>
            <a:off x="236489" y="334894"/>
            <a:ext cx="6274669" cy="1210133"/>
            <a:chOff x="236489" y="334888"/>
            <a:chExt cx="6274669" cy="1210133"/>
          </a:xfrm>
        </p:grpSpPr>
        <p:sp>
          <p:nvSpPr>
            <p:cNvPr id="24" name="Up Arrow 23"/>
            <p:cNvSpPr/>
            <p:nvPr/>
          </p:nvSpPr>
          <p:spPr>
            <a:xfrm flipV="1">
              <a:off x="811167" y="493936"/>
              <a:ext cx="497376" cy="635876"/>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5" name="Up Arrow 24"/>
            <p:cNvSpPr/>
            <p:nvPr/>
          </p:nvSpPr>
          <p:spPr>
            <a:xfrm flipV="1">
              <a:off x="2752031" y="609625"/>
              <a:ext cx="385367" cy="635876"/>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6" name="Up Arrow 25"/>
            <p:cNvSpPr/>
            <p:nvPr/>
          </p:nvSpPr>
          <p:spPr>
            <a:xfrm flipV="1">
              <a:off x="4118349" y="510991"/>
              <a:ext cx="294279" cy="907952"/>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8" name="Up Arrow 27"/>
            <p:cNvSpPr/>
            <p:nvPr/>
          </p:nvSpPr>
          <p:spPr>
            <a:xfrm flipV="1">
              <a:off x="5074816" y="508379"/>
              <a:ext cx="252248" cy="1036642"/>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4"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rot="263632">
              <a:off x="236489" y="334888"/>
              <a:ext cx="6274669" cy="369332"/>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PERSIANS</a:t>
              </a:r>
              <a:endParaRPr lang="en-US" dirty="0">
                <a:solidFill>
                  <a:prstClr val="white"/>
                </a:solidFill>
              </a:endParaRPr>
            </a:p>
          </p:txBody>
        </p:sp>
      </p:grpSp>
      <p:grpSp>
        <p:nvGrpSpPr>
          <p:cNvPr id="2049" name="Group 2048"/>
          <p:cNvGrpSpPr/>
          <p:nvPr/>
        </p:nvGrpSpPr>
        <p:grpSpPr>
          <a:xfrm>
            <a:off x="-33093" y="3058514"/>
            <a:ext cx="6556777" cy="1838645"/>
            <a:chOff x="-33096" y="3042746"/>
            <a:chExt cx="6556777" cy="1838645"/>
          </a:xfrm>
        </p:grpSpPr>
        <p:sp>
          <p:nvSpPr>
            <p:cNvPr id="35" name="Up Arrow 34"/>
            <p:cNvSpPr/>
            <p:nvPr/>
          </p:nvSpPr>
          <p:spPr>
            <a:xfrm>
              <a:off x="-33096" y="3042746"/>
              <a:ext cx="497376" cy="1838645"/>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36" name="Up Arrow 35"/>
            <p:cNvSpPr/>
            <p:nvPr/>
          </p:nvSpPr>
          <p:spPr>
            <a:xfrm>
              <a:off x="1761040" y="3058512"/>
              <a:ext cx="497376" cy="1653980"/>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37" name="Up Arrow 36"/>
            <p:cNvSpPr/>
            <p:nvPr/>
          </p:nvSpPr>
          <p:spPr>
            <a:xfrm>
              <a:off x="3539639" y="3090045"/>
              <a:ext cx="343265" cy="1588444"/>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38" name="Up Arrow 37"/>
            <p:cNvSpPr/>
            <p:nvPr/>
          </p:nvSpPr>
          <p:spPr>
            <a:xfrm>
              <a:off x="4619289" y="3090045"/>
              <a:ext cx="289087" cy="1429045"/>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40" name="Up Arrow 39"/>
            <p:cNvSpPr/>
            <p:nvPr/>
          </p:nvSpPr>
          <p:spPr>
            <a:xfrm>
              <a:off x="5531070" y="3105812"/>
              <a:ext cx="289087" cy="1330514"/>
            </a:xfrm>
            <a:prstGeom prst="up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399991" rev="0"/>
              </a:camera>
              <a:lightRig rig="flood" dir="t">
                <a:rot lat="0" lon="0" rev="13800000"/>
              </a:lightRig>
            </a:scene3d>
            <a:sp3d extrusionH="107950" prstMaterial="plastic">
              <a:bevelB/>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rot="21308340">
              <a:off x="249012" y="4455702"/>
              <a:ext cx="6274669" cy="369332"/>
            </a:xfrm>
            <a:prstGeom prst="rect">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0699993" rev="0"/>
              </a:camera>
              <a:lightRig rig="flood" dir="t">
                <a:rot lat="0" lon="0" rev="13800000"/>
              </a:lightRig>
            </a:scene3d>
            <a:sp3d extrusionH="107950" prstMaterial="plastic">
              <a:bevelT w="82550" h="63500" prst="divot"/>
              <a:bevelB/>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b="1" dirty="0" smtClean="0">
                  <a:solidFill>
                    <a:srgbClr val="000000"/>
                  </a:solidFill>
                  <a:latin typeface="Linux Libertine"/>
                </a:rPr>
                <a:t>MEDES</a:t>
              </a:r>
              <a:endParaRPr lang="en-US" dirty="0">
                <a:solidFill>
                  <a:prstClr val="white"/>
                </a:solidFill>
              </a:endParaRPr>
            </a:p>
          </p:txBody>
        </p:sp>
      </p:grpSp>
    </p:spTree>
    <p:extLst>
      <p:ext uri="{BB962C8B-B14F-4D97-AF65-F5344CB8AC3E}">
        <p14:creationId xmlns:p14="http://schemas.microsoft.com/office/powerpoint/2010/main" val="3280001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anim calcmode="lin" valueType="num">
                                      <p:cBhvr>
                                        <p:cTn id="8" dur="250" fill="hold"/>
                                        <p:tgtEl>
                                          <p:spTgt spid="29"/>
                                        </p:tgtEl>
                                        <p:attrNameLst>
                                          <p:attrName>ppt_x</p:attrName>
                                        </p:attrNameLst>
                                      </p:cBhvr>
                                      <p:tavLst>
                                        <p:tav tm="0">
                                          <p:val>
                                            <p:strVal val="#ppt_x"/>
                                          </p:val>
                                        </p:tav>
                                        <p:tav tm="100000">
                                          <p:val>
                                            <p:strVal val="#ppt_x"/>
                                          </p:val>
                                        </p:tav>
                                      </p:tavLst>
                                    </p:anim>
                                    <p:anim calcmode="lin" valueType="num">
                                      <p:cBhvr>
                                        <p:cTn id="9"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anim calcmode="lin" valueType="num">
                                      <p:cBhvr>
                                        <p:cTn id="15" dur="250" fill="hold"/>
                                        <p:tgtEl>
                                          <p:spTgt spid="22"/>
                                        </p:tgtEl>
                                        <p:attrNameLst>
                                          <p:attrName>ppt_x</p:attrName>
                                        </p:attrNameLst>
                                      </p:cBhvr>
                                      <p:tavLst>
                                        <p:tav tm="0">
                                          <p:val>
                                            <p:strVal val="#ppt_x"/>
                                          </p:val>
                                        </p:tav>
                                        <p:tav tm="100000">
                                          <p:val>
                                            <p:strVal val="#ppt_x"/>
                                          </p:val>
                                        </p:tav>
                                      </p:tavLst>
                                    </p:anim>
                                    <p:anim calcmode="lin" valueType="num">
                                      <p:cBhvr>
                                        <p:cTn id="1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49"/>
                                        </p:tgtEl>
                                        <p:attrNameLst>
                                          <p:attrName>style.visibility</p:attrName>
                                        </p:attrNameLst>
                                      </p:cBhvr>
                                      <p:to>
                                        <p:strVal val="visible"/>
                                      </p:to>
                                    </p:set>
                                    <p:animEffect transition="in" filter="fade">
                                      <p:cBhvr>
                                        <p:cTn id="21" dur="250"/>
                                        <p:tgtEl>
                                          <p:spTgt spid="2049"/>
                                        </p:tgtEl>
                                      </p:cBhvr>
                                    </p:animEffect>
                                    <p:anim calcmode="lin" valueType="num">
                                      <p:cBhvr>
                                        <p:cTn id="22" dur="250" fill="hold"/>
                                        <p:tgtEl>
                                          <p:spTgt spid="2049"/>
                                        </p:tgtEl>
                                        <p:attrNameLst>
                                          <p:attrName>ppt_x</p:attrName>
                                        </p:attrNameLst>
                                      </p:cBhvr>
                                      <p:tavLst>
                                        <p:tav tm="0">
                                          <p:val>
                                            <p:strVal val="#ppt_x"/>
                                          </p:val>
                                        </p:tav>
                                        <p:tav tm="100000">
                                          <p:val>
                                            <p:strVal val="#ppt_x"/>
                                          </p:val>
                                        </p:tav>
                                      </p:tavLst>
                                    </p:anim>
                                    <p:anim calcmode="lin" valueType="num">
                                      <p:cBhvr>
                                        <p:cTn id="23" dur="25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048"/>
                                        </p:tgtEl>
                                        <p:attrNameLst>
                                          <p:attrName>style.visibility</p:attrName>
                                        </p:attrNameLst>
                                      </p:cBhvr>
                                      <p:to>
                                        <p:strVal val="visible"/>
                                      </p:to>
                                    </p:set>
                                    <p:animEffect transition="in" filter="fade">
                                      <p:cBhvr>
                                        <p:cTn id="28" dur="250"/>
                                        <p:tgtEl>
                                          <p:spTgt spid="2048"/>
                                        </p:tgtEl>
                                      </p:cBhvr>
                                    </p:animEffect>
                                    <p:anim calcmode="lin" valueType="num">
                                      <p:cBhvr>
                                        <p:cTn id="29" dur="250" fill="hold"/>
                                        <p:tgtEl>
                                          <p:spTgt spid="2048"/>
                                        </p:tgtEl>
                                        <p:attrNameLst>
                                          <p:attrName>ppt_x</p:attrName>
                                        </p:attrNameLst>
                                      </p:cBhvr>
                                      <p:tavLst>
                                        <p:tav tm="0">
                                          <p:val>
                                            <p:strVal val="#ppt_x"/>
                                          </p:val>
                                        </p:tav>
                                        <p:tav tm="100000">
                                          <p:val>
                                            <p:strVal val="#ppt_x"/>
                                          </p:val>
                                        </p:tav>
                                      </p:tavLst>
                                    </p:anim>
                                    <p:anim calcmode="lin" valueType="num">
                                      <p:cBhvr>
                                        <p:cTn id="30" dur="250" fill="hold"/>
                                        <p:tgtEl>
                                          <p:spTgt spid="2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rPr>
              <a:t>Quick note:</a:t>
            </a:r>
          </a:p>
          <a:p>
            <a:r>
              <a:rPr lang="en-US" sz="4000" dirty="0" smtClean="0">
                <a:solidFill>
                  <a:srgbClr val="FFCC00"/>
                </a:solidFill>
                <a:latin typeface="Arial Black" panose="020B0A04020102020204" pitchFamily="34" charset="0"/>
              </a:rPr>
              <a:t>Herodotus:</a:t>
            </a:r>
          </a:p>
          <a:p>
            <a:pPr algn="ctr"/>
            <a:endParaRPr lang="en-US" sz="4000" dirty="0" smtClean="0">
              <a:solidFill>
                <a:srgbClr val="FFCC00"/>
              </a:solidFill>
              <a:latin typeface="Arial Black" panose="020B0A04020102020204" pitchFamily="34" charset="0"/>
            </a:endParaRPr>
          </a:p>
          <a:p>
            <a:pPr algn="ctr"/>
            <a:r>
              <a:rPr lang="en-US" sz="4000" dirty="0" smtClean="0">
                <a:solidFill>
                  <a:prstClr val="white"/>
                </a:solidFill>
              </a:rPr>
              <a:t>MEDES subjected and slaves 20 </a:t>
            </a:r>
            <a:r>
              <a:rPr lang="en-US" sz="4000" dirty="0" err="1" smtClean="0">
                <a:solidFill>
                  <a:prstClr val="white"/>
                </a:solidFill>
              </a:rPr>
              <a:t>yrs</a:t>
            </a:r>
            <a:r>
              <a:rPr lang="en-US" sz="4000" dirty="0" smtClean="0">
                <a:solidFill>
                  <a:prstClr val="white"/>
                </a:solidFill>
              </a:rPr>
              <a:t> before fall of Babylon</a:t>
            </a:r>
          </a:p>
          <a:p>
            <a:pPr algn="ctr"/>
            <a:endParaRPr lang="en-US" sz="4000" dirty="0">
              <a:solidFill>
                <a:prstClr val="white"/>
              </a:solidFill>
            </a:endParaRPr>
          </a:p>
          <a:p>
            <a:r>
              <a:rPr lang="en-US" sz="4000" dirty="0" smtClean="0">
                <a:solidFill>
                  <a:srgbClr val="FFCC00"/>
                </a:solidFill>
                <a:latin typeface="Arial Black" panose="020B0A04020102020204" pitchFamily="34" charset="0"/>
              </a:rPr>
              <a:t>Contradicted by inscription:</a:t>
            </a:r>
          </a:p>
          <a:p>
            <a:endParaRPr lang="en-US" sz="4000" dirty="0" smtClean="0">
              <a:solidFill>
                <a:srgbClr val="FFCC00"/>
              </a:solidFill>
              <a:latin typeface="Arial Black" panose="020B0A04020102020204" pitchFamily="34" charset="0"/>
            </a:endParaRPr>
          </a:p>
          <a:p>
            <a:r>
              <a:rPr lang="en-US" sz="4000" dirty="0" smtClean="0">
                <a:solidFill>
                  <a:prstClr val="white"/>
                </a:solidFill>
              </a:rPr>
              <a:t>Around 540/1 (?): </a:t>
            </a:r>
            <a:r>
              <a:rPr lang="en-US" sz="4000" dirty="0" err="1" smtClean="0">
                <a:solidFill>
                  <a:prstClr val="white"/>
                </a:solidFill>
              </a:rPr>
              <a:t>Nabonidus</a:t>
            </a:r>
            <a:r>
              <a:rPr lang="en-US" sz="4000" dirty="0" smtClean="0">
                <a:solidFill>
                  <a:prstClr val="white"/>
                </a:solidFill>
              </a:rPr>
              <a:t> lists his most 3 powerful </a:t>
            </a:r>
            <a:r>
              <a:rPr lang="en-US" sz="4000" dirty="0" err="1" smtClean="0">
                <a:solidFill>
                  <a:prstClr val="white"/>
                </a:solidFill>
              </a:rPr>
              <a:t>adveraries</a:t>
            </a:r>
            <a:r>
              <a:rPr lang="en-US" sz="4000" dirty="0" smtClean="0">
                <a:solidFill>
                  <a:prstClr val="white"/>
                </a:solidFill>
              </a:rPr>
              <a:t>: INCLUDES THE MEDES  </a:t>
            </a:r>
          </a:p>
          <a:p>
            <a:endParaRPr lang="en-US" sz="4000" dirty="0" smtClean="0">
              <a:solidFill>
                <a:prstClr val="white"/>
              </a:solidFill>
            </a:endParaRPr>
          </a:p>
          <a:p>
            <a:r>
              <a:rPr lang="en-US" sz="4000" i="1" dirty="0" smtClean="0">
                <a:solidFill>
                  <a:srgbClr val="FFCC00"/>
                </a:solidFill>
              </a:rPr>
              <a:t>point:   Herodotus not reliable here </a:t>
            </a:r>
            <a:endParaRPr lang="en-US" sz="4000" i="1" dirty="0">
              <a:solidFill>
                <a:srgbClr val="FFCC00"/>
              </a:solidFill>
            </a:endParaRPr>
          </a:p>
        </p:txBody>
      </p:sp>
    </p:spTree>
    <p:extLst>
      <p:ext uri="{BB962C8B-B14F-4D97-AF65-F5344CB8AC3E}">
        <p14:creationId xmlns:p14="http://schemas.microsoft.com/office/powerpoint/2010/main" val="3395187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a:solidFill>
            <a:schemeClr val="tx1"/>
          </a:solidFill>
        </p:spPr>
        <p:txBody>
          <a:bodyPr>
            <a:normAutofit fontScale="90000"/>
          </a:bodyPr>
          <a:lstStyle/>
          <a:p>
            <a:pPr algn="ct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Can the argument be reversed?</a:t>
            </a:r>
            <a:br>
              <a:rPr lang="en-US" sz="4800" b="1" dirty="0" smtClean="0">
                <a:solidFill>
                  <a:schemeClr val="bg1"/>
                </a:solidFill>
                <a:latin typeface="Rockwell Extra Bold" panose="02060903040505020403" pitchFamily="18" charset="0"/>
              </a:rPr>
            </a:br>
            <a:r>
              <a:rPr lang="en-US" sz="4000" b="1" dirty="0" smtClean="0">
                <a:solidFill>
                  <a:schemeClr val="bg1"/>
                </a:solidFill>
                <a:latin typeface="Rockwell Extra Bold" panose="02060903040505020403" pitchFamily="18" charset="0"/>
              </a:rPr>
              <a:t>Does lack of </a:t>
            </a:r>
            <a:r>
              <a:rPr lang="en-US" sz="4000" b="1" dirty="0" err="1" smtClean="0">
                <a:solidFill>
                  <a:schemeClr val="bg1"/>
                </a:solidFill>
                <a:latin typeface="Rockwell Extra Bold" panose="02060903040505020403" pitchFamily="18" charset="0"/>
              </a:rPr>
              <a:t>Grk</a:t>
            </a:r>
            <a:r>
              <a:rPr lang="en-US" sz="4000" b="1" dirty="0" smtClean="0">
                <a:solidFill>
                  <a:schemeClr val="bg1"/>
                </a:solidFill>
                <a:latin typeface="Rockwell Extra Bold" panose="02060903040505020403" pitchFamily="18" charset="0"/>
              </a:rPr>
              <a:t>. </a:t>
            </a:r>
            <a:r>
              <a:rPr lang="en-US" sz="4000" b="1" smtClean="0">
                <a:solidFill>
                  <a:schemeClr val="bg1"/>
                </a:solidFill>
                <a:latin typeface="Rockwell Extra Bold" panose="02060903040505020403" pitchFamily="18" charset="0"/>
              </a:rPr>
              <a:t>loans </a:t>
            </a:r>
            <a:r>
              <a:rPr lang="en-US" sz="4000" b="1" dirty="0" smtClean="0">
                <a:solidFill>
                  <a:schemeClr val="bg1"/>
                </a:solidFill>
                <a:latin typeface="Rockwell Extra Bold" panose="02060903040505020403" pitchFamily="18" charset="0"/>
              </a:rPr>
              <a:t>prove earlier date? </a:t>
            </a:r>
            <a:br>
              <a:rPr lang="en-US" sz="4000" b="1" dirty="0" smtClean="0">
                <a:solidFill>
                  <a:schemeClr val="bg1"/>
                </a:solidFill>
                <a:latin typeface="Rockwell Extra Bold" panose="02060903040505020403" pitchFamily="18" charset="0"/>
              </a:rPr>
            </a:br>
            <a:r>
              <a:rPr lang="en-US" sz="4000" b="1" dirty="0" smtClean="0">
                <a:solidFill>
                  <a:schemeClr val="bg1"/>
                </a:solidFill>
                <a:latin typeface="Rockwell Extra Bold" panose="02060903040505020403" pitchFamily="18" charset="0"/>
              </a:rPr>
              <a:t>No.</a:t>
            </a:r>
            <a:r>
              <a:rPr lang="en-US" sz="4000" b="1" dirty="0">
                <a:solidFill>
                  <a:schemeClr val="bg1"/>
                </a:solidFill>
                <a:latin typeface="Rockwell Extra Bold" panose="02060903040505020403" pitchFamily="18" charset="0"/>
              </a:rPr>
              <a:t/>
            </a:r>
            <a:br>
              <a:rPr lang="en-US" sz="40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r>
              <a:rPr lang="en-US" sz="4800" b="1" dirty="0">
                <a:solidFill>
                  <a:schemeClr val="bg1"/>
                </a:solidFill>
                <a:latin typeface="Rockwell Extra Bold" panose="02060903040505020403" pitchFamily="18" charset="0"/>
              </a:rPr>
              <a:t/>
            </a:r>
            <a:br>
              <a:rPr lang="en-US" sz="4800" b="1" dirty="0">
                <a:solidFill>
                  <a:schemeClr val="bg1"/>
                </a:solidFill>
                <a:latin typeface="Rockwell Extra Bold" panose="02060903040505020403" pitchFamily="18" charset="0"/>
              </a:rPr>
            </a:br>
            <a:r>
              <a:rPr lang="en-US" sz="4800" b="1" dirty="0" smtClean="0">
                <a:solidFill>
                  <a:schemeClr val="bg1"/>
                </a:solidFill>
                <a:latin typeface="Rockwell Extra Bold" panose="02060903040505020403" pitchFamily="18" charset="0"/>
              </a:rPr>
              <a:t/>
            </a:r>
            <a:br>
              <a:rPr lang="en-US" sz="4800" b="1" dirty="0" smtClean="0">
                <a:solidFill>
                  <a:schemeClr val="bg1"/>
                </a:solidFill>
                <a:latin typeface="Rockwell Extra Bold" panose="02060903040505020403" pitchFamily="18" charset="0"/>
              </a:rPr>
            </a:br>
            <a:endParaRPr lang="en-US" sz="4800" b="1" dirty="0">
              <a:solidFill>
                <a:schemeClr val="bg1"/>
              </a:solidFill>
              <a:latin typeface="Rockwell Extra Bold" panose="02060903040505020403" pitchFamily="18" charset="0"/>
            </a:endParaRPr>
          </a:p>
        </p:txBody>
      </p:sp>
      <p:sp>
        <p:nvSpPr>
          <p:cNvPr id="3" name="Down Arrow 2"/>
          <p:cNvSpPr/>
          <p:nvPr/>
        </p:nvSpPr>
        <p:spPr>
          <a:xfrm rot="3213220">
            <a:off x="4050997" y="1337480"/>
            <a:ext cx="709683" cy="859809"/>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0" name="Down Arrow 9"/>
          <p:cNvSpPr/>
          <p:nvPr/>
        </p:nvSpPr>
        <p:spPr>
          <a:xfrm rot="18052605">
            <a:off x="7227987" y="1326105"/>
            <a:ext cx="709683" cy="859809"/>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3" name="Horizontal Scroll 12"/>
          <p:cNvSpPr/>
          <p:nvPr/>
        </p:nvSpPr>
        <p:spPr>
          <a:xfrm>
            <a:off x="340953" y="3187641"/>
            <a:ext cx="4190104" cy="2148634"/>
          </a:xfrm>
          <a:prstGeom prst="horizontalScroll">
            <a:avLst>
              <a:gd name="adj" fmla="val 6783"/>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black"/>
                </a:solidFill>
              </a:rPr>
              <a:t>Qumran Hebrew</a:t>
            </a:r>
            <a:endParaRPr lang="en-US" sz="1600" b="1" dirty="0">
              <a:solidFill>
                <a:prstClr val="black"/>
              </a:solidFill>
            </a:endParaRPr>
          </a:p>
        </p:txBody>
      </p:sp>
      <p:sp>
        <p:nvSpPr>
          <p:cNvPr id="14" name="Horizontal Scroll 13"/>
          <p:cNvSpPr/>
          <p:nvPr/>
        </p:nvSpPr>
        <p:spPr>
          <a:xfrm>
            <a:off x="340953" y="5336275"/>
            <a:ext cx="4190104" cy="1411690"/>
          </a:xfrm>
          <a:prstGeom prst="horizontalScroll">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black"/>
                </a:solidFill>
              </a:rPr>
              <a:t>Ben </a:t>
            </a:r>
            <a:r>
              <a:rPr lang="en-US" sz="4800" b="1" dirty="0" err="1" smtClean="0">
                <a:solidFill>
                  <a:prstClr val="black"/>
                </a:solidFill>
              </a:rPr>
              <a:t>Sira</a:t>
            </a:r>
            <a:endParaRPr lang="en-US" sz="1600" b="1" dirty="0">
              <a:solidFill>
                <a:prstClr val="black"/>
              </a:solidFill>
            </a:endParaRPr>
          </a:p>
        </p:txBody>
      </p:sp>
      <p:pic>
        <p:nvPicPr>
          <p:cNvPr id="34818" name="Picture 2" descr="Image result for apple clear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224" y="1361970"/>
            <a:ext cx="1519562" cy="1811131"/>
          </a:xfrm>
          <a:prstGeom prst="rect">
            <a:avLst/>
          </a:prstGeom>
          <a:noFill/>
          <a:extLst>
            <a:ext uri="{909E8E84-426E-40DD-AFC4-6F175D3DCCD1}">
              <a14:hiddenFill xmlns:a14="http://schemas.microsoft.com/office/drawing/2010/main">
                <a:solidFill>
                  <a:srgbClr val="FFFFFF"/>
                </a:solidFill>
              </a14:hiddenFill>
            </a:ext>
          </a:extLst>
        </p:spPr>
      </p:pic>
      <p:sp>
        <p:nvSpPr>
          <p:cNvPr id="15" name="Horizontal Scroll 14"/>
          <p:cNvSpPr/>
          <p:nvPr/>
        </p:nvSpPr>
        <p:spPr>
          <a:xfrm>
            <a:off x="7369793" y="3079579"/>
            <a:ext cx="4572000" cy="3668386"/>
          </a:xfrm>
          <a:prstGeom prst="horizontalScroll">
            <a:avLst>
              <a:gd name="adj" fmla="val 4849"/>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prstClr val="black"/>
                </a:solidFill>
              </a:rPr>
              <a:t>Pseudepigrapha</a:t>
            </a:r>
            <a:r>
              <a:rPr lang="en-US" sz="4800" b="1" dirty="0" smtClean="0">
                <a:solidFill>
                  <a:prstClr val="black"/>
                </a:solidFill>
              </a:rPr>
              <a:t> from</a:t>
            </a:r>
          </a:p>
          <a:p>
            <a:pPr algn="ctr"/>
            <a:r>
              <a:rPr lang="en-US" sz="4800" b="1" dirty="0" smtClean="0">
                <a:solidFill>
                  <a:prstClr val="black"/>
                </a:solidFill>
              </a:rPr>
              <a:t>circa</a:t>
            </a:r>
          </a:p>
          <a:p>
            <a:pPr algn="ctr"/>
            <a:r>
              <a:rPr lang="en-US" sz="4800" b="1" dirty="0" smtClean="0">
                <a:solidFill>
                  <a:prstClr val="black"/>
                </a:solidFill>
              </a:rPr>
              <a:t>2</a:t>
            </a:r>
            <a:r>
              <a:rPr lang="en-US" sz="4800" b="1" baseline="30000" dirty="0" smtClean="0">
                <a:solidFill>
                  <a:prstClr val="black"/>
                </a:solidFill>
              </a:rPr>
              <a:t>nd </a:t>
            </a:r>
            <a:r>
              <a:rPr lang="en-US" sz="4800" b="1" dirty="0" smtClean="0">
                <a:solidFill>
                  <a:prstClr val="black"/>
                </a:solidFill>
              </a:rPr>
              <a:t>CENT. BC</a:t>
            </a:r>
            <a:endParaRPr lang="en-US" sz="1600" b="1" dirty="0">
              <a:solidFill>
                <a:prstClr val="black"/>
              </a:solidFill>
            </a:endParaRPr>
          </a:p>
        </p:txBody>
      </p:sp>
      <p:pic>
        <p:nvPicPr>
          <p:cNvPr id="34820" name="Picture 4" descr="Image result for orange clipart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3907" y="1331673"/>
            <a:ext cx="1782603" cy="17826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apple clear background"/>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35048" y="1134469"/>
            <a:ext cx="1519562" cy="18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53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67982</TotalTime>
  <Words>11073</Words>
  <Application>Microsoft Office PowerPoint</Application>
  <PresentationFormat>Custom</PresentationFormat>
  <Paragraphs>1577</Paragraphs>
  <Slides>162</Slides>
  <Notes>0</Notes>
  <HiddenSlides>0</HiddenSlides>
  <MMClips>0</MMClips>
  <ScaleCrop>false</ScaleCrop>
  <HeadingPairs>
    <vt:vector size="6" baseType="variant">
      <vt:variant>
        <vt:lpstr>Theme</vt:lpstr>
      </vt:variant>
      <vt:variant>
        <vt:i4>28</vt:i4>
      </vt:variant>
      <vt:variant>
        <vt:lpstr>Embedded OLE Servers</vt:lpstr>
      </vt:variant>
      <vt:variant>
        <vt:i4>1</vt:i4>
      </vt:variant>
      <vt:variant>
        <vt:lpstr>Slide Titles</vt:lpstr>
      </vt:variant>
      <vt:variant>
        <vt:i4>162</vt:i4>
      </vt:variant>
    </vt:vector>
  </HeadingPairs>
  <TitlesOfParts>
    <vt:vector size="191" baseType="lpstr">
      <vt:lpstr>Office Theme</vt:lpstr>
      <vt:lpstr>4_Office Theme</vt:lpstr>
      <vt:lpstr>2_Office Theme</vt:lpstr>
      <vt:lpstr>1_Office Theme</vt:lpstr>
      <vt:lpstr>3_Office Theme</vt:lpstr>
      <vt:lpstr>10_Office Theme</vt:lpstr>
      <vt:lpstr>12_Office Theme</vt:lpstr>
      <vt:lpstr>14_Office Theme</vt:lpstr>
      <vt:lpstr>19_Office Theme</vt:lpstr>
      <vt:lpstr>25_Office Theme</vt:lpstr>
      <vt:lpstr>26_Office Theme</vt:lpstr>
      <vt:lpstr>21_Office Theme</vt:lpstr>
      <vt:lpstr>30_Office Theme</vt:lpstr>
      <vt:lpstr>32_Office Theme</vt:lpstr>
      <vt:lpstr>33_Office Theme</vt:lpstr>
      <vt:lpstr>34_Office Theme</vt:lpstr>
      <vt:lpstr>18_Office Theme</vt:lpstr>
      <vt:lpstr>29_Office Theme</vt:lpstr>
      <vt:lpstr>35_Office Theme</vt:lpstr>
      <vt:lpstr>31_Office Theme</vt:lpstr>
      <vt:lpstr>36_Office Theme</vt:lpstr>
      <vt:lpstr>37_Office Theme</vt:lpstr>
      <vt:lpstr>38_Office Theme</vt:lpstr>
      <vt:lpstr>15_Office Theme</vt:lpstr>
      <vt:lpstr>5_Office Theme</vt:lpstr>
      <vt:lpstr>8_Office Theme</vt:lpstr>
      <vt:lpstr>6_Office Theme</vt:lpstr>
      <vt:lpstr>7_Office Theme</vt:lpstr>
      <vt:lpstr>Bitmap Image</vt:lpstr>
      <vt:lpstr>PowerPoint Presentation</vt:lpstr>
      <vt:lpstr>PowerPoint Presentation</vt:lpstr>
      <vt:lpstr>PowerPoint Presentation</vt:lpstr>
      <vt:lpstr>Common Arguments Raised Against Daniel</vt:lpstr>
      <vt:lpstr>Common Arguments Raised Against Daniel</vt:lpstr>
      <vt:lpstr>PowerPoint Presentation</vt:lpstr>
      <vt:lpstr>The Jewish canon comprises twenty-four books,   the five of the Pentateuch,   eight books of the Prophets  (Joshua, Judges, Samuel, Kings, Isaiah, Jeremiah, Ezekiel, the Minor Prophets),   and eleven Hagiographa  (Psalms, Proverbs, Job, Song of Solomon, Ruth, Lamentations, Ecclesiastes, Esther, Daniel, Ezra, and Chronicles).   Samuel and Kings form but a single book each, as is seen in Aquila's Greek translation. The "twelve" prophets were known to Ecclus. (Sirach) as one book (xlix. 10), and the separation of Ezra from Nehemiah is not indicated in either the Talmud or the Masorah...  The division of the Prophets into  ("Earlier Prophets") and  ("Later Prophets) was introduced by the Masorah..</vt:lpstr>
      <vt:lpstr>PowerPoint Presentation</vt:lpstr>
      <vt:lpstr>PowerPoint Presentation</vt:lpstr>
      <vt:lpstr>The Jewish canon comprises twenty-four books,   the five of the Pentateuch,   eight books of the Prophets  (Joshua, Judges, Samuel, Kings, Isaiah, Jeremiah, Ezekiel, the Minor Prophets),   and eleven Hagiographa  (Psalms, Proverbs, Job, Song of Solomon, Ruth, Lamentations, Ecclesiastes, Esther, Daniel, Ezra, and Chronicles).   Samuel and Kings form but a single book each, as is seen in Aquila's Greek translation. The "twelve" prophets were known to Ecclus. (Sirach) as one book (xlix. 10), and the separation of Ezra from Nehemiah is not indicated in either the Talmud or the Masorah...  The division of the Prophets into  ("Earlier Prophets") and  ("Later Prophets) was introduced by the Masorah..</vt:lpstr>
      <vt:lpstr>PowerPoint Presentation</vt:lpstr>
      <vt:lpstr>ppp</vt:lpstr>
      <vt:lpstr>PowerPoint Presentation</vt:lpstr>
      <vt:lpstr>LXX    CODEX VATICANUS online: http://digi.vatlib.it/view/MSS_Vat.gr.1209</vt:lpstr>
      <vt:lpstr>PowerPoint Presentation</vt:lpstr>
      <vt:lpstr>PowerPoint Presentation</vt:lpstr>
      <vt:lpstr>PowerPoint Presentation</vt:lpstr>
      <vt:lpstr>Common Arguments Raised Against Daniel</vt:lpstr>
      <vt:lpstr>PowerPoint Presentation</vt:lpstr>
      <vt:lpstr>“The Persian words presuppose a period after the Persian empire had been well established:  the Greek words demand, the Hebrew supports, and the Aramaic permits, a date after the conquest of Palestine by Alexander the Great (332B.C.)”    The Cambridge Bible for schools and colleges  THE BOOK OF DANIEL   - S.R.DRIVER  pg. lxii,  Cambridge, 1900   </vt:lpstr>
      <vt:lpstr>         Farrar; An Exposition of the Bible, Vol. IV; p.360  S.S.Scranton Co. Hartford CN. 1907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generally accepted among contemporary scholars, contrary to S.R. Driver’s insistence, that Greek linguistic elements in Biblical texts do not demand a date in the Hellenistic period, but theoretically could have come into Hebrew from     any period… In the century since S. R. Driver’s emphatic statement of the chronological linkage of Greek loanwords to the Hellenistic era, it is evident that the scholarly consensus has moved away from such a conclusion. On the contrary, those scholars who find Greek loanwords in BH have commonly placed them in an earlier period, in what they considered earlier sources (12).  It is widely acknowledged that cultural interaction with Greeks was not limited to a late period. Therefore, it seems safe to conclude, that if there are Greek loanwords in BH, they do not have any clear chronological implications for the texts in which they are found.”   Linguistic Dating of Biblical Texts:, Volume 1    By Ian Young, Robert Rezetko</vt:lpstr>
      <vt:lpstr>PowerPoint Presentation</vt:lpstr>
      <vt:lpstr>Common Arguments Raised Against Daniel</vt:lpstr>
      <vt:lpstr>PowerPoint Presentation</vt:lpstr>
      <vt:lpstr>PowerPoint Presentation</vt:lpstr>
      <vt:lpstr>Praise for famous men in Ecclesiasticus  (intro; 44:1 ff)</vt:lpstr>
      <vt:lpstr>PowerPoint Presentation</vt:lpstr>
      <vt:lpstr>EZEKIEL  (597 / 571 BC) 14.14   even if these three men, Noah, Daniel, and Job, were in it, they would deliver but their own lives by their righteousness, declares the Lord GOD.</vt:lpstr>
      <vt:lpstr>PowerPoint Presentation</vt:lpstr>
      <vt:lpstr>PowerPoint Presentation</vt:lpstr>
      <vt:lpstr>Jewishencyclopedia.com</vt:lpstr>
      <vt:lpstr>Common Arguments Raised Against Daniel</vt:lpstr>
      <vt:lpstr>p</vt:lpstr>
      <vt:lpstr>PowerPoint Presentation</vt:lpstr>
      <vt:lpstr>PowerPoint Presentation</vt:lpstr>
      <vt:lpstr>PowerPoint Presentation</vt:lpstr>
      <vt:lpstr>PowerPoint Presentation</vt:lpstr>
      <vt:lpstr>PowerPoint Presentation</vt:lpstr>
      <vt:lpstr>p</vt:lpstr>
      <vt:lpstr>Belshazzar: son of Nebuchadnezzar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Arguments Raised Against Daniel</vt:lpstr>
      <vt:lpstr>PowerPoint Presentation</vt:lpstr>
      <vt:lpstr>PowerPoint Presentation</vt:lpstr>
      <vt:lpstr>We compare [Daniel] with the matching record of Xenophon, to whom the name of the Babylonian king was already unknown. Whereupon Daniel, much later, invents a new name  [=Belshazzar].  — Ferdinand Hitzig 9 tr. By Tim Mitchell   http://www.timmitchell.fr/blog/2015/09/16/belshazzar/</vt:lpstr>
      <vt:lpstr>Even supposing that the king of the Medes in question [i.e., Darius; Dan 5:31] had existed, the objection is the name under which he is referenced in Daniel. Each of the two were standardized in Nabonidus = Belshazzar which is repeated in Cyaxares = Darius, to Daniel’s discredit.  tr. from  wikipedia article on Ferdinand Hitzig</vt:lpstr>
      <vt:lpstr>denn nur von der Makkabaischen Zeit berichtet er genan und ausfuhrlich. Zu den historischen Unrichtigkeiten sind aber folgende Angaben zu rechnen because only from the time he reports Makkabaischen Named and ausfuhrlich. The historical inaccuracies but the following details are to be expected</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Bibliotheca Sacra 173  (July-Sept. 2016); 315-23  Steven D. Anderson and Rodger C. Young online @    http://www.rcyoung.org/articles/darius.pdf</vt:lpstr>
      <vt:lpstr>Bibliotheca Sacra 173  (July-Sept. 2016); 315-23  Steven D. Anderson and Rodger C. Young online @    http://www.rcyoung.org/articles/darius.pdf</vt:lpstr>
      <vt:lpstr>http://www.rcyoung.org/articles/darius.pdf</vt:lpstr>
      <vt:lpstr>and now it’s time for…</vt:lpstr>
      <vt:lpstr>and now it’s time for…</vt:lpstr>
      <vt:lpstr>PowerPoint Presentation</vt:lpstr>
      <vt:lpstr>PowerPoint Presentation</vt:lpstr>
      <vt:lpstr>PowerPoint Presentation</vt:lpstr>
      <vt:lpstr>and now it’s time for…</vt:lpstr>
      <vt:lpstr>PowerPoint Presentation</vt:lpstr>
      <vt:lpstr>  Abydenus on Nebuchadnezzar.    Now when Nebuchadnezzar took power, he built a wall and triple ramparts around Babylon in the space of about 15 days. He then conducted the Armakalen River [away] from the Euphrates and dug a reservoir on the highland above the city of Sippar which was 40 leagues (hrasax) around and 20 fathoms (girk) deep. And he constructed gates which could open and always irrigate the plain. These gates were called E'k'e'tognomonas, to promote [g55] support and enthusiasm for himself. He also built a wall on the shore of the Red Sea [to protect it] from the pounding waves. He built the city of Terendos at the entrance to the Arabs' land. He also decorated the royal court by planting sapling trees, calling this the Hanging Garden. [Abydenus] presents a detailed description of this so-called Hanging Garden. The Greeks, he says, regarded [the Hanging Garden] as [one] of the seven wonders of the world.      In another place the same author has this to say [g56]. In the beginning, he says, everything was water and it was called the sea. Then Belus lowered [? the waters] and distributed the lands to each [nation]. He fortified Babylon by surrounding it with walls, but after the passage of a long time, [the walls] weakened. So Nebuchadnezzar rebuilt them, and they endured until the time of the rule of the Macedonians, together with their bronze gates. Everything that Abydenus relates is confirmed by what Daniel says. [The book of Daniel, 4:30] describes how Nebuchadnezzar boasted inordinately: "Is not this great Babylon [g57], which I have built by my mighty power as a royal residence and for the glory of my majesty?" This is how Nebuchadnezzar spoke in [the book of] the prophet Daniel, since he regarded his power as proof of his goodness.   Now listen to what Abydenus says [about Nebuchadnezzar] being stronger than Heracles. Here is his account.       Megasthenes says that [g58] Nebuchadnezzar, who was stronger than Heracles, levied troops and went to Libya and Iberia, which he conquered. He took and settled some of them on the fore part of the Black Sea coast. He subsequently relates from the Chaldeans' [accounts] that when he had returned to the royal court, some deity took control of his mind and spoke [through him] in this manner: "Oh brave Babylonians, I, Nebuchadnezzar, I predict that grief [g59] will befall you."                     He continues on in this vein for a while and then the historian [tells us] that after this eloquent speech he suddenly disappeared from sight. Then [Nebuchadnezzar's] son, Amilmardochus, ruled. The latter was slain by his son-in-law, Niglissarus. [Amilmardochus] left a son named Labossoracus, who also met with a violent [g60] end.                                           Then Nabonedochus was invited to take the throne, although it was certainly not his [by right]. When Cyrus captured Babylon, he granted [Nabonedochus] the marzpanate of the land of Carmania. King Darius partly expelled him from that land.   All this coincides with Hebrew accounts.      For Daniel, in his account of Nebuchadnezzar, relates how he declined mentally. There is really nothing peculiar about the fact that the Greeks or Chaldeans disguised his madness by saying that the gods or a demon (Arm. dew) entered his body and took it over. It is their custom to claim that such things are caused by gods whom they call demons. All this is [from] Abydenus [g61].</vt:lpstr>
      <vt:lpstr>PowerPoint Presentation</vt:lpstr>
      <vt:lpstr>PowerPoint Presentation</vt:lpstr>
      <vt:lpstr>PowerPoint Presentation</vt:lpstr>
      <vt:lpstr>  [22] How the Hebrews transmitted [their] chronology. We shall set out the chronology of the Hebrews, taken from the writings of Moses and later Hebrew authors,  from The Antiquities of the Jews by Flavius Josephus and the chronologies of Africanus. … [24] The Septuagint 1. Adam, the first man, was 230 years of age when he fathered Seth. He lived an additional 700 years, until the 135th year of Mahalalel. 2. Seth fathered Enosh when he was 205 years of age. He lived an additional 707 years, until the 20th year of Enoch [g116] … 10. Noah fathered Shem, Ham, and Japheth when he was 500 years of age. This was 100 years before the flood, which occurred in the 600th year of Noah. He lived an additional 350 years after the flood, until the 83rd year of Eber. [Thus] according to the Septuagint, the full total is 2,242 years [for the period from Adam to the death of Noah]. Now for the Hebrew version of the Jews. [25] The Jewish [Hebrew Version]  1. Adam fathered Seth when he was 130 years of age. He lived an additional 800 years, until the 56th year of Lamech [g121]. 2. Seth fathered Enosh when he was 105 years of age. He lived an additional 807 years, until the 168th year of Lamech. … 10. Noah fathered Shem, Ham and Japheth when he was 500 years of age, 100 years before the flood. The flood occurred in the 600th year of Noah. He lived an additional 350 years after the flood, until the 58th year of Abraham. The total sum [for this version] is 1656 years.  There is a 586 year discrepancy between this version and the Septuagint…. The Hebrew version of the Samaritans. [26] The Samaritan [Hebrew Version]  1. Adam fathered Seth when he was 130 years of age. He lived an additional 800 years, until the 223rd year of Noah. 2. Seth fathered Enosh when he was 105 years of age. He lived an additional 807 years, until the 335th year of Noah. … 10. Noah fathered Shem when he was 500 years of age, 100 years prior to the flood. The flood occurred in the 600th year of Noah. He lived an additional 350 years, until the 83rd year of Eber. The total [for this edition] is 1,307 years.  [The Samaritan Hebrew version] differs from the Jewish Hebrew [version] by 349 years, and from the Septuagint [g128] translation by 935 years.</vt:lpstr>
      <vt:lpstr>   [21] Kings of the Persians.    1  Cyrus    31 years   2  Cambyses   8 years   3  Smerdis the Mage  7 months   4  Darius, son of Hystaspis 36 years During his reign the temple in Jerusalem was rebuilt after the first [temple] was burned down by the Babylonians.   5  Xerxes, son of Darius  20 years   6  Artaxerxes(…) Longimanus  41 years During his reign Ezra and Nehemiah were recognized as leaders of the Hebrews [g104].   7  Darius    7 years   8  Artaxerxes   40 years   7  Ochus    26 years   8  Arses    4 years   8  Darius    7 years</vt:lpstr>
      <vt:lpstr>   According to reliable sources, the entire empire of the Assyrians lasted for 1,240 years. Others say that it lasted for 1,300 years. Thonnus Concolerus, who is called Sardanapallus in Greek, was defeated by Arbaces and Belesius and committed suicide by fire. From [Sardanapallus] until the first Olympiad, 40 years elapsed. Once Arbaces had destroyed Assyrian rule, he designated Belesius as king of the Babylonians. [Arbaces] himself transferred the authority of the Assyrians to the Medes. Here is [a table of] their [kings'] reigns [g100].  [19] Kings of the Medes. 1  Arbaces (Varbak) 28 years 2  Maudaces  20 years 3  Sosarmus  30 years 4  Articas   30 years 5  Deioces   44 years 6  Phraortes  24 years 7  Ciaxares  32 years 8  Astyages (Azhdahak) 38 years   </vt:lpstr>
      <vt:lpstr>PowerPoint Presentation</vt:lpstr>
      <vt:lpstr>PowerPoint Presentation</vt:lpstr>
      <vt:lpstr>PowerPoint Presentation</vt:lpstr>
      <vt:lpstr>XENOPHON Cyropaedia Book 8 Chap.5:17-20  http://www.gutenberg.org/files/2085/2085.txt     </vt:lpstr>
      <vt:lpstr>PowerPoint Presentation</vt:lpstr>
      <vt:lpstr>PowerPoint Presentation</vt:lpstr>
      <vt:lpstr>                Can the argument be reversed? Does lack of Grk. loans prove earlier date?  No.                         </vt:lpstr>
      <vt:lpstr>Bibliotheca Sacra 173  (July-Sept. 2016); 315-23  Steven D. Anderson and Rodger C. Young online @    http://www.rcyoung.org/articles/darius.pdf</vt:lpstr>
      <vt:lpstr>Bibliotheca Sacra 173  (July-Sept. 2016); 315-23  Steven D. Anderson and Rodger C. Young online @    http://www.rcyoung.org/articles/darius.pdf</vt:lpstr>
      <vt:lpstr>Bibliotheca Sacra 173  (July-Sept. 2016); 315-23  Steven D. Anderson and Rodger C. Young online @    http://www.rcyoung.org/articles/darius.pdf</vt:lpstr>
      <vt:lpstr>PowerPoint Presentation</vt:lpstr>
      <vt:lpstr>PowerPoint Presentation</vt:lpstr>
      <vt:lpstr>PowerPoint Presentation</vt:lpstr>
      <vt:lpstr>PowerPoint Presentation</vt:lpstr>
      <vt:lpstr>PowerPoint Presentation</vt:lpstr>
      <vt:lpstr>PowerPoint Presentation</vt:lpstr>
      <vt:lpstr>XENOPHON Cyropaedia Book 8 Chap.5:17-20  http://www.gutenberg.org/files/2085/2085.txt     </vt:lpstr>
      <vt:lpstr>PowerPoint Presentation</vt:lpstr>
      <vt:lpstr>PowerPoint Presentation</vt:lpstr>
      <vt:lpstr>PowerPoint Presentation</vt:lpstr>
      <vt:lpstr>PowerPoint Presentation</vt:lpstr>
      <vt:lpstr>PowerPoint Presentation</vt:lpstr>
      <vt:lpstr>PowerPoint Presentation</vt:lpstr>
      <vt:lpstr>p</vt:lpstr>
      <vt:lpstr>PowerPoint Presentation</vt:lpstr>
      <vt:lpstr>PowerPoint Presentation</vt:lpstr>
      <vt:lpstr>A further argument concerns the age of the words:   Driver states: psalterion was “found first in Aristotle” and sumphonia was “first in Plato, and in the sense of concerted music (or, perhaps, of a specific musical instrument), first in Polybius.”  - Driver, lviii.  [time frame note:  Aristotle lived 384-322 BC,  and Plato lived c. 428/424 -347 BC]</vt:lpstr>
      <vt:lpstr>  There is also this: Apollodorus, who around 140 BC said: “the magadis is what we now call psalterion”    -Greek Musical Writings, Vol. 1, The Musician and His Art, ed.by Andrew Barker; Cambridge, 1984; p.298  Now the phrase, “what we now call psalterion” could be taken to mean this was a recent term. But consider:    if it was current when Aristotle was say, age 25, then that’s already about  220 years before Apollodorus: “what we now call” psalterion.   So perhaps instead of assuming “psalterion” was a recent word, the point was to explain the identity of the obsolete word,  “magadis.” Compare: “he that is now called a Prophet was beforetime called a Seer” [1Sam.9.9]:  Does that make “prophet” a new word (cf.: 20.7; Ex. 7.1; Dt. 18.15)? Or does it explain the obsolete term “seer”?    (cf.:  automobiles &amp; car) </vt:lpstr>
      <vt:lpstr>PowerPoint Presentation</vt:lpstr>
      <vt:lpstr>PowerPoint Presentation</vt:lpstr>
      <vt:lpstr>PowerPoint Presentation</vt:lpstr>
      <vt:lpstr>PowerPoint Presentation</vt:lpstr>
      <vt:lpstr>                Can the argument be reversed? Does lack of Grk. loans prove earlier date?  No.                         </vt:lpstr>
      <vt:lpstr>Jewish Pseudepigrapha ca. 2nd cent. BC     OT Pseudepigrapha, 2V. J. Charlesworth</vt:lpstr>
      <vt:lpstr>Aramaic    DSS comparison: Gen. Apoc/ Dan</vt:lpstr>
      <vt:lpstr>PowerPoint Presentation</vt:lpstr>
      <vt:lpstr>PowerPoint Presentation</vt:lpstr>
      <vt:lpstr>PowerPoint Presentation</vt:lpstr>
      <vt:lpstr>PowerPoint Presentation</vt:lpstr>
      <vt:lpstr>PowerPoint Presentation</vt:lpstr>
      <vt:lpstr>http://www.jewishvirtuallibrary.org/rabbinical-knowledge-of-greek-and-latin-languages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ISBE:  Nebuchadnezzar   (bullets &amp; emph. Added)</vt:lpstr>
      <vt:lpstr>PowerPoint Presentation</vt:lpstr>
      <vt:lpstr>PowerPoint Presentation</vt:lpstr>
      <vt:lpstr>PowerPoint Presentation</vt:lpstr>
      <vt:lpstr>          Hammer 1976, p. 1-2.</vt:lpstr>
      <vt:lpstr>PowerPoint Presentation</vt:lpstr>
      <vt:lpstr>https://books.google.com/books?id=dw1tw9CB_9EC&amp;pg=PA20&amp;lpg=PA20&amp;dq=4Qdanc&amp;source=bl&amp;ots=5AUSLUfirn&amp;sig=8Mf9xB4cAc3EGVde7jRN3WVQSHU&amp;hl=en&amp;sa=X&amp;ved=0ahUKEwitrp6Q05_SAhUIShQKHdT5B0sQ6AEIHzAB#v=onepage&amp;q=4Qdanc&amp;f=false</vt:lpstr>
      <vt:lpstr>In 1969, based on the evidence available at that time regarding the Qumran Daniel texts, Roland K. Harrison had already concluded that the second century dating of the book of Daniel was “absolutely precluded by the evidence from Qumran, partly because there are no indications whatever that the sectaries compiled any of the Biblical manuscripts recovered from the site, and partly because there would, in the latter event, have been insufficient time for Maccabean compositions to be circulated, venerated, and accepted as canonical Scripture by a Maccabean sect” (Harrison 1969:1127).</vt:lpstr>
      <vt:lpstr>PowerPoint Presentation</vt:lpstr>
      <vt:lpstr>PowerPoint Presentation</vt:lpstr>
      <vt:lpstr>PowerPoint Presentation</vt:lpstr>
      <vt:lpstr>PowerPoint Presentation</vt:lpstr>
      <vt:lpstr>QUESTIONS for the critic:</vt:lpstr>
      <vt:lpstr>PowerPoint Presentation</vt:lpstr>
      <vt:lpstr>Most of what we know about Alexander the great comes from 4 ancient historians, who wrote several hundred years after Alexander died in 323 B.C. They based their mss. on the journals of men who lived and fought alongside the legendary warrior. The historians include Arrian, a Greek author and statesman; Diodorus of Sicily; Curtius Rufus  of Rome; and the Greek philosopher Plutarch, the only writer to document Alexander’s boyhood. And devote considerable time to analyzing his character. History Channel Docum. www.youtube.com/watch?v=ORrtZbEMbwY</vt:lpstr>
      <vt:lpstr>PowerPoint Presentation</vt:lpstr>
      <vt:lpstr>from www.biblehistory.com</vt:lpstr>
      <vt:lpstr>from www.biblehistory.com</vt:lpstr>
      <vt:lpstr>from www.biblehistory.com</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Bertina Smelser</dc:creator>
  <cp:lastModifiedBy>scott</cp:lastModifiedBy>
  <cp:revision>768</cp:revision>
  <dcterms:created xsi:type="dcterms:W3CDTF">2015-09-25T14:37:56Z</dcterms:created>
  <dcterms:modified xsi:type="dcterms:W3CDTF">2017-04-17T18:23:31Z</dcterms:modified>
</cp:coreProperties>
</file>