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89" r:id="rId2"/>
    <p:sldId id="256" r:id="rId3"/>
    <p:sldId id="282" r:id="rId4"/>
    <p:sldId id="269" r:id="rId5"/>
    <p:sldId id="283" r:id="rId6"/>
    <p:sldId id="272" r:id="rId7"/>
    <p:sldId id="277" r:id="rId8"/>
    <p:sldId id="270" r:id="rId9"/>
    <p:sldId id="271" r:id="rId10"/>
    <p:sldId id="278" r:id="rId11"/>
    <p:sldId id="274" r:id="rId12"/>
    <p:sldId id="286" r:id="rId13"/>
    <p:sldId id="284" r:id="rId14"/>
    <p:sldId id="288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66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842" y="-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7C5FC-F73E-4EAD-8D7E-9EB8499BA2E0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2AA53-C4F5-46DB-BBBA-16199827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3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Psalm 1 – well known &amp; oft memorized – not a particularly difficult passage but very rich in practical application to us today.</a:t>
            </a:r>
          </a:p>
          <a:p>
            <a:endParaRPr lang="en-US" dirty="0"/>
          </a:p>
          <a:p>
            <a:r>
              <a:rPr lang="en-US" dirty="0"/>
              <a:t>Comforting like the 23</a:t>
            </a:r>
            <a:r>
              <a:rPr lang="en-US" baseline="30000" dirty="0"/>
              <a:t>rd</a:t>
            </a:r>
            <a:r>
              <a:rPr lang="en-US" dirty="0"/>
              <a:t> Psalm…but also carries with it a stern warning</a:t>
            </a:r>
          </a:p>
          <a:p>
            <a:endParaRPr lang="en-US" dirty="0"/>
          </a:p>
          <a:p>
            <a:r>
              <a:rPr lang="en-US" dirty="0"/>
              <a:t>Want to walk through it making some observations along the way - examining how it applies to: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way we live our lives, </a:t>
            </a:r>
          </a:p>
          <a:p>
            <a:pPr marL="171450" indent="-171450">
              <a:buFontTx/>
              <a:buChar char="-"/>
            </a:pPr>
            <a:r>
              <a:rPr lang="en-US" dirty="0"/>
              <a:t>where we invest our time and 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impact those two things have on our service to God…and ultimately our destiny.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AA53-C4F5-46DB-BBBA-1619982763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05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AA53-C4F5-46DB-BBBA-1619982763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26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AA53-C4F5-46DB-BBBA-1619982763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80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AA53-C4F5-46DB-BBBA-1619982763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12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AA53-C4F5-46DB-BBBA-1619982763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49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AA53-C4F5-46DB-BBBA-1619982763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32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4441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AA53-C4F5-46DB-BBBA-1619982763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76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AA53-C4F5-46DB-BBBA-1619982763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3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733925"/>
            <a:ext cx="5607050" cy="3660775"/>
          </a:xfrm>
        </p:spPr>
        <p:txBody>
          <a:bodyPr/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AA53-C4F5-46DB-BBBA-1619982763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68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AA53-C4F5-46DB-BBBA-1619982763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95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43000"/>
            <a:ext cx="5575300" cy="31369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AA53-C4F5-46DB-BBBA-1619982763C7}" type="slidenum">
              <a:rPr lang="en-US" smtClean="0"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881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AA53-C4F5-46DB-BBBA-1619982763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07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AA53-C4F5-46DB-BBBA-1619982763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9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4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8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3906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4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6716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32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15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8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5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1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2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6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3DE96-A98A-4971-B411-1F83A571B268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90BC78-6D39-4049-B8D2-8536AE50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0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Exton church of Christ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Blessed is the Man</a:t>
            </a:r>
          </a:p>
          <a:p>
            <a:pPr algn="ctr"/>
            <a:r>
              <a:rPr lang="en-US" dirty="0"/>
              <a:t>Scott Shreve</a:t>
            </a:r>
          </a:p>
          <a:p>
            <a:pPr algn="ctr"/>
            <a:r>
              <a:rPr lang="en-US" dirty="0"/>
              <a:t>March 26, 2017</a:t>
            </a:r>
          </a:p>
        </p:txBody>
      </p:sp>
    </p:spTree>
    <p:extLst>
      <p:ext uri="{BB962C8B-B14F-4D97-AF65-F5344CB8AC3E}">
        <p14:creationId xmlns:p14="http://schemas.microsoft.com/office/powerpoint/2010/main" val="1974680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Psalm 1- New King James Version (NKJV)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47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dirty="0"/>
              <a:t>1 Blessed is the man who walks not in the counsel of the ungodly,</a:t>
            </a:r>
            <a:br>
              <a:rPr lang="en-US" sz="2100" dirty="0"/>
            </a:br>
            <a:r>
              <a:rPr lang="en-US" sz="2100" dirty="0"/>
              <a:t> nor stands in the path of sinners, nor sits in the seat of the scornful;</a:t>
            </a:r>
            <a:br>
              <a:rPr lang="en-US" sz="2100" i="1" dirty="0"/>
            </a:br>
            <a:endParaRPr lang="en-US" sz="500" i="1" dirty="0"/>
          </a:p>
          <a:p>
            <a:pPr marL="0" indent="0">
              <a:buNone/>
            </a:pPr>
            <a:r>
              <a:rPr lang="en-US" sz="2000" baseline="30000" dirty="0"/>
              <a:t>2 </a:t>
            </a:r>
            <a:r>
              <a:rPr lang="en-US" sz="2000" dirty="0"/>
              <a:t>But his delight </a:t>
            </a:r>
            <a:r>
              <a:rPr lang="en-US" sz="2000" i="1" dirty="0"/>
              <a:t>is</a:t>
            </a:r>
            <a:r>
              <a:rPr lang="en-US" sz="2000" dirty="0"/>
              <a:t> in the law of the </a:t>
            </a:r>
            <a:r>
              <a:rPr lang="en-US" sz="2000" cap="small" dirty="0"/>
              <a:t>Lord</a:t>
            </a:r>
            <a:r>
              <a:rPr lang="en-US" sz="2000" dirty="0"/>
              <a:t>, and in His law he meditates day     and night.</a:t>
            </a:r>
            <a:br>
              <a:rPr lang="en-US" sz="2000" dirty="0"/>
            </a:br>
            <a:endParaRPr lang="en-US" sz="500" dirty="0"/>
          </a:p>
          <a:p>
            <a:pPr marL="0" indent="0">
              <a:buNone/>
            </a:pPr>
            <a:r>
              <a:rPr lang="en-US" sz="2000" baseline="30000" dirty="0"/>
              <a:t>3 </a:t>
            </a:r>
            <a:r>
              <a:rPr lang="en-US" sz="2000" dirty="0"/>
              <a:t>He shall be like a tree planted by the rivers of water, that brings forth its fruit in its season, whose leaf also shall not wither; and whatever he does shall prosper.</a:t>
            </a:r>
          </a:p>
          <a:p>
            <a:pPr marL="0" indent="0">
              <a:buNone/>
            </a:pPr>
            <a:endParaRPr lang="en-US" sz="500" baseline="30000" dirty="0"/>
          </a:p>
          <a:p>
            <a:pPr marL="0" indent="0">
              <a:buNone/>
            </a:pPr>
            <a:r>
              <a:rPr lang="en-US" sz="2000" baseline="30000" dirty="0"/>
              <a:t>4 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The ungodly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are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not so, but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are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like the chaff which the wind drives away.</a:t>
            </a:r>
            <a:br>
              <a:rPr lang="en-US" sz="20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5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aseline="30000" dirty="0">
                <a:solidFill>
                  <a:schemeClr val="accent1">
                    <a:lumMod val="75000"/>
                  </a:schemeClr>
                </a:solidFill>
              </a:rPr>
              <a:t>5 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Therefore the ungodly shall not stand in the judgment, nor sinners in the congregation of the righteous.</a:t>
            </a:r>
          </a:p>
          <a:p>
            <a:pPr marL="0" indent="0">
              <a:buNone/>
            </a:pPr>
            <a:endParaRPr lang="en-US" sz="500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aseline="30000" dirty="0">
                <a:solidFill>
                  <a:schemeClr val="accent1">
                    <a:lumMod val="75000"/>
                  </a:schemeClr>
                </a:solidFill>
              </a:rPr>
              <a:t>6 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For the </a:t>
            </a:r>
            <a:r>
              <a:rPr lang="en-US" sz="2000" cap="small" dirty="0">
                <a:solidFill>
                  <a:schemeClr val="accent1">
                    <a:lumMod val="75000"/>
                  </a:schemeClr>
                </a:solidFill>
              </a:rPr>
              <a:t>Lord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knows the way of the righteous, but the way of the ungodly shall perish.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54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A picture paints a thousand words…</a:t>
            </a:r>
            <a:br>
              <a:rPr lang="en-US" dirty="0"/>
            </a:br>
            <a:endParaRPr lang="en-US" sz="2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787" y="1453882"/>
            <a:ext cx="5769759" cy="3852214"/>
          </a:xfrm>
        </p:spPr>
      </p:pic>
      <p:sp>
        <p:nvSpPr>
          <p:cNvPr id="5" name="TextBox 4"/>
          <p:cNvSpPr txBox="1"/>
          <p:nvPr/>
        </p:nvSpPr>
        <p:spPr>
          <a:xfrm>
            <a:off x="677333" y="5439178"/>
            <a:ext cx="83114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Matthew 3:12  (ESV)</a:t>
            </a: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His winnowing fork is in his hand, and he will clear his threshing floor and gather his wheat into the barn, but the chaff he will burn with unquenchable fire.”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640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thoughts...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192"/>
            <a:ext cx="8596668" cy="4997002"/>
          </a:xfrm>
        </p:spPr>
        <p:txBody>
          <a:bodyPr>
            <a:normAutofit/>
          </a:bodyPr>
          <a:lstStyle/>
          <a:p>
            <a:r>
              <a:rPr lang="en-US" dirty="0"/>
              <a:t>It’s a race so you need to pick the right training partners</a:t>
            </a:r>
          </a:p>
          <a:p>
            <a:pPr lvl="1"/>
            <a:r>
              <a:rPr lang="en-US" dirty="0"/>
              <a:t>Iron sharpens iron, and one man sharpens another </a:t>
            </a:r>
            <a:r>
              <a:rPr lang="en-US" u="sng" dirty="0"/>
              <a:t>Prov. 27:17</a:t>
            </a:r>
          </a:p>
          <a:p>
            <a:pPr lvl="1"/>
            <a:r>
              <a:rPr lang="en-US" dirty="0"/>
              <a:t>The rich young ruler – </a:t>
            </a:r>
            <a:r>
              <a:rPr lang="en-US" u="sng" dirty="0"/>
              <a:t>Mt.19:16-24</a:t>
            </a:r>
          </a:p>
          <a:p>
            <a:endParaRPr lang="en-US" dirty="0"/>
          </a:p>
          <a:p>
            <a:r>
              <a:rPr lang="en-US" dirty="0"/>
              <a:t>People will take notice as your light shines </a:t>
            </a:r>
            <a:r>
              <a:rPr lang="en-US" u="sng" dirty="0"/>
              <a:t>Mt 5:14-16 </a:t>
            </a:r>
          </a:p>
          <a:p>
            <a:endParaRPr lang="en-US" dirty="0"/>
          </a:p>
          <a:p>
            <a:r>
              <a:rPr lang="en-US" dirty="0"/>
              <a:t>Your degree of “delight” in God’s law correlates to how you spend your time</a:t>
            </a:r>
          </a:p>
          <a:p>
            <a:pPr lvl="1"/>
            <a:r>
              <a:rPr lang="en-US" dirty="0"/>
              <a:t>Consider the tree – start small and grow into it</a:t>
            </a:r>
          </a:p>
          <a:p>
            <a:pPr lvl="1"/>
            <a:r>
              <a:rPr lang="en-US" dirty="0"/>
              <a:t>The 66 day challenge – spend time in prayer and meditation</a:t>
            </a:r>
          </a:p>
          <a:p>
            <a:pPr lvl="1"/>
            <a:r>
              <a:rPr lang="en-US" dirty="0"/>
              <a:t>Once you commit - </a:t>
            </a:r>
            <a:r>
              <a:rPr lang="en-US" u="sng" dirty="0"/>
              <a:t>Rev. 3:20-21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87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Iron sharpens iron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60" y="2094173"/>
            <a:ext cx="3935609" cy="29430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022" y="3316405"/>
            <a:ext cx="4135275" cy="275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854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thoughts...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192"/>
            <a:ext cx="8596668" cy="4997002"/>
          </a:xfrm>
        </p:spPr>
        <p:txBody>
          <a:bodyPr>
            <a:normAutofit/>
          </a:bodyPr>
          <a:lstStyle/>
          <a:p>
            <a:r>
              <a:rPr lang="en-US" dirty="0"/>
              <a:t>It’s a race so you need to pick the right training partners</a:t>
            </a:r>
          </a:p>
          <a:p>
            <a:pPr lvl="1"/>
            <a:r>
              <a:rPr lang="en-US" dirty="0"/>
              <a:t>Iron sharpens iron, and one man sharpens another </a:t>
            </a:r>
            <a:r>
              <a:rPr lang="en-US" u="sng" dirty="0"/>
              <a:t>Prov. 27:17</a:t>
            </a:r>
          </a:p>
          <a:p>
            <a:pPr lvl="1"/>
            <a:r>
              <a:rPr lang="en-US" dirty="0"/>
              <a:t>The rich young ruler – </a:t>
            </a:r>
            <a:r>
              <a:rPr lang="en-US" u="sng" dirty="0"/>
              <a:t>Mt.19:16-24</a:t>
            </a:r>
          </a:p>
          <a:p>
            <a:endParaRPr lang="en-US" dirty="0"/>
          </a:p>
          <a:p>
            <a:r>
              <a:rPr lang="en-US" dirty="0"/>
              <a:t>People will take notice as your light shines </a:t>
            </a:r>
            <a:r>
              <a:rPr lang="en-US" u="sng" dirty="0"/>
              <a:t>Mt 5:14-16 </a:t>
            </a:r>
          </a:p>
          <a:p>
            <a:endParaRPr lang="en-US" dirty="0"/>
          </a:p>
          <a:p>
            <a:r>
              <a:rPr lang="en-US" dirty="0"/>
              <a:t>Your degree of “delight” in God’s law correlates to how you spend your time</a:t>
            </a:r>
          </a:p>
          <a:p>
            <a:pPr lvl="1"/>
            <a:r>
              <a:rPr lang="en-US" dirty="0"/>
              <a:t>Consider the tree – start small and grow into it</a:t>
            </a:r>
          </a:p>
          <a:p>
            <a:pPr lvl="1"/>
            <a:r>
              <a:rPr lang="en-US" dirty="0"/>
              <a:t>The 66 day challenge – spend time in prayer and meditation</a:t>
            </a:r>
          </a:p>
          <a:p>
            <a:pPr lvl="1"/>
            <a:r>
              <a:rPr lang="en-US" dirty="0"/>
              <a:t>Once you commit - </a:t>
            </a:r>
            <a:r>
              <a:rPr lang="en-US" u="sng" dirty="0"/>
              <a:t>Rev. 3:20-21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2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101" y="596722"/>
            <a:ext cx="9947737" cy="1320800"/>
          </a:xfrm>
        </p:spPr>
        <p:txBody>
          <a:bodyPr/>
          <a:lstStyle/>
          <a:p>
            <a:pPr algn="ctr"/>
            <a:r>
              <a:rPr lang="en-US" b="1" dirty="0"/>
              <a:t>Psalm 1 - Blessed is the man!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869" y="2160588"/>
            <a:ext cx="6210299" cy="3881437"/>
          </a:xfrm>
        </p:spPr>
      </p:pic>
    </p:spTree>
    <p:extLst>
      <p:ext uri="{BB962C8B-B14F-4D97-AF65-F5344CB8AC3E}">
        <p14:creationId xmlns:p14="http://schemas.microsoft.com/office/powerpoint/2010/main" val="497917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Psalm 1…key </a:t>
            </a:r>
            <a:r>
              <a:rPr lang="en-US" dirty="0"/>
              <a:t>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/>
              <a:t>There are only two paths in life…a contrast is presented</a:t>
            </a:r>
          </a:p>
          <a:p>
            <a:r>
              <a:rPr lang="en-US" sz="2100" dirty="0"/>
              <a:t>Blessedness comes to those who:</a:t>
            </a:r>
          </a:p>
          <a:p>
            <a:pPr lvl="1"/>
            <a:r>
              <a:rPr lang="en-US" sz="2100" u="sng" dirty="0"/>
              <a:t>Choose not to</a:t>
            </a:r>
            <a:r>
              <a:rPr lang="en-US" sz="2100" dirty="0"/>
              <a:t> have systematic contact with godless people </a:t>
            </a:r>
          </a:p>
          <a:p>
            <a:pPr lvl="1"/>
            <a:r>
              <a:rPr lang="en-US" sz="2100" u="sng" dirty="0"/>
              <a:t>Choose to</a:t>
            </a:r>
            <a:r>
              <a:rPr lang="en-US" sz="2100" dirty="0"/>
              <a:t> delight in the “Law” and meditate on it daily</a:t>
            </a:r>
          </a:p>
          <a:p>
            <a:r>
              <a:rPr lang="en-US" sz="2100" dirty="0"/>
              <a:t>Practical outcomes of godly life…because of their choices, the blessed are:</a:t>
            </a:r>
          </a:p>
          <a:p>
            <a:pPr lvl="1"/>
            <a:r>
              <a:rPr lang="en-US" sz="2100" dirty="0"/>
              <a:t>Established like a firmly planted tree</a:t>
            </a:r>
          </a:p>
          <a:p>
            <a:pPr lvl="1"/>
            <a:r>
              <a:rPr lang="en-US" sz="2100" dirty="0"/>
              <a:t>Fed and renewed by the word continually</a:t>
            </a:r>
          </a:p>
          <a:p>
            <a:pPr lvl="1"/>
            <a:r>
              <a:rPr lang="en-US" sz="2100" dirty="0"/>
              <a:t>Able to endure difficulty</a:t>
            </a:r>
          </a:p>
          <a:p>
            <a:pPr lvl="1"/>
            <a:r>
              <a:rPr lang="en-US" sz="2100" dirty="0"/>
              <a:t>Fruitful and prospered</a:t>
            </a:r>
          </a:p>
          <a:p>
            <a:r>
              <a:rPr lang="en-US" sz="2100" dirty="0"/>
              <a:t>The ungodly are analogized to chaff and will perish</a:t>
            </a:r>
          </a:p>
          <a:p>
            <a:r>
              <a:rPr lang="en-US" sz="2100" dirty="0"/>
              <a:t>God knows those who are his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3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Psalm 1- New King James Version (NKJV)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47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1 Blessed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the man who walks not in the counsel of the ungodly,</a:t>
            </a:r>
            <a:br>
              <a:rPr lang="en-US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 nor stands in the path of sinners, nor sits in the seat of the scornful;</a:t>
            </a:r>
            <a:br>
              <a:rPr lang="en-US" sz="20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2 But his delight is in the law of the Lord, and in His law he meditates day     and night.</a:t>
            </a:r>
            <a:br>
              <a:rPr lang="en-US" sz="2000" dirty="0"/>
            </a:br>
            <a:endParaRPr lang="en-US" sz="500" dirty="0"/>
          </a:p>
          <a:p>
            <a:pPr marL="0" indent="0">
              <a:buNone/>
            </a:pPr>
            <a:r>
              <a:rPr lang="en-US" sz="2000" baseline="30000" dirty="0"/>
              <a:t>3 </a:t>
            </a:r>
            <a:r>
              <a:rPr lang="en-US" sz="2000" dirty="0"/>
              <a:t>He shall be like a tree planted by the rivers of water, that brings forth its fruit in its season, whose leaf also shall not wither; and whatever he does shall prosper.</a:t>
            </a:r>
          </a:p>
          <a:p>
            <a:pPr marL="0" indent="0">
              <a:buNone/>
            </a:pPr>
            <a:endParaRPr lang="en-US" sz="500" baseline="30000" dirty="0"/>
          </a:p>
          <a:p>
            <a:pPr marL="0" indent="0">
              <a:buNone/>
            </a:pPr>
            <a:r>
              <a:rPr lang="en-US" sz="2000" baseline="30000" dirty="0"/>
              <a:t>4 </a:t>
            </a:r>
            <a:r>
              <a:rPr lang="en-US" sz="2000" dirty="0"/>
              <a:t>The ungodly </a:t>
            </a:r>
            <a:r>
              <a:rPr lang="en-US" sz="2000" i="1" dirty="0"/>
              <a:t>are</a:t>
            </a:r>
            <a:r>
              <a:rPr lang="en-US" sz="2000" dirty="0"/>
              <a:t> not so, but </a:t>
            </a:r>
            <a:r>
              <a:rPr lang="en-US" sz="2000" i="1" dirty="0"/>
              <a:t>are</a:t>
            </a:r>
            <a:r>
              <a:rPr lang="en-US" sz="2000" dirty="0"/>
              <a:t> like the chaff which the wind drives away.</a:t>
            </a:r>
            <a:br>
              <a:rPr lang="en-US" sz="2000" dirty="0"/>
            </a:br>
            <a:endParaRPr lang="en-US" sz="500" dirty="0"/>
          </a:p>
          <a:p>
            <a:pPr marL="0" indent="0">
              <a:buNone/>
            </a:pPr>
            <a:r>
              <a:rPr lang="en-US" sz="2000" baseline="30000" dirty="0"/>
              <a:t>5 </a:t>
            </a:r>
            <a:r>
              <a:rPr lang="en-US" sz="2000" dirty="0"/>
              <a:t>Therefore the ungodly shall not stand in the judgment, nor sinners in the congregation of the righteous.</a:t>
            </a:r>
          </a:p>
          <a:p>
            <a:pPr marL="0" indent="0">
              <a:buNone/>
            </a:pPr>
            <a:endParaRPr lang="en-US" sz="500" baseline="30000" dirty="0"/>
          </a:p>
          <a:p>
            <a:pPr marL="0" indent="0">
              <a:buNone/>
            </a:pPr>
            <a:r>
              <a:rPr lang="en-US" sz="2000" baseline="30000" dirty="0"/>
              <a:t>6 </a:t>
            </a:r>
            <a:r>
              <a:rPr lang="en-US" sz="2000" dirty="0"/>
              <a:t>For the </a:t>
            </a:r>
            <a:r>
              <a:rPr lang="en-US" sz="2000" cap="small" dirty="0"/>
              <a:t>Lord</a:t>
            </a:r>
            <a:r>
              <a:rPr lang="en-US" sz="2000" dirty="0"/>
              <a:t> knows the way of the righteous, but the way of the ungodly shall perish.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3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Blessed is the man who…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439892"/>
              </p:ext>
            </p:extLst>
          </p:nvPr>
        </p:nvGraphicFramePr>
        <p:xfrm>
          <a:off x="1520475" y="1948599"/>
          <a:ext cx="8019310" cy="262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3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Fellowship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r>
                        <a:rPr lang="en-US" baseline="0" dirty="0"/>
                        <a:t>arkness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Walks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 the 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 the Ungodly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8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8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800" u="sng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Nor stands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 the path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 sinners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800" u="sng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800" u="sng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800" u="sng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Nor sits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 the seat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 the scornful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u="non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319346" y="3002508"/>
            <a:ext cx="862885" cy="15724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1087" y="1930400"/>
            <a:ext cx="1339402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Regression / moral decline</a:t>
            </a:r>
          </a:p>
        </p:txBody>
      </p:sp>
    </p:spTree>
    <p:extLst>
      <p:ext uri="{BB962C8B-B14F-4D97-AF65-F5344CB8AC3E}">
        <p14:creationId xmlns:p14="http://schemas.microsoft.com/office/powerpoint/2010/main" val="210573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Blessed is the man who…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273444"/>
              </p:ext>
            </p:extLst>
          </p:nvPr>
        </p:nvGraphicFramePr>
        <p:xfrm>
          <a:off x="1520475" y="1948599"/>
          <a:ext cx="8019310" cy="398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3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Fellowship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r>
                        <a:rPr lang="en-US" baseline="0" dirty="0"/>
                        <a:t>arkness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Walks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 the 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 the Ungodly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u="sng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Take an interest,</a:t>
                      </a:r>
                      <a:r>
                        <a:rPr lang="en-US" sz="1800" u="non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or</a:t>
                      </a:r>
                      <a:r>
                        <a:rPr lang="en-US" sz="18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incline self</a:t>
                      </a:r>
                      <a:r>
                        <a:rPr lang="en-US" sz="1800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toward</a:t>
                      </a:r>
                      <a:endParaRPr lang="en-US" sz="18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Doesn’t </a:t>
                      </a:r>
                      <a:r>
                        <a:rPr lang="en-US" sz="1800" u="sng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seek</a:t>
                      </a:r>
                      <a:r>
                        <a:rPr lang="en-US" sz="1800" u="sng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advice</a:t>
                      </a:r>
                      <a:r>
                        <a:rPr lang="en-US" sz="1800" u="non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or council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Those “loose” from God, </a:t>
                      </a:r>
                      <a:r>
                        <a:rPr lang="en-US" sz="1800" u="sng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following their own desires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Nor stands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 the path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 sinners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Wait for, or seek to</a:t>
                      </a:r>
                      <a:r>
                        <a:rPr lang="en-US" sz="1800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sng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connect</a:t>
                      </a:r>
                      <a:r>
                        <a:rPr lang="en-US" sz="1800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with</a:t>
                      </a:r>
                      <a:endParaRPr lang="en-US" sz="1800" u="sng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u="sng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  <a:r>
                        <a:rPr lang="en-US" sz="1800" u="none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oneself in order</a:t>
                      </a:r>
                      <a:r>
                        <a:rPr lang="en-US" sz="1800" u="non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none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800" u="non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make contact with</a:t>
                      </a:r>
                      <a:endParaRPr lang="en-US" sz="1800" u="sng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1800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8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sz="1800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short and </a:t>
                      </a:r>
                      <a:r>
                        <a:rPr lang="en-US" sz="1800" u="sng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miss the mark consistently</a:t>
                      </a:r>
                      <a:endParaRPr lang="en-US" sz="1800" u="sng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Nor sits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 the seat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 the scornful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To </a:t>
                      </a:r>
                      <a:r>
                        <a:rPr lang="en-US" u="none" dirty="0">
                          <a:solidFill>
                            <a:srgbClr val="0070C0"/>
                          </a:solidFill>
                        </a:rPr>
                        <a:t>abide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, or to become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content</a:t>
                      </a:r>
                      <a:endParaRPr lang="en-US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Part of a gathering, being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 a card carrying member of 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“the club”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Mockers, </a:t>
                      </a:r>
                      <a:r>
                        <a:rPr lang="en-US" u="sng" dirty="0">
                          <a:solidFill>
                            <a:srgbClr val="0070C0"/>
                          </a:solidFill>
                        </a:rPr>
                        <a:t>scoffing at God</a:t>
                      </a:r>
                      <a:r>
                        <a:rPr lang="en-US" u="none" dirty="0">
                          <a:solidFill>
                            <a:srgbClr val="0070C0"/>
                          </a:solidFill>
                        </a:rPr>
                        <a:t>, depraved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319346" y="3002508"/>
            <a:ext cx="862885" cy="3077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1087" y="1930400"/>
            <a:ext cx="1339402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Regression / moral decline</a:t>
            </a:r>
          </a:p>
        </p:txBody>
      </p:sp>
    </p:spTree>
    <p:extLst>
      <p:ext uri="{BB962C8B-B14F-4D97-AF65-F5344CB8AC3E}">
        <p14:creationId xmlns:p14="http://schemas.microsoft.com/office/powerpoint/2010/main" val="1900321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Psalm 1- New King James Version (NKJV)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47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1 Blessed </a:t>
            </a:r>
            <a:r>
              <a:rPr lang="en-US" sz="2000" i="1" dirty="0"/>
              <a:t>is</a:t>
            </a:r>
            <a:r>
              <a:rPr lang="en-US" sz="2000" dirty="0"/>
              <a:t> the man who walks not in the counsel of the ungodly,</a:t>
            </a:r>
            <a:br>
              <a:rPr lang="en-US" sz="2000" dirty="0"/>
            </a:br>
            <a:r>
              <a:rPr lang="en-US" sz="2000" dirty="0"/>
              <a:t> nor stands in the path of sinners, nor sits in the seat of the scornful;</a:t>
            </a:r>
            <a:br>
              <a:rPr lang="en-US" sz="2000" dirty="0"/>
            </a:br>
            <a:endParaRPr lang="en-US" sz="600" dirty="0"/>
          </a:p>
          <a:p>
            <a:pPr marL="0" indent="0">
              <a:buNone/>
            </a:pPr>
            <a:r>
              <a:rPr lang="en-US" sz="2000" baseline="30000" dirty="0"/>
              <a:t>2 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But his delight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in the law of the </a:t>
            </a:r>
            <a:r>
              <a:rPr lang="en-US" sz="2000" cap="small" dirty="0">
                <a:solidFill>
                  <a:schemeClr val="accent1">
                    <a:lumMod val="75000"/>
                  </a:schemeClr>
                </a:solidFill>
              </a:rPr>
              <a:t>Lord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, and in His law he meditates day     and night.</a:t>
            </a:r>
            <a:br>
              <a:rPr lang="en-US" sz="20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5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aseline="30000" dirty="0">
                <a:solidFill>
                  <a:schemeClr val="accent1">
                    <a:lumMod val="75000"/>
                  </a:schemeClr>
                </a:solidFill>
              </a:rPr>
              <a:t>3 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He shall be like a tree planted by the rivers of water, that brings forth its fruit in its season, whose leaf also shall not wither; and whatever he does shall prosper.</a:t>
            </a:r>
          </a:p>
          <a:p>
            <a:pPr marL="0" indent="0">
              <a:buNone/>
            </a:pPr>
            <a:endParaRPr lang="en-US" sz="500" baseline="30000" dirty="0"/>
          </a:p>
          <a:p>
            <a:pPr marL="0" indent="0">
              <a:buNone/>
            </a:pPr>
            <a:r>
              <a:rPr lang="en-US" sz="2000" baseline="30000" dirty="0"/>
              <a:t>4 </a:t>
            </a:r>
            <a:r>
              <a:rPr lang="en-US" sz="2000" dirty="0"/>
              <a:t>The ungodly </a:t>
            </a:r>
            <a:r>
              <a:rPr lang="en-US" sz="2000" i="1" dirty="0"/>
              <a:t>are</a:t>
            </a:r>
            <a:r>
              <a:rPr lang="en-US" sz="2000" dirty="0"/>
              <a:t> not so, but </a:t>
            </a:r>
            <a:r>
              <a:rPr lang="en-US" sz="2000" i="1" dirty="0"/>
              <a:t>are</a:t>
            </a:r>
            <a:r>
              <a:rPr lang="en-US" sz="2000" dirty="0"/>
              <a:t> like the chaff which the wind drives away.</a:t>
            </a:r>
            <a:br>
              <a:rPr lang="en-US" sz="2000" dirty="0"/>
            </a:br>
            <a:endParaRPr lang="en-US" sz="500" dirty="0"/>
          </a:p>
          <a:p>
            <a:pPr marL="0" indent="0">
              <a:buNone/>
            </a:pPr>
            <a:r>
              <a:rPr lang="en-US" sz="2000" baseline="30000" dirty="0"/>
              <a:t>5 </a:t>
            </a:r>
            <a:r>
              <a:rPr lang="en-US" sz="2000" dirty="0"/>
              <a:t>Therefore the ungodly shall not stand in the judgment, nor sinners in the congregation of the righteous.</a:t>
            </a:r>
          </a:p>
          <a:p>
            <a:pPr marL="0" indent="0">
              <a:buNone/>
            </a:pPr>
            <a:endParaRPr lang="en-US" sz="500" baseline="30000" dirty="0"/>
          </a:p>
          <a:p>
            <a:pPr marL="0" indent="0">
              <a:buNone/>
            </a:pPr>
            <a:r>
              <a:rPr lang="en-US" sz="2000" baseline="30000" dirty="0"/>
              <a:t>6 </a:t>
            </a:r>
            <a:r>
              <a:rPr lang="en-US" sz="2000" dirty="0"/>
              <a:t>For the </a:t>
            </a:r>
            <a:r>
              <a:rPr lang="en-US" sz="2000" cap="small" dirty="0"/>
              <a:t>Lord</a:t>
            </a:r>
            <a:r>
              <a:rPr lang="en-US" sz="2000" dirty="0"/>
              <a:t> knows the way of the righteous, but the way of the ungodly shall perish.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51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693" y="377199"/>
            <a:ext cx="8596668" cy="1320800"/>
          </a:xfrm>
        </p:spPr>
        <p:txBody>
          <a:bodyPr/>
          <a:lstStyle/>
          <a:p>
            <a:r>
              <a:rPr lang="en-US" dirty="0"/>
              <a:t>But his delight…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693" y="2121952"/>
            <a:ext cx="8596668" cy="3880773"/>
          </a:xfrm>
        </p:spPr>
        <p:txBody>
          <a:bodyPr/>
          <a:lstStyle/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07692" y="1476879"/>
            <a:ext cx="4852949" cy="22579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Is in the law of the Lord &amp; he</a:t>
            </a:r>
          </a:p>
          <a:p>
            <a:r>
              <a:rPr lang="en-US" sz="2400" dirty="0"/>
              <a:t>meditates on it day and night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795" y="788078"/>
            <a:ext cx="3109682" cy="3635595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026797"/>
              </p:ext>
            </p:extLst>
          </p:nvPr>
        </p:nvGraphicFramePr>
        <p:xfrm>
          <a:off x="607692" y="4423673"/>
          <a:ext cx="535037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669">
                <a:tc>
                  <a:txBody>
                    <a:bodyPr/>
                    <a:lstStyle/>
                    <a:p>
                      <a:r>
                        <a:rPr lang="en-US" dirty="0"/>
                        <a:t>Delight</a:t>
                      </a:r>
                      <a:r>
                        <a:rPr lang="en-US" baseline="0" dirty="0"/>
                        <a:t> based in truth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Meditation outcomes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3924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Ps.19:7-14 – Gods’ law is accurate, reliable, actively powerful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Ps.</a:t>
                      </a:r>
                      <a:r>
                        <a:rPr lang="en-US" sz="18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119: 97-120 </a:t>
                      </a: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Wisdom, understanding, restraint, guidance, joy, hope, protection, sustenance</a:t>
                      </a:r>
                    </a:p>
                    <a:p>
                      <a:r>
                        <a:rPr lang="en-US" dirty="0"/>
                        <a:t>1 Tim.4:7-10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56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all eventually end up where our minds and hearts take us…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Gal. 6:7-8 (NKJV)</a:t>
            </a:r>
          </a:p>
          <a:p>
            <a:pPr marL="0" indent="0">
              <a:buNone/>
            </a:pPr>
            <a:r>
              <a:rPr lang="en-US" sz="1900" dirty="0"/>
              <a:t>7 Do not be deceived, God is not mocked; for whatever a man sows, that he will also reap. 8 For he who sows to his flesh will of the flesh reap corruption, but he who sows to the Spirit will of the Spirit reap everlasting life. </a:t>
            </a:r>
          </a:p>
          <a:p>
            <a:pPr marL="0" indent="0">
              <a:buNone/>
            </a:pPr>
            <a:endParaRPr lang="en-US" sz="19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756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16839</TotalTime>
  <Words>673</Words>
  <Application>Microsoft Office PowerPoint</Application>
  <PresentationFormat>Widescreen</PresentationFormat>
  <Paragraphs>139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Exton church of Christ</vt:lpstr>
      <vt:lpstr>Psalm 1 - Blessed is the man!</vt:lpstr>
      <vt:lpstr>Psalm 1…key themes</vt:lpstr>
      <vt:lpstr>Psalm 1- New King James Version (NKJV) </vt:lpstr>
      <vt:lpstr>Blessed is the man who…</vt:lpstr>
      <vt:lpstr>Blessed is the man who…</vt:lpstr>
      <vt:lpstr>Psalm 1- New King James Version (NKJV) </vt:lpstr>
      <vt:lpstr>But his delight…  </vt:lpstr>
      <vt:lpstr>We all eventually end up where our minds and hearts take us…</vt:lpstr>
      <vt:lpstr>Psalm 1- New King James Version (NKJV) </vt:lpstr>
      <vt:lpstr>A picture paints a thousand words… </vt:lpstr>
      <vt:lpstr>Closing thoughts...</vt:lpstr>
      <vt:lpstr>Iron sharpens iron</vt:lpstr>
      <vt:lpstr>Closing thoughts...</vt:lpstr>
    </vt:vector>
  </TitlesOfParts>
  <Company>Ernst &amp; Young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it take to be blessed by God?</dc:title>
  <dc:creator>Scott Shreve</dc:creator>
  <cp:lastModifiedBy>james.l.mounts@aol.com</cp:lastModifiedBy>
  <cp:revision>240</cp:revision>
  <cp:lastPrinted>2017-03-25T15:22:53Z</cp:lastPrinted>
  <dcterms:created xsi:type="dcterms:W3CDTF">2016-12-18T20:30:35Z</dcterms:created>
  <dcterms:modified xsi:type="dcterms:W3CDTF">2017-03-26T13:54:56Z</dcterms:modified>
</cp:coreProperties>
</file>