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82" r:id="rId21"/>
    <p:sldId id="283" r:id="rId22"/>
    <p:sldId id="279" r:id="rId23"/>
    <p:sldId id="280" r:id="rId24"/>
    <p:sldId id="281"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42" y="-102"/>
      </p:cViewPr>
      <p:guideLst>
        <p:guide orient="horz" pos="2160"/>
        <p:guide pos="2880"/>
      </p:guideLst>
    </p:cSldViewPr>
  </p:slideViewPr>
  <p:notesTextViewPr>
    <p:cViewPr>
      <p:scale>
        <a:sx n="1" d="1"/>
        <a:sy n="1" d="1"/>
      </p:scale>
      <p:origin x="0" y="0"/>
    </p:cViewPr>
  </p:notesTextViewPr>
  <p:sorterViewPr>
    <p:cViewPr>
      <p:scale>
        <a:sx n="66" d="100"/>
        <a:sy n="66" d="100"/>
      </p:scale>
      <p:origin x="0" y="11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5F1CB7C-F34A-4172-9519-E9B32BCE079F}" type="slidenum">
              <a:rPr lang="en-US" altLang="en-US"/>
              <a:pPr/>
              <a:t>‹#›</a:t>
            </a:fld>
            <a:endParaRPr lang="en-US" altLang="en-US"/>
          </a:p>
        </p:txBody>
      </p:sp>
    </p:spTree>
    <p:extLst>
      <p:ext uri="{BB962C8B-B14F-4D97-AF65-F5344CB8AC3E}">
        <p14:creationId xmlns:p14="http://schemas.microsoft.com/office/powerpoint/2010/main" val="238849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6092BE5-0421-4AF2-97BE-C85E559B6534}" type="slidenum">
              <a:rPr lang="en-US" altLang="en-US"/>
              <a:pPr/>
              <a:t>‹#›</a:t>
            </a:fld>
            <a:endParaRPr lang="en-US" altLang="en-US"/>
          </a:p>
        </p:txBody>
      </p:sp>
    </p:spTree>
    <p:extLst>
      <p:ext uri="{BB962C8B-B14F-4D97-AF65-F5344CB8AC3E}">
        <p14:creationId xmlns:p14="http://schemas.microsoft.com/office/powerpoint/2010/main" val="109299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E5F9BBC-BBBE-42CF-A20E-B91DF648B4E4}" type="slidenum">
              <a:rPr lang="en-US" altLang="en-US"/>
              <a:pPr/>
              <a:t>‹#›</a:t>
            </a:fld>
            <a:endParaRPr lang="en-US" altLang="en-US"/>
          </a:p>
        </p:txBody>
      </p:sp>
    </p:spTree>
    <p:extLst>
      <p:ext uri="{BB962C8B-B14F-4D97-AF65-F5344CB8AC3E}">
        <p14:creationId xmlns:p14="http://schemas.microsoft.com/office/powerpoint/2010/main" val="3494089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64111E1-8DE6-4878-B948-82309731FAED}" type="slidenum">
              <a:rPr lang="en-US" altLang="en-US"/>
              <a:pPr/>
              <a:t>‹#›</a:t>
            </a:fld>
            <a:endParaRPr lang="en-US" altLang="en-US"/>
          </a:p>
        </p:txBody>
      </p:sp>
    </p:spTree>
    <p:extLst>
      <p:ext uri="{BB962C8B-B14F-4D97-AF65-F5344CB8AC3E}">
        <p14:creationId xmlns:p14="http://schemas.microsoft.com/office/powerpoint/2010/main" val="301847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1282C03-B276-453F-B9C3-DA711D95F4CB}" type="slidenum">
              <a:rPr lang="en-US" altLang="en-US"/>
              <a:pPr/>
              <a:t>‹#›</a:t>
            </a:fld>
            <a:endParaRPr lang="en-US" altLang="en-US"/>
          </a:p>
        </p:txBody>
      </p:sp>
    </p:spTree>
    <p:extLst>
      <p:ext uri="{BB962C8B-B14F-4D97-AF65-F5344CB8AC3E}">
        <p14:creationId xmlns:p14="http://schemas.microsoft.com/office/powerpoint/2010/main" val="287182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600BED6-DB30-426F-A23B-71DBB031736C}" type="slidenum">
              <a:rPr lang="en-US" altLang="en-US"/>
              <a:pPr/>
              <a:t>‹#›</a:t>
            </a:fld>
            <a:endParaRPr lang="en-US" altLang="en-US"/>
          </a:p>
        </p:txBody>
      </p:sp>
    </p:spTree>
    <p:extLst>
      <p:ext uri="{BB962C8B-B14F-4D97-AF65-F5344CB8AC3E}">
        <p14:creationId xmlns:p14="http://schemas.microsoft.com/office/powerpoint/2010/main" val="392740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483CB00-54FA-4FD2-B8C6-9F2ED7F43011}" type="slidenum">
              <a:rPr lang="en-US" altLang="en-US"/>
              <a:pPr/>
              <a:t>‹#›</a:t>
            </a:fld>
            <a:endParaRPr lang="en-US" altLang="en-US"/>
          </a:p>
        </p:txBody>
      </p:sp>
    </p:spTree>
    <p:extLst>
      <p:ext uri="{BB962C8B-B14F-4D97-AF65-F5344CB8AC3E}">
        <p14:creationId xmlns:p14="http://schemas.microsoft.com/office/powerpoint/2010/main" val="427997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0FC2E19-CAD9-4D39-856B-C2BB60CE1A58}" type="slidenum">
              <a:rPr lang="en-US" altLang="en-US"/>
              <a:pPr/>
              <a:t>‹#›</a:t>
            </a:fld>
            <a:endParaRPr lang="en-US" altLang="en-US"/>
          </a:p>
        </p:txBody>
      </p:sp>
    </p:spTree>
    <p:extLst>
      <p:ext uri="{BB962C8B-B14F-4D97-AF65-F5344CB8AC3E}">
        <p14:creationId xmlns:p14="http://schemas.microsoft.com/office/powerpoint/2010/main" val="458471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31A1317-64AE-449D-900E-9B09C674FD57}" type="slidenum">
              <a:rPr lang="en-US" altLang="en-US"/>
              <a:pPr/>
              <a:t>‹#›</a:t>
            </a:fld>
            <a:endParaRPr lang="en-US" altLang="en-US"/>
          </a:p>
        </p:txBody>
      </p:sp>
    </p:spTree>
    <p:extLst>
      <p:ext uri="{BB962C8B-B14F-4D97-AF65-F5344CB8AC3E}">
        <p14:creationId xmlns:p14="http://schemas.microsoft.com/office/powerpoint/2010/main" val="1685939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7D6C213-9B95-43C0-AADD-B17F75539ED3}" type="slidenum">
              <a:rPr lang="en-US" altLang="en-US"/>
              <a:pPr/>
              <a:t>‹#›</a:t>
            </a:fld>
            <a:endParaRPr lang="en-US" altLang="en-US"/>
          </a:p>
        </p:txBody>
      </p:sp>
    </p:spTree>
    <p:extLst>
      <p:ext uri="{BB962C8B-B14F-4D97-AF65-F5344CB8AC3E}">
        <p14:creationId xmlns:p14="http://schemas.microsoft.com/office/powerpoint/2010/main" val="49572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B57723F-6C96-4856-BEDC-EA580249C564}" type="slidenum">
              <a:rPr lang="en-US" altLang="en-US"/>
              <a:pPr/>
              <a:t>‹#›</a:t>
            </a:fld>
            <a:endParaRPr lang="en-US" altLang="en-US"/>
          </a:p>
        </p:txBody>
      </p:sp>
    </p:spTree>
    <p:extLst>
      <p:ext uri="{BB962C8B-B14F-4D97-AF65-F5344CB8AC3E}">
        <p14:creationId xmlns:p14="http://schemas.microsoft.com/office/powerpoint/2010/main" val="41594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D3391AE-A86C-4D6F-9C91-4127C359599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What We Can Learn From Genesis 1-7</a:t>
            </a:r>
            <a:endParaRPr lang="en-US" sz="2800" b="1" dirty="0">
              <a:effectLst>
                <a:outerShdw blurRad="38100" dist="38100" dir="2700000" algn="tl">
                  <a:srgbClr val="000000">
                    <a:alpha val="43137"/>
                  </a:srgbClr>
                </a:outerShdw>
              </a:effectLst>
            </a:endParaRPr>
          </a:p>
        </p:txBody>
      </p:sp>
      <p:sp>
        <p:nvSpPr>
          <p:cNvPr id="5" name="TextBox 4"/>
          <p:cNvSpPr txBox="1"/>
          <p:nvPr/>
        </p:nvSpPr>
        <p:spPr>
          <a:xfrm>
            <a:off x="381000" y="2348805"/>
            <a:ext cx="8077200" cy="2123658"/>
          </a:xfrm>
          <a:prstGeom prst="rect">
            <a:avLst/>
          </a:prstGeom>
          <a:noFill/>
        </p:spPr>
        <p:txBody>
          <a:bodyPr wrap="square" rtlCol="0">
            <a:spAutoFit/>
          </a:bodyPr>
          <a:lstStyle/>
          <a:p>
            <a:pPr algn="ctr"/>
            <a:r>
              <a:rPr lang="en-US" sz="2800" b="1" dirty="0" smtClean="0"/>
              <a:t>Sunday</a:t>
            </a:r>
          </a:p>
          <a:p>
            <a:pPr algn="ctr"/>
            <a:r>
              <a:rPr lang="en-US" sz="2800" b="1" dirty="0" smtClean="0"/>
              <a:t>December 18, 2016</a:t>
            </a:r>
          </a:p>
          <a:p>
            <a:pPr algn="ctr"/>
            <a:r>
              <a:rPr lang="en-US" sz="2800" b="1" dirty="0" smtClean="0"/>
              <a:t>11:00 am</a:t>
            </a:r>
            <a:endParaRPr lang="en-US" sz="2800" b="1" dirty="0"/>
          </a:p>
          <a:p>
            <a:pPr algn="ctr"/>
            <a:endParaRPr lang="en-US" sz="2800" b="1" dirty="0" smtClean="0"/>
          </a:p>
          <a:p>
            <a:pPr algn="ctr"/>
            <a:r>
              <a:rPr lang="en-US" sz="2000" i="1" dirty="0" smtClean="0"/>
              <a:t>Jeff Smelser at Exton</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Jeff Smelser\My Documents\wp\sermons\Thayer Street\timeline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7478712"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Jeff Smelser\My Documents\wp\sermons\Thayer Street\timeline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7478712"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Documents and Settings\Jeff Smelser\My Documents\wp\sermons\Thayer Street\timeline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7478712"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Jeff Smelser\My Documents\wp\sermons\Thayer Street\timeline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7478712"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Documents and Settings\Jeff Smelser\My Documents\wp\sermons\Thayer Street\timeline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7478712"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C:\Documents and Settings\Jeff Smelser\My Documents\wp\sermons\Thayer Street\timelinewho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7478712" cy="1362075"/>
          </a:xfrm>
          <a:prstGeom prst="rect">
            <a:avLst/>
          </a:prstGeom>
          <a:noFill/>
          <a:extLst>
            <a:ext uri="{909E8E84-426E-40DD-AFC4-6F175D3DCCD1}">
              <a14:hiddenFill xmlns:a14="http://schemas.microsoft.com/office/drawing/2010/main">
                <a:solidFill>
                  <a:srgbClr val="FFFFFF"/>
                </a:solidFill>
              </a14:hiddenFill>
            </a:ext>
          </a:extLst>
        </p:spPr>
      </p:pic>
      <p:sp>
        <p:nvSpPr>
          <p:cNvPr id="18439" name="Text Box 7"/>
          <p:cNvSpPr txBox="1">
            <a:spLocks noChangeArrowheads="1"/>
          </p:cNvSpPr>
          <p:nvPr/>
        </p:nvSpPr>
        <p:spPr bwMode="auto">
          <a:xfrm>
            <a:off x="1524000" y="2468563"/>
            <a:ext cx="6172200" cy="2138362"/>
          </a:xfrm>
          <a:prstGeom prst="rect">
            <a:avLst/>
          </a:prstGeom>
          <a:gradFill>
            <a:gsLst>
              <a:gs pos="0">
                <a:srgbClr val="5E9EFF"/>
              </a:gs>
              <a:gs pos="39999">
                <a:srgbClr val="85C2FF"/>
              </a:gs>
              <a:gs pos="70000">
                <a:srgbClr val="C4D6EB"/>
              </a:gs>
              <a:gs pos="100000">
                <a:srgbClr val="FFEBFA"/>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p>
            <a:pPr>
              <a:spcBef>
                <a:spcPct val="50000"/>
              </a:spcBef>
            </a:pPr>
            <a:r>
              <a:rPr lang="en-US" altLang="en-US" b="1">
                <a:latin typeface="Arial" charset="0"/>
              </a:rPr>
              <a:t>Important Concepts:</a:t>
            </a:r>
          </a:p>
          <a:p>
            <a:pPr>
              <a:spcBef>
                <a:spcPct val="50000"/>
              </a:spcBef>
            </a:pPr>
            <a:endParaRPr lang="en-US" altLang="en-US" b="1">
              <a:latin typeface="Arial" charset="0"/>
            </a:endParaRPr>
          </a:p>
          <a:p>
            <a:pPr>
              <a:spcBef>
                <a:spcPct val="50000"/>
              </a:spcBef>
            </a:pPr>
            <a:endParaRPr lang="en-US" altLang="en-US" b="1">
              <a:latin typeface="Arial" charset="0"/>
            </a:endParaRPr>
          </a:p>
          <a:p>
            <a:pPr>
              <a:spcBef>
                <a:spcPct val="50000"/>
              </a:spcBef>
            </a:pPr>
            <a:endParaRPr lang="en-US" altLang="en-US" b="1">
              <a:solidFill>
                <a:srgbClr val="000066"/>
              </a:solidFill>
              <a:effectLst>
                <a:outerShdw blurRad="38100" dist="38100" dir="2700000" algn="tl">
                  <a:srgbClr val="000000"/>
                </a:outerShdw>
              </a:effectLst>
              <a:latin typeface="Arial" charset="0"/>
            </a:endParaRPr>
          </a:p>
        </p:txBody>
      </p:sp>
      <p:sp>
        <p:nvSpPr>
          <p:cNvPr id="18440" name="Text Box 8"/>
          <p:cNvSpPr txBox="1">
            <a:spLocks noChangeArrowheads="1"/>
          </p:cNvSpPr>
          <p:nvPr/>
        </p:nvSpPr>
        <p:spPr bwMode="auto">
          <a:xfrm>
            <a:off x="1752600" y="3155950"/>
            <a:ext cx="5207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buFontTx/>
              <a:buChar char="•"/>
            </a:pPr>
            <a:r>
              <a:rPr lang="en-US" altLang="en-US">
                <a:latin typeface="Arial" charset="0"/>
              </a:rPr>
              <a:t> sacrifice required for sin</a:t>
            </a:r>
          </a:p>
          <a:p>
            <a:pPr>
              <a:buFontTx/>
              <a:buChar char="•"/>
            </a:pPr>
            <a:r>
              <a:rPr lang="en-US" altLang="en-US">
                <a:latin typeface="Arial" charset="0"/>
              </a:rPr>
              <a:t> priest needed as an intercessor</a:t>
            </a:r>
          </a:p>
          <a:p>
            <a:pPr>
              <a:buFontTx/>
              <a:buChar char="•"/>
            </a:pPr>
            <a:r>
              <a:rPr lang="en-US" altLang="en-US">
                <a:latin typeface="Arial" charset="0"/>
              </a:rPr>
              <a:t> Jesus role as king over his kingdom</a:t>
            </a:r>
            <a:endParaRPr lang="en-US" altLang="en-US"/>
          </a:p>
        </p:txBody>
      </p:sp>
      <p:sp>
        <p:nvSpPr>
          <p:cNvPr id="18441" name="Text Box 9"/>
          <p:cNvSpPr txBox="1">
            <a:spLocks noChangeArrowheads="1"/>
          </p:cNvSpPr>
          <p:nvPr/>
        </p:nvSpPr>
        <p:spPr bwMode="auto">
          <a:xfrm>
            <a:off x="1752600" y="2967038"/>
            <a:ext cx="6172200" cy="2138362"/>
          </a:xfrm>
          <a:prstGeom prst="rect">
            <a:avLst/>
          </a:prstGeom>
          <a:gradFill>
            <a:gsLst>
              <a:gs pos="0">
                <a:srgbClr val="5E9EFF"/>
              </a:gs>
              <a:gs pos="39999">
                <a:srgbClr val="85C2FF"/>
              </a:gs>
              <a:gs pos="70000">
                <a:srgbClr val="C4D6EB"/>
              </a:gs>
              <a:gs pos="100000">
                <a:srgbClr val="FFEBFA"/>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p>
            <a:pPr>
              <a:spcBef>
                <a:spcPct val="50000"/>
              </a:spcBef>
            </a:pPr>
            <a:r>
              <a:rPr lang="en-US" altLang="en-US" b="1">
                <a:latin typeface="Arial" charset="0"/>
              </a:rPr>
              <a:t>More Fundamentally,</a:t>
            </a:r>
          </a:p>
          <a:p>
            <a:pPr>
              <a:spcBef>
                <a:spcPct val="50000"/>
              </a:spcBef>
            </a:pPr>
            <a:r>
              <a:rPr lang="en-US" altLang="en-US" b="1">
                <a:latin typeface="Arial" charset="0"/>
              </a:rPr>
              <a:t>We learn about God and about ourselves</a:t>
            </a:r>
          </a:p>
          <a:p>
            <a:pPr>
              <a:spcBef>
                <a:spcPct val="50000"/>
              </a:spcBef>
            </a:pPr>
            <a:endParaRPr lang="en-US" altLang="en-US" b="1">
              <a:latin typeface="Arial" charset="0"/>
            </a:endParaRPr>
          </a:p>
          <a:p>
            <a:pPr>
              <a:spcBef>
                <a:spcPct val="50000"/>
              </a:spcBef>
            </a:pPr>
            <a:endParaRPr lang="en-US" altLang="en-US" b="1">
              <a:solidFill>
                <a:srgbClr val="000066"/>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4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40">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440">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animBg="1" autoUpdateAnimBg="0"/>
      <p:bldP spid="18440" grpId="0" build="p" autoUpdateAnimBg="0"/>
      <p:bldP spid="18441"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Text Box 5"/>
          <p:cNvSpPr txBox="1">
            <a:spLocks noChangeArrowheads="1"/>
          </p:cNvSpPr>
          <p:nvPr/>
        </p:nvSpPr>
        <p:spPr bwMode="auto">
          <a:xfrm>
            <a:off x="1752600" y="2967038"/>
            <a:ext cx="6172200" cy="2138362"/>
          </a:xfrm>
          <a:prstGeom prst="rect">
            <a:avLst/>
          </a:prstGeom>
          <a:gradFill>
            <a:gsLst>
              <a:gs pos="0">
                <a:srgbClr val="5E9EFF"/>
              </a:gs>
              <a:gs pos="39999">
                <a:srgbClr val="85C2FF"/>
              </a:gs>
              <a:gs pos="70000">
                <a:srgbClr val="C4D6EB"/>
              </a:gs>
              <a:gs pos="100000">
                <a:srgbClr val="FFEBFA"/>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b="1">
                <a:latin typeface="Arial" charset="0"/>
              </a:defRPr>
            </a:lvl1pPr>
          </a:lstStyle>
          <a:p>
            <a:r>
              <a:rPr lang="en-US" altLang="en-US" dirty="0"/>
              <a:t>More Fundamentally,</a:t>
            </a:r>
          </a:p>
          <a:p>
            <a:r>
              <a:rPr lang="en-US" altLang="en-US" dirty="0"/>
              <a:t>We learn about God and about ourselves</a:t>
            </a:r>
          </a:p>
          <a:p>
            <a:endParaRPr lang="en-US" altLang="en-US" dirty="0"/>
          </a:p>
          <a:p>
            <a:endParaRPr lang="en-US"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752600" y="776288"/>
            <a:ext cx="6172200" cy="4329112"/>
          </a:xfrm>
          <a:prstGeom prst="rect">
            <a:avLst/>
          </a:prstGeom>
          <a:gradFill>
            <a:gsLst>
              <a:gs pos="0">
                <a:srgbClr val="5E9EFF"/>
              </a:gs>
              <a:gs pos="39999">
                <a:srgbClr val="85C2FF"/>
              </a:gs>
              <a:gs pos="70000">
                <a:srgbClr val="C4D6EB"/>
              </a:gs>
              <a:gs pos="100000">
                <a:srgbClr val="FFEBFA"/>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b="1">
                <a:latin typeface="Arial" charset="0"/>
              </a:defRPr>
            </a:lvl1pPr>
          </a:lstStyle>
          <a:p>
            <a:r>
              <a:rPr lang="en-US" altLang="en-US"/>
              <a:t>More Fundamentally,</a:t>
            </a:r>
          </a:p>
          <a:p>
            <a:r>
              <a:rPr lang="en-US" altLang="en-US"/>
              <a:t>We learn about God and about ourselves</a:t>
            </a:r>
          </a:p>
          <a:p>
            <a:endParaRPr lang="en-US" altLang="en-US"/>
          </a:p>
          <a:p>
            <a:endParaRPr lang="en-US" altLang="en-US"/>
          </a:p>
          <a:p>
            <a:endParaRPr lang="en-US" altLang="en-US"/>
          </a:p>
          <a:p>
            <a:endParaRPr lang="en-US" altLang="en-US"/>
          </a:p>
          <a:p>
            <a:endParaRPr lang="en-US" altLang="en-US"/>
          </a:p>
          <a:p>
            <a:endParaRPr lang="en-US" altLang="en-US"/>
          </a:p>
        </p:txBody>
      </p:sp>
      <p:sp>
        <p:nvSpPr>
          <p:cNvPr id="39939" name="WordArt 3"/>
          <p:cNvSpPr>
            <a:spLocks noChangeArrowheads="1" noChangeShapeType="1" noTextEdit="1"/>
          </p:cNvSpPr>
          <p:nvPr/>
        </p:nvSpPr>
        <p:spPr bwMode="auto">
          <a:xfrm>
            <a:off x="2057400" y="2276475"/>
            <a:ext cx="5486400" cy="145732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en-US" sz="3600" kern="10">
                <a:ln w="25400">
                  <a:solidFill>
                    <a:srgbClr val="000000"/>
                  </a:solidFill>
                  <a:round/>
                  <a:headEnd/>
                  <a:tailEnd/>
                </a:ln>
                <a:solidFill>
                  <a:schemeClr val="bg1"/>
                </a:solidFill>
                <a:latin typeface="Arial Black"/>
              </a:rPr>
              <a:t>God is Holy &amp; Righteous</a:t>
            </a:r>
          </a:p>
        </p:txBody>
      </p:sp>
      <p:sp>
        <p:nvSpPr>
          <p:cNvPr id="39940" name="WordArt 4"/>
          <p:cNvSpPr>
            <a:spLocks noChangeArrowheads="1" noChangeShapeType="1" noTextEdit="1"/>
          </p:cNvSpPr>
          <p:nvPr/>
        </p:nvSpPr>
        <p:spPr bwMode="auto">
          <a:xfrm>
            <a:off x="2057400" y="3462338"/>
            <a:ext cx="3019425" cy="881062"/>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en-US" sz="3600" kern="10">
                <a:ln w="25400">
                  <a:solidFill>
                    <a:srgbClr val="000000"/>
                  </a:solidFill>
                  <a:round/>
                  <a:headEnd/>
                  <a:tailEnd/>
                </a:ln>
                <a:solidFill>
                  <a:srgbClr val="808080"/>
                </a:solidFill>
                <a:latin typeface="Arial Black"/>
              </a:rPr>
              <a:t>We are not</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399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0" fill="hold" grpId="0" nodeType="clickEffect">
                                  <p:stCondLst>
                                    <p:cond delay="0"/>
                                  </p:stCondLst>
                                  <p:childTnLst>
                                    <p:set>
                                      <p:cBhvr>
                                        <p:cTn id="10" dur="1" fill="hold">
                                          <p:stCondLst>
                                            <p:cond delay="499"/>
                                          </p:stCondLst>
                                        </p:cTn>
                                        <p:tgtEl>
                                          <p:spTgt spid="39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p:bldP spid="3994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762000" y="533400"/>
            <a:ext cx="7543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effectLst>
                  <a:outerShdw blurRad="38100" dist="38100" dir="2700000" algn="tl">
                    <a:srgbClr val="808080"/>
                  </a:outerShdw>
                </a:effectLst>
                <a:latin typeface="Arial" charset="0"/>
              </a:rPr>
              <a:t>Gen 1: Creation</a:t>
            </a:r>
          </a:p>
          <a:p>
            <a:pPr>
              <a:spcBef>
                <a:spcPct val="50000"/>
              </a:spcBef>
            </a:pPr>
            <a:r>
              <a:rPr lang="en-US" altLang="en-US" sz="2800" b="1" i="1" dirty="0">
                <a:effectLst>
                  <a:outerShdw blurRad="38100" dist="38100" dir="2700000" algn="tl">
                    <a:srgbClr val="808080"/>
                  </a:outerShdw>
                </a:effectLst>
                <a:latin typeface="Arial" charset="0"/>
              </a:rPr>
              <a:t>	</a:t>
            </a:r>
            <a:r>
              <a:rPr lang="en-US" altLang="en-US" sz="2800" b="1" i="1" u="sng" dirty="0">
                <a:latin typeface="Arial" charset="0"/>
              </a:rPr>
              <a:t>Everything God does is Good</a:t>
            </a:r>
            <a:endParaRPr lang="en-US" altLang="en-US" i="1" dirty="0"/>
          </a:p>
        </p:txBody>
      </p:sp>
      <p:sp>
        <p:nvSpPr>
          <p:cNvPr id="40965" name="Text Box 5"/>
          <p:cNvSpPr txBox="1">
            <a:spLocks noChangeArrowheads="1"/>
          </p:cNvSpPr>
          <p:nvPr/>
        </p:nvSpPr>
        <p:spPr bwMode="auto">
          <a:xfrm>
            <a:off x="685800" y="1762125"/>
            <a:ext cx="7239000" cy="1600438"/>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b="1">
                <a:latin typeface="Arial" charset="0"/>
              </a:defRPr>
            </a:lvl1pPr>
          </a:lstStyle>
          <a:p>
            <a:r>
              <a:rPr lang="en-US" altLang="en-US" sz="2800" dirty="0">
                <a:latin typeface="Palatino Linotype" panose="02040502050505030304" pitchFamily="18" charset="0"/>
              </a:rPr>
              <a:t>Genesis 1:31</a:t>
            </a:r>
          </a:p>
          <a:p>
            <a:r>
              <a:rPr lang="en-US" altLang="en-US" sz="2800" b="0" dirty="0">
                <a:latin typeface="Palatino Linotype" panose="02040502050505030304" pitchFamily="18" charset="0"/>
              </a:rPr>
              <a:t>And God saw everything that he had made, and behold, it was very good.</a:t>
            </a:r>
          </a:p>
        </p:txBody>
      </p:sp>
      <p:sp>
        <p:nvSpPr>
          <p:cNvPr id="40967" name="Text Box 7"/>
          <p:cNvSpPr txBox="1">
            <a:spLocks noChangeArrowheads="1"/>
          </p:cNvSpPr>
          <p:nvPr/>
        </p:nvSpPr>
        <p:spPr bwMode="auto">
          <a:xfrm>
            <a:off x="990600" y="2249488"/>
            <a:ext cx="7391400" cy="2462213"/>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b="1">
                <a:latin typeface="Arial" charset="0"/>
              </a:defRPr>
            </a:lvl1pPr>
          </a:lstStyle>
          <a:p>
            <a:r>
              <a:rPr lang="en-US" altLang="en-US" sz="2800" dirty="0">
                <a:latin typeface="Palatino Linotype" panose="02040502050505030304" pitchFamily="18" charset="0"/>
              </a:rPr>
              <a:t>James 1:17</a:t>
            </a:r>
          </a:p>
          <a:p>
            <a:r>
              <a:rPr lang="en-US" altLang="en-US" sz="2800" b="0" dirty="0">
                <a:latin typeface="Palatino Linotype" panose="02040502050505030304" pitchFamily="18" charset="0"/>
              </a:rPr>
              <a:t>Every good gift and every perfect gift is from above, coming down from the Father of lights with whom there is no variation or shadow due to change.</a:t>
            </a:r>
          </a:p>
        </p:txBody>
      </p:sp>
      <p:sp>
        <p:nvSpPr>
          <p:cNvPr id="40969" name="Text Box 9"/>
          <p:cNvSpPr txBox="1">
            <a:spLocks noChangeArrowheads="1"/>
          </p:cNvSpPr>
          <p:nvPr/>
        </p:nvSpPr>
        <p:spPr bwMode="auto">
          <a:xfrm>
            <a:off x="1371600" y="2743200"/>
            <a:ext cx="7315200" cy="2031325"/>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b="1">
                <a:latin typeface="Arial" charset="0"/>
              </a:defRPr>
            </a:lvl1pPr>
          </a:lstStyle>
          <a:p>
            <a:r>
              <a:rPr lang="en-US" altLang="en-US" sz="2800" dirty="0">
                <a:latin typeface="Palatino Linotype" panose="02040502050505030304" pitchFamily="18" charset="0"/>
              </a:rPr>
              <a:t>1 John 1:5</a:t>
            </a:r>
          </a:p>
          <a:p>
            <a:r>
              <a:rPr lang="en-US" altLang="en-US" sz="2800" b="0" dirty="0">
                <a:latin typeface="Palatino Linotype" panose="02040502050505030304" pitchFamily="18" charset="0"/>
              </a:rPr>
              <a:t>This is the message we have heard from him and proclaim to you, that God is light, and in him is no darkness at all.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autoUpdateAnimBg="0"/>
      <p:bldP spid="40967" grpId="0" animBg="1" autoUpdateAnimBg="0"/>
      <p:bldP spid="40969"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3"/>
          <p:cNvSpPr txBox="1">
            <a:spLocks noChangeArrowheads="1"/>
          </p:cNvSpPr>
          <p:nvPr/>
        </p:nvSpPr>
        <p:spPr bwMode="auto">
          <a:xfrm>
            <a:off x="762000" y="533400"/>
            <a:ext cx="7543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effectLst>
                  <a:outerShdw blurRad="38100" dist="38100" dir="2700000" algn="tl">
                    <a:srgbClr val="808080"/>
                  </a:outerShdw>
                </a:effectLst>
                <a:latin typeface="Arial" charset="0"/>
              </a:rPr>
              <a:t>Gen 3: 1st Sin</a:t>
            </a:r>
          </a:p>
          <a:p>
            <a:pPr>
              <a:spcBef>
                <a:spcPct val="50000"/>
              </a:spcBef>
            </a:pPr>
            <a:r>
              <a:rPr lang="en-US" altLang="en-US" sz="2800" b="1" i="1" dirty="0">
                <a:effectLst>
                  <a:outerShdw blurRad="38100" dist="38100" dir="2700000" algn="tl">
                    <a:srgbClr val="808080"/>
                  </a:outerShdw>
                </a:effectLst>
                <a:latin typeface="Arial" charset="0"/>
              </a:rPr>
              <a:t>	</a:t>
            </a:r>
            <a:r>
              <a:rPr lang="en-US" altLang="en-US" sz="2800" b="1" i="1" u="sng" dirty="0">
                <a:latin typeface="Arial" charset="0"/>
              </a:rPr>
              <a:t>Why do we need Salvation?</a:t>
            </a:r>
            <a:endParaRPr lang="en-US" altLang="en-US" i="1" dirty="0"/>
          </a:p>
        </p:txBody>
      </p:sp>
      <p:sp>
        <p:nvSpPr>
          <p:cNvPr id="41988" name="Text Box 4"/>
          <p:cNvSpPr txBox="1">
            <a:spLocks noChangeArrowheads="1"/>
          </p:cNvSpPr>
          <p:nvPr/>
        </p:nvSpPr>
        <p:spPr bwMode="auto">
          <a:xfrm>
            <a:off x="457200" y="2251988"/>
            <a:ext cx="7239000" cy="2031325"/>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1:27   In God’s image</a:t>
            </a:r>
          </a:p>
          <a:p>
            <a:r>
              <a:rPr lang="en-US" altLang="en-US" b="0" dirty="0"/>
              <a:t>So God created man in his own image, in the image of God he created him; male and female he created them.</a:t>
            </a:r>
          </a:p>
        </p:txBody>
      </p:sp>
      <p:sp>
        <p:nvSpPr>
          <p:cNvPr id="41989" name="Text Box 5"/>
          <p:cNvSpPr txBox="1">
            <a:spLocks noChangeArrowheads="1"/>
          </p:cNvSpPr>
          <p:nvPr/>
        </p:nvSpPr>
        <p:spPr bwMode="auto">
          <a:xfrm>
            <a:off x="762000" y="2667000"/>
            <a:ext cx="7391400" cy="1815882"/>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1:28      Blessed</a:t>
            </a:r>
          </a:p>
          <a:p>
            <a:r>
              <a:rPr lang="en-US" altLang="en-US" b="0" dirty="0"/>
              <a:t>And God blessed them. </a:t>
            </a:r>
          </a:p>
          <a:p>
            <a:endParaRPr lang="en-US" altLang="en-US" b="0" dirty="0"/>
          </a:p>
        </p:txBody>
      </p:sp>
      <p:sp>
        <p:nvSpPr>
          <p:cNvPr id="41990" name="Text Box 6"/>
          <p:cNvSpPr txBox="1">
            <a:spLocks noChangeArrowheads="1"/>
          </p:cNvSpPr>
          <p:nvPr/>
        </p:nvSpPr>
        <p:spPr bwMode="auto">
          <a:xfrm>
            <a:off x="1143000" y="3124200"/>
            <a:ext cx="7543800" cy="289310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1:28b    Over God’s creation</a:t>
            </a:r>
          </a:p>
          <a:p>
            <a:r>
              <a:rPr lang="en-US" altLang="en-US" b="0" dirty="0"/>
              <a:t>And God said to them, “Be fruitful and multiply and fill the earth and subdue it and have dominion over the fish of the sea and over the birds of the heavens and over every living thing that moves on the earth.”</a:t>
            </a:r>
          </a:p>
        </p:txBody>
      </p:sp>
      <p:sp>
        <p:nvSpPr>
          <p:cNvPr id="41992" name="Text Box 8"/>
          <p:cNvSpPr txBox="1">
            <a:spLocks noChangeArrowheads="1"/>
          </p:cNvSpPr>
          <p:nvPr/>
        </p:nvSpPr>
        <p:spPr bwMode="auto">
          <a:xfrm>
            <a:off x="304800" y="17526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latin typeface="Arial" charset="0"/>
              </a:rPr>
              <a:t>Man’s Standing at the first...</a:t>
            </a:r>
          </a:p>
        </p:txBody>
      </p:sp>
      <p:sp>
        <p:nvSpPr>
          <p:cNvPr id="41993" name="Text Box 9"/>
          <p:cNvSpPr txBox="1">
            <a:spLocks noChangeArrowheads="1"/>
          </p:cNvSpPr>
          <p:nvPr/>
        </p:nvSpPr>
        <p:spPr bwMode="auto">
          <a:xfrm>
            <a:off x="1524000" y="3581400"/>
            <a:ext cx="7543800" cy="2554545"/>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2:8-9    In Eden with tree of Life</a:t>
            </a:r>
          </a:p>
          <a:p>
            <a:r>
              <a:rPr lang="en-US" altLang="en-US" sz="2400" b="0" dirty="0"/>
              <a:t>And the Lord God planted a garden in Eden, in the east, and there he put the man whom he had formed. And out of the ground the Lord God made to spring up every tree that is pleasant to the sight and good for food. The tree of life was in the midst of the garden...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9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99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19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autoUpdateAnimBg="0"/>
      <p:bldP spid="41989" grpId="0" animBg="1" autoUpdateAnimBg="0"/>
      <p:bldP spid="41990" grpId="0" animBg="1" autoUpdateAnimBg="0"/>
      <p:bldP spid="41992" grpId="0" autoUpdateAnimBg="0"/>
      <p:bldP spid="4199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Jeff Smelser\My Documents\wp\sermons\Thayer Street\timeline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447675"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3"/>
          <p:cNvSpPr txBox="1">
            <a:spLocks noChangeArrowheads="1"/>
          </p:cNvSpPr>
          <p:nvPr/>
        </p:nvSpPr>
        <p:spPr bwMode="auto">
          <a:xfrm>
            <a:off x="762000" y="533400"/>
            <a:ext cx="7543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effectLst>
                  <a:outerShdw blurRad="38100" dist="38100" dir="2700000" algn="tl">
                    <a:srgbClr val="808080"/>
                  </a:outerShdw>
                </a:effectLst>
                <a:latin typeface="Arial" charset="0"/>
              </a:rPr>
              <a:t>Gen 3: 1st Sin</a:t>
            </a:r>
          </a:p>
          <a:p>
            <a:pPr>
              <a:spcBef>
                <a:spcPct val="50000"/>
              </a:spcBef>
            </a:pPr>
            <a:r>
              <a:rPr lang="en-US" altLang="en-US" sz="2800" b="1" i="1" dirty="0">
                <a:effectLst>
                  <a:outerShdw blurRad="38100" dist="38100" dir="2700000" algn="tl">
                    <a:srgbClr val="808080"/>
                  </a:outerShdw>
                </a:effectLst>
                <a:latin typeface="Arial" charset="0"/>
              </a:rPr>
              <a:t>	</a:t>
            </a:r>
            <a:r>
              <a:rPr lang="en-US" altLang="en-US" sz="2800" b="1" i="1" u="sng" dirty="0">
                <a:latin typeface="Arial" charset="0"/>
              </a:rPr>
              <a:t>Why do we need Salvation?</a:t>
            </a:r>
            <a:endParaRPr lang="en-US" altLang="en-US" i="1" dirty="0"/>
          </a:p>
        </p:txBody>
      </p:sp>
      <p:sp>
        <p:nvSpPr>
          <p:cNvPr id="41988" name="Text Box 4"/>
          <p:cNvSpPr txBox="1">
            <a:spLocks noChangeArrowheads="1"/>
          </p:cNvSpPr>
          <p:nvPr/>
        </p:nvSpPr>
        <p:spPr bwMode="auto">
          <a:xfrm>
            <a:off x="457200" y="2251988"/>
            <a:ext cx="72390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1:27   In God’s </a:t>
            </a:r>
            <a:r>
              <a:rPr lang="en-US" altLang="en-US" dirty="0" smtClean="0"/>
              <a:t>image</a:t>
            </a:r>
            <a:endParaRPr lang="en-US" altLang="en-US" dirty="0"/>
          </a:p>
        </p:txBody>
      </p:sp>
      <p:sp>
        <p:nvSpPr>
          <p:cNvPr id="41989" name="Text Box 5"/>
          <p:cNvSpPr txBox="1">
            <a:spLocks noChangeArrowheads="1"/>
          </p:cNvSpPr>
          <p:nvPr/>
        </p:nvSpPr>
        <p:spPr bwMode="auto">
          <a:xfrm>
            <a:off x="762000" y="2667000"/>
            <a:ext cx="73914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1:28      </a:t>
            </a:r>
            <a:r>
              <a:rPr lang="en-US" altLang="en-US" dirty="0" smtClean="0"/>
              <a:t>Blessed</a:t>
            </a:r>
            <a:endParaRPr lang="en-US" altLang="en-US" dirty="0"/>
          </a:p>
        </p:txBody>
      </p:sp>
      <p:sp>
        <p:nvSpPr>
          <p:cNvPr id="41990" name="Text Box 6"/>
          <p:cNvSpPr txBox="1">
            <a:spLocks noChangeArrowheads="1"/>
          </p:cNvSpPr>
          <p:nvPr/>
        </p:nvSpPr>
        <p:spPr bwMode="auto">
          <a:xfrm>
            <a:off x="1143000" y="3124200"/>
            <a:ext cx="75438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1:28b    Over God’s </a:t>
            </a:r>
            <a:r>
              <a:rPr lang="en-US" altLang="en-US" dirty="0" smtClean="0"/>
              <a:t>creation</a:t>
            </a:r>
            <a:endParaRPr lang="en-US" altLang="en-US" dirty="0"/>
          </a:p>
        </p:txBody>
      </p:sp>
      <p:sp>
        <p:nvSpPr>
          <p:cNvPr id="41992" name="Text Box 8"/>
          <p:cNvSpPr txBox="1">
            <a:spLocks noChangeArrowheads="1"/>
          </p:cNvSpPr>
          <p:nvPr/>
        </p:nvSpPr>
        <p:spPr bwMode="auto">
          <a:xfrm>
            <a:off x="304800" y="17526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latin typeface="Arial" charset="0"/>
              </a:rPr>
              <a:t>Man’s Standing at the first...</a:t>
            </a:r>
          </a:p>
        </p:txBody>
      </p:sp>
      <p:sp>
        <p:nvSpPr>
          <p:cNvPr id="41993" name="Text Box 9"/>
          <p:cNvSpPr txBox="1">
            <a:spLocks noChangeArrowheads="1"/>
          </p:cNvSpPr>
          <p:nvPr/>
        </p:nvSpPr>
        <p:spPr bwMode="auto">
          <a:xfrm>
            <a:off x="1524000" y="3581400"/>
            <a:ext cx="75438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2:8-9    In Eden with tree of </a:t>
            </a:r>
            <a:r>
              <a:rPr lang="en-US" altLang="en-US" dirty="0" smtClean="0"/>
              <a:t>Life</a:t>
            </a:r>
            <a:endParaRPr lang="en-US" altLang="en-US" dirty="0"/>
          </a:p>
        </p:txBody>
      </p:sp>
      <p:sp>
        <p:nvSpPr>
          <p:cNvPr id="8" name="Text Box 10"/>
          <p:cNvSpPr txBox="1">
            <a:spLocks noChangeArrowheads="1"/>
          </p:cNvSpPr>
          <p:nvPr/>
        </p:nvSpPr>
        <p:spPr bwMode="auto">
          <a:xfrm>
            <a:off x="457200" y="4546818"/>
            <a:ext cx="7239000" cy="1600438"/>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solidFill>
                  <a:srgbClr val="FF0000"/>
                </a:solidFill>
              </a:rPr>
              <a:t>Genesis 3:23   Cast out of the Garden</a:t>
            </a:r>
          </a:p>
          <a:p>
            <a:r>
              <a:rPr lang="en-US" altLang="en-US" b="0" dirty="0"/>
              <a:t>therefore the Lord God sent him out from the garden of Eden</a:t>
            </a:r>
          </a:p>
        </p:txBody>
      </p:sp>
      <p:sp>
        <p:nvSpPr>
          <p:cNvPr id="9" name="Text Box 11"/>
          <p:cNvSpPr txBox="1">
            <a:spLocks noChangeArrowheads="1"/>
          </p:cNvSpPr>
          <p:nvPr/>
        </p:nvSpPr>
        <p:spPr bwMode="auto">
          <a:xfrm>
            <a:off x="762000" y="4965918"/>
            <a:ext cx="7772400" cy="1815882"/>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solidFill>
                  <a:srgbClr val="FF0000"/>
                </a:solidFill>
              </a:rPr>
              <a:t>Genesis 3:24      Separated from the tree of Life</a:t>
            </a:r>
          </a:p>
          <a:p>
            <a:r>
              <a:rPr lang="en-US" altLang="en-US" sz="2400" b="0" dirty="0"/>
              <a:t>He drove out the man, and at the east of the garden of Eden he placed the cherubim and a flaming sword that turned every way to guard the way to the tree of life.</a:t>
            </a:r>
          </a:p>
        </p:txBody>
      </p:sp>
    </p:spTree>
    <p:extLst>
      <p:ext uri="{BB962C8B-B14F-4D97-AF65-F5344CB8AC3E}">
        <p14:creationId xmlns:p14="http://schemas.microsoft.com/office/powerpoint/2010/main" val="42516611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4544080"/>
            <a:ext cx="9144000" cy="2313920"/>
          </a:xfrm>
          <a:prstGeom prst="rect">
            <a:avLst/>
          </a:prstGeom>
          <a:solidFill>
            <a:schemeClr val="tx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 name="Rectangle 1"/>
          <p:cNvSpPr/>
          <p:nvPr/>
        </p:nvSpPr>
        <p:spPr>
          <a:xfrm>
            <a:off x="5865" y="4048780"/>
            <a:ext cx="9138135" cy="523220"/>
          </a:xfrm>
          <a:prstGeom prst="rect">
            <a:avLst/>
          </a:prstGeom>
          <a:solidFill>
            <a:schemeClr val="bg1">
              <a:lumMod val="75000"/>
            </a:schemeClr>
          </a:solidFill>
        </p:spPr>
        <p:txBody>
          <a:bodyPr wrap="square">
            <a:spAutoFit/>
          </a:bodyPr>
          <a:lstStyle/>
          <a:p>
            <a:pPr>
              <a:spcBef>
                <a:spcPct val="50000"/>
              </a:spcBef>
            </a:pPr>
            <a:r>
              <a:rPr lang="en-US" altLang="en-US" sz="2800" b="1" i="1" dirty="0" smtClean="0">
                <a:latin typeface="Arial" charset="0"/>
              </a:rPr>
              <a:t>		</a:t>
            </a:r>
            <a:r>
              <a:rPr lang="en-US" altLang="en-US" sz="2800" b="1" i="1" u="sng" dirty="0" smtClean="0">
                <a:latin typeface="Arial" charset="0"/>
              </a:rPr>
              <a:t>Sin</a:t>
            </a:r>
            <a:endParaRPr lang="en-US" altLang="en-US" i="1" u="sng" dirty="0"/>
          </a:p>
        </p:txBody>
      </p:sp>
      <p:sp>
        <p:nvSpPr>
          <p:cNvPr id="41987" name="Text Box 3"/>
          <p:cNvSpPr txBox="1">
            <a:spLocks noChangeArrowheads="1"/>
          </p:cNvSpPr>
          <p:nvPr/>
        </p:nvSpPr>
        <p:spPr bwMode="auto">
          <a:xfrm>
            <a:off x="762000" y="533400"/>
            <a:ext cx="7543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effectLst>
                  <a:outerShdw blurRad="38100" dist="38100" dir="2700000" algn="tl">
                    <a:srgbClr val="808080"/>
                  </a:outerShdw>
                </a:effectLst>
                <a:latin typeface="Arial" charset="0"/>
              </a:rPr>
              <a:t>Gen 3: 1st Sin</a:t>
            </a:r>
          </a:p>
          <a:p>
            <a:pPr>
              <a:spcBef>
                <a:spcPct val="50000"/>
              </a:spcBef>
            </a:pPr>
            <a:r>
              <a:rPr lang="en-US" altLang="en-US" sz="2800" b="1" i="1" dirty="0">
                <a:effectLst>
                  <a:outerShdw blurRad="38100" dist="38100" dir="2700000" algn="tl">
                    <a:srgbClr val="808080"/>
                  </a:outerShdw>
                </a:effectLst>
                <a:latin typeface="Arial" charset="0"/>
              </a:rPr>
              <a:t>	</a:t>
            </a:r>
            <a:r>
              <a:rPr lang="en-US" altLang="en-US" sz="2800" b="1" i="1" u="sng" dirty="0">
                <a:latin typeface="Arial" charset="0"/>
              </a:rPr>
              <a:t>Why do we need Salvation?</a:t>
            </a:r>
            <a:endParaRPr lang="en-US" altLang="en-US" i="1" dirty="0"/>
          </a:p>
        </p:txBody>
      </p:sp>
      <p:sp>
        <p:nvSpPr>
          <p:cNvPr id="41988" name="Text Box 4"/>
          <p:cNvSpPr txBox="1">
            <a:spLocks noChangeArrowheads="1"/>
          </p:cNvSpPr>
          <p:nvPr/>
        </p:nvSpPr>
        <p:spPr bwMode="auto">
          <a:xfrm>
            <a:off x="457200" y="2251988"/>
            <a:ext cx="72390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1:27   In God’s </a:t>
            </a:r>
            <a:r>
              <a:rPr lang="en-US" altLang="en-US" dirty="0" smtClean="0"/>
              <a:t>image</a:t>
            </a:r>
            <a:endParaRPr lang="en-US" altLang="en-US" dirty="0"/>
          </a:p>
        </p:txBody>
      </p:sp>
      <p:sp>
        <p:nvSpPr>
          <p:cNvPr id="41989" name="Text Box 5"/>
          <p:cNvSpPr txBox="1">
            <a:spLocks noChangeArrowheads="1"/>
          </p:cNvSpPr>
          <p:nvPr/>
        </p:nvSpPr>
        <p:spPr bwMode="auto">
          <a:xfrm>
            <a:off x="762000" y="2667000"/>
            <a:ext cx="73914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1:28      </a:t>
            </a:r>
            <a:r>
              <a:rPr lang="en-US" altLang="en-US" dirty="0" smtClean="0"/>
              <a:t>Blessed</a:t>
            </a:r>
            <a:endParaRPr lang="en-US" altLang="en-US" dirty="0"/>
          </a:p>
        </p:txBody>
      </p:sp>
      <p:sp>
        <p:nvSpPr>
          <p:cNvPr id="41990" name="Text Box 6"/>
          <p:cNvSpPr txBox="1">
            <a:spLocks noChangeArrowheads="1"/>
          </p:cNvSpPr>
          <p:nvPr/>
        </p:nvSpPr>
        <p:spPr bwMode="auto">
          <a:xfrm>
            <a:off x="1143000" y="3124200"/>
            <a:ext cx="75438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1:28b    Over God’s </a:t>
            </a:r>
            <a:r>
              <a:rPr lang="en-US" altLang="en-US" dirty="0" smtClean="0"/>
              <a:t>creation</a:t>
            </a:r>
            <a:endParaRPr lang="en-US" altLang="en-US" dirty="0"/>
          </a:p>
        </p:txBody>
      </p:sp>
      <p:sp>
        <p:nvSpPr>
          <p:cNvPr id="41992" name="Text Box 8"/>
          <p:cNvSpPr txBox="1">
            <a:spLocks noChangeArrowheads="1"/>
          </p:cNvSpPr>
          <p:nvPr/>
        </p:nvSpPr>
        <p:spPr bwMode="auto">
          <a:xfrm>
            <a:off x="304800" y="17526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latin typeface="Arial" charset="0"/>
              </a:rPr>
              <a:t>Man’s Standing at the first...</a:t>
            </a:r>
          </a:p>
        </p:txBody>
      </p:sp>
      <p:sp>
        <p:nvSpPr>
          <p:cNvPr id="41993" name="Text Box 9"/>
          <p:cNvSpPr txBox="1">
            <a:spLocks noChangeArrowheads="1"/>
          </p:cNvSpPr>
          <p:nvPr/>
        </p:nvSpPr>
        <p:spPr bwMode="auto">
          <a:xfrm>
            <a:off x="1524000" y="3581400"/>
            <a:ext cx="75438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2:8-9    In Eden with tree of </a:t>
            </a:r>
            <a:r>
              <a:rPr lang="en-US" altLang="en-US" dirty="0" smtClean="0"/>
              <a:t>Life</a:t>
            </a:r>
            <a:endParaRPr lang="en-US" altLang="en-US" dirty="0"/>
          </a:p>
        </p:txBody>
      </p:sp>
      <p:sp>
        <p:nvSpPr>
          <p:cNvPr id="8" name="Text Box 10"/>
          <p:cNvSpPr txBox="1">
            <a:spLocks noChangeArrowheads="1"/>
          </p:cNvSpPr>
          <p:nvPr/>
        </p:nvSpPr>
        <p:spPr bwMode="auto">
          <a:xfrm>
            <a:off x="457200" y="4544080"/>
            <a:ext cx="72390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solidFill>
                  <a:srgbClr val="FF0000"/>
                </a:solidFill>
              </a:rPr>
              <a:t>Genesis 3:23   Cast out of the </a:t>
            </a:r>
            <a:r>
              <a:rPr lang="en-US" altLang="en-US" dirty="0" smtClean="0">
                <a:solidFill>
                  <a:srgbClr val="FF0000"/>
                </a:solidFill>
              </a:rPr>
              <a:t>Garden</a:t>
            </a:r>
            <a:endParaRPr lang="en-US" altLang="en-US" dirty="0">
              <a:solidFill>
                <a:srgbClr val="FF0000"/>
              </a:solidFill>
            </a:endParaRPr>
          </a:p>
        </p:txBody>
      </p:sp>
      <p:sp>
        <p:nvSpPr>
          <p:cNvPr id="9" name="Text Box 11"/>
          <p:cNvSpPr txBox="1">
            <a:spLocks noChangeArrowheads="1"/>
          </p:cNvSpPr>
          <p:nvPr/>
        </p:nvSpPr>
        <p:spPr bwMode="auto">
          <a:xfrm>
            <a:off x="762000" y="4963180"/>
            <a:ext cx="7772400" cy="52322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solidFill>
                  <a:srgbClr val="FF0000"/>
                </a:solidFill>
              </a:rPr>
              <a:t>Genesis 3:24      Separated from the tree of </a:t>
            </a:r>
            <a:r>
              <a:rPr lang="en-US" altLang="en-US" dirty="0" smtClean="0">
                <a:solidFill>
                  <a:srgbClr val="FF0000"/>
                </a:solidFill>
              </a:rPr>
              <a:t>Life</a:t>
            </a:r>
            <a:endParaRPr lang="en-US" altLang="en-US" dirty="0">
              <a:solidFill>
                <a:srgbClr val="FF0000"/>
              </a:solidFill>
            </a:endParaRPr>
          </a:p>
        </p:txBody>
      </p:sp>
      <p:sp>
        <p:nvSpPr>
          <p:cNvPr id="11" name="Text Box 14"/>
          <p:cNvSpPr txBox="1">
            <a:spLocks noChangeArrowheads="1"/>
          </p:cNvSpPr>
          <p:nvPr/>
        </p:nvSpPr>
        <p:spPr bwMode="auto">
          <a:xfrm>
            <a:off x="1828800" y="5715000"/>
            <a:ext cx="3657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i="1" dirty="0">
                <a:solidFill>
                  <a:schemeClr val="bg1"/>
                </a:solidFill>
                <a:latin typeface="Arial" charset="0"/>
              </a:rPr>
              <a:t>Have we </a:t>
            </a:r>
            <a:r>
              <a:rPr lang="en-US" altLang="en-US" sz="2800" b="1" i="1" dirty="0" smtClean="0">
                <a:solidFill>
                  <a:schemeClr val="bg1"/>
                </a:solidFill>
                <a:latin typeface="Arial" charset="0"/>
              </a:rPr>
              <a:t>sinned?</a:t>
            </a:r>
            <a:endParaRPr lang="en-US" altLang="en-US" dirty="0">
              <a:solidFill>
                <a:schemeClr val="bg1"/>
              </a:solidFill>
            </a:endParaRPr>
          </a:p>
        </p:txBody>
      </p:sp>
    </p:spTree>
    <p:extLst>
      <p:ext uri="{BB962C8B-B14F-4D97-AF65-F5344CB8AC3E}">
        <p14:creationId xmlns:p14="http://schemas.microsoft.com/office/powerpoint/2010/main" val="38263669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1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762000" y="533400"/>
            <a:ext cx="7543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effectLst>
                  <a:outerShdw blurRad="38100" dist="38100" dir="2700000" algn="tl">
                    <a:srgbClr val="808080"/>
                  </a:outerShdw>
                </a:effectLst>
                <a:latin typeface="Arial" charset="0"/>
              </a:rPr>
              <a:t>Gen 4: Cain &amp; Abel</a:t>
            </a:r>
          </a:p>
          <a:p>
            <a:pPr>
              <a:spcBef>
                <a:spcPct val="50000"/>
              </a:spcBef>
            </a:pPr>
            <a:r>
              <a:rPr lang="en-US" altLang="en-US" sz="2800" b="1" i="1" dirty="0">
                <a:effectLst>
                  <a:outerShdw blurRad="38100" dist="38100" dir="2700000" algn="tl">
                    <a:srgbClr val="808080"/>
                  </a:outerShdw>
                </a:effectLst>
                <a:latin typeface="Arial" charset="0"/>
              </a:rPr>
              <a:t>	</a:t>
            </a:r>
            <a:r>
              <a:rPr lang="en-US" altLang="en-US" sz="2800" b="1" i="1" u="sng" dirty="0">
                <a:latin typeface="Arial" charset="0"/>
              </a:rPr>
              <a:t>Is One Religion as Good as Another?</a:t>
            </a:r>
            <a:endParaRPr lang="en-US" altLang="en-US" i="1"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762000" y="533400"/>
            <a:ext cx="7543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effectLst>
                  <a:outerShdw blurRad="38100" dist="38100" dir="2700000" algn="tl">
                    <a:srgbClr val="808080"/>
                  </a:outerShdw>
                </a:effectLst>
                <a:latin typeface="Arial" charset="0"/>
              </a:rPr>
              <a:t>Gen 6-8: Flood</a:t>
            </a:r>
          </a:p>
          <a:p>
            <a:pPr>
              <a:spcBef>
                <a:spcPct val="50000"/>
              </a:spcBef>
            </a:pPr>
            <a:r>
              <a:rPr lang="en-US" altLang="en-US" sz="2800" b="1" i="1" u="sng" dirty="0">
                <a:latin typeface="Arial" charset="0"/>
              </a:rPr>
              <a:t>Will God Really Condemn Most People?</a:t>
            </a:r>
            <a:endParaRPr lang="en-US" altLang="en-US" i="1" dirty="0"/>
          </a:p>
        </p:txBody>
      </p:sp>
      <p:sp>
        <p:nvSpPr>
          <p:cNvPr id="46084" name="Text Box 4"/>
          <p:cNvSpPr txBox="1">
            <a:spLocks noChangeArrowheads="1"/>
          </p:cNvSpPr>
          <p:nvPr/>
        </p:nvSpPr>
        <p:spPr bwMode="auto">
          <a:xfrm>
            <a:off x="762000" y="1752600"/>
            <a:ext cx="769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i="1" dirty="0">
                <a:latin typeface="Arial" charset="0"/>
              </a:rPr>
              <a:t>He did once before...</a:t>
            </a:r>
            <a:endParaRPr lang="en-US" altLang="en-US" sz="2800" b="1" i="1" u="sng" dirty="0">
              <a:latin typeface="Arial" charset="0"/>
            </a:endParaRPr>
          </a:p>
        </p:txBody>
      </p:sp>
      <p:sp>
        <p:nvSpPr>
          <p:cNvPr id="46085" name="Text Box 5"/>
          <p:cNvSpPr txBox="1">
            <a:spLocks noChangeArrowheads="1"/>
          </p:cNvSpPr>
          <p:nvPr/>
        </p:nvSpPr>
        <p:spPr bwMode="auto">
          <a:xfrm>
            <a:off x="457200" y="2173288"/>
            <a:ext cx="7239000" cy="2893100"/>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6:7</a:t>
            </a:r>
          </a:p>
          <a:p>
            <a:r>
              <a:rPr lang="en-US" altLang="en-US" b="0" dirty="0"/>
              <a:t>So the Lord said, “I will blot out man whom I have created from the face of the land, man and animals and creeping things and birds of the heavens, for I am sorry that I have made them.”</a:t>
            </a:r>
          </a:p>
        </p:txBody>
      </p:sp>
      <p:sp>
        <p:nvSpPr>
          <p:cNvPr id="46086" name="Text Box 6"/>
          <p:cNvSpPr txBox="1">
            <a:spLocks noChangeArrowheads="1"/>
          </p:cNvSpPr>
          <p:nvPr/>
        </p:nvSpPr>
        <p:spPr bwMode="auto">
          <a:xfrm>
            <a:off x="762000" y="2590800"/>
            <a:ext cx="7239000" cy="3323987"/>
          </a:xfrm>
          <a:prstGeom prst="rect">
            <a:avLst/>
          </a:prstGeom>
          <a:gradFill>
            <a:gsLst>
              <a:gs pos="0">
                <a:srgbClr val="FFEFD1"/>
              </a:gs>
              <a:gs pos="64999">
                <a:srgbClr val="F0EBD5"/>
              </a:gs>
              <a:gs pos="100000">
                <a:srgbClr val="D1C39F"/>
              </a:gs>
            </a:gsLst>
            <a:lin ang="5400000" scaled="0"/>
          </a:gradFill>
          <a:ln w="38100">
            <a:noFill/>
            <a:miter lim="800000"/>
            <a:headEnd/>
            <a:tailEnd/>
          </a:ln>
          <a:effectLst>
            <a:outerShdw blurRad="50800" dist="88900" dir="13500000" algn="br" rotWithShape="0">
              <a:prstClr val="black">
                <a:alpha val="40000"/>
              </a:prstClr>
            </a:outerShdw>
          </a:effectLst>
        </p:spPr>
        <p:txBody>
          <a:bodyPr>
            <a:spAutoFit/>
          </a:bodyPr>
          <a:lstStyle>
            <a:defPPr>
              <a:defRPr lang="en-US"/>
            </a:defPPr>
            <a:lvl1pPr>
              <a:spcBef>
                <a:spcPct val="50000"/>
              </a:spcBef>
              <a:defRPr sz="2800" b="1">
                <a:latin typeface="Palatino Linotype" panose="02040502050505030304" pitchFamily="18" charset="0"/>
              </a:defRPr>
            </a:lvl1pPr>
          </a:lstStyle>
          <a:p>
            <a:r>
              <a:rPr lang="en-US" altLang="en-US" dirty="0"/>
              <a:t>Genesis 7:23</a:t>
            </a:r>
          </a:p>
          <a:p>
            <a:r>
              <a:rPr lang="en-US" altLang="en-US" b="0" dirty="0"/>
              <a:t>He blotted out every living thing that was on the face of the ground, man and animals and creeping things and birds of the heavens. They were blotted out from the earth. Only Noah was left, and those who were with him in the ark.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0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08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60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utoUpdateAnimBg="0"/>
      <p:bldP spid="46085" grpId="0" animBg="1" autoUpdateAnimBg="0"/>
      <p:bldP spid="46086"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Jeff Smelser\My Documents\wp\sermons\Thayer Street\timeline01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1457325"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ocuments and Settings\Jeff Smelser\My Documents\wp\sermons\Thayer Street\timeline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1457325"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Jeff Smelser\My Documents\wp\sermons\Thayer Street\timeline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1819275"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Documents and Settings\Jeff Smelser\My Documents\wp\sermons\Thayer Street\timeline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2066925"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Jeff Smelser\My Documents\wp\sermons\Thayer Street\timeline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2333625" cy="1362075"/>
          </a:xfrm>
          <a:prstGeom prst="rect">
            <a:avLst/>
          </a:prstGeom>
          <a:noFill/>
          <a:extLst>
            <a:ext uri="{909E8E84-426E-40DD-AFC4-6F175D3DCCD1}">
              <a14:hiddenFill xmlns:a14="http://schemas.microsoft.com/office/drawing/2010/main">
                <a:solidFill>
                  <a:srgbClr val="FFFFFF"/>
                </a:solidFill>
              </a14:hiddenFill>
            </a:ext>
          </a:extLst>
        </p:spPr>
      </p:pic>
      <p:sp>
        <p:nvSpPr>
          <p:cNvPr id="10243" name="AutoShape 3"/>
          <p:cNvSpPr>
            <a:spLocks noChangeArrowheads="1"/>
          </p:cNvSpPr>
          <p:nvPr/>
        </p:nvSpPr>
        <p:spPr bwMode="auto">
          <a:xfrm>
            <a:off x="1981200" y="228600"/>
            <a:ext cx="5486400" cy="1890713"/>
          </a:xfrm>
          <a:custGeom>
            <a:avLst/>
            <a:gdLst>
              <a:gd name="G0" fmla="+- -841432 0 0"/>
              <a:gd name="G1" fmla="+- -11189014 0 0"/>
              <a:gd name="G2" fmla="+- -841432 0 -11189014"/>
              <a:gd name="G3" fmla="+- 10800 0 0"/>
              <a:gd name="G4" fmla="+- 0 0 -841432"/>
              <a:gd name="T0" fmla="*/ 360 256 1"/>
              <a:gd name="T1" fmla="*/ 0 256 1"/>
              <a:gd name="G5" fmla="+- G2 T0 T1"/>
              <a:gd name="G6" fmla="?: G2 G2 G5"/>
              <a:gd name="G7" fmla="+- 0 0 G6"/>
              <a:gd name="G8" fmla="+- 9589 0 0"/>
              <a:gd name="G9" fmla="+- 0 0 -11189014"/>
              <a:gd name="G10" fmla="+- 9589 0 2700"/>
              <a:gd name="G11" fmla="cos G10 -841432"/>
              <a:gd name="G12" fmla="sin G10 -841432"/>
              <a:gd name="G13" fmla="cos 13500 -841432"/>
              <a:gd name="G14" fmla="sin 13500 -841432"/>
              <a:gd name="G15" fmla="+- G11 10800 0"/>
              <a:gd name="G16" fmla="+- G12 10800 0"/>
              <a:gd name="G17" fmla="+- G13 10800 0"/>
              <a:gd name="G18" fmla="+- G14 10800 0"/>
              <a:gd name="G19" fmla="*/ 9589 1 2"/>
              <a:gd name="G20" fmla="+- G19 5400 0"/>
              <a:gd name="G21" fmla="cos G20 -841432"/>
              <a:gd name="G22" fmla="sin G20 -841432"/>
              <a:gd name="G23" fmla="+- G21 10800 0"/>
              <a:gd name="G24" fmla="+- G12 G23 G22"/>
              <a:gd name="G25" fmla="+- G22 G23 G11"/>
              <a:gd name="G26" fmla="cos 10800 -841432"/>
              <a:gd name="G27" fmla="sin 10800 -841432"/>
              <a:gd name="G28" fmla="cos 9589 -841432"/>
              <a:gd name="G29" fmla="sin 9589 -841432"/>
              <a:gd name="G30" fmla="+- G26 10800 0"/>
              <a:gd name="G31" fmla="+- G27 10800 0"/>
              <a:gd name="G32" fmla="+- G28 10800 0"/>
              <a:gd name="G33" fmla="+- G29 10800 0"/>
              <a:gd name="G34" fmla="+- G19 5400 0"/>
              <a:gd name="G35" fmla="cos G34 -11189014"/>
              <a:gd name="G36" fmla="sin G34 -11189014"/>
              <a:gd name="G37" fmla="+/ -11189014 -841432 2"/>
              <a:gd name="T2" fmla="*/ 180 256 1"/>
              <a:gd name="T3" fmla="*/ 0 256 1"/>
              <a:gd name="G38" fmla="+- G37 T2 T3"/>
              <a:gd name="G39" fmla="?: G2 G37 G38"/>
              <a:gd name="G40" fmla="cos 10800 G39"/>
              <a:gd name="G41" fmla="sin 10800 G39"/>
              <a:gd name="G42" fmla="cos 9589 G39"/>
              <a:gd name="G43" fmla="sin 9589 G39"/>
              <a:gd name="G44" fmla="+- G40 10800 0"/>
              <a:gd name="G45" fmla="+- G41 10800 0"/>
              <a:gd name="G46" fmla="+- G42 10800 0"/>
              <a:gd name="G47" fmla="+- G43 10800 0"/>
              <a:gd name="G48" fmla="+- G35 10800 0"/>
              <a:gd name="G49" fmla="+- G36 10800 0"/>
              <a:gd name="T4" fmla="*/ 10463 w 21600"/>
              <a:gd name="T5" fmla="*/ 5 h 21600"/>
              <a:gd name="T6" fmla="*/ 738 w 21600"/>
              <a:gd name="T7" fmla="*/ 9157 h 21600"/>
              <a:gd name="T8" fmla="*/ 10501 w 21600"/>
              <a:gd name="T9" fmla="*/ 1215 h 21600"/>
              <a:gd name="T10" fmla="*/ 23962 w 21600"/>
              <a:gd name="T11" fmla="*/ 7800 h 21600"/>
              <a:gd name="T12" fmla="*/ 21475 w 21600"/>
              <a:gd name="T13" fmla="*/ 11758 h 21600"/>
              <a:gd name="T14" fmla="*/ 17516 w 21600"/>
              <a:gd name="T15" fmla="*/ 9269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20149" y="8669"/>
                </a:moveTo>
                <a:cubicBezTo>
                  <a:pt x="19154" y="4306"/>
                  <a:pt x="15274" y="1211"/>
                  <a:pt x="10800" y="1211"/>
                </a:cubicBezTo>
                <a:cubicBezTo>
                  <a:pt x="6100" y="1210"/>
                  <a:pt x="2093" y="4617"/>
                  <a:pt x="1336" y="9255"/>
                </a:cubicBezTo>
                <a:lnTo>
                  <a:pt x="141" y="9060"/>
                </a:lnTo>
                <a:cubicBezTo>
                  <a:pt x="993" y="3836"/>
                  <a:pt x="5506" y="-1"/>
                  <a:pt x="10800" y="0"/>
                </a:cubicBezTo>
                <a:cubicBezTo>
                  <a:pt x="15840" y="0"/>
                  <a:pt x="20209" y="3486"/>
                  <a:pt x="21329" y="8400"/>
                </a:cubicBezTo>
                <a:lnTo>
                  <a:pt x="23962" y="7800"/>
                </a:lnTo>
                <a:lnTo>
                  <a:pt x="21475" y="11758"/>
                </a:lnTo>
                <a:lnTo>
                  <a:pt x="17516" y="9269"/>
                </a:lnTo>
                <a:lnTo>
                  <a:pt x="20149" y="866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Text Box 4"/>
          <p:cNvSpPr txBox="1">
            <a:spLocks noChangeArrowheads="1"/>
          </p:cNvSpPr>
          <p:nvPr/>
        </p:nvSpPr>
        <p:spPr bwMode="auto">
          <a:xfrm>
            <a:off x="228600" y="152400"/>
            <a:ext cx="5867400" cy="123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0000"/>
              </a:lnSpc>
              <a:spcBef>
                <a:spcPct val="50000"/>
              </a:spcBef>
            </a:pPr>
            <a:r>
              <a:rPr lang="en-US" altLang="en-US" b="1" dirty="0">
                <a:solidFill>
                  <a:srgbClr val="000066"/>
                </a:solidFill>
                <a:effectLst>
                  <a:outerShdw blurRad="38100" dist="38100" dir="2700000" algn="tl">
                    <a:srgbClr val="FFFFFF"/>
                  </a:outerShdw>
                </a:effectLst>
                <a:latin typeface="Arial" charset="0"/>
              </a:rPr>
              <a:t>         </a:t>
            </a:r>
            <a:r>
              <a:rPr lang="en-US" altLang="en-US" b="1" dirty="0">
                <a:solidFill>
                  <a:srgbClr val="FF0000"/>
                </a:solidFill>
                <a:effectLst>
                  <a:outerShdw blurRad="38100" dist="38100" dir="2700000" algn="tl">
                    <a:srgbClr val="808080"/>
                  </a:outerShdw>
                </a:effectLst>
                <a:latin typeface="Arial" charset="0"/>
              </a:rPr>
              <a:t>NATION</a:t>
            </a:r>
          </a:p>
          <a:p>
            <a:pPr>
              <a:lnSpc>
                <a:spcPct val="70000"/>
              </a:lnSpc>
              <a:spcBef>
                <a:spcPct val="50000"/>
              </a:spcBef>
            </a:pPr>
            <a:r>
              <a:rPr lang="en-US" altLang="en-US" b="1" dirty="0">
                <a:solidFill>
                  <a:srgbClr val="FF0000"/>
                </a:solidFill>
                <a:effectLst>
                  <a:outerShdw blurRad="38100" dist="38100" dir="2700000" algn="tl">
                    <a:srgbClr val="808080"/>
                  </a:outerShdw>
                </a:effectLst>
                <a:latin typeface="Arial" charset="0"/>
              </a:rPr>
              <a:t>         LAND</a:t>
            </a:r>
          </a:p>
          <a:p>
            <a:pPr>
              <a:lnSpc>
                <a:spcPct val="70000"/>
              </a:lnSpc>
              <a:spcBef>
                <a:spcPct val="50000"/>
              </a:spcBef>
            </a:pPr>
            <a:r>
              <a:rPr lang="en-US" altLang="en-US" b="1" dirty="0">
                <a:solidFill>
                  <a:srgbClr val="FF0000"/>
                </a:solidFill>
                <a:effectLst>
                  <a:outerShdw blurRad="38100" dist="38100" dir="2700000" algn="tl">
                    <a:srgbClr val="000000">
                      <a:alpha val="43137"/>
                    </a:srgbClr>
                  </a:outerShdw>
                </a:effectLst>
                <a:latin typeface="Arial" charset="0"/>
              </a:rPr>
              <a:t>         ALL FAMILIES BLESSED</a:t>
            </a:r>
            <a:r>
              <a:rPr lang="en-US" altLang="en-US" dirty="0">
                <a:solidFill>
                  <a:srgbClr val="FF0000"/>
                </a:solidFill>
                <a:effectLst>
                  <a:outerShdw blurRad="38100" dist="38100" dir="2700000" algn="tl">
                    <a:srgbClr val="000000">
                      <a:alpha val="43137"/>
                    </a:srgbClr>
                  </a:outerShdw>
                </a:effectLst>
              </a:rPr>
              <a:t>                       </a:t>
            </a:r>
          </a:p>
        </p:txBody>
      </p:sp>
      <p:sp>
        <p:nvSpPr>
          <p:cNvPr id="10245" name="Text Box 5"/>
          <p:cNvSpPr txBox="1">
            <a:spLocks noChangeArrowheads="1"/>
          </p:cNvSpPr>
          <p:nvPr/>
        </p:nvSpPr>
        <p:spPr bwMode="auto">
          <a:xfrm>
            <a:off x="1676400" y="32766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effectLst>
                  <a:outerShdw blurRad="38100" dist="38100" dir="2700000" algn="tl">
                    <a:srgbClr val="808080"/>
                  </a:outerShdw>
                </a:effectLst>
                <a:latin typeface="Arial" charset="0"/>
              </a:rPr>
              <a:t>“ISRAEL”</a:t>
            </a:r>
            <a:endParaRPr lang="en-US" altLang="en-US" dirty="0"/>
          </a:p>
        </p:txBody>
      </p:sp>
      <p:sp>
        <p:nvSpPr>
          <p:cNvPr id="10246" name="AutoShape 6"/>
          <p:cNvSpPr>
            <a:spLocks noChangeArrowheads="1"/>
          </p:cNvSpPr>
          <p:nvPr/>
        </p:nvSpPr>
        <p:spPr bwMode="auto">
          <a:xfrm>
            <a:off x="2286000" y="2819400"/>
            <a:ext cx="228600" cy="457200"/>
          </a:xfrm>
          <a:prstGeom prst="upDown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0245"/>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0244">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0244">
                                            <p:txEl>
                                              <p:pRg st="1" end="1"/>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0244">
                                            <p:txEl>
                                              <p:pRg st="2" end="2"/>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243"/>
                                        </p:tgtEl>
                                        <p:attrNameLst>
                                          <p:attrName>style.visibility</p:attrName>
                                        </p:attrNameLst>
                                      </p:cBhvr>
                                      <p:to>
                                        <p:strVal val="visible"/>
                                      </p:to>
                                    </p:set>
                                    <p:animEffect transition="in" filter="wipe(left)">
                                      <p:cBhvr>
                                        <p:cTn id="26"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build="p" autoUpdateAnimBg="0"/>
      <p:bldP spid="10245" grpId="0" autoUpdateAnimBg="0"/>
      <p:bldP spid="102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1981200" y="228600"/>
            <a:ext cx="5486400" cy="1890713"/>
          </a:xfrm>
          <a:custGeom>
            <a:avLst/>
            <a:gdLst>
              <a:gd name="G0" fmla="+- -841432 0 0"/>
              <a:gd name="G1" fmla="+- -11189014 0 0"/>
              <a:gd name="G2" fmla="+- -841432 0 -11189014"/>
              <a:gd name="G3" fmla="+- 10800 0 0"/>
              <a:gd name="G4" fmla="+- 0 0 -841432"/>
              <a:gd name="T0" fmla="*/ 360 256 1"/>
              <a:gd name="T1" fmla="*/ 0 256 1"/>
              <a:gd name="G5" fmla="+- G2 T0 T1"/>
              <a:gd name="G6" fmla="?: G2 G2 G5"/>
              <a:gd name="G7" fmla="+- 0 0 G6"/>
              <a:gd name="G8" fmla="+- 9589 0 0"/>
              <a:gd name="G9" fmla="+- 0 0 -11189014"/>
              <a:gd name="G10" fmla="+- 9589 0 2700"/>
              <a:gd name="G11" fmla="cos G10 -841432"/>
              <a:gd name="G12" fmla="sin G10 -841432"/>
              <a:gd name="G13" fmla="cos 13500 -841432"/>
              <a:gd name="G14" fmla="sin 13500 -841432"/>
              <a:gd name="G15" fmla="+- G11 10800 0"/>
              <a:gd name="G16" fmla="+- G12 10800 0"/>
              <a:gd name="G17" fmla="+- G13 10800 0"/>
              <a:gd name="G18" fmla="+- G14 10800 0"/>
              <a:gd name="G19" fmla="*/ 9589 1 2"/>
              <a:gd name="G20" fmla="+- G19 5400 0"/>
              <a:gd name="G21" fmla="cos G20 -841432"/>
              <a:gd name="G22" fmla="sin G20 -841432"/>
              <a:gd name="G23" fmla="+- G21 10800 0"/>
              <a:gd name="G24" fmla="+- G12 G23 G22"/>
              <a:gd name="G25" fmla="+- G22 G23 G11"/>
              <a:gd name="G26" fmla="cos 10800 -841432"/>
              <a:gd name="G27" fmla="sin 10800 -841432"/>
              <a:gd name="G28" fmla="cos 9589 -841432"/>
              <a:gd name="G29" fmla="sin 9589 -841432"/>
              <a:gd name="G30" fmla="+- G26 10800 0"/>
              <a:gd name="G31" fmla="+- G27 10800 0"/>
              <a:gd name="G32" fmla="+- G28 10800 0"/>
              <a:gd name="G33" fmla="+- G29 10800 0"/>
              <a:gd name="G34" fmla="+- G19 5400 0"/>
              <a:gd name="G35" fmla="cos G34 -11189014"/>
              <a:gd name="G36" fmla="sin G34 -11189014"/>
              <a:gd name="G37" fmla="+/ -11189014 -841432 2"/>
              <a:gd name="T2" fmla="*/ 180 256 1"/>
              <a:gd name="T3" fmla="*/ 0 256 1"/>
              <a:gd name="G38" fmla="+- G37 T2 T3"/>
              <a:gd name="G39" fmla="?: G2 G37 G38"/>
              <a:gd name="G40" fmla="cos 10800 G39"/>
              <a:gd name="G41" fmla="sin 10800 G39"/>
              <a:gd name="G42" fmla="cos 9589 G39"/>
              <a:gd name="G43" fmla="sin 9589 G39"/>
              <a:gd name="G44" fmla="+- G40 10800 0"/>
              <a:gd name="G45" fmla="+- G41 10800 0"/>
              <a:gd name="G46" fmla="+- G42 10800 0"/>
              <a:gd name="G47" fmla="+- G43 10800 0"/>
              <a:gd name="G48" fmla="+- G35 10800 0"/>
              <a:gd name="G49" fmla="+- G36 10800 0"/>
              <a:gd name="T4" fmla="*/ 10463 w 21600"/>
              <a:gd name="T5" fmla="*/ 5 h 21600"/>
              <a:gd name="T6" fmla="*/ 738 w 21600"/>
              <a:gd name="T7" fmla="*/ 9157 h 21600"/>
              <a:gd name="T8" fmla="*/ 10501 w 21600"/>
              <a:gd name="T9" fmla="*/ 1215 h 21600"/>
              <a:gd name="T10" fmla="*/ 23962 w 21600"/>
              <a:gd name="T11" fmla="*/ 7800 h 21600"/>
              <a:gd name="T12" fmla="*/ 21475 w 21600"/>
              <a:gd name="T13" fmla="*/ 11758 h 21600"/>
              <a:gd name="T14" fmla="*/ 17516 w 21600"/>
              <a:gd name="T15" fmla="*/ 9269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20149" y="8669"/>
                </a:moveTo>
                <a:cubicBezTo>
                  <a:pt x="19154" y="4306"/>
                  <a:pt x="15274" y="1211"/>
                  <a:pt x="10800" y="1211"/>
                </a:cubicBezTo>
                <a:cubicBezTo>
                  <a:pt x="6100" y="1210"/>
                  <a:pt x="2093" y="4617"/>
                  <a:pt x="1336" y="9255"/>
                </a:cubicBezTo>
                <a:lnTo>
                  <a:pt x="141" y="9060"/>
                </a:lnTo>
                <a:cubicBezTo>
                  <a:pt x="993" y="3836"/>
                  <a:pt x="5506" y="-1"/>
                  <a:pt x="10800" y="0"/>
                </a:cubicBezTo>
                <a:cubicBezTo>
                  <a:pt x="15840" y="0"/>
                  <a:pt x="20209" y="3486"/>
                  <a:pt x="21329" y="8400"/>
                </a:cubicBezTo>
                <a:lnTo>
                  <a:pt x="23962" y="7800"/>
                </a:lnTo>
                <a:lnTo>
                  <a:pt x="21475" y="11758"/>
                </a:lnTo>
                <a:lnTo>
                  <a:pt x="17516" y="9269"/>
                </a:lnTo>
                <a:lnTo>
                  <a:pt x="20149" y="866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1267" name="Picture 3" descr="C:\Documents and Settings\Jeff Smelser\My Documents\wp\sermons\Thayer Street\timeline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7478712" cy="1362075"/>
          </a:xfrm>
          <a:prstGeom prst="rect">
            <a:avLst/>
          </a:prstGeom>
          <a:noFill/>
          <a:extLst>
            <a:ext uri="{909E8E84-426E-40DD-AFC4-6F175D3DCCD1}">
              <a14:hiddenFill xmlns:a14="http://schemas.microsoft.com/office/drawing/2010/main">
                <a:solidFill>
                  <a:srgbClr val="FFFFFF"/>
                </a:solidFill>
              </a14:hiddenFill>
            </a:ext>
          </a:extLst>
        </p:spPr>
      </p:pic>
      <p:sp>
        <p:nvSpPr>
          <p:cNvPr id="11268" name="Text Box 4"/>
          <p:cNvSpPr txBox="1">
            <a:spLocks noChangeArrowheads="1"/>
          </p:cNvSpPr>
          <p:nvPr/>
        </p:nvSpPr>
        <p:spPr bwMode="auto">
          <a:xfrm>
            <a:off x="228600" y="152400"/>
            <a:ext cx="5867400" cy="123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0000"/>
              </a:lnSpc>
              <a:spcBef>
                <a:spcPct val="50000"/>
              </a:spcBef>
            </a:pPr>
            <a:r>
              <a:rPr lang="en-US" altLang="en-US" b="1" dirty="0">
                <a:solidFill>
                  <a:srgbClr val="000066"/>
                </a:solidFill>
                <a:effectLst>
                  <a:outerShdw blurRad="38100" dist="38100" dir="2700000" algn="tl">
                    <a:srgbClr val="FFFFFF"/>
                  </a:outerShdw>
                </a:effectLst>
                <a:latin typeface="Arial" charset="0"/>
              </a:rPr>
              <a:t>         </a:t>
            </a:r>
            <a:r>
              <a:rPr lang="en-US" altLang="en-US" b="1" dirty="0">
                <a:solidFill>
                  <a:srgbClr val="FF0000"/>
                </a:solidFill>
                <a:effectLst>
                  <a:outerShdw blurRad="38100" dist="38100" dir="2700000" algn="tl">
                    <a:srgbClr val="808080"/>
                  </a:outerShdw>
                </a:effectLst>
                <a:latin typeface="Arial" charset="0"/>
              </a:rPr>
              <a:t>NATION</a:t>
            </a:r>
          </a:p>
          <a:p>
            <a:pPr>
              <a:lnSpc>
                <a:spcPct val="70000"/>
              </a:lnSpc>
              <a:spcBef>
                <a:spcPct val="50000"/>
              </a:spcBef>
            </a:pPr>
            <a:r>
              <a:rPr lang="en-US" altLang="en-US" b="1" dirty="0">
                <a:solidFill>
                  <a:srgbClr val="FF0000"/>
                </a:solidFill>
                <a:effectLst>
                  <a:outerShdw blurRad="38100" dist="38100" dir="2700000" algn="tl">
                    <a:srgbClr val="808080"/>
                  </a:outerShdw>
                </a:effectLst>
                <a:latin typeface="Arial" charset="0"/>
              </a:rPr>
              <a:t>         LAND</a:t>
            </a:r>
          </a:p>
          <a:p>
            <a:pPr>
              <a:lnSpc>
                <a:spcPct val="70000"/>
              </a:lnSpc>
              <a:spcBef>
                <a:spcPct val="50000"/>
              </a:spcBef>
            </a:pPr>
            <a:r>
              <a:rPr lang="en-US" altLang="en-US" b="1" dirty="0">
                <a:solidFill>
                  <a:srgbClr val="FF0000"/>
                </a:solidFill>
                <a:effectLst>
                  <a:outerShdw blurRad="38100" dist="38100" dir="2700000" algn="tl">
                    <a:srgbClr val="000000">
                      <a:alpha val="43137"/>
                    </a:srgbClr>
                  </a:outerShdw>
                </a:effectLst>
                <a:latin typeface="Arial" charset="0"/>
              </a:rPr>
              <a:t>         ALL FAMILIES BLESSED</a:t>
            </a:r>
            <a:r>
              <a:rPr lang="en-US" altLang="en-US" dirty="0">
                <a:solidFill>
                  <a:srgbClr val="FF0000"/>
                </a:solidFill>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Documents and Settings\Jeff Smelser\My Documents\wp\sermons\Thayer Street\timeline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13" y="1370013"/>
            <a:ext cx="7478712" cy="1362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149</TotalTime>
  <Words>619</Words>
  <Application>Microsoft Office PowerPoint</Application>
  <PresentationFormat>On-screen Show (4:3)</PresentationFormat>
  <Paragraphs>80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Presentation.pot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NTGreek.net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Jeff Smelser</dc:creator>
  <cp:lastModifiedBy>Jeff Smelser</cp:lastModifiedBy>
  <cp:revision>19</cp:revision>
  <dcterms:created xsi:type="dcterms:W3CDTF">2007-10-21T04:14:28Z</dcterms:created>
  <dcterms:modified xsi:type="dcterms:W3CDTF">2016-12-18T14:30:31Z</dcterms:modified>
</cp:coreProperties>
</file>