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stStyle>
          <a:p>
            <a:pPr/>
            <a:r>
              <a:t>Author and Date</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vl1pPr>
          </a:lstStyle>
          <a:p>
            <a:pPr/>
            <a:r>
              <a:t>Presentation Title</a:t>
            </a:r>
          </a:p>
        </p:txBody>
      </p:sp>
      <p:sp>
        <p:nvSpPr>
          <p:cNvPr id="13" name="Body Level One…"/>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pc="-59" sz="6000">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Fact information</a:t>
            </a:r>
          </a:p>
        </p:txBody>
      </p:sp>
      <p:sp>
        <p:nvSpPr>
          <p:cNvPr id="107" name="Body Level One…"/>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Attribution</a:t>
            </a:r>
          </a:p>
        </p:txBody>
      </p:sp>
      <p:sp>
        <p:nvSpPr>
          <p:cNvPr id="116" name="Body Level One…"/>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Sea against sky at sunset 2"/>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Sea against sky at sunset 1"/>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Beach and sea at sunset"/>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each and sea at sunset"/>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49" name="Title Text"/>
          <p:cNvSpPr txBox="1"/>
          <p:nvPr>
            <p:ph type="title"/>
          </p:nvPr>
        </p:nvSpPr>
        <p:spPr>
          <a:xfrm>
            <a:off x="4833937" y="2303859"/>
            <a:ext cx="14716126" cy="4643438"/>
          </a:xfrm>
          <a:prstGeom prst="rect">
            <a:avLst/>
          </a:prstGeom>
        </p:spPr>
        <p:txBody>
          <a:bodyPr lIns="71437" tIns="71437" rIns="71437" bIns="71437" anchor="b"/>
          <a:lstStyle>
            <a:lvl1pPr defTabSz="821531">
              <a:lnSpc>
                <a:spcPct val="100000"/>
              </a:lnSpc>
              <a:defRPr spc="0" sz="11200">
                <a:solidFill>
                  <a:srgbClr val="FFFFFF"/>
                </a:solidFill>
                <a:latin typeface="Helvetica Light"/>
                <a:ea typeface="Helvetica Light"/>
                <a:cs typeface="Helvetica Light"/>
                <a:sym typeface="Helvetica Light"/>
              </a:defRPr>
            </a:lvl1pPr>
          </a:lstStyle>
          <a:p>
            <a:pPr/>
            <a:r>
              <a:t>Title Text</a:t>
            </a:r>
          </a:p>
        </p:txBody>
      </p:sp>
      <p:sp>
        <p:nvSpPr>
          <p:cNvPr id="150" name="Body Level One…"/>
          <p:cNvSpPr txBox="1"/>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None/>
              <a:defRPr>
                <a:solidFill>
                  <a:srgbClr val="FFFFFF"/>
                </a:solidFill>
                <a:latin typeface="Helvetica Light"/>
                <a:ea typeface="Helvetica Light"/>
                <a:cs typeface="Helvetica Light"/>
                <a:sym typeface="Helvetica Light"/>
              </a:defRPr>
            </a:lvl1pPr>
            <a:lvl2pPr marL="0" indent="228600" algn="ctr" defTabSz="821531">
              <a:lnSpc>
                <a:spcPct val="100000"/>
              </a:lnSpc>
              <a:spcBef>
                <a:spcPts val="0"/>
              </a:spcBef>
              <a:buSzTx/>
              <a:buNone/>
              <a:defRPr>
                <a:solidFill>
                  <a:srgbClr val="FFFFFF"/>
                </a:solidFill>
                <a:latin typeface="Helvetica Light"/>
                <a:ea typeface="Helvetica Light"/>
                <a:cs typeface="Helvetica Light"/>
                <a:sym typeface="Helvetica Light"/>
              </a:defRPr>
            </a:lvl2pPr>
            <a:lvl3pPr marL="0" indent="457200" algn="ctr" defTabSz="821531">
              <a:lnSpc>
                <a:spcPct val="100000"/>
              </a:lnSpc>
              <a:spcBef>
                <a:spcPts val="0"/>
              </a:spcBef>
              <a:buSzTx/>
              <a:buNone/>
              <a:defRPr>
                <a:solidFill>
                  <a:srgbClr val="FFFFFF"/>
                </a:solidFill>
                <a:latin typeface="Helvetica Light"/>
                <a:ea typeface="Helvetica Light"/>
                <a:cs typeface="Helvetica Light"/>
                <a:sym typeface="Helvetica Light"/>
              </a:defRPr>
            </a:lvl3pPr>
            <a:lvl4pPr marL="0" indent="685800" algn="ctr" defTabSz="821531">
              <a:lnSpc>
                <a:spcPct val="100000"/>
              </a:lnSpc>
              <a:spcBef>
                <a:spcPts val="0"/>
              </a:spcBef>
              <a:buSzTx/>
              <a:buNone/>
              <a:defRPr>
                <a:solidFill>
                  <a:srgbClr val="FFFFFF"/>
                </a:solidFill>
                <a:latin typeface="Helvetica Light"/>
                <a:ea typeface="Helvetica Light"/>
                <a:cs typeface="Helvetica Light"/>
                <a:sym typeface="Helvetica Light"/>
              </a:defRPr>
            </a:lvl4pPr>
            <a:lvl5pPr marL="0" indent="914400" algn="ctr" defTabSz="821531">
              <a:lnSpc>
                <a:spcPct val="100000"/>
              </a:lnSpc>
              <a:spcBef>
                <a:spcPts val="0"/>
              </a:spcBef>
              <a:buSzTx/>
              <a:buNone/>
              <a:defRPr>
                <a:solidFill>
                  <a:srgbClr val="FFFFFF"/>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35814" y="13019484"/>
            <a:ext cx="494513" cy="511176"/>
          </a:xfrm>
          <a:prstGeom prst="rect">
            <a:avLst/>
          </a:prstGeom>
        </p:spPr>
        <p:txBody>
          <a:bodyPr lIns="71437" tIns="71437" rIns="71437" bIns="71437" anchor="t"/>
          <a:lstStyle>
            <a:lvl1pPr defTabSz="821531">
              <a:defRPr sz="24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Beach and sea at sunset"/>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5" y="4585102"/>
            <a:ext cx="9757338" cy="2540001"/>
          </a:xfrm>
          <a:prstGeom prst="rect">
            <a:avLst/>
          </a:prstGeom>
        </p:spPr>
        <p:txBody>
          <a:bodyPr anchor="b"/>
          <a:lstStyle/>
          <a:p>
            <a:pPr/>
            <a:r>
              <a:t>Slide Title</a:t>
            </a:r>
          </a:p>
        </p:txBody>
      </p:sp>
      <p:sp>
        <p:nvSpPr>
          <p:cNvPr id="33" name="Sea against sky at sunset"/>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4"/>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Sea against sky at sunset"/>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63" name="Body Level One…"/>
          <p:cNvSpPr txBox="1"/>
          <p:nvPr>
            <p:ph type="body" sz="half" idx="1" hasCustomPrompt="1"/>
          </p:nvPr>
        </p:nvSpPr>
        <p:spPr>
          <a:xfrm>
            <a:off x="1219200" y="4023221"/>
            <a:ext cx="9757569" cy="8384679"/>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70"/>
            <a:ext cx="21945600" cy="6604001"/>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8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457200" defTabSz="825500">
              <a:lnSpc>
                <a:spcPct val="100000"/>
              </a:lnSpc>
              <a:buSzTx/>
              <a:buNone/>
              <a:defRPr spc="-136" sz="6800">
                <a:latin typeface="Canela Deck Regular"/>
                <a:ea typeface="Canela Deck Regular"/>
                <a:cs typeface="Canela Deck Regular"/>
                <a:sym typeface="Canela Deck Regular"/>
              </a:defRPr>
            </a:lvl2pPr>
            <a:lvl3pPr marL="0" indent="914400" defTabSz="825500">
              <a:lnSpc>
                <a:spcPct val="100000"/>
              </a:lnSpc>
              <a:buSzTx/>
              <a:buNone/>
              <a:defRPr spc="-136" sz="6800">
                <a:latin typeface="Canela Deck Regular"/>
                <a:ea typeface="Canela Deck Regular"/>
                <a:cs typeface="Canela Deck Regular"/>
                <a:sym typeface="Canela Deck Regular"/>
              </a:defRPr>
            </a:lvl3pPr>
            <a:lvl4pPr marL="0" indent="1371600" defTabSz="825500">
              <a:lnSpc>
                <a:spcPct val="100000"/>
              </a:lnSpc>
              <a:buSzTx/>
              <a:buNone/>
              <a:defRPr spc="-136" sz="6800">
                <a:latin typeface="Canela Deck Regular"/>
                <a:ea typeface="Canela Deck Regular"/>
                <a:cs typeface="Canela Deck Regular"/>
                <a:sym typeface="Canela Deck Regular"/>
              </a:defRPr>
            </a:lvl4pPr>
            <a:lvl5pPr marL="0" indent="182880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Objection 1:"/>
          <p:cNvSpPr txBox="1"/>
          <p:nvPr>
            <p:ph type="title"/>
          </p:nvPr>
        </p:nvSpPr>
        <p:spPr>
          <a:prstGeom prst="rect">
            <a:avLst/>
          </a:prstGeom>
        </p:spPr>
        <p:txBody>
          <a:bodyPr/>
          <a:lstStyle>
            <a:lvl1pPr algn="l">
              <a:defRPr>
                <a:solidFill>
                  <a:srgbClr val="5E5E5E"/>
                </a:solidFill>
              </a:defRPr>
            </a:lvl1pPr>
          </a:lstStyle>
          <a:p>
            <a:pPr/>
            <a:r>
              <a:t>Objection 1:</a:t>
            </a:r>
          </a:p>
        </p:txBody>
      </p:sp>
      <p:sp>
        <p:nvSpPr>
          <p:cNvPr id="239" name="“The Old Testament represents a lower morality, and/or a more primitive theology.”"/>
          <p:cNvSpPr txBox="1"/>
          <p:nvPr>
            <p:ph type="body" sz="quarter" idx="1"/>
          </p:nvPr>
        </p:nvSpPr>
        <p:spPr>
          <a:xfrm>
            <a:off x="1219200" y="2596765"/>
            <a:ext cx="21948577" cy="1413203"/>
          </a:xfrm>
          <a:prstGeom prst="rect">
            <a:avLst/>
          </a:prstGeom>
        </p:spPr>
        <p:txBody>
          <a:bodyPr/>
          <a:lstStyle>
            <a:lvl1pPr marL="0" indent="0">
              <a:buSzTx/>
              <a:buNone/>
              <a:defRPr>
                <a:solidFill>
                  <a:srgbClr val="5E5E5E"/>
                </a:solidFill>
              </a:defRPr>
            </a:lvl1pPr>
          </a:lstStyle>
          <a:p>
            <a:pPr/>
            <a:r>
              <a:t>“The Old Testament represents a lower morality, and/or a more primitive theology.”</a:t>
            </a:r>
          </a:p>
        </p:txBody>
      </p:sp>
      <p:sp>
        <p:nvSpPr>
          <p:cNvPr id="240" name="It is these [the vindictive Psalms, the cursings] that have made the Psalter largely a closed book to many modern church-goers. Vicars, not unnaturally, are afraid to set before their congregations poems so full of passion to which Our Lord’s teaching al"/>
          <p:cNvSpPr txBox="1"/>
          <p:nvPr/>
        </p:nvSpPr>
        <p:spPr>
          <a:xfrm>
            <a:off x="2029544" y="4380991"/>
            <a:ext cx="20324911" cy="588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6000">
                <a:latin typeface="+mn-lt"/>
                <a:ea typeface="+mn-ea"/>
                <a:cs typeface="+mn-cs"/>
                <a:sym typeface="Canela Bold"/>
              </a:defRPr>
            </a:pPr>
            <a:r>
              <a:t>It is these [the vindictive Psalms, the cursings] that have made the Psalter largely a closed book to many modern church-goers. Vicars, not unnaturally, are afraid to set before their congregations poems so full of passion to which Our Lord’s teaching allows no quarter.</a:t>
            </a:r>
          </a:p>
          <a:p>
            <a:pPr algn="r">
              <a:lnSpc>
                <a:spcPct val="80000"/>
              </a:lnSpc>
              <a:defRPr sz="6000">
                <a:latin typeface="+mn-lt"/>
                <a:ea typeface="+mn-ea"/>
                <a:cs typeface="+mn-cs"/>
                <a:sym typeface="Canela Bold"/>
              </a:defRPr>
            </a:pPr>
            <a:r>
              <a:t>—C. S. Lewis</a:t>
            </a:r>
          </a:p>
        </p:txBody>
      </p:sp>
      <p:sp>
        <p:nvSpPr>
          <p:cNvPr id="241" name="Rejoice over her, O heaven,…"/>
          <p:cNvSpPr txBox="1"/>
          <p:nvPr/>
        </p:nvSpPr>
        <p:spPr>
          <a:xfrm>
            <a:off x="2061295" y="4782575"/>
            <a:ext cx="20261410" cy="6937147"/>
          </a:xfrm>
          <a:prstGeom prst="rect">
            <a:avLst/>
          </a:prstGeom>
          <a:solidFill>
            <a:srgbClr val="FFFFFF"/>
          </a:solidFill>
          <a:ln w="63500">
            <a:solidFill>
              <a:schemeClr val="accent4">
                <a:hueOff val="-1306536"/>
                <a:satOff val="-22407"/>
                <a:lumOff val="-8954"/>
              </a:schemeClr>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80000"/>
              </a:lnSpc>
              <a:defRPr sz="8400">
                <a:solidFill>
                  <a:schemeClr val="accent4">
                    <a:hueOff val="-1306536"/>
                    <a:satOff val="-22407"/>
                    <a:lumOff val="-8954"/>
                  </a:schemeClr>
                </a:solidFill>
                <a:latin typeface="+mn-lt"/>
                <a:ea typeface="+mn-ea"/>
                <a:cs typeface="+mn-cs"/>
                <a:sym typeface="Canela Bold"/>
              </a:defRPr>
            </a:pPr>
            <a:r>
              <a:t>Rejoice over her, O heaven, </a:t>
            </a:r>
          </a:p>
          <a:p>
            <a:pPr algn="l">
              <a:lnSpc>
                <a:spcPct val="80000"/>
              </a:lnSpc>
              <a:defRPr sz="8400">
                <a:solidFill>
                  <a:schemeClr val="accent4">
                    <a:hueOff val="-1306536"/>
                    <a:satOff val="-22407"/>
                    <a:lumOff val="-8954"/>
                  </a:schemeClr>
                </a:solidFill>
                <a:latin typeface="+mn-lt"/>
                <a:ea typeface="+mn-ea"/>
                <a:cs typeface="+mn-cs"/>
                <a:sym typeface="Canela Bold"/>
              </a:defRPr>
            </a:pPr>
            <a:r>
              <a:t>and you saints and apostles and prophets, for God has given judgment for you </a:t>
            </a:r>
          </a:p>
          <a:p>
            <a:pPr lvl="1" algn="l">
              <a:lnSpc>
                <a:spcPct val="80000"/>
              </a:lnSpc>
              <a:defRPr sz="8400">
                <a:solidFill>
                  <a:schemeClr val="accent4">
                    <a:hueOff val="-1306536"/>
                    <a:satOff val="-22407"/>
                    <a:lumOff val="-8954"/>
                  </a:schemeClr>
                </a:solidFill>
                <a:latin typeface="+mn-lt"/>
                <a:ea typeface="+mn-ea"/>
                <a:cs typeface="+mn-cs"/>
                <a:sym typeface="Canela Bold"/>
              </a:defRPr>
            </a:pPr>
            <a:r>
              <a:t>against her!</a:t>
            </a:r>
          </a:p>
          <a:p>
            <a:pPr lvl="1" algn="r">
              <a:lnSpc>
                <a:spcPct val="80000"/>
              </a:lnSpc>
              <a:defRPr sz="8400">
                <a:solidFill>
                  <a:schemeClr val="accent4">
                    <a:hueOff val="-1306536"/>
                    <a:satOff val="-22407"/>
                    <a:lumOff val="-8954"/>
                  </a:schemeClr>
                </a:solidFill>
                <a:latin typeface="+mn-lt"/>
                <a:ea typeface="+mn-ea"/>
                <a:cs typeface="+mn-cs"/>
                <a:sym typeface="Canela Bold"/>
              </a:defRPr>
            </a:pPr>
            <a:r>
              <a:t>—Rev 18:20</a:t>
            </a:r>
          </a:p>
        </p:txBody>
      </p:sp>
      <p:sp>
        <p:nvSpPr>
          <p:cNvPr id="242" name="Once more they cried out,…"/>
          <p:cNvSpPr txBox="1"/>
          <p:nvPr/>
        </p:nvSpPr>
        <p:spPr>
          <a:xfrm>
            <a:off x="2061295" y="4763525"/>
            <a:ext cx="20261410" cy="6975247"/>
          </a:xfrm>
          <a:prstGeom prst="rect">
            <a:avLst/>
          </a:prstGeom>
          <a:solidFill>
            <a:srgbClr val="FFFFFF"/>
          </a:solidFill>
          <a:ln w="101600">
            <a:solidFill>
              <a:schemeClr val="accent4">
                <a:hueOff val="-1306536"/>
                <a:satOff val="-22407"/>
                <a:lumOff val="-8954"/>
              </a:schemeClr>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80000"/>
              </a:lnSpc>
              <a:defRPr sz="8400">
                <a:solidFill>
                  <a:schemeClr val="accent4">
                    <a:hueOff val="-1306536"/>
                    <a:satOff val="-22407"/>
                    <a:lumOff val="-8954"/>
                  </a:schemeClr>
                </a:solidFill>
                <a:latin typeface="+mn-lt"/>
                <a:ea typeface="+mn-ea"/>
                <a:cs typeface="+mn-cs"/>
                <a:sym typeface="Canela Bold"/>
              </a:defRPr>
            </a:pPr>
            <a:r>
              <a:t>Once more they cried out,</a:t>
            </a:r>
          </a:p>
          <a:p>
            <a:pPr algn="l">
              <a:lnSpc>
                <a:spcPct val="80000"/>
              </a:lnSpc>
              <a:defRPr sz="8400">
                <a:solidFill>
                  <a:schemeClr val="accent4">
                    <a:hueOff val="-1306536"/>
                    <a:satOff val="-22407"/>
                    <a:lumOff val="-8954"/>
                  </a:schemeClr>
                </a:solidFill>
                <a:latin typeface="+mn-lt"/>
                <a:ea typeface="+mn-ea"/>
                <a:cs typeface="+mn-cs"/>
                <a:sym typeface="Canela Bold"/>
              </a:defRPr>
            </a:pPr>
            <a:r>
              <a:t>“Hallelujah!</a:t>
            </a:r>
          </a:p>
          <a:p>
            <a:pPr algn="l">
              <a:lnSpc>
                <a:spcPct val="80000"/>
              </a:lnSpc>
              <a:defRPr sz="8400">
                <a:solidFill>
                  <a:schemeClr val="accent4">
                    <a:hueOff val="-1306536"/>
                    <a:satOff val="-22407"/>
                    <a:lumOff val="-8954"/>
                  </a:schemeClr>
                </a:solidFill>
                <a:latin typeface="+mn-lt"/>
                <a:ea typeface="+mn-ea"/>
                <a:cs typeface="+mn-cs"/>
                <a:sym typeface="Canela Bold"/>
              </a:defRPr>
            </a:pPr>
            <a:r>
              <a:t>The smoke goes up from her forever  and </a:t>
            </a:r>
          </a:p>
          <a:p>
            <a:pPr lvl="1" algn="l">
              <a:lnSpc>
                <a:spcPct val="80000"/>
              </a:lnSpc>
              <a:defRPr sz="8400">
                <a:solidFill>
                  <a:schemeClr val="accent4">
                    <a:hueOff val="-1306536"/>
                    <a:satOff val="-22407"/>
                    <a:lumOff val="-8954"/>
                  </a:schemeClr>
                </a:solidFill>
                <a:latin typeface="+mn-lt"/>
                <a:ea typeface="+mn-ea"/>
                <a:cs typeface="+mn-cs"/>
                <a:sym typeface="Canela Bold"/>
              </a:defRPr>
            </a:pPr>
            <a:r>
              <a:t>ever.”</a:t>
            </a:r>
          </a:p>
          <a:p>
            <a:pPr algn="r">
              <a:lnSpc>
                <a:spcPct val="80000"/>
              </a:lnSpc>
              <a:defRPr sz="8400">
                <a:solidFill>
                  <a:schemeClr val="accent4">
                    <a:hueOff val="-1306536"/>
                    <a:satOff val="-22407"/>
                    <a:lumOff val="-8954"/>
                  </a:schemeClr>
                </a:solidFill>
                <a:latin typeface="+mn-lt"/>
                <a:ea typeface="+mn-ea"/>
                <a:cs typeface="+mn-cs"/>
                <a:sym typeface="Canela Bold"/>
              </a:defRPr>
            </a:pPr>
            <a:r>
              <a:t>—Rev 19:3</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40"/>
                                        </p:tgtEl>
                                        <p:attrNameLst>
                                          <p:attrName>style.visibility</p:attrName>
                                        </p:attrNameLst>
                                      </p:cBhvr>
                                      <p:to>
                                        <p:strVal val="visible"/>
                                      </p:to>
                                    </p:set>
                                    <p:animEffect filter="fade" transition="in">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41"/>
                                        </p:tgtEl>
                                        <p:attrNameLst>
                                          <p:attrName>style.visibility</p:attrName>
                                        </p:attrNameLst>
                                      </p:cBhvr>
                                      <p:to>
                                        <p:strVal val="visible"/>
                                      </p:to>
                                    </p:set>
                                    <p:anim calcmode="lin" valueType="num">
                                      <p:cBhvr>
                                        <p:cTn id="12" dur="1000" fill="hold"/>
                                        <p:tgtEl>
                                          <p:spTgt spid="241"/>
                                        </p:tgtEl>
                                        <p:attrNameLst>
                                          <p:attrName>ppt_w</p:attrName>
                                        </p:attrNameLst>
                                      </p:cBhvr>
                                      <p:tavLst>
                                        <p:tav tm="0">
                                          <p:val>
                                            <p:fltVal val="0"/>
                                          </p:val>
                                        </p:tav>
                                        <p:tav tm="100000">
                                          <p:val>
                                            <p:strVal val="#ppt_w"/>
                                          </p:val>
                                        </p:tav>
                                      </p:tavLst>
                                    </p:anim>
                                    <p:anim calcmode="lin" valueType="num">
                                      <p:cBhvr>
                                        <p:cTn id="13" dur="1000" fill="hold"/>
                                        <p:tgtEl>
                                          <p:spTgt spid="24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242"/>
                                        </p:tgtEl>
                                        <p:attrNameLst>
                                          <p:attrName>style.visibility</p:attrName>
                                        </p:attrNameLst>
                                      </p:cBhvr>
                                      <p:to>
                                        <p:strVal val="visible"/>
                                      </p:to>
                                    </p:set>
                                    <p:anim calcmode="lin" valueType="num">
                                      <p:cBhvr>
                                        <p:cTn id="18" dur="1000" fill="hold"/>
                                        <p:tgtEl>
                                          <p:spTgt spid="242"/>
                                        </p:tgtEl>
                                        <p:attrNameLst>
                                          <p:attrName>ppt_w</p:attrName>
                                        </p:attrNameLst>
                                      </p:cBhvr>
                                      <p:tavLst>
                                        <p:tav tm="0">
                                          <p:val>
                                            <p:fltVal val="0"/>
                                          </p:val>
                                        </p:tav>
                                        <p:tav tm="100000">
                                          <p:val>
                                            <p:strVal val="#ppt_w"/>
                                          </p:val>
                                        </p:tav>
                                      </p:tavLst>
                                    </p:anim>
                                    <p:anim calcmode="lin" valueType="num">
                                      <p:cBhvr>
                                        <p:cTn id="19" dur="1000" fill="hold"/>
                                        <p:tgtEl>
                                          <p:spTgt spid="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P build="whole" bldLvl="1" animBg="1" rev="0" advAuto="0" spid="242" grpId="3"/>
      <p:bldP build="whole" bldLvl="1" animBg="1" rev="0" advAuto="0" spid="241"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Objection 2:"/>
          <p:cNvSpPr txBox="1"/>
          <p:nvPr>
            <p:ph type="title"/>
          </p:nvPr>
        </p:nvSpPr>
        <p:spPr>
          <a:prstGeom prst="rect">
            <a:avLst/>
          </a:prstGeom>
        </p:spPr>
        <p:txBody>
          <a:bodyPr/>
          <a:lstStyle>
            <a:lvl1pPr algn="l"/>
          </a:lstStyle>
          <a:p>
            <a:pPr/>
            <a:r>
              <a:t>Objection 2:</a:t>
            </a:r>
          </a:p>
        </p:txBody>
      </p:sp>
      <p:sp>
        <p:nvSpPr>
          <p:cNvPr id="245" name="“These imprecations are inspired records of man’s thoughts, not records of man’s inspired thoughts.”"/>
          <p:cNvSpPr txBox="1"/>
          <p:nvPr>
            <p:ph type="body" idx="1"/>
          </p:nvPr>
        </p:nvSpPr>
        <p:spPr>
          <a:xfrm>
            <a:off x="1219200" y="2596765"/>
            <a:ext cx="21948577" cy="9900035"/>
          </a:xfrm>
          <a:prstGeom prst="rect">
            <a:avLst/>
          </a:prstGeom>
        </p:spPr>
        <p:txBody>
          <a:bodyPr/>
          <a:lstStyle>
            <a:lvl1pPr marL="0" indent="0">
              <a:buSzTx/>
              <a:buNone/>
            </a:lvl1pPr>
          </a:lstStyle>
          <a:p>
            <a:pPr/>
            <a:r>
              <a:t>“These imprecations are inspired records of man’s thoughts, not records of man’s inspired thoughts.”</a:t>
            </a:r>
          </a:p>
        </p:txBody>
      </p:sp>
      <p:sp>
        <p:nvSpPr>
          <p:cNvPr id="246" name="We must not either try to explain them away or to yield for one moment to the idea that because it comes in the bible, all this vindictive hatred must somehow be good and pious.…"/>
          <p:cNvSpPr txBox="1"/>
          <p:nvPr/>
        </p:nvSpPr>
        <p:spPr>
          <a:xfrm>
            <a:off x="2029544" y="5024793"/>
            <a:ext cx="20324911" cy="40279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6000">
                <a:latin typeface="+mn-lt"/>
                <a:ea typeface="+mn-ea"/>
                <a:cs typeface="+mn-cs"/>
                <a:sym typeface="Canela Bold"/>
              </a:defRPr>
            </a:pPr>
            <a:r>
              <a:t>We must not either try to explain them away or to yield for one moment to the idea that because it comes in the bible, all this vindictive hatred must somehow be good and pious.</a:t>
            </a:r>
          </a:p>
          <a:p>
            <a:pPr algn="r">
              <a:lnSpc>
                <a:spcPct val="80000"/>
              </a:lnSpc>
              <a:defRPr sz="6000">
                <a:latin typeface="+mn-lt"/>
                <a:ea typeface="+mn-ea"/>
                <a:cs typeface="+mn-cs"/>
                <a:sym typeface="Canela Bold"/>
              </a:defRPr>
            </a:pPr>
            <a:r>
              <a:t>—C. S. Lewis</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Objection 2:"/>
          <p:cNvSpPr txBox="1"/>
          <p:nvPr>
            <p:ph type="title"/>
          </p:nvPr>
        </p:nvSpPr>
        <p:spPr>
          <a:prstGeom prst="rect">
            <a:avLst/>
          </a:prstGeom>
        </p:spPr>
        <p:txBody>
          <a:bodyPr/>
          <a:lstStyle>
            <a:lvl1pPr algn="l">
              <a:defRPr>
                <a:solidFill>
                  <a:srgbClr val="5E5E5E"/>
                </a:solidFill>
              </a:defRPr>
            </a:lvl1pPr>
          </a:lstStyle>
          <a:p>
            <a:pPr/>
            <a:r>
              <a:t>Objection 2:</a:t>
            </a:r>
          </a:p>
        </p:txBody>
      </p:sp>
      <p:sp>
        <p:nvSpPr>
          <p:cNvPr id="249" name="“These imprecations are inspired records of man’s thoughts, not records of man’s inspired thoughts.”"/>
          <p:cNvSpPr txBox="1"/>
          <p:nvPr>
            <p:ph type="body" sz="quarter" idx="1"/>
          </p:nvPr>
        </p:nvSpPr>
        <p:spPr>
          <a:xfrm>
            <a:off x="1219200" y="2596765"/>
            <a:ext cx="21948577" cy="1959930"/>
          </a:xfrm>
          <a:prstGeom prst="rect">
            <a:avLst/>
          </a:prstGeom>
        </p:spPr>
        <p:txBody>
          <a:bodyPr/>
          <a:lstStyle>
            <a:lvl1pPr marL="0" indent="0">
              <a:buSzTx/>
              <a:buNone/>
              <a:defRPr>
                <a:solidFill>
                  <a:srgbClr val="5E5E5E"/>
                </a:solidFill>
              </a:defRPr>
            </a:lvl1pPr>
          </a:lstStyle>
          <a:p>
            <a:pPr/>
            <a:r>
              <a:t>“These imprecations are inspired records of man’s thoughts, not records of man’s inspired thoughts.”</a:t>
            </a:r>
          </a:p>
        </p:txBody>
      </p:sp>
      <p:sp>
        <p:nvSpPr>
          <p:cNvPr id="250" name="Response:"/>
          <p:cNvSpPr txBox="1"/>
          <p:nvPr/>
        </p:nvSpPr>
        <p:spPr>
          <a:xfrm>
            <a:off x="1217711" y="4507208"/>
            <a:ext cx="2194560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spc="-84" sz="8400">
                <a:latin typeface="+mn-lt"/>
                <a:ea typeface="+mn-ea"/>
                <a:cs typeface="+mn-cs"/>
                <a:sym typeface="Canela Bold"/>
              </a:defRPr>
            </a:lvl1pPr>
          </a:lstStyle>
          <a:p>
            <a:pPr/>
            <a:r>
              <a:t>Response:</a:t>
            </a:r>
          </a:p>
        </p:txBody>
      </p:sp>
      <p:sp>
        <p:nvSpPr>
          <p:cNvPr id="251" name="The imprecations are not restricted to the psalms.…"/>
          <p:cNvSpPr txBox="1"/>
          <p:nvPr/>
        </p:nvSpPr>
        <p:spPr>
          <a:xfrm>
            <a:off x="1217711" y="6329274"/>
            <a:ext cx="21948578" cy="64716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965200" indent="-965200" algn="l" defTabSz="2438338">
              <a:spcBef>
                <a:spcPts val="2400"/>
              </a:spcBef>
              <a:buClr>
                <a:srgbClr val="000000"/>
              </a:buClr>
              <a:buSzPct val="100000"/>
              <a:buAutoNum type="alphaUcPeriod" startAt="1"/>
              <a:defRPr sz="4400"/>
            </a:pPr>
            <a:r>
              <a:t>The imprecations are not restricted to the psalms.</a:t>
            </a:r>
          </a:p>
          <a:p>
            <a:pPr lvl="1" marL="1930400" indent="-965200" algn="l" defTabSz="2438338">
              <a:spcBef>
                <a:spcPts val="2400"/>
              </a:spcBef>
              <a:buClr>
                <a:srgbClr val="000000"/>
              </a:buClr>
              <a:buSzPct val="100000"/>
              <a:buAutoNum type="arabicPeriod" startAt="1"/>
              <a:defRPr sz="4400"/>
            </a:pPr>
            <a:r>
              <a:t>Num 10:35-36 - Moses’ constant prayer</a:t>
            </a:r>
          </a:p>
          <a:p>
            <a:pPr lvl="1" marL="1930400" indent="-965200" algn="l" defTabSz="2438338">
              <a:spcBef>
                <a:spcPts val="2400"/>
              </a:spcBef>
              <a:buClr>
                <a:srgbClr val="000000"/>
              </a:buClr>
              <a:buSzPct val="100000"/>
              <a:buAutoNum type="arabicPeriod" startAt="1"/>
              <a:defRPr sz="4400"/>
            </a:pPr>
            <a:r>
              <a:t>Jer 18:19-23 - Jeremiah getting on the same page with God (7:16)</a:t>
            </a:r>
          </a:p>
          <a:p>
            <a:pPr marL="965200" indent="-965200" algn="l" defTabSz="2438338">
              <a:spcBef>
                <a:spcPts val="2400"/>
              </a:spcBef>
              <a:buClr>
                <a:srgbClr val="000000"/>
              </a:buClr>
              <a:buSzPct val="100000"/>
              <a:buAutoNum type="alphaUcPeriod" startAt="1"/>
              <a:defRPr sz="4400"/>
            </a:pPr>
            <a:r>
              <a:t>The New Testament makes use of them, e.g. Pss 69 &amp; 79.</a:t>
            </a:r>
          </a:p>
          <a:p>
            <a:pPr lvl="1" marL="1092200" indent="-546100" algn="l" defTabSz="2438338">
              <a:spcBef>
                <a:spcPts val="2400"/>
              </a:spcBef>
              <a:buSzPct val="150000"/>
              <a:buChar char="•"/>
              <a:defRPr sz="4400"/>
            </a:pPr>
            <a:r>
              <a:t>Acts 1:20; Jn 2:17; Rom 11:9-10; 2 Th 1:7-8</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51">
                                            <p:bg/>
                                          </p:spTgt>
                                        </p:tgtEl>
                                        <p:attrNameLst>
                                          <p:attrName>style.visibility</p:attrName>
                                        </p:attrNameLst>
                                      </p:cBhvr>
                                      <p:to>
                                        <p:strVal val="visible"/>
                                      </p:to>
                                    </p:set>
                                    <p:animEffect filter="fade" transition="in">
                                      <p:cBhvr>
                                        <p:cTn id="7" dur="1000"/>
                                        <p:tgtEl>
                                          <p:spTgt spid="25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1">
                                            <p:txEl>
                                              <p:pRg st="0" end="0"/>
                                            </p:txEl>
                                          </p:spTgt>
                                        </p:tgtEl>
                                        <p:attrNameLst>
                                          <p:attrName>style.visibility</p:attrName>
                                        </p:attrNameLst>
                                      </p:cBhvr>
                                      <p:to>
                                        <p:strVal val="visible"/>
                                      </p:to>
                                    </p:set>
                                    <p:animEffect filter="fade" transition="in">
                                      <p:cBhvr>
                                        <p:cTn id="10" dur="1000"/>
                                        <p:tgtEl>
                                          <p:spTgt spid="251">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251">
                                            <p:txEl>
                                              <p:pRg st="1" end="1"/>
                                            </p:txEl>
                                          </p:spTgt>
                                        </p:tgtEl>
                                        <p:attrNameLst>
                                          <p:attrName>style.visibility</p:attrName>
                                        </p:attrNameLst>
                                      </p:cBhvr>
                                      <p:to>
                                        <p:strVal val="visible"/>
                                      </p:to>
                                    </p:set>
                                    <p:animEffect filter="fade" transition="in">
                                      <p:cBhvr>
                                        <p:cTn id="13" dur="1000"/>
                                        <p:tgtEl>
                                          <p:spTgt spid="251">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251">
                                            <p:txEl>
                                              <p:pRg st="2" end="2"/>
                                            </p:txEl>
                                          </p:spTgt>
                                        </p:tgtEl>
                                        <p:attrNameLst>
                                          <p:attrName>style.visibility</p:attrName>
                                        </p:attrNameLst>
                                      </p:cBhvr>
                                      <p:to>
                                        <p:strVal val="visible"/>
                                      </p:to>
                                    </p:set>
                                    <p:animEffect filter="fade" transition="in">
                                      <p:cBhvr>
                                        <p:cTn id="16" dur="1000"/>
                                        <p:tgtEl>
                                          <p:spTgt spid="25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1" fill="hold">
                                  <p:stCondLst>
                                    <p:cond delay="0"/>
                                  </p:stCondLst>
                                  <p:iterate type="el" backwards="0">
                                    <p:tmAbs val="0"/>
                                  </p:iterate>
                                  <p:childTnLst>
                                    <p:set>
                                      <p:cBhvr>
                                        <p:cTn id="20" fill="hold"/>
                                        <p:tgtEl>
                                          <p:spTgt spid="251">
                                            <p:txEl>
                                              <p:pRg st="3" end="3"/>
                                            </p:txEl>
                                          </p:spTgt>
                                        </p:tgtEl>
                                        <p:attrNameLst>
                                          <p:attrName>style.visibility</p:attrName>
                                        </p:attrNameLst>
                                      </p:cBhvr>
                                      <p:to>
                                        <p:strVal val="visible"/>
                                      </p:to>
                                    </p:set>
                                    <p:animEffect filter="fade" transition="in">
                                      <p:cBhvr>
                                        <p:cTn id="21" dur="1000"/>
                                        <p:tgtEl>
                                          <p:spTgt spid="251">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251">
                                            <p:txEl>
                                              <p:pRg st="4" end="4"/>
                                            </p:txEl>
                                          </p:spTgt>
                                        </p:tgtEl>
                                        <p:attrNameLst>
                                          <p:attrName>style.visibility</p:attrName>
                                        </p:attrNameLst>
                                      </p:cBhvr>
                                      <p:to>
                                        <p:strVal val="visible"/>
                                      </p:to>
                                    </p:set>
                                    <p:animEffect filter="fade" transition="in">
                                      <p:cBhvr>
                                        <p:cTn id="24" dur="1000"/>
                                        <p:tgtEl>
                                          <p:spTgt spid="25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Objection 2:"/>
          <p:cNvSpPr txBox="1"/>
          <p:nvPr>
            <p:ph type="title"/>
          </p:nvPr>
        </p:nvSpPr>
        <p:spPr>
          <a:prstGeom prst="rect">
            <a:avLst/>
          </a:prstGeom>
        </p:spPr>
        <p:txBody>
          <a:bodyPr/>
          <a:lstStyle>
            <a:lvl1pPr algn="l">
              <a:defRPr>
                <a:solidFill>
                  <a:srgbClr val="5E5E5E"/>
                </a:solidFill>
              </a:defRPr>
            </a:lvl1pPr>
          </a:lstStyle>
          <a:p>
            <a:pPr/>
            <a:r>
              <a:t>Objection 2:</a:t>
            </a:r>
          </a:p>
        </p:txBody>
      </p:sp>
      <p:sp>
        <p:nvSpPr>
          <p:cNvPr id="254" name="“These imprecations are inspired records of man’s thoughts, not records of man’s inspired thoughts.”"/>
          <p:cNvSpPr txBox="1"/>
          <p:nvPr>
            <p:ph type="body" sz="quarter" idx="1"/>
          </p:nvPr>
        </p:nvSpPr>
        <p:spPr>
          <a:xfrm>
            <a:off x="1219200" y="2596765"/>
            <a:ext cx="21948577" cy="2333164"/>
          </a:xfrm>
          <a:prstGeom prst="rect">
            <a:avLst/>
          </a:prstGeom>
        </p:spPr>
        <p:txBody>
          <a:bodyPr/>
          <a:lstStyle>
            <a:lvl1pPr marL="0" indent="0">
              <a:buSzTx/>
              <a:buNone/>
              <a:defRPr>
                <a:solidFill>
                  <a:srgbClr val="5E5E5E"/>
                </a:solidFill>
              </a:defRPr>
            </a:lvl1pPr>
          </a:lstStyle>
          <a:p>
            <a:pPr/>
            <a:r>
              <a:t>“These imprecations are inspired records of man’s thoughts, not records of man’s inspired thoughts.”</a:t>
            </a:r>
          </a:p>
        </p:txBody>
      </p:sp>
      <p:sp>
        <p:nvSpPr>
          <p:cNvPr id="255" name="One way of dealing with these terrible or (dare we say?) contemptible Psalms is simply to leave them alone. But unfortunately the bad parts will not ‘come away clean’; they may, as we have noticed, be intertwined with the most exquisite things.…"/>
          <p:cNvSpPr txBox="1"/>
          <p:nvPr/>
        </p:nvSpPr>
        <p:spPr>
          <a:xfrm>
            <a:off x="2029544" y="5024793"/>
            <a:ext cx="20324911" cy="588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6000">
                <a:latin typeface="+mn-lt"/>
                <a:ea typeface="+mn-ea"/>
                <a:cs typeface="+mn-cs"/>
                <a:sym typeface="Canela Bold"/>
              </a:defRPr>
            </a:pPr>
            <a:r>
              <a:t>One way of dealing with these terrible or (dare we say?) contemptible Psalms is simply to leave them alone. But unfortunately the bad parts will not ‘come away clean’; they may, as we have noticed, be intertwined with the most exquisite things.</a:t>
            </a:r>
          </a:p>
          <a:p>
            <a:pPr algn="r">
              <a:lnSpc>
                <a:spcPct val="80000"/>
              </a:lnSpc>
              <a:defRPr sz="6000">
                <a:latin typeface="+mn-lt"/>
                <a:ea typeface="+mn-ea"/>
                <a:cs typeface="+mn-cs"/>
                <a:sym typeface="Canela Bold"/>
              </a:defRPr>
            </a:pPr>
            <a:r>
              <a:t>—C. S. Lewis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Objection 2:"/>
          <p:cNvSpPr txBox="1"/>
          <p:nvPr>
            <p:ph type="title"/>
          </p:nvPr>
        </p:nvSpPr>
        <p:spPr>
          <a:prstGeom prst="rect">
            <a:avLst/>
          </a:prstGeom>
        </p:spPr>
        <p:txBody>
          <a:bodyPr/>
          <a:lstStyle>
            <a:lvl1pPr algn="l">
              <a:defRPr>
                <a:solidFill>
                  <a:srgbClr val="5E5E5E"/>
                </a:solidFill>
              </a:defRPr>
            </a:lvl1pPr>
          </a:lstStyle>
          <a:p>
            <a:pPr/>
            <a:r>
              <a:t>Objection 2:</a:t>
            </a:r>
          </a:p>
        </p:txBody>
      </p:sp>
      <p:sp>
        <p:nvSpPr>
          <p:cNvPr id="258" name="“These imprecations are inspired records of man’s thoughts, not records of man’s inspired thoughts.”"/>
          <p:cNvSpPr txBox="1"/>
          <p:nvPr>
            <p:ph type="body" sz="quarter" idx="1"/>
          </p:nvPr>
        </p:nvSpPr>
        <p:spPr>
          <a:xfrm>
            <a:off x="1219200" y="2596765"/>
            <a:ext cx="21948577" cy="1959930"/>
          </a:xfrm>
          <a:prstGeom prst="rect">
            <a:avLst/>
          </a:prstGeom>
        </p:spPr>
        <p:txBody>
          <a:bodyPr/>
          <a:lstStyle>
            <a:lvl1pPr marL="0" indent="0">
              <a:buSzTx/>
              <a:buNone/>
              <a:defRPr>
                <a:solidFill>
                  <a:srgbClr val="5E5E5E"/>
                </a:solidFill>
              </a:defRPr>
            </a:lvl1pPr>
          </a:lstStyle>
          <a:p>
            <a:pPr/>
            <a:r>
              <a:t>“These imprecations are inspired records of man’s thoughts, not records of man’s inspired thoughts.”</a:t>
            </a:r>
          </a:p>
        </p:txBody>
      </p:sp>
      <p:sp>
        <p:nvSpPr>
          <p:cNvPr id="259" name="Note:"/>
          <p:cNvSpPr txBox="1"/>
          <p:nvPr/>
        </p:nvSpPr>
        <p:spPr>
          <a:xfrm>
            <a:off x="1217711" y="4507208"/>
            <a:ext cx="2194560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spc="-84" sz="8400">
                <a:latin typeface="+mn-lt"/>
                <a:ea typeface="+mn-ea"/>
                <a:cs typeface="+mn-cs"/>
                <a:sym typeface="Canela Bold"/>
              </a:defRPr>
            </a:lvl1pPr>
          </a:lstStyle>
          <a:p>
            <a:pPr/>
            <a:r>
              <a:t>Note:</a:t>
            </a:r>
          </a:p>
        </p:txBody>
      </p:sp>
      <p:sp>
        <p:nvSpPr>
          <p:cNvPr id="260" name="Job spoke out of his hurt, even speaking wrongly.…"/>
          <p:cNvSpPr txBox="1"/>
          <p:nvPr/>
        </p:nvSpPr>
        <p:spPr>
          <a:xfrm>
            <a:off x="1217711" y="6329274"/>
            <a:ext cx="21948578" cy="64716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965200" indent="-965200" algn="l" defTabSz="2438338">
              <a:spcBef>
                <a:spcPts val="2400"/>
              </a:spcBef>
              <a:buClr>
                <a:srgbClr val="000000"/>
              </a:buClr>
              <a:buSzPct val="100000"/>
              <a:buAutoNum type="arabicPeriod" startAt="1"/>
              <a:defRPr sz="4400"/>
            </a:pPr>
            <a:r>
              <a:t>Job spoke out of his hurt, even speaking wrongly.</a:t>
            </a:r>
          </a:p>
          <a:p>
            <a:pPr lvl="1" marL="1092200" indent="-546100" algn="l" defTabSz="2438338">
              <a:spcBef>
                <a:spcPts val="2400"/>
              </a:spcBef>
              <a:buSzPct val="150000"/>
              <a:buChar char="•"/>
              <a:defRPr sz="4400"/>
            </a:pPr>
            <a:r>
              <a:t>Job 35:1-2; 42:3, 6</a:t>
            </a:r>
          </a:p>
          <a:p>
            <a:pPr marL="965200" indent="-965200" algn="l" defTabSz="2438338">
              <a:spcBef>
                <a:spcPts val="2400"/>
              </a:spcBef>
              <a:buClr>
                <a:srgbClr val="000000"/>
              </a:buClr>
              <a:buSzPct val="100000"/>
              <a:buAutoNum type="arabicPeriod" startAt="1"/>
              <a:defRPr sz="4400"/>
            </a:pPr>
            <a:r>
              <a:t>David’s poetry turned up the volume as he expressed his emotions to God.</a:t>
            </a:r>
          </a:p>
          <a:p>
            <a:pPr lvl="1" marL="1092200" indent="-546100" algn="l" defTabSz="2438338">
              <a:spcBef>
                <a:spcPts val="2400"/>
              </a:spcBef>
              <a:buSzPct val="150000"/>
              <a:buChar char="•"/>
              <a:defRPr sz="4400"/>
            </a:pPr>
            <a:r>
              <a:t>Ps 51:5; 71:5-6</a:t>
            </a:r>
          </a:p>
          <a:p>
            <a:pPr marL="965200" indent="-965200" algn="l" defTabSz="2438338">
              <a:spcBef>
                <a:spcPts val="2400"/>
              </a:spcBef>
              <a:buClr>
                <a:srgbClr val="000000"/>
              </a:buClr>
              <a:buSzPct val="100000"/>
              <a:buAutoNum type="arabicPeriod" startAt="1"/>
              <a:defRPr sz="4400"/>
            </a:pPr>
            <a:r>
              <a:t>Naomi claimed God had caused her tragedy, even as she clung to him in hope.</a:t>
            </a:r>
          </a:p>
          <a:p>
            <a:pPr lvl="1" marL="1092200" indent="-546100" algn="l" defTabSz="2438338">
              <a:spcBef>
                <a:spcPts val="2400"/>
              </a:spcBef>
              <a:buSzPct val="150000"/>
              <a:buChar char="•"/>
              <a:defRPr sz="4400"/>
            </a:pPr>
            <a:r>
              <a:t>Ruth 1:20-21 (note 1:9, 13; 2:20)</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60">
                                            <p:bg/>
                                          </p:spTgt>
                                        </p:tgtEl>
                                        <p:attrNameLst>
                                          <p:attrName>style.visibility</p:attrName>
                                        </p:attrNameLst>
                                      </p:cBhvr>
                                      <p:to>
                                        <p:strVal val="visible"/>
                                      </p:to>
                                    </p:set>
                                    <p:animEffect filter="fade" transition="in">
                                      <p:cBhvr>
                                        <p:cTn id="7" dur="1000"/>
                                        <p:tgtEl>
                                          <p:spTgt spid="26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0">
                                            <p:txEl>
                                              <p:pRg st="0" end="0"/>
                                            </p:txEl>
                                          </p:spTgt>
                                        </p:tgtEl>
                                        <p:attrNameLst>
                                          <p:attrName>style.visibility</p:attrName>
                                        </p:attrNameLst>
                                      </p:cBhvr>
                                      <p:to>
                                        <p:strVal val="visible"/>
                                      </p:to>
                                    </p:set>
                                    <p:animEffect filter="fade" transition="in">
                                      <p:cBhvr>
                                        <p:cTn id="10" dur="1000"/>
                                        <p:tgtEl>
                                          <p:spTgt spid="260">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260">
                                            <p:txEl>
                                              <p:pRg st="1" end="1"/>
                                            </p:txEl>
                                          </p:spTgt>
                                        </p:tgtEl>
                                        <p:attrNameLst>
                                          <p:attrName>style.visibility</p:attrName>
                                        </p:attrNameLst>
                                      </p:cBhvr>
                                      <p:to>
                                        <p:strVal val="visible"/>
                                      </p:to>
                                    </p:set>
                                    <p:animEffect filter="fade" transition="in">
                                      <p:cBhvr>
                                        <p:cTn id="13" dur="1000"/>
                                        <p:tgtEl>
                                          <p:spTgt spid="26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10" grpId="1" fill="hold">
                                  <p:stCondLst>
                                    <p:cond delay="0"/>
                                  </p:stCondLst>
                                  <p:iterate type="el" backwards="0">
                                    <p:tmAbs val="0"/>
                                  </p:iterate>
                                  <p:childTnLst>
                                    <p:set>
                                      <p:cBhvr>
                                        <p:cTn id="17" fill="hold"/>
                                        <p:tgtEl>
                                          <p:spTgt spid="260">
                                            <p:txEl>
                                              <p:pRg st="2" end="2"/>
                                            </p:txEl>
                                          </p:spTgt>
                                        </p:tgtEl>
                                        <p:attrNameLst>
                                          <p:attrName>style.visibility</p:attrName>
                                        </p:attrNameLst>
                                      </p:cBhvr>
                                      <p:to>
                                        <p:strVal val="visible"/>
                                      </p:to>
                                    </p:set>
                                    <p:animEffect filter="fade" transition="in">
                                      <p:cBhvr>
                                        <p:cTn id="18" dur="1000"/>
                                        <p:tgtEl>
                                          <p:spTgt spid="260">
                                            <p:txEl>
                                              <p:pRg st="2" end="2"/>
                                            </p:txEl>
                                          </p:spTgt>
                                        </p:tgtEl>
                                      </p:cBhvr>
                                    </p:animEffect>
                                  </p:childTnLst>
                                </p:cTn>
                              </p:par>
                              <p:par>
                                <p:cTn id="19" presetClass="entr" nodeType="withEffect" presetSubtype="0" presetID="10" grpId="1" fill="hold">
                                  <p:stCondLst>
                                    <p:cond delay="0"/>
                                  </p:stCondLst>
                                  <p:iterate type="el" backwards="0">
                                    <p:tmAbs val="0"/>
                                  </p:iterate>
                                  <p:childTnLst>
                                    <p:set>
                                      <p:cBhvr>
                                        <p:cTn id="20" fill="hold"/>
                                        <p:tgtEl>
                                          <p:spTgt spid="260">
                                            <p:txEl>
                                              <p:pRg st="3" end="3"/>
                                            </p:txEl>
                                          </p:spTgt>
                                        </p:tgtEl>
                                        <p:attrNameLst>
                                          <p:attrName>style.visibility</p:attrName>
                                        </p:attrNameLst>
                                      </p:cBhvr>
                                      <p:to>
                                        <p:strVal val="visible"/>
                                      </p:to>
                                    </p:set>
                                    <p:animEffect filter="fade" transition="in">
                                      <p:cBhvr>
                                        <p:cTn id="21" dur="1000"/>
                                        <p:tgtEl>
                                          <p:spTgt spid="26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10" grpId="1" fill="hold">
                                  <p:stCondLst>
                                    <p:cond delay="0"/>
                                  </p:stCondLst>
                                  <p:iterate type="el" backwards="0">
                                    <p:tmAbs val="0"/>
                                  </p:iterate>
                                  <p:childTnLst>
                                    <p:set>
                                      <p:cBhvr>
                                        <p:cTn id="25" fill="hold"/>
                                        <p:tgtEl>
                                          <p:spTgt spid="260">
                                            <p:txEl>
                                              <p:pRg st="4" end="4"/>
                                            </p:txEl>
                                          </p:spTgt>
                                        </p:tgtEl>
                                        <p:attrNameLst>
                                          <p:attrName>style.visibility</p:attrName>
                                        </p:attrNameLst>
                                      </p:cBhvr>
                                      <p:to>
                                        <p:strVal val="visible"/>
                                      </p:to>
                                    </p:set>
                                    <p:animEffect filter="fade" transition="in">
                                      <p:cBhvr>
                                        <p:cTn id="26" dur="1000"/>
                                        <p:tgtEl>
                                          <p:spTgt spid="260">
                                            <p:txEl>
                                              <p:pRg st="4" end="4"/>
                                            </p:txEl>
                                          </p:spTgt>
                                        </p:tgtEl>
                                      </p:cBhvr>
                                    </p:animEffect>
                                  </p:childTnLst>
                                </p:cTn>
                              </p:par>
                              <p:par>
                                <p:cTn id="27" presetClass="entr" nodeType="withEffect" presetSubtype="0" presetID="10" grpId="1" fill="hold">
                                  <p:stCondLst>
                                    <p:cond delay="0"/>
                                  </p:stCondLst>
                                  <p:iterate type="el" backwards="0">
                                    <p:tmAbs val="0"/>
                                  </p:iterate>
                                  <p:childTnLst>
                                    <p:set>
                                      <p:cBhvr>
                                        <p:cTn id="28" fill="hold"/>
                                        <p:tgtEl>
                                          <p:spTgt spid="260">
                                            <p:txEl>
                                              <p:pRg st="5" end="5"/>
                                            </p:txEl>
                                          </p:spTgt>
                                        </p:tgtEl>
                                        <p:attrNameLst>
                                          <p:attrName>style.visibility</p:attrName>
                                        </p:attrNameLst>
                                      </p:cBhvr>
                                      <p:to>
                                        <p:strVal val="visible"/>
                                      </p:to>
                                    </p:set>
                                    <p:animEffect filter="fade" transition="in">
                                      <p:cBhvr>
                                        <p:cTn id="29" dur="1000"/>
                                        <p:tgtEl>
                                          <p:spTgt spid="26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6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Objection 3:"/>
          <p:cNvSpPr txBox="1"/>
          <p:nvPr>
            <p:ph type="title"/>
          </p:nvPr>
        </p:nvSpPr>
        <p:spPr>
          <a:prstGeom prst="rect">
            <a:avLst/>
          </a:prstGeom>
        </p:spPr>
        <p:txBody>
          <a:bodyPr/>
          <a:lstStyle>
            <a:lvl1pPr algn="l"/>
          </a:lstStyle>
          <a:p>
            <a:pPr/>
            <a:r>
              <a:t>Objection 3:</a:t>
            </a:r>
          </a:p>
        </p:txBody>
      </p:sp>
      <p:sp>
        <p:nvSpPr>
          <p:cNvPr id="263" name="“These imprecations are prophetic, stating what God will do..”"/>
          <p:cNvSpPr txBox="1"/>
          <p:nvPr>
            <p:ph type="body" idx="1"/>
          </p:nvPr>
        </p:nvSpPr>
        <p:spPr>
          <a:xfrm>
            <a:off x="1219200" y="2596765"/>
            <a:ext cx="21948577" cy="9900035"/>
          </a:xfrm>
          <a:prstGeom prst="rect">
            <a:avLst/>
          </a:prstGeom>
        </p:spPr>
        <p:txBody>
          <a:bodyPr/>
          <a:lstStyle>
            <a:lvl1pPr marL="0" indent="0">
              <a:buSzTx/>
              <a:buNone/>
            </a:lvl1pPr>
          </a:lstStyle>
          <a:p>
            <a:pPr/>
            <a:r>
              <a:t>“These imprecations are prophetic, stating what God will do..”</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Objection 3:"/>
          <p:cNvSpPr txBox="1"/>
          <p:nvPr>
            <p:ph type="title"/>
          </p:nvPr>
        </p:nvSpPr>
        <p:spPr>
          <a:prstGeom prst="rect">
            <a:avLst/>
          </a:prstGeom>
        </p:spPr>
        <p:txBody>
          <a:bodyPr/>
          <a:lstStyle>
            <a:lvl1pPr algn="l">
              <a:defRPr>
                <a:solidFill>
                  <a:srgbClr val="5E5E5E"/>
                </a:solidFill>
              </a:defRPr>
            </a:lvl1pPr>
          </a:lstStyle>
          <a:p>
            <a:pPr/>
            <a:r>
              <a:t>Objection 3:</a:t>
            </a:r>
          </a:p>
        </p:txBody>
      </p:sp>
      <p:sp>
        <p:nvSpPr>
          <p:cNvPr id="266" name="“These imprecations are prophetic, stating what God will do..”"/>
          <p:cNvSpPr txBox="1"/>
          <p:nvPr>
            <p:ph type="body" sz="quarter" idx="1"/>
          </p:nvPr>
        </p:nvSpPr>
        <p:spPr>
          <a:xfrm>
            <a:off x="1219200" y="2596765"/>
            <a:ext cx="21948577" cy="1727201"/>
          </a:xfrm>
          <a:prstGeom prst="rect">
            <a:avLst/>
          </a:prstGeom>
        </p:spPr>
        <p:txBody>
          <a:bodyPr/>
          <a:lstStyle>
            <a:lvl1pPr marL="0" indent="0">
              <a:buSzTx/>
              <a:buNone/>
              <a:defRPr>
                <a:solidFill>
                  <a:srgbClr val="5E5E5E"/>
                </a:solidFill>
              </a:defRPr>
            </a:lvl1pPr>
          </a:lstStyle>
          <a:p>
            <a:pPr/>
            <a:r>
              <a:t>“These imprecations are prophetic, stating what God will do..”</a:t>
            </a:r>
          </a:p>
        </p:txBody>
      </p:sp>
      <p:sp>
        <p:nvSpPr>
          <p:cNvPr id="267" name="Response:"/>
          <p:cNvSpPr txBox="1"/>
          <p:nvPr/>
        </p:nvSpPr>
        <p:spPr>
          <a:xfrm>
            <a:off x="1217711" y="4104832"/>
            <a:ext cx="2194560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spc="-84" sz="8400">
                <a:latin typeface="+mn-lt"/>
                <a:ea typeface="+mn-ea"/>
                <a:cs typeface="+mn-cs"/>
                <a:sym typeface="Canela Bold"/>
              </a:defRPr>
            </a:lvl1pPr>
          </a:lstStyle>
          <a:p>
            <a:pPr/>
            <a:r>
              <a:t>Response:</a:t>
            </a:r>
          </a:p>
        </p:txBody>
      </p:sp>
      <p:sp>
        <p:nvSpPr>
          <p:cNvPr id="268" name="Some are prophetic, yes, but these are also requests - Ps 35:25-26…"/>
          <p:cNvSpPr txBox="1"/>
          <p:nvPr/>
        </p:nvSpPr>
        <p:spPr>
          <a:xfrm>
            <a:off x="1217711" y="5926898"/>
            <a:ext cx="21948578" cy="64716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965200" indent="-965200" algn="l" defTabSz="2438338">
              <a:spcBef>
                <a:spcPts val="2400"/>
              </a:spcBef>
              <a:buClr>
                <a:srgbClr val="000000"/>
              </a:buClr>
              <a:buSzPct val="100000"/>
              <a:buAutoNum type="alphaUcPeriod" startAt="1"/>
              <a:defRPr sz="4400"/>
            </a:pPr>
            <a:r>
              <a:t>Some are prophetic, yes, but these are also requests - Ps 35:25-26</a:t>
            </a:r>
          </a:p>
          <a:p>
            <a:pPr marL="965200" indent="-965200" algn="l" defTabSz="2438338">
              <a:spcBef>
                <a:spcPts val="2400"/>
              </a:spcBef>
              <a:buClr>
                <a:srgbClr val="000000"/>
              </a:buClr>
              <a:buSzPct val="100000"/>
              <a:buAutoNum type="alphaUcPeriod" startAt="1"/>
              <a:defRPr sz="4400"/>
            </a:pPr>
            <a:r>
              <a:t>Prayers are to be informed by God’s will - Mt 6:10; 26:39</a:t>
            </a:r>
          </a:p>
          <a:p>
            <a:pPr marL="965200" indent="-965200" algn="l" defTabSz="2438338">
              <a:spcBef>
                <a:spcPts val="2400"/>
              </a:spcBef>
              <a:buClr>
                <a:srgbClr val="000000"/>
              </a:buClr>
              <a:buSzPct val="100000"/>
              <a:buAutoNum type="alphaUcPeriod" startAt="1"/>
              <a:defRPr sz="4400"/>
            </a:pPr>
            <a:r>
              <a:t>The psalmists praise God’s warring work, much of which points to the Messiah - Ps 2:9, 12; 18:13-15; 37:7-9</a:t>
            </a:r>
          </a:p>
          <a:p>
            <a:pPr marL="965200" indent="-965200" algn="l" defTabSz="2438338">
              <a:spcBef>
                <a:spcPts val="2400"/>
              </a:spcBef>
              <a:buClr>
                <a:srgbClr val="000000"/>
              </a:buClr>
              <a:buSzPct val="100000"/>
              <a:buAutoNum type="alphaUcPeriod" startAt="1"/>
              <a:defRPr sz="4400"/>
            </a:pPr>
            <a:r>
              <a:t>There is evil in the world, and while some wrestle with a God who hates the wicked (Ps 5:5; 11:5), the Bible writers often wrestled with a God who did not destroy the wicked when they thought he should (Ps 74:10; Hab 1:2-4).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68">
                                            <p:bg/>
                                          </p:spTgt>
                                        </p:tgtEl>
                                        <p:attrNameLst>
                                          <p:attrName>style.visibility</p:attrName>
                                        </p:attrNameLst>
                                      </p:cBhvr>
                                      <p:to>
                                        <p:strVal val="visible"/>
                                      </p:to>
                                    </p:set>
                                    <p:animEffect filter="fade" transition="in">
                                      <p:cBhvr>
                                        <p:cTn id="7" dur="1000"/>
                                        <p:tgtEl>
                                          <p:spTgt spid="26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8">
                                            <p:txEl>
                                              <p:pRg st="0" end="0"/>
                                            </p:txEl>
                                          </p:spTgt>
                                        </p:tgtEl>
                                        <p:attrNameLst>
                                          <p:attrName>style.visibility</p:attrName>
                                        </p:attrNameLst>
                                      </p:cBhvr>
                                      <p:to>
                                        <p:strVal val="visible"/>
                                      </p:to>
                                    </p:set>
                                    <p:animEffect filter="fade" transition="in">
                                      <p:cBhvr>
                                        <p:cTn id="10" dur="1000"/>
                                        <p:tgtEl>
                                          <p:spTgt spid="26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68">
                                            <p:txEl>
                                              <p:pRg st="1" end="1"/>
                                            </p:txEl>
                                          </p:spTgt>
                                        </p:tgtEl>
                                        <p:attrNameLst>
                                          <p:attrName>style.visibility</p:attrName>
                                        </p:attrNameLst>
                                      </p:cBhvr>
                                      <p:to>
                                        <p:strVal val="visible"/>
                                      </p:to>
                                    </p:set>
                                    <p:animEffect filter="fade" transition="in">
                                      <p:cBhvr>
                                        <p:cTn id="15" dur="1000"/>
                                        <p:tgtEl>
                                          <p:spTgt spid="2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68">
                                            <p:txEl>
                                              <p:pRg st="2" end="2"/>
                                            </p:txEl>
                                          </p:spTgt>
                                        </p:tgtEl>
                                        <p:attrNameLst>
                                          <p:attrName>style.visibility</p:attrName>
                                        </p:attrNameLst>
                                      </p:cBhvr>
                                      <p:to>
                                        <p:strVal val="visible"/>
                                      </p:to>
                                    </p:set>
                                    <p:animEffect filter="fade" transition="in">
                                      <p:cBhvr>
                                        <p:cTn id="20" dur="1000"/>
                                        <p:tgtEl>
                                          <p:spTgt spid="26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68">
                                            <p:txEl>
                                              <p:pRg st="3" end="3"/>
                                            </p:txEl>
                                          </p:spTgt>
                                        </p:tgtEl>
                                        <p:attrNameLst>
                                          <p:attrName>style.visibility</p:attrName>
                                        </p:attrNameLst>
                                      </p:cBhvr>
                                      <p:to>
                                        <p:strVal val="visible"/>
                                      </p:to>
                                    </p:set>
                                    <p:animEffect filter="fade" transition="in">
                                      <p:cBhvr>
                                        <p:cTn id="25" dur="1000"/>
                                        <p:tgtEl>
                                          <p:spTgt spid="26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6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Principles from Imprecatory Psalms"/>
          <p:cNvSpPr txBox="1"/>
          <p:nvPr>
            <p:ph type="title"/>
          </p:nvPr>
        </p:nvSpPr>
        <p:spPr>
          <a:xfrm>
            <a:off x="1198610" y="546847"/>
            <a:ext cx="21945601" cy="1727201"/>
          </a:xfrm>
          <a:prstGeom prst="rect">
            <a:avLst/>
          </a:prstGeom>
        </p:spPr>
        <p:txBody>
          <a:bodyPr/>
          <a:lstStyle>
            <a:lvl1pPr algn="r"/>
          </a:lstStyle>
          <a:p>
            <a:pPr/>
            <a:r>
              <a:t>Principles from Imprecatory Psalms</a:t>
            </a:r>
          </a:p>
        </p:txBody>
      </p:sp>
      <p:sp>
        <p:nvSpPr>
          <p:cNvPr id="271" name="God’s name and his glory are the primary concern.…"/>
          <p:cNvSpPr txBox="1"/>
          <p:nvPr>
            <p:ph type="body" idx="1"/>
          </p:nvPr>
        </p:nvSpPr>
        <p:spPr>
          <a:xfrm>
            <a:off x="5003553" y="2350016"/>
            <a:ext cx="18660743" cy="10553289"/>
          </a:xfrm>
          <a:prstGeom prst="rect">
            <a:avLst/>
          </a:prstGeom>
        </p:spPr>
        <p:txBody>
          <a:bodyPr/>
          <a:lstStyle/>
          <a:p>
            <a:pPr marL="965200" indent="-965200">
              <a:lnSpc>
                <a:spcPct val="150000"/>
              </a:lnSpc>
              <a:buClr>
                <a:srgbClr val="000000"/>
              </a:buClr>
              <a:buSzPct val="100000"/>
              <a:buAutoNum type="alphaUcPeriod" startAt="1"/>
            </a:pPr>
            <a:r>
              <a:t>God’s name and his glory are the primary concern.</a:t>
            </a:r>
          </a:p>
          <a:p>
            <a:pPr marL="965200" indent="-965200">
              <a:lnSpc>
                <a:spcPct val="150000"/>
              </a:lnSpc>
              <a:buClr>
                <a:srgbClr val="000000"/>
              </a:buClr>
              <a:buSzPct val="100000"/>
              <a:buAutoNum type="alphaUcPeriod" startAt="1"/>
            </a:pPr>
            <a:r>
              <a:t>Curses are never declared as self-enacted vengeance.</a:t>
            </a:r>
          </a:p>
          <a:p>
            <a:pPr marL="965200" indent="-965200">
              <a:lnSpc>
                <a:spcPct val="150000"/>
              </a:lnSpc>
              <a:buClr>
                <a:srgbClr val="000000"/>
              </a:buClr>
              <a:buSzPct val="100000"/>
              <a:buAutoNum type="alphaUcPeriod" startAt="1"/>
            </a:pPr>
            <a:r>
              <a:t>Some are prayers that God would take away the power to do harm.</a:t>
            </a:r>
          </a:p>
          <a:p>
            <a:pPr marL="965200" indent="-965200">
              <a:lnSpc>
                <a:spcPct val="150000"/>
              </a:lnSpc>
              <a:buClr>
                <a:srgbClr val="000000"/>
              </a:buClr>
              <a:buSzPct val="100000"/>
              <a:buAutoNum type="alphaUcPeriod" startAt="1"/>
            </a:pPr>
            <a:r>
              <a:t>God takes no pleasure in the death of the wicked.</a:t>
            </a:r>
          </a:p>
          <a:p>
            <a:pPr marL="965200" indent="-965200">
              <a:lnSpc>
                <a:spcPct val="150000"/>
              </a:lnSpc>
              <a:buClr>
                <a:srgbClr val="000000"/>
              </a:buClr>
              <a:buSzPct val="100000"/>
              <a:buAutoNum type="alphaUcPeriod" startAt="1"/>
            </a:pPr>
            <a:r>
              <a:t>Imprecations exercise righteous indignation and redemptive concern.</a:t>
            </a:r>
          </a:p>
          <a:p>
            <a:pPr marL="965200" indent="-965200">
              <a:lnSpc>
                <a:spcPct val="150000"/>
              </a:lnSpc>
              <a:buClr>
                <a:srgbClr val="000000"/>
              </a:buClr>
              <a:buSzPct val="100000"/>
              <a:buAutoNum type="alphaUcPeriod" startAt="1"/>
            </a:pPr>
            <a:r>
              <a:t>God’s judgment is hope for the righteous.</a:t>
            </a:r>
          </a:p>
          <a:p>
            <a:pPr marL="965200" indent="-965200">
              <a:lnSpc>
                <a:spcPct val="150000"/>
              </a:lnSpc>
              <a:buClr>
                <a:srgbClr val="000000"/>
              </a:buClr>
              <a:buSzPct val="100000"/>
              <a:buAutoNum type="alphaUcPeriod" startAt="1"/>
            </a:pPr>
            <a:r>
              <a:t>Trusting in God judgment frees us to love.</a:t>
            </a:r>
          </a:p>
        </p:txBody>
      </p:sp>
      <p:grpSp>
        <p:nvGrpSpPr>
          <p:cNvPr id="274" name="Group"/>
          <p:cNvGrpSpPr/>
          <p:nvPr/>
        </p:nvGrpSpPr>
        <p:grpSpPr>
          <a:xfrm>
            <a:off x="729072" y="2948352"/>
            <a:ext cx="2183446" cy="2183446"/>
            <a:chOff x="0" y="0"/>
            <a:chExt cx="2183445" cy="2183445"/>
          </a:xfrm>
        </p:grpSpPr>
        <p:sp>
          <p:nvSpPr>
            <p:cNvPr id="272" name="Circle"/>
            <p:cNvSpPr/>
            <p:nvPr/>
          </p:nvSpPr>
          <p:spPr>
            <a:xfrm>
              <a:off x="0" y="0"/>
              <a:ext cx="2183446" cy="2183446"/>
            </a:xfrm>
            <a:prstGeom prst="ellipse">
              <a:avLst/>
            </a:prstGeom>
            <a:solidFill>
              <a:schemeClr val="accent6">
                <a:hueOff val="-336662"/>
                <a:satOff val="-1462"/>
                <a:lumOff val="-13603"/>
              </a:schemeClr>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pic>
          <p:nvPicPr>
            <p:cNvPr id="273" name="PngItem_1134048.png" descr="PngItem_1134048.png"/>
            <p:cNvPicPr>
              <a:picLocks noChangeAspect="1"/>
            </p:cNvPicPr>
            <p:nvPr/>
          </p:nvPicPr>
          <p:blipFill>
            <a:blip r:embed="rId2">
              <a:extLst/>
            </a:blip>
            <a:stretch>
              <a:fillRect/>
            </a:stretch>
          </p:blipFill>
          <p:spPr>
            <a:xfrm>
              <a:off x="276797" y="257239"/>
              <a:ext cx="1699392" cy="1576247"/>
            </a:xfrm>
            <a:prstGeom prst="rect">
              <a:avLst/>
            </a:prstGeom>
            <a:ln w="12700" cap="flat">
              <a:noFill/>
              <a:miter lim="400000"/>
            </a:ln>
            <a:effectLst/>
          </p:spPr>
        </p:pic>
      </p:grpSp>
      <p:grpSp>
        <p:nvGrpSpPr>
          <p:cNvPr id="277" name="Group"/>
          <p:cNvGrpSpPr/>
          <p:nvPr/>
        </p:nvGrpSpPr>
        <p:grpSpPr>
          <a:xfrm>
            <a:off x="2688625" y="1348326"/>
            <a:ext cx="2183446" cy="2183447"/>
            <a:chOff x="0" y="0"/>
            <a:chExt cx="2183445" cy="2183445"/>
          </a:xfrm>
        </p:grpSpPr>
        <p:sp>
          <p:nvSpPr>
            <p:cNvPr id="275" name="Circle"/>
            <p:cNvSpPr/>
            <p:nvPr/>
          </p:nvSpPr>
          <p:spPr>
            <a:xfrm>
              <a:off x="0" y="0"/>
              <a:ext cx="2183446" cy="2183446"/>
            </a:xfrm>
            <a:prstGeom prst="ellipse">
              <a:avLst/>
            </a:prstGeom>
            <a:solidFill>
              <a:schemeClr val="accent4"/>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sp>
          <p:nvSpPr>
            <p:cNvPr id="276" name="Shape"/>
            <p:cNvSpPr/>
            <p:nvPr/>
          </p:nvSpPr>
          <p:spPr>
            <a:xfrm>
              <a:off x="262927" y="627395"/>
              <a:ext cx="1618413" cy="9580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36" y="21600"/>
                  </a:moveTo>
                  <a:lnTo>
                    <a:pt x="0" y="6030"/>
                  </a:lnTo>
                  <a:lnTo>
                    <a:pt x="4822" y="10787"/>
                  </a:lnTo>
                  <a:lnTo>
                    <a:pt x="11040" y="0"/>
                  </a:lnTo>
                  <a:lnTo>
                    <a:pt x="16271" y="9520"/>
                  </a:lnTo>
                  <a:lnTo>
                    <a:pt x="21600" y="4259"/>
                  </a:lnTo>
                  <a:lnTo>
                    <a:pt x="20129" y="20490"/>
                  </a:lnTo>
                  <a:lnTo>
                    <a:pt x="2936" y="21600"/>
                  </a:lnTo>
                  <a:close/>
                </a:path>
              </a:pathLst>
            </a:custGeom>
            <a:noFill/>
            <a:ln w="152400" cap="flat">
              <a:solidFill>
                <a:srgbClr val="FFFFFF"/>
              </a:solidFill>
              <a:prstDash val="solid"/>
              <a:miter lim="400000"/>
            </a:ln>
            <a:effectLst/>
          </p:spPr>
          <p:txBody>
            <a:bodyPr wrap="square" lIns="50800" tIns="50800" rIns="50800" bIns="50800" numCol="1" anchor="ctr">
              <a:noAutofit/>
            </a:bodyPr>
            <a:lstStyle/>
            <a:p>
              <a:pPr/>
            </a:p>
          </p:txBody>
        </p:sp>
      </p:grpSp>
      <p:grpSp>
        <p:nvGrpSpPr>
          <p:cNvPr id="280" name="Group"/>
          <p:cNvGrpSpPr/>
          <p:nvPr/>
        </p:nvGrpSpPr>
        <p:grpSpPr>
          <a:xfrm>
            <a:off x="2556787" y="4466435"/>
            <a:ext cx="2370922" cy="2369489"/>
            <a:chOff x="0" y="0"/>
            <a:chExt cx="2370921" cy="2369487"/>
          </a:xfrm>
        </p:grpSpPr>
        <p:sp>
          <p:nvSpPr>
            <p:cNvPr id="278" name="Circle"/>
            <p:cNvSpPr/>
            <p:nvPr/>
          </p:nvSpPr>
          <p:spPr>
            <a:xfrm>
              <a:off x="131837" y="93020"/>
              <a:ext cx="2183447" cy="2183447"/>
            </a:xfrm>
            <a:prstGeom prst="ellipse">
              <a:avLst/>
            </a:prstGeom>
            <a:solidFill>
              <a:schemeClr val="accent4">
                <a:hueOff val="-904334"/>
                <a:lumOff val="2953"/>
              </a:schemeClr>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pic>
          <p:nvPicPr>
            <p:cNvPr id="279" name="broken-arrow-pngrepo-com.png" descr="broken-arrow-pngrepo-com.png"/>
            <p:cNvPicPr>
              <a:picLocks noChangeAspect="0"/>
            </p:cNvPicPr>
            <p:nvPr/>
          </p:nvPicPr>
          <p:blipFill>
            <a:blip r:embed="rId3">
              <a:extLst/>
            </a:blip>
            <a:stretch>
              <a:fillRect/>
            </a:stretch>
          </p:blipFill>
          <p:spPr>
            <a:xfrm rot="18876302">
              <a:off x="384214" y="309962"/>
              <a:ext cx="1602493" cy="1749564"/>
            </a:xfrm>
            <a:prstGeom prst="rect">
              <a:avLst/>
            </a:prstGeom>
            <a:ln w="12700" cap="flat">
              <a:noFill/>
              <a:miter lim="400000"/>
            </a:ln>
            <a:effectLst/>
          </p:spPr>
        </p:pic>
      </p:grpSp>
      <p:grpSp>
        <p:nvGrpSpPr>
          <p:cNvPr id="283" name="Group"/>
          <p:cNvGrpSpPr/>
          <p:nvPr/>
        </p:nvGrpSpPr>
        <p:grpSpPr>
          <a:xfrm>
            <a:off x="719704" y="6167017"/>
            <a:ext cx="2202181" cy="3464362"/>
            <a:chOff x="0" y="0"/>
            <a:chExt cx="2202179" cy="3464360"/>
          </a:xfrm>
        </p:grpSpPr>
        <p:sp>
          <p:nvSpPr>
            <p:cNvPr id="281" name="Circle"/>
            <p:cNvSpPr/>
            <p:nvPr/>
          </p:nvSpPr>
          <p:spPr>
            <a:xfrm>
              <a:off x="9367" y="0"/>
              <a:ext cx="2183446" cy="2183446"/>
            </a:xfrm>
            <a:prstGeom prst="ellipse">
              <a:avLst/>
            </a:prstGeom>
            <a:solidFill>
              <a:srgbClr val="5E5E5E"/>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sp>
          <p:nvSpPr>
            <p:cNvPr id="282" name="Skull"/>
            <p:cNvSpPr/>
            <p:nvPr/>
          </p:nvSpPr>
          <p:spPr>
            <a:xfrm>
              <a:off x="-1" y="319109"/>
              <a:ext cx="2202181" cy="3145252"/>
            </a:xfrm>
            <a:custGeom>
              <a:avLst/>
              <a:gdLst/>
              <a:ahLst/>
              <a:cxnLst>
                <a:cxn ang="0">
                  <a:pos x="wd2" y="hd2"/>
                </a:cxn>
                <a:cxn ang="5400000">
                  <a:pos x="wd2" y="hd2"/>
                </a:cxn>
                <a:cxn ang="10800000">
                  <a:pos x="wd2" y="hd2"/>
                </a:cxn>
                <a:cxn ang="16200000">
                  <a:pos x="wd2" y="hd2"/>
                </a:cxn>
              </a:cxnLst>
              <a:rect l="0" t="0" r="r" b="b"/>
              <a:pathLst>
                <a:path w="21241" h="21547" fill="norm" stroke="1" extrusionOk="0">
                  <a:moveTo>
                    <a:pt x="10621" y="0"/>
                  </a:moveTo>
                  <a:cubicBezTo>
                    <a:pt x="8452" y="0"/>
                    <a:pt x="6450" y="505"/>
                    <a:pt x="4985" y="1420"/>
                  </a:cubicBezTo>
                  <a:cubicBezTo>
                    <a:pt x="3496" y="2351"/>
                    <a:pt x="2676" y="3652"/>
                    <a:pt x="2676" y="5082"/>
                  </a:cubicBezTo>
                  <a:cubicBezTo>
                    <a:pt x="2676" y="6422"/>
                    <a:pt x="3143" y="6794"/>
                    <a:pt x="4370" y="7570"/>
                  </a:cubicBezTo>
                  <a:cubicBezTo>
                    <a:pt x="4340" y="7270"/>
                    <a:pt x="4246" y="7098"/>
                    <a:pt x="4021" y="6689"/>
                  </a:cubicBezTo>
                  <a:cubicBezTo>
                    <a:pt x="3978" y="6612"/>
                    <a:pt x="3931" y="6527"/>
                    <a:pt x="3879" y="6433"/>
                  </a:cubicBezTo>
                  <a:cubicBezTo>
                    <a:pt x="3439" y="5619"/>
                    <a:pt x="3776" y="4807"/>
                    <a:pt x="3791" y="4773"/>
                  </a:cubicBezTo>
                  <a:lnTo>
                    <a:pt x="4155" y="4851"/>
                  </a:lnTo>
                  <a:lnTo>
                    <a:pt x="4521" y="4929"/>
                  </a:lnTo>
                  <a:cubicBezTo>
                    <a:pt x="4518" y="4936"/>
                    <a:pt x="4245" y="5601"/>
                    <a:pt x="4590" y="6237"/>
                  </a:cubicBezTo>
                  <a:cubicBezTo>
                    <a:pt x="4640" y="6331"/>
                    <a:pt x="4687" y="6414"/>
                    <a:pt x="4729" y="6491"/>
                  </a:cubicBezTo>
                  <a:cubicBezTo>
                    <a:pt x="5021" y="7020"/>
                    <a:pt x="5143" y="7240"/>
                    <a:pt x="5143" y="7835"/>
                  </a:cubicBezTo>
                  <a:cubicBezTo>
                    <a:pt x="5143" y="8142"/>
                    <a:pt x="5028" y="8416"/>
                    <a:pt x="4918" y="8681"/>
                  </a:cubicBezTo>
                  <a:cubicBezTo>
                    <a:pt x="4785" y="8999"/>
                    <a:pt x="4670" y="9274"/>
                    <a:pt x="4760" y="9569"/>
                  </a:cubicBezTo>
                  <a:cubicBezTo>
                    <a:pt x="4915" y="10082"/>
                    <a:pt x="5546" y="10399"/>
                    <a:pt x="6042" y="10399"/>
                  </a:cubicBezTo>
                  <a:cubicBezTo>
                    <a:pt x="7019" y="10399"/>
                    <a:pt x="7441" y="11009"/>
                    <a:pt x="7573" y="11479"/>
                  </a:cubicBezTo>
                  <a:lnTo>
                    <a:pt x="8480" y="11479"/>
                  </a:lnTo>
                  <a:lnTo>
                    <a:pt x="8480" y="10919"/>
                  </a:lnTo>
                  <a:lnTo>
                    <a:pt x="9243" y="10919"/>
                  </a:lnTo>
                  <a:lnTo>
                    <a:pt x="9243" y="11479"/>
                  </a:lnTo>
                  <a:lnTo>
                    <a:pt x="10238" y="11479"/>
                  </a:lnTo>
                  <a:lnTo>
                    <a:pt x="10238" y="10919"/>
                  </a:lnTo>
                  <a:lnTo>
                    <a:pt x="11001" y="10919"/>
                  </a:lnTo>
                  <a:lnTo>
                    <a:pt x="11001" y="11479"/>
                  </a:lnTo>
                  <a:lnTo>
                    <a:pt x="11999" y="11479"/>
                  </a:lnTo>
                  <a:lnTo>
                    <a:pt x="11999" y="10919"/>
                  </a:lnTo>
                  <a:lnTo>
                    <a:pt x="12760" y="10919"/>
                  </a:lnTo>
                  <a:lnTo>
                    <a:pt x="12760" y="11479"/>
                  </a:lnTo>
                  <a:lnTo>
                    <a:pt x="13669" y="11479"/>
                  </a:lnTo>
                  <a:cubicBezTo>
                    <a:pt x="13801" y="11009"/>
                    <a:pt x="14223" y="10399"/>
                    <a:pt x="15200" y="10399"/>
                  </a:cubicBezTo>
                  <a:cubicBezTo>
                    <a:pt x="15696" y="10399"/>
                    <a:pt x="16327" y="10082"/>
                    <a:pt x="16482" y="9569"/>
                  </a:cubicBezTo>
                  <a:cubicBezTo>
                    <a:pt x="16572" y="9274"/>
                    <a:pt x="16457" y="8999"/>
                    <a:pt x="16324" y="8681"/>
                  </a:cubicBezTo>
                  <a:cubicBezTo>
                    <a:pt x="16214" y="8416"/>
                    <a:pt x="16099" y="8142"/>
                    <a:pt x="16099" y="7835"/>
                  </a:cubicBezTo>
                  <a:cubicBezTo>
                    <a:pt x="16099" y="7239"/>
                    <a:pt x="16219" y="7020"/>
                    <a:pt x="16511" y="6491"/>
                  </a:cubicBezTo>
                  <a:cubicBezTo>
                    <a:pt x="16553" y="6414"/>
                    <a:pt x="16599" y="6331"/>
                    <a:pt x="16650" y="6237"/>
                  </a:cubicBezTo>
                  <a:cubicBezTo>
                    <a:pt x="16994" y="5601"/>
                    <a:pt x="16724" y="4936"/>
                    <a:pt x="16721" y="4929"/>
                  </a:cubicBezTo>
                  <a:lnTo>
                    <a:pt x="17451" y="4773"/>
                  </a:lnTo>
                  <a:cubicBezTo>
                    <a:pt x="17466" y="4807"/>
                    <a:pt x="17804" y="5619"/>
                    <a:pt x="17362" y="6433"/>
                  </a:cubicBezTo>
                  <a:cubicBezTo>
                    <a:pt x="17311" y="6527"/>
                    <a:pt x="17264" y="6611"/>
                    <a:pt x="17221" y="6688"/>
                  </a:cubicBezTo>
                  <a:cubicBezTo>
                    <a:pt x="16996" y="7097"/>
                    <a:pt x="16901" y="7270"/>
                    <a:pt x="16872" y="7570"/>
                  </a:cubicBezTo>
                  <a:cubicBezTo>
                    <a:pt x="18099" y="6794"/>
                    <a:pt x="18566" y="6422"/>
                    <a:pt x="18566" y="5082"/>
                  </a:cubicBezTo>
                  <a:cubicBezTo>
                    <a:pt x="18566" y="3652"/>
                    <a:pt x="17744" y="2352"/>
                    <a:pt x="16255" y="1420"/>
                  </a:cubicBezTo>
                  <a:cubicBezTo>
                    <a:pt x="14790" y="505"/>
                    <a:pt x="12790" y="0"/>
                    <a:pt x="10621" y="0"/>
                  </a:cubicBezTo>
                  <a:close/>
                  <a:moveTo>
                    <a:pt x="7922" y="5910"/>
                  </a:moveTo>
                  <a:cubicBezTo>
                    <a:pt x="10338" y="5910"/>
                    <a:pt x="9900" y="7158"/>
                    <a:pt x="9461" y="7626"/>
                  </a:cubicBezTo>
                  <a:cubicBezTo>
                    <a:pt x="9021" y="8094"/>
                    <a:pt x="7592" y="9302"/>
                    <a:pt x="6384" y="8054"/>
                  </a:cubicBezTo>
                  <a:cubicBezTo>
                    <a:pt x="5176" y="6806"/>
                    <a:pt x="6275" y="5910"/>
                    <a:pt x="7922" y="5910"/>
                  </a:cubicBezTo>
                  <a:close/>
                  <a:moveTo>
                    <a:pt x="13319" y="5910"/>
                  </a:moveTo>
                  <a:cubicBezTo>
                    <a:pt x="14966" y="5910"/>
                    <a:pt x="16063" y="6806"/>
                    <a:pt x="14855" y="8054"/>
                  </a:cubicBezTo>
                  <a:cubicBezTo>
                    <a:pt x="13647" y="9302"/>
                    <a:pt x="12220" y="8094"/>
                    <a:pt x="11781" y="7626"/>
                  </a:cubicBezTo>
                  <a:cubicBezTo>
                    <a:pt x="11342" y="7158"/>
                    <a:pt x="10904" y="5910"/>
                    <a:pt x="13319" y="5910"/>
                  </a:cubicBezTo>
                  <a:close/>
                  <a:moveTo>
                    <a:pt x="10621" y="8587"/>
                  </a:moveTo>
                  <a:cubicBezTo>
                    <a:pt x="11915" y="8863"/>
                    <a:pt x="11935" y="9797"/>
                    <a:pt x="11568" y="10103"/>
                  </a:cubicBezTo>
                  <a:cubicBezTo>
                    <a:pt x="11202" y="10409"/>
                    <a:pt x="10621" y="9935"/>
                    <a:pt x="10621" y="9935"/>
                  </a:cubicBezTo>
                  <a:cubicBezTo>
                    <a:pt x="10621" y="9935"/>
                    <a:pt x="10040" y="10409"/>
                    <a:pt x="9674" y="10103"/>
                  </a:cubicBezTo>
                  <a:cubicBezTo>
                    <a:pt x="9307" y="9797"/>
                    <a:pt x="9327" y="8863"/>
                    <a:pt x="10621" y="8587"/>
                  </a:cubicBezTo>
                  <a:close/>
                  <a:moveTo>
                    <a:pt x="5992" y="10937"/>
                  </a:moveTo>
                  <a:cubicBezTo>
                    <a:pt x="6051" y="12945"/>
                    <a:pt x="6696" y="13311"/>
                    <a:pt x="7391" y="13396"/>
                  </a:cubicBezTo>
                  <a:cubicBezTo>
                    <a:pt x="8607" y="13545"/>
                    <a:pt x="10601" y="13547"/>
                    <a:pt x="10621" y="13547"/>
                  </a:cubicBezTo>
                  <a:cubicBezTo>
                    <a:pt x="10641" y="13547"/>
                    <a:pt x="12634" y="13545"/>
                    <a:pt x="13848" y="13396"/>
                  </a:cubicBezTo>
                  <a:cubicBezTo>
                    <a:pt x="14988" y="13256"/>
                    <a:pt x="15221" y="12164"/>
                    <a:pt x="15250" y="10937"/>
                  </a:cubicBezTo>
                  <a:cubicBezTo>
                    <a:pt x="15233" y="10938"/>
                    <a:pt x="15215" y="10941"/>
                    <a:pt x="15197" y="10941"/>
                  </a:cubicBezTo>
                  <a:cubicBezTo>
                    <a:pt x="14628" y="10941"/>
                    <a:pt x="14455" y="11406"/>
                    <a:pt x="14403" y="11637"/>
                  </a:cubicBezTo>
                  <a:lnTo>
                    <a:pt x="14403" y="12580"/>
                  </a:lnTo>
                  <a:lnTo>
                    <a:pt x="13640" y="12580"/>
                  </a:lnTo>
                  <a:lnTo>
                    <a:pt x="13640" y="12020"/>
                  </a:lnTo>
                  <a:lnTo>
                    <a:pt x="12760" y="12020"/>
                  </a:lnTo>
                  <a:lnTo>
                    <a:pt x="12760" y="12580"/>
                  </a:lnTo>
                  <a:lnTo>
                    <a:pt x="11997" y="12580"/>
                  </a:lnTo>
                  <a:lnTo>
                    <a:pt x="11997" y="12020"/>
                  </a:lnTo>
                  <a:lnTo>
                    <a:pt x="11001" y="12020"/>
                  </a:lnTo>
                  <a:lnTo>
                    <a:pt x="11001" y="12580"/>
                  </a:lnTo>
                  <a:lnTo>
                    <a:pt x="10238" y="12580"/>
                  </a:lnTo>
                  <a:lnTo>
                    <a:pt x="10238" y="12020"/>
                  </a:lnTo>
                  <a:lnTo>
                    <a:pt x="9243" y="12020"/>
                  </a:lnTo>
                  <a:lnTo>
                    <a:pt x="9243" y="12580"/>
                  </a:lnTo>
                  <a:lnTo>
                    <a:pt x="8480" y="12580"/>
                  </a:lnTo>
                  <a:lnTo>
                    <a:pt x="8480" y="12020"/>
                  </a:lnTo>
                  <a:lnTo>
                    <a:pt x="7599" y="12020"/>
                  </a:lnTo>
                  <a:lnTo>
                    <a:pt x="7599" y="12580"/>
                  </a:lnTo>
                  <a:lnTo>
                    <a:pt x="6836" y="12580"/>
                  </a:lnTo>
                  <a:lnTo>
                    <a:pt x="6836" y="11637"/>
                  </a:lnTo>
                  <a:cubicBezTo>
                    <a:pt x="6785" y="11406"/>
                    <a:pt x="6611" y="10941"/>
                    <a:pt x="6042" y="10941"/>
                  </a:cubicBezTo>
                  <a:cubicBezTo>
                    <a:pt x="6025" y="10941"/>
                    <a:pt x="6008" y="10938"/>
                    <a:pt x="5992" y="10937"/>
                  </a:cubicBezTo>
                  <a:close/>
                  <a:moveTo>
                    <a:pt x="18724" y="11960"/>
                  </a:moveTo>
                  <a:cubicBezTo>
                    <a:pt x="18679" y="11960"/>
                    <a:pt x="18630" y="11962"/>
                    <a:pt x="18578" y="11965"/>
                  </a:cubicBezTo>
                  <a:cubicBezTo>
                    <a:pt x="17773" y="12017"/>
                    <a:pt x="17571" y="12819"/>
                    <a:pt x="16975" y="13190"/>
                  </a:cubicBezTo>
                  <a:cubicBezTo>
                    <a:pt x="16446" y="13520"/>
                    <a:pt x="3685" y="18765"/>
                    <a:pt x="3126" y="19006"/>
                  </a:cubicBezTo>
                  <a:cubicBezTo>
                    <a:pt x="2780" y="19156"/>
                    <a:pt x="2366" y="19181"/>
                    <a:pt x="1954" y="19181"/>
                  </a:cubicBezTo>
                  <a:cubicBezTo>
                    <a:pt x="1744" y="19181"/>
                    <a:pt x="1534" y="19175"/>
                    <a:pt x="1334" y="19175"/>
                  </a:cubicBezTo>
                  <a:cubicBezTo>
                    <a:pt x="731" y="19175"/>
                    <a:pt x="215" y="19234"/>
                    <a:pt x="37" y="19710"/>
                  </a:cubicBezTo>
                  <a:cubicBezTo>
                    <a:pt x="-177" y="20284"/>
                    <a:pt x="567" y="20350"/>
                    <a:pt x="1329" y="20802"/>
                  </a:cubicBezTo>
                  <a:cubicBezTo>
                    <a:pt x="1924" y="21156"/>
                    <a:pt x="1829" y="21547"/>
                    <a:pt x="2523" y="21547"/>
                  </a:cubicBezTo>
                  <a:cubicBezTo>
                    <a:pt x="2570" y="21547"/>
                    <a:pt x="2622" y="21545"/>
                    <a:pt x="2676" y="21541"/>
                  </a:cubicBezTo>
                  <a:cubicBezTo>
                    <a:pt x="3480" y="21487"/>
                    <a:pt x="3676" y="20683"/>
                    <a:pt x="4269" y="20310"/>
                  </a:cubicBezTo>
                  <a:cubicBezTo>
                    <a:pt x="4796" y="19978"/>
                    <a:pt x="17548" y="14736"/>
                    <a:pt x="18109" y="14497"/>
                  </a:cubicBezTo>
                  <a:cubicBezTo>
                    <a:pt x="18446" y="14353"/>
                    <a:pt x="18847" y="14327"/>
                    <a:pt x="19248" y="14327"/>
                  </a:cubicBezTo>
                  <a:cubicBezTo>
                    <a:pt x="19480" y="14327"/>
                    <a:pt x="19714" y="14336"/>
                    <a:pt x="19934" y="14336"/>
                  </a:cubicBezTo>
                  <a:cubicBezTo>
                    <a:pt x="20523" y="14336"/>
                    <a:pt x="21024" y="14272"/>
                    <a:pt x="21202" y="13805"/>
                  </a:cubicBezTo>
                  <a:cubicBezTo>
                    <a:pt x="21421" y="13232"/>
                    <a:pt x="20676" y="13163"/>
                    <a:pt x="19917" y="12708"/>
                  </a:cubicBezTo>
                  <a:cubicBezTo>
                    <a:pt x="19323" y="12351"/>
                    <a:pt x="19425" y="11960"/>
                    <a:pt x="18724" y="11960"/>
                  </a:cubicBezTo>
                  <a:close/>
                  <a:moveTo>
                    <a:pt x="2384" y="11965"/>
                  </a:moveTo>
                  <a:cubicBezTo>
                    <a:pt x="1828" y="12014"/>
                    <a:pt x="1878" y="12376"/>
                    <a:pt x="1324" y="12708"/>
                  </a:cubicBezTo>
                  <a:cubicBezTo>
                    <a:pt x="566" y="13163"/>
                    <a:pt x="-179" y="13232"/>
                    <a:pt x="40" y="13805"/>
                  </a:cubicBezTo>
                  <a:cubicBezTo>
                    <a:pt x="399" y="14747"/>
                    <a:pt x="2077" y="14046"/>
                    <a:pt x="3133" y="14497"/>
                  </a:cubicBezTo>
                  <a:cubicBezTo>
                    <a:pt x="3352" y="14590"/>
                    <a:pt x="5429" y="15447"/>
                    <a:pt x="7913" y="16476"/>
                  </a:cubicBezTo>
                  <a:cubicBezTo>
                    <a:pt x="8576" y="16201"/>
                    <a:pt x="9270" y="15914"/>
                    <a:pt x="9963" y="15625"/>
                  </a:cubicBezTo>
                  <a:cubicBezTo>
                    <a:pt x="7086" y="14426"/>
                    <a:pt x="4499" y="13335"/>
                    <a:pt x="4267" y="13190"/>
                  </a:cubicBezTo>
                  <a:cubicBezTo>
                    <a:pt x="3671" y="12819"/>
                    <a:pt x="3468" y="12017"/>
                    <a:pt x="2664" y="11965"/>
                  </a:cubicBezTo>
                  <a:cubicBezTo>
                    <a:pt x="2556" y="11958"/>
                    <a:pt x="2464" y="11958"/>
                    <a:pt x="2384" y="11965"/>
                  </a:cubicBezTo>
                  <a:close/>
                  <a:moveTo>
                    <a:pt x="13327" y="17024"/>
                  </a:moveTo>
                  <a:cubicBezTo>
                    <a:pt x="12662" y="17299"/>
                    <a:pt x="11972" y="17587"/>
                    <a:pt x="11279" y="17875"/>
                  </a:cubicBezTo>
                  <a:cubicBezTo>
                    <a:pt x="14155" y="19074"/>
                    <a:pt x="16739" y="20164"/>
                    <a:pt x="16970" y="20310"/>
                  </a:cubicBezTo>
                  <a:cubicBezTo>
                    <a:pt x="17563" y="20683"/>
                    <a:pt x="17762" y="21487"/>
                    <a:pt x="18566" y="21541"/>
                  </a:cubicBezTo>
                  <a:cubicBezTo>
                    <a:pt x="19428" y="21600"/>
                    <a:pt x="19275" y="21179"/>
                    <a:pt x="19910" y="20802"/>
                  </a:cubicBezTo>
                  <a:cubicBezTo>
                    <a:pt x="20673" y="20350"/>
                    <a:pt x="21417" y="20284"/>
                    <a:pt x="21202" y="19710"/>
                  </a:cubicBezTo>
                  <a:cubicBezTo>
                    <a:pt x="20850" y="18767"/>
                    <a:pt x="19169" y="19461"/>
                    <a:pt x="18116" y="19006"/>
                  </a:cubicBezTo>
                  <a:cubicBezTo>
                    <a:pt x="17898" y="18912"/>
                    <a:pt x="15814" y="18054"/>
                    <a:pt x="13327" y="17024"/>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grpSp>
      <p:grpSp>
        <p:nvGrpSpPr>
          <p:cNvPr id="286" name="Group"/>
          <p:cNvGrpSpPr/>
          <p:nvPr/>
        </p:nvGrpSpPr>
        <p:grpSpPr>
          <a:xfrm>
            <a:off x="2533005" y="7772582"/>
            <a:ext cx="2339066" cy="2183446"/>
            <a:chOff x="0" y="0"/>
            <a:chExt cx="2339064" cy="2183445"/>
          </a:xfrm>
        </p:grpSpPr>
        <p:sp>
          <p:nvSpPr>
            <p:cNvPr id="284" name="Circle"/>
            <p:cNvSpPr/>
            <p:nvPr/>
          </p:nvSpPr>
          <p:spPr>
            <a:xfrm>
              <a:off x="155619" y="0"/>
              <a:ext cx="2183446" cy="2183446"/>
            </a:xfrm>
            <a:prstGeom prst="ellipse">
              <a:avLst/>
            </a:prstGeom>
            <a:solidFill>
              <a:schemeClr val="accent3">
                <a:hueOff val="945267"/>
                <a:satOff val="49643"/>
                <a:lumOff val="-19255"/>
              </a:schemeClr>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sp>
          <p:nvSpPr>
            <p:cNvPr id="285" name="Hand"/>
            <p:cNvSpPr/>
            <p:nvPr/>
          </p:nvSpPr>
          <p:spPr>
            <a:xfrm flipH="1" rot="6799482">
              <a:off x="427612" y="135608"/>
              <a:ext cx="1192918" cy="1716061"/>
            </a:xfrm>
            <a:custGeom>
              <a:avLst/>
              <a:gdLst/>
              <a:ahLst/>
              <a:cxnLst>
                <a:cxn ang="0">
                  <a:pos x="wd2" y="hd2"/>
                </a:cxn>
                <a:cxn ang="5400000">
                  <a:pos x="wd2" y="hd2"/>
                </a:cxn>
                <a:cxn ang="10800000">
                  <a:pos x="wd2" y="hd2"/>
                </a:cxn>
                <a:cxn ang="16200000">
                  <a:pos x="wd2" y="hd2"/>
                </a:cxn>
              </a:cxnLst>
              <a:rect l="0" t="0" r="r" b="b"/>
              <a:pathLst>
                <a:path w="21054" h="21598" fill="norm" stroke="1" extrusionOk="0">
                  <a:moveTo>
                    <a:pt x="9241" y="0"/>
                  </a:moveTo>
                  <a:cubicBezTo>
                    <a:pt x="8623" y="3"/>
                    <a:pt x="8010" y="322"/>
                    <a:pt x="8004" y="946"/>
                  </a:cubicBezTo>
                  <a:cubicBezTo>
                    <a:pt x="7999" y="1470"/>
                    <a:pt x="7929" y="8910"/>
                    <a:pt x="7929" y="8910"/>
                  </a:cubicBezTo>
                  <a:cubicBezTo>
                    <a:pt x="7929" y="8910"/>
                    <a:pt x="7499" y="8974"/>
                    <a:pt x="7399" y="8974"/>
                  </a:cubicBezTo>
                  <a:cubicBezTo>
                    <a:pt x="7399" y="8974"/>
                    <a:pt x="5801" y="2575"/>
                    <a:pt x="5675" y="1884"/>
                  </a:cubicBezTo>
                  <a:cubicBezTo>
                    <a:pt x="5460" y="700"/>
                    <a:pt x="3262" y="854"/>
                    <a:pt x="3420" y="2122"/>
                  </a:cubicBezTo>
                  <a:cubicBezTo>
                    <a:pt x="3487" y="2667"/>
                    <a:pt x="4637" y="9621"/>
                    <a:pt x="4637" y="9621"/>
                  </a:cubicBezTo>
                  <a:lnTo>
                    <a:pt x="4100" y="9812"/>
                  </a:lnTo>
                  <a:cubicBezTo>
                    <a:pt x="4100" y="9812"/>
                    <a:pt x="2546" y="6213"/>
                    <a:pt x="2124" y="5128"/>
                  </a:cubicBezTo>
                  <a:cubicBezTo>
                    <a:pt x="1683" y="3995"/>
                    <a:pt x="-325" y="4416"/>
                    <a:pt x="45" y="5576"/>
                  </a:cubicBezTo>
                  <a:cubicBezTo>
                    <a:pt x="204" y="6073"/>
                    <a:pt x="930" y="9056"/>
                    <a:pt x="1691" y="11289"/>
                  </a:cubicBezTo>
                  <a:cubicBezTo>
                    <a:pt x="1612" y="16115"/>
                    <a:pt x="3291" y="17160"/>
                    <a:pt x="3675" y="19027"/>
                  </a:cubicBezTo>
                  <a:cubicBezTo>
                    <a:pt x="3899" y="20117"/>
                    <a:pt x="3791" y="21598"/>
                    <a:pt x="3791" y="21598"/>
                  </a:cubicBezTo>
                  <a:lnTo>
                    <a:pt x="13296" y="21598"/>
                  </a:lnTo>
                  <a:cubicBezTo>
                    <a:pt x="13296" y="18355"/>
                    <a:pt x="17266" y="16479"/>
                    <a:pt x="18181" y="15015"/>
                  </a:cubicBezTo>
                  <a:cubicBezTo>
                    <a:pt x="18213" y="14964"/>
                    <a:pt x="19620" y="12585"/>
                    <a:pt x="20198" y="11608"/>
                  </a:cubicBezTo>
                  <a:cubicBezTo>
                    <a:pt x="20356" y="11341"/>
                    <a:pt x="20444" y="11057"/>
                    <a:pt x="20458" y="10768"/>
                  </a:cubicBezTo>
                  <a:cubicBezTo>
                    <a:pt x="20485" y="10213"/>
                    <a:pt x="20558" y="9282"/>
                    <a:pt x="20735" y="9028"/>
                  </a:cubicBezTo>
                  <a:cubicBezTo>
                    <a:pt x="21275" y="8248"/>
                    <a:pt x="21229" y="7659"/>
                    <a:pt x="19813" y="7927"/>
                  </a:cubicBezTo>
                  <a:cubicBezTo>
                    <a:pt x="18121" y="8247"/>
                    <a:pt x="17427" y="10409"/>
                    <a:pt x="17427" y="10409"/>
                  </a:cubicBezTo>
                  <a:lnTo>
                    <a:pt x="16041" y="12125"/>
                  </a:lnTo>
                  <a:lnTo>
                    <a:pt x="15280" y="12313"/>
                  </a:lnTo>
                  <a:lnTo>
                    <a:pt x="14521" y="9417"/>
                  </a:lnTo>
                  <a:cubicBezTo>
                    <a:pt x="14521" y="9417"/>
                    <a:pt x="14899" y="2984"/>
                    <a:pt x="15008" y="1961"/>
                  </a:cubicBezTo>
                  <a:cubicBezTo>
                    <a:pt x="15120" y="912"/>
                    <a:pt x="13017" y="708"/>
                    <a:pt x="12778" y="1791"/>
                  </a:cubicBezTo>
                  <a:cubicBezTo>
                    <a:pt x="12639" y="2422"/>
                    <a:pt x="11563" y="7848"/>
                    <a:pt x="11333" y="8824"/>
                  </a:cubicBezTo>
                  <a:lnTo>
                    <a:pt x="10797" y="8800"/>
                  </a:lnTo>
                  <a:cubicBezTo>
                    <a:pt x="10797" y="8800"/>
                    <a:pt x="10538" y="1503"/>
                    <a:pt x="10513" y="956"/>
                  </a:cubicBezTo>
                  <a:cubicBezTo>
                    <a:pt x="10483" y="313"/>
                    <a:pt x="9859" y="-2"/>
                    <a:pt x="9241" y="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grpSp>
      <p:grpSp>
        <p:nvGrpSpPr>
          <p:cNvPr id="289" name="Group"/>
          <p:cNvGrpSpPr/>
          <p:nvPr/>
        </p:nvGrpSpPr>
        <p:grpSpPr>
          <a:xfrm>
            <a:off x="729072" y="9385682"/>
            <a:ext cx="2183446" cy="2183446"/>
            <a:chOff x="0" y="0"/>
            <a:chExt cx="2183445" cy="2183445"/>
          </a:xfrm>
        </p:grpSpPr>
        <p:sp>
          <p:nvSpPr>
            <p:cNvPr id="287" name="Circle"/>
            <p:cNvSpPr/>
            <p:nvPr/>
          </p:nvSpPr>
          <p:spPr>
            <a:xfrm>
              <a:off x="0" y="0"/>
              <a:ext cx="2183446" cy="2183446"/>
            </a:xfrm>
            <a:prstGeom prst="ellipse">
              <a:avLst/>
            </a:prstGeom>
            <a:solidFill>
              <a:schemeClr val="accent1"/>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sp>
          <p:nvSpPr>
            <p:cNvPr id="288" name="Fire"/>
            <p:cNvSpPr/>
            <p:nvPr/>
          </p:nvSpPr>
          <p:spPr>
            <a:xfrm flipH="1">
              <a:off x="353362" y="131417"/>
              <a:ext cx="1476721" cy="1727201"/>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grpSp>
      <p:grpSp>
        <p:nvGrpSpPr>
          <p:cNvPr id="292" name="Group"/>
          <p:cNvGrpSpPr/>
          <p:nvPr/>
        </p:nvGrpSpPr>
        <p:grpSpPr>
          <a:xfrm>
            <a:off x="2688625" y="10985707"/>
            <a:ext cx="2183446" cy="2183446"/>
            <a:chOff x="0" y="0"/>
            <a:chExt cx="2183445" cy="2183445"/>
          </a:xfrm>
        </p:grpSpPr>
        <p:sp>
          <p:nvSpPr>
            <p:cNvPr id="290" name="Circle"/>
            <p:cNvSpPr/>
            <p:nvPr/>
          </p:nvSpPr>
          <p:spPr>
            <a:xfrm>
              <a:off x="0" y="0"/>
              <a:ext cx="2183446" cy="2183446"/>
            </a:xfrm>
            <a:prstGeom prst="ellipse">
              <a:avLst/>
            </a:prstGeom>
            <a:solidFill>
              <a:schemeClr val="accent5"/>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sp>
          <p:nvSpPr>
            <p:cNvPr id="291" name="Shape"/>
            <p:cNvSpPr/>
            <p:nvPr/>
          </p:nvSpPr>
          <p:spPr>
            <a:xfrm>
              <a:off x="341494" y="359057"/>
              <a:ext cx="1500457" cy="1465330"/>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500">
        <p:pus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71">
                                            <p:bg/>
                                          </p:spTgt>
                                        </p:tgtEl>
                                        <p:attrNameLst>
                                          <p:attrName>style.visibility</p:attrName>
                                        </p:attrNameLst>
                                      </p:cBhvr>
                                      <p:to>
                                        <p:strVal val="visible"/>
                                      </p:to>
                                    </p:set>
                                    <p:animEffect filter="fade" transition="in">
                                      <p:cBhvr>
                                        <p:cTn id="7" dur="1000"/>
                                        <p:tgtEl>
                                          <p:spTgt spid="27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71">
                                            <p:txEl>
                                              <p:pRg st="0" end="0"/>
                                            </p:txEl>
                                          </p:spTgt>
                                        </p:tgtEl>
                                        <p:attrNameLst>
                                          <p:attrName>style.visibility</p:attrName>
                                        </p:attrNameLst>
                                      </p:cBhvr>
                                      <p:to>
                                        <p:strVal val="visible"/>
                                      </p:to>
                                    </p:set>
                                    <p:animEffect filter="fade" transition="in">
                                      <p:cBhvr>
                                        <p:cTn id="10" dur="1000"/>
                                        <p:tgtEl>
                                          <p:spTgt spid="271">
                                            <p:txEl>
                                              <p:pRg st="0" end="0"/>
                                            </p:txEl>
                                          </p:spTgt>
                                        </p:tgtEl>
                                      </p:cBhvr>
                                    </p:animEffect>
                                  </p:childTnLst>
                                </p:cTn>
                              </p:par>
                            </p:childTnLst>
                          </p:cTn>
                        </p:par>
                        <p:par>
                          <p:cTn id="11" fill="hold">
                            <p:stCondLst>
                              <p:cond delay="1000"/>
                            </p:stCondLst>
                            <p:childTnLst>
                              <p:par>
                                <p:cTn id="12" presetClass="entr" nodeType="afterEffect" presetID="10" grpId="2" fill="hold">
                                  <p:stCondLst>
                                    <p:cond delay="0"/>
                                  </p:stCondLst>
                                  <p:iterate type="el" backwards="0">
                                    <p:tmAbs val="0"/>
                                  </p:iterate>
                                  <p:childTnLst>
                                    <p:set>
                                      <p:cBhvr>
                                        <p:cTn id="13" fill="hold"/>
                                        <p:tgtEl>
                                          <p:spTgt spid="277"/>
                                        </p:tgtEl>
                                        <p:attrNameLst>
                                          <p:attrName>style.visibility</p:attrName>
                                        </p:attrNameLst>
                                      </p:cBhvr>
                                      <p:to>
                                        <p:strVal val="visible"/>
                                      </p:to>
                                    </p:set>
                                    <p:animEffect filter="fade" transition="in">
                                      <p:cBhvr>
                                        <p:cTn id="14" dur="1500"/>
                                        <p:tgtEl>
                                          <p:spTgt spid="277"/>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271">
                                            <p:txEl>
                                              <p:pRg st="1" end="1"/>
                                            </p:txEl>
                                          </p:spTgt>
                                        </p:tgtEl>
                                        <p:attrNameLst>
                                          <p:attrName>style.visibility</p:attrName>
                                        </p:attrNameLst>
                                      </p:cBhvr>
                                      <p:to>
                                        <p:strVal val="visible"/>
                                      </p:to>
                                    </p:set>
                                    <p:animEffect filter="fade" transition="in">
                                      <p:cBhvr>
                                        <p:cTn id="19" dur="1000"/>
                                        <p:tgtEl>
                                          <p:spTgt spid="271">
                                            <p:txEl>
                                              <p:pRg st="1" end="1"/>
                                            </p:txEl>
                                          </p:spTgt>
                                        </p:tgtEl>
                                      </p:cBhvr>
                                    </p:animEffect>
                                  </p:childTnLst>
                                </p:cTn>
                              </p:par>
                            </p:childTnLst>
                          </p:cTn>
                        </p:par>
                        <p:par>
                          <p:cTn id="20" fill="hold">
                            <p:stCondLst>
                              <p:cond delay="1000"/>
                            </p:stCondLst>
                            <p:childTnLst>
                              <p:par>
                                <p:cTn id="21" presetClass="entr" nodeType="afterEffect" presetID="10" grpId="3" fill="hold">
                                  <p:stCondLst>
                                    <p:cond delay="0"/>
                                  </p:stCondLst>
                                  <p:iterate type="el" backwards="0">
                                    <p:tmAbs val="0"/>
                                  </p:iterate>
                                  <p:childTnLst>
                                    <p:set>
                                      <p:cBhvr>
                                        <p:cTn id="22" fill="hold"/>
                                        <p:tgtEl>
                                          <p:spTgt spid="274"/>
                                        </p:tgtEl>
                                        <p:attrNameLst>
                                          <p:attrName>style.visibility</p:attrName>
                                        </p:attrNameLst>
                                      </p:cBhvr>
                                      <p:to>
                                        <p:strVal val="visible"/>
                                      </p:to>
                                    </p:set>
                                    <p:animEffect filter="fade" transition="in">
                                      <p:cBhvr>
                                        <p:cTn id="23" dur="1500"/>
                                        <p:tgtEl>
                                          <p:spTgt spid="274"/>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1" fill="hold">
                                  <p:stCondLst>
                                    <p:cond delay="0"/>
                                  </p:stCondLst>
                                  <p:iterate type="el" backwards="0">
                                    <p:tmAbs val="0"/>
                                  </p:iterate>
                                  <p:childTnLst>
                                    <p:set>
                                      <p:cBhvr>
                                        <p:cTn id="27" fill="hold"/>
                                        <p:tgtEl>
                                          <p:spTgt spid="271">
                                            <p:txEl>
                                              <p:pRg st="2" end="2"/>
                                            </p:txEl>
                                          </p:spTgt>
                                        </p:tgtEl>
                                        <p:attrNameLst>
                                          <p:attrName>style.visibility</p:attrName>
                                        </p:attrNameLst>
                                      </p:cBhvr>
                                      <p:to>
                                        <p:strVal val="visible"/>
                                      </p:to>
                                    </p:set>
                                    <p:animEffect filter="fade" transition="in">
                                      <p:cBhvr>
                                        <p:cTn id="28" dur="1000"/>
                                        <p:tgtEl>
                                          <p:spTgt spid="271">
                                            <p:txEl>
                                              <p:pRg st="2" end="2"/>
                                            </p:txEl>
                                          </p:spTgt>
                                        </p:tgtEl>
                                      </p:cBhvr>
                                    </p:animEffect>
                                  </p:childTnLst>
                                </p:cTn>
                              </p:par>
                            </p:childTnLst>
                          </p:cTn>
                        </p:par>
                        <p:par>
                          <p:cTn id="29" fill="hold">
                            <p:stCondLst>
                              <p:cond delay="1000"/>
                            </p:stCondLst>
                            <p:childTnLst>
                              <p:par>
                                <p:cTn id="30" presetClass="entr" nodeType="afterEffect" presetID="10" grpId="4" fill="hold">
                                  <p:stCondLst>
                                    <p:cond delay="0"/>
                                  </p:stCondLst>
                                  <p:iterate type="el" backwards="0">
                                    <p:tmAbs val="0"/>
                                  </p:iterate>
                                  <p:childTnLst>
                                    <p:set>
                                      <p:cBhvr>
                                        <p:cTn id="31" fill="hold"/>
                                        <p:tgtEl>
                                          <p:spTgt spid="280"/>
                                        </p:tgtEl>
                                        <p:attrNameLst>
                                          <p:attrName>style.visibility</p:attrName>
                                        </p:attrNameLst>
                                      </p:cBhvr>
                                      <p:to>
                                        <p:strVal val="visible"/>
                                      </p:to>
                                    </p:set>
                                    <p:animEffect filter="fade" transition="in">
                                      <p:cBhvr>
                                        <p:cTn id="32" dur="1500"/>
                                        <p:tgtEl>
                                          <p:spTgt spid="28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1" fill="hold">
                                  <p:stCondLst>
                                    <p:cond delay="0"/>
                                  </p:stCondLst>
                                  <p:iterate type="el" backwards="0">
                                    <p:tmAbs val="0"/>
                                  </p:iterate>
                                  <p:childTnLst>
                                    <p:set>
                                      <p:cBhvr>
                                        <p:cTn id="36" fill="hold"/>
                                        <p:tgtEl>
                                          <p:spTgt spid="271">
                                            <p:txEl>
                                              <p:pRg st="3" end="3"/>
                                            </p:txEl>
                                          </p:spTgt>
                                        </p:tgtEl>
                                        <p:attrNameLst>
                                          <p:attrName>style.visibility</p:attrName>
                                        </p:attrNameLst>
                                      </p:cBhvr>
                                      <p:to>
                                        <p:strVal val="visible"/>
                                      </p:to>
                                    </p:set>
                                    <p:animEffect filter="fade" transition="in">
                                      <p:cBhvr>
                                        <p:cTn id="37" dur="1000"/>
                                        <p:tgtEl>
                                          <p:spTgt spid="271">
                                            <p:txEl>
                                              <p:pRg st="3" end="3"/>
                                            </p:txEl>
                                          </p:spTgt>
                                        </p:tgtEl>
                                      </p:cBhvr>
                                    </p:animEffect>
                                  </p:childTnLst>
                                </p:cTn>
                              </p:par>
                            </p:childTnLst>
                          </p:cTn>
                        </p:par>
                        <p:par>
                          <p:cTn id="38" fill="hold">
                            <p:stCondLst>
                              <p:cond delay="1000"/>
                            </p:stCondLst>
                            <p:childTnLst>
                              <p:par>
                                <p:cTn id="39" presetClass="entr" nodeType="afterEffect" presetID="10" grpId="5" fill="hold">
                                  <p:stCondLst>
                                    <p:cond delay="0"/>
                                  </p:stCondLst>
                                  <p:iterate type="el" backwards="0">
                                    <p:tmAbs val="0"/>
                                  </p:iterate>
                                  <p:childTnLst>
                                    <p:set>
                                      <p:cBhvr>
                                        <p:cTn id="40" fill="hold"/>
                                        <p:tgtEl>
                                          <p:spTgt spid="283"/>
                                        </p:tgtEl>
                                        <p:attrNameLst>
                                          <p:attrName>style.visibility</p:attrName>
                                        </p:attrNameLst>
                                      </p:cBhvr>
                                      <p:to>
                                        <p:strVal val="visible"/>
                                      </p:to>
                                    </p:set>
                                    <p:animEffect filter="fade" transition="in">
                                      <p:cBhvr>
                                        <p:cTn id="41" dur="1500"/>
                                        <p:tgtEl>
                                          <p:spTgt spid="283"/>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10" grpId="1" fill="hold">
                                  <p:stCondLst>
                                    <p:cond delay="0"/>
                                  </p:stCondLst>
                                  <p:iterate type="el" backwards="0">
                                    <p:tmAbs val="0"/>
                                  </p:iterate>
                                  <p:childTnLst>
                                    <p:set>
                                      <p:cBhvr>
                                        <p:cTn id="45" fill="hold"/>
                                        <p:tgtEl>
                                          <p:spTgt spid="271">
                                            <p:txEl>
                                              <p:pRg st="4" end="4"/>
                                            </p:txEl>
                                          </p:spTgt>
                                        </p:tgtEl>
                                        <p:attrNameLst>
                                          <p:attrName>style.visibility</p:attrName>
                                        </p:attrNameLst>
                                      </p:cBhvr>
                                      <p:to>
                                        <p:strVal val="visible"/>
                                      </p:to>
                                    </p:set>
                                    <p:animEffect filter="fade" transition="in">
                                      <p:cBhvr>
                                        <p:cTn id="46" dur="1000"/>
                                        <p:tgtEl>
                                          <p:spTgt spid="271">
                                            <p:txEl>
                                              <p:pRg st="4" end="4"/>
                                            </p:txEl>
                                          </p:spTgt>
                                        </p:tgtEl>
                                      </p:cBhvr>
                                    </p:animEffect>
                                  </p:childTnLst>
                                </p:cTn>
                              </p:par>
                            </p:childTnLst>
                          </p:cTn>
                        </p:par>
                        <p:par>
                          <p:cTn id="47" fill="hold">
                            <p:stCondLst>
                              <p:cond delay="1000"/>
                            </p:stCondLst>
                            <p:childTnLst>
                              <p:par>
                                <p:cTn id="48" presetClass="entr" nodeType="afterEffect" presetID="10" grpId="6" fill="hold">
                                  <p:stCondLst>
                                    <p:cond delay="0"/>
                                  </p:stCondLst>
                                  <p:iterate type="el" backwards="0">
                                    <p:tmAbs val="0"/>
                                  </p:iterate>
                                  <p:childTnLst>
                                    <p:set>
                                      <p:cBhvr>
                                        <p:cTn id="49" fill="hold"/>
                                        <p:tgtEl>
                                          <p:spTgt spid="286"/>
                                        </p:tgtEl>
                                        <p:attrNameLst>
                                          <p:attrName>style.visibility</p:attrName>
                                        </p:attrNameLst>
                                      </p:cBhvr>
                                      <p:to>
                                        <p:strVal val="visible"/>
                                      </p:to>
                                    </p:set>
                                    <p:animEffect filter="fade" transition="in">
                                      <p:cBhvr>
                                        <p:cTn id="50" dur="1500"/>
                                        <p:tgtEl>
                                          <p:spTgt spid="286"/>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10" grpId="1" fill="hold">
                                  <p:stCondLst>
                                    <p:cond delay="0"/>
                                  </p:stCondLst>
                                  <p:iterate type="el" backwards="0">
                                    <p:tmAbs val="0"/>
                                  </p:iterate>
                                  <p:childTnLst>
                                    <p:set>
                                      <p:cBhvr>
                                        <p:cTn id="54" fill="hold"/>
                                        <p:tgtEl>
                                          <p:spTgt spid="271">
                                            <p:txEl>
                                              <p:pRg st="5" end="5"/>
                                            </p:txEl>
                                          </p:spTgt>
                                        </p:tgtEl>
                                        <p:attrNameLst>
                                          <p:attrName>style.visibility</p:attrName>
                                        </p:attrNameLst>
                                      </p:cBhvr>
                                      <p:to>
                                        <p:strVal val="visible"/>
                                      </p:to>
                                    </p:set>
                                    <p:animEffect filter="fade" transition="in">
                                      <p:cBhvr>
                                        <p:cTn id="55" dur="1000"/>
                                        <p:tgtEl>
                                          <p:spTgt spid="271">
                                            <p:txEl>
                                              <p:pRg st="5" end="5"/>
                                            </p:txEl>
                                          </p:spTgt>
                                        </p:tgtEl>
                                      </p:cBhvr>
                                    </p:animEffect>
                                  </p:childTnLst>
                                </p:cTn>
                              </p:par>
                            </p:childTnLst>
                          </p:cTn>
                        </p:par>
                        <p:par>
                          <p:cTn id="56" fill="hold">
                            <p:stCondLst>
                              <p:cond delay="1000"/>
                            </p:stCondLst>
                            <p:childTnLst>
                              <p:par>
                                <p:cTn id="57" presetClass="entr" nodeType="afterEffect" presetID="10" grpId="7" fill="hold">
                                  <p:stCondLst>
                                    <p:cond delay="0"/>
                                  </p:stCondLst>
                                  <p:iterate type="el" backwards="0">
                                    <p:tmAbs val="0"/>
                                  </p:iterate>
                                  <p:childTnLst>
                                    <p:set>
                                      <p:cBhvr>
                                        <p:cTn id="58" fill="hold"/>
                                        <p:tgtEl>
                                          <p:spTgt spid="289"/>
                                        </p:tgtEl>
                                        <p:attrNameLst>
                                          <p:attrName>style.visibility</p:attrName>
                                        </p:attrNameLst>
                                      </p:cBhvr>
                                      <p:to>
                                        <p:strVal val="visible"/>
                                      </p:to>
                                    </p:set>
                                    <p:animEffect filter="fade" transition="in">
                                      <p:cBhvr>
                                        <p:cTn id="59" dur="1500"/>
                                        <p:tgtEl>
                                          <p:spTgt spid="289"/>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ID="10" grpId="1" fill="hold">
                                  <p:stCondLst>
                                    <p:cond delay="0"/>
                                  </p:stCondLst>
                                  <p:iterate type="el" backwards="0">
                                    <p:tmAbs val="0"/>
                                  </p:iterate>
                                  <p:childTnLst>
                                    <p:set>
                                      <p:cBhvr>
                                        <p:cTn id="63" fill="hold"/>
                                        <p:tgtEl>
                                          <p:spTgt spid="271">
                                            <p:txEl>
                                              <p:pRg st="6" end="6"/>
                                            </p:txEl>
                                          </p:spTgt>
                                        </p:tgtEl>
                                        <p:attrNameLst>
                                          <p:attrName>style.visibility</p:attrName>
                                        </p:attrNameLst>
                                      </p:cBhvr>
                                      <p:to>
                                        <p:strVal val="visible"/>
                                      </p:to>
                                    </p:set>
                                    <p:animEffect filter="fade" transition="in">
                                      <p:cBhvr>
                                        <p:cTn id="64" dur="1000"/>
                                        <p:tgtEl>
                                          <p:spTgt spid="271">
                                            <p:txEl>
                                              <p:pRg st="6" end="6"/>
                                            </p:txEl>
                                          </p:spTgt>
                                        </p:tgtEl>
                                      </p:cBhvr>
                                    </p:animEffect>
                                  </p:childTnLst>
                                </p:cTn>
                              </p:par>
                            </p:childTnLst>
                          </p:cTn>
                        </p:par>
                        <p:par>
                          <p:cTn id="65" fill="hold">
                            <p:stCondLst>
                              <p:cond delay="1000"/>
                            </p:stCondLst>
                            <p:childTnLst>
                              <p:par>
                                <p:cTn id="66" presetClass="entr" nodeType="afterEffect" presetID="10" grpId="8" fill="hold">
                                  <p:stCondLst>
                                    <p:cond delay="0"/>
                                  </p:stCondLst>
                                  <p:iterate type="el" backwards="0">
                                    <p:tmAbs val="0"/>
                                  </p:iterate>
                                  <p:childTnLst>
                                    <p:set>
                                      <p:cBhvr>
                                        <p:cTn id="67" fill="hold"/>
                                        <p:tgtEl>
                                          <p:spTgt spid="292"/>
                                        </p:tgtEl>
                                        <p:attrNameLst>
                                          <p:attrName>style.visibility</p:attrName>
                                        </p:attrNameLst>
                                      </p:cBhvr>
                                      <p:to>
                                        <p:strVal val="visible"/>
                                      </p:to>
                                    </p:set>
                                    <p:animEffect filter="fade" transition="in">
                                      <p:cBhvr>
                                        <p:cTn id="68" dur="1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8"/>
      <p:bldP build="whole" bldLvl="1" animBg="1" rev="0" advAuto="0" spid="283" grpId="5"/>
      <p:bldP build="whole" bldLvl="1" animBg="1" rev="0" advAuto="0" spid="286" grpId="6"/>
      <p:bldP build="whole" bldLvl="1" animBg="1" rev="0" advAuto="0" spid="274" grpId="3"/>
      <p:bldP build="whole" bldLvl="1" animBg="1" rev="0" advAuto="0" spid="277" grpId="2"/>
      <p:bldP build="p" bldLvl="5" animBg="1" rev="0" advAuto="0" spid="271" grpId="1"/>
      <p:bldP build="whole" bldLvl="1" animBg="1" rev="0" advAuto="0" spid="289" grpId="7"/>
      <p:bldP build="whole" bldLvl="1" animBg="1" rev="0" advAuto="0" spid="280" grpId="4"/>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joshua-newton-7qjqQjt7zXQ-unsplash.jpg" descr="joshua-newton-7qjqQjt7zXQ-unsplash.jpg"/>
          <p:cNvPicPr>
            <a:picLocks noChangeAspect="1"/>
          </p:cNvPicPr>
          <p:nvPr/>
        </p:nvPicPr>
        <p:blipFill>
          <a:blip r:embed="rId2">
            <a:extLst/>
          </a:blip>
          <a:srcRect l="0" t="6199" r="0" b="57936"/>
          <a:stretch>
            <a:fillRect/>
          </a:stretch>
        </p:blipFill>
        <p:spPr>
          <a:xfrm>
            <a:off x="620944" y="603893"/>
            <a:ext cx="23142112" cy="12508215"/>
          </a:xfrm>
          <a:prstGeom prst="rect">
            <a:avLst/>
          </a:prstGeom>
          <a:ln w="12700">
            <a:miter lim="400000"/>
          </a:ln>
        </p:spPr>
      </p:pic>
      <p:sp>
        <p:nvSpPr>
          <p:cNvPr id="295" name="ETDS 2022"/>
          <p:cNvSpPr txBox="1"/>
          <p:nvPr>
            <p:ph type="body" idx="21"/>
          </p:nvPr>
        </p:nvSpPr>
        <p:spPr>
          <a:xfrm>
            <a:off x="1219200" y="11606972"/>
            <a:ext cx="21945599" cy="1364029"/>
          </a:xfrm>
          <a:prstGeom prst="rect">
            <a:avLst/>
          </a:prstGeom>
          <a:extLst>
            <a:ext uri="{C572A759-6A51-4108-AA02-DFA0A04FC94B}">
              <ma14:wrappingTextBoxFlag xmlns:ma14="http://schemas.microsoft.com/office/mac/drawingml/2011/main" val="1"/>
            </a:ext>
          </a:extLst>
        </p:spPr>
        <p:txBody>
          <a:bodyPr anchor="ctr"/>
          <a:lstStyle>
            <a:lvl1pPr>
              <a:defRPr spc="-39" sz="4000">
                <a:solidFill>
                  <a:srgbClr val="FFFFFF"/>
                </a:solidFill>
              </a:defRPr>
            </a:lvl1pPr>
          </a:lstStyle>
          <a:p>
            <a:pPr/>
            <a:r>
              <a:t>ETDS 2022</a:t>
            </a:r>
          </a:p>
        </p:txBody>
      </p:sp>
      <p:sp>
        <p:nvSpPr>
          <p:cNvPr id="296" name="Ps 109"/>
          <p:cNvSpPr txBox="1"/>
          <p:nvPr>
            <p:ph type="ctrTitle"/>
          </p:nvPr>
        </p:nvSpPr>
        <p:spPr>
          <a:xfrm>
            <a:off x="1219200" y="3519131"/>
            <a:ext cx="21945600" cy="4291369"/>
          </a:xfrm>
          <a:prstGeom prst="rect">
            <a:avLst/>
          </a:prstGeom>
        </p:spPr>
        <p:txBody>
          <a:bodyPr/>
          <a:lstStyle>
            <a:lvl1pPr>
              <a:defRPr spc="-180" sz="18000">
                <a:solidFill>
                  <a:srgbClr val="FFFFFF"/>
                </a:solidFill>
              </a:defRPr>
            </a:lvl1pPr>
          </a:lstStyle>
          <a:p>
            <a:pPr/>
            <a:r>
              <a:t>Ps 109</a:t>
            </a:r>
          </a:p>
        </p:txBody>
      </p:sp>
      <p:sp>
        <p:nvSpPr>
          <p:cNvPr id="297" name="An Imprecatory Psalm of David"/>
          <p:cNvSpPr txBox="1"/>
          <p:nvPr>
            <p:ph type="subTitle" sz="quarter" idx="1"/>
          </p:nvPr>
        </p:nvSpPr>
        <p:spPr>
          <a:prstGeom prst="rect">
            <a:avLst/>
          </a:prstGeom>
        </p:spPr>
        <p:txBody>
          <a:bodyPr/>
          <a:lstStyle>
            <a:lvl1pPr>
              <a:defRPr spc="-90" sz="9000">
                <a:solidFill>
                  <a:srgbClr val="FFFFFF"/>
                </a:solidFill>
              </a:defRPr>
            </a:lvl1pPr>
          </a:lstStyle>
          <a:p>
            <a:pPr/>
            <a:r>
              <a:t>An Imprecatory Psalm of David</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u"/>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ectangle"/>
          <p:cNvSpPr/>
          <p:nvPr/>
        </p:nvSpPr>
        <p:spPr>
          <a:xfrm>
            <a:off x="4786048" y="9500652"/>
            <a:ext cx="6007068" cy="758964"/>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0" name="Rectangle"/>
          <p:cNvSpPr/>
          <p:nvPr/>
        </p:nvSpPr>
        <p:spPr>
          <a:xfrm>
            <a:off x="4610100" y="8513350"/>
            <a:ext cx="3712698" cy="758964"/>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1" name="Rectangle"/>
          <p:cNvSpPr/>
          <p:nvPr/>
        </p:nvSpPr>
        <p:spPr>
          <a:xfrm>
            <a:off x="5325187" y="4449892"/>
            <a:ext cx="3561388" cy="758964"/>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2" name="Rectangle"/>
          <p:cNvSpPr/>
          <p:nvPr/>
        </p:nvSpPr>
        <p:spPr>
          <a:xfrm>
            <a:off x="6743589" y="3479281"/>
            <a:ext cx="3712698" cy="758964"/>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3" name="Rectangle"/>
          <p:cNvSpPr/>
          <p:nvPr/>
        </p:nvSpPr>
        <p:spPr>
          <a:xfrm>
            <a:off x="8196881" y="11466496"/>
            <a:ext cx="3369584" cy="814480"/>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4" name="Rectangle"/>
          <p:cNvSpPr/>
          <p:nvPr/>
        </p:nvSpPr>
        <p:spPr>
          <a:xfrm>
            <a:off x="6564193" y="7470531"/>
            <a:ext cx="3254579" cy="814480"/>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5" name="Rectangle"/>
          <p:cNvSpPr/>
          <p:nvPr/>
        </p:nvSpPr>
        <p:spPr>
          <a:xfrm>
            <a:off x="10228162" y="2420051"/>
            <a:ext cx="2169583" cy="814479"/>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6" name="Rectangle"/>
          <p:cNvSpPr/>
          <p:nvPr/>
        </p:nvSpPr>
        <p:spPr>
          <a:xfrm>
            <a:off x="7975094" y="1434237"/>
            <a:ext cx="2169583" cy="814480"/>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07" name="12 Let there be none to extend kindness to him……"/>
          <p:cNvSpPr txBox="1"/>
          <p:nvPr>
            <p:ph type="body" idx="1"/>
          </p:nvPr>
        </p:nvSpPr>
        <p:spPr>
          <a:xfrm>
            <a:off x="1219200" y="1317252"/>
            <a:ext cx="21945600" cy="11081496"/>
          </a:xfrm>
          <a:prstGeom prst="rect">
            <a:avLst/>
          </a:prstGeom>
        </p:spPr>
        <p:txBody>
          <a:bodyPr/>
          <a:lstStyle/>
          <a:p>
            <a:pPr defTabSz="520065">
              <a:spcBef>
                <a:spcPts val="1500"/>
              </a:spcBef>
              <a:defRPr spc="-85" sz="4284"/>
            </a:pPr>
            <a:r>
              <a:rPr baseline="31999"/>
              <a:t>12</a:t>
            </a:r>
            <a:r>
              <a:t> Let there be none to extend kindness to him…</a:t>
            </a:r>
          </a:p>
          <a:p>
            <a:pPr lvl="2" indent="576072" defTabSz="520065">
              <a:spcBef>
                <a:spcPts val="1500"/>
              </a:spcBef>
              <a:defRPr spc="-85" sz="4284"/>
            </a:pPr>
            <a:r>
              <a:rPr baseline="31999"/>
              <a:t>16</a:t>
            </a:r>
            <a:r>
              <a:t> For he did not remember to show kindness,</a:t>
            </a:r>
          </a:p>
          <a:p>
            <a:pPr lvl="4" indent="1152144" defTabSz="520065">
              <a:spcBef>
                <a:spcPts val="1500"/>
              </a:spcBef>
              <a:defRPr spc="-85" sz="4284"/>
            </a:pPr>
            <a:r>
              <a:t>but pursued the poor and needy</a:t>
            </a:r>
          </a:p>
          <a:p>
            <a:pPr lvl="5" marL="0" indent="1440180" defTabSz="520065">
              <a:lnSpc>
                <a:spcPct val="100000"/>
              </a:lnSpc>
              <a:spcBef>
                <a:spcPts val="1500"/>
              </a:spcBef>
              <a:buSzTx/>
              <a:buNone/>
              <a:defRPr spc="-85" sz="4284">
                <a:latin typeface="Canela Deck Regular"/>
                <a:ea typeface="Canela Deck Regular"/>
                <a:cs typeface="Canela Deck Regular"/>
                <a:sym typeface="Canela Deck Regular"/>
              </a:defRPr>
            </a:pPr>
            <a:r>
              <a:t>and the brokenhearted, to put them to death.</a:t>
            </a:r>
          </a:p>
          <a:p>
            <a:pPr lvl="2" indent="576072" defTabSz="520065">
              <a:spcBef>
                <a:spcPts val="1500"/>
              </a:spcBef>
              <a:defRPr spc="-85" sz="4284"/>
            </a:pPr>
            <a:r>
              <a:rPr baseline="31999"/>
              <a:t>22</a:t>
            </a:r>
            <a:r>
              <a:t> But you, O YHWH my Lord,</a:t>
            </a:r>
          </a:p>
          <a:p>
            <a:pPr lvl="4" indent="1152144" defTabSz="520065">
              <a:spcBef>
                <a:spcPts val="1500"/>
              </a:spcBef>
              <a:defRPr spc="-85" sz="4284"/>
            </a:pPr>
            <a:r>
              <a:t>deal on my behalf for your name’s sake;</a:t>
            </a:r>
          </a:p>
          <a:p>
            <a:pPr lvl="5" marL="0" indent="1440180" defTabSz="520065">
              <a:lnSpc>
                <a:spcPct val="100000"/>
              </a:lnSpc>
              <a:spcBef>
                <a:spcPts val="1500"/>
              </a:spcBef>
              <a:buSzTx/>
              <a:buNone/>
              <a:defRPr spc="-85" sz="4284">
                <a:latin typeface="Canela Deck Regular"/>
                <a:ea typeface="Canela Deck Regular"/>
                <a:cs typeface="Canela Deck Regular"/>
                <a:sym typeface="Canela Deck Regular"/>
              </a:defRPr>
            </a:pPr>
            <a:r>
              <a:t>because your steadfast love is good, deliver me!</a:t>
            </a:r>
          </a:p>
          <a:p>
            <a:pPr lvl="2" indent="576072" defTabSz="520065">
              <a:spcBef>
                <a:spcPts val="1500"/>
              </a:spcBef>
              <a:defRPr spc="-85" sz="4284"/>
            </a:pPr>
            <a:r>
              <a:rPr baseline="31999"/>
              <a:t>23</a:t>
            </a:r>
            <a:r>
              <a:t> For I am poor and needy,</a:t>
            </a:r>
          </a:p>
          <a:p>
            <a:pPr lvl="4" indent="1152144" defTabSz="520065">
              <a:spcBef>
                <a:spcPts val="1500"/>
              </a:spcBef>
              <a:defRPr spc="-85" sz="4284"/>
            </a:pPr>
            <a:r>
              <a:t>and my heart is stricken within me.</a:t>
            </a:r>
          </a:p>
          <a:p>
            <a:pPr defTabSz="520065">
              <a:spcBef>
                <a:spcPts val="1500"/>
              </a:spcBef>
              <a:defRPr spc="-85" sz="4284"/>
            </a:pPr>
            <a:r>
              <a:rPr baseline="31999"/>
              <a:t>26</a:t>
            </a:r>
            <a:r>
              <a:t> Help me, O YHWH my God!</a:t>
            </a:r>
          </a:p>
          <a:p>
            <a:pPr lvl="2" indent="576072" defTabSz="520065">
              <a:spcBef>
                <a:spcPts val="1500"/>
              </a:spcBef>
              <a:defRPr spc="-85" sz="4284"/>
            </a:pPr>
            <a:r>
              <a:t>Save me according to your steadfast love!</a:t>
            </a:r>
          </a:p>
        </p:txBody>
      </p:sp>
      <p:sp>
        <p:nvSpPr>
          <p:cNvPr id="308" name="Line"/>
          <p:cNvSpPr/>
          <p:nvPr/>
        </p:nvSpPr>
        <p:spPr>
          <a:xfrm>
            <a:off x="1134341" y="2328033"/>
            <a:ext cx="22115318" cy="1"/>
          </a:xfrm>
          <a:prstGeom prst="line">
            <a:avLst/>
          </a:prstGeom>
          <a:ln w="101600" cap="rnd">
            <a:solidFill>
              <a:srgbClr val="5E5E5E"/>
            </a:solidFill>
            <a:custDash>
              <a:ds d="100000" sp="200000"/>
            </a:custDash>
          </a:ln>
        </p:spPr>
        <p:txBody>
          <a:bodyPr lIns="50800" tIns="50800" rIns="50800" bIns="50800" anchor="ctr"/>
          <a:lstStyle/>
          <a:p>
            <a:pPr/>
          </a:p>
        </p:txBody>
      </p:sp>
      <p:sp>
        <p:nvSpPr>
          <p:cNvPr id="309" name="Line"/>
          <p:cNvSpPr/>
          <p:nvPr/>
        </p:nvSpPr>
        <p:spPr>
          <a:xfrm>
            <a:off x="1134341" y="5325252"/>
            <a:ext cx="22115318" cy="1"/>
          </a:xfrm>
          <a:prstGeom prst="line">
            <a:avLst/>
          </a:prstGeom>
          <a:ln w="101600" cap="rnd">
            <a:solidFill>
              <a:srgbClr val="5E5E5E"/>
            </a:solidFill>
            <a:custDash>
              <a:ds d="100000" sp="200000"/>
            </a:custDash>
          </a:ln>
        </p:spPr>
        <p:txBody>
          <a:bodyPr lIns="50800" tIns="50800" rIns="50800" bIns="50800" anchor="ctr"/>
          <a:lstStyle/>
          <a:p>
            <a:pPr/>
          </a:p>
        </p:txBody>
      </p:sp>
      <p:sp>
        <p:nvSpPr>
          <p:cNvPr id="310" name="Line"/>
          <p:cNvSpPr/>
          <p:nvPr/>
        </p:nvSpPr>
        <p:spPr>
          <a:xfrm>
            <a:off x="1134341" y="10430288"/>
            <a:ext cx="22115318" cy="1"/>
          </a:xfrm>
          <a:prstGeom prst="line">
            <a:avLst/>
          </a:prstGeom>
          <a:ln w="101600" cap="rnd">
            <a:solidFill>
              <a:srgbClr val="5E5E5E"/>
            </a:solidFill>
            <a:custDash>
              <a:ds d="100000" sp="200000"/>
            </a:custDash>
          </a:ln>
        </p:spPr>
        <p:txBody>
          <a:bodyPr lIns="50800" tIns="50800" rIns="50800" bIns="50800"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500">
        <p:push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08"/>
                                        </p:tgtEl>
                                        <p:attrNameLst>
                                          <p:attrName>style.visibility</p:attrName>
                                        </p:attrNameLst>
                                      </p:cBhvr>
                                      <p:to>
                                        <p:strVal val="visible"/>
                                      </p:to>
                                    </p:set>
                                    <p:animEffect filter="dissolve" transition="in">
                                      <p:cBhvr>
                                        <p:cTn id="7" dur="1250"/>
                                        <p:tgtEl>
                                          <p:spTgt spid="308"/>
                                        </p:tgtEl>
                                      </p:cBhvr>
                                    </p:animEffect>
                                  </p:childTnLst>
                                </p:cTn>
                              </p:par>
                            </p:childTnLst>
                          </p:cTn>
                        </p:par>
                        <p:par>
                          <p:cTn id="8" fill="hold">
                            <p:stCondLst>
                              <p:cond delay="1250"/>
                            </p:stCondLst>
                            <p:childTnLst>
                              <p:par>
                                <p:cTn id="9" presetClass="entr" nodeType="afterEffect" presetID="9" grpId="2" fill="hold">
                                  <p:stCondLst>
                                    <p:cond delay="0"/>
                                  </p:stCondLst>
                                  <p:iterate type="el" backwards="0">
                                    <p:tmAbs val="0"/>
                                  </p:iterate>
                                  <p:childTnLst>
                                    <p:set>
                                      <p:cBhvr>
                                        <p:cTn id="10" fill="hold"/>
                                        <p:tgtEl>
                                          <p:spTgt spid="309"/>
                                        </p:tgtEl>
                                        <p:attrNameLst>
                                          <p:attrName>style.visibility</p:attrName>
                                        </p:attrNameLst>
                                      </p:cBhvr>
                                      <p:to>
                                        <p:strVal val="visible"/>
                                      </p:to>
                                    </p:set>
                                    <p:animEffect filter="dissolve" transition="in">
                                      <p:cBhvr>
                                        <p:cTn id="11" dur="1250"/>
                                        <p:tgtEl>
                                          <p:spTgt spid="309"/>
                                        </p:tgtEl>
                                      </p:cBhvr>
                                    </p:animEffect>
                                  </p:childTnLst>
                                </p:cTn>
                              </p:par>
                            </p:childTnLst>
                          </p:cTn>
                        </p:par>
                        <p:par>
                          <p:cTn id="12" fill="hold">
                            <p:stCondLst>
                              <p:cond delay="2500"/>
                            </p:stCondLst>
                            <p:childTnLst>
                              <p:par>
                                <p:cTn id="13" presetClass="entr" nodeType="afterEffect" presetID="9" grpId="3" fill="hold">
                                  <p:stCondLst>
                                    <p:cond delay="0"/>
                                  </p:stCondLst>
                                  <p:iterate type="el" backwards="0">
                                    <p:tmAbs val="0"/>
                                  </p:iterate>
                                  <p:childTnLst>
                                    <p:set>
                                      <p:cBhvr>
                                        <p:cTn id="14" fill="hold"/>
                                        <p:tgtEl>
                                          <p:spTgt spid="310"/>
                                        </p:tgtEl>
                                        <p:attrNameLst>
                                          <p:attrName>style.visibility</p:attrName>
                                        </p:attrNameLst>
                                      </p:cBhvr>
                                      <p:to>
                                        <p:strVal val="visible"/>
                                      </p:to>
                                    </p:set>
                                    <p:animEffect filter="dissolve" transition="in">
                                      <p:cBhvr>
                                        <p:cTn id="15" dur="1250"/>
                                        <p:tgtEl>
                                          <p:spTgt spid="310"/>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306"/>
                                        </p:tgtEl>
                                        <p:attrNameLst>
                                          <p:attrName>style.visibility</p:attrName>
                                        </p:attrNameLst>
                                      </p:cBhvr>
                                      <p:to>
                                        <p:strVal val="visible"/>
                                      </p:to>
                                    </p:set>
                                    <p:animEffect filter="wipe(left)" transition="in">
                                      <p:cBhvr>
                                        <p:cTn id="20" dur="1000"/>
                                        <p:tgtEl>
                                          <p:spTgt spid="306"/>
                                        </p:tgtEl>
                                      </p:cBhvr>
                                    </p:animEffect>
                                  </p:childTnLst>
                                </p:cTn>
                              </p:par>
                            </p:childTnLst>
                          </p:cTn>
                        </p:par>
                        <p:par>
                          <p:cTn id="21" fill="hold">
                            <p:stCondLst>
                              <p:cond delay="1000"/>
                            </p:stCondLst>
                            <p:childTnLst>
                              <p:par>
                                <p:cTn id="22" presetClass="entr" nodeType="afterEffect" presetSubtype="8" presetID="22" grpId="5" fill="hold">
                                  <p:stCondLst>
                                    <p:cond delay="0"/>
                                  </p:stCondLst>
                                  <p:iterate type="el" backwards="0">
                                    <p:tmAbs val="0"/>
                                  </p:iterate>
                                  <p:childTnLst>
                                    <p:set>
                                      <p:cBhvr>
                                        <p:cTn id="23" fill="hold"/>
                                        <p:tgtEl>
                                          <p:spTgt spid="305"/>
                                        </p:tgtEl>
                                        <p:attrNameLst>
                                          <p:attrName>style.visibility</p:attrName>
                                        </p:attrNameLst>
                                      </p:cBhvr>
                                      <p:to>
                                        <p:strVal val="visible"/>
                                      </p:to>
                                    </p:set>
                                    <p:animEffect filter="wipe(left)" transition="in">
                                      <p:cBhvr>
                                        <p:cTn id="24" dur="1000"/>
                                        <p:tgtEl>
                                          <p:spTgt spid="305"/>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2" grpId="6" fill="hold">
                                  <p:stCondLst>
                                    <p:cond delay="0"/>
                                  </p:stCondLst>
                                  <p:iterate type="el" backwards="0">
                                    <p:tmAbs val="0"/>
                                  </p:iterate>
                                  <p:childTnLst>
                                    <p:set>
                                      <p:cBhvr>
                                        <p:cTn id="28" fill="hold"/>
                                        <p:tgtEl>
                                          <p:spTgt spid="304"/>
                                        </p:tgtEl>
                                        <p:attrNameLst>
                                          <p:attrName>style.visibility</p:attrName>
                                        </p:attrNameLst>
                                      </p:cBhvr>
                                      <p:to>
                                        <p:strVal val="visible"/>
                                      </p:to>
                                    </p:set>
                                    <p:animEffect filter="wipe(left)" transition="in">
                                      <p:cBhvr>
                                        <p:cTn id="29" dur="1000"/>
                                        <p:tgtEl>
                                          <p:spTgt spid="304"/>
                                        </p:tgtEl>
                                      </p:cBhvr>
                                    </p:animEffect>
                                  </p:childTnLst>
                                </p:cTn>
                              </p:par>
                            </p:childTnLst>
                          </p:cTn>
                        </p:par>
                        <p:par>
                          <p:cTn id="30" fill="hold">
                            <p:stCondLst>
                              <p:cond delay="1000"/>
                            </p:stCondLst>
                            <p:childTnLst>
                              <p:par>
                                <p:cTn id="31" presetClass="entr" nodeType="afterEffect" presetSubtype="8" presetID="22" grpId="7" fill="hold">
                                  <p:stCondLst>
                                    <p:cond delay="0"/>
                                  </p:stCondLst>
                                  <p:iterate type="el" backwards="0">
                                    <p:tmAbs val="0"/>
                                  </p:iterate>
                                  <p:childTnLst>
                                    <p:set>
                                      <p:cBhvr>
                                        <p:cTn id="32" fill="hold"/>
                                        <p:tgtEl>
                                          <p:spTgt spid="303"/>
                                        </p:tgtEl>
                                        <p:attrNameLst>
                                          <p:attrName>style.visibility</p:attrName>
                                        </p:attrNameLst>
                                      </p:cBhvr>
                                      <p:to>
                                        <p:strVal val="visible"/>
                                      </p:to>
                                    </p:set>
                                    <p:animEffect filter="wipe(left)" transition="in">
                                      <p:cBhvr>
                                        <p:cTn id="33" dur="1000"/>
                                        <p:tgtEl>
                                          <p:spTgt spid="303"/>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8" fill="hold">
                                  <p:stCondLst>
                                    <p:cond delay="0"/>
                                  </p:stCondLst>
                                  <p:iterate type="el" backwards="0">
                                    <p:tmAbs val="0"/>
                                  </p:iterate>
                                  <p:childTnLst>
                                    <p:set>
                                      <p:cBhvr>
                                        <p:cTn id="37" fill="hold"/>
                                        <p:tgtEl>
                                          <p:spTgt spid="302"/>
                                        </p:tgtEl>
                                        <p:attrNameLst>
                                          <p:attrName>style.visibility</p:attrName>
                                        </p:attrNameLst>
                                      </p:cBhvr>
                                      <p:to>
                                        <p:strVal val="visible"/>
                                      </p:to>
                                    </p:set>
                                    <p:animEffect filter="wipe(left)" transition="in">
                                      <p:cBhvr>
                                        <p:cTn id="38" dur="1000"/>
                                        <p:tgtEl>
                                          <p:spTgt spid="302"/>
                                        </p:tgtEl>
                                      </p:cBhvr>
                                    </p:animEffect>
                                  </p:childTnLst>
                                </p:cTn>
                              </p:par>
                            </p:childTnLst>
                          </p:cTn>
                        </p:par>
                        <p:par>
                          <p:cTn id="39" fill="hold">
                            <p:stCondLst>
                              <p:cond delay="1000"/>
                            </p:stCondLst>
                            <p:childTnLst>
                              <p:par>
                                <p:cTn id="40" presetClass="entr" nodeType="afterEffect" presetSubtype="8" presetID="22" grpId="9" fill="hold">
                                  <p:stCondLst>
                                    <p:cond delay="0"/>
                                  </p:stCondLst>
                                  <p:iterate type="el" backwards="0">
                                    <p:tmAbs val="0"/>
                                  </p:iterate>
                                  <p:childTnLst>
                                    <p:set>
                                      <p:cBhvr>
                                        <p:cTn id="41" fill="hold"/>
                                        <p:tgtEl>
                                          <p:spTgt spid="301"/>
                                        </p:tgtEl>
                                        <p:attrNameLst>
                                          <p:attrName>style.visibility</p:attrName>
                                        </p:attrNameLst>
                                      </p:cBhvr>
                                      <p:to>
                                        <p:strVal val="visible"/>
                                      </p:to>
                                    </p:set>
                                    <p:animEffect filter="wipe(left)" transition="in">
                                      <p:cBhvr>
                                        <p:cTn id="42" dur="1000"/>
                                        <p:tgtEl>
                                          <p:spTgt spid="30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10" fill="hold">
                                  <p:stCondLst>
                                    <p:cond delay="0"/>
                                  </p:stCondLst>
                                  <p:iterate type="el" backwards="0">
                                    <p:tmAbs val="0"/>
                                  </p:iterate>
                                  <p:childTnLst>
                                    <p:set>
                                      <p:cBhvr>
                                        <p:cTn id="46" fill="hold"/>
                                        <p:tgtEl>
                                          <p:spTgt spid="300"/>
                                        </p:tgtEl>
                                        <p:attrNameLst>
                                          <p:attrName>style.visibility</p:attrName>
                                        </p:attrNameLst>
                                      </p:cBhvr>
                                      <p:to>
                                        <p:strVal val="visible"/>
                                      </p:to>
                                    </p:set>
                                    <p:animEffect filter="wipe(left)" transition="in">
                                      <p:cBhvr>
                                        <p:cTn id="47" dur="1000"/>
                                        <p:tgtEl>
                                          <p:spTgt spid="300"/>
                                        </p:tgtEl>
                                      </p:cBhvr>
                                    </p:animEffect>
                                  </p:childTnLst>
                                </p:cTn>
                              </p:par>
                            </p:childTnLst>
                          </p:cTn>
                        </p:par>
                        <p:par>
                          <p:cTn id="48" fill="hold">
                            <p:stCondLst>
                              <p:cond delay="1000"/>
                            </p:stCondLst>
                            <p:childTnLst>
                              <p:par>
                                <p:cTn id="49" presetClass="entr" nodeType="afterEffect" presetSubtype="8" presetID="22" grpId="11" fill="hold">
                                  <p:stCondLst>
                                    <p:cond delay="0"/>
                                  </p:stCondLst>
                                  <p:iterate type="el" backwards="0">
                                    <p:tmAbs val="0"/>
                                  </p:iterate>
                                  <p:childTnLst>
                                    <p:set>
                                      <p:cBhvr>
                                        <p:cTn id="50" fill="hold"/>
                                        <p:tgtEl>
                                          <p:spTgt spid="299"/>
                                        </p:tgtEl>
                                        <p:attrNameLst>
                                          <p:attrName>style.visibility</p:attrName>
                                        </p:attrNameLst>
                                      </p:cBhvr>
                                      <p:to>
                                        <p:strVal val="visible"/>
                                      </p:to>
                                    </p:set>
                                    <p:animEffect filter="wipe(left)" transition="in">
                                      <p:cBhvr>
                                        <p:cTn id="51"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9" grpId="11"/>
      <p:bldP build="whole" bldLvl="1" animBg="1" rev="0" advAuto="0" spid="310" grpId="3"/>
      <p:bldP build="whole" bldLvl="1" animBg="1" rev="0" advAuto="0" spid="309" grpId="2"/>
      <p:bldP build="whole" bldLvl="1" animBg="1" rev="0" advAuto="0" spid="303" grpId="7"/>
      <p:bldP build="whole" bldLvl="1" animBg="1" rev="0" advAuto="0" spid="308" grpId="1"/>
      <p:bldP build="whole" bldLvl="1" animBg="1" rev="0" advAuto="0" spid="305" grpId="5"/>
      <p:bldP build="whole" bldLvl="1" animBg="1" rev="0" advAuto="0" spid="302" grpId="8"/>
      <p:bldP build="whole" bldLvl="1" animBg="1" rev="0" advAuto="0" spid="306" grpId="4"/>
      <p:bldP build="whole" bldLvl="1" animBg="1" rev="0" advAuto="0" spid="301" grpId="9"/>
      <p:bldP build="whole" bldLvl="1" animBg="1" rev="0" advAuto="0" spid="304" grpId="6"/>
      <p:bldP build="whole" bldLvl="1" animBg="1" rev="0" advAuto="0" spid="300" grpId="10"/>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joshua-newton-7qjqQjt7zXQ-unsplash.jpg" descr="joshua-newton-7qjqQjt7zXQ-unsplash.jpg"/>
          <p:cNvPicPr>
            <a:picLocks noChangeAspect="1"/>
          </p:cNvPicPr>
          <p:nvPr/>
        </p:nvPicPr>
        <p:blipFill>
          <a:blip r:embed="rId2">
            <a:extLst/>
          </a:blip>
          <a:srcRect l="0" t="6199" r="0" b="57936"/>
          <a:stretch>
            <a:fillRect/>
          </a:stretch>
        </p:blipFill>
        <p:spPr>
          <a:xfrm>
            <a:off x="620944" y="603893"/>
            <a:ext cx="23142112" cy="12508215"/>
          </a:xfrm>
          <a:prstGeom prst="rect">
            <a:avLst/>
          </a:prstGeom>
          <a:ln w="12700">
            <a:miter lim="400000"/>
          </a:ln>
        </p:spPr>
      </p:pic>
      <p:sp>
        <p:nvSpPr>
          <p:cNvPr id="162" name="ETDS 2022"/>
          <p:cNvSpPr txBox="1"/>
          <p:nvPr>
            <p:ph type="body" idx="21"/>
          </p:nvPr>
        </p:nvSpPr>
        <p:spPr>
          <a:xfrm>
            <a:off x="1219200" y="11606972"/>
            <a:ext cx="21945599" cy="1364029"/>
          </a:xfrm>
          <a:prstGeom prst="rect">
            <a:avLst/>
          </a:prstGeom>
          <a:extLst>
            <a:ext uri="{C572A759-6A51-4108-AA02-DFA0A04FC94B}">
              <ma14:wrappingTextBoxFlag xmlns:ma14="http://schemas.microsoft.com/office/mac/drawingml/2011/main" val="1"/>
            </a:ext>
          </a:extLst>
        </p:spPr>
        <p:txBody>
          <a:bodyPr anchor="ctr"/>
          <a:lstStyle>
            <a:lvl1pPr>
              <a:defRPr spc="-39" sz="4000">
                <a:solidFill>
                  <a:srgbClr val="FFFFFF"/>
                </a:solidFill>
              </a:defRPr>
            </a:lvl1pPr>
          </a:lstStyle>
          <a:p>
            <a:pPr/>
            <a:r>
              <a:t>ETDS 2022</a:t>
            </a:r>
          </a:p>
        </p:txBody>
      </p:sp>
      <p:sp>
        <p:nvSpPr>
          <p:cNvPr id="163" name="Imprecations"/>
          <p:cNvSpPr txBox="1"/>
          <p:nvPr>
            <p:ph type="ctrTitle"/>
          </p:nvPr>
        </p:nvSpPr>
        <p:spPr>
          <a:xfrm>
            <a:off x="1219200" y="3519131"/>
            <a:ext cx="21945600" cy="4291369"/>
          </a:xfrm>
          <a:prstGeom prst="rect">
            <a:avLst/>
          </a:prstGeom>
        </p:spPr>
        <p:txBody>
          <a:bodyPr/>
          <a:lstStyle>
            <a:lvl1pPr>
              <a:defRPr spc="-180" sz="18000">
                <a:solidFill>
                  <a:srgbClr val="FFFFFF"/>
                </a:solidFill>
              </a:defRPr>
            </a:lvl1pPr>
          </a:lstStyle>
          <a:p>
            <a:pPr/>
            <a:r>
              <a:t>Imprecations</a:t>
            </a:r>
          </a:p>
        </p:txBody>
      </p:sp>
      <p:sp>
        <p:nvSpPr>
          <p:cNvPr id="164" name="Prayers of Cursing"/>
          <p:cNvSpPr txBox="1"/>
          <p:nvPr>
            <p:ph type="subTitle" sz="quarter" idx="1"/>
          </p:nvPr>
        </p:nvSpPr>
        <p:spPr>
          <a:prstGeom prst="rect">
            <a:avLst/>
          </a:prstGeom>
        </p:spPr>
        <p:txBody>
          <a:bodyPr/>
          <a:lstStyle>
            <a:lvl1pPr>
              <a:defRPr spc="-90" sz="9000">
                <a:solidFill>
                  <a:srgbClr val="FFFFFF"/>
                </a:solidFill>
              </a:defRPr>
            </a:lvl1pPr>
          </a:lstStyle>
          <a:p>
            <a:pPr/>
            <a:r>
              <a:t>Prayers of Cursing</a:t>
            </a:r>
          </a:p>
        </p:txBody>
      </p:sp>
    </p:spTree>
  </p:cSld>
  <p:clrMapOvr>
    <a:masterClrMapping/>
  </p:clrMapOvr>
  <mc:AlternateContent xmlns:mc="http://schemas.openxmlformats.org/markup-compatibility/2006">
    <mc:Choice xmlns:p14="http://schemas.microsoft.com/office/powerpoint/2010/main" Requires="p14">
      <p:transition spd="fast" advClick="1" p14:dur="750">
        <p:dissolv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Rectangle"/>
          <p:cNvSpPr/>
          <p:nvPr/>
        </p:nvSpPr>
        <p:spPr>
          <a:xfrm>
            <a:off x="2589257" y="6971023"/>
            <a:ext cx="7785655" cy="1605958"/>
          </a:xfrm>
          <a:prstGeom prst="rect">
            <a:avLst/>
          </a:prstGeom>
          <a:solidFill>
            <a:schemeClr val="accent3">
              <a:hueOff val="571091"/>
              <a:satOff val="15926"/>
              <a:lumOff val="22314"/>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13" name="Rectangle"/>
          <p:cNvSpPr/>
          <p:nvPr/>
        </p:nvSpPr>
        <p:spPr>
          <a:xfrm>
            <a:off x="3054677" y="4172611"/>
            <a:ext cx="5455634" cy="814479"/>
          </a:xfrm>
          <a:prstGeom prst="rect">
            <a:avLst/>
          </a:prstGeom>
          <a:solidFill>
            <a:schemeClr val="accent3">
              <a:hueOff val="571091"/>
              <a:satOff val="15926"/>
              <a:lumOff val="22314"/>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14" name="Rectangle"/>
          <p:cNvSpPr/>
          <p:nvPr/>
        </p:nvSpPr>
        <p:spPr>
          <a:xfrm>
            <a:off x="2590042" y="8803027"/>
            <a:ext cx="7032480" cy="814480"/>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15" name="Rectangle"/>
          <p:cNvSpPr/>
          <p:nvPr/>
        </p:nvSpPr>
        <p:spPr>
          <a:xfrm>
            <a:off x="2438561" y="5068363"/>
            <a:ext cx="6798437" cy="1676614"/>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16" name="Rectangle"/>
          <p:cNvSpPr/>
          <p:nvPr/>
        </p:nvSpPr>
        <p:spPr>
          <a:xfrm>
            <a:off x="2714406" y="1434237"/>
            <a:ext cx="6495474" cy="814480"/>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17" name="Rectangle"/>
          <p:cNvSpPr/>
          <p:nvPr/>
        </p:nvSpPr>
        <p:spPr>
          <a:xfrm>
            <a:off x="4760847" y="11530783"/>
            <a:ext cx="8594376" cy="814480"/>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18" name="3 They encircle me with words of hate,…"/>
          <p:cNvSpPr txBox="1"/>
          <p:nvPr>
            <p:ph type="body" idx="1"/>
          </p:nvPr>
        </p:nvSpPr>
        <p:spPr>
          <a:xfrm>
            <a:off x="1219200" y="1317252"/>
            <a:ext cx="21945600" cy="11081496"/>
          </a:xfrm>
          <a:prstGeom prst="rect">
            <a:avLst/>
          </a:prstGeom>
        </p:spPr>
        <p:txBody>
          <a:bodyPr/>
          <a:lstStyle/>
          <a:p>
            <a:pPr defTabSz="478790">
              <a:spcBef>
                <a:spcPts val="1300"/>
              </a:spcBef>
              <a:defRPr spc="-78" sz="3943"/>
            </a:pPr>
            <a:r>
              <a:rPr baseline="31999"/>
              <a:t>3</a:t>
            </a:r>
            <a:r>
              <a:t> They encircle me with words of hate,</a:t>
            </a:r>
          </a:p>
          <a:p>
            <a:pPr lvl="2" indent="530351" defTabSz="478790">
              <a:spcBef>
                <a:spcPts val="1300"/>
              </a:spcBef>
              <a:defRPr spc="-78" sz="3943"/>
            </a:pPr>
            <a:r>
              <a:t>and attack me without cause.</a:t>
            </a:r>
          </a:p>
          <a:p>
            <a:pPr lvl="2" indent="530351" defTabSz="478790">
              <a:spcBef>
                <a:spcPts val="1300"/>
              </a:spcBef>
              <a:defRPr spc="-78" sz="3943"/>
            </a:pPr>
            <a:r>
              <a:rPr baseline="31999"/>
              <a:t>4</a:t>
            </a:r>
            <a:r>
              <a:t> In return for my love they accuse me,</a:t>
            </a:r>
          </a:p>
          <a:p>
            <a:pPr lvl="4" indent="1060703" defTabSz="478790">
              <a:spcBef>
                <a:spcPts val="1300"/>
              </a:spcBef>
              <a:defRPr spc="-78" sz="3943"/>
            </a:pPr>
            <a:r>
              <a:t>but I give myself to prayer.</a:t>
            </a:r>
          </a:p>
          <a:p>
            <a:pPr lvl="2" indent="530351" defTabSz="478790">
              <a:spcBef>
                <a:spcPts val="1300"/>
              </a:spcBef>
              <a:defRPr spc="-78" sz="3943"/>
            </a:pPr>
            <a:r>
              <a:rPr baseline="31999"/>
              <a:t>5</a:t>
            </a:r>
            <a:r>
              <a:t> So they reward me evil for good, </a:t>
            </a:r>
          </a:p>
          <a:p>
            <a:pPr lvl="4" indent="1060703" defTabSz="478790">
              <a:spcBef>
                <a:spcPts val="1300"/>
              </a:spcBef>
              <a:defRPr spc="-78" sz="3943"/>
            </a:pPr>
            <a:r>
              <a:t>and hatred for my love.</a:t>
            </a:r>
          </a:p>
          <a:p>
            <a:pPr lvl="2" indent="530351" defTabSz="478790">
              <a:spcBef>
                <a:spcPts val="1300"/>
              </a:spcBef>
              <a:defRPr spc="-78" sz="3943"/>
            </a:pPr>
            <a:r>
              <a:rPr baseline="31999"/>
              <a:t>27</a:t>
            </a:r>
            <a:r>
              <a:t> Let them know that this is your hand;</a:t>
            </a:r>
          </a:p>
          <a:p>
            <a:pPr lvl="4" indent="1060703" defTabSz="478790">
              <a:spcBef>
                <a:spcPts val="1300"/>
              </a:spcBef>
              <a:defRPr spc="-78" sz="3943"/>
            </a:pPr>
            <a:r>
              <a:t>you, O YHWH, have done it!</a:t>
            </a:r>
          </a:p>
          <a:p>
            <a:pPr lvl="2" indent="530351" defTabSz="478790">
              <a:spcBef>
                <a:spcPts val="1300"/>
              </a:spcBef>
              <a:defRPr spc="-78" sz="3943"/>
            </a:pPr>
            <a:r>
              <a:rPr baseline="31999"/>
              <a:t>28</a:t>
            </a:r>
            <a:r>
              <a:t> Let them curse, but you will bless!</a:t>
            </a:r>
          </a:p>
          <a:p>
            <a:pPr lvl="4" indent="1060703" defTabSz="478790">
              <a:spcBef>
                <a:spcPts val="1300"/>
              </a:spcBef>
              <a:defRPr spc="-78" sz="3943"/>
            </a:pPr>
            <a:r>
              <a:t>They arise and are put to shame, but your servant will be glad!</a:t>
            </a:r>
          </a:p>
          <a:p>
            <a:pPr defTabSz="478790">
              <a:spcBef>
                <a:spcPts val="1300"/>
              </a:spcBef>
              <a:defRPr spc="-78" sz="3943"/>
            </a:pPr>
            <a:r>
              <a:rPr baseline="31999"/>
              <a:t>29</a:t>
            </a:r>
            <a:r>
              <a:t> May my accusers be clothed with dishonor;</a:t>
            </a:r>
          </a:p>
          <a:p>
            <a:pPr lvl="2" indent="530351" defTabSz="478790">
              <a:spcBef>
                <a:spcPts val="1300"/>
              </a:spcBef>
              <a:defRPr spc="-78" sz="3943"/>
            </a:pPr>
            <a:r>
              <a:t>may they be wrapped in their own shame as in a cloak!</a:t>
            </a:r>
          </a:p>
        </p:txBody>
      </p:sp>
      <p:sp>
        <p:nvSpPr>
          <p:cNvPr id="319" name="Line"/>
          <p:cNvSpPr/>
          <p:nvPr/>
        </p:nvSpPr>
        <p:spPr>
          <a:xfrm>
            <a:off x="1134341" y="6858000"/>
            <a:ext cx="22115318" cy="0"/>
          </a:xfrm>
          <a:prstGeom prst="line">
            <a:avLst/>
          </a:prstGeom>
          <a:ln w="101600" cap="rnd">
            <a:solidFill>
              <a:srgbClr val="5E5E5E"/>
            </a:solidFill>
            <a:custDash>
              <a:ds d="100000" sp="200000"/>
            </a:custDash>
          </a:ln>
        </p:spPr>
        <p:txBody>
          <a:bodyPr lIns="50800" tIns="50800" rIns="50800" bIns="50800"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500">
        <p:pus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19"/>
                                        </p:tgtEl>
                                        <p:attrNameLst>
                                          <p:attrName>style.visibility</p:attrName>
                                        </p:attrNameLst>
                                      </p:cBhvr>
                                      <p:to>
                                        <p:strVal val="visible"/>
                                      </p:to>
                                    </p:set>
                                    <p:animEffect filter="dissolve" transition="in">
                                      <p:cBhvr>
                                        <p:cTn id="7" dur="125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16"/>
                                        </p:tgtEl>
                                        <p:attrNameLst>
                                          <p:attrName>style.visibility</p:attrName>
                                        </p:attrNameLst>
                                      </p:cBhvr>
                                      <p:to>
                                        <p:strVal val="visible"/>
                                      </p:to>
                                    </p:set>
                                    <p:animEffect filter="wipe(left)" transition="in">
                                      <p:cBhvr>
                                        <p:cTn id="12" dur="1000"/>
                                        <p:tgtEl>
                                          <p:spTgt spid="316"/>
                                        </p:tgtEl>
                                      </p:cBhvr>
                                    </p:animEffect>
                                  </p:childTnLst>
                                </p:cTn>
                              </p:par>
                            </p:childTnLst>
                          </p:cTn>
                        </p:par>
                        <p:par>
                          <p:cTn id="13" fill="hold">
                            <p:stCondLst>
                              <p:cond delay="1000"/>
                            </p:stCondLst>
                            <p:childTnLst>
                              <p:par>
                                <p:cTn id="14" presetClass="entr" nodeType="afterEffect" presetSubtype="8" presetID="22" grpId="3" fill="hold">
                                  <p:stCondLst>
                                    <p:cond delay="0"/>
                                  </p:stCondLst>
                                  <p:iterate type="el" backwards="0">
                                    <p:tmAbs val="0"/>
                                  </p:iterate>
                                  <p:childTnLst>
                                    <p:set>
                                      <p:cBhvr>
                                        <p:cTn id="15" fill="hold"/>
                                        <p:tgtEl>
                                          <p:spTgt spid="317"/>
                                        </p:tgtEl>
                                        <p:attrNameLst>
                                          <p:attrName>style.visibility</p:attrName>
                                        </p:attrNameLst>
                                      </p:cBhvr>
                                      <p:to>
                                        <p:strVal val="visible"/>
                                      </p:to>
                                    </p:set>
                                    <p:animEffect filter="wipe(left)" transition="in">
                                      <p:cBhvr>
                                        <p:cTn id="16" dur="1000"/>
                                        <p:tgtEl>
                                          <p:spTgt spid="317"/>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315"/>
                                        </p:tgtEl>
                                        <p:attrNameLst>
                                          <p:attrName>style.visibility</p:attrName>
                                        </p:attrNameLst>
                                      </p:cBhvr>
                                      <p:to>
                                        <p:strVal val="visible"/>
                                      </p:to>
                                    </p:set>
                                    <p:animEffect filter="wipe(left)" transition="in">
                                      <p:cBhvr>
                                        <p:cTn id="21" dur="1000"/>
                                        <p:tgtEl>
                                          <p:spTgt spid="315"/>
                                        </p:tgtEl>
                                      </p:cBhvr>
                                    </p:animEffect>
                                  </p:childTnLst>
                                </p:cTn>
                              </p:par>
                            </p:childTnLst>
                          </p:cTn>
                        </p:par>
                        <p:par>
                          <p:cTn id="22" fill="hold">
                            <p:stCondLst>
                              <p:cond delay="1000"/>
                            </p:stCondLst>
                            <p:childTnLst>
                              <p:par>
                                <p:cTn id="23" presetClass="entr" nodeType="afterEffect" presetSubtype="8" presetID="22" grpId="5" fill="hold">
                                  <p:stCondLst>
                                    <p:cond delay="0"/>
                                  </p:stCondLst>
                                  <p:iterate type="el" backwards="0">
                                    <p:tmAbs val="0"/>
                                  </p:iterate>
                                  <p:childTnLst>
                                    <p:set>
                                      <p:cBhvr>
                                        <p:cTn id="24" fill="hold"/>
                                        <p:tgtEl>
                                          <p:spTgt spid="314"/>
                                        </p:tgtEl>
                                        <p:attrNameLst>
                                          <p:attrName>style.visibility</p:attrName>
                                        </p:attrNameLst>
                                      </p:cBhvr>
                                      <p:to>
                                        <p:strVal val="visible"/>
                                      </p:to>
                                    </p:set>
                                    <p:animEffect filter="wipe(left)" transition="in">
                                      <p:cBhvr>
                                        <p:cTn id="25" dur="1000"/>
                                        <p:tgtEl>
                                          <p:spTgt spid="314"/>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6" fill="hold">
                                  <p:stCondLst>
                                    <p:cond delay="0"/>
                                  </p:stCondLst>
                                  <p:iterate type="el" backwards="0">
                                    <p:tmAbs val="0"/>
                                  </p:iterate>
                                  <p:childTnLst>
                                    <p:set>
                                      <p:cBhvr>
                                        <p:cTn id="29" fill="hold"/>
                                        <p:tgtEl>
                                          <p:spTgt spid="313"/>
                                        </p:tgtEl>
                                        <p:attrNameLst>
                                          <p:attrName>style.visibility</p:attrName>
                                        </p:attrNameLst>
                                      </p:cBhvr>
                                      <p:to>
                                        <p:strVal val="visible"/>
                                      </p:to>
                                    </p:set>
                                    <p:animEffect filter="wipe(left)" transition="in">
                                      <p:cBhvr>
                                        <p:cTn id="30" dur="1000"/>
                                        <p:tgtEl>
                                          <p:spTgt spid="313"/>
                                        </p:tgtEl>
                                      </p:cBhvr>
                                    </p:animEffect>
                                  </p:childTnLst>
                                </p:cTn>
                              </p:par>
                            </p:childTnLst>
                          </p:cTn>
                        </p:par>
                        <p:par>
                          <p:cTn id="31" fill="hold">
                            <p:stCondLst>
                              <p:cond delay="1000"/>
                            </p:stCondLst>
                            <p:childTnLst>
                              <p:par>
                                <p:cTn id="32" presetClass="entr" nodeType="afterEffect" presetSubtype="8" presetID="22" grpId="7" fill="hold">
                                  <p:stCondLst>
                                    <p:cond delay="0"/>
                                  </p:stCondLst>
                                  <p:iterate type="el" backwards="0">
                                    <p:tmAbs val="0"/>
                                  </p:iterate>
                                  <p:childTnLst>
                                    <p:set>
                                      <p:cBhvr>
                                        <p:cTn id="33" fill="hold"/>
                                        <p:tgtEl>
                                          <p:spTgt spid="312"/>
                                        </p:tgtEl>
                                        <p:attrNameLst>
                                          <p:attrName>style.visibility</p:attrName>
                                        </p:attrNameLst>
                                      </p:cBhvr>
                                      <p:to>
                                        <p:strVal val="visible"/>
                                      </p:to>
                                    </p:set>
                                    <p:animEffect filter="wipe(left)" transition="in">
                                      <p:cBhvr>
                                        <p:cTn id="34"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9" grpId="1"/>
      <p:bldP build="whole" bldLvl="1" animBg="1" rev="0" advAuto="0" spid="316" grpId="2"/>
      <p:bldP build="whole" bldLvl="1" animBg="1" rev="0" advAuto="0" spid="312" grpId="7"/>
      <p:bldP build="whole" bldLvl="1" animBg="1" rev="0" advAuto="0" spid="313" grpId="6"/>
      <p:bldP build="whole" bldLvl="1" animBg="1" rev="0" advAuto="0" spid="317" grpId="3"/>
      <p:bldP build="whole" bldLvl="1" animBg="1" rev="0" advAuto="0" spid="315" grpId="4"/>
      <p:bldP build="whole" bldLvl="1" animBg="1" rev="0" advAuto="0" spid="314" grpId="5"/>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Rectangle"/>
          <p:cNvSpPr/>
          <p:nvPr/>
        </p:nvSpPr>
        <p:spPr>
          <a:xfrm>
            <a:off x="1850399" y="9215301"/>
            <a:ext cx="10828931" cy="1320348"/>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22" name="Rectangle"/>
          <p:cNvSpPr/>
          <p:nvPr/>
        </p:nvSpPr>
        <p:spPr>
          <a:xfrm>
            <a:off x="1581218" y="1363147"/>
            <a:ext cx="4634022" cy="1320348"/>
          </a:xfrm>
          <a:prstGeom prst="rect">
            <a:avLst/>
          </a:prstGeom>
          <a:solidFill>
            <a:schemeClr val="accent4"/>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23" name="Rectangle"/>
          <p:cNvSpPr/>
          <p:nvPr/>
        </p:nvSpPr>
        <p:spPr>
          <a:xfrm>
            <a:off x="2119580" y="4531852"/>
            <a:ext cx="13815666" cy="1320348"/>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24" name="Rectangle"/>
          <p:cNvSpPr/>
          <p:nvPr/>
        </p:nvSpPr>
        <p:spPr>
          <a:xfrm>
            <a:off x="2119580" y="7700558"/>
            <a:ext cx="14635186" cy="1320348"/>
          </a:xfrm>
          <a:prstGeom prst="rect">
            <a:avLst/>
          </a:prstGeom>
          <a:solidFill>
            <a:schemeClr val="accent1">
              <a:hueOff val="-245591"/>
              <a:satOff val="13830"/>
              <a:lumOff val="17557"/>
            </a:schemeClr>
          </a:solidFill>
          <a:ln w="12700">
            <a:miter lim="400000"/>
          </a:ln>
        </p:spPr>
        <p:txBody>
          <a:bodyPr lIns="50800" tIns="50800" rIns="50800" bIns="50800" anchor="ctr"/>
          <a:lstStyle/>
          <a:p>
            <a:pPr defTabSz="825500">
              <a:lnSpc>
                <a:spcPct val="100000"/>
              </a:lnSpc>
              <a:defRPr sz="3200">
                <a:latin typeface="Graphik"/>
                <a:ea typeface="Graphik"/>
                <a:cs typeface="Graphik"/>
                <a:sym typeface="Graphik"/>
              </a:defRPr>
            </a:pPr>
          </a:p>
        </p:txBody>
      </p:sp>
      <p:sp>
        <p:nvSpPr>
          <p:cNvPr id="325" name="1 Be not silent, O God of my praise!…"/>
          <p:cNvSpPr txBox="1"/>
          <p:nvPr>
            <p:ph type="body" idx="1"/>
          </p:nvPr>
        </p:nvSpPr>
        <p:spPr>
          <a:xfrm>
            <a:off x="1219200" y="1317252"/>
            <a:ext cx="21945600" cy="11081496"/>
          </a:xfrm>
          <a:prstGeom prst="rect">
            <a:avLst/>
          </a:prstGeom>
        </p:spPr>
        <p:txBody>
          <a:bodyPr/>
          <a:lstStyle/>
          <a:p>
            <a:pPr defTabSz="800735">
              <a:spcBef>
                <a:spcPts val="2300"/>
              </a:spcBef>
              <a:defRPr spc="-131" sz="6596"/>
            </a:pPr>
            <a:r>
              <a:rPr baseline="31999"/>
              <a:t>1</a:t>
            </a:r>
            <a:r>
              <a:t> Be not silent, O God of my praise!</a:t>
            </a:r>
          </a:p>
          <a:p>
            <a:pPr defTabSz="800735">
              <a:spcBef>
                <a:spcPts val="2300"/>
              </a:spcBef>
              <a:defRPr spc="-131" sz="6596"/>
            </a:pPr>
            <a:r>
              <a:rPr baseline="31999"/>
              <a:t>2</a:t>
            </a:r>
            <a:r>
              <a:t> For wicked men and deceitful mouths are opened against me,</a:t>
            </a:r>
          </a:p>
          <a:p>
            <a:pPr lvl="2" indent="886968" defTabSz="800735">
              <a:spcBef>
                <a:spcPts val="2300"/>
              </a:spcBef>
              <a:defRPr spc="-131" sz="6596"/>
            </a:pPr>
            <a:r>
              <a:t>speaking against me with lying tongues.</a:t>
            </a:r>
          </a:p>
          <a:p>
            <a:pPr defTabSz="800735">
              <a:spcBef>
                <a:spcPts val="2300"/>
              </a:spcBef>
              <a:defRPr spc="-131" sz="6596"/>
            </a:pPr>
            <a:r>
              <a:rPr baseline="31999"/>
              <a:t>30</a:t>
            </a:r>
            <a:r>
              <a:t> With my mouth I will give great thanks to YHWH;</a:t>
            </a:r>
          </a:p>
          <a:p>
            <a:pPr lvl="2" indent="886968" defTabSz="800735">
              <a:spcBef>
                <a:spcPts val="2300"/>
              </a:spcBef>
              <a:defRPr spc="-131" sz="6596"/>
            </a:pPr>
            <a:r>
              <a:t>I will praise him in the midst of the throng.</a:t>
            </a:r>
          </a:p>
          <a:p>
            <a:pPr defTabSz="800735">
              <a:spcBef>
                <a:spcPts val="2300"/>
              </a:spcBef>
              <a:defRPr spc="-131" sz="6596"/>
            </a:pPr>
            <a:r>
              <a:rPr baseline="31999"/>
              <a:t>31</a:t>
            </a:r>
            <a:r>
              <a:t> For he stands at the right hand of the needy one,</a:t>
            </a:r>
          </a:p>
          <a:p>
            <a:pPr lvl="2" indent="886968" defTabSz="800735">
              <a:spcBef>
                <a:spcPts val="2300"/>
              </a:spcBef>
              <a:defRPr spc="-131" sz="6596"/>
            </a:pPr>
            <a:r>
              <a:t>to save him from those who condemn his soul to death.</a:t>
            </a:r>
          </a:p>
        </p:txBody>
      </p:sp>
      <p:sp>
        <p:nvSpPr>
          <p:cNvPr id="326" name="Line"/>
          <p:cNvSpPr/>
          <p:nvPr/>
        </p:nvSpPr>
        <p:spPr>
          <a:xfrm>
            <a:off x="1134341" y="6072127"/>
            <a:ext cx="22115318" cy="1"/>
          </a:xfrm>
          <a:prstGeom prst="line">
            <a:avLst/>
          </a:prstGeom>
          <a:ln w="101600" cap="rnd">
            <a:solidFill>
              <a:srgbClr val="5E5E5E"/>
            </a:solidFill>
            <a:custDash>
              <a:ds d="100000" sp="200000"/>
            </a:custDash>
          </a:ln>
        </p:spPr>
        <p:txBody>
          <a:bodyPr lIns="50800" tIns="50800" rIns="50800" bIns="50800"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500">
        <p:pus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26"/>
                                        </p:tgtEl>
                                        <p:attrNameLst>
                                          <p:attrName>style.visibility</p:attrName>
                                        </p:attrNameLst>
                                      </p:cBhvr>
                                      <p:to>
                                        <p:strVal val="visible"/>
                                      </p:to>
                                    </p:set>
                                    <p:animEffect filter="dissolve" transition="in">
                                      <p:cBhvr>
                                        <p:cTn id="7" dur="125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22"/>
                                        </p:tgtEl>
                                        <p:attrNameLst>
                                          <p:attrName>style.visibility</p:attrName>
                                        </p:attrNameLst>
                                      </p:cBhvr>
                                      <p:to>
                                        <p:strVal val="visible"/>
                                      </p:to>
                                    </p:set>
                                    <p:animEffect filter="wipe(left)" transition="in">
                                      <p:cBhvr>
                                        <p:cTn id="12" dur="1000"/>
                                        <p:tgtEl>
                                          <p:spTgt spid="322"/>
                                        </p:tgtEl>
                                      </p:cBhvr>
                                    </p:animEffect>
                                  </p:childTnLst>
                                </p:cTn>
                              </p:par>
                            </p:childTnLst>
                          </p:cTn>
                        </p:par>
                        <p:par>
                          <p:cTn id="13" fill="hold">
                            <p:stCondLst>
                              <p:cond delay="1000"/>
                            </p:stCondLst>
                            <p:childTnLst>
                              <p:par>
                                <p:cTn id="14" presetClass="entr" nodeType="afterEffect" presetSubtype="8" presetID="22" grpId="3" fill="hold">
                                  <p:stCondLst>
                                    <p:cond delay="0"/>
                                  </p:stCondLst>
                                  <p:iterate type="el" backwards="0">
                                    <p:tmAbs val="0"/>
                                  </p:iterate>
                                  <p:childTnLst>
                                    <p:set>
                                      <p:cBhvr>
                                        <p:cTn id="15" fill="hold"/>
                                        <p:tgtEl>
                                          <p:spTgt spid="321"/>
                                        </p:tgtEl>
                                        <p:attrNameLst>
                                          <p:attrName>style.visibility</p:attrName>
                                        </p:attrNameLst>
                                      </p:cBhvr>
                                      <p:to>
                                        <p:strVal val="visible"/>
                                      </p:to>
                                    </p:set>
                                    <p:animEffect filter="wipe(left)" transition="in">
                                      <p:cBhvr>
                                        <p:cTn id="16" dur="1000"/>
                                        <p:tgtEl>
                                          <p:spTgt spid="321"/>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323"/>
                                        </p:tgtEl>
                                        <p:attrNameLst>
                                          <p:attrName>style.visibility</p:attrName>
                                        </p:attrNameLst>
                                      </p:cBhvr>
                                      <p:to>
                                        <p:strVal val="visible"/>
                                      </p:to>
                                    </p:set>
                                    <p:animEffect filter="wipe(left)" transition="in">
                                      <p:cBhvr>
                                        <p:cTn id="21" dur="1000"/>
                                        <p:tgtEl>
                                          <p:spTgt spid="323"/>
                                        </p:tgtEl>
                                      </p:cBhvr>
                                    </p:animEffect>
                                  </p:childTnLst>
                                </p:cTn>
                              </p:par>
                            </p:childTnLst>
                          </p:cTn>
                        </p:par>
                        <p:par>
                          <p:cTn id="22" fill="hold">
                            <p:stCondLst>
                              <p:cond delay="1000"/>
                            </p:stCondLst>
                            <p:childTnLst>
                              <p:par>
                                <p:cTn id="23" presetClass="entr" nodeType="afterEffect" presetSubtype="8" presetID="22" grpId="5" fill="hold">
                                  <p:stCondLst>
                                    <p:cond delay="0"/>
                                  </p:stCondLst>
                                  <p:iterate type="el" backwards="0">
                                    <p:tmAbs val="0"/>
                                  </p:iterate>
                                  <p:childTnLst>
                                    <p:set>
                                      <p:cBhvr>
                                        <p:cTn id="24" fill="hold"/>
                                        <p:tgtEl>
                                          <p:spTgt spid="324"/>
                                        </p:tgtEl>
                                        <p:attrNameLst>
                                          <p:attrName>style.visibility</p:attrName>
                                        </p:attrNameLst>
                                      </p:cBhvr>
                                      <p:to>
                                        <p:strVal val="visible"/>
                                      </p:to>
                                    </p:set>
                                    <p:animEffect filter="wipe(left)" transition="in">
                                      <p:cBhvr>
                                        <p:cTn id="25"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3" grpId="4"/>
      <p:bldP build="whole" bldLvl="1" animBg="1" rev="0" advAuto="0" spid="324" grpId="5"/>
      <p:bldP build="whole" bldLvl="1" animBg="1" rev="0" advAuto="0" spid="326" grpId="1"/>
      <p:bldP build="whole" bldLvl="1" animBg="1" rev="0" advAuto="0" spid="321" grpId="3"/>
      <p:bldP build="whole" bldLvl="1" animBg="1" rev="0" advAuto="0" spid="322"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8" name="joshua-newton-7qjqQjt7zXQ-unsplash.jpg" descr="joshua-newton-7qjqQjt7zXQ-unsplash.jpg"/>
          <p:cNvPicPr>
            <a:picLocks noChangeAspect="1"/>
          </p:cNvPicPr>
          <p:nvPr/>
        </p:nvPicPr>
        <p:blipFill>
          <a:blip r:embed="rId2">
            <a:extLst/>
          </a:blip>
          <a:srcRect l="0" t="6199" r="0" b="57936"/>
          <a:stretch>
            <a:fillRect/>
          </a:stretch>
        </p:blipFill>
        <p:spPr>
          <a:xfrm>
            <a:off x="620944" y="603893"/>
            <a:ext cx="23142112" cy="12508215"/>
          </a:xfrm>
          <a:prstGeom prst="rect">
            <a:avLst/>
          </a:prstGeom>
          <a:ln w="12700">
            <a:miter lim="400000"/>
          </a:ln>
        </p:spPr>
      </p:pic>
      <p:sp>
        <p:nvSpPr>
          <p:cNvPr id="329" name="ETDS 2022"/>
          <p:cNvSpPr txBox="1"/>
          <p:nvPr>
            <p:ph type="body" idx="21"/>
          </p:nvPr>
        </p:nvSpPr>
        <p:spPr>
          <a:xfrm>
            <a:off x="1219200" y="11606972"/>
            <a:ext cx="21945599" cy="1364029"/>
          </a:xfrm>
          <a:prstGeom prst="rect">
            <a:avLst/>
          </a:prstGeom>
          <a:extLst>
            <a:ext uri="{C572A759-6A51-4108-AA02-DFA0A04FC94B}">
              <ma14:wrappingTextBoxFlag xmlns:ma14="http://schemas.microsoft.com/office/mac/drawingml/2011/main" val="1"/>
            </a:ext>
          </a:extLst>
        </p:spPr>
        <p:txBody>
          <a:bodyPr anchor="ctr"/>
          <a:lstStyle>
            <a:lvl1pPr>
              <a:defRPr spc="-39" sz="4000">
                <a:solidFill>
                  <a:srgbClr val="FFFFFF"/>
                </a:solidFill>
              </a:defRPr>
            </a:lvl1pPr>
          </a:lstStyle>
          <a:p>
            <a:pPr/>
            <a:r>
              <a:t>ETDS 2022</a:t>
            </a:r>
          </a:p>
        </p:txBody>
      </p:sp>
      <p:sp>
        <p:nvSpPr>
          <p:cNvPr id="330" name="Imprecations"/>
          <p:cNvSpPr txBox="1"/>
          <p:nvPr>
            <p:ph type="ctrTitle"/>
          </p:nvPr>
        </p:nvSpPr>
        <p:spPr>
          <a:xfrm>
            <a:off x="1219200" y="3519131"/>
            <a:ext cx="21945600" cy="4291369"/>
          </a:xfrm>
          <a:prstGeom prst="rect">
            <a:avLst/>
          </a:prstGeom>
        </p:spPr>
        <p:txBody>
          <a:bodyPr/>
          <a:lstStyle>
            <a:lvl1pPr>
              <a:defRPr spc="-180" sz="18000">
                <a:solidFill>
                  <a:srgbClr val="FFFFFF"/>
                </a:solidFill>
              </a:defRPr>
            </a:lvl1pPr>
          </a:lstStyle>
          <a:p>
            <a:pPr/>
            <a:r>
              <a:t>Imprecations</a:t>
            </a:r>
          </a:p>
        </p:txBody>
      </p:sp>
      <p:sp>
        <p:nvSpPr>
          <p:cNvPr id="331" name="Prayers of Cursing"/>
          <p:cNvSpPr txBox="1"/>
          <p:nvPr>
            <p:ph type="subTitle" sz="quarter" idx="1"/>
          </p:nvPr>
        </p:nvSpPr>
        <p:spPr>
          <a:prstGeom prst="rect">
            <a:avLst/>
          </a:prstGeom>
        </p:spPr>
        <p:txBody>
          <a:bodyPr/>
          <a:lstStyle>
            <a:lvl1pPr>
              <a:defRPr spc="-90" sz="9000">
                <a:solidFill>
                  <a:srgbClr val="FFFFFF"/>
                </a:solidFill>
              </a:defRPr>
            </a:lvl1pPr>
          </a:lstStyle>
          <a:p>
            <a:pPr/>
            <a:r>
              <a:t>Prayers of Cursing</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push di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om 1:21-25 - redefining God…"/>
          <p:cNvSpPr txBox="1"/>
          <p:nvPr>
            <p:ph type="body" idx="1"/>
          </p:nvPr>
        </p:nvSpPr>
        <p:spPr>
          <a:prstGeom prst="rect">
            <a:avLst/>
          </a:prstGeom>
        </p:spPr>
        <p:txBody>
          <a:bodyPr/>
          <a:lstStyle>
            <a:lvl1pPr marL="0" indent="0">
              <a:buSzTx/>
              <a:buNone/>
              <a:defRPr>
                <a:solidFill>
                  <a:schemeClr val="accent4">
                    <a:hueOff val="-1306536"/>
                    <a:satOff val="-22407"/>
                    <a:lumOff val="-8954"/>
                  </a:schemeClr>
                </a:solidFill>
                <a:latin typeface="Canela Text Bold"/>
                <a:ea typeface="Canela Text Bold"/>
                <a:cs typeface="Canela Text Bold"/>
                <a:sym typeface="Canela Text Bold"/>
              </a:defRPr>
            </a:lvl1pPr>
            <a:lvl2pPr>
              <a:defRPr>
                <a:solidFill>
                  <a:schemeClr val="accent4">
                    <a:hueOff val="-1306536"/>
                    <a:satOff val="-22407"/>
                    <a:lumOff val="-8954"/>
                  </a:schemeClr>
                </a:solidFill>
              </a:defRPr>
            </a:lvl2pPr>
          </a:lstStyle>
          <a:p>
            <a:pPr/>
            <a:r>
              <a:t>Rom 1:21-25 - redefining God</a:t>
            </a:r>
          </a:p>
          <a:p>
            <a:pPr lvl="1"/>
            <a:r>
              <a:t>claiming to be wise they became fools</a:t>
            </a:r>
          </a:p>
        </p:txBody>
      </p:sp>
      <p:sp>
        <p:nvSpPr>
          <p:cNvPr id="167" name="Why Study the Imprecations?"/>
          <p:cNvSpPr txBox="1"/>
          <p:nvPr>
            <p:ph type="title"/>
          </p:nvPr>
        </p:nvSpPr>
        <p:spPr>
          <a:prstGeom prst="rect">
            <a:avLst/>
          </a:prstGeom>
        </p:spPr>
        <p:txBody>
          <a:bodyPr/>
          <a:lstStyle>
            <a:lvl1pPr>
              <a:defRPr>
                <a:solidFill>
                  <a:schemeClr val="accent4">
                    <a:hueOff val="-1306536"/>
                    <a:satOff val="-22407"/>
                    <a:lumOff val="-8954"/>
                  </a:schemeClr>
                </a:solidFill>
              </a:defRPr>
            </a:lvl1pPr>
          </a:lstStyle>
          <a:p>
            <a:pPr/>
            <a:r>
              <a:t>Why Study the Imprecations?</a:t>
            </a:r>
          </a:p>
        </p:txBody>
      </p:sp>
      <p:sp>
        <p:nvSpPr>
          <p:cNvPr id="168" name="Meeting Go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4">
                    <a:hueOff val="-1306536"/>
                    <a:satOff val="-22407"/>
                    <a:lumOff val="-8954"/>
                  </a:schemeClr>
                </a:solidFill>
              </a:defRPr>
            </a:lvl1pPr>
          </a:lstStyle>
          <a:p>
            <a:pPr/>
            <a:r>
              <a:t>Meeting God</a:t>
            </a:r>
          </a:p>
        </p:txBody>
      </p:sp>
      <p:grpSp>
        <p:nvGrpSpPr>
          <p:cNvPr id="182" name="Group"/>
          <p:cNvGrpSpPr/>
          <p:nvPr/>
        </p:nvGrpSpPr>
        <p:grpSpPr>
          <a:xfrm>
            <a:off x="9377198" y="6250194"/>
            <a:ext cx="5629604" cy="1923291"/>
            <a:chOff x="-63500" y="-50800"/>
            <a:chExt cx="5629603" cy="1923290"/>
          </a:xfrm>
        </p:grpSpPr>
        <p:pic>
          <p:nvPicPr>
            <p:cNvPr id="169" name="Line Line" descr="Line Line"/>
            <p:cNvPicPr>
              <a:picLocks noChangeAspect="0"/>
            </p:cNvPicPr>
            <p:nvPr/>
          </p:nvPicPr>
          <p:blipFill>
            <a:blip r:embed="rId2">
              <a:extLst/>
            </a:blip>
            <a:stretch>
              <a:fillRect/>
            </a:stretch>
          </p:blipFill>
          <p:spPr>
            <a:xfrm>
              <a:off x="1710836" y="827797"/>
              <a:ext cx="2080932" cy="728417"/>
            </a:xfrm>
            <a:prstGeom prst="rect">
              <a:avLst/>
            </a:prstGeom>
            <a:effectLst/>
          </p:spPr>
        </p:pic>
        <p:pic>
          <p:nvPicPr>
            <p:cNvPr id="171" name="Circle Circle" descr="Circle Circle"/>
            <p:cNvPicPr>
              <a:picLocks noChangeAspect="0"/>
            </p:cNvPicPr>
            <p:nvPr/>
          </p:nvPicPr>
          <p:blipFill>
            <a:blip r:embed="rId3">
              <a:extLst/>
            </a:blip>
            <a:stretch>
              <a:fillRect/>
            </a:stretch>
          </p:blipFill>
          <p:spPr>
            <a:xfrm>
              <a:off x="-63500" y="640670"/>
              <a:ext cx="1102671" cy="1102671"/>
            </a:xfrm>
            <a:prstGeom prst="rect">
              <a:avLst/>
            </a:prstGeom>
            <a:effectLst/>
          </p:spPr>
        </p:pic>
        <p:pic>
          <p:nvPicPr>
            <p:cNvPr id="173" name="Circle Circle" descr="Circle Circle"/>
            <p:cNvPicPr>
              <a:picLocks noChangeAspect="0"/>
            </p:cNvPicPr>
            <p:nvPr/>
          </p:nvPicPr>
          <p:blipFill>
            <a:blip r:embed="rId4">
              <a:extLst/>
            </a:blip>
            <a:stretch>
              <a:fillRect/>
            </a:stretch>
          </p:blipFill>
          <p:spPr>
            <a:xfrm>
              <a:off x="589911" y="640670"/>
              <a:ext cx="1102671" cy="1102671"/>
            </a:xfrm>
            <a:prstGeom prst="rect">
              <a:avLst/>
            </a:prstGeom>
            <a:effectLst/>
          </p:spPr>
        </p:pic>
        <p:pic>
          <p:nvPicPr>
            <p:cNvPr id="175" name="Circle Circle" descr="Circle Circle"/>
            <p:cNvPicPr>
              <a:picLocks noChangeAspect="0"/>
            </p:cNvPicPr>
            <p:nvPr/>
          </p:nvPicPr>
          <p:blipFill>
            <a:blip r:embed="rId5">
              <a:extLst/>
            </a:blip>
            <a:stretch>
              <a:fillRect/>
            </a:stretch>
          </p:blipFill>
          <p:spPr>
            <a:xfrm>
              <a:off x="3832504" y="640670"/>
              <a:ext cx="1102671" cy="1102671"/>
            </a:xfrm>
            <a:prstGeom prst="rect">
              <a:avLst/>
            </a:prstGeom>
            <a:effectLst/>
          </p:spPr>
        </p:pic>
        <p:pic>
          <p:nvPicPr>
            <p:cNvPr id="177" name="Circle Circle" descr="Circle Circle"/>
            <p:cNvPicPr>
              <a:picLocks noChangeAspect="0"/>
            </p:cNvPicPr>
            <p:nvPr/>
          </p:nvPicPr>
          <p:blipFill>
            <a:blip r:embed="rId6">
              <a:extLst/>
            </a:blip>
            <a:stretch>
              <a:fillRect/>
            </a:stretch>
          </p:blipFill>
          <p:spPr>
            <a:xfrm>
              <a:off x="4463432" y="640670"/>
              <a:ext cx="1102672" cy="1102671"/>
            </a:xfrm>
            <a:prstGeom prst="rect">
              <a:avLst/>
            </a:prstGeom>
            <a:effectLst/>
          </p:spPr>
        </p:pic>
        <p:pic>
          <p:nvPicPr>
            <p:cNvPr id="179" name="Shape Shape" descr="Shape Shape"/>
            <p:cNvPicPr>
              <a:picLocks noChangeAspect="0"/>
            </p:cNvPicPr>
            <p:nvPr/>
          </p:nvPicPr>
          <p:blipFill>
            <a:blip r:embed="rId7">
              <a:extLst/>
            </a:blip>
            <a:stretch>
              <a:fillRect/>
            </a:stretch>
          </p:blipFill>
          <p:spPr>
            <a:xfrm>
              <a:off x="253775" y="-50800"/>
              <a:ext cx="1012905" cy="641073"/>
            </a:xfrm>
            <a:prstGeom prst="rect">
              <a:avLst/>
            </a:prstGeom>
            <a:effectLst/>
          </p:spPr>
        </p:pic>
        <p:sp>
          <p:nvSpPr>
            <p:cNvPr id="181" name="Fire"/>
            <p:cNvSpPr/>
            <p:nvPr/>
          </p:nvSpPr>
          <p:spPr>
            <a:xfrm>
              <a:off x="4121367" y="511520"/>
              <a:ext cx="1163601" cy="1360971"/>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4">
                <a:hueOff val="-904334"/>
                <a:lumOff val="2953"/>
                <a:alpha val="52981"/>
              </a:schemeClr>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500">
        <p:push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animEffect filter="fade" transition="in">
                                      <p:cBhvr>
                                        <p:cTn id="7" dur="1000"/>
                                        <p:tgtEl>
                                          <p:spTgt spid="16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6">
                                            <p:txEl>
                                              <p:pRg st="0" end="0"/>
                                            </p:txEl>
                                          </p:spTgt>
                                        </p:tgtEl>
                                        <p:attrNameLst>
                                          <p:attrName>style.visibility</p:attrName>
                                        </p:attrNameLst>
                                      </p:cBhvr>
                                      <p:to>
                                        <p:strVal val="visible"/>
                                      </p:to>
                                    </p:set>
                                    <p:animEffect filter="fade" transition="in">
                                      <p:cBhvr>
                                        <p:cTn id="10" dur="1000"/>
                                        <p:tgtEl>
                                          <p:spTgt spid="166">
                                            <p:txEl>
                                              <p:pRg st="0" end="0"/>
                                            </p:txEl>
                                          </p:spTgt>
                                        </p:tgtEl>
                                      </p:cBhvr>
                                    </p:animEffect>
                                  </p:childTnLst>
                                </p:cTn>
                              </p:par>
                            </p:childTnLst>
                          </p:cTn>
                        </p:par>
                        <p:par>
                          <p:cTn id="11" fill="hold">
                            <p:stCondLst>
                              <p:cond delay="1000"/>
                            </p:stCondLst>
                            <p:childTnLst>
                              <p:par>
                                <p:cTn id="12" presetClass="entr" nodeType="afterEffect" presetID="10" grpId="1" fill="hold">
                                  <p:stCondLst>
                                    <p:cond delay="0"/>
                                  </p:stCondLst>
                                  <p:iterate type="el" backwards="0">
                                    <p:tmAbs val="0"/>
                                  </p:iterate>
                                  <p:childTnLst>
                                    <p:set>
                                      <p:cBhvr>
                                        <p:cTn id="13" fill="hold"/>
                                        <p:tgtEl>
                                          <p:spTgt spid="166">
                                            <p:txEl>
                                              <p:pRg st="1" end="1"/>
                                            </p:txEl>
                                          </p:spTgt>
                                        </p:tgtEl>
                                        <p:attrNameLst>
                                          <p:attrName>style.visibility</p:attrName>
                                        </p:attrNameLst>
                                      </p:cBhvr>
                                      <p:to>
                                        <p:strVal val="visible"/>
                                      </p:to>
                                    </p:set>
                                    <p:animEffect filter="fade" transition="in">
                                      <p:cBhvr>
                                        <p:cTn id="14" dur="1000"/>
                                        <p:tgtEl>
                                          <p:spTgt spid="16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182"/>
                                        </p:tgtEl>
                                        <p:attrNameLst>
                                          <p:attrName>style.visibility</p:attrName>
                                        </p:attrNameLst>
                                      </p:cBhvr>
                                      <p:to>
                                        <p:strVal val="visible"/>
                                      </p:to>
                                    </p:set>
                                    <p:animEffect filter="fade" transition="in">
                                      <p:cBhvr>
                                        <p:cTn id="19"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2"/>
      <p:bldP build="p" bldLvl="5" animBg="1" rev="0" advAuto="0" spid="16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om 1:21-25 - redefining God…"/>
          <p:cNvSpPr txBox="1"/>
          <p:nvPr>
            <p:ph type="body" idx="1"/>
          </p:nvPr>
        </p:nvSpPr>
        <p:spPr>
          <a:prstGeom prst="rect">
            <a:avLst/>
          </a:prstGeom>
        </p:spPr>
        <p:txBody>
          <a:bodyPr/>
          <a:lstStyle/>
          <a:p>
            <a:pPr marL="0" indent="0">
              <a:buSzTx/>
              <a:buNone/>
              <a:defRPr>
                <a:solidFill>
                  <a:schemeClr val="accent4">
                    <a:hueOff val="-1306536"/>
                    <a:satOff val="-22407"/>
                    <a:lumOff val="-8954"/>
                  </a:schemeClr>
                </a:solidFill>
                <a:latin typeface="Canela Text Bold"/>
                <a:ea typeface="Canela Text Bold"/>
                <a:cs typeface="Canela Text Bold"/>
                <a:sym typeface="Canela Text Bold"/>
              </a:defRPr>
            </a:pPr>
            <a:r>
              <a:t>Rom 1:21-25 - redefining God</a:t>
            </a:r>
          </a:p>
          <a:p>
            <a:pPr lvl="1">
              <a:defRPr>
                <a:solidFill>
                  <a:schemeClr val="accent4">
                    <a:hueOff val="-1306536"/>
                    <a:satOff val="-22407"/>
                    <a:lumOff val="-8954"/>
                  </a:schemeClr>
                </a:solidFill>
              </a:defRPr>
            </a:pPr>
            <a:r>
              <a:t>claiming to be wise they became fools</a:t>
            </a:r>
          </a:p>
          <a:p>
            <a:pPr lvl="1">
              <a:lnSpc>
                <a:spcPct val="170000"/>
              </a:lnSpc>
              <a:defRPr>
                <a:solidFill>
                  <a:schemeClr val="accent4">
                    <a:hueOff val="-1306536"/>
                    <a:satOff val="-22407"/>
                    <a:lumOff val="-8954"/>
                  </a:schemeClr>
                </a:solidFill>
              </a:defRPr>
            </a:pPr>
          </a:p>
          <a:p>
            <a:pPr lvl="1">
              <a:defRPr>
                <a:solidFill>
                  <a:schemeClr val="accent4">
                    <a:hueOff val="-1306536"/>
                    <a:satOff val="-22407"/>
                    <a:lumOff val="-8954"/>
                  </a:schemeClr>
                </a:solidFill>
              </a:defRPr>
            </a:pPr>
          </a:p>
          <a:p>
            <a:pPr lvl="1">
              <a:defRPr>
                <a:solidFill>
                  <a:schemeClr val="accent4">
                    <a:hueOff val="-1306536"/>
                    <a:satOff val="-22407"/>
                    <a:lumOff val="-8954"/>
                  </a:schemeClr>
                </a:solidFill>
              </a:defRPr>
            </a:pPr>
            <a:r>
              <a:t>By demeaning God’s eternal power and altering his divine morality, we become </a:t>
            </a:r>
            <a:r>
              <a:rPr>
                <a:latin typeface="Canela Text Bold"/>
                <a:ea typeface="Canela Text Bold"/>
                <a:cs typeface="Canela Text Bold"/>
                <a:sym typeface="Canela Text Bold"/>
              </a:rPr>
              <a:t>empty-headed</a:t>
            </a:r>
            <a:r>
              <a:t> and </a:t>
            </a:r>
            <a:r>
              <a:rPr>
                <a:latin typeface="Canela Text Bold"/>
                <a:ea typeface="Canela Text Bold"/>
                <a:cs typeface="Canela Text Bold"/>
                <a:sym typeface="Canela Text Bold"/>
              </a:rPr>
              <a:t>dark-hearted</a:t>
            </a:r>
            <a:r>
              <a:t>. What we believe about God changes us.</a:t>
            </a:r>
          </a:p>
          <a:p>
            <a:pPr lvl="1">
              <a:defRPr>
                <a:solidFill>
                  <a:schemeClr val="accent4">
                    <a:hueOff val="-1306536"/>
                    <a:satOff val="-22407"/>
                    <a:lumOff val="-8954"/>
                  </a:schemeClr>
                </a:solidFill>
              </a:defRPr>
            </a:pPr>
            <a:r>
              <a:t>“What comes into our minds when we think about God is the most important thing about us.” - A. W. Tozer</a:t>
            </a:r>
          </a:p>
        </p:txBody>
      </p:sp>
      <p:sp>
        <p:nvSpPr>
          <p:cNvPr id="185" name="Why Study the Imprecations?"/>
          <p:cNvSpPr txBox="1"/>
          <p:nvPr>
            <p:ph type="title"/>
          </p:nvPr>
        </p:nvSpPr>
        <p:spPr>
          <a:prstGeom prst="rect">
            <a:avLst/>
          </a:prstGeom>
        </p:spPr>
        <p:txBody>
          <a:bodyPr/>
          <a:lstStyle>
            <a:lvl1pPr>
              <a:defRPr>
                <a:solidFill>
                  <a:schemeClr val="accent4">
                    <a:hueOff val="-1306536"/>
                    <a:satOff val="-22407"/>
                    <a:lumOff val="-8954"/>
                  </a:schemeClr>
                </a:solidFill>
              </a:defRPr>
            </a:lvl1pPr>
          </a:lstStyle>
          <a:p>
            <a:pPr/>
            <a:r>
              <a:t>Why Study the Imprecations?</a:t>
            </a:r>
          </a:p>
        </p:txBody>
      </p:sp>
      <p:sp>
        <p:nvSpPr>
          <p:cNvPr id="186" name="Meeting Go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4">
                    <a:hueOff val="-1306536"/>
                    <a:satOff val="-22407"/>
                    <a:lumOff val="-8954"/>
                  </a:schemeClr>
                </a:solidFill>
              </a:defRPr>
            </a:lvl1pPr>
          </a:lstStyle>
          <a:p>
            <a:pPr/>
            <a:r>
              <a:t>Meeting God</a:t>
            </a:r>
          </a:p>
        </p:txBody>
      </p:sp>
      <p:grpSp>
        <p:nvGrpSpPr>
          <p:cNvPr id="191" name="Group"/>
          <p:cNvGrpSpPr/>
          <p:nvPr/>
        </p:nvGrpSpPr>
        <p:grpSpPr>
          <a:xfrm>
            <a:off x="2112842" y="6905818"/>
            <a:ext cx="6045455" cy="1174364"/>
            <a:chOff x="0" y="0"/>
            <a:chExt cx="6045454" cy="1174362"/>
          </a:xfrm>
        </p:grpSpPr>
        <p:pic>
          <p:nvPicPr>
            <p:cNvPr id="187" name="Line Line" descr="Line Line"/>
            <p:cNvPicPr>
              <a:picLocks noChangeAspect="0"/>
            </p:cNvPicPr>
            <p:nvPr/>
          </p:nvPicPr>
          <p:blipFill>
            <a:blip r:embed="rId2">
              <a:extLst/>
            </a:blip>
            <a:stretch>
              <a:fillRect/>
            </a:stretch>
          </p:blipFill>
          <p:spPr>
            <a:xfrm>
              <a:off x="1962078" y="222973"/>
              <a:ext cx="2080932" cy="728417"/>
            </a:xfrm>
            <a:prstGeom prst="rect">
              <a:avLst/>
            </a:prstGeom>
            <a:effectLst/>
          </p:spPr>
        </p:pic>
        <p:sp>
          <p:nvSpPr>
            <p:cNvPr id="189" name="Shape"/>
            <p:cNvSpPr/>
            <p:nvPr/>
          </p:nvSpPr>
          <p:spPr>
            <a:xfrm>
              <a:off x="0" y="56739"/>
              <a:ext cx="1846537" cy="10931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36" y="21600"/>
                  </a:moveTo>
                  <a:lnTo>
                    <a:pt x="0" y="6030"/>
                  </a:lnTo>
                  <a:lnTo>
                    <a:pt x="4822" y="10787"/>
                  </a:lnTo>
                  <a:lnTo>
                    <a:pt x="11040" y="0"/>
                  </a:lnTo>
                  <a:lnTo>
                    <a:pt x="16271" y="9520"/>
                  </a:lnTo>
                  <a:lnTo>
                    <a:pt x="21600" y="4259"/>
                  </a:lnTo>
                  <a:lnTo>
                    <a:pt x="20129" y="20490"/>
                  </a:lnTo>
                  <a:lnTo>
                    <a:pt x="2936" y="21600"/>
                  </a:lnTo>
                  <a:close/>
                </a:path>
              </a:pathLst>
            </a:custGeom>
            <a:noFill/>
            <a:ln w="152400" cap="flat">
              <a:solidFill>
                <a:schemeClr val="accent4"/>
              </a:solidFill>
              <a:prstDash val="solid"/>
              <a:miter lim="400000"/>
            </a:ln>
            <a:effectLst/>
          </p:spPr>
          <p:txBody>
            <a:bodyPr wrap="square" lIns="50800" tIns="50800" rIns="50800" bIns="50800" numCol="1" anchor="ctr">
              <a:noAutofit/>
            </a:bodyPr>
            <a:lstStyle/>
            <a:p>
              <a:pPr/>
            </a:p>
          </p:txBody>
        </p:sp>
        <p:sp>
          <p:nvSpPr>
            <p:cNvPr id="190" name="Cow"/>
            <p:cNvSpPr/>
            <p:nvPr/>
          </p:nvSpPr>
          <p:spPr>
            <a:xfrm flipH="1">
              <a:off x="4109842" y="0"/>
              <a:ext cx="1935613" cy="1174363"/>
            </a:xfrm>
            <a:custGeom>
              <a:avLst/>
              <a:gdLst/>
              <a:ahLst/>
              <a:cxnLst>
                <a:cxn ang="0">
                  <a:pos x="wd2" y="hd2"/>
                </a:cxn>
                <a:cxn ang="5400000">
                  <a:pos x="wd2" y="hd2"/>
                </a:cxn>
                <a:cxn ang="10800000">
                  <a:pos x="wd2" y="hd2"/>
                </a:cxn>
                <a:cxn ang="16200000">
                  <a:pos x="wd2" y="hd2"/>
                </a:cxn>
              </a:cxnLst>
              <a:rect l="0" t="0" r="r" b="b"/>
              <a:pathLst>
                <a:path w="21427" h="21545" fill="norm" stroke="1" extrusionOk="0">
                  <a:moveTo>
                    <a:pt x="18406" y="6"/>
                  </a:moveTo>
                  <a:cubicBezTo>
                    <a:pt x="18276" y="42"/>
                    <a:pt x="18137" y="245"/>
                    <a:pt x="18002" y="719"/>
                  </a:cubicBezTo>
                  <a:cubicBezTo>
                    <a:pt x="17367" y="1211"/>
                    <a:pt x="17198" y="455"/>
                    <a:pt x="16922" y="358"/>
                  </a:cubicBezTo>
                  <a:cubicBezTo>
                    <a:pt x="16647" y="261"/>
                    <a:pt x="16370" y="825"/>
                    <a:pt x="16646" y="1563"/>
                  </a:cubicBezTo>
                  <a:cubicBezTo>
                    <a:pt x="15824" y="1790"/>
                    <a:pt x="14731" y="1776"/>
                    <a:pt x="13583" y="808"/>
                  </a:cubicBezTo>
                  <a:cubicBezTo>
                    <a:pt x="13370" y="628"/>
                    <a:pt x="13134" y="530"/>
                    <a:pt x="12895" y="555"/>
                  </a:cubicBezTo>
                  <a:cubicBezTo>
                    <a:pt x="11366" y="716"/>
                    <a:pt x="8937" y="1036"/>
                    <a:pt x="7079" y="1404"/>
                  </a:cubicBezTo>
                  <a:cubicBezTo>
                    <a:pt x="4845" y="1848"/>
                    <a:pt x="3290" y="1731"/>
                    <a:pt x="2479" y="3519"/>
                  </a:cubicBezTo>
                  <a:lnTo>
                    <a:pt x="2481" y="3483"/>
                  </a:lnTo>
                  <a:cubicBezTo>
                    <a:pt x="2481" y="3483"/>
                    <a:pt x="1251" y="5269"/>
                    <a:pt x="583" y="11343"/>
                  </a:cubicBezTo>
                  <a:cubicBezTo>
                    <a:pt x="304" y="11737"/>
                    <a:pt x="179" y="12329"/>
                    <a:pt x="47" y="13313"/>
                  </a:cubicBezTo>
                  <a:cubicBezTo>
                    <a:pt x="-59" y="14113"/>
                    <a:pt x="47" y="15020"/>
                    <a:pt x="47" y="15020"/>
                  </a:cubicBezTo>
                  <a:cubicBezTo>
                    <a:pt x="533" y="14678"/>
                    <a:pt x="1030" y="12935"/>
                    <a:pt x="942" y="11462"/>
                  </a:cubicBezTo>
                  <a:cubicBezTo>
                    <a:pt x="1063" y="10205"/>
                    <a:pt x="1652" y="6464"/>
                    <a:pt x="2281" y="6156"/>
                  </a:cubicBezTo>
                  <a:cubicBezTo>
                    <a:pt x="2511" y="8306"/>
                    <a:pt x="3102" y="11155"/>
                    <a:pt x="1921" y="14029"/>
                  </a:cubicBezTo>
                  <a:cubicBezTo>
                    <a:pt x="1729" y="15969"/>
                    <a:pt x="1837" y="19104"/>
                    <a:pt x="1417" y="20501"/>
                  </a:cubicBezTo>
                  <a:lnTo>
                    <a:pt x="1670" y="20596"/>
                  </a:lnTo>
                  <a:cubicBezTo>
                    <a:pt x="1670" y="20596"/>
                    <a:pt x="1703" y="20912"/>
                    <a:pt x="1625" y="21545"/>
                  </a:cubicBezTo>
                  <a:lnTo>
                    <a:pt x="2879" y="21545"/>
                  </a:lnTo>
                  <a:cubicBezTo>
                    <a:pt x="2879" y="21545"/>
                    <a:pt x="2667" y="21089"/>
                    <a:pt x="2519" y="20457"/>
                  </a:cubicBezTo>
                  <a:cubicBezTo>
                    <a:pt x="2371" y="19825"/>
                    <a:pt x="2498" y="16804"/>
                    <a:pt x="3006" y="15470"/>
                  </a:cubicBezTo>
                  <a:cubicBezTo>
                    <a:pt x="3428" y="14696"/>
                    <a:pt x="3775" y="13780"/>
                    <a:pt x="4001" y="13000"/>
                  </a:cubicBezTo>
                  <a:cubicBezTo>
                    <a:pt x="4239" y="12858"/>
                    <a:pt x="4531" y="12716"/>
                    <a:pt x="4864" y="12611"/>
                  </a:cubicBezTo>
                  <a:lnTo>
                    <a:pt x="4639" y="15203"/>
                  </a:lnTo>
                  <a:cubicBezTo>
                    <a:pt x="4639" y="15203"/>
                    <a:pt x="5252" y="17632"/>
                    <a:pt x="5433" y="18667"/>
                  </a:cubicBezTo>
                  <a:cubicBezTo>
                    <a:pt x="5588" y="19553"/>
                    <a:pt x="5609" y="20585"/>
                    <a:pt x="5609" y="20585"/>
                  </a:cubicBezTo>
                  <a:lnTo>
                    <a:pt x="5873" y="20712"/>
                  </a:lnTo>
                  <a:cubicBezTo>
                    <a:pt x="5929" y="21326"/>
                    <a:pt x="6046" y="21545"/>
                    <a:pt x="6046" y="21545"/>
                  </a:cubicBezTo>
                  <a:lnTo>
                    <a:pt x="7273" y="21545"/>
                  </a:lnTo>
                  <a:cubicBezTo>
                    <a:pt x="5363" y="17861"/>
                    <a:pt x="6017" y="13841"/>
                    <a:pt x="6319" y="12497"/>
                  </a:cubicBezTo>
                  <a:cubicBezTo>
                    <a:pt x="6513" y="12530"/>
                    <a:pt x="6711" y="12583"/>
                    <a:pt x="6913" y="12661"/>
                  </a:cubicBezTo>
                  <a:cubicBezTo>
                    <a:pt x="8430" y="13251"/>
                    <a:pt x="9964" y="13797"/>
                    <a:pt x="11341" y="13627"/>
                  </a:cubicBezTo>
                  <a:cubicBezTo>
                    <a:pt x="11321" y="14595"/>
                    <a:pt x="11350" y="15634"/>
                    <a:pt x="11373" y="16347"/>
                  </a:cubicBezTo>
                  <a:cubicBezTo>
                    <a:pt x="11419" y="17769"/>
                    <a:pt x="10988" y="20474"/>
                    <a:pt x="10988" y="20474"/>
                  </a:cubicBezTo>
                  <a:lnTo>
                    <a:pt x="11240" y="20615"/>
                  </a:lnTo>
                  <a:cubicBezTo>
                    <a:pt x="11240" y="20615"/>
                    <a:pt x="11195" y="21245"/>
                    <a:pt x="11408" y="21545"/>
                  </a:cubicBezTo>
                  <a:lnTo>
                    <a:pt x="12403" y="21545"/>
                  </a:lnTo>
                  <a:cubicBezTo>
                    <a:pt x="11731" y="20234"/>
                    <a:pt x="12064" y="17577"/>
                    <a:pt x="12393" y="16874"/>
                  </a:cubicBezTo>
                  <a:cubicBezTo>
                    <a:pt x="12529" y="16581"/>
                    <a:pt x="12650" y="15573"/>
                    <a:pt x="12746" y="14496"/>
                  </a:cubicBezTo>
                  <a:cubicBezTo>
                    <a:pt x="12830" y="15210"/>
                    <a:pt x="12951" y="15729"/>
                    <a:pt x="13108" y="16114"/>
                  </a:cubicBezTo>
                  <a:cubicBezTo>
                    <a:pt x="13681" y="17523"/>
                    <a:pt x="13742" y="20554"/>
                    <a:pt x="13742" y="20554"/>
                  </a:cubicBezTo>
                  <a:lnTo>
                    <a:pt x="13983" y="20715"/>
                  </a:lnTo>
                  <a:cubicBezTo>
                    <a:pt x="13983" y="20715"/>
                    <a:pt x="14035" y="21312"/>
                    <a:pt x="14240" y="21545"/>
                  </a:cubicBezTo>
                  <a:lnTo>
                    <a:pt x="15320" y="21545"/>
                  </a:lnTo>
                  <a:cubicBezTo>
                    <a:pt x="15320" y="21545"/>
                    <a:pt x="14239" y="19951"/>
                    <a:pt x="14303" y="15822"/>
                  </a:cubicBezTo>
                  <a:cubicBezTo>
                    <a:pt x="14309" y="15469"/>
                    <a:pt x="14259" y="13973"/>
                    <a:pt x="14225" y="12969"/>
                  </a:cubicBezTo>
                  <a:cubicBezTo>
                    <a:pt x="14499" y="12708"/>
                    <a:pt x="14738" y="12286"/>
                    <a:pt x="14898" y="11607"/>
                  </a:cubicBezTo>
                  <a:cubicBezTo>
                    <a:pt x="15809" y="7427"/>
                    <a:pt x="17536" y="6689"/>
                    <a:pt x="18321" y="6900"/>
                  </a:cubicBezTo>
                  <a:cubicBezTo>
                    <a:pt x="19105" y="7110"/>
                    <a:pt x="19444" y="6865"/>
                    <a:pt x="19995" y="6514"/>
                  </a:cubicBezTo>
                  <a:cubicBezTo>
                    <a:pt x="20610" y="7392"/>
                    <a:pt x="20758" y="7111"/>
                    <a:pt x="20928" y="7111"/>
                  </a:cubicBezTo>
                  <a:cubicBezTo>
                    <a:pt x="21097" y="7111"/>
                    <a:pt x="21202" y="6584"/>
                    <a:pt x="21372" y="6197"/>
                  </a:cubicBezTo>
                  <a:cubicBezTo>
                    <a:pt x="21541" y="5811"/>
                    <a:pt x="21288" y="5285"/>
                    <a:pt x="21097" y="5110"/>
                  </a:cubicBezTo>
                  <a:cubicBezTo>
                    <a:pt x="20906" y="4934"/>
                    <a:pt x="20142" y="3246"/>
                    <a:pt x="19888" y="2193"/>
                  </a:cubicBezTo>
                  <a:cubicBezTo>
                    <a:pt x="19634" y="1139"/>
                    <a:pt x="19126" y="1316"/>
                    <a:pt x="18935" y="719"/>
                  </a:cubicBezTo>
                  <a:cubicBezTo>
                    <a:pt x="18816" y="346"/>
                    <a:pt x="18622" y="-55"/>
                    <a:pt x="18406" y="6"/>
                  </a:cubicBezTo>
                  <a:close/>
                </a:path>
              </a:pathLst>
            </a:custGeom>
            <a:noFill/>
            <a:ln w="101600" cap="flat">
              <a:solidFill>
                <a:schemeClr val="accent4">
                  <a:hueOff val="-1306536"/>
                  <a:satOff val="-22407"/>
                  <a:lumOff val="-8954"/>
                </a:schemeClr>
              </a:solidFill>
              <a:prstDash val="solid"/>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grpSp>
      <p:grpSp>
        <p:nvGrpSpPr>
          <p:cNvPr id="198" name="Group"/>
          <p:cNvGrpSpPr/>
          <p:nvPr/>
        </p:nvGrpSpPr>
        <p:grpSpPr>
          <a:xfrm>
            <a:off x="9429398" y="6811503"/>
            <a:ext cx="5735873" cy="1362994"/>
            <a:chOff x="0" y="-139699"/>
            <a:chExt cx="5735871" cy="1362992"/>
          </a:xfrm>
        </p:grpSpPr>
        <p:pic>
          <p:nvPicPr>
            <p:cNvPr id="192" name="Line Line" descr="Line Line"/>
            <p:cNvPicPr>
              <a:picLocks noChangeAspect="0"/>
            </p:cNvPicPr>
            <p:nvPr/>
          </p:nvPicPr>
          <p:blipFill>
            <a:blip r:embed="rId2">
              <a:extLst/>
            </a:blip>
            <a:stretch>
              <a:fillRect/>
            </a:stretch>
          </p:blipFill>
          <p:spPr>
            <a:xfrm>
              <a:off x="1722135" y="177588"/>
              <a:ext cx="2080932" cy="728417"/>
            </a:xfrm>
            <a:prstGeom prst="rect">
              <a:avLst/>
            </a:prstGeom>
            <a:effectLst/>
          </p:spPr>
        </p:pic>
        <p:sp>
          <p:nvSpPr>
            <p:cNvPr id="194" name="Eye"/>
            <p:cNvSpPr/>
            <p:nvPr/>
          </p:nvSpPr>
          <p:spPr>
            <a:xfrm>
              <a:off x="0" y="145742"/>
              <a:ext cx="1519176" cy="792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chemeClr val="accent2">
                <a:hueOff val="240640"/>
                <a:satOff val="2542"/>
                <a:lumOff val="-13198"/>
              </a:schemeClr>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sp>
          <p:nvSpPr>
            <p:cNvPr id="195" name="Eye"/>
            <p:cNvSpPr/>
            <p:nvPr/>
          </p:nvSpPr>
          <p:spPr>
            <a:xfrm>
              <a:off x="4006026" y="145742"/>
              <a:ext cx="1519177" cy="792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chemeClr val="accent2">
                <a:hueOff val="240640"/>
                <a:satOff val="2542"/>
                <a:lumOff val="-13198"/>
              </a:schemeClr>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pic>
          <p:nvPicPr>
            <p:cNvPr id="196" name="Line Shape" descr="Line Shape"/>
            <p:cNvPicPr>
              <a:picLocks noChangeAspect="0"/>
            </p:cNvPicPr>
            <p:nvPr/>
          </p:nvPicPr>
          <p:blipFill>
            <a:blip r:embed="rId3">
              <a:alphaModFix amt="88463"/>
              <a:extLst/>
            </a:blip>
            <a:stretch>
              <a:fillRect/>
            </a:stretch>
          </p:blipFill>
          <p:spPr>
            <a:xfrm>
              <a:off x="3795358" y="-139700"/>
              <a:ext cx="1940514" cy="1362993"/>
            </a:xfrm>
            <a:prstGeom prst="rect">
              <a:avLst/>
            </a:prstGeom>
            <a:effectLst/>
          </p:spPr>
        </p:pic>
      </p:grpSp>
      <p:grpSp>
        <p:nvGrpSpPr>
          <p:cNvPr id="212" name="Group"/>
          <p:cNvGrpSpPr/>
          <p:nvPr/>
        </p:nvGrpSpPr>
        <p:grpSpPr>
          <a:xfrm>
            <a:off x="16453811" y="6250194"/>
            <a:ext cx="5629604" cy="1923291"/>
            <a:chOff x="-63500" y="-50800"/>
            <a:chExt cx="5629603" cy="1923290"/>
          </a:xfrm>
        </p:grpSpPr>
        <p:pic>
          <p:nvPicPr>
            <p:cNvPr id="199" name="Line Line" descr="Line Line"/>
            <p:cNvPicPr>
              <a:picLocks noChangeAspect="0"/>
            </p:cNvPicPr>
            <p:nvPr/>
          </p:nvPicPr>
          <p:blipFill>
            <a:blip r:embed="rId2">
              <a:extLst/>
            </a:blip>
            <a:stretch>
              <a:fillRect/>
            </a:stretch>
          </p:blipFill>
          <p:spPr>
            <a:xfrm>
              <a:off x="1710836" y="827797"/>
              <a:ext cx="2080932" cy="728417"/>
            </a:xfrm>
            <a:prstGeom prst="rect">
              <a:avLst/>
            </a:prstGeom>
            <a:effectLst/>
          </p:spPr>
        </p:pic>
        <p:pic>
          <p:nvPicPr>
            <p:cNvPr id="201" name="Circle Circle" descr="Circle Circle"/>
            <p:cNvPicPr>
              <a:picLocks noChangeAspect="0"/>
            </p:cNvPicPr>
            <p:nvPr/>
          </p:nvPicPr>
          <p:blipFill>
            <a:blip r:embed="rId4">
              <a:extLst/>
            </a:blip>
            <a:stretch>
              <a:fillRect/>
            </a:stretch>
          </p:blipFill>
          <p:spPr>
            <a:xfrm>
              <a:off x="-63500" y="640670"/>
              <a:ext cx="1102671" cy="1102671"/>
            </a:xfrm>
            <a:prstGeom prst="rect">
              <a:avLst/>
            </a:prstGeom>
            <a:effectLst/>
          </p:spPr>
        </p:pic>
        <p:pic>
          <p:nvPicPr>
            <p:cNvPr id="203" name="Circle Circle" descr="Circle Circle"/>
            <p:cNvPicPr>
              <a:picLocks noChangeAspect="0"/>
            </p:cNvPicPr>
            <p:nvPr/>
          </p:nvPicPr>
          <p:blipFill>
            <a:blip r:embed="rId5">
              <a:extLst/>
            </a:blip>
            <a:stretch>
              <a:fillRect/>
            </a:stretch>
          </p:blipFill>
          <p:spPr>
            <a:xfrm>
              <a:off x="589911" y="640670"/>
              <a:ext cx="1102671" cy="1102671"/>
            </a:xfrm>
            <a:prstGeom prst="rect">
              <a:avLst/>
            </a:prstGeom>
            <a:effectLst/>
          </p:spPr>
        </p:pic>
        <p:pic>
          <p:nvPicPr>
            <p:cNvPr id="205" name="Circle Circle" descr="Circle Circle"/>
            <p:cNvPicPr>
              <a:picLocks noChangeAspect="0"/>
            </p:cNvPicPr>
            <p:nvPr/>
          </p:nvPicPr>
          <p:blipFill>
            <a:blip r:embed="rId6">
              <a:extLst/>
            </a:blip>
            <a:stretch>
              <a:fillRect/>
            </a:stretch>
          </p:blipFill>
          <p:spPr>
            <a:xfrm>
              <a:off x="3832504" y="640670"/>
              <a:ext cx="1102671" cy="1102671"/>
            </a:xfrm>
            <a:prstGeom prst="rect">
              <a:avLst/>
            </a:prstGeom>
            <a:effectLst/>
          </p:spPr>
        </p:pic>
        <p:pic>
          <p:nvPicPr>
            <p:cNvPr id="207" name="Circle Circle" descr="Circle Circle"/>
            <p:cNvPicPr>
              <a:picLocks noChangeAspect="0"/>
            </p:cNvPicPr>
            <p:nvPr/>
          </p:nvPicPr>
          <p:blipFill>
            <a:blip r:embed="rId7">
              <a:extLst/>
            </a:blip>
            <a:stretch>
              <a:fillRect/>
            </a:stretch>
          </p:blipFill>
          <p:spPr>
            <a:xfrm>
              <a:off x="4463432" y="640670"/>
              <a:ext cx="1102672" cy="1102671"/>
            </a:xfrm>
            <a:prstGeom prst="rect">
              <a:avLst/>
            </a:prstGeom>
            <a:effectLst/>
          </p:spPr>
        </p:pic>
        <p:pic>
          <p:nvPicPr>
            <p:cNvPr id="209" name="Shape Shape" descr="Shape Shape"/>
            <p:cNvPicPr>
              <a:picLocks noChangeAspect="0"/>
            </p:cNvPicPr>
            <p:nvPr/>
          </p:nvPicPr>
          <p:blipFill>
            <a:blip r:embed="rId8">
              <a:extLst/>
            </a:blip>
            <a:stretch>
              <a:fillRect/>
            </a:stretch>
          </p:blipFill>
          <p:spPr>
            <a:xfrm>
              <a:off x="253775" y="-50800"/>
              <a:ext cx="1012905" cy="641073"/>
            </a:xfrm>
            <a:prstGeom prst="rect">
              <a:avLst/>
            </a:prstGeom>
            <a:effectLst/>
          </p:spPr>
        </p:pic>
        <p:sp>
          <p:nvSpPr>
            <p:cNvPr id="211" name="Fire"/>
            <p:cNvSpPr/>
            <p:nvPr/>
          </p:nvSpPr>
          <p:spPr>
            <a:xfrm>
              <a:off x="4121367" y="511520"/>
              <a:ext cx="1163601" cy="1360971"/>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4">
                <a:hueOff val="-904334"/>
                <a:lumOff val="2953"/>
                <a:alpha val="52981"/>
              </a:schemeClr>
            </a:solidFill>
            <a:ln w="12700" cap="flat">
              <a:noFill/>
              <a:miter lim="400000"/>
            </a:ln>
            <a:effectLst/>
          </p:spPr>
          <p:txBody>
            <a:bodyPr wrap="square" lIns="50800" tIns="50800" rIns="50800" bIns="50800" numCol="1" anchor="ctr">
              <a:noAutofit/>
            </a:bodyPr>
            <a:lstStyle/>
            <a:p>
              <a:pPr defTabSz="1130300">
                <a:lnSpc>
                  <a:spcPct val="100000"/>
                </a:lnSpc>
                <a:defRPr sz="3200">
                  <a:solidFill>
                    <a:srgbClr val="FFFFFF"/>
                  </a:solidFill>
                  <a:latin typeface="Graphik"/>
                  <a:ea typeface="Graphik"/>
                  <a:cs typeface="Graphik"/>
                  <a:sym typeface="Graphik"/>
                </a:defRPr>
              </a:pPr>
            </a:p>
          </p:txBody>
        </p:sp>
      </p:grpSp>
      <p:sp>
        <p:nvSpPr>
          <p:cNvPr id="213" name="Rectangle"/>
          <p:cNvSpPr/>
          <p:nvPr/>
        </p:nvSpPr>
        <p:spPr>
          <a:xfrm>
            <a:off x="2216473" y="10820400"/>
            <a:ext cx="19951054" cy="1604075"/>
          </a:xfrm>
          <a:prstGeom prst="rect">
            <a:avLst/>
          </a:prstGeom>
          <a:ln w="50800">
            <a:solidFill>
              <a:schemeClr val="accent4">
                <a:hueOff val="-1306536"/>
                <a:satOff val="-22407"/>
                <a:lumOff val="-8954"/>
              </a:schemeClr>
            </a:solidFill>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fade" transition="in">
                                      <p:cBhvr>
                                        <p:cTn id="7" dur="10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91"/>
                                        </p:tgtEl>
                                        <p:attrNameLst>
                                          <p:attrName>style.visibility</p:attrName>
                                        </p:attrNameLst>
                                      </p:cBhvr>
                                      <p:to>
                                        <p:strVal val="visible"/>
                                      </p:to>
                                    </p:set>
                                    <p:animEffect filter="fade" transition="in">
                                      <p:cBhvr>
                                        <p:cTn id="12" dur="1000"/>
                                        <p:tgtEl>
                                          <p:spTgt spid="19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84">
                                            <p:txEl>
                                              <p:pRg st="4" end="4"/>
                                            </p:txEl>
                                          </p:spTgt>
                                        </p:tgtEl>
                                        <p:attrNameLst>
                                          <p:attrName>style.visibility</p:attrName>
                                        </p:attrNameLst>
                                      </p:cBhvr>
                                      <p:to>
                                        <p:strVal val="visible"/>
                                      </p:to>
                                    </p:set>
                                    <p:animEffect filter="fade" transition="in">
                                      <p:cBhvr>
                                        <p:cTn id="17" dur="1000"/>
                                        <p:tgtEl>
                                          <p:spTgt spid="18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3" fill="hold">
                                  <p:stCondLst>
                                    <p:cond delay="0"/>
                                  </p:stCondLst>
                                  <p:iterate type="el" backwards="0">
                                    <p:tmAbs val="0"/>
                                  </p:iterate>
                                  <p:childTnLst>
                                    <p:set>
                                      <p:cBhvr>
                                        <p:cTn id="21" fill="hold"/>
                                        <p:tgtEl>
                                          <p:spTgt spid="184">
                                            <p:txEl>
                                              <p:pRg st="5" end="5"/>
                                            </p:txEl>
                                          </p:spTgt>
                                        </p:tgtEl>
                                        <p:attrNameLst>
                                          <p:attrName>style.visibility</p:attrName>
                                        </p:attrNameLst>
                                      </p:cBhvr>
                                      <p:to>
                                        <p:strVal val="visible"/>
                                      </p:to>
                                    </p:set>
                                    <p:animEffect filter="fade" transition="in">
                                      <p:cBhvr>
                                        <p:cTn id="22" dur="1000"/>
                                        <p:tgtEl>
                                          <p:spTgt spid="184">
                                            <p:txEl>
                                              <p:pRg st="5" end="5"/>
                                            </p:txEl>
                                          </p:spTgt>
                                        </p:tgtEl>
                                      </p:cBhvr>
                                    </p:animEffect>
                                  </p:childTnLst>
                                </p:cTn>
                              </p:par>
                            </p:childTnLst>
                          </p:cTn>
                        </p:par>
                        <p:par>
                          <p:cTn id="23" fill="hold">
                            <p:stCondLst>
                              <p:cond delay="1000"/>
                            </p:stCondLst>
                            <p:childTnLst>
                              <p:par>
                                <p:cTn id="24" presetClass="entr" nodeType="afterEffect" presetID="9" grpId="4" fill="hold">
                                  <p:stCondLst>
                                    <p:cond delay="0"/>
                                  </p:stCondLst>
                                  <p:iterate type="el" backwards="0">
                                    <p:tmAbs val="0"/>
                                  </p:iterate>
                                  <p:childTnLst>
                                    <p:set>
                                      <p:cBhvr>
                                        <p:cTn id="25" fill="hold"/>
                                        <p:tgtEl>
                                          <p:spTgt spid="213"/>
                                        </p:tgtEl>
                                        <p:attrNameLst>
                                          <p:attrName>style.visibility</p:attrName>
                                        </p:attrNameLst>
                                      </p:cBhvr>
                                      <p:to>
                                        <p:strVal val="visible"/>
                                      </p:to>
                                    </p:set>
                                    <p:animEffect filter="dissolve" transition="in">
                                      <p:cBhvr>
                                        <p:cTn id="26" dur="2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4"/>
      <p:bldP build="whole" bldLvl="1" animBg="1" rev="0" advAuto="0" spid="191" grpId="2"/>
      <p:bldP build="whole" bldLvl="1" animBg="1" rev="0" advAuto="0" spid="198" grpId="1"/>
      <p:bldP build="p" bldLvl="5" animBg="1" rev="0" advAuto="0" spid="184"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Isa 40:18 - putting God in a box…"/>
          <p:cNvSpPr txBox="1"/>
          <p:nvPr>
            <p:ph type="body" idx="1"/>
          </p:nvPr>
        </p:nvSpPr>
        <p:spPr>
          <a:prstGeom prst="rect">
            <a:avLst/>
          </a:prstGeom>
        </p:spPr>
        <p:txBody>
          <a:bodyPr/>
          <a:lstStyle/>
          <a:p>
            <a:pPr marL="0" indent="0">
              <a:buSzTx/>
              <a:buNone/>
              <a:defRPr>
                <a:solidFill>
                  <a:schemeClr val="accent4">
                    <a:hueOff val="-1306536"/>
                    <a:satOff val="-22407"/>
                    <a:lumOff val="-8954"/>
                  </a:schemeClr>
                </a:solidFill>
                <a:latin typeface="Canela Text Bold"/>
                <a:ea typeface="Canela Text Bold"/>
                <a:cs typeface="Canela Text Bold"/>
                <a:sym typeface="Canela Text Bold"/>
              </a:defRPr>
            </a:pPr>
            <a:r>
              <a:t>Isa 40:18 - putting God in a box</a:t>
            </a:r>
          </a:p>
          <a:p>
            <a:pPr lvl="1">
              <a:defRPr>
                <a:solidFill>
                  <a:schemeClr val="accent4">
                    <a:hueOff val="-1306536"/>
                    <a:satOff val="-22407"/>
                    <a:lumOff val="-8954"/>
                  </a:schemeClr>
                </a:solidFill>
              </a:defRPr>
            </a:pPr>
            <a:r>
              <a:t>“God is like a shepherd.”</a:t>
            </a:r>
          </a:p>
          <a:p>
            <a:pPr lvl="1">
              <a:defRPr>
                <a:solidFill>
                  <a:schemeClr val="accent4">
                    <a:hueOff val="-1306536"/>
                    <a:satOff val="-22407"/>
                    <a:lumOff val="-8954"/>
                  </a:schemeClr>
                </a:solidFill>
              </a:defRPr>
            </a:pPr>
            <a:r>
              <a:t>“God is like a father.”</a:t>
            </a:r>
          </a:p>
          <a:p>
            <a:pPr lvl="1">
              <a:defRPr>
                <a:solidFill>
                  <a:schemeClr val="accent4">
                    <a:hueOff val="-1306536"/>
                    <a:satOff val="-22407"/>
                    <a:lumOff val="-8954"/>
                  </a:schemeClr>
                </a:solidFill>
              </a:defRPr>
            </a:pPr>
            <a:r>
              <a:t>“God is like a gardener.”</a:t>
            </a:r>
          </a:p>
          <a:p>
            <a:pPr>
              <a:defRPr>
                <a:solidFill>
                  <a:schemeClr val="accent4">
                    <a:hueOff val="-1306536"/>
                    <a:satOff val="-22407"/>
                    <a:lumOff val="-8954"/>
                  </a:schemeClr>
                </a:solidFill>
              </a:defRPr>
            </a:pPr>
            <a:r>
              <a:t>Let GOD tell us who is. We blaspheme to say God is what he is not or to say he is not as he says he is.</a:t>
            </a:r>
          </a:p>
        </p:txBody>
      </p:sp>
      <p:sp>
        <p:nvSpPr>
          <p:cNvPr id="216" name="Why Study the Imprecations?"/>
          <p:cNvSpPr txBox="1"/>
          <p:nvPr>
            <p:ph type="title"/>
          </p:nvPr>
        </p:nvSpPr>
        <p:spPr>
          <a:prstGeom prst="rect">
            <a:avLst/>
          </a:prstGeom>
        </p:spPr>
        <p:txBody>
          <a:bodyPr/>
          <a:lstStyle>
            <a:lvl1pPr>
              <a:defRPr>
                <a:solidFill>
                  <a:schemeClr val="accent4">
                    <a:hueOff val="-1306536"/>
                    <a:satOff val="-22407"/>
                    <a:lumOff val="-8954"/>
                  </a:schemeClr>
                </a:solidFill>
              </a:defRPr>
            </a:lvl1pPr>
          </a:lstStyle>
          <a:p>
            <a:pPr/>
            <a:r>
              <a:t>Why Study the Imprecations?</a:t>
            </a:r>
          </a:p>
        </p:txBody>
      </p:sp>
      <p:sp>
        <p:nvSpPr>
          <p:cNvPr id="217" name="Meeting Go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4">
                    <a:hueOff val="-1306536"/>
                    <a:satOff val="-22407"/>
                    <a:lumOff val="-8954"/>
                  </a:schemeClr>
                </a:solidFill>
              </a:defRPr>
            </a:lvl1pPr>
          </a:lstStyle>
          <a:p>
            <a:pPr/>
            <a:r>
              <a:t>Meeting God</a:t>
            </a:r>
          </a:p>
        </p:txBody>
      </p:sp>
      <p:sp>
        <p:nvSpPr>
          <p:cNvPr id="218" name="For who knows a person’s thoughts except the spirit of that person, which is in him? So also no one comprehends the thoughts of God except the Spirit of God.…"/>
          <p:cNvSpPr/>
          <p:nvPr/>
        </p:nvSpPr>
        <p:spPr>
          <a:xfrm>
            <a:off x="1115875" y="10085688"/>
            <a:ext cx="22152250" cy="2963083"/>
          </a:xfrm>
          <a:prstGeom prst="rect">
            <a:avLst/>
          </a:prstGeom>
          <a:solidFill>
            <a:schemeClr val="accent4">
              <a:hueOff val="-1306536"/>
              <a:satOff val="-22407"/>
              <a:lumOff val="-895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2438338">
              <a:spcBef>
                <a:spcPts val="2400"/>
              </a:spcBef>
              <a:defRPr sz="4400">
                <a:solidFill>
                  <a:srgbClr val="FFFFFF"/>
                </a:solidFill>
                <a:latin typeface="Canela Text Bold"/>
                <a:ea typeface="Canela Text Bold"/>
                <a:cs typeface="Canela Text Bold"/>
                <a:sym typeface="Canela Text Bold"/>
              </a:defRPr>
            </a:pPr>
            <a:r>
              <a:t>For who knows a person’s thoughts except the spirit of that person, which is in him? So also no one comprehends the thoughts of God except the Spirit of God.</a:t>
            </a:r>
          </a:p>
          <a:p>
            <a:pPr defTabSz="2438338">
              <a:spcBef>
                <a:spcPts val="2400"/>
              </a:spcBef>
              <a:defRPr sz="4400">
                <a:solidFill>
                  <a:srgbClr val="FFFFFF"/>
                </a:solidFill>
                <a:latin typeface="Canela Text Bold"/>
                <a:ea typeface="Canela Text Bold"/>
                <a:cs typeface="Canela Text Bold"/>
                <a:sym typeface="Canela Text Bold"/>
              </a:defRPr>
            </a:pPr>
            <a:r>
              <a:t>—1 Cor 2:11—</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animEffect filter="fade" transition="in">
                                      <p:cBhvr>
                                        <p:cTn id="7" dur="1000"/>
                                        <p:tgtEl>
                                          <p:spTgt spid="21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5">
                                            <p:txEl>
                                              <p:pRg st="0" end="0"/>
                                            </p:txEl>
                                          </p:spTgt>
                                        </p:tgtEl>
                                        <p:attrNameLst>
                                          <p:attrName>style.visibility</p:attrName>
                                        </p:attrNameLst>
                                      </p:cBhvr>
                                      <p:to>
                                        <p:strVal val="visible"/>
                                      </p:to>
                                    </p:set>
                                    <p:animEffect filter="fade" transition="in">
                                      <p:cBhvr>
                                        <p:cTn id="10" dur="1000"/>
                                        <p:tgtEl>
                                          <p:spTgt spid="2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5">
                                            <p:txEl>
                                              <p:pRg st="1" end="1"/>
                                            </p:txEl>
                                          </p:spTgt>
                                        </p:tgtEl>
                                        <p:attrNameLst>
                                          <p:attrName>style.visibility</p:attrName>
                                        </p:attrNameLst>
                                      </p:cBhvr>
                                      <p:to>
                                        <p:strVal val="visible"/>
                                      </p:to>
                                    </p:set>
                                    <p:animEffect filter="fade" transition="in">
                                      <p:cBhvr>
                                        <p:cTn id="15" dur="1000"/>
                                        <p:tgtEl>
                                          <p:spTgt spid="215">
                                            <p:txEl>
                                              <p:pRg st="1" end="1"/>
                                            </p:txEl>
                                          </p:spTgt>
                                        </p:tgtEl>
                                      </p:cBhvr>
                                    </p:animEffect>
                                  </p:childTnLst>
                                </p:cTn>
                              </p:par>
                            </p:childTnLst>
                          </p:cTn>
                        </p:par>
                        <p:par>
                          <p:cTn id="16" fill="hold">
                            <p:stCondLst>
                              <p:cond delay="1000"/>
                            </p:stCondLst>
                            <p:childTnLst>
                              <p:par>
                                <p:cTn id="17" presetClass="entr" nodeType="afterEffect" presetID="10" grpId="1" fill="hold">
                                  <p:stCondLst>
                                    <p:cond delay="0"/>
                                  </p:stCondLst>
                                  <p:iterate type="el" backwards="0">
                                    <p:tmAbs val="0"/>
                                  </p:iterate>
                                  <p:childTnLst>
                                    <p:set>
                                      <p:cBhvr>
                                        <p:cTn id="18" fill="hold"/>
                                        <p:tgtEl>
                                          <p:spTgt spid="215">
                                            <p:txEl>
                                              <p:pRg st="2" end="2"/>
                                            </p:txEl>
                                          </p:spTgt>
                                        </p:tgtEl>
                                        <p:attrNameLst>
                                          <p:attrName>style.visibility</p:attrName>
                                        </p:attrNameLst>
                                      </p:cBhvr>
                                      <p:to>
                                        <p:strVal val="visible"/>
                                      </p:to>
                                    </p:set>
                                    <p:animEffect filter="fade" transition="in">
                                      <p:cBhvr>
                                        <p:cTn id="19" dur="1000"/>
                                        <p:tgtEl>
                                          <p:spTgt spid="215">
                                            <p:txEl>
                                              <p:pRg st="2" end="2"/>
                                            </p:txEl>
                                          </p:spTgt>
                                        </p:tgtEl>
                                      </p:cBhvr>
                                    </p:animEffect>
                                  </p:childTnLst>
                                </p:cTn>
                              </p:par>
                            </p:childTnLst>
                          </p:cTn>
                        </p:par>
                        <p:par>
                          <p:cTn id="20" fill="hold">
                            <p:stCondLst>
                              <p:cond delay="2000"/>
                            </p:stCondLst>
                            <p:childTnLst>
                              <p:par>
                                <p:cTn id="21" presetClass="entr" nodeType="afterEffect" presetID="10" grpId="1" fill="hold">
                                  <p:stCondLst>
                                    <p:cond delay="0"/>
                                  </p:stCondLst>
                                  <p:iterate type="el" backwards="0">
                                    <p:tmAbs val="0"/>
                                  </p:iterate>
                                  <p:childTnLst>
                                    <p:set>
                                      <p:cBhvr>
                                        <p:cTn id="22" fill="hold"/>
                                        <p:tgtEl>
                                          <p:spTgt spid="215">
                                            <p:txEl>
                                              <p:pRg st="3" end="3"/>
                                            </p:txEl>
                                          </p:spTgt>
                                        </p:tgtEl>
                                        <p:attrNameLst>
                                          <p:attrName>style.visibility</p:attrName>
                                        </p:attrNameLst>
                                      </p:cBhvr>
                                      <p:to>
                                        <p:strVal val="visible"/>
                                      </p:to>
                                    </p:set>
                                    <p:animEffect filter="fade" transition="in">
                                      <p:cBhvr>
                                        <p:cTn id="23" dur="1000"/>
                                        <p:tgtEl>
                                          <p:spTgt spid="2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1" fill="hold">
                                  <p:stCondLst>
                                    <p:cond delay="0"/>
                                  </p:stCondLst>
                                  <p:iterate type="el" backwards="0">
                                    <p:tmAbs val="0"/>
                                  </p:iterate>
                                  <p:childTnLst>
                                    <p:set>
                                      <p:cBhvr>
                                        <p:cTn id="27" fill="hold"/>
                                        <p:tgtEl>
                                          <p:spTgt spid="215">
                                            <p:txEl>
                                              <p:pRg st="4" end="4"/>
                                            </p:txEl>
                                          </p:spTgt>
                                        </p:tgtEl>
                                        <p:attrNameLst>
                                          <p:attrName>style.visibility</p:attrName>
                                        </p:attrNameLst>
                                      </p:cBhvr>
                                      <p:to>
                                        <p:strVal val="visible"/>
                                      </p:to>
                                    </p:set>
                                    <p:animEffect filter="fade" transition="in">
                                      <p:cBhvr>
                                        <p:cTn id="28" dur="1000"/>
                                        <p:tgtEl>
                                          <p:spTgt spid="2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2" fill="hold">
                                  <p:stCondLst>
                                    <p:cond delay="0"/>
                                  </p:stCondLst>
                                  <p:iterate type="el" backwards="0">
                                    <p:tmAbs val="0"/>
                                  </p:iterate>
                                  <p:childTnLst>
                                    <p:set>
                                      <p:cBhvr>
                                        <p:cTn id="32" fill="hold"/>
                                        <p:tgtEl>
                                          <p:spTgt spid="218"/>
                                        </p:tgtEl>
                                        <p:attrNameLst>
                                          <p:attrName>style.visibility</p:attrName>
                                        </p:attrNameLst>
                                      </p:cBhvr>
                                      <p:to>
                                        <p:strVal val="visible"/>
                                      </p:to>
                                    </p:set>
                                    <p:animEffect filter="fade" transition="in">
                                      <p:cBhvr>
                                        <p:cTn id="33"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P build="whole" bldLvl="1" animBg="1" rev="0" advAuto="0" spid="218"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joshua-newton-7qjqQjt7zXQ-unsplash.jpg" descr="joshua-newton-7qjqQjt7zXQ-unsplash.jpg"/>
          <p:cNvPicPr>
            <a:picLocks noChangeAspect="1"/>
          </p:cNvPicPr>
          <p:nvPr/>
        </p:nvPicPr>
        <p:blipFill>
          <a:blip r:embed="rId2">
            <a:extLst/>
          </a:blip>
          <a:srcRect l="0" t="6199" r="0" b="57936"/>
          <a:stretch>
            <a:fillRect/>
          </a:stretch>
        </p:blipFill>
        <p:spPr>
          <a:xfrm>
            <a:off x="620944" y="603893"/>
            <a:ext cx="23142112" cy="12508215"/>
          </a:xfrm>
          <a:prstGeom prst="rect">
            <a:avLst/>
          </a:prstGeom>
          <a:ln w="12700">
            <a:miter lim="400000"/>
          </a:ln>
        </p:spPr>
      </p:pic>
      <p:sp>
        <p:nvSpPr>
          <p:cNvPr id="221" name="ETDS 2022"/>
          <p:cNvSpPr txBox="1"/>
          <p:nvPr>
            <p:ph type="body" idx="21"/>
          </p:nvPr>
        </p:nvSpPr>
        <p:spPr>
          <a:xfrm>
            <a:off x="1219200" y="11606972"/>
            <a:ext cx="21945599" cy="1364029"/>
          </a:xfrm>
          <a:prstGeom prst="rect">
            <a:avLst/>
          </a:prstGeom>
          <a:extLst>
            <a:ext uri="{C572A759-6A51-4108-AA02-DFA0A04FC94B}">
              <ma14:wrappingTextBoxFlag xmlns:ma14="http://schemas.microsoft.com/office/mac/drawingml/2011/main" val="1"/>
            </a:ext>
          </a:extLst>
        </p:spPr>
        <p:txBody>
          <a:bodyPr anchor="ctr"/>
          <a:lstStyle>
            <a:lvl1pPr>
              <a:defRPr spc="-39" sz="4000">
                <a:solidFill>
                  <a:srgbClr val="FFFFFF"/>
                </a:solidFill>
              </a:defRPr>
            </a:lvl1pPr>
          </a:lstStyle>
          <a:p>
            <a:pPr/>
            <a:r>
              <a:t>ETDS 2022</a:t>
            </a:r>
          </a:p>
        </p:txBody>
      </p:sp>
      <p:sp>
        <p:nvSpPr>
          <p:cNvPr id="222" name="Imprecations"/>
          <p:cNvSpPr txBox="1"/>
          <p:nvPr>
            <p:ph type="ctrTitle"/>
          </p:nvPr>
        </p:nvSpPr>
        <p:spPr>
          <a:xfrm>
            <a:off x="1219200" y="3519131"/>
            <a:ext cx="21945600" cy="4291369"/>
          </a:xfrm>
          <a:prstGeom prst="rect">
            <a:avLst/>
          </a:prstGeom>
        </p:spPr>
        <p:txBody>
          <a:bodyPr/>
          <a:lstStyle>
            <a:lvl1pPr>
              <a:defRPr spc="-180" sz="18000">
                <a:solidFill>
                  <a:srgbClr val="FFFFFF"/>
                </a:solidFill>
              </a:defRPr>
            </a:lvl1pPr>
          </a:lstStyle>
          <a:p>
            <a:pPr/>
            <a:r>
              <a:t>Imprecations</a:t>
            </a:r>
          </a:p>
        </p:txBody>
      </p:sp>
      <p:sp>
        <p:nvSpPr>
          <p:cNvPr id="223" name="Prayers of Cursing"/>
          <p:cNvSpPr txBox="1"/>
          <p:nvPr>
            <p:ph type="subTitle" sz="quarter" idx="1"/>
          </p:nvPr>
        </p:nvSpPr>
        <p:spPr>
          <a:prstGeom prst="rect">
            <a:avLst/>
          </a:prstGeom>
        </p:spPr>
        <p:txBody>
          <a:bodyPr/>
          <a:lstStyle>
            <a:lvl1pPr>
              <a:defRPr spc="-90" sz="9000">
                <a:solidFill>
                  <a:srgbClr val="FFFFFF"/>
                </a:solidFill>
              </a:defRPr>
            </a:lvl1pPr>
          </a:lstStyle>
          <a:p>
            <a:pPr/>
            <a:r>
              <a:t>Prayers of Cursing</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In the Psalms…"/>
          <p:cNvSpPr txBox="1"/>
          <p:nvPr>
            <p:ph type="body" idx="1"/>
          </p:nvPr>
        </p:nvSpPr>
        <p:spPr>
          <a:prstGeom prst="rect">
            <a:avLst/>
          </a:prstGeom>
        </p:spPr>
        <p:txBody>
          <a:bodyPr/>
          <a:lstStyle/>
          <a:p>
            <a:pPr marL="0" indent="0">
              <a:buSzTx/>
              <a:buNone/>
              <a:defRPr>
                <a:solidFill>
                  <a:schemeClr val="accent4">
                    <a:hueOff val="-1306536"/>
                    <a:satOff val="-22407"/>
                    <a:lumOff val="-8954"/>
                  </a:schemeClr>
                </a:solidFill>
                <a:latin typeface="Canela Text Bold"/>
                <a:ea typeface="Canela Text Bold"/>
                <a:cs typeface="Canela Text Bold"/>
                <a:sym typeface="Canela Text Bold"/>
              </a:defRPr>
            </a:pPr>
            <a:r>
              <a:t>In the Psalms</a:t>
            </a:r>
          </a:p>
          <a:p>
            <a:pPr lvl="1">
              <a:defRPr>
                <a:solidFill>
                  <a:schemeClr val="accent4">
                    <a:hueOff val="-1306536"/>
                    <a:satOff val="-22407"/>
                    <a:lumOff val="-8954"/>
                  </a:schemeClr>
                </a:solidFill>
              </a:defRPr>
            </a:pPr>
            <a:r>
              <a:t>include Psalms 7, 10, 17, 28, 35, 55, 58, 59, 69, 70, 74, 79, 83, 94, 109, 129, 137, 139 &amp; 140</a:t>
            </a:r>
          </a:p>
          <a:p>
            <a:pPr lvl="1">
              <a:defRPr>
                <a:solidFill>
                  <a:schemeClr val="accent4">
                    <a:hueOff val="-1306536"/>
                    <a:satOff val="-22407"/>
                    <a:lumOff val="-8954"/>
                  </a:schemeClr>
                </a:solidFill>
              </a:defRPr>
            </a:pPr>
            <a:r>
              <a:t>at least 42 contain imprecations</a:t>
            </a:r>
          </a:p>
          <a:p>
            <a:pPr lvl="2">
              <a:defRPr>
                <a:solidFill>
                  <a:schemeClr val="accent4">
                    <a:hueOff val="-1306536"/>
                    <a:satOff val="-22407"/>
                    <a:lumOff val="-8954"/>
                  </a:schemeClr>
                </a:solidFill>
              </a:defRPr>
            </a:pPr>
            <a:r>
              <a:t>some in laments, but many in psalms of praise</a:t>
            </a:r>
          </a:p>
          <a:p>
            <a:pPr marL="0" indent="0">
              <a:buSzTx/>
              <a:buNone/>
              <a:defRPr>
                <a:solidFill>
                  <a:schemeClr val="accent4">
                    <a:hueOff val="-1306536"/>
                    <a:satOff val="-22407"/>
                    <a:lumOff val="-8954"/>
                  </a:schemeClr>
                </a:solidFill>
                <a:latin typeface="Canela Text Bold"/>
                <a:ea typeface="Canela Text Bold"/>
                <a:cs typeface="Canela Text Bold"/>
                <a:sym typeface="Canela Text Bold"/>
              </a:defRPr>
            </a:pPr>
            <a:r>
              <a:t>In the Bible</a:t>
            </a:r>
          </a:p>
          <a:p>
            <a:pPr lvl="1">
              <a:defRPr>
                <a:solidFill>
                  <a:schemeClr val="accent4">
                    <a:hueOff val="-1306536"/>
                    <a:satOff val="-22407"/>
                    <a:lumOff val="-8954"/>
                  </a:schemeClr>
                </a:solidFill>
              </a:defRPr>
            </a:pPr>
            <a:r>
              <a:t>not surprised to find passion in poetry</a:t>
            </a:r>
          </a:p>
          <a:p>
            <a:pPr lvl="1">
              <a:defRPr>
                <a:solidFill>
                  <a:schemeClr val="accent4">
                    <a:hueOff val="-1306536"/>
                    <a:satOff val="-22407"/>
                    <a:lumOff val="-8954"/>
                  </a:schemeClr>
                </a:solidFill>
              </a:defRPr>
            </a:pPr>
            <a:r>
              <a:t>however, imprecations found often in plainer language outside the psalter</a:t>
            </a:r>
          </a:p>
        </p:txBody>
      </p:sp>
      <p:sp>
        <p:nvSpPr>
          <p:cNvPr id="226" name="What are Imprecations?"/>
          <p:cNvSpPr txBox="1"/>
          <p:nvPr>
            <p:ph type="title"/>
          </p:nvPr>
        </p:nvSpPr>
        <p:spPr>
          <a:prstGeom prst="rect">
            <a:avLst/>
          </a:prstGeom>
        </p:spPr>
        <p:txBody>
          <a:bodyPr/>
          <a:lstStyle>
            <a:lvl1pPr>
              <a:defRPr>
                <a:solidFill>
                  <a:schemeClr val="accent4">
                    <a:hueOff val="-1306536"/>
                    <a:satOff val="-22407"/>
                    <a:lumOff val="-8954"/>
                  </a:schemeClr>
                </a:solidFill>
              </a:defRPr>
            </a:lvl1pPr>
          </a:lstStyle>
          <a:p>
            <a:pPr/>
            <a:r>
              <a:t>What are Imprecations?</a:t>
            </a:r>
          </a:p>
        </p:txBody>
      </p:sp>
      <p:sp>
        <p:nvSpPr>
          <p:cNvPr id="227" name="Prayers of Curs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4">
                    <a:hueOff val="-1306536"/>
                    <a:satOff val="-22407"/>
                    <a:lumOff val="-8954"/>
                  </a:schemeClr>
                </a:solidFill>
              </a:defRPr>
            </a:lvl1pPr>
          </a:lstStyle>
          <a:p>
            <a:pPr/>
            <a:r>
              <a:t>Prayers of Cursing</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animEffect filter="fade" transition="in">
                                      <p:cBhvr>
                                        <p:cTn id="7" dur="1000"/>
                                        <p:tgtEl>
                                          <p:spTgt spid="22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25">
                                            <p:txEl>
                                              <p:pRg st="0" end="0"/>
                                            </p:txEl>
                                          </p:spTgt>
                                        </p:tgtEl>
                                        <p:attrNameLst>
                                          <p:attrName>style.visibility</p:attrName>
                                        </p:attrNameLst>
                                      </p:cBhvr>
                                      <p:to>
                                        <p:strVal val="visible"/>
                                      </p:to>
                                    </p:set>
                                    <p:animEffect filter="fade" transition="in">
                                      <p:cBhvr>
                                        <p:cTn id="10" dur="1000"/>
                                        <p:tgtEl>
                                          <p:spTgt spid="225">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225">
                                            <p:txEl>
                                              <p:pRg st="1" end="1"/>
                                            </p:txEl>
                                          </p:spTgt>
                                        </p:tgtEl>
                                        <p:attrNameLst>
                                          <p:attrName>style.visibility</p:attrName>
                                        </p:attrNameLst>
                                      </p:cBhvr>
                                      <p:to>
                                        <p:strVal val="visible"/>
                                      </p:to>
                                    </p:set>
                                    <p:animEffect filter="fade" transition="in">
                                      <p:cBhvr>
                                        <p:cTn id="13" dur="1000"/>
                                        <p:tgtEl>
                                          <p:spTgt spid="225">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225">
                                            <p:txEl>
                                              <p:pRg st="2" end="2"/>
                                            </p:txEl>
                                          </p:spTgt>
                                        </p:tgtEl>
                                        <p:attrNameLst>
                                          <p:attrName>style.visibility</p:attrName>
                                        </p:attrNameLst>
                                      </p:cBhvr>
                                      <p:to>
                                        <p:strVal val="visible"/>
                                      </p:to>
                                    </p:set>
                                    <p:animEffect filter="fade" transition="in">
                                      <p:cBhvr>
                                        <p:cTn id="16" dur="1000"/>
                                        <p:tgtEl>
                                          <p:spTgt spid="225">
                                            <p:txEl>
                                              <p:pRg st="2" end="2"/>
                                            </p:txEl>
                                          </p:spTgt>
                                        </p:tgtEl>
                                      </p:cBhvr>
                                    </p:animEffect>
                                  </p:childTnLst>
                                </p:cTn>
                              </p:par>
                              <p:par>
                                <p:cTn id="17" presetClass="entr" nodeType="withEffect" presetSubtype="0" presetID="10" grpId="1" fill="hold">
                                  <p:stCondLst>
                                    <p:cond delay="0"/>
                                  </p:stCondLst>
                                  <p:iterate type="el" backwards="0">
                                    <p:tmAbs val="0"/>
                                  </p:iterate>
                                  <p:childTnLst>
                                    <p:set>
                                      <p:cBhvr>
                                        <p:cTn id="18" fill="hold"/>
                                        <p:tgtEl>
                                          <p:spTgt spid="225">
                                            <p:txEl>
                                              <p:pRg st="3" end="3"/>
                                            </p:txEl>
                                          </p:spTgt>
                                        </p:tgtEl>
                                        <p:attrNameLst>
                                          <p:attrName>style.visibility</p:attrName>
                                        </p:attrNameLst>
                                      </p:cBhvr>
                                      <p:to>
                                        <p:strVal val="visible"/>
                                      </p:to>
                                    </p:set>
                                    <p:animEffect filter="fade" transition="in">
                                      <p:cBhvr>
                                        <p:cTn id="19" dur="1000"/>
                                        <p:tgtEl>
                                          <p:spTgt spid="22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225">
                                            <p:txEl>
                                              <p:pRg st="4" end="4"/>
                                            </p:txEl>
                                          </p:spTgt>
                                        </p:tgtEl>
                                        <p:attrNameLst>
                                          <p:attrName>style.visibility</p:attrName>
                                        </p:attrNameLst>
                                      </p:cBhvr>
                                      <p:to>
                                        <p:strVal val="visible"/>
                                      </p:to>
                                    </p:set>
                                    <p:animEffect filter="fade" transition="in">
                                      <p:cBhvr>
                                        <p:cTn id="24" dur="1000"/>
                                        <p:tgtEl>
                                          <p:spTgt spid="225">
                                            <p:txEl>
                                              <p:pRg st="4" end="4"/>
                                            </p:txEl>
                                          </p:spTgt>
                                        </p:tgtEl>
                                      </p:cBhvr>
                                    </p:animEffect>
                                  </p:childTnLst>
                                </p:cTn>
                              </p:par>
                              <p:par>
                                <p:cTn id="25" presetClass="entr" nodeType="withEffect" presetSubtype="0" presetID="10" grpId="1" fill="hold">
                                  <p:stCondLst>
                                    <p:cond delay="0"/>
                                  </p:stCondLst>
                                  <p:iterate type="el" backwards="0">
                                    <p:tmAbs val="0"/>
                                  </p:iterate>
                                  <p:childTnLst>
                                    <p:set>
                                      <p:cBhvr>
                                        <p:cTn id="26" fill="hold"/>
                                        <p:tgtEl>
                                          <p:spTgt spid="225">
                                            <p:txEl>
                                              <p:pRg st="5" end="5"/>
                                            </p:txEl>
                                          </p:spTgt>
                                        </p:tgtEl>
                                        <p:attrNameLst>
                                          <p:attrName>style.visibility</p:attrName>
                                        </p:attrNameLst>
                                      </p:cBhvr>
                                      <p:to>
                                        <p:strVal val="visible"/>
                                      </p:to>
                                    </p:set>
                                    <p:animEffect filter="fade" transition="in">
                                      <p:cBhvr>
                                        <p:cTn id="27" dur="1000"/>
                                        <p:tgtEl>
                                          <p:spTgt spid="225">
                                            <p:txEl>
                                              <p:pRg st="5" end="5"/>
                                            </p:txEl>
                                          </p:spTgt>
                                        </p:tgtEl>
                                      </p:cBhvr>
                                    </p:animEffect>
                                  </p:childTnLst>
                                </p:cTn>
                              </p:par>
                              <p:par>
                                <p:cTn id="28" presetClass="entr" nodeType="withEffect" presetSubtype="0" presetID="10" grpId="1" fill="hold">
                                  <p:stCondLst>
                                    <p:cond delay="0"/>
                                  </p:stCondLst>
                                  <p:iterate type="el" backwards="0">
                                    <p:tmAbs val="0"/>
                                  </p:iterate>
                                  <p:childTnLst>
                                    <p:set>
                                      <p:cBhvr>
                                        <p:cTn id="29" fill="hold"/>
                                        <p:tgtEl>
                                          <p:spTgt spid="225">
                                            <p:txEl>
                                              <p:pRg st="6" end="6"/>
                                            </p:txEl>
                                          </p:spTgt>
                                        </p:tgtEl>
                                        <p:attrNameLst>
                                          <p:attrName>style.visibility</p:attrName>
                                        </p:attrNameLst>
                                      </p:cBhvr>
                                      <p:to>
                                        <p:strVal val="visible"/>
                                      </p:to>
                                    </p:set>
                                    <p:animEffect filter="fade" transition="in">
                                      <p:cBhvr>
                                        <p:cTn id="30" dur="1000"/>
                                        <p:tgtEl>
                                          <p:spTgt spid="225">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Objection 1:"/>
          <p:cNvSpPr txBox="1"/>
          <p:nvPr>
            <p:ph type="title"/>
          </p:nvPr>
        </p:nvSpPr>
        <p:spPr>
          <a:prstGeom prst="rect">
            <a:avLst/>
          </a:prstGeom>
        </p:spPr>
        <p:txBody>
          <a:bodyPr/>
          <a:lstStyle>
            <a:lvl1pPr algn="l"/>
          </a:lstStyle>
          <a:p>
            <a:pPr/>
            <a:r>
              <a:t>Objection 1:</a:t>
            </a:r>
          </a:p>
        </p:txBody>
      </p:sp>
      <p:sp>
        <p:nvSpPr>
          <p:cNvPr id="230" name="“The Old Testament represents a lower morality, and/or a more primitive theology.”"/>
          <p:cNvSpPr txBox="1"/>
          <p:nvPr>
            <p:ph type="body" sz="quarter" idx="1"/>
          </p:nvPr>
        </p:nvSpPr>
        <p:spPr>
          <a:xfrm>
            <a:off x="1219200" y="2596765"/>
            <a:ext cx="21948577" cy="1413203"/>
          </a:xfrm>
          <a:prstGeom prst="rect">
            <a:avLst/>
          </a:prstGeom>
        </p:spPr>
        <p:txBody>
          <a:bodyPr/>
          <a:lstStyle>
            <a:lvl1pPr marL="0" indent="0">
              <a:buSzTx/>
              <a:buNone/>
            </a:lvl1pPr>
          </a:lstStyle>
          <a:p>
            <a:pPr/>
            <a:r>
              <a:t>“The Old Testament represents a lower morality, and/or a more primitive theology.”</a:t>
            </a:r>
          </a:p>
        </p:txBody>
      </p:sp>
      <p:sp>
        <p:nvSpPr>
          <p:cNvPr id="231" name="Some Christians argue that…the psalmist falls short of the Christian ideal because he lived before the time of Christ. But if this is true, it reflects on the whole book of Psalms and raises the questions, How can we treat any part of the psalms as canon"/>
          <p:cNvSpPr txBox="1"/>
          <p:nvPr/>
        </p:nvSpPr>
        <p:spPr>
          <a:xfrm>
            <a:off x="2029544" y="4380991"/>
            <a:ext cx="20324911" cy="588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80000"/>
              </a:lnSpc>
              <a:defRPr sz="6000">
                <a:latin typeface="+mn-lt"/>
                <a:ea typeface="+mn-ea"/>
                <a:cs typeface="+mn-cs"/>
                <a:sym typeface="Canela Bold"/>
              </a:defRPr>
            </a:pPr>
            <a:r>
              <a:t>Some Christians argue that…the psalmist falls short of the Christian ideal because he lived before the time of Christ. But if this is true, it reflects on the whole book of Psalms and raises the questions, How can we treat any part of the psalms as canonical?</a:t>
            </a:r>
          </a:p>
          <a:p>
            <a:pPr algn="r">
              <a:lnSpc>
                <a:spcPct val="80000"/>
              </a:lnSpc>
              <a:defRPr sz="6000">
                <a:latin typeface="+mn-lt"/>
                <a:ea typeface="+mn-ea"/>
                <a:cs typeface="+mn-cs"/>
                <a:sym typeface="Canela Bold"/>
              </a:defRPr>
            </a:pPr>
            <a:r>
              <a:t>—Tremper Longman III</a:t>
            </a:r>
          </a:p>
        </p:txBody>
      </p:sp>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Objection 1:"/>
          <p:cNvSpPr txBox="1"/>
          <p:nvPr>
            <p:ph type="title"/>
          </p:nvPr>
        </p:nvSpPr>
        <p:spPr>
          <a:prstGeom prst="rect">
            <a:avLst/>
          </a:prstGeom>
        </p:spPr>
        <p:txBody>
          <a:bodyPr/>
          <a:lstStyle>
            <a:lvl1pPr algn="l">
              <a:defRPr>
                <a:solidFill>
                  <a:srgbClr val="5E5E5E"/>
                </a:solidFill>
              </a:defRPr>
            </a:lvl1pPr>
          </a:lstStyle>
          <a:p>
            <a:pPr/>
            <a:r>
              <a:t>Objection 1:</a:t>
            </a:r>
          </a:p>
        </p:txBody>
      </p:sp>
      <p:sp>
        <p:nvSpPr>
          <p:cNvPr id="234" name="“The Old Testament represents a lower morality, and/or a more primitive theology.”"/>
          <p:cNvSpPr txBox="1"/>
          <p:nvPr>
            <p:ph type="body" sz="quarter" idx="1"/>
          </p:nvPr>
        </p:nvSpPr>
        <p:spPr>
          <a:xfrm>
            <a:off x="1219200" y="2596765"/>
            <a:ext cx="21948577" cy="1413203"/>
          </a:xfrm>
          <a:prstGeom prst="rect">
            <a:avLst/>
          </a:prstGeom>
        </p:spPr>
        <p:txBody>
          <a:bodyPr/>
          <a:lstStyle>
            <a:lvl1pPr marL="0" indent="0">
              <a:buSzTx/>
              <a:buNone/>
              <a:defRPr>
                <a:solidFill>
                  <a:srgbClr val="5E5E5E"/>
                </a:solidFill>
              </a:defRPr>
            </a:lvl1pPr>
          </a:lstStyle>
          <a:p>
            <a:pPr/>
            <a:r>
              <a:t>“The Old Testament represents a lower morality, and/or a more primitive theology.”</a:t>
            </a:r>
          </a:p>
        </p:txBody>
      </p:sp>
      <p:sp>
        <p:nvSpPr>
          <p:cNvPr id="235" name="Response:"/>
          <p:cNvSpPr txBox="1"/>
          <p:nvPr/>
        </p:nvSpPr>
        <p:spPr>
          <a:xfrm>
            <a:off x="1217711" y="4104832"/>
            <a:ext cx="2194560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spc="-84" sz="8400">
                <a:latin typeface="+mn-lt"/>
                <a:ea typeface="+mn-ea"/>
                <a:cs typeface="+mn-cs"/>
                <a:sym typeface="Canela Bold"/>
              </a:defRPr>
            </a:lvl1pPr>
          </a:lstStyle>
          <a:p>
            <a:pPr/>
            <a:r>
              <a:t>Response:</a:t>
            </a:r>
          </a:p>
        </p:txBody>
      </p:sp>
      <p:sp>
        <p:nvSpPr>
          <p:cNvPr id="236" name="Many  beloved “new testament” ideas are first expressed in the Old Testament.…"/>
          <p:cNvSpPr txBox="1"/>
          <p:nvPr/>
        </p:nvSpPr>
        <p:spPr>
          <a:xfrm>
            <a:off x="1217711" y="5926898"/>
            <a:ext cx="21948578" cy="64716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965200" indent="-965200" algn="l" defTabSz="2438338">
              <a:spcBef>
                <a:spcPts val="2400"/>
              </a:spcBef>
              <a:buClr>
                <a:srgbClr val="000000"/>
              </a:buClr>
              <a:buSzPct val="100000"/>
              <a:buAutoNum type="alphaUcPeriod" startAt="1"/>
              <a:defRPr sz="4400"/>
            </a:pPr>
            <a:r>
              <a:t>Many  beloved “new testament” ideas are first expressed in the Old Testament.</a:t>
            </a:r>
          </a:p>
          <a:p>
            <a:pPr lvl="1" marL="1930400" indent="-965200" algn="l" defTabSz="2438338">
              <a:spcBef>
                <a:spcPts val="2400"/>
              </a:spcBef>
              <a:buClr>
                <a:srgbClr val="000000"/>
              </a:buClr>
              <a:buSzPct val="100000"/>
              <a:buAutoNum type="arabicPeriod" startAt="1"/>
              <a:defRPr sz="4400"/>
            </a:pPr>
            <a:r>
              <a:t>Lev 19:17-18 - love your neighbor as yourself (Mt 5:43)</a:t>
            </a:r>
          </a:p>
          <a:p>
            <a:pPr lvl="1" marL="1930400" indent="-965200" algn="l" defTabSz="2438338">
              <a:spcBef>
                <a:spcPts val="2400"/>
              </a:spcBef>
              <a:buClr>
                <a:srgbClr val="000000"/>
              </a:buClr>
              <a:buSzPct val="100000"/>
              <a:buAutoNum type="arabicPeriod" startAt="1"/>
              <a:defRPr sz="4400"/>
            </a:pPr>
            <a:r>
              <a:t>Ex 23:4-5 - love your enemies (Mt 5:44; 1 Th 5:15)</a:t>
            </a:r>
          </a:p>
          <a:p>
            <a:pPr marL="965200" indent="-965200" algn="l" defTabSz="2438338">
              <a:spcBef>
                <a:spcPts val="2400"/>
              </a:spcBef>
              <a:buClr>
                <a:srgbClr val="000000"/>
              </a:buClr>
              <a:buSzPct val="100000"/>
              <a:buAutoNum type="alphaUcPeriod" startAt="1"/>
              <a:defRPr sz="4400"/>
            </a:pPr>
            <a:r>
              <a:t>Supposedly “old testament” imprecations are found in the New Testament.</a:t>
            </a:r>
          </a:p>
          <a:p>
            <a:pPr lvl="1" marL="1092200" indent="-546100" algn="l" defTabSz="2438338">
              <a:spcBef>
                <a:spcPts val="2400"/>
              </a:spcBef>
              <a:buSzPct val="150000"/>
              <a:buChar char="•"/>
              <a:defRPr sz="4400"/>
            </a:pPr>
            <a:r>
              <a:t>Acts 13:10-11; 1 Cor 16:22; Gal 1:8-9; 1 Tim 1:20; 2 Tim 4:14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36">
                                            <p:bg/>
                                          </p:spTgt>
                                        </p:tgtEl>
                                        <p:attrNameLst>
                                          <p:attrName>style.visibility</p:attrName>
                                        </p:attrNameLst>
                                      </p:cBhvr>
                                      <p:to>
                                        <p:strVal val="visible"/>
                                      </p:to>
                                    </p:set>
                                    <p:animEffect filter="fade" transition="in">
                                      <p:cBhvr>
                                        <p:cTn id="7" dur="1000"/>
                                        <p:tgtEl>
                                          <p:spTgt spid="23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36">
                                            <p:txEl>
                                              <p:pRg st="0" end="0"/>
                                            </p:txEl>
                                          </p:spTgt>
                                        </p:tgtEl>
                                        <p:attrNameLst>
                                          <p:attrName>style.visibility</p:attrName>
                                        </p:attrNameLst>
                                      </p:cBhvr>
                                      <p:to>
                                        <p:strVal val="visible"/>
                                      </p:to>
                                    </p:set>
                                    <p:animEffect filter="fade" transition="in">
                                      <p:cBhvr>
                                        <p:cTn id="10" dur="1000"/>
                                        <p:tgtEl>
                                          <p:spTgt spid="236">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236">
                                            <p:txEl>
                                              <p:pRg st="1" end="1"/>
                                            </p:txEl>
                                          </p:spTgt>
                                        </p:tgtEl>
                                        <p:attrNameLst>
                                          <p:attrName>style.visibility</p:attrName>
                                        </p:attrNameLst>
                                      </p:cBhvr>
                                      <p:to>
                                        <p:strVal val="visible"/>
                                      </p:to>
                                    </p:set>
                                    <p:animEffect filter="fade" transition="in">
                                      <p:cBhvr>
                                        <p:cTn id="13" dur="1000"/>
                                        <p:tgtEl>
                                          <p:spTgt spid="236">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236">
                                            <p:txEl>
                                              <p:pRg st="2" end="2"/>
                                            </p:txEl>
                                          </p:spTgt>
                                        </p:tgtEl>
                                        <p:attrNameLst>
                                          <p:attrName>style.visibility</p:attrName>
                                        </p:attrNameLst>
                                      </p:cBhvr>
                                      <p:to>
                                        <p:strVal val="visible"/>
                                      </p:to>
                                    </p:set>
                                    <p:animEffect filter="fade" transition="in">
                                      <p:cBhvr>
                                        <p:cTn id="16" dur="1000"/>
                                        <p:tgtEl>
                                          <p:spTgt spid="23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1" fill="hold">
                                  <p:stCondLst>
                                    <p:cond delay="0"/>
                                  </p:stCondLst>
                                  <p:iterate type="el" backwards="0">
                                    <p:tmAbs val="0"/>
                                  </p:iterate>
                                  <p:childTnLst>
                                    <p:set>
                                      <p:cBhvr>
                                        <p:cTn id="20" fill="hold"/>
                                        <p:tgtEl>
                                          <p:spTgt spid="236">
                                            <p:txEl>
                                              <p:pRg st="3" end="3"/>
                                            </p:txEl>
                                          </p:spTgt>
                                        </p:tgtEl>
                                        <p:attrNameLst>
                                          <p:attrName>style.visibility</p:attrName>
                                        </p:attrNameLst>
                                      </p:cBhvr>
                                      <p:to>
                                        <p:strVal val="visible"/>
                                      </p:to>
                                    </p:set>
                                    <p:animEffect filter="fade" transition="in">
                                      <p:cBhvr>
                                        <p:cTn id="21" dur="1000"/>
                                        <p:tgtEl>
                                          <p:spTgt spid="236">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236">
                                            <p:txEl>
                                              <p:pRg st="4" end="4"/>
                                            </p:txEl>
                                          </p:spTgt>
                                        </p:tgtEl>
                                        <p:attrNameLst>
                                          <p:attrName>style.visibility</p:attrName>
                                        </p:attrNameLst>
                                      </p:cBhvr>
                                      <p:to>
                                        <p:strVal val="visible"/>
                                      </p:to>
                                    </p:set>
                                    <p:animEffect filter="fade" transition="in">
                                      <p:cBhvr>
                                        <p:cTn id="24" dur="1000"/>
                                        <p:tgtEl>
                                          <p:spTgt spid="23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6" grpId="1"/>
    </p:bldLst>
  </p:timing>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